
<file path=[Content_Types].xml><?xml version="1.0" encoding="utf-8"?>
<Types xmlns="http://schemas.openxmlformats.org/package/2006/content-types">
  <Default Extension="xml" ContentType="application/xml"/>
  <Default Extension="png" ContentType="image/png"/>
  <Default Extension="jpg" ContentType="image/jp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sldIdLst>
    <p:sldId id="337" r:id="rId2"/>
    <p:sldId id="259" r:id="rId3"/>
    <p:sldId id="339" r:id="rId4"/>
    <p:sldId id="358" r:id="rId5"/>
    <p:sldId id="359" r:id="rId6"/>
    <p:sldId id="360" r:id="rId7"/>
    <p:sldId id="361" r:id="rId8"/>
    <p:sldId id="362" r:id="rId9"/>
    <p:sldId id="363" r:id="rId10"/>
    <p:sldId id="364" r:id="rId11"/>
    <p:sldId id="365" r:id="rId12"/>
    <p:sldId id="366" r:id="rId13"/>
    <p:sldId id="367" r:id="rId14"/>
    <p:sldId id="368" r:id="rId15"/>
    <p:sldId id="369" r:id="rId16"/>
    <p:sldId id="371" r:id="rId17"/>
    <p:sldId id="374" r:id="rId18"/>
    <p:sldId id="375" r:id="rId19"/>
    <p:sldId id="373" r:id="rId20"/>
    <p:sldId id="372" r:id="rId21"/>
    <p:sldId id="377" r:id="rId22"/>
    <p:sldId id="376" r:id="rId23"/>
    <p:sldId id="378" r:id="rId24"/>
    <p:sldId id="379" r:id="rId25"/>
    <p:sldId id="380" r:id="rId26"/>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7"/>
    <p:restoredTop sz="93112"/>
  </p:normalViewPr>
  <p:slideViewPr>
    <p:cSldViewPr>
      <p:cViewPr>
        <p:scale>
          <a:sx n="50" d="100"/>
          <a:sy n="50" d="100"/>
        </p:scale>
        <p:origin x="1240" y="37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819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a:prstGeom prst="rect">
            <a:avLst/>
          </a:prstGeom>
          <a:noFill/>
          <a:ln w="12700">
            <a:solidFill>
              <a:prstClr val="black"/>
            </a:solidFill>
          </a:ln>
        </p:spPr>
      </p:sp>
      <p:sp>
        <p:nvSpPr>
          <p:cNvPr id="3" name="Notes Placeholder 2"/>
          <p:cNvSpPr>
            <a:spLocks noGrp="1"/>
          </p:cNvSpPr>
          <p:nvPr>
            <p:ph type="body" idx="1"/>
          </p:nvPr>
        </p:nvSpPr>
        <p:spPr>
          <a:xfrm>
            <a:off x="914400" y="3300413"/>
            <a:ext cx="7315200" cy="2700337"/>
          </a:xfrm>
          <a:prstGeom prst="rect">
            <a:avLst/>
          </a:prstGeom>
        </p:spPr>
        <p:txBody>
          <a:bodyPr/>
          <a:lstStyle/>
          <a:p>
            <a:endParaRPr lang="en-US"/>
          </a:p>
        </p:txBody>
      </p:sp>
    </p:spTree>
    <p:extLst>
      <p:ext uri="{BB962C8B-B14F-4D97-AF65-F5344CB8AC3E}">
        <p14:creationId xmlns:p14="http://schemas.microsoft.com/office/powerpoint/2010/main" val="613046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719862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9961926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2569365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5740028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0840048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6951464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7702715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1383330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532802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655507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2821853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4330381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633136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0877555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6624669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8164366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799261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5613875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1439821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2062807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2182158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0056831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4006214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382687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3D9DBDDB-A08F-49AB-A359-63275330C947}" type="datetime1">
              <a:rPr lang="en-US" smtClean="0"/>
              <a:t>10/2/17</a:t>
            </a:fld>
            <a:endParaRPr lang="en-US"/>
          </a:p>
        </p:txBody>
      </p:sp>
      <p:sp>
        <p:nvSpPr>
          <p:cNvPr id="6" name="Holder 6"/>
          <p:cNvSpPr>
            <a:spLocks noGrp="1"/>
          </p:cNvSpPr>
          <p:nvPr>
            <p:ph type="sldNum" sz="quarter" idx="7"/>
          </p:nvPr>
        </p:nvSpPr>
        <p:spPr>
          <a:xfrm>
            <a:off x="6934200" y="6512559"/>
            <a:ext cx="2103120" cy="184666"/>
          </a:xfrm>
        </p:spPr>
        <p:txBody>
          <a:bodyPr lIns="0" tIns="0" rIns="0" bIns="0"/>
          <a:lstStyle>
            <a:lvl1pPr algn="r">
              <a:defRPr sz="1200">
                <a:solidFill>
                  <a:schemeClr val="tx1">
                    <a:tint val="75000"/>
                  </a:schemeClr>
                </a:solidFill>
              </a:defRPr>
            </a:lvl1pPr>
          </a:lstStyle>
          <a:p>
            <a:fld id="{B6F15528-21DE-4FAA-801E-634DDDAF4B2B}"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a:xfrm>
            <a:off x="270154" y="304800"/>
            <a:ext cx="8603691" cy="798210"/>
          </a:xfrm>
        </p:spPr>
        <p:txBody>
          <a:bodyPr lIns="0" tIns="0" rIns="0" bIns="0" anchor="ctr" anchorCtr="0"/>
          <a:lstStyle>
            <a:lvl1pPr algn="ctr">
              <a:defRPr sz="3600" b="0" i="0">
                <a:solidFill>
                  <a:schemeClr val="bg1"/>
                </a:solidFill>
                <a:latin typeface="Arial"/>
                <a:cs typeface="Arial"/>
              </a:defRPr>
            </a:lvl1pPr>
          </a:lstStyle>
          <a:p>
            <a:endParaRPr dirty="0"/>
          </a:p>
        </p:txBody>
      </p:sp>
      <p:sp>
        <p:nvSpPr>
          <p:cNvPr id="3" name="Holder 3"/>
          <p:cNvSpPr>
            <a:spLocks noGrp="1"/>
          </p:cNvSpPr>
          <p:nvPr>
            <p:ph type="body" idx="1"/>
          </p:nvPr>
        </p:nvSpPr>
        <p:spPr>
          <a:xfrm>
            <a:off x="383540" y="1752600"/>
            <a:ext cx="8376919" cy="5105400"/>
          </a:xfrm>
        </p:spPr>
        <p:txBody>
          <a:bodyPr lIns="0" tIns="0" rIns="0" bIns="0"/>
          <a:lstStyle>
            <a:lvl1pPr>
              <a:defRPr sz="2600" b="0" i="0">
                <a:solidFill>
                  <a:schemeClr val="bg1"/>
                </a:solidFill>
                <a:latin typeface="Arial"/>
                <a:cs typeface="Arial"/>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50C11BDD-6FE4-4025-89DB-14AA2A8447F7}" type="datetime1">
              <a:rPr lang="en-US" smtClean="0"/>
              <a:t>10/2/17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sz="half" idx="2"/>
          </p:nvPr>
        </p:nvSpPr>
        <p:spPr>
          <a:xfrm>
            <a:off x="273811" y="1125402"/>
            <a:ext cx="3940175" cy="3534410"/>
          </a:xfrm>
          <a:prstGeom prst="rect">
            <a:avLst/>
          </a:prstGeom>
        </p:spPr>
        <p:txBody>
          <a:bodyPr wrap="square" lIns="0" tIns="0" rIns="0" bIns="0">
            <a:spAutoFit/>
          </a:bodyPr>
          <a:lstStyle>
            <a:lvl1pPr>
              <a:defRPr sz="1800" b="0" i="0">
                <a:solidFill>
                  <a:schemeClr val="bg1"/>
                </a:solidFill>
                <a:latin typeface="Arial"/>
                <a:cs typeface="Arial"/>
              </a:defRPr>
            </a:lvl1pPr>
          </a:lstStyle>
          <a:p>
            <a:endParaRPr/>
          </a:p>
        </p:txBody>
      </p:sp>
      <p:sp>
        <p:nvSpPr>
          <p:cNvPr id="4" name="Holder 4"/>
          <p:cNvSpPr>
            <a:spLocks noGrp="1"/>
          </p:cNvSpPr>
          <p:nvPr>
            <p:ph sz="half" idx="3"/>
          </p:nvPr>
        </p:nvSpPr>
        <p:spPr>
          <a:xfrm>
            <a:off x="4842128" y="1309930"/>
            <a:ext cx="3769995" cy="4760595"/>
          </a:xfrm>
          <a:prstGeom prst="rect">
            <a:avLst/>
          </a:prstGeom>
        </p:spPr>
        <p:txBody>
          <a:bodyPr wrap="square" lIns="0" tIns="0" rIns="0" bIns="0">
            <a:spAutoFit/>
          </a:bodyPr>
          <a:lstStyle>
            <a:lvl1pPr>
              <a:defRPr sz="1100" b="0" i="0">
                <a:solidFill>
                  <a:schemeClr val="bg1"/>
                </a:solidFill>
                <a:latin typeface="Arial"/>
                <a:cs typeface="Arial"/>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6350AFAC-B93C-43DB-84AD-94F4E5A66FD9}" type="datetime1">
              <a:rPr lang="en-US" smtClean="0"/>
              <a:t>10/2/17</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DF01E6E-5E03-4AFD-98D9-FC8DEEC68133}" type="datetime1">
              <a:rPr lang="en-US" smtClean="0"/>
              <a:t>10/2/17</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617C196-6A28-4DAB-B99C-4A2E95DD8080}" type="datetime1">
              <a:rPr lang="en-US" smtClean="0"/>
              <a:t>10/2/17</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1026">
              <a:srgbClr val="00B0F0"/>
            </a:gs>
            <a:gs pos="0">
              <a:schemeClr val="accent1">
                <a:lumMod val="5000"/>
                <a:lumOff val="95000"/>
              </a:schemeClr>
            </a:gs>
            <a:gs pos="65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270154" y="329181"/>
            <a:ext cx="8603691" cy="804544"/>
          </a:xfrm>
          <a:prstGeom prst="rect">
            <a:avLst/>
          </a:prstGeom>
        </p:spPr>
        <p:txBody>
          <a:bodyPr wrap="square" lIns="0" tIns="0" rIns="0" bIns="0">
            <a:spAutoFit/>
          </a:bodyPr>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a:xfrm>
            <a:off x="383540" y="1190236"/>
            <a:ext cx="8376919" cy="4786630"/>
          </a:xfrm>
          <a:prstGeom prst="rect">
            <a:avLst/>
          </a:prstGeom>
        </p:spPr>
        <p:txBody>
          <a:bodyPr wrap="square" lIns="0" tIns="0" rIns="0" bIns="0">
            <a:spAutoFit/>
          </a:bodyPr>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0F3062A2-C5FB-48D5-A7D4-1E40066EEAEF}" type="datetime1">
              <a:rPr lang="en-US" smtClean="0"/>
              <a:t>10/2/17</a:t>
            </a:fld>
            <a:endParaRPr lang="en-US"/>
          </a:p>
        </p:txBody>
      </p:sp>
      <p:sp>
        <p:nvSpPr>
          <p:cNvPr id="6" name="Holder 6"/>
          <p:cNvSpPr>
            <a:spLocks noGrp="1"/>
          </p:cNvSpPr>
          <p:nvPr>
            <p:ph type="sldNum" sz="quarter" idx="7"/>
          </p:nvPr>
        </p:nvSpPr>
        <p:spPr>
          <a:xfrm>
            <a:off x="6934200" y="6512559"/>
            <a:ext cx="2103120" cy="276999"/>
          </a:xfrm>
          <a:prstGeom prst="rect">
            <a:avLst/>
          </a:prstGeom>
        </p:spPr>
        <p:txBody>
          <a:bodyPr wrap="square" lIns="0" tIns="0" rIns="0" bIns="0">
            <a:spAutoFit/>
          </a:bodyPr>
          <a:lstStyle>
            <a:lvl1pPr algn="r">
              <a:defRPr>
                <a:solidFill>
                  <a:schemeClr val="tx1">
                    <a:tint val="75000"/>
                  </a:schemeClr>
                </a:solidFill>
              </a:defRPr>
            </a:lvl1pPr>
          </a:lstStyle>
          <a:p>
            <a:fld id="{5147CB61-3F10-44DC-9FFC-7A67EDF04BE7}" type="slidenum">
              <a:rPr lang="en-CA" smtClean="0"/>
              <a:pPr/>
              <a:t>‹#›</a:t>
            </a:fld>
            <a:endParaRPr lang="en-C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ft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393440"/>
            <a:ext cx="9144000" cy="1107996"/>
          </a:xfrm>
        </p:spPr>
        <p:txBody>
          <a:bodyPr/>
          <a:lstStyle/>
          <a:p>
            <a:pPr algn="ctr" rtl="0"/>
            <a:r>
              <a:rPr lang="en-CA" b="1" smtClean="0">
                <a:solidFill>
                  <a:srgbClr val="FF0000"/>
                </a:solidFill>
              </a:rPr>
              <a:t>Chapter 29: Cognitive </a:t>
            </a:r>
            <a:r>
              <a:rPr lang="en-CA" b="1" dirty="0">
                <a:solidFill>
                  <a:srgbClr val="FF0000"/>
                </a:solidFill>
              </a:rPr>
              <a:t>Computing and Multiscale Analysis for Cyber </a:t>
            </a:r>
            <a:r>
              <a:rPr lang="en-CA" b="1" dirty="0" smtClean="0">
                <a:solidFill>
                  <a:srgbClr val="FF0000"/>
                </a:solidFill>
              </a:rPr>
              <a:t>Security</a:t>
            </a:r>
            <a:endParaRPr lang="en-US" sz="4400" b="1" dirty="0">
              <a:solidFill>
                <a:srgbClr val="FF0000"/>
              </a:solidFill>
            </a:endParaRPr>
          </a:p>
        </p:txBody>
      </p:sp>
      <p:sp>
        <p:nvSpPr>
          <p:cNvPr id="4" name="Rectangle 3"/>
          <p:cNvSpPr/>
          <p:nvPr/>
        </p:nvSpPr>
        <p:spPr>
          <a:xfrm>
            <a:off x="1720851" y="1489583"/>
            <a:ext cx="5702300" cy="400110"/>
          </a:xfrm>
          <a:prstGeom prst="rect">
            <a:avLst/>
          </a:prstGeom>
        </p:spPr>
        <p:txBody>
          <a:bodyPr wrap="square">
            <a:spAutoFit/>
          </a:bodyPr>
          <a:lstStyle/>
          <a:p>
            <a:r>
              <a:rPr lang="en-US" sz="2000" dirty="0">
                <a:solidFill>
                  <a:schemeClr val="bg1"/>
                </a:solidFill>
              </a:rPr>
              <a:t>Sana Siddiqui, Muhammad Salman Khan, </a:t>
            </a:r>
            <a:r>
              <a:rPr lang="en-US" sz="2000" dirty="0" smtClean="0">
                <a:solidFill>
                  <a:schemeClr val="bg1"/>
                </a:solidFill>
              </a:rPr>
              <a:t>Ken </a:t>
            </a:r>
            <a:r>
              <a:rPr lang="en-US" sz="2000" dirty="0" err="1">
                <a:solidFill>
                  <a:schemeClr val="bg1"/>
                </a:solidFill>
              </a:rPr>
              <a:t>Ferens</a:t>
            </a:r>
            <a:endParaRPr lang="en-US" sz="2000" dirty="0">
              <a:solidFill>
                <a:schemeClr val="bg1"/>
              </a:solidFill>
            </a:endParaRPr>
          </a:p>
        </p:txBody>
      </p:sp>
      <p:sp>
        <p:nvSpPr>
          <p:cNvPr id="6" name="Slide Number Placeholder 5"/>
          <p:cNvSpPr>
            <a:spLocks noGrp="1"/>
          </p:cNvSpPr>
          <p:nvPr>
            <p:ph type="sldNum" sz="quarter" idx="7"/>
          </p:nvPr>
        </p:nvSpPr>
        <p:spPr/>
        <p:txBody>
          <a:bodyPr/>
          <a:lstStyle/>
          <a:p>
            <a:fld id="{B6F15528-21DE-4FAA-801E-634DDDAF4B2B}" type="slidenum">
              <a:rPr lang="en-CA" smtClean="0"/>
              <a:t>1</a:t>
            </a:fld>
            <a:endParaRPr lang="en-CA"/>
          </a:p>
        </p:txBody>
      </p:sp>
      <p:sp>
        <p:nvSpPr>
          <p:cNvPr id="9" name="TextBox 8"/>
          <p:cNvSpPr txBox="1"/>
          <p:nvPr/>
        </p:nvSpPr>
        <p:spPr>
          <a:xfrm>
            <a:off x="2094030" y="5712804"/>
            <a:ext cx="4955972" cy="307777"/>
          </a:xfrm>
          <a:prstGeom prst="rect">
            <a:avLst/>
          </a:prstGeom>
          <a:noFill/>
        </p:spPr>
        <p:txBody>
          <a:bodyPr wrap="none" rtlCol="0">
            <a:spAutoFit/>
          </a:bodyPr>
          <a:lstStyle/>
          <a:p>
            <a:pPr algn="ctr"/>
            <a:r>
              <a:rPr lang="en-CA" sz="1400" b="1" dirty="0" smtClean="0">
                <a:solidFill>
                  <a:schemeClr val="bg1"/>
                </a:solidFill>
              </a:rPr>
              <a:t>Obfuscated Attack: Multiscale Analysis is Required for Detection</a:t>
            </a:r>
            <a:endParaRPr lang="en-CA" sz="1400" b="1" dirty="0">
              <a:solidFill>
                <a:schemeClr val="bg1"/>
              </a:solidFill>
            </a:endParaRPr>
          </a:p>
        </p:txBody>
      </p:sp>
      <p:pic>
        <p:nvPicPr>
          <p:cNvPr id="3" name="Picture 2"/>
          <p:cNvPicPr>
            <a:picLocks noChangeAspect="1"/>
          </p:cNvPicPr>
          <p:nvPr/>
        </p:nvPicPr>
        <p:blipFill>
          <a:blip r:embed="rId3"/>
          <a:stretch>
            <a:fillRect/>
          </a:stretch>
        </p:blipFill>
        <p:spPr>
          <a:xfrm>
            <a:off x="2044149" y="2450634"/>
            <a:ext cx="5055702" cy="3203388"/>
          </a:xfrm>
          <a:prstGeom prst="rect">
            <a:avLst/>
          </a:prstGeom>
        </p:spPr>
      </p:pic>
    </p:spTree>
    <p:extLst>
      <p:ext uri="{BB962C8B-B14F-4D97-AF65-F5344CB8AC3E}">
        <p14:creationId xmlns:p14="http://schemas.microsoft.com/office/powerpoint/2010/main" val="1033077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0154" y="426906"/>
            <a:ext cx="8603691" cy="553998"/>
          </a:xfrm>
        </p:spPr>
        <p:txBody>
          <a:bodyPr/>
          <a:lstStyle/>
          <a:p>
            <a:r>
              <a:rPr lang="en-CA" b="1" spc="-20" dirty="0" smtClean="0">
                <a:solidFill>
                  <a:srgbClr val="FF0000"/>
                </a:solidFill>
              </a:rPr>
              <a:t>Machine Learning Approach</a:t>
            </a:r>
            <a:endParaRPr lang="en-CA" dirty="0"/>
          </a:p>
        </p:txBody>
      </p:sp>
      <p:sp>
        <p:nvSpPr>
          <p:cNvPr id="6" name="Text Placeholder 5"/>
          <p:cNvSpPr>
            <a:spLocks noGrp="1"/>
          </p:cNvSpPr>
          <p:nvPr>
            <p:ph type="body" idx="1"/>
          </p:nvPr>
        </p:nvSpPr>
        <p:spPr/>
        <p:txBody>
          <a:bodyPr>
            <a:normAutofit fontScale="85000" lnSpcReduction="10000"/>
          </a:bodyPr>
          <a:lstStyle/>
          <a:p>
            <a:pPr marL="457200" indent="-457200">
              <a:buClr>
                <a:srgbClr val="C00000"/>
              </a:buClr>
              <a:buFont typeface="Wingdings" panose="05000000000000000000" pitchFamily="2" charset="2"/>
              <a:buChar char="q"/>
            </a:pPr>
            <a:r>
              <a:rPr lang="en-CA" dirty="0" smtClean="0"/>
              <a:t>Machine </a:t>
            </a:r>
            <a:r>
              <a:rPr lang="en-CA" dirty="0"/>
              <a:t>learning based approaches for the behavioral analysis of anomalous </a:t>
            </a:r>
            <a:r>
              <a:rPr lang="en-CA" dirty="0" smtClean="0"/>
              <a:t>and legitimate </a:t>
            </a:r>
            <a:r>
              <a:rPr lang="en-CA" dirty="0"/>
              <a:t>traffic are being </a:t>
            </a:r>
            <a:r>
              <a:rPr lang="en-CA" dirty="0" smtClean="0"/>
              <a:t>utilized.</a:t>
            </a:r>
          </a:p>
          <a:p>
            <a:pPr marL="457200" indent="-457200">
              <a:buClr>
                <a:srgbClr val="C00000"/>
              </a:buClr>
              <a:buFont typeface="Wingdings" panose="05000000000000000000" pitchFamily="2" charset="2"/>
              <a:buChar char="q"/>
            </a:pPr>
            <a:endParaRPr lang="en-CA" dirty="0"/>
          </a:p>
          <a:p>
            <a:pPr marL="457200" indent="-457200">
              <a:buClr>
                <a:srgbClr val="C00000"/>
              </a:buClr>
              <a:buFont typeface="Wingdings" panose="05000000000000000000" pitchFamily="2" charset="2"/>
              <a:buChar char="q"/>
            </a:pPr>
            <a:r>
              <a:rPr lang="en-CA" dirty="0" smtClean="0"/>
              <a:t>These </a:t>
            </a:r>
            <a:r>
              <a:rPr lang="en-CA" dirty="0"/>
              <a:t>techniques are based on determining the deviation of </a:t>
            </a:r>
            <a:r>
              <a:rPr lang="en-CA" dirty="0" smtClean="0"/>
              <a:t>an observable </a:t>
            </a:r>
            <a:r>
              <a:rPr lang="en-CA" dirty="0"/>
              <a:t>object from a defined normal behavior, and further analysis is required to evaluate the </a:t>
            </a:r>
            <a:r>
              <a:rPr lang="en-CA" dirty="0" smtClean="0"/>
              <a:t>deviated object </a:t>
            </a:r>
            <a:r>
              <a:rPr lang="en-CA" dirty="0"/>
              <a:t>as legitimate or false </a:t>
            </a:r>
            <a:r>
              <a:rPr lang="en-CA" dirty="0" smtClean="0"/>
              <a:t>anomaly.</a:t>
            </a:r>
          </a:p>
          <a:p>
            <a:pPr marL="457200" indent="-457200">
              <a:buClr>
                <a:srgbClr val="C00000"/>
              </a:buClr>
              <a:buFont typeface="Wingdings" panose="05000000000000000000" pitchFamily="2" charset="2"/>
              <a:buChar char="q"/>
            </a:pPr>
            <a:endParaRPr lang="en-CA" dirty="0"/>
          </a:p>
          <a:p>
            <a:pPr marL="457200" indent="-457200">
              <a:buClr>
                <a:srgbClr val="C00000"/>
              </a:buClr>
              <a:buFont typeface="Wingdings" panose="05000000000000000000" pitchFamily="2" charset="2"/>
              <a:buChar char="q"/>
            </a:pPr>
            <a:r>
              <a:rPr lang="en-CA" dirty="0" smtClean="0"/>
              <a:t>Therefore</a:t>
            </a:r>
            <a:r>
              <a:rPr lang="en-CA" dirty="0"/>
              <a:t>, one of the limitations of machine learning is to </a:t>
            </a:r>
            <a:r>
              <a:rPr lang="en-CA" dirty="0" smtClean="0"/>
              <a:t>know behavior </a:t>
            </a:r>
            <a:r>
              <a:rPr lang="en-CA" dirty="0"/>
              <a:t>of interest a-priori that can be further used to find deviation of objects from that known behavior</a:t>
            </a:r>
            <a:r>
              <a:rPr lang="en-CA" dirty="0" smtClean="0"/>
              <a:t>.</a:t>
            </a:r>
          </a:p>
          <a:p>
            <a:pPr marL="457200" indent="-457200">
              <a:buClr>
                <a:srgbClr val="C00000"/>
              </a:buClr>
              <a:buFont typeface="Wingdings" panose="05000000000000000000" pitchFamily="2" charset="2"/>
              <a:buChar char="q"/>
            </a:pPr>
            <a:endParaRPr lang="en-CA" dirty="0"/>
          </a:p>
          <a:p>
            <a:pPr marL="457200" indent="-457200">
              <a:buClr>
                <a:srgbClr val="C00000"/>
              </a:buClr>
              <a:buFont typeface="Wingdings" panose="05000000000000000000" pitchFamily="2" charset="2"/>
              <a:buChar char="q"/>
            </a:pPr>
            <a:r>
              <a:rPr lang="en-CA" dirty="0"/>
              <a:t>In addition, human intelligence, expertise and feedback is also required to analyze the alerts produced </a:t>
            </a:r>
            <a:r>
              <a:rPr lang="en-CA" dirty="0" smtClean="0"/>
              <a:t>by these </a:t>
            </a:r>
            <a:r>
              <a:rPr lang="en-CA" dirty="0"/>
              <a:t>machine learning engines to identify false positives/negatives and to activate blocking </a:t>
            </a:r>
            <a:r>
              <a:rPr lang="en-CA" dirty="0" smtClean="0"/>
              <a:t>mechanisms, when </a:t>
            </a:r>
            <a:r>
              <a:rPr lang="en-CA" dirty="0"/>
              <a:t>appropriate.</a:t>
            </a:r>
          </a:p>
        </p:txBody>
      </p:sp>
      <p:sp>
        <p:nvSpPr>
          <p:cNvPr id="5" name="Slide Number Placeholder 4"/>
          <p:cNvSpPr>
            <a:spLocks noGrp="1"/>
          </p:cNvSpPr>
          <p:nvPr>
            <p:ph type="sldNum" sz="quarter" idx="7"/>
          </p:nvPr>
        </p:nvSpPr>
        <p:spPr/>
        <p:txBody>
          <a:bodyPr/>
          <a:lstStyle/>
          <a:p>
            <a:fld id="{B6F15528-21DE-4FAA-801E-634DDDAF4B2B}" type="slidenum">
              <a:rPr lang="en-CA" smtClean="0"/>
              <a:t>10</a:t>
            </a:fld>
            <a:endParaRPr lang="en-CA" dirty="0"/>
          </a:p>
        </p:txBody>
      </p:sp>
    </p:spTree>
    <p:extLst>
      <p:ext uri="{BB962C8B-B14F-4D97-AF65-F5344CB8AC3E}">
        <p14:creationId xmlns:p14="http://schemas.microsoft.com/office/powerpoint/2010/main" val="19240790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79" y="149907"/>
            <a:ext cx="8930642" cy="1107996"/>
          </a:xfrm>
        </p:spPr>
        <p:txBody>
          <a:bodyPr/>
          <a:lstStyle/>
          <a:p>
            <a:r>
              <a:rPr lang="en-CA" b="1" spc="-20" dirty="0">
                <a:solidFill>
                  <a:srgbClr val="FF0000"/>
                </a:solidFill>
              </a:rPr>
              <a:t>Inseparability </a:t>
            </a:r>
            <a:r>
              <a:rPr lang="en-CA" b="1" spc="-20" dirty="0" smtClean="0">
                <a:solidFill>
                  <a:srgbClr val="FF0000"/>
                </a:solidFill>
              </a:rPr>
              <a:t>Problem </a:t>
            </a:r>
            <a:r>
              <a:rPr lang="en-CA" b="1" spc="-20" dirty="0">
                <a:solidFill>
                  <a:srgbClr val="FF0000"/>
                </a:solidFill>
              </a:rPr>
              <a:t>in </a:t>
            </a:r>
            <a:r>
              <a:rPr lang="en-CA" b="1" spc="-20" dirty="0" smtClean="0">
                <a:solidFill>
                  <a:srgbClr val="FF0000"/>
                </a:solidFill>
              </a:rPr>
              <a:t>Cyber Security</a:t>
            </a:r>
            <a:endParaRPr lang="en-CA" dirty="0"/>
          </a:p>
        </p:txBody>
      </p:sp>
      <p:sp>
        <p:nvSpPr>
          <p:cNvPr id="6" name="Text Placeholder 5"/>
          <p:cNvSpPr>
            <a:spLocks noGrp="1"/>
          </p:cNvSpPr>
          <p:nvPr>
            <p:ph type="body" idx="1"/>
          </p:nvPr>
        </p:nvSpPr>
        <p:spPr/>
        <p:txBody>
          <a:bodyPr>
            <a:normAutofit fontScale="92500" lnSpcReduction="10000"/>
          </a:bodyPr>
          <a:lstStyle/>
          <a:p>
            <a:pPr marL="457200" indent="-457200">
              <a:buClr>
                <a:srgbClr val="C00000"/>
              </a:buClr>
              <a:buFont typeface="Wingdings" panose="05000000000000000000" pitchFamily="2" charset="2"/>
              <a:buChar char="q"/>
            </a:pPr>
            <a:r>
              <a:rPr lang="en-CA" dirty="0" smtClean="0"/>
              <a:t>Threat </a:t>
            </a:r>
            <a:r>
              <a:rPr lang="en-CA" dirty="0"/>
              <a:t>samples, which are often encrypted and persistent in nature, obfuscate </a:t>
            </a:r>
            <a:r>
              <a:rPr lang="en-CA" dirty="0" smtClean="0"/>
              <a:t>by masquerading </a:t>
            </a:r>
            <a:r>
              <a:rPr lang="en-CA" dirty="0"/>
              <a:t>the behavior of a normal or legitimate data </a:t>
            </a:r>
            <a:r>
              <a:rPr lang="en-CA" dirty="0" smtClean="0"/>
              <a:t>sample.</a:t>
            </a:r>
          </a:p>
          <a:p>
            <a:pPr marL="457200" indent="-457200">
              <a:buClr>
                <a:srgbClr val="C00000"/>
              </a:buClr>
              <a:buFont typeface="Wingdings" panose="05000000000000000000" pitchFamily="2" charset="2"/>
              <a:buChar char="q"/>
            </a:pPr>
            <a:endParaRPr lang="en-CA" dirty="0"/>
          </a:p>
          <a:p>
            <a:pPr marL="457200" indent="-457200">
              <a:buClr>
                <a:srgbClr val="C00000"/>
              </a:buClr>
              <a:buFont typeface="Wingdings" panose="05000000000000000000" pitchFamily="2" charset="2"/>
              <a:buChar char="q"/>
            </a:pPr>
            <a:r>
              <a:rPr lang="en-CA" dirty="0"/>
              <a:t>It implies that on a feature space, </a:t>
            </a:r>
            <a:r>
              <a:rPr lang="en-CA" dirty="0" smtClean="0"/>
              <a:t>the malicious </a:t>
            </a:r>
            <a:r>
              <a:rPr lang="en-CA" dirty="0"/>
              <a:t>and benign samples lie on the same co-ordinate cluster, making it difficult to detect the anomaly</a:t>
            </a:r>
            <a:r>
              <a:rPr lang="en-CA" dirty="0" smtClean="0"/>
              <a:t>.</a:t>
            </a:r>
          </a:p>
          <a:p>
            <a:pPr marL="457200" indent="-457200">
              <a:buClr>
                <a:srgbClr val="C00000"/>
              </a:buClr>
              <a:buFont typeface="Wingdings" panose="05000000000000000000" pitchFamily="2" charset="2"/>
              <a:buChar char="q"/>
            </a:pPr>
            <a:endParaRPr lang="en-CA" dirty="0"/>
          </a:p>
          <a:p>
            <a:pPr marL="457200" indent="-457200">
              <a:buClr>
                <a:srgbClr val="C00000"/>
              </a:buClr>
              <a:buFont typeface="Wingdings" panose="05000000000000000000" pitchFamily="2" charset="2"/>
              <a:buChar char="q"/>
            </a:pPr>
            <a:r>
              <a:rPr lang="en-CA" dirty="0"/>
              <a:t>For instance, phishing emails are used to deliver a malicious payload to the end user. The content of </a:t>
            </a:r>
            <a:r>
              <a:rPr lang="en-CA" dirty="0" smtClean="0"/>
              <a:t>these phishing </a:t>
            </a:r>
            <a:r>
              <a:rPr lang="en-CA" dirty="0"/>
              <a:t>emails is generated using known normal patterns of user behavior and thus are able to dupe </a:t>
            </a:r>
            <a:r>
              <a:rPr lang="en-CA" dirty="0" smtClean="0"/>
              <a:t>them to </a:t>
            </a:r>
            <a:r>
              <a:rPr lang="en-CA" dirty="0"/>
              <a:t>open those emails which in turn deliver the malicious payload without letting the user know.</a:t>
            </a:r>
          </a:p>
        </p:txBody>
      </p:sp>
      <p:sp>
        <p:nvSpPr>
          <p:cNvPr id="5" name="Slide Number Placeholder 4"/>
          <p:cNvSpPr>
            <a:spLocks noGrp="1"/>
          </p:cNvSpPr>
          <p:nvPr>
            <p:ph type="sldNum" sz="quarter" idx="7"/>
          </p:nvPr>
        </p:nvSpPr>
        <p:spPr/>
        <p:txBody>
          <a:bodyPr/>
          <a:lstStyle/>
          <a:p>
            <a:fld id="{B6F15528-21DE-4FAA-801E-634DDDAF4B2B}" type="slidenum">
              <a:rPr lang="en-CA" smtClean="0"/>
              <a:t>11</a:t>
            </a:fld>
            <a:endParaRPr lang="en-CA" dirty="0"/>
          </a:p>
        </p:txBody>
      </p:sp>
    </p:spTree>
    <p:extLst>
      <p:ext uri="{BB962C8B-B14F-4D97-AF65-F5344CB8AC3E}">
        <p14:creationId xmlns:p14="http://schemas.microsoft.com/office/powerpoint/2010/main" val="25720751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 y="149907"/>
            <a:ext cx="9144002" cy="1107996"/>
          </a:xfrm>
        </p:spPr>
        <p:txBody>
          <a:bodyPr/>
          <a:lstStyle/>
          <a:p>
            <a:r>
              <a:rPr lang="en-CA" b="1" spc="-20" dirty="0">
                <a:solidFill>
                  <a:srgbClr val="FF0000"/>
                </a:solidFill>
              </a:rPr>
              <a:t>Inseparability </a:t>
            </a:r>
            <a:r>
              <a:rPr lang="en-CA" b="1" spc="-20" dirty="0" smtClean="0">
                <a:solidFill>
                  <a:srgbClr val="FF0000"/>
                </a:solidFill>
              </a:rPr>
              <a:t>Problem </a:t>
            </a:r>
            <a:r>
              <a:rPr lang="en-CA" b="1" spc="-20" dirty="0">
                <a:solidFill>
                  <a:srgbClr val="FF0000"/>
                </a:solidFill>
              </a:rPr>
              <a:t>in </a:t>
            </a:r>
            <a:r>
              <a:rPr lang="en-CA" b="1" spc="-20" dirty="0" smtClean="0">
                <a:solidFill>
                  <a:srgbClr val="FF0000"/>
                </a:solidFill>
              </a:rPr>
              <a:t>Cyber Security: Examples: non-overlapping</a:t>
            </a:r>
            <a:endParaRPr lang="en-CA" dirty="0"/>
          </a:p>
        </p:txBody>
      </p:sp>
      <p:sp>
        <p:nvSpPr>
          <p:cNvPr id="5" name="Slide Number Placeholder 4"/>
          <p:cNvSpPr>
            <a:spLocks noGrp="1"/>
          </p:cNvSpPr>
          <p:nvPr>
            <p:ph type="sldNum" sz="quarter" idx="7"/>
          </p:nvPr>
        </p:nvSpPr>
        <p:spPr/>
        <p:txBody>
          <a:bodyPr/>
          <a:lstStyle/>
          <a:p>
            <a:fld id="{B6F15528-21DE-4FAA-801E-634DDDAF4B2B}" type="slidenum">
              <a:rPr lang="en-CA" smtClean="0"/>
              <a:t>12</a:t>
            </a:fld>
            <a:endParaRPr lang="en-CA" dirty="0"/>
          </a:p>
        </p:txBody>
      </p:sp>
      <p:pic>
        <p:nvPicPr>
          <p:cNvPr id="3" name="Picture 2"/>
          <p:cNvPicPr>
            <a:picLocks noChangeAspect="1"/>
          </p:cNvPicPr>
          <p:nvPr/>
        </p:nvPicPr>
        <p:blipFill>
          <a:blip r:embed="rId3"/>
          <a:stretch>
            <a:fillRect/>
          </a:stretch>
        </p:blipFill>
        <p:spPr>
          <a:xfrm>
            <a:off x="838200" y="2200333"/>
            <a:ext cx="7467600" cy="3369796"/>
          </a:xfrm>
          <a:prstGeom prst="rect">
            <a:avLst/>
          </a:prstGeom>
        </p:spPr>
      </p:pic>
    </p:spTree>
    <p:extLst>
      <p:ext uri="{BB962C8B-B14F-4D97-AF65-F5344CB8AC3E}">
        <p14:creationId xmlns:p14="http://schemas.microsoft.com/office/powerpoint/2010/main" val="27929274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 y="149907"/>
            <a:ext cx="9144002" cy="1107996"/>
          </a:xfrm>
        </p:spPr>
        <p:txBody>
          <a:bodyPr/>
          <a:lstStyle/>
          <a:p>
            <a:r>
              <a:rPr lang="en-CA" b="1" spc="-20" dirty="0">
                <a:solidFill>
                  <a:srgbClr val="FF0000"/>
                </a:solidFill>
              </a:rPr>
              <a:t>Inseparability </a:t>
            </a:r>
            <a:r>
              <a:rPr lang="en-CA" b="1" spc="-20" dirty="0" smtClean="0">
                <a:solidFill>
                  <a:srgbClr val="FF0000"/>
                </a:solidFill>
              </a:rPr>
              <a:t>Problem </a:t>
            </a:r>
            <a:r>
              <a:rPr lang="en-CA" b="1" spc="-20" dirty="0">
                <a:solidFill>
                  <a:srgbClr val="FF0000"/>
                </a:solidFill>
              </a:rPr>
              <a:t>in </a:t>
            </a:r>
            <a:r>
              <a:rPr lang="en-CA" b="1" spc="-20" dirty="0" smtClean="0">
                <a:solidFill>
                  <a:srgbClr val="FF0000"/>
                </a:solidFill>
              </a:rPr>
              <a:t>Cyber Security: Examples: Mildly-Overlapping</a:t>
            </a:r>
            <a:endParaRPr lang="en-CA" dirty="0"/>
          </a:p>
        </p:txBody>
      </p:sp>
      <p:sp>
        <p:nvSpPr>
          <p:cNvPr id="5" name="Slide Number Placeholder 4"/>
          <p:cNvSpPr>
            <a:spLocks noGrp="1"/>
          </p:cNvSpPr>
          <p:nvPr>
            <p:ph type="sldNum" sz="quarter" idx="7"/>
          </p:nvPr>
        </p:nvSpPr>
        <p:spPr/>
        <p:txBody>
          <a:bodyPr/>
          <a:lstStyle/>
          <a:p>
            <a:fld id="{B6F15528-21DE-4FAA-801E-634DDDAF4B2B}" type="slidenum">
              <a:rPr lang="en-CA" smtClean="0"/>
              <a:t>13</a:t>
            </a:fld>
            <a:endParaRPr lang="en-CA" dirty="0"/>
          </a:p>
        </p:txBody>
      </p:sp>
      <p:pic>
        <p:nvPicPr>
          <p:cNvPr id="2" name="Picture 1"/>
          <p:cNvPicPr>
            <a:picLocks noChangeAspect="1"/>
          </p:cNvPicPr>
          <p:nvPr/>
        </p:nvPicPr>
        <p:blipFill>
          <a:blip r:embed="rId3"/>
          <a:stretch>
            <a:fillRect/>
          </a:stretch>
        </p:blipFill>
        <p:spPr>
          <a:xfrm>
            <a:off x="609600" y="2188533"/>
            <a:ext cx="7924800" cy="3393396"/>
          </a:xfrm>
          <a:prstGeom prst="rect">
            <a:avLst/>
          </a:prstGeom>
        </p:spPr>
      </p:pic>
    </p:spTree>
    <p:extLst>
      <p:ext uri="{BB962C8B-B14F-4D97-AF65-F5344CB8AC3E}">
        <p14:creationId xmlns:p14="http://schemas.microsoft.com/office/powerpoint/2010/main" val="910682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 y="149907"/>
            <a:ext cx="9144002" cy="1107996"/>
          </a:xfrm>
        </p:spPr>
        <p:txBody>
          <a:bodyPr/>
          <a:lstStyle/>
          <a:p>
            <a:r>
              <a:rPr lang="en-CA" b="1" spc="-20" dirty="0">
                <a:solidFill>
                  <a:srgbClr val="FF0000"/>
                </a:solidFill>
              </a:rPr>
              <a:t>Inseparability </a:t>
            </a:r>
            <a:r>
              <a:rPr lang="en-CA" b="1" spc="-20" dirty="0" smtClean="0">
                <a:solidFill>
                  <a:srgbClr val="FF0000"/>
                </a:solidFill>
              </a:rPr>
              <a:t>Problem </a:t>
            </a:r>
            <a:r>
              <a:rPr lang="en-CA" b="1" spc="-20" dirty="0">
                <a:solidFill>
                  <a:srgbClr val="FF0000"/>
                </a:solidFill>
              </a:rPr>
              <a:t>in </a:t>
            </a:r>
            <a:r>
              <a:rPr lang="en-CA" b="1" spc="-20" dirty="0" smtClean="0">
                <a:solidFill>
                  <a:srgbClr val="FF0000"/>
                </a:solidFill>
              </a:rPr>
              <a:t>Cyber Security: Examples: Extremely-Overlapping</a:t>
            </a:r>
            <a:endParaRPr lang="en-CA" dirty="0"/>
          </a:p>
        </p:txBody>
      </p:sp>
      <p:sp>
        <p:nvSpPr>
          <p:cNvPr id="5" name="Slide Number Placeholder 4"/>
          <p:cNvSpPr>
            <a:spLocks noGrp="1"/>
          </p:cNvSpPr>
          <p:nvPr>
            <p:ph type="sldNum" sz="quarter" idx="7"/>
          </p:nvPr>
        </p:nvSpPr>
        <p:spPr/>
        <p:txBody>
          <a:bodyPr/>
          <a:lstStyle/>
          <a:p>
            <a:fld id="{B6F15528-21DE-4FAA-801E-634DDDAF4B2B}" type="slidenum">
              <a:rPr lang="en-CA" smtClean="0"/>
              <a:t>14</a:t>
            </a:fld>
            <a:endParaRPr lang="en-CA" dirty="0"/>
          </a:p>
        </p:txBody>
      </p:sp>
      <p:pic>
        <p:nvPicPr>
          <p:cNvPr id="3" name="Picture 2"/>
          <p:cNvPicPr>
            <a:picLocks noChangeAspect="1"/>
          </p:cNvPicPr>
          <p:nvPr/>
        </p:nvPicPr>
        <p:blipFill>
          <a:blip r:embed="rId3"/>
          <a:stretch>
            <a:fillRect/>
          </a:stretch>
        </p:blipFill>
        <p:spPr>
          <a:xfrm>
            <a:off x="503487" y="2056430"/>
            <a:ext cx="8137026" cy="3657602"/>
          </a:xfrm>
          <a:prstGeom prst="rect">
            <a:avLst/>
          </a:prstGeom>
        </p:spPr>
      </p:pic>
    </p:spTree>
    <p:extLst>
      <p:ext uri="{BB962C8B-B14F-4D97-AF65-F5344CB8AC3E}">
        <p14:creationId xmlns:p14="http://schemas.microsoft.com/office/powerpoint/2010/main" val="29561723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 y="242240"/>
            <a:ext cx="9144002" cy="923330"/>
          </a:xfrm>
        </p:spPr>
        <p:txBody>
          <a:bodyPr/>
          <a:lstStyle/>
          <a:p>
            <a:r>
              <a:rPr lang="en-CA" b="1" spc="-20" dirty="0">
                <a:solidFill>
                  <a:srgbClr val="FF0000"/>
                </a:solidFill>
              </a:rPr>
              <a:t>Inseparability </a:t>
            </a:r>
            <a:r>
              <a:rPr lang="en-CA" b="1" spc="-20" dirty="0" smtClean="0">
                <a:solidFill>
                  <a:srgbClr val="FF0000"/>
                </a:solidFill>
              </a:rPr>
              <a:t>Problem </a:t>
            </a:r>
            <a:r>
              <a:rPr lang="en-CA" b="1" spc="-20" dirty="0">
                <a:solidFill>
                  <a:srgbClr val="FF0000"/>
                </a:solidFill>
              </a:rPr>
              <a:t>in </a:t>
            </a:r>
            <a:r>
              <a:rPr lang="en-CA" b="1" spc="-20" dirty="0" smtClean="0">
                <a:solidFill>
                  <a:srgbClr val="FF0000"/>
                </a:solidFill>
              </a:rPr>
              <a:t>Cyber Security: </a:t>
            </a:r>
            <a:r>
              <a:rPr lang="en-CA" sz="2400" b="1" spc="-20" dirty="0" smtClean="0">
                <a:solidFill>
                  <a:srgbClr val="FF0000"/>
                </a:solidFill>
              </a:rPr>
              <a:t>UNSW-NB-15 dataset Extremely-Overlapping</a:t>
            </a:r>
            <a:endParaRPr lang="en-CA" dirty="0"/>
          </a:p>
        </p:txBody>
      </p:sp>
      <p:sp>
        <p:nvSpPr>
          <p:cNvPr id="5" name="Slide Number Placeholder 4"/>
          <p:cNvSpPr>
            <a:spLocks noGrp="1"/>
          </p:cNvSpPr>
          <p:nvPr>
            <p:ph type="sldNum" sz="quarter" idx="7"/>
          </p:nvPr>
        </p:nvSpPr>
        <p:spPr/>
        <p:txBody>
          <a:bodyPr/>
          <a:lstStyle/>
          <a:p>
            <a:fld id="{B6F15528-21DE-4FAA-801E-634DDDAF4B2B}" type="slidenum">
              <a:rPr lang="en-CA" smtClean="0"/>
              <a:t>15</a:t>
            </a:fld>
            <a:endParaRPr lang="en-CA" dirty="0"/>
          </a:p>
        </p:txBody>
      </p:sp>
      <p:pic>
        <p:nvPicPr>
          <p:cNvPr id="2" name="Picture 1"/>
          <p:cNvPicPr>
            <a:picLocks noChangeAspect="1"/>
          </p:cNvPicPr>
          <p:nvPr/>
        </p:nvPicPr>
        <p:blipFill>
          <a:blip r:embed="rId3"/>
          <a:stretch>
            <a:fillRect/>
          </a:stretch>
        </p:blipFill>
        <p:spPr>
          <a:xfrm>
            <a:off x="990600" y="1558193"/>
            <a:ext cx="7162800" cy="4949286"/>
          </a:xfrm>
          <a:prstGeom prst="rect">
            <a:avLst/>
          </a:prstGeom>
        </p:spPr>
      </p:pic>
    </p:spTree>
    <p:extLst>
      <p:ext uri="{BB962C8B-B14F-4D97-AF65-F5344CB8AC3E}">
        <p14:creationId xmlns:p14="http://schemas.microsoft.com/office/powerpoint/2010/main" val="31729737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79" y="149907"/>
            <a:ext cx="8930642" cy="1107996"/>
          </a:xfrm>
        </p:spPr>
        <p:txBody>
          <a:bodyPr/>
          <a:lstStyle/>
          <a:p>
            <a:r>
              <a:rPr lang="en-CA" b="1" spc="-20" dirty="0" smtClean="0">
                <a:solidFill>
                  <a:srgbClr val="FF0000"/>
                </a:solidFill>
              </a:rPr>
              <a:t>Multi Scale Analysis: Significance of Scale</a:t>
            </a:r>
            <a:endParaRPr lang="en-CA" dirty="0"/>
          </a:p>
        </p:txBody>
      </p:sp>
      <p:sp>
        <p:nvSpPr>
          <p:cNvPr id="6" name="Text Placeholder 5"/>
          <p:cNvSpPr>
            <a:spLocks noGrp="1"/>
          </p:cNvSpPr>
          <p:nvPr>
            <p:ph type="body" idx="1"/>
          </p:nvPr>
        </p:nvSpPr>
        <p:spPr/>
        <p:txBody>
          <a:bodyPr>
            <a:normAutofit fontScale="62500" lnSpcReduction="20000"/>
          </a:bodyPr>
          <a:lstStyle/>
          <a:p>
            <a:pPr marL="457200" indent="-457200">
              <a:lnSpc>
                <a:spcPct val="110000"/>
              </a:lnSpc>
              <a:buClr>
                <a:srgbClr val="C00000"/>
              </a:buClr>
              <a:buFont typeface="Wingdings" panose="05000000000000000000" pitchFamily="2" charset="2"/>
              <a:buChar char="q"/>
            </a:pPr>
            <a:r>
              <a:rPr lang="en-CA" dirty="0"/>
              <a:t>The quantifiable extent of an object, process or system is represented in terms of a scale</a:t>
            </a:r>
            <a:r>
              <a:rPr lang="en-CA" dirty="0" smtClean="0"/>
              <a:t>.</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a:t>It signifies </a:t>
            </a:r>
            <a:r>
              <a:rPr lang="en-CA" dirty="0" smtClean="0"/>
              <a:t>the relative </a:t>
            </a:r>
            <a:r>
              <a:rPr lang="en-CA" dirty="0"/>
              <a:t>fragileness and roughness of various attributes and </a:t>
            </a:r>
            <a:r>
              <a:rPr lang="en-CA" dirty="0" smtClean="0"/>
              <a:t>features.</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smtClean="0"/>
              <a:t>It </a:t>
            </a:r>
            <a:r>
              <a:rPr lang="en-CA" dirty="0"/>
              <a:t>also determines the </a:t>
            </a:r>
            <a:r>
              <a:rPr lang="en-CA" dirty="0" smtClean="0"/>
              <a:t>resultant selectivity </a:t>
            </a:r>
            <a:r>
              <a:rPr lang="en-CA" dirty="0"/>
              <a:t>of patterns that can be formed by the observed </a:t>
            </a:r>
            <a:r>
              <a:rPr lang="en-CA" dirty="0" smtClean="0"/>
              <a:t>data.</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smtClean="0"/>
              <a:t>It </a:t>
            </a:r>
            <a:r>
              <a:rPr lang="en-CA" dirty="0"/>
              <a:t>can therefore be stated that the </a:t>
            </a:r>
            <a:r>
              <a:rPr lang="en-CA" dirty="0" smtClean="0"/>
              <a:t>scale behaves </a:t>
            </a:r>
            <a:r>
              <a:rPr lang="en-CA" dirty="0"/>
              <a:t>as a filter, or a window of perceptions which defines the basis for data observation and its analysis</a:t>
            </a:r>
            <a:r>
              <a:rPr lang="en-CA" dirty="0" smtClean="0"/>
              <a:t>.</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a:t>The larger the window size, the coarser the details will be and vice </a:t>
            </a:r>
            <a:r>
              <a:rPr lang="en-CA" dirty="0" smtClean="0"/>
              <a:t>versa.</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smtClean="0"/>
              <a:t>Moreover</a:t>
            </a:r>
            <a:r>
              <a:rPr lang="en-CA" dirty="0"/>
              <a:t>, scale is </a:t>
            </a:r>
            <a:r>
              <a:rPr lang="en-CA" dirty="0" smtClean="0"/>
              <a:t>responsible for </a:t>
            </a:r>
            <a:r>
              <a:rPr lang="en-CA" dirty="0"/>
              <a:t>setting the bounds for the analysis of an observation thus expressing the extent to which a data set </a:t>
            </a:r>
            <a:r>
              <a:rPr lang="en-CA" dirty="0" smtClean="0"/>
              <a:t>can be </a:t>
            </a:r>
            <a:r>
              <a:rPr lang="en-CA" dirty="0"/>
              <a:t>modeled and analyzed consequently</a:t>
            </a:r>
            <a:r>
              <a:rPr lang="en-CA" dirty="0" smtClean="0"/>
              <a:t>.</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a:t>For example, in the field of cyber-security, a set of network </a:t>
            </a:r>
            <a:r>
              <a:rPr lang="en-CA" dirty="0" smtClean="0"/>
              <a:t>related alerts </a:t>
            </a:r>
            <a:r>
              <a:rPr lang="en-CA" dirty="0"/>
              <a:t>produced by a learning algorithm can be extended to incorporate host related </a:t>
            </a:r>
            <a:r>
              <a:rPr lang="en-CA" dirty="0" smtClean="0"/>
              <a:t>alerts.</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smtClean="0"/>
              <a:t>It </a:t>
            </a:r>
            <a:r>
              <a:rPr lang="en-CA" dirty="0"/>
              <a:t>can be </a:t>
            </a:r>
            <a:r>
              <a:rPr lang="en-CA" dirty="0" smtClean="0"/>
              <a:t>scaled to </a:t>
            </a:r>
            <a:r>
              <a:rPr lang="en-CA" dirty="0"/>
              <a:t>assess emerging attack patterns, or it can be further divided into different categories of attacks to </a:t>
            </a:r>
            <a:r>
              <a:rPr lang="en-CA" dirty="0" smtClean="0"/>
              <a:t>find related </a:t>
            </a:r>
            <a:r>
              <a:rPr lang="en-CA" dirty="0"/>
              <a:t>mitigation vectors.</a:t>
            </a:r>
          </a:p>
        </p:txBody>
      </p:sp>
      <p:sp>
        <p:nvSpPr>
          <p:cNvPr id="5" name="Slide Number Placeholder 4"/>
          <p:cNvSpPr>
            <a:spLocks noGrp="1"/>
          </p:cNvSpPr>
          <p:nvPr>
            <p:ph type="sldNum" sz="quarter" idx="7"/>
          </p:nvPr>
        </p:nvSpPr>
        <p:spPr/>
        <p:txBody>
          <a:bodyPr/>
          <a:lstStyle/>
          <a:p>
            <a:fld id="{B6F15528-21DE-4FAA-801E-634DDDAF4B2B}" type="slidenum">
              <a:rPr lang="en-CA" smtClean="0"/>
              <a:t>16</a:t>
            </a:fld>
            <a:endParaRPr lang="en-CA" dirty="0"/>
          </a:p>
        </p:txBody>
      </p:sp>
    </p:spTree>
    <p:extLst>
      <p:ext uri="{BB962C8B-B14F-4D97-AF65-F5344CB8AC3E}">
        <p14:creationId xmlns:p14="http://schemas.microsoft.com/office/powerpoint/2010/main" val="25047297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79" y="149907"/>
            <a:ext cx="8930642" cy="1107996"/>
          </a:xfrm>
        </p:spPr>
        <p:txBody>
          <a:bodyPr/>
          <a:lstStyle/>
          <a:p>
            <a:r>
              <a:rPr lang="en-CA" b="1" spc="-20" dirty="0" smtClean="0">
                <a:solidFill>
                  <a:srgbClr val="FF0000"/>
                </a:solidFill>
              </a:rPr>
              <a:t>Multi Scale Analysis: Significance of Scale</a:t>
            </a:r>
            <a:endParaRPr lang="en-CA" dirty="0"/>
          </a:p>
        </p:txBody>
      </p:sp>
      <p:sp>
        <p:nvSpPr>
          <p:cNvPr id="6" name="Text Placeholder 5"/>
          <p:cNvSpPr>
            <a:spLocks noGrp="1"/>
          </p:cNvSpPr>
          <p:nvPr>
            <p:ph type="body" idx="1"/>
          </p:nvPr>
        </p:nvSpPr>
        <p:spPr/>
        <p:txBody>
          <a:bodyPr>
            <a:normAutofit fontScale="85000" lnSpcReduction="10000"/>
          </a:bodyPr>
          <a:lstStyle/>
          <a:p>
            <a:pPr marL="457200" indent="-457200">
              <a:lnSpc>
                <a:spcPct val="110000"/>
              </a:lnSpc>
              <a:buClr>
                <a:srgbClr val="C00000"/>
              </a:buClr>
              <a:buFont typeface="Wingdings" panose="05000000000000000000" pitchFamily="2" charset="2"/>
              <a:buChar char="q"/>
            </a:pPr>
            <a:r>
              <a:rPr lang="en-CA" dirty="0"/>
              <a:t>The relationship among different details with respect to the hierarchy of </a:t>
            </a:r>
            <a:r>
              <a:rPr lang="en-CA" dirty="0" smtClean="0"/>
              <a:t>scale determines </a:t>
            </a:r>
            <a:r>
              <a:rPr lang="en-CA" dirty="0"/>
              <a:t>the complexity of an object. </a:t>
            </a:r>
            <a:endParaRPr lang="en-CA" dirty="0" smtClean="0"/>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smtClean="0"/>
              <a:t>It </a:t>
            </a:r>
            <a:r>
              <a:rPr lang="en-CA" dirty="0"/>
              <a:t>depicts the emergence between structures and processes </a:t>
            </a:r>
            <a:r>
              <a:rPr lang="en-CA" dirty="0" smtClean="0"/>
              <a:t>through interactions </a:t>
            </a:r>
            <a:r>
              <a:rPr lang="en-CA" dirty="0"/>
              <a:t>across a variety of spatial and temporal </a:t>
            </a:r>
            <a:r>
              <a:rPr lang="en-CA" dirty="0" smtClean="0"/>
              <a:t>scales.</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smtClean="0"/>
              <a:t>For </a:t>
            </a:r>
            <a:r>
              <a:rPr lang="en-CA" dirty="0"/>
              <a:t>instance, the change in the behavior of </a:t>
            </a:r>
            <a:r>
              <a:rPr lang="en-CA" dirty="0" smtClean="0"/>
              <a:t>a system </a:t>
            </a:r>
            <a:r>
              <a:rPr lang="en-CA" dirty="0"/>
              <a:t>under a cyber-attack is influenced by interactions at finer scales of total flow duration and the </a:t>
            </a:r>
            <a:r>
              <a:rPr lang="en-CA" dirty="0" smtClean="0"/>
              <a:t>total amount </a:t>
            </a:r>
            <a:r>
              <a:rPr lang="en-CA" dirty="0"/>
              <a:t>of bytes </a:t>
            </a:r>
            <a:r>
              <a:rPr lang="en-CA" dirty="0" smtClean="0"/>
              <a:t>exchanged.</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smtClean="0"/>
              <a:t>Typically</a:t>
            </a:r>
            <a:r>
              <a:rPr lang="en-CA" dirty="0"/>
              <a:t>, a malware tends to stay low and slow to evade detection </a:t>
            </a:r>
            <a:r>
              <a:rPr lang="en-CA" dirty="0" smtClean="0"/>
              <a:t>which implies </a:t>
            </a:r>
            <a:r>
              <a:rPr lang="en-CA" dirty="0"/>
              <a:t>that only finer scales can reveal this type of interactions which otherwise cannot be observed </a:t>
            </a:r>
            <a:r>
              <a:rPr lang="en-CA" dirty="0" smtClean="0"/>
              <a:t>on coarser </a:t>
            </a:r>
            <a:r>
              <a:rPr lang="en-CA" dirty="0"/>
              <a:t>scale levels.</a:t>
            </a:r>
          </a:p>
        </p:txBody>
      </p:sp>
      <p:sp>
        <p:nvSpPr>
          <p:cNvPr id="5" name="Slide Number Placeholder 4"/>
          <p:cNvSpPr>
            <a:spLocks noGrp="1"/>
          </p:cNvSpPr>
          <p:nvPr>
            <p:ph type="sldNum" sz="quarter" idx="7"/>
          </p:nvPr>
        </p:nvSpPr>
        <p:spPr/>
        <p:txBody>
          <a:bodyPr/>
          <a:lstStyle/>
          <a:p>
            <a:fld id="{B6F15528-21DE-4FAA-801E-634DDDAF4B2B}" type="slidenum">
              <a:rPr lang="en-CA" smtClean="0"/>
              <a:t>17</a:t>
            </a:fld>
            <a:endParaRPr lang="en-CA" dirty="0"/>
          </a:p>
        </p:txBody>
      </p:sp>
    </p:spTree>
    <p:extLst>
      <p:ext uri="{BB962C8B-B14F-4D97-AF65-F5344CB8AC3E}">
        <p14:creationId xmlns:p14="http://schemas.microsoft.com/office/powerpoint/2010/main" val="11357829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79" y="149907"/>
            <a:ext cx="8930642" cy="1107996"/>
          </a:xfrm>
        </p:spPr>
        <p:txBody>
          <a:bodyPr/>
          <a:lstStyle/>
          <a:p>
            <a:r>
              <a:rPr lang="en-CA" b="1" spc="-20" dirty="0" smtClean="0">
                <a:solidFill>
                  <a:srgbClr val="FF0000"/>
                </a:solidFill>
              </a:rPr>
              <a:t>Multi Scale Analysis: Significance of Scale</a:t>
            </a:r>
            <a:endParaRPr lang="en-CA" dirty="0"/>
          </a:p>
        </p:txBody>
      </p:sp>
      <p:sp>
        <p:nvSpPr>
          <p:cNvPr id="6" name="Text Placeholder 5"/>
          <p:cNvSpPr>
            <a:spLocks noGrp="1"/>
          </p:cNvSpPr>
          <p:nvPr>
            <p:ph type="body" idx="1"/>
          </p:nvPr>
        </p:nvSpPr>
        <p:spPr/>
        <p:txBody>
          <a:bodyPr>
            <a:normAutofit fontScale="62500" lnSpcReduction="20000"/>
          </a:bodyPr>
          <a:lstStyle/>
          <a:p>
            <a:pPr marL="457200" indent="-457200">
              <a:lnSpc>
                <a:spcPct val="110000"/>
              </a:lnSpc>
              <a:buClr>
                <a:srgbClr val="C00000"/>
              </a:buClr>
              <a:buFont typeface="Wingdings" panose="05000000000000000000" pitchFamily="2" charset="2"/>
              <a:buChar char="q"/>
            </a:pPr>
            <a:r>
              <a:rPr lang="en-CA" dirty="0"/>
              <a:t>The concept of scale is useful for the modelling of an observation by scaling </a:t>
            </a:r>
            <a:r>
              <a:rPr lang="en-CA" dirty="0" smtClean="0"/>
              <a:t>the observation </a:t>
            </a:r>
            <a:r>
              <a:rPr lang="en-CA" dirty="0"/>
              <a:t>at different levels or it can be considered as the characteristics of a process itself thus aiding </a:t>
            </a:r>
            <a:r>
              <a:rPr lang="en-CA" dirty="0" smtClean="0"/>
              <a:t>in the </a:t>
            </a:r>
            <a:r>
              <a:rPr lang="en-CA" dirty="0"/>
              <a:t>system </a:t>
            </a:r>
            <a:r>
              <a:rPr lang="en-CA" dirty="0" smtClean="0"/>
              <a:t>analysis.</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smtClean="0"/>
              <a:t>For </a:t>
            </a:r>
            <a:r>
              <a:rPr lang="en-CA" dirty="0"/>
              <a:t>example, packet inter-arrival time and total packets exchanged in a flow are </a:t>
            </a:r>
            <a:r>
              <a:rPr lang="en-CA" dirty="0" smtClean="0"/>
              <a:t>two attributes </a:t>
            </a:r>
            <a:r>
              <a:rPr lang="en-CA" dirty="0"/>
              <a:t>which can be observed at multiple </a:t>
            </a:r>
            <a:r>
              <a:rPr lang="en-CA" dirty="0" smtClean="0"/>
              <a:t>scales.</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smtClean="0"/>
              <a:t>Moving </a:t>
            </a:r>
            <a:r>
              <a:rPr lang="en-CA" dirty="0"/>
              <a:t>from the coarser to the finer scales, the </a:t>
            </a:r>
            <a:r>
              <a:rPr lang="en-CA" dirty="0" smtClean="0"/>
              <a:t>data samples </a:t>
            </a:r>
            <a:r>
              <a:rPr lang="en-CA" dirty="0"/>
              <a:t>reveal the delicate differences in benign and malicious samples of each attribute which help </a:t>
            </a:r>
            <a:r>
              <a:rPr lang="en-CA" dirty="0" smtClean="0"/>
              <a:t>in modelling them.</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smtClean="0"/>
              <a:t>Otherwise</a:t>
            </a:r>
            <a:r>
              <a:rPr lang="en-CA" dirty="0"/>
              <a:t>, the distribution of the attack samples is </a:t>
            </a:r>
            <a:r>
              <a:rPr lang="en-CA" dirty="0" smtClean="0"/>
              <a:t>indistinguishable </a:t>
            </a:r>
            <a:r>
              <a:rPr lang="en-CA" dirty="0"/>
              <a:t>from the </a:t>
            </a:r>
            <a:r>
              <a:rPr lang="en-CA" dirty="0" smtClean="0"/>
              <a:t>distribution of </a:t>
            </a:r>
            <a:r>
              <a:rPr lang="en-CA" dirty="0"/>
              <a:t>normal data samples as seen in Figure 4</a:t>
            </a:r>
            <a:r>
              <a:rPr lang="en-CA" dirty="0" smtClean="0"/>
              <a:t>.</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a:t>This is due to the fact that attacks samples follow the </a:t>
            </a:r>
            <a:r>
              <a:rPr lang="en-CA" dirty="0" smtClean="0"/>
              <a:t>same behavior </a:t>
            </a:r>
            <a:r>
              <a:rPr lang="en-CA" dirty="0"/>
              <a:t>as of normal </a:t>
            </a:r>
            <a:r>
              <a:rPr lang="en-CA" dirty="0" smtClean="0"/>
              <a:t>samples.</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smtClean="0"/>
              <a:t>This </a:t>
            </a:r>
            <a:r>
              <a:rPr lang="en-CA" dirty="0"/>
              <a:t>is natural because threat actors try to hide their existence using </a:t>
            </a:r>
            <a:r>
              <a:rPr lang="en-CA" dirty="0" smtClean="0"/>
              <a:t>the same </a:t>
            </a:r>
            <a:r>
              <a:rPr lang="en-CA" dirty="0"/>
              <a:t>flows and features as those of normal </a:t>
            </a:r>
            <a:r>
              <a:rPr lang="en-CA" dirty="0" smtClean="0"/>
              <a:t>flows.</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smtClean="0"/>
              <a:t>Moreover</a:t>
            </a:r>
            <a:r>
              <a:rPr lang="en-CA" dirty="0"/>
              <a:t>, this information can be used to </a:t>
            </a:r>
            <a:r>
              <a:rPr lang="en-CA" dirty="0" smtClean="0"/>
              <a:t>deduce inference </a:t>
            </a:r>
            <a:r>
              <a:rPr lang="en-CA" dirty="0"/>
              <a:t>about the malware detection process itself which is based on cross-scale interactions.</a:t>
            </a:r>
          </a:p>
        </p:txBody>
      </p:sp>
      <p:sp>
        <p:nvSpPr>
          <p:cNvPr id="5" name="Slide Number Placeholder 4"/>
          <p:cNvSpPr>
            <a:spLocks noGrp="1"/>
          </p:cNvSpPr>
          <p:nvPr>
            <p:ph type="sldNum" sz="quarter" idx="7"/>
          </p:nvPr>
        </p:nvSpPr>
        <p:spPr/>
        <p:txBody>
          <a:bodyPr/>
          <a:lstStyle/>
          <a:p>
            <a:fld id="{B6F15528-21DE-4FAA-801E-634DDDAF4B2B}" type="slidenum">
              <a:rPr lang="en-CA" smtClean="0"/>
              <a:t>18</a:t>
            </a:fld>
            <a:endParaRPr lang="en-CA" dirty="0"/>
          </a:p>
        </p:txBody>
      </p:sp>
    </p:spTree>
    <p:extLst>
      <p:ext uri="{BB962C8B-B14F-4D97-AF65-F5344CB8AC3E}">
        <p14:creationId xmlns:p14="http://schemas.microsoft.com/office/powerpoint/2010/main" val="18754373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79" y="426906"/>
            <a:ext cx="8930642" cy="553998"/>
          </a:xfrm>
        </p:spPr>
        <p:txBody>
          <a:bodyPr/>
          <a:lstStyle/>
          <a:p>
            <a:r>
              <a:rPr lang="en-CA" b="1" spc="-20" dirty="0" smtClean="0">
                <a:solidFill>
                  <a:srgbClr val="FF0000"/>
                </a:solidFill>
              </a:rPr>
              <a:t>Single Scale vs Multi Scale Analysis</a:t>
            </a:r>
            <a:endParaRPr lang="en-CA" dirty="0"/>
          </a:p>
        </p:txBody>
      </p:sp>
      <p:sp>
        <p:nvSpPr>
          <p:cNvPr id="6" name="Text Placeholder 5"/>
          <p:cNvSpPr>
            <a:spLocks noGrp="1"/>
          </p:cNvSpPr>
          <p:nvPr>
            <p:ph type="body" idx="1"/>
          </p:nvPr>
        </p:nvSpPr>
        <p:spPr/>
        <p:txBody>
          <a:bodyPr>
            <a:normAutofit fontScale="85000" lnSpcReduction="20000"/>
          </a:bodyPr>
          <a:lstStyle/>
          <a:p>
            <a:pPr marL="457200" indent="-457200">
              <a:lnSpc>
                <a:spcPct val="110000"/>
              </a:lnSpc>
              <a:buClr>
                <a:srgbClr val="C00000"/>
              </a:buClr>
              <a:buFont typeface="Wingdings" panose="05000000000000000000" pitchFamily="2" charset="2"/>
              <a:buChar char="q"/>
            </a:pPr>
            <a:r>
              <a:rPr lang="en-CA" dirty="0"/>
              <a:t>Traditional single scale based analysis of a system or process involves measuring the nature of a </a:t>
            </a:r>
            <a:r>
              <a:rPr lang="en-CA" dirty="0" smtClean="0"/>
              <a:t>system at </a:t>
            </a:r>
            <a:r>
              <a:rPr lang="en-CA" dirty="0"/>
              <a:t>a global or macro </a:t>
            </a:r>
            <a:r>
              <a:rPr lang="en-CA" dirty="0" smtClean="0"/>
              <a:t>scale.</a:t>
            </a:r>
          </a:p>
          <a:p>
            <a:pPr marL="457200" indent="-457200">
              <a:lnSpc>
                <a:spcPct val="110000"/>
              </a:lnSpc>
              <a:buClr>
                <a:srgbClr val="C00000"/>
              </a:buClr>
              <a:buFont typeface="Wingdings" panose="05000000000000000000" pitchFamily="2" charset="2"/>
              <a:buChar char="q"/>
            </a:pPr>
            <a:endParaRPr lang="en-CA" dirty="0" smtClean="0"/>
          </a:p>
          <a:p>
            <a:pPr marL="457200" indent="-457200">
              <a:lnSpc>
                <a:spcPct val="110000"/>
              </a:lnSpc>
              <a:buClr>
                <a:srgbClr val="C00000"/>
              </a:buClr>
              <a:buFont typeface="Wingdings" panose="05000000000000000000" pitchFamily="2" charset="2"/>
              <a:buChar char="q"/>
            </a:pPr>
            <a:r>
              <a:rPr lang="en-CA" dirty="0"/>
              <a:t>M</a:t>
            </a:r>
            <a:r>
              <a:rPr lang="en-CA" dirty="0" smtClean="0"/>
              <a:t>ultiscale </a:t>
            </a:r>
            <a:r>
              <a:rPr lang="en-CA" dirty="0"/>
              <a:t>analysis takes into account micro level details from </a:t>
            </a:r>
            <a:r>
              <a:rPr lang="en-CA" dirty="0" smtClean="0"/>
              <a:t>various localized </a:t>
            </a:r>
            <a:r>
              <a:rPr lang="en-CA" dirty="0"/>
              <a:t>temporal, spatial, and regularity </a:t>
            </a:r>
            <a:r>
              <a:rPr lang="en-CA" dirty="0" smtClean="0"/>
              <a:t>scales.</a:t>
            </a:r>
          </a:p>
          <a:p>
            <a:pPr marL="457200" indent="-457200">
              <a:lnSpc>
                <a:spcPct val="110000"/>
              </a:lnSpc>
              <a:buClr>
                <a:srgbClr val="C00000"/>
              </a:buClr>
              <a:buFont typeface="Wingdings" panose="05000000000000000000" pitchFamily="2" charset="2"/>
              <a:buChar char="q"/>
            </a:pPr>
            <a:endParaRPr lang="en-CA" dirty="0" smtClean="0"/>
          </a:p>
          <a:p>
            <a:pPr marL="457200" indent="-457200">
              <a:lnSpc>
                <a:spcPct val="110000"/>
              </a:lnSpc>
              <a:buClr>
                <a:srgbClr val="C00000"/>
              </a:buClr>
              <a:buFont typeface="Wingdings" panose="05000000000000000000" pitchFamily="2" charset="2"/>
              <a:buChar char="q"/>
            </a:pPr>
            <a:r>
              <a:rPr lang="en-CA" dirty="0" smtClean="0"/>
              <a:t>Multiscale </a:t>
            </a:r>
            <a:r>
              <a:rPr lang="en-CA" dirty="0"/>
              <a:t>analysis combines information within </a:t>
            </a:r>
            <a:r>
              <a:rPr lang="en-CA" dirty="0" smtClean="0"/>
              <a:t>and across </a:t>
            </a:r>
            <a:r>
              <a:rPr lang="en-CA" dirty="0"/>
              <a:t>different scales of a set of data features</a:t>
            </a:r>
            <a:r>
              <a:rPr lang="en-CA" dirty="0" smtClean="0"/>
              <a:t>.</a:t>
            </a:r>
          </a:p>
          <a:p>
            <a:pPr marL="457200" indent="-457200">
              <a:lnSpc>
                <a:spcPct val="110000"/>
              </a:lnSpc>
              <a:buClr>
                <a:srgbClr val="C00000"/>
              </a:buClr>
              <a:buFont typeface="Wingdings" panose="05000000000000000000" pitchFamily="2" charset="2"/>
              <a:buChar char="q"/>
            </a:pPr>
            <a:endParaRPr lang="en-CA" dirty="0" smtClean="0"/>
          </a:p>
          <a:p>
            <a:pPr marL="457200" indent="-457200">
              <a:lnSpc>
                <a:spcPct val="110000"/>
              </a:lnSpc>
              <a:buClr>
                <a:srgbClr val="C00000"/>
              </a:buClr>
              <a:buFont typeface="Wingdings" panose="05000000000000000000" pitchFamily="2" charset="2"/>
              <a:buChar char="q"/>
            </a:pPr>
            <a:r>
              <a:rPr lang="en-CA" dirty="0"/>
              <a:t>Multiscale analysis is computationally more expensive than single scale analysis; however, in the </a:t>
            </a:r>
            <a:r>
              <a:rPr lang="en-CA" dirty="0" smtClean="0"/>
              <a:t>domain of </a:t>
            </a:r>
            <a:r>
              <a:rPr lang="en-CA" dirty="0"/>
              <a:t>cyber-security, the former is critical for the successful classification of advanced threats, whose </a:t>
            </a:r>
            <a:r>
              <a:rPr lang="en-CA" dirty="0" smtClean="0"/>
              <a:t>features overlap </a:t>
            </a:r>
            <a:r>
              <a:rPr lang="en-CA" dirty="0"/>
              <a:t>each other in feature space, and are, therefore, non-classifiable on a single scale using any linear </a:t>
            </a:r>
            <a:r>
              <a:rPr lang="en-CA" dirty="0" smtClean="0"/>
              <a:t>or non-linear </a:t>
            </a:r>
            <a:r>
              <a:rPr lang="en-CA" dirty="0"/>
              <a:t>learning algorithm.</a:t>
            </a:r>
          </a:p>
        </p:txBody>
      </p:sp>
      <p:sp>
        <p:nvSpPr>
          <p:cNvPr id="5" name="Slide Number Placeholder 4"/>
          <p:cNvSpPr>
            <a:spLocks noGrp="1"/>
          </p:cNvSpPr>
          <p:nvPr>
            <p:ph type="sldNum" sz="quarter" idx="7"/>
          </p:nvPr>
        </p:nvSpPr>
        <p:spPr/>
        <p:txBody>
          <a:bodyPr/>
          <a:lstStyle/>
          <a:p>
            <a:fld id="{B6F15528-21DE-4FAA-801E-634DDDAF4B2B}" type="slidenum">
              <a:rPr lang="en-CA" smtClean="0"/>
              <a:t>19</a:t>
            </a:fld>
            <a:endParaRPr lang="en-CA" dirty="0"/>
          </a:p>
        </p:txBody>
      </p:sp>
    </p:spTree>
    <p:extLst>
      <p:ext uri="{BB962C8B-B14F-4D97-AF65-F5344CB8AC3E}">
        <p14:creationId xmlns:p14="http://schemas.microsoft.com/office/powerpoint/2010/main" val="16450143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0154" y="334574"/>
            <a:ext cx="8603691" cy="738664"/>
          </a:xfrm>
        </p:spPr>
        <p:txBody>
          <a:bodyPr/>
          <a:lstStyle/>
          <a:p>
            <a:r>
              <a:rPr lang="en-US" sz="4800" b="1" spc="-20" dirty="0" smtClean="0">
                <a:solidFill>
                  <a:srgbClr val="FF0000"/>
                </a:solidFill>
              </a:rPr>
              <a:t>Outline</a:t>
            </a:r>
            <a:endParaRPr lang="en-CA" sz="4800" dirty="0"/>
          </a:p>
        </p:txBody>
      </p:sp>
      <p:sp>
        <p:nvSpPr>
          <p:cNvPr id="5" name="Text Placeholder 4"/>
          <p:cNvSpPr>
            <a:spLocks noGrp="1"/>
          </p:cNvSpPr>
          <p:nvPr>
            <p:ph type="body" idx="1"/>
          </p:nvPr>
        </p:nvSpPr>
        <p:spPr>
          <a:xfrm>
            <a:off x="383539" y="1371601"/>
            <a:ext cx="8376919" cy="5417958"/>
          </a:xfrm>
        </p:spPr>
        <p:txBody>
          <a:bodyPr>
            <a:normAutofit fontScale="92500"/>
          </a:bodyPr>
          <a:lstStyle/>
          <a:p>
            <a:pPr marL="457200" indent="-457200">
              <a:lnSpc>
                <a:spcPct val="110000"/>
              </a:lnSpc>
              <a:buClr>
                <a:srgbClr val="C00000"/>
              </a:buClr>
              <a:buFont typeface="Wingdings" panose="05000000000000000000" pitchFamily="2" charset="2"/>
              <a:buChar char="q"/>
            </a:pPr>
            <a:r>
              <a:rPr lang="en-CA" dirty="0"/>
              <a:t>T</a:t>
            </a:r>
            <a:r>
              <a:rPr lang="en-CA" dirty="0" smtClean="0"/>
              <a:t>his </a:t>
            </a:r>
            <a:r>
              <a:rPr lang="en-CA" dirty="0"/>
              <a:t>chapter servers as </a:t>
            </a:r>
            <a:r>
              <a:rPr lang="en-CA" dirty="0" smtClean="0"/>
              <a:t>an introductory </a:t>
            </a:r>
            <a:r>
              <a:rPr lang="en-CA" dirty="0"/>
              <a:t>tutorial to develop deeper understanding of the multiscale analysis from the perspective </a:t>
            </a:r>
            <a:r>
              <a:rPr lang="en-CA" dirty="0" smtClean="0"/>
              <a:t>of accurately </a:t>
            </a:r>
            <a:r>
              <a:rPr lang="en-CA" dirty="0"/>
              <a:t>modeling and analyzing real-world cyber-security data using fractals and wavelets</a:t>
            </a:r>
            <a:r>
              <a:rPr lang="en-CA" dirty="0" smtClean="0"/>
              <a:t>.</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smtClean="0"/>
              <a:t>Cyber-threat-landscape will be reviewed, </a:t>
            </a:r>
            <a:r>
              <a:rPr lang="en-CA" dirty="0"/>
              <a:t>which reports on the startling statistics of cyber attacks in recent years</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a:t>T</a:t>
            </a:r>
            <a:r>
              <a:rPr lang="en-CA" dirty="0" smtClean="0"/>
              <a:t>he </a:t>
            </a:r>
            <a:r>
              <a:rPr lang="en-CA" dirty="0"/>
              <a:t>need for cognition based detection methods </a:t>
            </a:r>
            <a:r>
              <a:rPr lang="en-CA" dirty="0" smtClean="0"/>
              <a:t>will be discussed </a:t>
            </a:r>
            <a:r>
              <a:rPr lang="en-CA" dirty="0"/>
              <a:t>to cater the problem of class overlap for feature space observed in advanced </a:t>
            </a:r>
            <a:r>
              <a:rPr lang="en-CA" dirty="0" smtClean="0"/>
              <a:t>cyber-attacks.</a:t>
            </a:r>
          </a:p>
          <a:p>
            <a:pPr marL="457200" indent="-457200">
              <a:lnSpc>
                <a:spcPct val="110000"/>
              </a:lnSpc>
              <a:buClr>
                <a:srgbClr val="C00000"/>
              </a:buClr>
              <a:buFont typeface="Wingdings" panose="05000000000000000000" pitchFamily="2" charset="2"/>
              <a:buChar char="q"/>
            </a:pPr>
            <a:endParaRPr lang="en-CA" dirty="0"/>
          </a:p>
          <a:p>
            <a:pPr marL="457200" indent="-457200">
              <a:lnSpc>
                <a:spcPct val="110000"/>
              </a:lnSpc>
              <a:buClr>
                <a:srgbClr val="C00000"/>
              </a:buClr>
              <a:buFont typeface="Wingdings" panose="05000000000000000000" pitchFamily="2" charset="2"/>
              <a:buChar char="q"/>
            </a:pPr>
            <a:r>
              <a:rPr lang="en-CA" dirty="0" smtClean="0"/>
              <a:t>Single scale versus multi scale analysis will be discussed.</a:t>
            </a:r>
            <a:endParaRPr lang="en-CA" dirty="0"/>
          </a:p>
        </p:txBody>
      </p:sp>
      <p:sp>
        <p:nvSpPr>
          <p:cNvPr id="7" name="Slide Number Placeholder 6"/>
          <p:cNvSpPr>
            <a:spLocks noGrp="1"/>
          </p:cNvSpPr>
          <p:nvPr>
            <p:ph type="sldNum" sz="quarter" idx="7"/>
          </p:nvPr>
        </p:nvSpPr>
        <p:spPr/>
        <p:txBody>
          <a:bodyPr/>
          <a:lstStyle/>
          <a:p>
            <a:fld id="{B6F15528-21DE-4FAA-801E-634DDDAF4B2B}" type="slidenum">
              <a:rPr lang="en-CA" smtClean="0"/>
              <a:t>2</a:t>
            </a:fld>
            <a:endParaRPr lang="en-CA"/>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79" y="426906"/>
            <a:ext cx="8930642" cy="553998"/>
          </a:xfrm>
        </p:spPr>
        <p:txBody>
          <a:bodyPr/>
          <a:lstStyle/>
          <a:p>
            <a:r>
              <a:rPr lang="en-CA" b="1" spc="-20" dirty="0" smtClean="0">
                <a:solidFill>
                  <a:srgbClr val="FF0000"/>
                </a:solidFill>
              </a:rPr>
              <a:t>Multi Scale Analysis Using Fractals</a:t>
            </a:r>
            <a:endParaRPr lang="en-CA" dirty="0"/>
          </a:p>
        </p:txBody>
      </p:sp>
      <p:sp>
        <p:nvSpPr>
          <p:cNvPr id="6" name="Text Placeholder 5"/>
          <p:cNvSpPr>
            <a:spLocks noGrp="1"/>
          </p:cNvSpPr>
          <p:nvPr>
            <p:ph type="body" idx="1"/>
          </p:nvPr>
        </p:nvSpPr>
        <p:spPr>
          <a:xfrm>
            <a:off x="383540" y="1752600"/>
            <a:ext cx="8376919" cy="5105400"/>
          </a:xfrm>
        </p:spPr>
        <p:txBody>
          <a:bodyPr>
            <a:normAutofit fontScale="70000" lnSpcReduction="20000"/>
          </a:bodyPr>
          <a:lstStyle/>
          <a:p>
            <a:pPr marL="457200" indent="-457200">
              <a:lnSpc>
                <a:spcPct val="120000"/>
              </a:lnSpc>
              <a:buClr>
                <a:srgbClr val="C00000"/>
              </a:buClr>
              <a:buFont typeface="Wingdings" panose="05000000000000000000" pitchFamily="2" charset="2"/>
              <a:buChar char="q"/>
            </a:pPr>
            <a:r>
              <a:rPr lang="en-CA" dirty="0"/>
              <a:t>Fractals are characterized as objects that are non-differentiable </a:t>
            </a:r>
            <a:r>
              <a:rPr lang="en-CA" dirty="0" smtClean="0"/>
              <a:t>everywhere.</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smtClean="0"/>
              <a:t>They </a:t>
            </a:r>
            <a:r>
              <a:rPr lang="en-CA" dirty="0"/>
              <a:t>have unique </a:t>
            </a:r>
            <a:r>
              <a:rPr lang="en-CA" dirty="0" smtClean="0"/>
              <a:t>and fascinating </a:t>
            </a:r>
            <a:r>
              <a:rPr lang="en-CA" dirty="0"/>
              <a:t>scaling properties such that the portion of an entire object like a geometrical figure, a </a:t>
            </a:r>
            <a:r>
              <a:rPr lang="en-CA" dirty="0" smtClean="0"/>
              <a:t>process or </a:t>
            </a:r>
            <a:r>
              <a:rPr lang="en-CA" dirty="0"/>
              <a:t>a time-series that looks like a scaled down version of the </a:t>
            </a:r>
            <a:r>
              <a:rPr lang="en-CA" dirty="0" smtClean="0"/>
              <a:t>whole.</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smtClean="0"/>
              <a:t>In </a:t>
            </a:r>
            <a:r>
              <a:rPr lang="en-CA" dirty="0"/>
              <a:t>other words, Fractals are invariant </a:t>
            </a:r>
            <a:r>
              <a:rPr lang="en-CA" dirty="0" smtClean="0"/>
              <a:t>to magnification </a:t>
            </a:r>
            <a:r>
              <a:rPr lang="en-CA" dirty="0"/>
              <a:t>along multiple scales which can be either symmetrical or asymmetrical and hence, </a:t>
            </a:r>
            <a:r>
              <a:rPr lang="en-CA" dirty="0" smtClean="0"/>
              <a:t>are referred </a:t>
            </a:r>
            <a:r>
              <a:rPr lang="en-CA" dirty="0"/>
              <a:t>to as self-similar or self-affine </a:t>
            </a:r>
            <a:r>
              <a:rPr lang="en-CA" dirty="0" smtClean="0"/>
              <a:t>respectively.</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smtClean="0"/>
              <a:t>Formally</a:t>
            </a:r>
            <a:r>
              <a:rPr lang="en-CA" dirty="0"/>
              <a:t>, Mandelbrot (Benoit B. Mandelbrot, </a:t>
            </a:r>
            <a:r>
              <a:rPr lang="en-CA" dirty="0" smtClean="0"/>
              <a:t>1977) who </a:t>
            </a:r>
            <a:r>
              <a:rPr lang="en-CA" dirty="0"/>
              <a:t>introduced the subject of Fractal theory defined it as “a set for which the </a:t>
            </a:r>
            <a:r>
              <a:rPr lang="en-CA" dirty="0" err="1" smtClean="0"/>
              <a:t>Hausdorff-Besicovitch</a:t>
            </a:r>
            <a:r>
              <a:rPr lang="en-CA" dirty="0" smtClean="0"/>
              <a:t> dimension </a:t>
            </a:r>
            <a:r>
              <a:rPr lang="en-CA" dirty="0"/>
              <a:t>strictly exceeds the topological dimension</a:t>
            </a:r>
            <a:r>
              <a:rPr lang="en-CA" dirty="0" smtClean="0"/>
              <a:t>.”</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smtClean="0"/>
              <a:t>Another </a:t>
            </a:r>
            <a:r>
              <a:rPr lang="en-CA" dirty="0"/>
              <a:t>similar description by Robert L. </a:t>
            </a:r>
            <a:r>
              <a:rPr lang="en-CA" dirty="0" smtClean="0"/>
              <a:t>Devaney involves </a:t>
            </a:r>
            <a:r>
              <a:rPr lang="en-CA" dirty="0"/>
              <a:t>the self-similarity property of an object in n-dimension Euclidean space such that its </a:t>
            </a:r>
            <a:r>
              <a:rPr lang="en-CA" dirty="0" smtClean="0"/>
              <a:t>fractal dimension </a:t>
            </a:r>
            <a:r>
              <a:rPr lang="en-CA" dirty="0"/>
              <a:t>exceeds its topological dimension.</a:t>
            </a:r>
          </a:p>
        </p:txBody>
      </p:sp>
      <p:sp>
        <p:nvSpPr>
          <p:cNvPr id="5" name="Slide Number Placeholder 4"/>
          <p:cNvSpPr>
            <a:spLocks noGrp="1"/>
          </p:cNvSpPr>
          <p:nvPr>
            <p:ph type="sldNum" sz="quarter" idx="7"/>
          </p:nvPr>
        </p:nvSpPr>
        <p:spPr/>
        <p:txBody>
          <a:bodyPr/>
          <a:lstStyle/>
          <a:p>
            <a:fld id="{B6F15528-21DE-4FAA-801E-634DDDAF4B2B}" type="slidenum">
              <a:rPr lang="en-CA" smtClean="0"/>
              <a:t>20</a:t>
            </a:fld>
            <a:endParaRPr lang="en-CA" dirty="0"/>
          </a:p>
        </p:txBody>
      </p:sp>
    </p:spTree>
    <p:extLst>
      <p:ext uri="{BB962C8B-B14F-4D97-AF65-F5344CB8AC3E}">
        <p14:creationId xmlns:p14="http://schemas.microsoft.com/office/powerpoint/2010/main" val="33452488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79" y="426906"/>
            <a:ext cx="8930642" cy="553998"/>
          </a:xfrm>
        </p:spPr>
        <p:txBody>
          <a:bodyPr/>
          <a:lstStyle/>
          <a:p>
            <a:r>
              <a:rPr lang="en-CA" b="1" spc="-20" dirty="0" smtClean="0">
                <a:solidFill>
                  <a:srgbClr val="FF0000"/>
                </a:solidFill>
              </a:rPr>
              <a:t>Multi Scale Analysis Using Fractals</a:t>
            </a:r>
            <a:endParaRPr lang="en-CA" dirty="0"/>
          </a:p>
        </p:txBody>
      </p:sp>
      <p:sp>
        <p:nvSpPr>
          <p:cNvPr id="6" name="Text Placeholder 5"/>
          <p:cNvSpPr>
            <a:spLocks noGrp="1"/>
          </p:cNvSpPr>
          <p:nvPr>
            <p:ph type="body" idx="1"/>
          </p:nvPr>
        </p:nvSpPr>
        <p:spPr>
          <a:xfrm>
            <a:off x="383540" y="1524000"/>
            <a:ext cx="8376919" cy="5334000"/>
          </a:xfrm>
        </p:spPr>
        <p:txBody>
          <a:bodyPr>
            <a:noAutofit/>
          </a:bodyPr>
          <a:lstStyle/>
          <a:p>
            <a:pPr marL="457200" indent="-457200">
              <a:buClr>
                <a:srgbClr val="C00000"/>
              </a:buClr>
              <a:buFont typeface="Wingdings" panose="05000000000000000000" pitchFamily="2" charset="2"/>
              <a:buChar char="q"/>
            </a:pPr>
            <a:r>
              <a:rPr lang="en-CA" sz="1600" dirty="0"/>
              <a:t>Typically, Euclidean dimension signifies the required number of coordinates to embed the object </a:t>
            </a:r>
            <a:r>
              <a:rPr lang="en-CA" sz="1600" dirty="0" smtClean="0"/>
              <a:t>in Euclidean </a:t>
            </a:r>
            <a:r>
              <a:rPr lang="en-CA" sz="1600" dirty="0"/>
              <a:t>space while topological dimension indicates the inherent topology or form of an object </a:t>
            </a:r>
            <a:r>
              <a:rPr lang="en-CA" sz="1600" dirty="0" smtClean="0"/>
              <a:t>under any transformation.</a:t>
            </a:r>
          </a:p>
          <a:p>
            <a:pPr marL="457200" indent="-457200">
              <a:buClr>
                <a:srgbClr val="C00000"/>
              </a:buClr>
              <a:buFont typeface="Wingdings" panose="05000000000000000000" pitchFamily="2" charset="2"/>
              <a:buChar char="q"/>
            </a:pPr>
            <a:endParaRPr lang="en-CA" sz="1600" dirty="0"/>
          </a:p>
          <a:p>
            <a:pPr marL="457200" indent="-457200">
              <a:buClr>
                <a:srgbClr val="C00000"/>
              </a:buClr>
              <a:buFont typeface="Wingdings" panose="05000000000000000000" pitchFamily="2" charset="2"/>
              <a:buChar char="q"/>
            </a:pPr>
            <a:r>
              <a:rPr lang="en-CA" sz="1600" dirty="0" smtClean="0"/>
              <a:t>For instance, consider </a:t>
            </a:r>
            <a:r>
              <a:rPr lang="en-CA" sz="1600" dirty="0"/>
              <a:t>a line which has a topological dimension of 1 but </a:t>
            </a:r>
            <a:r>
              <a:rPr lang="en-CA" sz="1600" dirty="0" smtClean="0"/>
              <a:t>its embedding </a:t>
            </a:r>
            <a:r>
              <a:rPr lang="en-CA" sz="1600" dirty="0"/>
              <a:t>dimension is based on the space in which it is </a:t>
            </a:r>
            <a:r>
              <a:rPr lang="en-CA" sz="1600" dirty="0" smtClean="0"/>
              <a:t>present.</a:t>
            </a:r>
          </a:p>
          <a:p>
            <a:pPr marL="457200" indent="-457200">
              <a:buClr>
                <a:srgbClr val="C00000"/>
              </a:buClr>
              <a:buFont typeface="Wingdings" panose="05000000000000000000" pitchFamily="2" charset="2"/>
              <a:buChar char="q"/>
            </a:pPr>
            <a:endParaRPr lang="en-CA" sz="1600" dirty="0"/>
          </a:p>
          <a:p>
            <a:pPr marL="457200" indent="-457200">
              <a:buClr>
                <a:srgbClr val="C00000"/>
              </a:buClr>
              <a:buFont typeface="Wingdings" panose="05000000000000000000" pitchFamily="2" charset="2"/>
              <a:buChar char="q"/>
            </a:pPr>
            <a:r>
              <a:rPr lang="en-CA" sz="1600" dirty="0" smtClean="0"/>
              <a:t>So</a:t>
            </a:r>
            <a:r>
              <a:rPr lang="en-CA" sz="1600" dirty="0"/>
              <a:t>, a line in </a:t>
            </a:r>
            <a:r>
              <a:rPr lang="en-CA" sz="1600" dirty="0" err="1"/>
              <a:t>1D</a:t>
            </a:r>
            <a:r>
              <a:rPr lang="en-CA" sz="1600" dirty="0"/>
              <a:t> has an </a:t>
            </a:r>
            <a:r>
              <a:rPr lang="en-CA" sz="1600" dirty="0" smtClean="0"/>
              <a:t>embedding dimension </a:t>
            </a:r>
            <a:r>
              <a:rPr lang="en-CA" sz="1600" dirty="0"/>
              <a:t>of 1, in </a:t>
            </a:r>
            <a:r>
              <a:rPr lang="en-CA" sz="1600" dirty="0" err="1"/>
              <a:t>2D</a:t>
            </a:r>
            <a:r>
              <a:rPr lang="en-CA" sz="1600" dirty="0"/>
              <a:t> it is 2 and so on. </a:t>
            </a:r>
            <a:endParaRPr lang="en-CA" sz="1600" dirty="0" smtClean="0"/>
          </a:p>
          <a:p>
            <a:pPr marL="457200" indent="-457200">
              <a:buClr>
                <a:srgbClr val="C00000"/>
              </a:buClr>
              <a:buFont typeface="Wingdings" panose="05000000000000000000" pitchFamily="2" charset="2"/>
              <a:buChar char="q"/>
            </a:pPr>
            <a:endParaRPr lang="en-CA" sz="1600" dirty="0"/>
          </a:p>
          <a:p>
            <a:pPr marL="457200" indent="-457200">
              <a:buClr>
                <a:srgbClr val="C00000"/>
              </a:buClr>
              <a:buFont typeface="Wingdings" panose="05000000000000000000" pitchFamily="2" charset="2"/>
              <a:buChar char="q"/>
            </a:pPr>
            <a:r>
              <a:rPr lang="en-CA" sz="1600" dirty="0" smtClean="0"/>
              <a:t>Contrary </a:t>
            </a:r>
            <a:r>
              <a:rPr lang="en-CA" sz="1600" dirty="0"/>
              <a:t>to the integer dimensions associated with the </a:t>
            </a:r>
            <a:r>
              <a:rPr lang="en-CA" sz="1600" dirty="0" smtClean="0"/>
              <a:t>platonic objects</a:t>
            </a:r>
            <a:r>
              <a:rPr lang="en-CA" sz="1600" dirty="0"/>
              <a:t>, fractals have a non-integer dimension which is a measure of the complexity of these structures </a:t>
            </a:r>
            <a:r>
              <a:rPr lang="en-CA" sz="1600" dirty="0" smtClean="0"/>
              <a:t>and hence</a:t>
            </a:r>
            <a:r>
              <a:rPr lang="en-CA" sz="1600" dirty="0"/>
              <a:t>, is a </a:t>
            </a:r>
            <a:r>
              <a:rPr lang="en-CA" sz="1600" dirty="0" smtClean="0"/>
              <a:t>constant.</a:t>
            </a:r>
          </a:p>
          <a:p>
            <a:pPr marL="457200" indent="-457200">
              <a:buClr>
                <a:srgbClr val="C00000"/>
              </a:buClr>
              <a:buFont typeface="Wingdings" panose="05000000000000000000" pitchFamily="2" charset="2"/>
              <a:buChar char="q"/>
            </a:pPr>
            <a:endParaRPr lang="en-CA" sz="1600" dirty="0"/>
          </a:p>
          <a:p>
            <a:pPr marL="457200" indent="-457200">
              <a:buClr>
                <a:srgbClr val="C00000"/>
              </a:buClr>
              <a:buFont typeface="Wingdings" panose="05000000000000000000" pitchFamily="2" charset="2"/>
              <a:buChar char="q"/>
            </a:pPr>
            <a:r>
              <a:rPr lang="en-CA" sz="1600" dirty="0" smtClean="0"/>
              <a:t>For </a:t>
            </a:r>
            <a:r>
              <a:rPr lang="en-CA" sz="1600" dirty="0"/>
              <a:t>example, the fractal dimension of the coastline of Britain is 1.24 compared to </a:t>
            </a:r>
            <a:r>
              <a:rPr lang="en-CA" sz="1600" dirty="0" smtClean="0"/>
              <a:t>its topological </a:t>
            </a:r>
            <a:r>
              <a:rPr lang="en-CA" sz="1600" dirty="0"/>
              <a:t>dimension of </a:t>
            </a:r>
            <a:r>
              <a:rPr lang="en-CA" sz="1600" dirty="0" smtClean="0"/>
              <a:t>1.</a:t>
            </a:r>
          </a:p>
          <a:p>
            <a:pPr marL="457200" indent="-457200">
              <a:buClr>
                <a:srgbClr val="C00000"/>
              </a:buClr>
              <a:buFont typeface="Wingdings" panose="05000000000000000000" pitchFamily="2" charset="2"/>
              <a:buChar char="q"/>
            </a:pPr>
            <a:endParaRPr lang="en-CA" sz="1600" dirty="0"/>
          </a:p>
          <a:p>
            <a:pPr marL="457200" indent="-457200">
              <a:buClr>
                <a:srgbClr val="C00000"/>
              </a:buClr>
              <a:buFont typeface="Wingdings" panose="05000000000000000000" pitchFamily="2" charset="2"/>
              <a:buChar char="q"/>
            </a:pPr>
            <a:r>
              <a:rPr lang="en-CA" sz="1600" dirty="0" smtClean="0"/>
              <a:t>This </a:t>
            </a:r>
            <a:r>
              <a:rPr lang="en-CA" sz="1600" dirty="0"/>
              <a:t>represents that the coastline of Britain is not a smooth straight line </a:t>
            </a:r>
            <a:r>
              <a:rPr lang="en-CA" sz="1600" dirty="0" smtClean="0"/>
              <a:t>rather, it </a:t>
            </a:r>
            <a:r>
              <a:rPr lang="en-CA" sz="1600" dirty="0"/>
              <a:t>is irregular and </a:t>
            </a:r>
            <a:r>
              <a:rPr lang="en-CA" sz="1600" dirty="0" smtClean="0"/>
              <a:t>complex.</a:t>
            </a:r>
          </a:p>
          <a:p>
            <a:pPr marL="457200" indent="-457200">
              <a:buClr>
                <a:srgbClr val="C00000"/>
              </a:buClr>
              <a:buFont typeface="Wingdings" panose="05000000000000000000" pitchFamily="2" charset="2"/>
              <a:buChar char="q"/>
            </a:pPr>
            <a:endParaRPr lang="en-CA" sz="1600" dirty="0"/>
          </a:p>
          <a:p>
            <a:pPr marL="457200" indent="-457200">
              <a:buClr>
                <a:srgbClr val="C00000"/>
              </a:buClr>
              <a:buFont typeface="Wingdings" panose="05000000000000000000" pitchFamily="2" charset="2"/>
              <a:buChar char="q"/>
            </a:pPr>
            <a:r>
              <a:rPr lang="en-CA" sz="1600" dirty="0" smtClean="0"/>
              <a:t>Moreover</a:t>
            </a:r>
            <a:r>
              <a:rPr lang="en-CA" sz="1600" dirty="0"/>
              <a:t>, higher the complexity of an object, greater will be the </a:t>
            </a:r>
            <a:r>
              <a:rPr lang="en-CA" sz="1600" dirty="0" smtClean="0"/>
              <a:t>fractal dimension </a:t>
            </a:r>
            <a:r>
              <a:rPr lang="en-CA" sz="1600" dirty="0"/>
              <a:t>(B. B. Mandelbrot, 1967).</a:t>
            </a:r>
          </a:p>
        </p:txBody>
      </p:sp>
      <p:sp>
        <p:nvSpPr>
          <p:cNvPr id="5" name="Slide Number Placeholder 4"/>
          <p:cNvSpPr>
            <a:spLocks noGrp="1"/>
          </p:cNvSpPr>
          <p:nvPr>
            <p:ph type="sldNum" sz="quarter" idx="7"/>
          </p:nvPr>
        </p:nvSpPr>
        <p:spPr/>
        <p:txBody>
          <a:bodyPr/>
          <a:lstStyle/>
          <a:p>
            <a:fld id="{B6F15528-21DE-4FAA-801E-634DDDAF4B2B}" type="slidenum">
              <a:rPr lang="en-CA" smtClean="0"/>
              <a:t>21</a:t>
            </a:fld>
            <a:endParaRPr lang="en-CA" dirty="0"/>
          </a:p>
        </p:txBody>
      </p:sp>
    </p:spTree>
    <p:extLst>
      <p:ext uri="{BB962C8B-B14F-4D97-AF65-F5344CB8AC3E}">
        <p14:creationId xmlns:p14="http://schemas.microsoft.com/office/powerpoint/2010/main" val="37597225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79" y="426906"/>
            <a:ext cx="8930642" cy="553998"/>
          </a:xfrm>
        </p:spPr>
        <p:txBody>
          <a:bodyPr/>
          <a:lstStyle/>
          <a:p>
            <a:r>
              <a:rPr lang="en-CA" b="1" spc="-20" dirty="0" smtClean="0">
                <a:solidFill>
                  <a:srgbClr val="FF0000"/>
                </a:solidFill>
              </a:rPr>
              <a:t>Multi Scale Analysis Using Fractals</a:t>
            </a:r>
            <a:endParaRPr lang="en-CA" dirty="0"/>
          </a:p>
        </p:txBody>
      </p:sp>
      <p:sp>
        <p:nvSpPr>
          <p:cNvPr id="6" name="Text Placeholder 5"/>
          <p:cNvSpPr>
            <a:spLocks noGrp="1"/>
          </p:cNvSpPr>
          <p:nvPr>
            <p:ph type="body" idx="1"/>
          </p:nvPr>
        </p:nvSpPr>
        <p:spPr>
          <a:xfrm>
            <a:off x="383540" y="1752600"/>
            <a:ext cx="8376919" cy="2743200"/>
          </a:xfrm>
        </p:spPr>
        <p:txBody>
          <a:bodyPr>
            <a:normAutofit fontScale="62500" lnSpcReduction="20000"/>
          </a:bodyPr>
          <a:lstStyle/>
          <a:p>
            <a:pPr marL="457200" indent="-457200">
              <a:lnSpc>
                <a:spcPct val="120000"/>
              </a:lnSpc>
              <a:buClr>
                <a:srgbClr val="C00000"/>
              </a:buClr>
              <a:buFont typeface="Wingdings" panose="05000000000000000000" pitchFamily="2" charset="2"/>
              <a:buChar char="q"/>
            </a:pPr>
            <a:r>
              <a:rPr lang="en-CA" dirty="0"/>
              <a:t>Fractal dimension calculation involves finding the exponent of similarity for an object at </a:t>
            </a:r>
            <a:r>
              <a:rPr lang="en-CA" dirty="0" smtClean="0"/>
              <a:t>different magnification </a:t>
            </a:r>
            <a:r>
              <a:rPr lang="en-CA" dirty="0"/>
              <a:t>scales</a:t>
            </a:r>
            <a:r>
              <a:rPr lang="en-CA" dirty="0" smtClean="0"/>
              <a:t>.</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a:t>It can be calculated by taking the logarithmic quotient between a measure </a:t>
            </a:r>
            <a:r>
              <a:rPr lang="en-CA" dirty="0" smtClean="0"/>
              <a:t>of object </a:t>
            </a:r>
            <a:r>
              <a:rPr lang="en-CA" i="1" dirty="0" err="1" smtClean="0"/>
              <a:t>N</a:t>
            </a:r>
            <a:r>
              <a:rPr lang="en-CA" i="1" baseline="-25000" dirty="0" err="1" smtClean="0"/>
              <a:t>k</a:t>
            </a:r>
            <a:r>
              <a:rPr lang="en-CA" dirty="0" smtClean="0"/>
              <a:t> at </a:t>
            </a:r>
            <a:r>
              <a:rPr lang="en-CA" dirty="0"/>
              <a:t>a given measurement scale </a:t>
            </a:r>
            <a:r>
              <a:rPr lang="en-CA" i="1" dirty="0" smtClean="0"/>
              <a:t>1/r</a:t>
            </a:r>
            <a:r>
              <a:rPr lang="en-CA" dirty="0" smtClean="0"/>
              <a:t>, </a:t>
            </a:r>
            <a:r>
              <a:rPr lang="en-CA" dirty="0"/>
              <a:t>and the measurement scale itself when the scale tends to zero</a:t>
            </a:r>
            <a:r>
              <a:rPr lang="en-CA" dirty="0" smtClean="0"/>
              <a:t>.</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a:t>These measures can be deterministic like morphology or probabilistic like correlation, information and etc</a:t>
            </a:r>
            <a:r>
              <a:rPr lang="en-CA" dirty="0" smtClean="0"/>
              <a:t>.</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a:t>Mathematically, it is expressed as (Muhammad Salman Khan, et al., 2015),</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endParaRPr lang="en-CA" dirty="0"/>
          </a:p>
        </p:txBody>
      </p:sp>
      <p:sp>
        <p:nvSpPr>
          <p:cNvPr id="5" name="Slide Number Placeholder 4"/>
          <p:cNvSpPr>
            <a:spLocks noGrp="1"/>
          </p:cNvSpPr>
          <p:nvPr>
            <p:ph type="sldNum" sz="quarter" idx="7"/>
          </p:nvPr>
        </p:nvSpPr>
        <p:spPr/>
        <p:txBody>
          <a:bodyPr/>
          <a:lstStyle/>
          <a:p>
            <a:fld id="{B6F15528-21DE-4FAA-801E-634DDDAF4B2B}" type="slidenum">
              <a:rPr lang="en-CA" smtClean="0"/>
              <a:t>22</a:t>
            </a:fld>
            <a:endParaRPr lang="en-CA" dirty="0"/>
          </a:p>
        </p:txBody>
      </p:sp>
      <p:pic>
        <p:nvPicPr>
          <p:cNvPr id="7" name="Picture 6"/>
          <p:cNvPicPr>
            <a:picLocks noChangeAspect="1"/>
          </p:cNvPicPr>
          <p:nvPr/>
        </p:nvPicPr>
        <p:blipFill>
          <a:blip r:embed="rId3"/>
          <a:stretch>
            <a:fillRect/>
          </a:stretch>
        </p:blipFill>
        <p:spPr>
          <a:xfrm>
            <a:off x="3048000" y="4963851"/>
            <a:ext cx="3048000" cy="1080656"/>
          </a:xfrm>
          <a:prstGeom prst="rect">
            <a:avLst/>
          </a:prstGeom>
        </p:spPr>
      </p:pic>
    </p:spTree>
    <p:extLst>
      <p:ext uri="{BB962C8B-B14F-4D97-AF65-F5344CB8AC3E}">
        <p14:creationId xmlns:p14="http://schemas.microsoft.com/office/powerpoint/2010/main" val="33127993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79" y="426906"/>
            <a:ext cx="8930642" cy="553998"/>
          </a:xfrm>
        </p:spPr>
        <p:txBody>
          <a:bodyPr/>
          <a:lstStyle/>
          <a:p>
            <a:r>
              <a:rPr lang="en-CA" b="1" spc="-20" dirty="0" smtClean="0">
                <a:solidFill>
                  <a:srgbClr val="FF0000"/>
                </a:solidFill>
              </a:rPr>
              <a:t>Fractals and Complexity of Objects</a:t>
            </a:r>
            <a:endParaRPr lang="en-CA" dirty="0"/>
          </a:p>
        </p:txBody>
      </p:sp>
      <p:sp>
        <p:nvSpPr>
          <p:cNvPr id="6" name="Text Placeholder 5"/>
          <p:cNvSpPr>
            <a:spLocks noGrp="1"/>
          </p:cNvSpPr>
          <p:nvPr>
            <p:ph type="body" idx="1"/>
          </p:nvPr>
        </p:nvSpPr>
        <p:spPr>
          <a:xfrm>
            <a:off x="383540" y="1752600"/>
            <a:ext cx="8376919" cy="5105400"/>
          </a:xfrm>
        </p:spPr>
        <p:txBody>
          <a:bodyPr>
            <a:normAutofit fontScale="62500" lnSpcReduction="20000"/>
          </a:bodyPr>
          <a:lstStyle/>
          <a:p>
            <a:pPr marL="457200" indent="-457200">
              <a:lnSpc>
                <a:spcPct val="120000"/>
              </a:lnSpc>
              <a:buClr>
                <a:srgbClr val="C00000"/>
              </a:buClr>
              <a:buFont typeface="Wingdings" panose="05000000000000000000" pitchFamily="2" charset="2"/>
              <a:buChar char="q"/>
            </a:pPr>
            <a:r>
              <a:rPr lang="en-CA" dirty="0"/>
              <a:t>Fractals provide a way of measuring complexity of </a:t>
            </a:r>
            <a:r>
              <a:rPr lang="en-CA" dirty="0" smtClean="0"/>
              <a:t>objects using </a:t>
            </a:r>
            <a:r>
              <a:rPr lang="en-CA" dirty="0"/>
              <a:t>multiscale analysis and are mathematically elegant in the sense that fractal dimensions are </a:t>
            </a:r>
            <a:r>
              <a:rPr lang="en-CA" dirty="0" smtClean="0"/>
              <a:t>always </a:t>
            </a:r>
            <a:r>
              <a:rPr lang="en-CA" dirty="0"/>
              <a:t>embedded within the topological dimensions of the multiscale object under study</a:t>
            </a:r>
            <a:r>
              <a:rPr lang="en-CA" dirty="0" smtClean="0"/>
              <a:t>.</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a:t>F</a:t>
            </a:r>
            <a:r>
              <a:rPr lang="en-CA" dirty="0" smtClean="0"/>
              <a:t>inding </a:t>
            </a:r>
            <a:r>
              <a:rPr lang="en-CA" dirty="0"/>
              <a:t>a unique feature set where data can be classified for threats uniquely is </a:t>
            </a:r>
            <a:r>
              <a:rPr lang="en-CA" dirty="0" smtClean="0"/>
              <a:t>becoming difficult </a:t>
            </a:r>
            <a:r>
              <a:rPr lang="en-CA" dirty="0"/>
              <a:t>due to advancement in threat landscape, therefore, fractal analysis is a promising candidate </a:t>
            </a:r>
            <a:r>
              <a:rPr lang="en-CA" dirty="0" smtClean="0"/>
              <a:t>in detecting </a:t>
            </a:r>
            <a:r>
              <a:rPr lang="en-CA" dirty="0"/>
              <a:t>advanced </a:t>
            </a:r>
            <a:r>
              <a:rPr lang="en-CA" dirty="0" smtClean="0"/>
              <a:t>threats.</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smtClean="0"/>
              <a:t>This </a:t>
            </a:r>
            <a:r>
              <a:rPr lang="en-CA" dirty="0"/>
              <a:t>is because fractals are able to find a long term correlation </a:t>
            </a:r>
            <a:r>
              <a:rPr lang="en-CA" dirty="0" smtClean="0"/>
              <a:t>based relationship </a:t>
            </a:r>
            <a:r>
              <a:rPr lang="en-CA" dirty="0"/>
              <a:t>among various scales of an object and thus provides a unique way to analyze patterns of </a:t>
            </a:r>
            <a:r>
              <a:rPr lang="en-CA" dirty="0" smtClean="0"/>
              <a:t>an attack </a:t>
            </a:r>
            <a:r>
              <a:rPr lang="en-CA" dirty="0"/>
              <a:t>which is both mathematically tractable and convenient algorithms are available for implementation.</a:t>
            </a:r>
          </a:p>
          <a:p>
            <a:pPr marL="457200" indent="-457200">
              <a:lnSpc>
                <a:spcPct val="120000"/>
              </a:lnSpc>
              <a:buClr>
                <a:srgbClr val="C00000"/>
              </a:buClr>
              <a:buFont typeface="Wingdings" panose="05000000000000000000" pitchFamily="2" charset="2"/>
              <a:buChar char="q"/>
            </a:pPr>
            <a:endParaRPr lang="en-CA" dirty="0" smtClean="0"/>
          </a:p>
          <a:p>
            <a:pPr marL="457200" indent="-457200">
              <a:lnSpc>
                <a:spcPct val="120000"/>
              </a:lnSpc>
              <a:buClr>
                <a:srgbClr val="C00000"/>
              </a:buClr>
              <a:buFont typeface="Wingdings" panose="05000000000000000000" pitchFamily="2" charset="2"/>
              <a:buChar char="q"/>
            </a:pPr>
            <a:r>
              <a:rPr lang="en-CA" dirty="0" smtClean="0"/>
              <a:t>For </a:t>
            </a:r>
            <a:r>
              <a:rPr lang="en-CA" dirty="0"/>
              <a:t>example, the authors in (Muhammad Salman Khan, et al., 2015) illustrated the fractal dimension of </a:t>
            </a:r>
            <a:r>
              <a:rPr lang="en-CA" dirty="0" smtClean="0"/>
              <a:t>the DNS </a:t>
            </a:r>
            <a:r>
              <a:rPr lang="en-CA" dirty="0"/>
              <a:t>time series in which attack pattern clearly follows an increase in fractal dimension and </a:t>
            </a:r>
            <a:r>
              <a:rPr lang="en-CA" dirty="0" smtClean="0"/>
              <a:t>hence complexity </a:t>
            </a:r>
            <a:r>
              <a:rPr lang="en-CA" dirty="0"/>
              <a:t>of the time series</a:t>
            </a:r>
            <a:r>
              <a:rPr lang="en-CA" dirty="0" smtClean="0"/>
              <a:t>.</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a:t>Also, it is possible for humans to visually analyze this pattern but </a:t>
            </a:r>
            <a:r>
              <a:rPr lang="en-CA" dirty="0" smtClean="0"/>
              <a:t>mono-scale machine </a:t>
            </a:r>
            <a:r>
              <a:rPr lang="en-CA" dirty="0"/>
              <a:t>learning tools are not able to capture this trend </a:t>
            </a:r>
            <a:r>
              <a:rPr lang="en-CA" dirty="0" smtClean="0"/>
              <a:t>efficiently.</a:t>
            </a:r>
            <a:endParaRPr lang="en-CA" dirty="0"/>
          </a:p>
        </p:txBody>
      </p:sp>
      <p:sp>
        <p:nvSpPr>
          <p:cNvPr id="5" name="Slide Number Placeholder 4"/>
          <p:cNvSpPr>
            <a:spLocks noGrp="1"/>
          </p:cNvSpPr>
          <p:nvPr>
            <p:ph type="sldNum" sz="quarter" idx="7"/>
          </p:nvPr>
        </p:nvSpPr>
        <p:spPr/>
        <p:txBody>
          <a:bodyPr/>
          <a:lstStyle/>
          <a:p>
            <a:fld id="{B6F15528-21DE-4FAA-801E-634DDDAF4B2B}" type="slidenum">
              <a:rPr lang="en-CA" smtClean="0"/>
              <a:t>23</a:t>
            </a:fld>
            <a:endParaRPr lang="en-CA" dirty="0"/>
          </a:p>
        </p:txBody>
      </p:sp>
    </p:spTree>
    <p:extLst>
      <p:ext uri="{BB962C8B-B14F-4D97-AF65-F5344CB8AC3E}">
        <p14:creationId xmlns:p14="http://schemas.microsoft.com/office/powerpoint/2010/main" val="4542873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79" y="396129"/>
            <a:ext cx="8930642" cy="615553"/>
          </a:xfrm>
        </p:spPr>
        <p:txBody>
          <a:bodyPr/>
          <a:lstStyle/>
          <a:p>
            <a:r>
              <a:rPr lang="en-CA" sz="4000" b="1" spc="-20" dirty="0" smtClean="0">
                <a:solidFill>
                  <a:srgbClr val="FF0000"/>
                </a:solidFill>
              </a:rPr>
              <a:t>Fractals and Complexity of Objects</a:t>
            </a:r>
            <a:endParaRPr lang="en-CA" sz="4000" dirty="0"/>
          </a:p>
        </p:txBody>
      </p:sp>
      <p:sp>
        <p:nvSpPr>
          <p:cNvPr id="6" name="Text Placeholder 5"/>
          <p:cNvSpPr>
            <a:spLocks noGrp="1"/>
          </p:cNvSpPr>
          <p:nvPr>
            <p:ph type="body" idx="1"/>
          </p:nvPr>
        </p:nvSpPr>
        <p:spPr>
          <a:xfrm>
            <a:off x="383540" y="1752600"/>
            <a:ext cx="8376919" cy="5105400"/>
          </a:xfrm>
        </p:spPr>
        <p:txBody>
          <a:bodyPr>
            <a:normAutofit fontScale="70000" lnSpcReduction="20000"/>
          </a:bodyPr>
          <a:lstStyle/>
          <a:p>
            <a:pPr marL="457200" indent="-457200">
              <a:lnSpc>
                <a:spcPct val="120000"/>
              </a:lnSpc>
              <a:buClr>
                <a:srgbClr val="C00000"/>
              </a:buClr>
              <a:buFont typeface="Wingdings" panose="05000000000000000000" pitchFamily="2" charset="2"/>
              <a:buChar char="q"/>
            </a:pPr>
            <a:r>
              <a:rPr lang="en-CA" dirty="0"/>
              <a:t>Another approach of multiscale </a:t>
            </a:r>
            <a:r>
              <a:rPr lang="en-CA" dirty="0" smtClean="0"/>
              <a:t>analysis is </a:t>
            </a:r>
            <a:r>
              <a:rPr lang="en-CA" dirty="0"/>
              <a:t>adopted by researchers in (</a:t>
            </a:r>
            <a:r>
              <a:rPr lang="en-CA" dirty="0" err="1"/>
              <a:t>Eung</a:t>
            </a:r>
            <a:r>
              <a:rPr lang="en-CA" dirty="0"/>
              <a:t>-Soo Kim, et al., 1993) (Erhard </a:t>
            </a:r>
            <a:r>
              <a:rPr lang="en-CA" dirty="0" err="1"/>
              <a:t>Bieberich</a:t>
            </a:r>
            <a:r>
              <a:rPr lang="en-CA" dirty="0"/>
              <a:t>, 2002) (Li Zhao, et al., </a:t>
            </a:r>
            <a:r>
              <a:rPr lang="en-CA" dirty="0" smtClean="0"/>
              <a:t>22011) where </a:t>
            </a:r>
            <a:r>
              <a:rPr lang="en-CA" dirty="0"/>
              <a:t>self-constructing and re-organizing neural networks having fractal structures have been discussed</a:t>
            </a:r>
            <a:r>
              <a:rPr lang="en-CA" dirty="0" smtClean="0"/>
              <a:t>.</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a:t>This particular property has resulted in better learning capabilities compared to the traditional </a:t>
            </a:r>
            <a:r>
              <a:rPr lang="en-CA" dirty="0" smtClean="0"/>
              <a:t>neural networks </a:t>
            </a:r>
            <a:r>
              <a:rPr lang="en-CA" dirty="0"/>
              <a:t>as it is based on the connection in biological </a:t>
            </a:r>
            <a:r>
              <a:rPr lang="en-CA" dirty="0" smtClean="0"/>
              <a:t>systems.</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smtClean="0"/>
              <a:t>Additionally</a:t>
            </a:r>
            <a:r>
              <a:rPr lang="en-CA" dirty="0"/>
              <a:t>, a unique multiscale based </a:t>
            </a:r>
            <a:r>
              <a:rPr lang="en-CA" dirty="0" smtClean="0"/>
              <a:t>k-Nearest </a:t>
            </a:r>
            <a:r>
              <a:rPr lang="en-CA" dirty="0"/>
              <a:t>Neighbor algorithm was proposed in (Sana Siddiqui, et al., 2016) which was able to detect </a:t>
            </a:r>
            <a:r>
              <a:rPr lang="en-CA" dirty="0" smtClean="0"/>
              <a:t>latest advanced </a:t>
            </a:r>
            <a:r>
              <a:rPr lang="en-CA" dirty="0"/>
              <a:t>persistent </a:t>
            </a:r>
            <a:r>
              <a:rPr lang="en-CA" dirty="0" smtClean="0"/>
              <a:t>threats.</a:t>
            </a:r>
          </a:p>
          <a:p>
            <a:pPr marL="457200" indent="-457200">
              <a:lnSpc>
                <a:spcPct val="120000"/>
              </a:lnSpc>
              <a:buClr>
                <a:srgbClr val="C00000"/>
              </a:buClr>
              <a:buFont typeface="Wingdings" panose="05000000000000000000" pitchFamily="2" charset="2"/>
              <a:buChar char="q"/>
            </a:pPr>
            <a:endParaRPr lang="en-CA" dirty="0"/>
          </a:p>
          <a:p>
            <a:pPr algn="ctr">
              <a:lnSpc>
                <a:spcPct val="120000"/>
              </a:lnSpc>
              <a:buClr>
                <a:srgbClr val="C00000"/>
              </a:buClr>
            </a:pPr>
            <a:r>
              <a:rPr lang="en-CA" b="1" i="1" dirty="0" smtClean="0"/>
              <a:t>“Hence</a:t>
            </a:r>
            <a:r>
              <a:rPr lang="en-CA" b="1" i="1" dirty="0"/>
              <a:t>, fractal based techniques and algorithms are proving to be more </a:t>
            </a:r>
            <a:r>
              <a:rPr lang="en-CA" b="1" i="1" dirty="0" smtClean="0"/>
              <a:t>robust and </a:t>
            </a:r>
            <a:r>
              <a:rPr lang="en-CA" b="1" i="1" dirty="0"/>
              <a:t>reliable to perform tasks that require cognitive capabilities either because of the presence of </a:t>
            </a:r>
            <a:r>
              <a:rPr lang="en-CA" b="1" i="1" dirty="0" smtClean="0"/>
              <a:t>multiscale distribution </a:t>
            </a:r>
            <a:r>
              <a:rPr lang="en-CA" b="1" i="1" dirty="0"/>
              <a:t>of information or highly complex data analysis </a:t>
            </a:r>
            <a:r>
              <a:rPr lang="en-CA" b="1" i="1" dirty="0" smtClean="0"/>
              <a:t>requirements.”</a:t>
            </a:r>
            <a:endParaRPr lang="en-CA" b="1" i="1" dirty="0"/>
          </a:p>
        </p:txBody>
      </p:sp>
      <p:sp>
        <p:nvSpPr>
          <p:cNvPr id="5" name="Slide Number Placeholder 4"/>
          <p:cNvSpPr>
            <a:spLocks noGrp="1"/>
          </p:cNvSpPr>
          <p:nvPr>
            <p:ph type="sldNum" sz="quarter" idx="7"/>
          </p:nvPr>
        </p:nvSpPr>
        <p:spPr/>
        <p:txBody>
          <a:bodyPr/>
          <a:lstStyle/>
          <a:p>
            <a:fld id="{B6F15528-21DE-4FAA-801E-634DDDAF4B2B}" type="slidenum">
              <a:rPr lang="en-CA" smtClean="0"/>
              <a:t>24</a:t>
            </a:fld>
            <a:endParaRPr lang="en-CA" dirty="0"/>
          </a:p>
        </p:txBody>
      </p:sp>
    </p:spTree>
    <p:extLst>
      <p:ext uri="{BB962C8B-B14F-4D97-AF65-F5344CB8AC3E}">
        <p14:creationId xmlns:p14="http://schemas.microsoft.com/office/powerpoint/2010/main" val="2328996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79" y="365352"/>
            <a:ext cx="8930642" cy="677108"/>
          </a:xfrm>
        </p:spPr>
        <p:txBody>
          <a:bodyPr/>
          <a:lstStyle/>
          <a:p>
            <a:r>
              <a:rPr lang="en-CA" sz="4400" b="1" spc="-20" dirty="0" smtClean="0">
                <a:solidFill>
                  <a:srgbClr val="FF0000"/>
                </a:solidFill>
              </a:rPr>
              <a:t>Conclusions</a:t>
            </a:r>
            <a:endParaRPr lang="en-CA" sz="4400" dirty="0"/>
          </a:p>
        </p:txBody>
      </p:sp>
      <p:sp>
        <p:nvSpPr>
          <p:cNvPr id="6" name="Text Placeholder 5"/>
          <p:cNvSpPr>
            <a:spLocks noGrp="1"/>
          </p:cNvSpPr>
          <p:nvPr>
            <p:ph type="body" idx="1"/>
          </p:nvPr>
        </p:nvSpPr>
        <p:spPr>
          <a:xfrm>
            <a:off x="383540" y="1752600"/>
            <a:ext cx="8376919" cy="5105400"/>
          </a:xfrm>
        </p:spPr>
        <p:txBody>
          <a:bodyPr>
            <a:normAutofit fontScale="55000" lnSpcReduction="20000"/>
          </a:bodyPr>
          <a:lstStyle/>
          <a:p>
            <a:pPr marL="457200" indent="-457200">
              <a:lnSpc>
                <a:spcPct val="120000"/>
              </a:lnSpc>
              <a:buClr>
                <a:srgbClr val="C00000"/>
              </a:buClr>
              <a:buFont typeface="Wingdings" panose="05000000000000000000" pitchFamily="2" charset="2"/>
              <a:buChar char="q"/>
            </a:pPr>
            <a:r>
              <a:rPr lang="en-CA" dirty="0"/>
              <a:t>This chapter is focused on incrementally relating the abstract concept of cognitive complexity with </a:t>
            </a:r>
            <a:r>
              <a:rPr lang="en-CA" dirty="0" smtClean="0"/>
              <a:t>the anomaly </a:t>
            </a:r>
            <a:r>
              <a:rPr lang="en-CA" dirty="0"/>
              <a:t>detection methodologies in </a:t>
            </a:r>
            <a:r>
              <a:rPr lang="en-CA" dirty="0" smtClean="0"/>
              <a:t>cyber-security.</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smtClean="0"/>
              <a:t>This </a:t>
            </a:r>
            <a:r>
              <a:rPr lang="en-CA" dirty="0"/>
              <a:t>is achieved by first briefly reviewing the </a:t>
            </a:r>
            <a:r>
              <a:rPr lang="en-CA" dirty="0" smtClean="0"/>
              <a:t>current threat-landscape </a:t>
            </a:r>
            <a:r>
              <a:rPr lang="en-CA" dirty="0"/>
              <a:t>and then explaining the essence of cognitive computing and the involved </a:t>
            </a:r>
            <a:r>
              <a:rPr lang="en-CA" dirty="0" smtClean="0"/>
              <a:t>complexity analysis.</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smtClean="0"/>
              <a:t>Using </a:t>
            </a:r>
            <a:r>
              <a:rPr lang="en-CA" dirty="0"/>
              <a:t>examples from real-world dataset, the need for cognition based detection methods has </a:t>
            </a:r>
            <a:r>
              <a:rPr lang="en-CA" dirty="0" smtClean="0"/>
              <a:t>been discussed </a:t>
            </a:r>
            <a:r>
              <a:rPr lang="en-CA" dirty="0"/>
              <a:t>to cater the problem of class overlap for feature space observed in advanced </a:t>
            </a:r>
            <a:r>
              <a:rPr lang="en-CA" dirty="0" smtClean="0"/>
              <a:t>cyber-attacks.</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smtClean="0"/>
              <a:t>Also, the </a:t>
            </a:r>
            <a:r>
              <a:rPr lang="en-CA" dirty="0"/>
              <a:t>role of scale has been argued from the perspective of single and multiscale analysis to extracts </a:t>
            </a:r>
            <a:r>
              <a:rPr lang="en-CA" dirty="0" smtClean="0"/>
              <a:t>details obfuscated </a:t>
            </a:r>
            <a:r>
              <a:rPr lang="en-CA" dirty="0"/>
              <a:t>by the </a:t>
            </a:r>
            <a:r>
              <a:rPr lang="en-CA" dirty="0" smtClean="0"/>
              <a:t>threat-actors.</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smtClean="0"/>
              <a:t>Two </a:t>
            </a:r>
            <a:r>
              <a:rPr lang="en-CA" dirty="0"/>
              <a:t>key approaches for multiscale analysis are based on either fractals </a:t>
            </a:r>
            <a:r>
              <a:rPr lang="en-CA" dirty="0" smtClean="0"/>
              <a:t>or wavelets </a:t>
            </a:r>
            <a:r>
              <a:rPr lang="en-CA" dirty="0"/>
              <a:t>which are proving to be much more robust and </a:t>
            </a:r>
            <a:r>
              <a:rPr lang="en-CA" dirty="0" smtClean="0"/>
              <a:t>reliable.</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smtClean="0"/>
              <a:t>This </a:t>
            </a:r>
            <a:r>
              <a:rPr lang="en-CA" dirty="0"/>
              <a:t>chapter servers as </a:t>
            </a:r>
            <a:r>
              <a:rPr lang="en-CA" dirty="0" smtClean="0"/>
              <a:t>an introductory </a:t>
            </a:r>
            <a:r>
              <a:rPr lang="en-CA" dirty="0"/>
              <a:t>tutorial to develop deeper understanding of the multiscale analysis from the perspective </a:t>
            </a:r>
            <a:r>
              <a:rPr lang="en-CA" dirty="0" smtClean="0"/>
              <a:t>of accurately </a:t>
            </a:r>
            <a:r>
              <a:rPr lang="en-CA" dirty="0"/>
              <a:t>modeling and analyzing real-world cyber-security data using fractals and </a:t>
            </a:r>
            <a:r>
              <a:rPr lang="en-CA" dirty="0" smtClean="0"/>
              <a:t>wavelets.</a:t>
            </a:r>
          </a:p>
          <a:p>
            <a:pPr marL="457200" indent="-457200">
              <a:lnSpc>
                <a:spcPct val="120000"/>
              </a:lnSpc>
              <a:buClr>
                <a:srgbClr val="C00000"/>
              </a:buClr>
              <a:buFont typeface="Wingdings" panose="05000000000000000000" pitchFamily="2" charset="2"/>
              <a:buChar char="q"/>
            </a:pPr>
            <a:endParaRPr lang="en-CA" dirty="0"/>
          </a:p>
          <a:p>
            <a:pPr marL="457200" indent="-457200">
              <a:lnSpc>
                <a:spcPct val="120000"/>
              </a:lnSpc>
              <a:buClr>
                <a:srgbClr val="C00000"/>
              </a:buClr>
              <a:buFont typeface="Wingdings" panose="05000000000000000000" pitchFamily="2" charset="2"/>
              <a:buChar char="q"/>
            </a:pPr>
            <a:r>
              <a:rPr lang="en-CA" dirty="0" smtClean="0"/>
              <a:t>Also, combining </a:t>
            </a:r>
            <a:r>
              <a:rPr lang="en-CA" dirty="0"/>
              <a:t>cognitive complexity analysis for cyber security using the earlier proposed concurrent </a:t>
            </a:r>
            <a:r>
              <a:rPr lang="en-CA" dirty="0" smtClean="0"/>
              <a:t>and cognitive </a:t>
            </a:r>
            <a:r>
              <a:rPr lang="en-CA" dirty="0"/>
              <a:t>cyber kill chain model will improve performance of cognitive detection of threats further.</a:t>
            </a:r>
            <a:endParaRPr lang="en-CA" b="1" i="1" dirty="0"/>
          </a:p>
        </p:txBody>
      </p:sp>
      <p:sp>
        <p:nvSpPr>
          <p:cNvPr id="5" name="Slide Number Placeholder 4"/>
          <p:cNvSpPr>
            <a:spLocks noGrp="1"/>
          </p:cNvSpPr>
          <p:nvPr>
            <p:ph type="sldNum" sz="quarter" idx="7"/>
          </p:nvPr>
        </p:nvSpPr>
        <p:spPr/>
        <p:txBody>
          <a:bodyPr/>
          <a:lstStyle/>
          <a:p>
            <a:fld id="{B6F15528-21DE-4FAA-801E-634DDDAF4B2B}" type="slidenum">
              <a:rPr lang="en-CA" smtClean="0"/>
              <a:t>25</a:t>
            </a:fld>
            <a:endParaRPr lang="en-CA" dirty="0"/>
          </a:p>
        </p:txBody>
      </p:sp>
    </p:spTree>
    <p:extLst>
      <p:ext uri="{BB962C8B-B14F-4D97-AF65-F5344CB8AC3E}">
        <p14:creationId xmlns:p14="http://schemas.microsoft.com/office/powerpoint/2010/main" val="41774360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4" y="1554906"/>
            <a:ext cx="9219565" cy="5303094"/>
          </a:xfrm>
          <a:prstGeom prst="rect">
            <a:avLst/>
          </a:prstGeom>
        </p:spPr>
        <p:txBody>
          <a:bodyPr vert="horz" wrap="square" lIns="0" tIns="0" rIns="0" bIns="0" rtlCol="0">
            <a:normAutofit fontScale="70000" lnSpcReduction="20000"/>
          </a:bodyPr>
          <a:lstStyle/>
          <a:p>
            <a:pPr marL="469901" marR="855980" indent="-457200">
              <a:lnSpc>
                <a:spcPct val="120000"/>
              </a:lnSpc>
              <a:buClr>
                <a:srgbClr val="DF773B"/>
              </a:buClr>
              <a:buFont typeface="Wingdings" charset="2"/>
              <a:buChar char="q"/>
              <a:tabLst>
                <a:tab pos="528320" algn="l"/>
              </a:tabLst>
            </a:pPr>
            <a:r>
              <a:rPr lang="en-CA" sz="2800" spc="-10" dirty="0" smtClean="0">
                <a:solidFill>
                  <a:srgbClr val="FFFFFF"/>
                </a:solidFill>
                <a:latin typeface="Arial"/>
                <a:cs typeface="Arial"/>
              </a:rPr>
              <a:t>While the pervasive role of </a:t>
            </a:r>
            <a:r>
              <a:rPr lang="en-CA" sz="2800" spc="-10" dirty="0">
                <a:solidFill>
                  <a:srgbClr val="FFFFFF"/>
                </a:solidFill>
                <a:latin typeface="Arial"/>
                <a:cs typeface="Arial"/>
              </a:rPr>
              <a:t>the Internet </a:t>
            </a:r>
            <a:r>
              <a:rPr lang="en-CA" sz="2800" spc="-10" dirty="0" smtClean="0">
                <a:solidFill>
                  <a:srgbClr val="FFFFFF"/>
                </a:solidFill>
                <a:latin typeface="Arial"/>
                <a:cs typeface="Arial"/>
              </a:rPr>
              <a:t>has increased the quality of our lives, it has also made </a:t>
            </a:r>
            <a:r>
              <a:rPr lang="en-CA" sz="2800" spc="-10" dirty="0">
                <a:solidFill>
                  <a:srgbClr val="FFFFFF"/>
                </a:solidFill>
                <a:latin typeface="Arial"/>
                <a:cs typeface="Arial"/>
              </a:rPr>
              <a:t>us </a:t>
            </a:r>
            <a:r>
              <a:rPr lang="en-CA" sz="2800" spc="-10" dirty="0" smtClean="0">
                <a:solidFill>
                  <a:srgbClr val="FFFFFF"/>
                </a:solidFill>
                <a:latin typeface="Arial"/>
                <a:cs typeface="Arial"/>
              </a:rPr>
              <a:t>consequently more susceptible to cyber-attacks.</a:t>
            </a:r>
          </a:p>
          <a:p>
            <a:pPr marL="469901" marR="855980" indent="-457200">
              <a:lnSpc>
                <a:spcPct val="120000"/>
              </a:lnSpc>
              <a:buClr>
                <a:srgbClr val="DF773B"/>
              </a:buClr>
              <a:buFont typeface="Wingdings" charset="2"/>
              <a:buChar char="q"/>
              <a:tabLst>
                <a:tab pos="528320" algn="l"/>
              </a:tabLst>
            </a:pPr>
            <a:endParaRPr lang="en-CA" sz="2800" spc="-10" dirty="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z="2800" spc="-10" dirty="0" smtClean="0">
                <a:solidFill>
                  <a:srgbClr val="FFFFFF"/>
                </a:solidFill>
                <a:latin typeface="Arial"/>
                <a:cs typeface="Arial"/>
              </a:rPr>
              <a:t>Field </a:t>
            </a:r>
            <a:r>
              <a:rPr lang="en-CA" sz="2800" spc="-10" dirty="0">
                <a:solidFill>
                  <a:srgbClr val="FFFFFF"/>
                </a:solidFill>
                <a:latin typeface="Arial"/>
                <a:cs typeface="Arial"/>
              </a:rPr>
              <a:t>of </a:t>
            </a:r>
            <a:r>
              <a:rPr lang="en-CA" sz="2800" spc="-10" dirty="0" smtClean="0">
                <a:solidFill>
                  <a:srgbClr val="FFFFFF"/>
                </a:solidFill>
                <a:latin typeface="Arial"/>
                <a:cs typeface="Arial"/>
              </a:rPr>
              <a:t>cyber-threats</a:t>
            </a:r>
          </a:p>
          <a:p>
            <a:pPr marL="927101" marR="855980" lvl="1" indent="-457200">
              <a:lnSpc>
                <a:spcPct val="120000"/>
              </a:lnSpc>
              <a:buClr>
                <a:srgbClr val="DF773B"/>
              </a:buClr>
              <a:buFont typeface="Wingdings" charset="2"/>
              <a:buChar char="q"/>
              <a:tabLst>
                <a:tab pos="528320" algn="l"/>
              </a:tabLst>
            </a:pPr>
            <a:r>
              <a:rPr lang="en-CA" sz="2800" spc="-10" dirty="0" smtClean="0">
                <a:solidFill>
                  <a:srgbClr val="FFFFFF"/>
                </a:solidFill>
                <a:latin typeface="Arial"/>
                <a:cs typeface="Arial"/>
              </a:rPr>
              <a:t>Malware</a:t>
            </a:r>
            <a:r>
              <a:rPr lang="en-CA" sz="2800" spc="-10" dirty="0">
                <a:solidFill>
                  <a:srgbClr val="FFFFFF"/>
                </a:solidFill>
                <a:latin typeface="Arial"/>
                <a:cs typeface="Arial"/>
              </a:rPr>
              <a:t>, web-based attacks, botnets, phishing to ransomware and </a:t>
            </a:r>
            <a:r>
              <a:rPr lang="en-CA" sz="2800" spc="-10" dirty="0" smtClean="0">
                <a:solidFill>
                  <a:srgbClr val="FFFFFF"/>
                </a:solidFill>
                <a:latin typeface="Arial"/>
                <a:cs typeface="Arial"/>
              </a:rPr>
              <a:t>cyber-espionage</a:t>
            </a:r>
          </a:p>
          <a:p>
            <a:pPr marL="927101" marR="855980" lvl="1" indent="-457200">
              <a:lnSpc>
                <a:spcPct val="120000"/>
              </a:lnSpc>
              <a:buClr>
                <a:srgbClr val="DF773B"/>
              </a:buClr>
              <a:buFont typeface="Wingdings" charset="2"/>
              <a:buChar char="q"/>
              <a:tabLst>
                <a:tab pos="528320" algn="l"/>
              </a:tabLst>
            </a:pPr>
            <a:endParaRPr lang="en-CA" sz="2800" spc="-10" dirty="0" smtClean="0">
              <a:solidFill>
                <a:srgbClr val="FFFFFF"/>
              </a:solidFill>
              <a:latin typeface="Arial"/>
              <a:cs typeface="Arial"/>
            </a:endParaRPr>
          </a:p>
          <a:p>
            <a:pPr marL="469901" marR="855980" indent="-457200">
              <a:lnSpc>
                <a:spcPct val="120000"/>
              </a:lnSpc>
              <a:buClr>
                <a:srgbClr val="DF773B"/>
              </a:buClr>
              <a:buFont typeface="Wingdings" charset="2"/>
              <a:buChar char="q"/>
              <a:tabLst>
                <a:tab pos="528320" algn="l"/>
              </a:tabLst>
            </a:pPr>
            <a:r>
              <a:rPr lang="en-CA" sz="2800" spc="-10" dirty="0">
                <a:solidFill>
                  <a:srgbClr val="FFFFFF"/>
                </a:solidFill>
                <a:latin typeface="Arial"/>
                <a:cs typeface="Arial"/>
              </a:rPr>
              <a:t>In 2015 </a:t>
            </a:r>
            <a:r>
              <a:rPr lang="en-CA" sz="2800" spc="-10" dirty="0" smtClean="0">
                <a:solidFill>
                  <a:srgbClr val="FFFFFF"/>
                </a:solidFill>
                <a:latin typeface="Arial"/>
                <a:cs typeface="Arial"/>
              </a:rPr>
              <a:t>alone</a:t>
            </a:r>
          </a:p>
          <a:p>
            <a:pPr marL="927101" marR="855980" lvl="1" indent="-457200">
              <a:lnSpc>
                <a:spcPct val="120000"/>
              </a:lnSpc>
              <a:buClr>
                <a:srgbClr val="DF773B"/>
              </a:buClr>
              <a:buFont typeface="Wingdings" charset="2"/>
              <a:buChar char="q"/>
              <a:tabLst>
                <a:tab pos="528320" algn="l"/>
              </a:tabLst>
            </a:pPr>
            <a:r>
              <a:rPr lang="en-CA" sz="2800" spc="-10" dirty="0" smtClean="0">
                <a:solidFill>
                  <a:srgbClr val="FFFFFF"/>
                </a:solidFill>
                <a:latin typeface="Arial"/>
                <a:cs typeface="Arial"/>
              </a:rPr>
              <a:t>a </a:t>
            </a:r>
            <a:r>
              <a:rPr lang="en-CA" sz="2800" spc="-10" dirty="0">
                <a:solidFill>
                  <a:srgbClr val="FFFFFF"/>
                </a:solidFill>
                <a:latin typeface="Arial"/>
                <a:cs typeface="Arial"/>
              </a:rPr>
              <a:t>zero-day vulnerability was found every </a:t>
            </a:r>
            <a:r>
              <a:rPr lang="en-CA" sz="2800" spc="-10" dirty="0" smtClean="0">
                <a:solidFill>
                  <a:srgbClr val="FFFFFF"/>
                </a:solidFill>
                <a:latin typeface="Arial"/>
                <a:cs typeface="Arial"/>
              </a:rPr>
              <a:t>week</a:t>
            </a:r>
          </a:p>
          <a:p>
            <a:pPr marL="927101" marR="855980" lvl="1" indent="-457200">
              <a:lnSpc>
                <a:spcPct val="120000"/>
              </a:lnSpc>
              <a:buClr>
                <a:srgbClr val="DF773B"/>
              </a:buClr>
              <a:buFont typeface="Wingdings" charset="2"/>
              <a:buChar char="q"/>
              <a:tabLst>
                <a:tab pos="528320" algn="l"/>
              </a:tabLst>
            </a:pPr>
            <a:r>
              <a:rPr lang="en-CA" sz="2800" spc="-10" dirty="0" smtClean="0">
                <a:solidFill>
                  <a:srgbClr val="FFFFFF"/>
                </a:solidFill>
                <a:latin typeface="Arial"/>
                <a:cs typeface="Arial"/>
              </a:rPr>
              <a:t>Nine </a:t>
            </a:r>
            <a:r>
              <a:rPr lang="en-CA" sz="2800" spc="-10" dirty="0">
                <a:solidFill>
                  <a:srgbClr val="FFFFFF"/>
                </a:solidFill>
                <a:latin typeface="Arial"/>
                <a:cs typeface="Arial"/>
              </a:rPr>
              <a:t>breaches with over 10 million records per breach were </a:t>
            </a:r>
            <a:r>
              <a:rPr lang="en-CA" sz="2800" spc="-10" dirty="0" smtClean="0">
                <a:solidFill>
                  <a:srgbClr val="FFFFFF"/>
                </a:solidFill>
                <a:latin typeface="Arial"/>
                <a:cs typeface="Arial"/>
              </a:rPr>
              <a:t>reported</a:t>
            </a:r>
          </a:p>
          <a:p>
            <a:pPr marL="927101" marR="855980" lvl="1" indent="-457200">
              <a:lnSpc>
                <a:spcPct val="120000"/>
              </a:lnSpc>
              <a:buClr>
                <a:srgbClr val="DF773B"/>
              </a:buClr>
              <a:buFont typeface="Wingdings" charset="2"/>
              <a:buChar char="q"/>
              <a:tabLst>
                <a:tab pos="528320" algn="l"/>
              </a:tabLst>
            </a:pPr>
            <a:r>
              <a:rPr lang="en-CA" sz="2800" spc="-10" dirty="0" smtClean="0">
                <a:solidFill>
                  <a:srgbClr val="FFFFFF"/>
                </a:solidFill>
                <a:latin typeface="Arial"/>
                <a:cs typeface="Arial"/>
              </a:rPr>
              <a:t>More </a:t>
            </a:r>
            <a:r>
              <a:rPr lang="en-CA" sz="2800" spc="-10" dirty="0">
                <a:solidFill>
                  <a:srgbClr val="FFFFFF"/>
                </a:solidFill>
                <a:latin typeface="Arial"/>
                <a:cs typeface="Arial"/>
              </a:rPr>
              <a:t>than one million </a:t>
            </a:r>
            <a:r>
              <a:rPr lang="en-CA" sz="2800" spc="-10" dirty="0" smtClean="0">
                <a:solidFill>
                  <a:srgbClr val="FFFFFF"/>
                </a:solidFill>
                <a:latin typeface="Arial"/>
                <a:cs typeface="Arial"/>
              </a:rPr>
              <a:t>users became </a:t>
            </a:r>
            <a:r>
              <a:rPr lang="en-CA" sz="2800" spc="-10" dirty="0">
                <a:solidFill>
                  <a:srgbClr val="FFFFFF"/>
                </a:solidFill>
                <a:latin typeface="Arial"/>
                <a:cs typeface="Arial"/>
              </a:rPr>
              <a:t>the target of web attacks </a:t>
            </a:r>
            <a:r>
              <a:rPr lang="en-CA" sz="2800" spc="-10" dirty="0" smtClean="0">
                <a:solidFill>
                  <a:srgbClr val="FFFFFF"/>
                </a:solidFill>
                <a:latin typeface="Arial"/>
                <a:cs typeface="Arial"/>
              </a:rPr>
              <a:t>daily</a:t>
            </a:r>
            <a:endParaRPr lang="en-CA" sz="2800" spc="-10" dirty="0">
              <a:solidFill>
                <a:srgbClr val="FFFFFF"/>
              </a:solidFill>
              <a:latin typeface="Arial"/>
              <a:cs typeface="Arial"/>
            </a:endParaRPr>
          </a:p>
          <a:p>
            <a:pPr marL="927101" marR="855980" lvl="1" indent="-457200">
              <a:lnSpc>
                <a:spcPct val="120000"/>
              </a:lnSpc>
              <a:buClr>
                <a:srgbClr val="DF773B"/>
              </a:buClr>
              <a:buFont typeface="Wingdings" charset="2"/>
              <a:buChar char="q"/>
              <a:tabLst>
                <a:tab pos="528320" algn="l"/>
              </a:tabLst>
            </a:pPr>
            <a:r>
              <a:rPr lang="en-CA" sz="2800" spc="-10" dirty="0" smtClean="0">
                <a:solidFill>
                  <a:srgbClr val="FFFFFF"/>
                </a:solidFill>
                <a:latin typeface="Arial"/>
                <a:cs typeface="Arial"/>
              </a:rPr>
              <a:t>A </a:t>
            </a:r>
            <a:r>
              <a:rPr lang="en-CA" sz="2800" spc="-10" dirty="0">
                <a:solidFill>
                  <a:srgbClr val="FFFFFF"/>
                </a:solidFill>
                <a:latin typeface="Arial"/>
                <a:cs typeface="Arial"/>
              </a:rPr>
              <a:t>large organization observed at least 3.6 </a:t>
            </a:r>
            <a:r>
              <a:rPr lang="en-CA" sz="2800" spc="-10" dirty="0" smtClean="0">
                <a:solidFill>
                  <a:srgbClr val="FFFFFF"/>
                </a:solidFill>
                <a:latin typeface="Arial"/>
                <a:cs typeface="Arial"/>
              </a:rPr>
              <a:t>successful average attacks daily</a:t>
            </a:r>
          </a:p>
        </p:txBody>
      </p:sp>
      <p:sp>
        <p:nvSpPr>
          <p:cNvPr id="3" name="object 3"/>
          <p:cNvSpPr txBox="1"/>
          <p:nvPr/>
        </p:nvSpPr>
        <p:spPr>
          <a:xfrm>
            <a:off x="634797"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Cyber Threat Landscape</a:t>
            </a:r>
            <a:endParaRPr sz="4000" b="1" dirty="0">
              <a:solidFill>
                <a:srgbClr val="FF0000"/>
              </a:solidFill>
              <a:latin typeface="Arial"/>
              <a:cs typeface="Arial"/>
            </a:endParaRPr>
          </a:p>
        </p:txBody>
      </p:sp>
      <p:sp>
        <p:nvSpPr>
          <p:cNvPr id="5" name="Slide Number Placeholder 4"/>
          <p:cNvSpPr>
            <a:spLocks noGrp="1"/>
          </p:cNvSpPr>
          <p:nvPr>
            <p:ph type="sldNum" sz="quarter" idx="7"/>
          </p:nvPr>
        </p:nvSpPr>
        <p:spPr/>
        <p:txBody>
          <a:bodyPr/>
          <a:lstStyle/>
          <a:p>
            <a:fld id="{B6F15528-21DE-4FAA-801E-634DDDAF4B2B}" type="slidenum">
              <a:rPr lang="en-CA" smtClean="0"/>
              <a:t>3</a:t>
            </a:fld>
            <a:endParaRPr lang="en-CA"/>
          </a:p>
        </p:txBody>
      </p:sp>
    </p:spTree>
    <p:extLst>
      <p:ext uri="{BB962C8B-B14F-4D97-AF65-F5344CB8AC3E}">
        <p14:creationId xmlns:p14="http://schemas.microsoft.com/office/powerpoint/2010/main" val="5834454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4" y="1554906"/>
            <a:ext cx="9219565" cy="5303094"/>
          </a:xfrm>
          <a:prstGeom prst="rect">
            <a:avLst/>
          </a:prstGeom>
        </p:spPr>
        <p:txBody>
          <a:bodyPr vert="horz" wrap="square" lIns="0" tIns="0" rIns="0" bIns="0" rtlCol="0">
            <a:noAutofit/>
          </a:bodyPr>
          <a:lstStyle/>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Over the past few years, there were one million samples detected per day</a:t>
            </a:r>
          </a:p>
          <a:p>
            <a:pPr marL="469901" marR="855980" indent="-457200">
              <a:buClr>
                <a:srgbClr val="DF773B"/>
              </a:buClr>
              <a:buFont typeface="Wingdings" charset="2"/>
              <a:buChar char="q"/>
              <a:tabLst>
                <a:tab pos="528320" algn="l"/>
              </a:tabLst>
            </a:pPr>
            <a:endParaRPr lang="en-CA" sz="1600" spc="-10" dirty="0" smtClean="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a:solidFill>
                  <a:srgbClr val="FFFFFF"/>
                </a:solidFill>
                <a:latin typeface="Arial"/>
                <a:cs typeface="Arial"/>
              </a:rPr>
              <a:t>In 2016, 58 thousand new malicious URLs </a:t>
            </a:r>
            <a:r>
              <a:rPr lang="en-CA" sz="1600" spc="-10" dirty="0" smtClean="0">
                <a:solidFill>
                  <a:srgbClr val="FFFFFF"/>
                </a:solidFill>
                <a:latin typeface="Arial"/>
                <a:cs typeface="Arial"/>
              </a:rPr>
              <a:t>were found daily</a:t>
            </a:r>
          </a:p>
          <a:p>
            <a:pPr marL="469901" marR="855980" indent="-457200">
              <a:buClr>
                <a:srgbClr val="DF773B"/>
              </a:buClr>
              <a:buFont typeface="Wingdings" charset="2"/>
              <a:buChar char="q"/>
              <a:tabLst>
                <a:tab pos="528320" algn="l"/>
              </a:tabLst>
            </a:pPr>
            <a:endParaRPr lang="en-CA" sz="16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DOS bandwidths reached 100 </a:t>
            </a:r>
            <a:r>
              <a:rPr lang="en-CA" sz="1600" spc="-10" dirty="0" err="1" smtClean="0">
                <a:solidFill>
                  <a:srgbClr val="FFFFFF"/>
                </a:solidFill>
                <a:latin typeface="Arial"/>
                <a:cs typeface="Arial"/>
              </a:rPr>
              <a:t>GFbps</a:t>
            </a:r>
            <a:endParaRPr lang="en-CA" sz="1600" spc="-10" dirty="0" smtClean="0">
              <a:solidFill>
                <a:srgbClr val="FFFFFF"/>
              </a:solidFill>
              <a:latin typeface="Arial"/>
              <a:cs typeface="Arial"/>
            </a:endParaRPr>
          </a:p>
          <a:p>
            <a:pPr marL="469901" marR="855980" indent="-457200">
              <a:buClr>
                <a:srgbClr val="DF773B"/>
              </a:buClr>
              <a:buFont typeface="Wingdings" charset="2"/>
              <a:buChar char="q"/>
              <a:tabLst>
                <a:tab pos="528320" algn="l"/>
              </a:tabLst>
            </a:pPr>
            <a:endParaRPr lang="en-CA" sz="1600" spc="-10" dirty="0" smtClean="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a:solidFill>
                  <a:srgbClr val="FFFFFF"/>
                </a:solidFill>
                <a:latin typeface="Arial"/>
                <a:cs typeface="Arial"/>
              </a:rPr>
              <a:t>Exploit kits </a:t>
            </a:r>
            <a:r>
              <a:rPr lang="en-CA" sz="1600" spc="-10" dirty="0" smtClean="0">
                <a:solidFill>
                  <a:srgbClr val="FFFFFF"/>
                </a:solidFill>
                <a:latin typeface="Arial"/>
                <a:cs typeface="Arial"/>
              </a:rPr>
              <a:t>(rootkits</a:t>
            </a:r>
            <a:r>
              <a:rPr lang="en-CA" sz="1600" spc="-10" dirty="0">
                <a:solidFill>
                  <a:srgbClr val="FFFFFF"/>
                </a:solidFill>
                <a:latin typeface="Arial"/>
                <a:cs typeface="Arial"/>
              </a:rPr>
              <a:t>) based malicious activities have increased by </a:t>
            </a:r>
            <a:r>
              <a:rPr lang="en-CA" sz="1600" spc="-10" dirty="0" smtClean="0">
                <a:solidFill>
                  <a:srgbClr val="FFFFFF"/>
                </a:solidFill>
                <a:latin typeface="Arial"/>
                <a:cs typeface="Arial"/>
              </a:rPr>
              <a:t>almost 67%</a:t>
            </a:r>
          </a:p>
          <a:p>
            <a:pPr marL="469901" marR="855980" indent="-457200">
              <a:buClr>
                <a:srgbClr val="DF773B"/>
              </a:buClr>
              <a:buFont typeface="Wingdings" charset="2"/>
              <a:buChar char="q"/>
              <a:tabLst>
                <a:tab pos="528320" algn="l"/>
              </a:tabLst>
            </a:pPr>
            <a:endParaRPr lang="en-CA" sz="16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a:solidFill>
                  <a:srgbClr val="FFFFFF"/>
                </a:solidFill>
                <a:latin typeface="Arial"/>
                <a:cs typeface="Arial"/>
              </a:rPr>
              <a:t>64% </a:t>
            </a:r>
            <a:r>
              <a:rPr lang="en-CA" sz="1600" spc="-10" dirty="0" smtClean="0">
                <a:solidFill>
                  <a:srgbClr val="FFFFFF"/>
                </a:solidFill>
                <a:latin typeface="Arial"/>
                <a:cs typeface="Arial"/>
              </a:rPr>
              <a:t>increase financial gain</a:t>
            </a:r>
            <a:r>
              <a:rPr lang="en-CA" sz="1600" spc="-10" dirty="0">
                <a:solidFill>
                  <a:srgbClr val="FFFFFF"/>
                </a:solidFill>
                <a:latin typeface="Arial"/>
                <a:cs typeface="Arial"/>
              </a:rPr>
              <a:t>, physical harm, intellectual property theft and political damage</a:t>
            </a:r>
            <a:r>
              <a:rPr lang="en-CA" sz="1600" spc="-10" dirty="0" smtClean="0">
                <a:solidFill>
                  <a:srgbClr val="FFFFFF"/>
                </a:solidFill>
                <a:latin typeface="Arial"/>
                <a:cs typeface="Arial"/>
              </a:rPr>
              <a:t>.</a:t>
            </a:r>
          </a:p>
          <a:p>
            <a:pPr marL="469901" marR="855980" indent="-457200">
              <a:buClr>
                <a:srgbClr val="DF773B"/>
              </a:buClr>
              <a:buFont typeface="Wingdings" charset="2"/>
              <a:buChar char="q"/>
              <a:tabLst>
                <a:tab pos="528320" algn="l"/>
              </a:tabLst>
            </a:pPr>
            <a:endParaRPr lang="en-CA" sz="16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Healthcare was the </a:t>
            </a:r>
            <a:r>
              <a:rPr lang="en-CA" sz="1600" spc="-10" dirty="0">
                <a:solidFill>
                  <a:srgbClr val="FFFFFF"/>
                </a:solidFill>
                <a:latin typeface="Arial"/>
                <a:cs typeface="Arial"/>
              </a:rPr>
              <a:t>most frequently targeted industry in addition to government, financial services, educational </a:t>
            </a:r>
            <a:r>
              <a:rPr lang="en-CA" sz="1600" spc="-10" dirty="0" smtClean="0">
                <a:solidFill>
                  <a:srgbClr val="FFFFFF"/>
                </a:solidFill>
                <a:latin typeface="Arial"/>
                <a:cs typeface="Arial"/>
              </a:rPr>
              <a:t>organization and </a:t>
            </a:r>
            <a:r>
              <a:rPr lang="en-CA" sz="1600" spc="-10" dirty="0">
                <a:solidFill>
                  <a:srgbClr val="FFFFFF"/>
                </a:solidFill>
                <a:latin typeface="Arial"/>
                <a:cs typeface="Arial"/>
              </a:rPr>
              <a:t>manufacturing </a:t>
            </a:r>
            <a:r>
              <a:rPr lang="en-CA" sz="1600" spc="-10" dirty="0" smtClean="0">
                <a:solidFill>
                  <a:srgbClr val="FFFFFF"/>
                </a:solidFill>
                <a:latin typeface="Arial"/>
                <a:cs typeface="Arial"/>
              </a:rPr>
              <a:t>industries.</a:t>
            </a:r>
          </a:p>
          <a:p>
            <a:pPr marL="469901" marR="855980" indent="-457200">
              <a:buClr>
                <a:srgbClr val="DF773B"/>
              </a:buClr>
              <a:buFont typeface="Wingdings" charset="2"/>
              <a:buChar char="q"/>
              <a:tabLst>
                <a:tab pos="528320" algn="l"/>
              </a:tabLst>
            </a:pPr>
            <a:endParaRPr lang="en-CA" sz="16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The biggest risks </a:t>
            </a:r>
            <a:r>
              <a:rPr lang="en-CA" sz="1600" spc="-10" dirty="0">
                <a:solidFill>
                  <a:srgbClr val="FFFFFF"/>
                </a:solidFill>
                <a:latin typeface="Arial"/>
                <a:cs typeface="Arial"/>
              </a:rPr>
              <a:t>for any organization remain the insider-threat being the source of 60% of all cyber-attacks either </a:t>
            </a:r>
            <a:r>
              <a:rPr lang="en-CA" sz="1600" spc="-10" dirty="0" smtClean="0">
                <a:solidFill>
                  <a:srgbClr val="FFFFFF"/>
                </a:solidFill>
                <a:latin typeface="Arial"/>
                <a:cs typeface="Arial"/>
              </a:rPr>
              <a:t>in the </a:t>
            </a:r>
            <a:r>
              <a:rPr lang="en-CA" sz="1600" spc="-10" dirty="0">
                <a:solidFill>
                  <a:srgbClr val="FFFFFF"/>
                </a:solidFill>
                <a:latin typeface="Arial"/>
                <a:cs typeface="Arial"/>
              </a:rPr>
              <a:t>form of direct adversary or as an inadvertent malicious actor</a:t>
            </a:r>
            <a:r>
              <a:rPr lang="en-CA" sz="1600" spc="-10" dirty="0" smtClean="0">
                <a:solidFill>
                  <a:srgbClr val="FFFFFF"/>
                </a:solidFill>
                <a:latin typeface="Arial"/>
                <a:cs typeface="Arial"/>
              </a:rPr>
              <a:t>.</a:t>
            </a:r>
          </a:p>
          <a:p>
            <a:pPr marL="469901" marR="855980" indent="-457200">
              <a:buClr>
                <a:srgbClr val="DF773B"/>
              </a:buClr>
              <a:buFont typeface="Wingdings" charset="2"/>
              <a:buChar char="q"/>
              <a:tabLst>
                <a:tab pos="528320" algn="l"/>
              </a:tabLst>
            </a:pPr>
            <a:endParaRPr lang="en-CA" sz="16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1600" spc="-10" dirty="0" smtClean="0">
                <a:solidFill>
                  <a:srgbClr val="FFFFFF"/>
                </a:solidFill>
                <a:latin typeface="Arial"/>
                <a:cs typeface="Arial"/>
              </a:rPr>
              <a:t>Change has been </a:t>
            </a:r>
            <a:r>
              <a:rPr lang="en-CA" sz="1600" spc="-10" dirty="0">
                <a:solidFill>
                  <a:srgbClr val="FFFFFF"/>
                </a:solidFill>
                <a:latin typeface="Arial"/>
                <a:cs typeface="Arial"/>
              </a:rPr>
              <a:t>the only constant </a:t>
            </a:r>
            <a:r>
              <a:rPr lang="en-CA" sz="1600" spc="-10" dirty="0" smtClean="0">
                <a:solidFill>
                  <a:srgbClr val="FFFFFF"/>
                </a:solidFill>
                <a:latin typeface="Arial"/>
                <a:cs typeface="Arial"/>
              </a:rPr>
              <a:t>in cyber-threat landscape, expanding </a:t>
            </a:r>
            <a:r>
              <a:rPr lang="en-CA" sz="1600" spc="-10" dirty="0">
                <a:solidFill>
                  <a:srgbClr val="FFFFFF"/>
                </a:solidFill>
                <a:latin typeface="Arial"/>
                <a:cs typeface="Arial"/>
              </a:rPr>
              <a:t>tremendously in terms of its complexity, velocity, </a:t>
            </a:r>
            <a:r>
              <a:rPr lang="en-CA" sz="1600" spc="-10" dirty="0" smtClean="0">
                <a:solidFill>
                  <a:srgbClr val="FFFFFF"/>
                </a:solidFill>
                <a:latin typeface="Arial"/>
                <a:cs typeface="Arial"/>
              </a:rPr>
              <a:t>magnitude and </a:t>
            </a:r>
            <a:r>
              <a:rPr lang="en-CA" sz="1600" spc="-10" dirty="0">
                <a:solidFill>
                  <a:srgbClr val="FFFFFF"/>
                </a:solidFill>
                <a:latin typeface="Arial"/>
                <a:cs typeface="Arial"/>
              </a:rPr>
              <a:t>targets</a:t>
            </a:r>
          </a:p>
        </p:txBody>
      </p:sp>
      <p:sp>
        <p:nvSpPr>
          <p:cNvPr id="3" name="object 3"/>
          <p:cNvSpPr txBox="1"/>
          <p:nvPr/>
        </p:nvSpPr>
        <p:spPr>
          <a:xfrm>
            <a:off x="634797"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Cyber Threat Landscape</a:t>
            </a:r>
            <a:endParaRPr sz="4000" b="1" dirty="0">
              <a:solidFill>
                <a:srgbClr val="FF0000"/>
              </a:solidFill>
              <a:latin typeface="Arial"/>
              <a:cs typeface="Arial"/>
            </a:endParaRPr>
          </a:p>
        </p:txBody>
      </p:sp>
      <p:sp>
        <p:nvSpPr>
          <p:cNvPr id="5" name="Slide Number Placeholder 4"/>
          <p:cNvSpPr>
            <a:spLocks noGrp="1"/>
          </p:cNvSpPr>
          <p:nvPr>
            <p:ph type="sldNum" sz="quarter" idx="7"/>
          </p:nvPr>
        </p:nvSpPr>
        <p:spPr/>
        <p:txBody>
          <a:bodyPr/>
          <a:lstStyle/>
          <a:p>
            <a:fld id="{B6F15528-21DE-4FAA-801E-634DDDAF4B2B}" type="slidenum">
              <a:rPr lang="en-CA" smtClean="0"/>
              <a:t>4</a:t>
            </a:fld>
            <a:endParaRPr lang="en-CA" dirty="0"/>
          </a:p>
        </p:txBody>
      </p:sp>
    </p:spTree>
    <p:extLst>
      <p:ext uri="{BB962C8B-B14F-4D97-AF65-F5344CB8AC3E}">
        <p14:creationId xmlns:p14="http://schemas.microsoft.com/office/powerpoint/2010/main" val="40373715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4" y="1554906"/>
            <a:ext cx="9067165" cy="5303094"/>
          </a:xfrm>
          <a:prstGeom prst="rect">
            <a:avLst/>
          </a:prstGeom>
        </p:spPr>
        <p:txBody>
          <a:bodyPr vert="horz" wrap="square" lIns="0" tIns="0" rIns="0" bIns="0" rtlCol="0">
            <a:noAutofit/>
          </a:bodyPr>
          <a:lstStyle/>
          <a:p>
            <a:pPr marL="469901" marR="855980" indent="-457200">
              <a:buClr>
                <a:srgbClr val="DF773B"/>
              </a:buClr>
              <a:buFont typeface="Wingdings" charset="2"/>
              <a:buChar char="q"/>
              <a:tabLst>
                <a:tab pos="528320" algn="l"/>
              </a:tabLst>
            </a:pPr>
            <a:r>
              <a:rPr lang="en-CA" spc="-10" dirty="0">
                <a:solidFill>
                  <a:srgbClr val="FFFFFF"/>
                </a:solidFill>
                <a:latin typeface="Arial"/>
                <a:cs typeface="Arial"/>
              </a:rPr>
              <a:t>Adversaries are constantly innovating, refining and advancing techniques to develop </a:t>
            </a:r>
            <a:r>
              <a:rPr lang="en-CA" spc="-10" dirty="0" smtClean="0">
                <a:solidFill>
                  <a:srgbClr val="FFFFFF"/>
                </a:solidFill>
                <a:latin typeface="Arial"/>
                <a:cs typeface="Arial"/>
              </a:rPr>
              <a:t>intelligent obfuscation methods </a:t>
            </a:r>
            <a:r>
              <a:rPr lang="en-CA" spc="-10" dirty="0">
                <a:solidFill>
                  <a:srgbClr val="FFFFFF"/>
                </a:solidFill>
                <a:latin typeface="Arial"/>
                <a:cs typeface="Arial"/>
              </a:rPr>
              <a:t>(Louis </a:t>
            </a:r>
            <a:r>
              <a:rPr lang="en-CA" spc="-10" dirty="0" err="1">
                <a:solidFill>
                  <a:srgbClr val="FFFFFF"/>
                </a:solidFill>
                <a:latin typeface="Arial"/>
                <a:cs typeface="Arial"/>
              </a:rPr>
              <a:t>Marinos</a:t>
            </a:r>
            <a:r>
              <a:rPr lang="en-CA" spc="-10" dirty="0">
                <a:solidFill>
                  <a:srgbClr val="FFFFFF"/>
                </a:solidFill>
                <a:latin typeface="Arial"/>
                <a:cs typeface="Arial"/>
              </a:rPr>
              <a:t>, et al., </a:t>
            </a:r>
            <a:r>
              <a:rPr lang="en-CA" spc="-10" dirty="0" smtClean="0">
                <a:solidFill>
                  <a:srgbClr val="FFFFFF"/>
                </a:solidFill>
                <a:latin typeface="Arial"/>
                <a:cs typeface="Arial"/>
              </a:rPr>
              <a:t>Jan 2016)</a:t>
            </a:r>
          </a:p>
          <a:p>
            <a:pPr marL="469901" marR="855980" indent="-457200">
              <a:buClr>
                <a:srgbClr val="DF773B"/>
              </a:buClr>
              <a:buFont typeface="Wingdings" charset="2"/>
              <a:buChar char="q"/>
              <a:tabLst>
                <a:tab pos="528320" algn="l"/>
              </a:tabLst>
            </a:pPr>
            <a:endParaRPr lang="en-CA"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pc="-10" dirty="0" smtClean="0">
                <a:solidFill>
                  <a:srgbClr val="FFFFFF"/>
                </a:solidFill>
                <a:latin typeface="Arial"/>
                <a:cs typeface="Arial"/>
              </a:rPr>
              <a:t>They exploit </a:t>
            </a:r>
            <a:r>
              <a:rPr lang="en-CA" spc="-10" dirty="0">
                <a:solidFill>
                  <a:srgbClr val="FFFFFF"/>
                </a:solidFill>
                <a:latin typeface="Arial"/>
                <a:cs typeface="Arial"/>
              </a:rPr>
              <a:t>social media to fulfill </a:t>
            </a:r>
            <a:r>
              <a:rPr lang="en-CA" spc="-10" dirty="0" smtClean="0">
                <a:solidFill>
                  <a:srgbClr val="FFFFFF"/>
                </a:solidFill>
                <a:latin typeface="Arial"/>
                <a:cs typeface="Arial"/>
              </a:rPr>
              <a:t>their malevolent </a:t>
            </a:r>
            <a:r>
              <a:rPr lang="en-CA" spc="-10" dirty="0">
                <a:solidFill>
                  <a:srgbClr val="FFFFFF"/>
                </a:solidFill>
                <a:latin typeface="Arial"/>
                <a:cs typeface="Arial"/>
              </a:rPr>
              <a:t>objectives of scamming, re-direction and downloading of malicious </a:t>
            </a:r>
            <a:r>
              <a:rPr lang="en-CA" spc="-10" dirty="0" smtClean="0">
                <a:solidFill>
                  <a:srgbClr val="FFFFFF"/>
                </a:solidFill>
                <a:latin typeface="Arial"/>
                <a:cs typeface="Arial"/>
              </a:rPr>
              <a:t>executables</a:t>
            </a:r>
          </a:p>
          <a:p>
            <a:pPr marL="469901" marR="855980" indent="-457200">
              <a:buClr>
                <a:srgbClr val="DF773B"/>
              </a:buClr>
              <a:buFont typeface="Wingdings" charset="2"/>
              <a:buChar char="q"/>
              <a:tabLst>
                <a:tab pos="528320" algn="l"/>
              </a:tabLst>
            </a:pPr>
            <a:endParaRPr lang="en-CA" spc="-10" dirty="0" smtClean="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pc="-10" dirty="0" smtClean="0">
                <a:solidFill>
                  <a:srgbClr val="FFFFFF"/>
                </a:solidFill>
                <a:latin typeface="Arial"/>
                <a:cs typeface="Arial"/>
              </a:rPr>
              <a:t>They exploit </a:t>
            </a:r>
            <a:r>
              <a:rPr lang="en-CA" spc="-10" dirty="0">
                <a:solidFill>
                  <a:srgbClr val="FFFFFF"/>
                </a:solidFill>
                <a:latin typeface="Arial"/>
                <a:cs typeface="Arial"/>
              </a:rPr>
              <a:t>network protocols to launch web exploits without any user </a:t>
            </a:r>
            <a:r>
              <a:rPr lang="en-CA" spc="-10" dirty="0" smtClean="0">
                <a:solidFill>
                  <a:srgbClr val="FFFFFF"/>
                </a:solidFill>
                <a:latin typeface="Arial"/>
                <a:cs typeface="Arial"/>
              </a:rPr>
              <a:t>interaction</a:t>
            </a:r>
          </a:p>
          <a:p>
            <a:pPr marL="469901" marR="855980" indent="-457200">
              <a:buClr>
                <a:srgbClr val="DF773B"/>
              </a:buClr>
              <a:buFont typeface="Wingdings" charset="2"/>
              <a:buChar char="q"/>
              <a:tabLst>
                <a:tab pos="528320" algn="l"/>
              </a:tabLst>
            </a:pPr>
            <a:endParaRPr lang="en-CA" spc="-10" dirty="0" smtClean="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pc="-10" dirty="0">
                <a:solidFill>
                  <a:srgbClr val="FFFFFF"/>
                </a:solidFill>
                <a:latin typeface="Arial"/>
                <a:cs typeface="Arial"/>
              </a:rPr>
              <a:t>T</a:t>
            </a:r>
            <a:r>
              <a:rPr lang="en-CA" spc="-10" dirty="0" smtClean="0">
                <a:solidFill>
                  <a:srgbClr val="FFFFFF"/>
                </a:solidFill>
                <a:latin typeface="Arial"/>
                <a:cs typeface="Arial"/>
              </a:rPr>
              <a:t>hey generate multiple waves </a:t>
            </a:r>
            <a:r>
              <a:rPr lang="en-CA" spc="-10" dirty="0">
                <a:solidFill>
                  <a:srgbClr val="FFFFFF"/>
                </a:solidFill>
                <a:latin typeface="Arial"/>
                <a:cs typeface="Arial"/>
              </a:rPr>
              <a:t>of attacks including but not limited to launching various denial of service attacks to divert </a:t>
            </a:r>
            <a:r>
              <a:rPr lang="en-CA" spc="-10" dirty="0" smtClean="0">
                <a:solidFill>
                  <a:srgbClr val="FFFFFF"/>
                </a:solidFill>
                <a:latin typeface="Arial"/>
                <a:cs typeface="Arial"/>
              </a:rPr>
              <a:t>the attention </a:t>
            </a:r>
            <a:r>
              <a:rPr lang="en-CA" spc="-10" dirty="0">
                <a:solidFill>
                  <a:srgbClr val="FFFFFF"/>
                </a:solidFill>
                <a:latin typeface="Arial"/>
                <a:cs typeface="Arial"/>
              </a:rPr>
              <a:t>of security professionals and gaining access to vulnerable and unattended network </a:t>
            </a:r>
            <a:r>
              <a:rPr lang="en-CA" spc="-10" dirty="0" smtClean="0">
                <a:solidFill>
                  <a:srgbClr val="FFFFFF"/>
                </a:solidFill>
                <a:latin typeface="Arial"/>
                <a:cs typeface="Arial"/>
              </a:rPr>
              <a:t>resources</a:t>
            </a:r>
          </a:p>
          <a:p>
            <a:pPr marL="469901" marR="855980" indent="-457200">
              <a:buClr>
                <a:srgbClr val="DF773B"/>
              </a:buClr>
              <a:buFont typeface="Wingdings" charset="2"/>
              <a:buChar char="q"/>
              <a:tabLst>
                <a:tab pos="528320" algn="l"/>
              </a:tabLst>
            </a:pPr>
            <a:endParaRPr lang="en-CA"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pc="-10" dirty="0" smtClean="0">
                <a:solidFill>
                  <a:srgbClr val="FFFFFF"/>
                </a:solidFill>
                <a:latin typeface="Arial"/>
                <a:cs typeface="Arial"/>
              </a:rPr>
              <a:t>They piggy </a:t>
            </a:r>
            <a:r>
              <a:rPr lang="en-CA" spc="-10" dirty="0">
                <a:solidFill>
                  <a:srgbClr val="FFFFFF"/>
                </a:solidFill>
                <a:latin typeface="Arial"/>
                <a:cs typeface="Arial"/>
              </a:rPr>
              <a:t>back on phishing attacks to register malicious domain or infect legitimate </a:t>
            </a:r>
            <a:r>
              <a:rPr lang="en-CA" spc="-10" dirty="0" smtClean="0">
                <a:solidFill>
                  <a:srgbClr val="FFFFFF"/>
                </a:solidFill>
                <a:latin typeface="Arial"/>
                <a:cs typeface="Arial"/>
              </a:rPr>
              <a:t>servers</a:t>
            </a:r>
          </a:p>
          <a:p>
            <a:pPr marL="469901" marR="855980" indent="-457200">
              <a:buClr>
                <a:srgbClr val="DF773B"/>
              </a:buClr>
              <a:buFont typeface="Wingdings" charset="2"/>
              <a:buChar char="q"/>
              <a:tabLst>
                <a:tab pos="528320" algn="l"/>
              </a:tabLst>
            </a:pPr>
            <a:endParaRPr lang="en-CA" spc="-10" dirty="0" smtClean="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pc="-10" dirty="0">
                <a:solidFill>
                  <a:srgbClr val="FFFFFF"/>
                </a:solidFill>
                <a:latin typeface="Arial"/>
                <a:cs typeface="Arial"/>
              </a:rPr>
              <a:t>They abuse network protocols and human behavior to steal confidential information etc. </a:t>
            </a:r>
          </a:p>
        </p:txBody>
      </p:sp>
      <p:sp>
        <p:nvSpPr>
          <p:cNvPr id="3" name="object 3"/>
          <p:cNvSpPr txBox="1"/>
          <p:nvPr/>
        </p:nvSpPr>
        <p:spPr>
          <a:xfrm>
            <a:off x="106681" y="76200"/>
            <a:ext cx="8930640" cy="1231106"/>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Cyber Threat </a:t>
            </a:r>
            <a:r>
              <a:rPr lang="en-US" sz="4000" b="1" spc="-20" dirty="0" smtClean="0">
                <a:solidFill>
                  <a:srgbClr val="FF0000"/>
                </a:solidFill>
                <a:latin typeface="Arial"/>
                <a:cs typeface="Arial"/>
              </a:rPr>
              <a:t>Landscape: Polymorphism</a:t>
            </a:r>
            <a:endParaRPr sz="4000" b="1" dirty="0">
              <a:solidFill>
                <a:srgbClr val="FF0000"/>
              </a:solidFill>
              <a:latin typeface="Arial"/>
              <a:cs typeface="Arial"/>
            </a:endParaRPr>
          </a:p>
        </p:txBody>
      </p:sp>
      <p:sp>
        <p:nvSpPr>
          <p:cNvPr id="5" name="Slide Number Placeholder 4"/>
          <p:cNvSpPr>
            <a:spLocks noGrp="1"/>
          </p:cNvSpPr>
          <p:nvPr>
            <p:ph type="sldNum" sz="quarter" idx="7"/>
          </p:nvPr>
        </p:nvSpPr>
        <p:spPr/>
        <p:txBody>
          <a:bodyPr/>
          <a:lstStyle/>
          <a:p>
            <a:fld id="{B6F15528-21DE-4FAA-801E-634DDDAF4B2B}" type="slidenum">
              <a:rPr lang="en-CA" smtClean="0"/>
              <a:t>5</a:t>
            </a:fld>
            <a:endParaRPr lang="en-CA" dirty="0"/>
          </a:p>
        </p:txBody>
      </p:sp>
    </p:spTree>
    <p:extLst>
      <p:ext uri="{BB962C8B-B14F-4D97-AF65-F5344CB8AC3E}">
        <p14:creationId xmlns:p14="http://schemas.microsoft.com/office/powerpoint/2010/main" val="42330304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834" y="1554906"/>
            <a:ext cx="9067165" cy="5303094"/>
          </a:xfrm>
          <a:prstGeom prst="rect">
            <a:avLst/>
          </a:prstGeom>
        </p:spPr>
        <p:txBody>
          <a:bodyPr vert="horz" wrap="square" lIns="0" tIns="0" rIns="0" bIns="0" rtlCol="0">
            <a:noAutofit/>
          </a:bodyPr>
          <a:lstStyle/>
          <a:p>
            <a:pPr marL="469901" marR="855980" indent="-457200">
              <a:buClr>
                <a:srgbClr val="DF773B"/>
              </a:buClr>
              <a:buFont typeface="Wingdings" charset="2"/>
              <a:buChar char="q"/>
              <a:tabLst>
                <a:tab pos="528320" algn="l"/>
              </a:tabLst>
            </a:pPr>
            <a:r>
              <a:rPr lang="en-CA" spc="-10" dirty="0" smtClean="0">
                <a:solidFill>
                  <a:srgbClr val="FFFFFF"/>
                </a:solidFill>
                <a:latin typeface="Arial"/>
                <a:cs typeface="Arial"/>
              </a:rPr>
              <a:t>Cyber-warfare their sources </a:t>
            </a:r>
            <a:r>
              <a:rPr lang="en-CA" spc="-10" dirty="0">
                <a:solidFill>
                  <a:srgbClr val="FFFFFF"/>
                </a:solidFill>
                <a:latin typeface="Arial"/>
                <a:cs typeface="Arial"/>
              </a:rPr>
              <a:t>and involved </a:t>
            </a:r>
            <a:r>
              <a:rPr lang="en-CA" spc="-10" dirty="0" smtClean="0">
                <a:solidFill>
                  <a:srgbClr val="FFFFFF"/>
                </a:solidFill>
                <a:latin typeface="Arial"/>
                <a:cs typeface="Arial"/>
              </a:rPr>
              <a:t>resources.</a:t>
            </a:r>
          </a:p>
          <a:p>
            <a:pPr marL="469901" marR="855980" indent="-457200">
              <a:buClr>
                <a:srgbClr val="DF773B"/>
              </a:buClr>
              <a:buFont typeface="Wingdings" charset="2"/>
              <a:buChar char="q"/>
              <a:tabLst>
                <a:tab pos="528320" algn="l"/>
              </a:tabLst>
            </a:pPr>
            <a:endParaRPr lang="en-CA"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pc="-10" dirty="0" smtClean="0">
                <a:solidFill>
                  <a:srgbClr val="FFFFFF"/>
                </a:solidFill>
                <a:latin typeface="Arial"/>
                <a:cs typeface="Arial"/>
              </a:rPr>
              <a:t>Continuous </a:t>
            </a:r>
            <a:r>
              <a:rPr lang="en-CA" spc="-10" dirty="0">
                <a:solidFill>
                  <a:srgbClr val="FFFFFF"/>
                </a:solidFill>
                <a:latin typeface="Arial"/>
                <a:cs typeface="Arial"/>
              </a:rPr>
              <a:t>morphing and </a:t>
            </a:r>
            <a:r>
              <a:rPr lang="en-CA" spc="-10" dirty="0" smtClean="0">
                <a:solidFill>
                  <a:srgbClr val="FFFFFF"/>
                </a:solidFill>
                <a:latin typeface="Arial"/>
                <a:cs typeface="Arial"/>
              </a:rPr>
              <a:t>divergence in </a:t>
            </a:r>
            <a:r>
              <a:rPr lang="en-CA" spc="-10" dirty="0">
                <a:solidFill>
                  <a:srgbClr val="FFFFFF"/>
                </a:solidFill>
                <a:latin typeface="Arial"/>
                <a:cs typeface="Arial"/>
              </a:rPr>
              <a:t>attack tactics have been </a:t>
            </a:r>
            <a:r>
              <a:rPr lang="en-CA" spc="-10" dirty="0" smtClean="0">
                <a:solidFill>
                  <a:srgbClr val="FFFFFF"/>
                </a:solidFill>
                <a:latin typeface="Arial"/>
                <a:cs typeface="Arial"/>
              </a:rPr>
              <a:t>observed. For example:</a:t>
            </a:r>
          </a:p>
          <a:p>
            <a:pPr marL="469901" marR="855980" indent="-457200">
              <a:buClr>
                <a:srgbClr val="DF773B"/>
              </a:buClr>
              <a:buFont typeface="Wingdings" charset="2"/>
              <a:buChar char="q"/>
              <a:tabLst>
                <a:tab pos="528320" algn="l"/>
              </a:tabLst>
            </a:pPr>
            <a:endParaRPr lang="en-CA" spc="-10" dirty="0">
              <a:solidFill>
                <a:srgbClr val="FFFFFF"/>
              </a:solidFill>
              <a:latin typeface="Arial"/>
              <a:cs typeface="Arial"/>
            </a:endParaRPr>
          </a:p>
          <a:p>
            <a:pPr marL="927101" marR="855980" lvl="1" indent="-457200">
              <a:buClr>
                <a:srgbClr val="DF773B"/>
              </a:buClr>
              <a:buFont typeface="Wingdings" charset="2"/>
              <a:buChar char="q"/>
              <a:tabLst>
                <a:tab pos="528320" algn="l"/>
              </a:tabLst>
            </a:pPr>
            <a:r>
              <a:rPr lang="en-CA" spc="-10" dirty="0">
                <a:solidFill>
                  <a:srgbClr val="FFFFFF"/>
                </a:solidFill>
                <a:latin typeface="Arial"/>
                <a:cs typeface="Arial"/>
              </a:rPr>
              <a:t>bi-faced malware, </a:t>
            </a:r>
            <a:r>
              <a:rPr lang="en-CA" spc="-10" dirty="0" smtClean="0">
                <a:solidFill>
                  <a:srgbClr val="FFFFFF"/>
                </a:solidFill>
                <a:latin typeface="Arial"/>
                <a:cs typeface="Arial"/>
              </a:rPr>
              <a:t>which behaves </a:t>
            </a:r>
            <a:r>
              <a:rPr lang="en-CA" spc="-10" dirty="0">
                <a:solidFill>
                  <a:srgbClr val="FFFFFF"/>
                </a:solidFill>
                <a:latin typeface="Arial"/>
                <a:cs typeface="Arial"/>
              </a:rPr>
              <a:t>as normal or benign under surveillance, but transforms into malicious code when scrutiny </a:t>
            </a:r>
            <a:r>
              <a:rPr lang="en-CA" spc="-10" dirty="0" smtClean="0">
                <a:solidFill>
                  <a:srgbClr val="FFFFFF"/>
                </a:solidFill>
                <a:latin typeface="Arial"/>
                <a:cs typeface="Arial"/>
              </a:rPr>
              <a:t>is removed.</a:t>
            </a:r>
          </a:p>
          <a:p>
            <a:pPr marL="927101" marR="855980" lvl="1" indent="-457200">
              <a:buClr>
                <a:srgbClr val="DF773B"/>
              </a:buClr>
              <a:buFont typeface="Wingdings" charset="2"/>
              <a:buChar char="q"/>
              <a:tabLst>
                <a:tab pos="528320" algn="l"/>
              </a:tabLst>
            </a:pPr>
            <a:endParaRPr lang="en-CA" spc="-10" dirty="0">
              <a:solidFill>
                <a:srgbClr val="FFFFFF"/>
              </a:solidFill>
              <a:latin typeface="Arial"/>
              <a:cs typeface="Arial"/>
            </a:endParaRPr>
          </a:p>
          <a:p>
            <a:pPr marL="927101" marR="855980" lvl="1" indent="-457200">
              <a:buClr>
                <a:srgbClr val="DF773B"/>
              </a:buClr>
              <a:buFont typeface="Wingdings" charset="2"/>
              <a:buChar char="q"/>
              <a:tabLst>
                <a:tab pos="528320" algn="l"/>
              </a:tabLst>
            </a:pPr>
            <a:r>
              <a:rPr lang="en-CA" spc="-10" dirty="0" smtClean="0">
                <a:solidFill>
                  <a:srgbClr val="FFFFFF"/>
                </a:solidFill>
                <a:latin typeface="Arial"/>
                <a:cs typeface="Arial"/>
              </a:rPr>
              <a:t>Ghost-ware</a:t>
            </a:r>
            <a:r>
              <a:rPr lang="en-CA" spc="-10" dirty="0">
                <a:solidFill>
                  <a:srgbClr val="FFFFFF"/>
                </a:solidFill>
                <a:latin typeface="Arial"/>
                <a:cs typeface="Arial"/>
              </a:rPr>
              <a:t>, which erases its </a:t>
            </a:r>
            <a:r>
              <a:rPr lang="en-CA" spc="-10" dirty="0" smtClean="0">
                <a:solidFill>
                  <a:srgbClr val="FFFFFF"/>
                </a:solidFill>
                <a:latin typeface="Arial"/>
                <a:cs typeface="Arial"/>
              </a:rPr>
              <a:t>attack indicators, thus </a:t>
            </a:r>
            <a:r>
              <a:rPr lang="en-CA" spc="-10" dirty="0">
                <a:solidFill>
                  <a:srgbClr val="FFFFFF"/>
                </a:solidFill>
                <a:latin typeface="Arial"/>
                <a:cs typeface="Arial"/>
              </a:rPr>
              <a:t>making it extremely difficult to track the extent of damage caused by the attack (Jai </a:t>
            </a:r>
            <a:r>
              <a:rPr lang="en-CA" spc="-10" dirty="0" err="1">
                <a:solidFill>
                  <a:srgbClr val="FFFFFF"/>
                </a:solidFill>
                <a:latin typeface="Arial"/>
                <a:cs typeface="Arial"/>
              </a:rPr>
              <a:t>Vijayan</a:t>
            </a:r>
            <a:r>
              <a:rPr lang="en-CA" spc="-10" dirty="0">
                <a:solidFill>
                  <a:srgbClr val="FFFFFF"/>
                </a:solidFill>
                <a:latin typeface="Arial"/>
                <a:cs typeface="Arial"/>
              </a:rPr>
              <a:t>,</a:t>
            </a:r>
          </a:p>
          <a:p>
            <a:pPr marL="927101" marR="855980" lvl="1" indent="-457200">
              <a:buClr>
                <a:srgbClr val="DF773B"/>
              </a:buClr>
              <a:buFont typeface="Wingdings" charset="2"/>
              <a:buChar char="q"/>
              <a:tabLst>
                <a:tab pos="528320" algn="l"/>
              </a:tabLst>
            </a:pPr>
            <a:r>
              <a:rPr lang="en-CA" spc="-10" dirty="0">
                <a:solidFill>
                  <a:srgbClr val="FFFFFF"/>
                </a:solidFill>
                <a:latin typeface="Arial"/>
                <a:cs typeface="Arial"/>
              </a:rPr>
              <a:t>Nov 2016</a:t>
            </a:r>
            <a:r>
              <a:rPr lang="en-CA" spc="-10" dirty="0" smtClean="0">
                <a:solidFill>
                  <a:srgbClr val="FFFFFF"/>
                </a:solidFill>
                <a:latin typeface="Arial"/>
                <a:cs typeface="Arial"/>
              </a:rPr>
              <a:t>)</a:t>
            </a:r>
          </a:p>
          <a:p>
            <a:pPr marL="927101" marR="855980" lvl="1" indent="-457200">
              <a:buClr>
                <a:srgbClr val="DF773B"/>
              </a:buClr>
              <a:buFont typeface="Wingdings" charset="2"/>
              <a:buChar char="q"/>
              <a:tabLst>
                <a:tab pos="528320" algn="l"/>
              </a:tabLst>
            </a:pPr>
            <a:endParaRPr lang="en-CA" spc="-10" dirty="0" smtClean="0">
              <a:solidFill>
                <a:srgbClr val="FFFFFF"/>
              </a:solidFill>
              <a:latin typeface="Arial"/>
              <a:cs typeface="Arial"/>
            </a:endParaRPr>
          </a:p>
          <a:p>
            <a:pPr marL="927101" marR="855980" lvl="1" indent="-457200">
              <a:buClr>
                <a:srgbClr val="DF773B"/>
              </a:buClr>
              <a:buFont typeface="Wingdings" charset="2"/>
              <a:buChar char="q"/>
              <a:tabLst>
                <a:tab pos="528320" algn="l"/>
              </a:tabLst>
            </a:pPr>
            <a:endParaRPr lang="en-CA" spc="-10" dirty="0">
              <a:solidFill>
                <a:srgbClr val="FFFFFF"/>
              </a:solidFill>
              <a:latin typeface="Arial"/>
              <a:cs typeface="Arial"/>
            </a:endParaRPr>
          </a:p>
          <a:p>
            <a:pPr marL="12701" marR="855980" algn="ctr">
              <a:buClr>
                <a:srgbClr val="DF773B"/>
              </a:buClr>
              <a:tabLst>
                <a:tab pos="528320" algn="l"/>
              </a:tabLst>
            </a:pPr>
            <a:r>
              <a:rPr lang="en-CA" sz="2400" b="1" spc="-10" dirty="0" smtClean="0">
                <a:solidFill>
                  <a:srgbClr val="FFFFFF"/>
                </a:solidFill>
                <a:latin typeface="Arial"/>
                <a:cs typeface="Arial"/>
              </a:rPr>
              <a:t>“Threat-agents </a:t>
            </a:r>
            <a:r>
              <a:rPr lang="en-CA" sz="2400" b="1" spc="-10" dirty="0">
                <a:solidFill>
                  <a:srgbClr val="FFFFFF"/>
                </a:solidFill>
                <a:latin typeface="Arial"/>
                <a:cs typeface="Arial"/>
              </a:rPr>
              <a:t>have </a:t>
            </a:r>
            <a:r>
              <a:rPr lang="en-CA" sz="2400" b="1" spc="-10" dirty="0" smtClean="0">
                <a:solidFill>
                  <a:srgbClr val="FFFFFF"/>
                </a:solidFill>
                <a:latin typeface="Arial"/>
                <a:cs typeface="Arial"/>
              </a:rPr>
              <a:t>increasingly out-thought </a:t>
            </a:r>
            <a:r>
              <a:rPr lang="en-CA" sz="2400" b="1" spc="-10" dirty="0">
                <a:solidFill>
                  <a:srgbClr val="FFFFFF"/>
                </a:solidFill>
                <a:latin typeface="Arial"/>
                <a:cs typeface="Arial"/>
              </a:rPr>
              <a:t>security leaders, experts </a:t>
            </a:r>
            <a:r>
              <a:rPr lang="en-CA" sz="2400" b="1" spc="-10" dirty="0" smtClean="0">
                <a:solidFill>
                  <a:srgbClr val="FFFFFF"/>
                </a:solidFill>
                <a:latin typeface="Arial"/>
                <a:cs typeface="Arial"/>
              </a:rPr>
              <a:t>and researchers </a:t>
            </a:r>
            <a:r>
              <a:rPr lang="en-CA" sz="2400" b="1" spc="-10" dirty="0">
                <a:solidFill>
                  <a:srgbClr val="FFFFFF"/>
                </a:solidFill>
                <a:latin typeface="Arial"/>
                <a:cs typeface="Arial"/>
              </a:rPr>
              <a:t>by deceiving even state-of-the-art protection </a:t>
            </a:r>
            <a:r>
              <a:rPr lang="en-CA" sz="2400" b="1" spc="-10" dirty="0" smtClean="0">
                <a:solidFill>
                  <a:srgbClr val="FFFFFF"/>
                </a:solidFill>
                <a:latin typeface="Arial"/>
                <a:cs typeface="Arial"/>
              </a:rPr>
              <a:t>measures.”</a:t>
            </a:r>
            <a:endParaRPr lang="en-CA" sz="2400" b="1" spc="-10" dirty="0">
              <a:solidFill>
                <a:srgbClr val="FFFFFF"/>
              </a:solidFill>
              <a:latin typeface="Arial"/>
              <a:cs typeface="Arial"/>
            </a:endParaRPr>
          </a:p>
        </p:txBody>
      </p:sp>
      <p:sp>
        <p:nvSpPr>
          <p:cNvPr id="3" name="object 3"/>
          <p:cNvSpPr txBox="1"/>
          <p:nvPr/>
        </p:nvSpPr>
        <p:spPr>
          <a:xfrm>
            <a:off x="106681" y="76200"/>
            <a:ext cx="8930640" cy="1231106"/>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Cyber Threat </a:t>
            </a:r>
            <a:r>
              <a:rPr lang="en-US" sz="4000" b="1" spc="-20" dirty="0" smtClean="0">
                <a:solidFill>
                  <a:srgbClr val="FF0000"/>
                </a:solidFill>
                <a:latin typeface="Arial"/>
                <a:cs typeface="Arial"/>
              </a:rPr>
              <a:t>Landscape: Polymorphism</a:t>
            </a:r>
            <a:endParaRPr sz="4000" b="1" dirty="0">
              <a:solidFill>
                <a:srgbClr val="FF0000"/>
              </a:solidFill>
              <a:latin typeface="Arial"/>
              <a:cs typeface="Arial"/>
            </a:endParaRPr>
          </a:p>
        </p:txBody>
      </p:sp>
      <p:sp>
        <p:nvSpPr>
          <p:cNvPr id="5" name="Slide Number Placeholder 4"/>
          <p:cNvSpPr>
            <a:spLocks noGrp="1"/>
          </p:cNvSpPr>
          <p:nvPr>
            <p:ph type="sldNum" sz="quarter" idx="7"/>
          </p:nvPr>
        </p:nvSpPr>
        <p:spPr/>
        <p:txBody>
          <a:bodyPr/>
          <a:lstStyle/>
          <a:p>
            <a:fld id="{B6F15528-21DE-4FAA-801E-634DDDAF4B2B}" type="slidenum">
              <a:rPr lang="en-CA" smtClean="0"/>
              <a:t>6</a:t>
            </a:fld>
            <a:endParaRPr lang="en-CA" dirty="0"/>
          </a:p>
        </p:txBody>
      </p:sp>
    </p:spTree>
    <p:extLst>
      <p:ext uri="{BB962C8B-B14F-4D97-AF65-F5344CB8AC3E}">
        <p14:creationId xmlns:p14="http://schemas.microsoft.com/office/powerpoint/2010/main" val="5600192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2400" y="1554906"/>
            <a:ext cx="9525000" cy="5303094"/>
          </a:xfrm>
          <a:prstGeom prst="rect">
            <a:avLst/>
          </a:prstGeom>
        </p:spPr>
        <p:txBody>
          <a:bodyPr vert="horz" wrap="square" lIns="0" tIns="0" rIns="0" bIns="0" rtlCol="0">
            <a:noAutofit/>
          </a:bodyPr>
          <a:lstStyle/>
          <a:p>
            <a:pPr marL="469901" marR="855980" indent="-457200">
              <a:buClr>
                <a:srgbClr val="DF773B"/>
              </a:buClr>
              <a:buFont typeface="Wingdings" charset="2"/>
              <a:buChar char="q"/>
              <a:tabLst>
                <a:tab pos="528320" algn="l"/>
              </a:tabLst>
            </a:pPr>
            <a:r>
              <a:rPr lang="en-CA" sz="2200" spc="-10" dirty="0">
                <a:solidFill>
                  <a:srgbClr val="FFFFFF"/>
                </a:solidFill>
                <a:latin typeface="Arial"/>
                <a:cs typeface="Arial"/>
              </a:rPr>
              <a:t>Cognitive computing is an emerging research field </a:t>
            </a:r>
            <a:r>
              <a:rPr lang="en-CA" sz="2200" spc="-10" dirty="0" smtClean="0">
                <a:solidFill>
                  <a:srgbClr val="FFFFFF"/>
                </a:solidFill>
                <a:latin typeface="Arial"/>
                <a:cs typeface="Arial"/>
              </a:rPr>
              <a:t>which is being used to broaden and extend artificial </a:t>
            </a:r>
            <a:r>
              <a:rPr lang="en-CA" sz="2200" spc="-10" dirty="0">
                <a:solidFill>
                  <a:srgbClr val="FFFFFF"/>
                </a:solidFill>
                <a:latin typeface="Arial"/>
                <a:cs typeface="Arial"/>
              </a:rPr>
              <a:t>intelligence </a:t>
            </a:r>
            <a:r>
              <a:rPr lang="en-CA" sz="2200" spc="-10" dirty="0" smtClean="0">
                <a:solidFill>
                  <a:srgbClr val="FFFFFF"/>
                </a:solidFill>
                <a:latin typeface="Arial"/>
                <a:cs typeface="Arial"/>
              </a:rPr>
              <a:t>based state-of-the-art </a:t>
            </a:r>
            <a:r>
              <a:rPr lang="en-CA" sz="2200" spc="-10" dirty="0">
                <a:solidFill>
                  <a:srgbClr val="FFFFFF"/>
                </a:solidFill>
                <a:latin typeface="Arial"/>
                <a:cs typeface="Arial"/>
              </a:rPr>
              <a:t>anomaly detection systems</a:t>
            </a:r>
            <a:r>
              <a:rPr lang="en-CA" sz="2200" spc="-10" dirty="0" smtClean="0">
                <a:solidFill>
                  <a:srgbClr val="FFFFFF"/>
                </a:solidFill>
                <a:latin typeface="Arial"/>
                <a:cs typeface="Arial"/>
              </a:rPr>
              <a:t>.</a:t>
            </a:r>
          </a:p>
          <a:p>
            <a:pPr marL="469901" marR="855980" indent="-457200">
              <a:buClr>
                <a:srgbClr val="DF773B"/>
              </a:buClr>
              <a:buFont typeface="Wingdings" charset="2"/>
              <a:buChar char="q"/>
              <a:tabLst>
                <a:tab pos="528320" algn="l"/>
              </a:tabLst>
            </a:pPr>
            <a:endParaRPr lang="en-CA" sz="22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2200" spc="-10" dirty="0">
                <a:solidFill>
                  <a:srgbClr val="FFFFFF"/>
                </a:solidFill>
                <a:latin typeface="Arial"/>
                <a:cs typeface="Arial"/>
              </a:rPr>
              <a:t>It consists of tools and techniques that mimic or follow </a:t>
            </a:r>
            <a:r>
              <a:rPr lang="en-CA" sz="2200" spc="-10" dirty="0" smtClean="0">
                <a:solidFill>
                  <a:srgbClr val="FFFFFF"/>
                </a:solidFill>
                <a:latin typeface="Arial"/>
                <a:cs typeface="Arial"/>
              </a:rPr>
              <a:t>human cognition abilities </a:t>
            </a:r>
            <a:r>
              <a:rPr lang="en-CA" sz="2200" spc="-10" dirty="0">
                <a:solidFill>
                  <a:srgbClr val="FFFFFF"/>
                </a:solidFill>
                <a:latin typeface="Arial"/>
                <a:cs typeface="Arial"/>
              </a:rPr>
              <a:t>including but not limited to decision making, reasoning, comprehension, </a:t>
            </a:r>
            <a:r>
              <a:rPr lang="en-CA" sz="2200" spc="-10" dirty="0" smtClean="0">
                <a:solidFill>
                  <a:srgbClr val="FFFFFF"/>
                </a:solidFill>
                <a:latin typeface="Arial"/>
                <a:cs typeface="Arial"/>
              </a:rPr>
              <a:t>perception, inference </a:t>
            </a:r>
            <a:r>
              <a:rPr lang="en-CA" sz="2200" spc="-10" dirty="0">
                <a:solidFill>
                  <a:srgbClr val="FFFFFF"/>
                </a:solidFill>
                <a:latin typeface="Arial"/>
                <a:cs typeface="Arial"/>
              </a:rPr>
              <a:t>and the human thought process</a:t>
            </a:r>
            <a:r>
              <a:rPr lang="en-CA" sz="2200" spc="-10" dirty="0" smtClean="0">
                <a:solidFill>
                  <a:srgbClr val="FFFFFF"/>
                </a:solidFill>
                <a:latin typeface="Arial"/>
                <a:cs typeface="Arial"/>
              </a:rPr>
              <a:t>.</a:t>
            </a:r>
          </a:p>
          <a:p>
            <a:pPr marL="469901" marR="855980" indent="-457200">
              <a:buClr>
                <a:srgbClr val="DF773B"/>
              </a:buClr>
              <a:buFont typeface="Wingdings" charset="2"/>
              <a:buChar char="q"/>
              <a:tabLst>
                <a:tab pos="528320" algn="l"/>
              </a:tabLst>
            </a:pPr>
            <a:endParaRPr lang="en-CA" sz="2200" spc="-10" dirty="0">
              <a:solidFill>
                <a:srgbClr val="FFFFFF"/>
              </a:solidFill>
              <a:latin typeface="Arial"/>
              <a:cs typeface="Arial"/>
            </a:endParaRPr>
          </a:p>
          <a:p>
            <a:pPr marL="469901" marR="855980" indent="-457200">
              <a:buClr>
                <a:srgbClr val="DF773B"/>
              </a:buClr>
              <a:buFont typeface="Wingdings" charset="2"/>
              <a:buChar char="q"/>
              <a:tabLst>
                <a:tab pos="528320" algn="l"/>
              </a:tabLst>
            </a:pPr>
            <a:r>
              <a:rPr lang="en-CA" sz="2200" spc="-10" dirty="0">
                <a:solidFill>
                  <a:srgbClr val="FFFFFF"/>
                </a:solidFill>
                <a:latin typeface="Arial"/>
                <a:cs typeface="Arial"/>
              </a:rPr>
              <a:t>The basic research motivation in this area is to improve traditional </a:t>
            </a:r>
            <a:r>
              <a:rPr lang="en-CA" sz="2200" spc="-10" dirty="0" smtClean="0">
                <a:solidFill>
                  <a:srgbClr val="FFFFFF"/>
                </a:solidFill>
                <a:latin typeface="Arial"/>
                <a:cs typeface="Arial"/>
              </a:rPr>
              <a:t>learning algorithms </a:t>
            </a:r>
            <a:r>
              <a:rPr lang="en-CA" sz="2200" spc="-10" dirty="0">
                <a:solidFill>
                  <a:srgbClr val="FFFFFF"/>
                </a:solidFill>
                <a:latin typeface="Arial"/>
                <a:cs typeface="Arial"/>
              </a:rPr>
              <a:t>by introducing models, which, not only learn through historical data (experience), but </a:t>
            </a:r>
            <a:r>
              <a:rPr lang="en-CA" sz="2200" spc="-10" dirty="0" smtClean="0">
                <a:solidFill>
                  <a:srgbClr val="FFFFFF"/>
                </a:solidFill>
                <a:latin typeface="Arial"/>
                <a:cs typeface="Arial"/>
              </a:rPr>
              <a:t>also, improve </a:t>
            </a:r>
            <a:r>
              <a:rPr lang="en-CA" sz="2200" spc="-10" dirty="0">
                <a:solidFill>
                  <a:srgbClr val="FFFFFF"/>
                </a:solidFill>
                <a:latin typeface="Arial"/>
                <a:cs typeface="Arial"/>
              </a:rPr>
              <a:t>as a result of stimulus-response mechanism, mimicking that found in human brain, which </a:t>
            </a:r>
            <a:r>
              <a:rPr lang="en-CA" sz="2200" spc="-10" dirty="0" smtClean="0">
                <a:solidFill>
                  <a:srgbClr val="FFFFFF"/>
                </a:solidFill>
                <a:latin typeface="Arial"/>
                <a:cs typeface="Arial"/>
              </a:rPr>
              <a:t>adapts with </a:t>
            </a:r>
            <a:r>
              <a:rPr lang="en-CA" sz="2200" spc="-10" dirty="0">
                <a:solidFill>
                  <a:srgbClr val="FFFFFF"/>
                </a:solidFill>
                <a:latin typeface="Arial"/>
                <a:cs typeface="Arial"/>
              </a:rPr>
              <a:t>the changing environment and contexts (evolution</a:t>
            </a:r>
            <a:r>
              <a:rPr lang="en-CA" sz="2200" spc="-10" dirty="0" smtClean="0">
                <a:solidFill>
                  <a:srgbClr val="FFFFFF"/>
                </a:solidFill>
                <a:latin typeface="Arial"/>
                <a:cs typeface="Arial"/>
              </a:rPr>
              <a:t>).</a:t>
            </a:r>
            <a:endParaRPr lang="en-CA" sz="2200" spc="-10" dirty="0">
              <a:solidFill>
                <a:srgbClr val="FFFFFF"/>
              </a:solidFill>
              <a:latin typeface="Arial"/>
              <a:cs typeface="Arial"/>
            </a:endParaRPr>
          </a:p>
        </p:txBody>
      </p:sp>
      <p:sp>
        <p:nvSpPr>
          <p:cNvPr id="3" name="object 3"/>
          <p:cNvSpPr txBox="1"/>
          <p:nvPr/>
        </p:nvSpPr>
        <p:spPr>
          <a:xfrm>
            <a:off x="106681" y="457200"/>
            <a:ext cx="8930640" cy="615553"/>
          </a:xfrm>
          <a:prstGeom prst="rect">
            <a:avLst/>
          </a:prstGeom>
        </p:spPr>
        <p:txBody>
          <a:bodyPr vert="horz" wrap="square" lIns="0" tIns="0" rIns="0" bIns="0" rtlCol="0">
            <a:spAutoFit/>
          </a:bodyPr>
          <a:lstStyle/>
          <a:p>
            <a:pPr marL="12700" algn="ctr">
              <a:lnSpc>
                <a:spcPct val="100000"/>
              </a:lnSpc>
            </a:pPr>
            <a:r>
              <a:rPr lang="en-CA" sz="4000" b="1" spc="-20" dirty="0">
                <a:solidFill>
                  <a:srgbClr val="FF0000"/>
                </a:solidFill>
                <a:latin typeface="Arial"/>
                <a:cs typeface="Arial"/>
              </a:rPr>
              <a:t>Cognitive </a:t>
            </a:r>
            <a:r>
              <a:rPr lang="en-CA" sz="4000" b="1" spc="-20" dirty="0" smtClean="0">
                <a:solidFill>
                  <a:srgbClr val="FF0000"/>
                </a:solidFill>
                <a:latin typeface="Arial"/>
                <a:cs typeface="Arial"/>
              </a:rPr>
              <a:t>Computing</a:t>
            </a:r>
            <a:endParaRPr sz="4000" b="1" dirty="0">
              <a:solidFill>
                <a:srgbClr val="FF0000"/>
              </a:solidFill>
              <a:latin typeface="Arial"/>
              <a:cs typeface="Arial"/>
            </a:endParaRPr>
          </a:p>
        </p:txBody>
      </p:sp>
      <p:sp>
        <p:nvSpPr>
          <p:cNvPr id="5" name="Slide Number Placeholder 4"/>
          <p:cNvSpPr>
            <a:spLocks noGrp="1"/>
          </p:cNvSpPr>
          <p:nvPr>
            <p:ph type="sldNum" sz="quarter" idx="7"/>
          </p:nvPr>
        </p:nvSpPr>
        <p:spPr/>
        <p:txBody>
          <a:bodyPr/>
          <a:lstStyle/>
          <a:p>
            <a:fld id="{B6F15528-21DE-4FAA-801E-634DDDAF4B2B}" type="slidenum">
              <a:rPr lang="en-CA" smtClean="0"/>
              <a:t>7</a:t>
            </a:fld>
            <a:endParaRPr lang="en-CA" dirty="0"/>
          </a:p>
        </p:txBody>
      </p:sp>
    </p:spTree>
    <p:extLst>
      <p:ext uri="{BB962C8B-B14F-4D97-AF65-F5344CB8AC3E}">
        <p14:creationId xmlns:p14="http://schemas.microsoft.com/office/powerpoint/2010/main" val="14426396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CA" b="1" spc="-20" dirty="0">
                <a:solidFill>
                  <a:srgbClr val="FF0000"/>
                </a:solidFill>
              </a:rPr>
              <a:t>Complexity and Complexity </a:t>
            </a:r>
            <a:r>
              <a:rPr lang="en-CA" b="1" spc="-20" dirty="0" smtClean="0">
                <a:solidFill>
                  <a:srgbClr val="FF0000"/>
                </a:solidFill>
              </a:rPr>
              <a:t>Measures</a:t>
            </a:r>
            <a:endParaRPr lang="en-CA" dirty="0"/>
          </a:p>
        </p:txBody>
      </p:sp>
      <p:sp>
        <p:nvSpPr>
          <p:cNvPr id="6" name="Text Placeholder 5"/>
          <p:cNvSpPr>
            <a:spLocks noGrp="1"/>
          </p:cNvSpPr>
          <p:nvPr>
            <p:ph type="body" idx="1"/>
          </p:nvPr>
        </p:nvSpPr>
        <p:spPr/>
        <p:txBody>
          <a:bodyPr>
            <a:normAutofit fontScale="92500" lnSpcReduction="10000"/>
          </a:bodyPr>
          <a:lstStyle/>
          <a:p>
            <a:pPr marL="457200" indent="-457200">
              <a:buClr>
                <a:srgbClr val="C00000"/>
              </a:buClr>
              <a:buFont typeface="Wingdings" panose="05000000000000000000" pitchFamily="2" charset="2"/>
              <a:buChar char="q"/>
            </a:pPr>
            <a:r>
              <a:rPr lang="en-CA" dirty="0"/>
              <a:t>We use scale based complexity measures in computationally intelligent systems to detect advance threats.</a:t>
            </a:r>
          </a:p>
          <a:p>
            <a:pPr marL="457200" indent="-457200">
              <a:buClr>
                <a:srgbClr val="C00000"/>
              </a:buClr>
              <a:buFont typeface="Wingdings" panose="05000000000000000000" pitchFamily="2" charset="2"/>
              <a:buChar char="q"/>
            </a:pPr>
            <a:endParaRPr lang="en-CA" dirty="0"/>
          </a:p>
          <a:p>
            <a:pPr marL="457200" indent="-457200">
              <a:buClr>
                <a:srgbClr val="C00000"/>
              </a:buClr>
              <a:buFont typeface="Wingdings" panose="05000000000000000000" pitchFamily="2" charset="2"/>
              <a:buChar char="q"/>
            </a:pPr>
            <a:r>
              <a:rPr lang="en-CA" dirty="0"/>
              <a:t>Single scale (</a:t>
            </a:r>
            <a:r>
              <a:rPr lang="en-CA" dirty="0" err="1"/>
              <a:t>monoscale</a:t>
            </a:r>
            <a:r>
              <a:rPr lang="en-CA" dirty="0"/>
              <a:t>) based learning algorithms use Euclidean measure of complexity at single scale to minimize learning error between the target and the observed samples, whereas, multiscale based intelligence systems improve the cognitive perception by providing detailed insight of the relationships at different scales.</a:t>
            </a:r>
          </a:p>
          <a:p>
            <a:pPr marL="457200" indent="-457200">
              <a:buClr>
                <a:srgbClr val="C00000"/>
              </a:buClr>
              <a:buFont typeface="Wingdings" panose="05000000000000000000" pitchFamily="2" charset="2"/>
              <a:buChar char="q"/>
            </a:pPr>
            <a:endParaRPr lang="en-CA" dirty="0"/>
          </a:p>
          <a:p>
            <a:pPr marL="457200" indent="-457200">
              <a:buClr>
                <a:srgbClr val="C00000"/>
              </a:buClr>
              <a:buFont typeface="Wingdings" panose="05000000000000000000" pitchFamily="2" charset="2"/>
              <a:buChar char="q"/>
            </a:pPr>
            <a:r>
              <a:rPr lang="en-CA" dirty="0"/>
              <a:t>Thus, we take into account both the local and the global changes in the system revealing the complexity of a system.</a:t>
            </a:r>
          </a:p>
          <a:p>
            <a:pPr marL="457200" indent="-457200">
              <a:buClr>
                <a:srgbClr val="C00000"/>
              </a:buClr>
              <a:buFont typeface="Wingdings" panose="05000000000000000000" pitchFamily="2" charset="2"/>
              <a:buChar char="q"/>
            </a:pPr>
            <a:endParaRPr lang="en-CA" dirty="0"/>
          </a:p>
        </p:txBody>
      </p:sp>
      <p:sp>
        <p:nvSpPr>
          <p:cNvPr id="5" name="Slide Number Placeholder 4"/>
          <p:cNvSpPr>
            <a:spLocks noGrp="1"/>
          </p:cNvSpPr>
          <p:nvPr>
            <p:ph type="sldNum" sz="quarter" idx="7"/>
          </p:nvPr>
        </p:nvSpPr>
        <p:spPr/>
        <p:txBody>
          <a:bodyPr/>
          <a:lstStyle/>
          <a:p>
            <a:fld id="{B6F15528-21DE-4FAA-801E-634DDDAF4B2B}" type="slidenum">
              <a:rPr lang="en-CA" smtClean="0"/>
              <a:t>8</a:t>
            </a:fld>
            <a:endParaRPr lang="en-CA" dirty="0"/>
          </a:p>
        </p:txBody>
      </p:sp>
    </p:spTree>
    <p:extLst>
      <p:ext uri="{BB962C8B-B14F-4D97-AF65-F5344CB8AC3E}">
        <p14:creationId xmlns:p14="http://schemas.microsoft.com/office/powerpoint/2010/main" val="21650310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0154" y="149907"/>
            <a:ext cx="8603691" cy="1107996"/>
          </a:xfrm>
        </p:spPr>
        <p:txBody>
          <a:bodyPr/>
          <a:lstStyle/>
          <a:p>
            <a:r>
              <a:rPr lang="en-CA" b="1" spc="-20" dirty="0">
                <a:solidFill>
                  <a:srgbClr val="FF0000"/>
                </a:solidFill>
              </a:rPr>
              <a:t>Cyber Threats and Need for Complexity Analysis</a:t>
            </a:r>
            <a:endParaRPr lang="en-CA" dirty="0"/>
          </a:p>
        </p:txBody>
      </p:sp>
      <p:sp>
        <p:nvSpPr>
          <p:cNvPr id="6" name="Text Placeholder 5"/>
          <p:cNvSpPr>
            <a:spLocks noGrp="1"/>
          </p:cNvSpPr>
          <p:nvPr>
            <p:ph type="body" idx="1"/>
          </p:nvPr>
        </p:nvSpPr>
        <p:spPr/>
        <p:txBody>
          <a:bodyPr>
            <a:normAutofit/>
          </a:bodyPr>
          <a:lstStyle/>
          <a:p>
            <a:pPr marL="457200" indent="-457200">
              <a:buClr>
                <a:srgbClr val="C00000"/>
              </a:buClr>
              <a:buFont typeface="Wingdings" panose="05000000000000000000" pitchFamily="2" charset="2"/>
              <a:buChar char="q"/>
            </a:pPr>
            <a:r>
              <a:rPr lang="en-CA" dirty="0"/>
              <a:t>Traditional cyber-security measures like firewalls, antivirus </a:t>
            </a:r>
            <a:r>
              <a:rPr lang="en-CA" dirty="0" smtClean="0"/>
              <a:t>systems and </a:t>
            </a:r>
            <a:r>
              <a:rPr lang="en-CA" dirty="0"/>
              <a:t>encryption techniques rely heavily on pre-known signatures for the detection of cyber-threats</a:t>
            </a:r>
            <a:r>
              <a:rPr lang="en-CA" dirty="0" smtClean="0"/>
              <a:t>.</a:t>
            </a:r>
          </a:p>
          <a:p>
            <a:pPr marL="457200" indent="-457200">
              <a:buClr>
                <a:srgbClr val="C00000"/>
              </a:buClr>
              <a:buFont typeface="Wingdings" panose="05000000000000000000" pitchFamily="2" charset="2"/>
              <a:buChar char="q"/>
            </a:pPr>
            <a:endParaRPr lang="en-CA" dirty="0"/>
          </a:p>
          <a:p>
            <a:pPr marL="457200" indent="-457200">
              <a:buClr>
                <a:srgbClr val="C00000"/>
              </a:buClr>
              <a:buFont typeface="Wingdings" panose="05000000000000000000" pitchFamily="2" charset="2"/>
              <a:buChar char="q"/>
            </a:pPr>
            <a:r>
              <a:rPr lang="en-CA" dirty="0"/>
              <a:t>However, these techniques are proving to be futile in the face of advance internet threats, which are able </a:t>
            </a:r>
            <a:r>
              <a:rPr lang="en-CA" dirty="0" smtClean="0"/>
              <a:t>to change </a:t>
            </a:r>
            <a:r>
              <a:rPr lang="en-CA" dirty="0"/>
              <a:t>their signatures in merely 15 seconds (Pat Belcher, Jun 2016)</a:t>
            </a:r>
          </a:p>
        </p:txBody>
      </p:sp>
      <p:sp>
        <p:nvSpPr>
          <p:cNvPr id="5" name="Slide Number Placeholder 4"/>
          <p:cNvSpPr>
            <a:spLocks noGrp="1"/>
          </p:cNvSpPr>
          <p:nvPr>
            <p:ph type="sldNum" sz="quarter" idx="7"/>
          </p:nvPr>
        </p:nvSpPr>
        <p:spPr/>
        <p:txBody>
          <a:bodyPr/>
          <a:lstStyle/>
          <a:p>
            <a:fld id="{B6F15528-21DE-4FAA-801E-634DDDAF4B2B}" type="slidenum">
              <a:rPr lang="en-CA" smtClean="0"/>
              <a:t>9</a:t>
            </a:fld>
            <a:endParaRPr lang="en-CA" dirty="0"/>
          </a:p>
        </p:txBody>
      </p:sp>
    </p:spTree>
    <p:extLst>
      <p:ext uri="{BB962C8B-B14F-4D97-AF65-F5344CB8AC3E}">
        <p14:creationId xmlns:p14="http://schemas.microsoft.com/office/powerpoint/2010/main" val="29602937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5CAEB"/>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347</TotalTime>
  <Words>2679</Words>
  <Application>Microsoft Macintosh PowerPoint</Application>
  <PresentationFormat>On-screen Show (4:3)</PresentationFormat>
  <Paragraphs>231</Paragraphs>
  <Slides>25</Slides>
  <Notes>25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Wingdings</vt:lpstr>
      <vt:lpstr>Office Theme</vt:lpstr>
      <vt:lpstr>Chapter 29: Cognitive Computing and Multiscale Analysis for Cyber Security</vt:lpstr>
      <vt:lpstr>Outline</vt:lpstr>
      <vt:lpstr>PowerPoint Presentation</vt:lpstr>
      <vt:lpstr>PowerPoint Presentation</vt:lpstr>
      <vt:lpstr>PowerPoint Presentation</vt:lpstr>
      <vt:lpstr>PowerPoint Presentation</vt:lpstr>
      <vt:lpstr>PowerPoint Presentation</vt:lpstr>
      <vt:lpstr>Complexity and Complexity Measures</vt:lpstr>
      <vt:lpstr>Cyber Threats and Need for Complexity Analysis</vt:lpstr>
      <vt:lpstr>Machine Learning Approach</vt:lpstr>
      <vt:lpstr>Inseparability Problem in Cyber Security</vt:lpstr>
      <vt:lpstr>Inseparability Problem in Cyber Security: Examples: non-overlapping</vt:lpstr>
      <vt:lpstr>Inseparability Problem in Cyber Security: Examples: Mildly-Overlapping</vt:lpstr>
      <vt:lpstr>Inseparability Problem in Cyber Security: Examples: Extremely-Overlapping</vt:lpstr>
      <vt:lpstr>Inseparability Problem in Cyber Security: UNSW-NB-15 dataset Extremely-Overlapping</vt:lpstr>
      <vt:lpstr>Multi Scale Analysis: Significance of Scale</vt:lpstr>
      <vt:lpstr>Multi Scale Analysis: Significance of Scale</vt:lpstr>
      <vt:lpstr>Multi Scale Analysis: Significance of Scale</vt:lpstr>
      <vt:lpstr>Single Scale vs Multi Scale Analysis</vt:lpstr>
      <vt:lpstr>Multi Scale Analysis Using Fractals</vt:lpstr>
      <vt:lpstr>Multi Scale Analysis Using Fractals</vt:lpstr>
      <vt:lpstr>Multi Scale Analysis Using Fractals</vt:lpstr>
      <vt:lpstr>Fractals and Complexity of Objects</vt:lpstr>
      <vt:lpstr>Fractals and Complexity of Objects</vt:lpstr>
      <vt:lpstr>Conclusions</vt:lpstr>
    </vt:vector>
  </TitlesOfParts>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Analogs and simulations</dc:title>
  <dc:creator>arnauld nicogossian</dc:creator>
  <cp:lastModifiedBy>Microsoft Office User</cp:lastModifiedBy>
  <cp:revision>78</cp:revision>
  <dcterms:created xsi:type="dcterms:W3CDTF">2017-08-17T13:30:46Z</dcterms:created>
  <dcterms:modified xsi:type="dcterms:W3CDTF">2017-10-02T14:21:44Z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2016-07-25T00:00:00Z</vt:filetime>
  </property>
  <property fmtid="{D5CDD505-2E9C-101B-9397-08002B2CF9AE}" pid="3" name="LastSaved">
    <vt:filetime>2017-08-17T00:00:00Z</vt:filetime>
  </property>
</Properties>
</file>