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notesSlides/notesSlide20.xml" ContentType="application/vnd.openxmlformats-officedocument.presentationml.notesSlide+xml"/>
  <Override PartName="/ppt/charts/chart8.xml" ContentType="application/vnd.openxmlformats-officedocument.drawingml.chart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notesSlides/notesSlide22.xml" ContentType="application/vnd.openxmlformats-officedocument.presentationml.notesSlide+xml"/>
  <Override PartName="/ppt/charts/chart10.xml" ContentType="application/vnd.openxmlformats-officedocument.drawingml.chart+xml"/>
  <Override PartName="/ppt/notesSlides/notesSlide23.xml" ContentType="application/vnd.openxmlformats-officedocument.presentationml.notesSlide+xml"/>
  <Override PartName="/ppt/charts/chart11.xml" ContentType="application/vnd.openxmlformats-officedocument.drawingml.chart+xml"/>
  <Override PartName="/ppt/notesSlides/notesSlide24.xml" ContentType="application/vnd.openxmlformats-officedocument.presentationml.notesSlide+xml"/>
  <Override PartName="/ppt/charts/chart12.xml" ContentType="application/vnd.openxmlformats-officedocument.drawingml.chart+xml"/>
  <Override PartName="/ppt/notesSlides/notesSlide25.xml" ContentType="application/vnd.openxmlformats-officedocument.presentationml.notesSlide+xml"/>
  <Override PartName="/ppt/charts/chart13.xml" ContentType="application/vnd.openxmlformats-officedocument.drawingml.chart+xml"/>
  <Override PartName="/ppt/notesSlides/notesSlide26.xml" ContentType="application/vnd.openxmlformats-officedocument.presentationml.notesSlide+xml"/>
  <Override PartName="/ppt/charts/chart14.xml" ContentType="application/vnd.openxmlformats-officedocument.drawingml.chart+xml"/>
  <Override PartName="/ppt/notesSlides/notesSlide27.xml" ContentType="application/vnd.openxmlformats-officedocument.presentationml.notesSlide+xml"/>
  <Override PartName="/ppt/charts/chart15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7" r:id="rId2"/>
    <p:sldId id="259" r:id="rId3"/>
    <p:sldId id="339" r:id="rId4"/>
    <p:sldId id="340" r:id="rId5"/>
    <p:sldId id="341" r:id="rId6"/>
    <p:sldId id="342" r:id="rId7"/>
    <p:sldId id="366" r:id="rId8"/>
    <p:sldId id="344" r:id="rId9"/>
    <p:sldId id="347" r:id="rId10"/>
    <p:sldId id="348" r:id="rId11"/>
    <p:sldId id="349" r:id="rId12"/>
    <p:sldId id="345" r:id="rId13"/>
    <p:sldId id="346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  <p:sldId id="262" r:id="rId30"/>
    <p:sldId id="365" r:id="rId31"/>
  </p:sldIdLst>
  <p:sldSz cx="9144000" cy="6858000" type="screen4x3"/>
  <p:notesSz cx="9144000" cy="68580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4599"/>
  </p:normalViewPr>
  <p:slideViewPr>
    <p:cSldViewPr>
      <p:cViewPr>
        <p:scale>
          <a:sx n="120" d="100"/>
          <a:sy n="120" d="100"/>
        </p:scale>
        <p:origin x="840" y="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gs" Target="tags/tag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GDX_122416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JSU\Documents\Research\Neural%20Network\NN_PR_STATS__TEM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16642607174103"/>
          <c:y val="0.0277777777777778"/>
          <c:w val="0.883891294838145"/>
          <c:h val="0.841674686497522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Performance!$D$7:$H$7</c:f>
              <c:numCache>
                <c:formatCode>General</c:formatCode>
                <c:ptCount val="5"/>
                <c:pt idx="0">
                  <c:v>0.0271</c:v>
                </c:pt>
                <c:pt idx="1">
                  <c:v>0.138</c:v>
                </c:pt>
                <c:pt idx="2">
                  <c:v>0.0325</c:v>
                </c:pt>
                <c:pt idx="3">
                  <c:v>0.0402</c:v>
                </c:pt>
                <c:pt idx="4">
                  <c:v>0.0328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Performance!$D$8:$H$8</c:f>
              <c:numCache>
                <c:formatCode>General</c:formatCode>
                <c:ptCount val="5"/>
                <c:pt idx="0">
                  <c:v>0.0323</c:v>
                </c:pt>
                <c:pt idx="1">
                  <c:v>0.138</c:v>
                </c:pt>
                <c:pt idx="2">
                  <c:v>0.032</c:v>
                </c:pt>
                <c:pt idx="3">
                  <c:v>0.0204</c:v>
                </c:pt>
                <c:pt idx="4">
                  <c:v>0.0153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Performance!$D$9:$H$9</c:f>
              <c:numCache>
                <c:formatCode>General</c:formatCode>
                <c:ptCount val="5"/>
                <c:pt idx="0">
                  <c:v>0.0329</c:v>
                </c:pt>
                <c:pt idx="1">
                  <c:v>0.139</c:v>
                </c:pt>
                <c:pt idx="2">
                  <c:v>0.0327</c:v>
                </c:pt>
                <c:pt idx="3">
                  <c:v>0.0395</c:v>
                </c:pt>
                <c:pt idx="4">
                  <c:v>0.0328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Performance!$D$10:$H$10</c:f>
              <c:numCache>
                <c:formatCode>General</c:formatCode>
                <c:ptCount val="5"/>
                <c:pt idx="0">
                  <c:v>0.0102</c:v>
                </c:pt>
                <c:pt idx="1">
                  <c:v>0.149</c:v>
                </c:pt>
                <c:pt idx="2">
                  <c:v>0.0329</c:v>
                </c:pt>
                <c:pt idx="3">
                  <c:v>0.0587</c:v>
                </c:pt>
                <c:pt idx="4">
                  <c:v>0.0177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Performance!$D$11:$H$11</c:f>
              <c:numCache>
                <c:formatCode>General</c:formatCode>
                <c:ptCount val="5"/>
                <c:pt idx="0">
                  <c:v>0.0164</c:v>
                </c:pt>
                <c:pt idx="1">
                  <c:v>0.148</c:v>
                </c:pt>
                <c:pt idx="2">
                  <c:v>0.0304</c:v>
                </c:pt>
                <c:pt idx="3">
                  <c:v>0.0288</c:v>
                </c:pt>
                <c:pt idx="4">
                  <c:v>0.0324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096576"/>
        <c:axId val="2021098624"/>
      </c:barChart>
      <c:catAx>
        <c:axId val="202109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098624"/>
        <c:crosses val="autoZero"/>
        <c:auto val="1"/>
        <c:lblAlgn val="ctr"/>
        <c:lblOffset val="100"/>
        <c:noMultiLvlLbl val="0"/>
      </c:catAx>
      <c:valAx>
        <c:axId val="202109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096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92475940507437"/>
          <c:y val="0.162453703703704"/>
          <c:w val="0.890196850393701"/>
          <c:h val="0.624243584135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Confusion!$G$49</c:f>
              <c:strCache>
                <c:ptCount val="1"/>
                <c:pt idx="0">
                  <c:v>Without Temp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Confusion!$H$48:$L$48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Confusion!$H$49:$L$49</c:f>
              <c:numCache>
                <c:formatCode>General</c:formatCode>
                <c:ptCount val="5"/>
                <c:pt idx="0">
                  <c:v>90.63999999999998</c:v>
                </c:pt>
                <c:pt idx="1">
                  <c:v>97.64000000000001</c:v>
                </c:pt>
                <c:pt idx="2">
                  <c:v>91.8</c:v>
                </c:pt>
                <c:pt idx="3">
                  <c:v>94.72000000000001</c:v>
                </c:pt>
                <c:pt idx="4">
                  <c:v>95.38</c:v>
                </c:pt>
              </c:numCache>
            </c:numRef>
          </c:val>
        </c:ser>
        <c:ser>
          <c:idx val="1"/>
          <c:order val="1"/>
          <c:tx>
            <c:strRef>
              <c:f>Confusion!$G$50</c:f>
              <c:strCache>
                <c:ptCount val="1"/>
                <c:pt idx="0">
                  <c:v>With Temp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Confusion!$H$48:$L$48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Confusion!$H$50:$L$50</c:f>
              <c:numCache>
                <c:formatCode>General</c:formatCode>
                <c:ptCount val="5"/>
                <c:pt idx="0">
                  <c:v>99.78</c:v>
                </c:pt>
                <c:pt idx="1">
                  <c:v>99.66</c:v>
                </c:pt>
                <c:pt idx="2">
                  <c:v>95.2</c:v>
                </c:pt>
                <c:pt idx="3">
                  <c:v>96.66</c:v>
                </c:pt>
                <c:pt idx="4">
                  <c:v>99.42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55930800"/>
        <c:axId val="2055933552"/>
      </c:barChart>
      <c:catAx>
        <c:axId val="205593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933552"/>
        <c:crosses val="autoZero"/>
        <c:auto val="1"/>
        <c:lblAlgn val="ctr"/>
        <c:lblOffset val="100"/>
        <c:noMultiLvlLbl val="0"/>
      </c:catAx>
      <c:valAx>
        <c:axId val="2055933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93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803149606299"/>
          <c:y val="0.185601851851852"/>
          <c:w val="0.890196850393701"/>
          <c:h val="0.720887649460484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Time!$E$8:$I$8</c:f>
              <c:numCache>
                <c:formatCode>General</c:formatCode>
                <c:ptCount val="5"/>
                <c:pt idx="0">
                  <c:v>5.0</c:v>
                </c:pt>
                <c:pt idx="1">
                  <c:v>14.0</c:v>
                </c:pt>
                <c:pt idx="2">
                  <c:v>9.0</c:v>
                </c:pt>
                <c:pt idx="3">
                  <c:v>1.0</c:v>
                </c:pt>
                <c:pt idx="4">
                  <c:v>2.0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Time!$E$9:$I$9</c:f>
              <c:numCache>
                <c:formatCode>General</c:formatCode>
                <c:ptCount val="5"/>
                <c:pt idx="0">
                  <c:v>3.0</c:v>
                </c:pt>
                <c:pt idx="1">
                  <c:v>7.0</c:v>
                </c:pt>
                <c:pt idx="2">
                  <c:v>12.0</c:v>
                </c:pt>
                <c:pt idx="3">
                  <c:v>1.0</c:v>
                </c:pt>
                <c:pt idx="4">
                  <c:v>5.0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Time!$E$10:$I$10</c:f>
              <c:numCache>
                <c:formatCode>General</c:formatCode>
                <c:ptCount val="5"/>
                <c:pt idx="0">
                  <c:v>1.0</c:v>
                </c:pt>
                <c:pt idx="1">
                  <c:v>21.0</c:v>
                </c:pt>
                <c:pt idx="2">
                  <c:v>10.0</c:v>
                </c:pt>
                <c:pt idx="3">
                  <c:v>1.0</c:v>
                </c:pt>
                <c:pt idx="4">
                  <c:v>1.0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Time!$E$11:$I$11</c:f>
              <c:numCache>
                <c:formatCode>General</c:formatCode>
                <c:ptCount val="5"/>
                <c:pt idx="0">
                  <c:v>2.0</c:v>
                </c:pt>
                <c:pt idx="1">
                  <c:v>6.0</c:v>
                </c:pt>
                <c:pt idx="2">
                  <c:v>5.0</c:v>
                </c:pt>
                <c:pt idx="3">
                  <c:v>1.0</c:v>
                </c:pt>
                <c:pt idx="4">
                  <c:v>11.0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Time!$E$12:$I$12</c:f>
              <c:numCache>
                <c:formatCode>General</c:formatCode>
                <c:ptCount val="5"/>
                <c:pt idx="0">
                  <c:v>5.0</c:v>
                </c:pt>
                <c:pt idx="1">
                  <c:v>12.0</c:v>
                </c:pt>
                <c:pt idx="2">
                  <c:v>10.0</c:v>
                </c:pt>
                <c:pt idx="3">
                  <c:v>1.0</c:v>
                </c:pt>
                <c:pt idx="4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6011040"/>
        <c:axId val="2056013248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spPr>
                  <a:gradFill rotWithShape="1">
                    <a:gsLst>
                      <a:gs pos="0">
                        <a:schemeClr val="accent6">
                          <a:shade val="51000"/>
                          <a:satMod val="130000"/>
                        </a:schemeClr>
                      </a:gs>
                      <a:gs pos="80000">
                        <a:schemeClr val="accent6">
                          <a:shade val="93000"/>
                          <a:satMod val="130000"/>
                        </a:schemeClr>
                      </a:gs>
                      <a:gs pos="100000">
                        <a:schemeClr val="accent6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Time!$E$7:$I$7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Time!$E$13:$I$13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6"/>
                <c:order val="6"/>
                <c:spPr>
                  <a:gradFill rotWithShape="1">
                    <a:gsLst>
                      <a:gs pos="0">
                        <a:schemeClr val="accent1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Time!$E$7:$I$7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Time!$E$14:$I$14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7"/>
                <c:order val="7"/>
                <c:spPr>
                  <a:gradFill rotWithShape="1">
                    <a:gsLst>
                      <a:gs pos="0">
                        <a:schemeClr val="accent2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2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Time!$E$7:$I$7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Time!$E$15:$I$15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8"/>
                <c:order val="8"/>
                <c:spPr>
                  <a:gradFill rotWithShape="1">
                    <a:gsLst>
                      <a:gs pos="0">
                        <a:schemeClr val="accent3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3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3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Time!$E$7:$I$7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Time!$E$16:$I$16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9"/>
                <c:order val="9"/>
                <c:spPr>
                  <a:gradFill rotWithShape="1">
                    <a:gsLst>
                      <a:gs pos="0">
                        <a:schemeClr val="accent4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Time!$E$7:$I$7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Time!$E$17:$I$17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10"/>
          <c:order val="10"/>
          <c:spPr>
            <a:ln w="34925" cap="rnd">
              <a:solidFill>
                <a:schemeClr val="accent5">
                  <a:lumMod val="6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Time!$E$7:$I$7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Time!$E$18:$I$18</c:f>
              <c:numCache>
                <c:formatCode>General</c:formatCode>
                <c:ptCount val="5"/>
                <c:pt idx="0">
                  <c:v>3.2</c:v>
                </c:pt>
                <c:pt idx="1">
                  <c:v>12.0</c:v>
                </c:pt>
                <c:pt idx="2">
                  <c:v>9.200000000000001</c:v>
                </c:pt>
                <c:pt idx="3">
                  <c:v>1.0</c:v>
                </c:pt>
                <c:pt idx="4">
                  <c:v>5.6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56011040"/>
        <c:axId val="2056013248"/>
      </c:lineChart>
      <c:catAx>
        <c:axId val="205601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013248"/>
        <c:crosses val="autoZero"/>
        <c:auto val="1"/>
        <c:lblAlgn val="ctr"/>
        <c:lblOffset val="100"/>
        <c:noMultiLvlLbl val="0"/>
      </c:catAx>
      <c:valAx>
        <c:axId val="205601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01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Time!$M$8:$Q$8</c:f>
              <c:numCache>
                <c:formatCode>General</c:formatCode>
                <c:ptCount val="5"/>
                <c:pt idx="0">
                  <c:v>4.0</c:v>
                </c:pt>
                <c:pt idx="1">
                  <c:v>17.0</c:v>
                </c:pt>
                <c:pt idx="2">
                  <c:v>5.0</c:v>
                </c:pt>
                <c:pt idx="3">
                  <c:v>3.0</c:v>
                </c:pt>
                <c:pt idx="4">
                  <c:v>4.0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Time!$M$9:$Q$9</c:f>
              <c:numCache>
                <c:formatCode>General</c:formatCode>
                <c:ptCount val="5"/>
                <c:pt idx="0">
                  <c:v>3.0</c:v>
                </c:pt>
                <c:pt idx="1">
                  <c:v>10.0</c:v>
                </c:pt>
                <c:pt idx="2">
                  <c:v>7.0</c:v>
                </c:pt>
                <c:pt idx="3">
                  <c:v>1.0</c:v>
                </c:pt>
                <c:pt idx="4">
                  <c:v>6.0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Time!$M$10:$Q$10</c:f>
              <c:numCache>
                <c:formatCode>General</c:formatCode>
                <c:ptCount val="5"/>
                <c:pt idx="0">
                  <c:v>5.0</c:v>
                </c:pt>
                <c:pt idx="1">
                  <c:v>18.0</c:v>
                </c:pt>
                <c:pt idx="2">
                  <c:v>8.0</c:v>
                </c:pt>
                <c:pt idx="3">
                  <c:v>1.0</c:v>
                </c:pt>
                <c:pt idx="4">
                  <c:v>4.0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Time!$M$11:$Q$11</c:f>
              <c:numCache>
                <c:formatCode>General</c:formatCode>
                <c:ptCount val="5"/>
                <c:pt idx="0">
                  <c:v>4.0</c:v>
                </c:pt>
                <c:pt idx="1">
                  <c:v>16.0</c:v>
                </c:pt>
                <c:pt idx="2">
                  <c:v>5.0</c:v>
                </c:pt>
                <c:pt idx="3">
                  <c:v>1.0</c:v>
                </c:pt>
                <c:pt idx="4">
                  <c:v>4.0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Time!$M$12:$Q$12</c:f>
              <c:numCache>
                <c:formatCode>General</c:formatCode>
                <c:ptCount val="5"/>
                <c:pt idx="0">
                  <c:v>5.0</c:v>
                </c:pt>
                <c:pt idx="1">
                  <c:v>18.0</c:v>
                </c:pt>
                <c:pt idx="2">
                  <c:v>12.0</c:v>
                </c:pt>
                <c:pt idx="3">
                  <c:v>11.0</c:v>
                </c:pt>
                <c:pt idx="4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1547808"/>
        <c:axId val="2021550560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spPr>
                  <a:gradFill rotWithShape="1">
                    <a:gsLst>
                      <a:gs pos="0">
                        <a:schemeClr val="accent6">
                          <a:shade val="51000"/>
                          <a:satMod val="130000"/>
                        </a:schemeClr>
                      </a:gs>
                      <a:gs pos="80000">
                        <a:schemeClr val="accent6">
                          <a:shade val="93000"/>
                          <a:satMod val="130000"/>
                        </a:schemeClr>
                      </a:gs>
                      <a:gs pos="100000">
                        <a:schemeClr val="accent6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Time!$M$7:$Q$7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Time!$M$13:$Q$13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6"/>
                <c:order val="6"/>
                <c:spPr>
                  <a:gradFill rotWithShape="1">
                    <a:gsLst>
                      <a:gs pos="0">
                        <a:schemeClr val="accent1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Time!$M$7:$Q$7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Time!$M$14:$Q$14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7"/>
                <c:order val="7"/>
                <c:spPr>
                  <a:gradFill rotWithShape="1">
                    <a:gsLst>
                      <a:gs pos="0">
                        <a:schemeClr val="accent2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2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Time!$M$7:$Q$7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Time!$M$15:$Q$15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8"/>
                <c:order val="8"/>
                <c:spPr>
                  <a:gradFill rotWithShape="1">
                    <a:gsLst>
                      <a:gs pos="0">
                        <a:schemeClr val="accent3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3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3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Time!$M$7:$Q$7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Time!$M$16:$Q$16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  <c15:filteredBarSeries>
              <c15:ser>
                <c:idx val="9"/>
                <c:order val="9"/>
                <c:spPr>
                  <a:gradFill rotWithShape="1">
                    <a:gsLst>
                      <a:gs pos="0">
                        <a:schemeClr val="accent4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Time!$M$7:$Q$7</c15:sqref>
                        </c15:formulaRef>
                      </c:ext>
                    </c:extLst>
                    <c:strCache>
                      <c:ptCount val="5"/>
                      <c:pt idx="0">
                        <c:v>trainscg</c:v>
                      </c:pt>
                      <c:pt idx="1">
                        <c:v>trainlm</c:v>
                      </c:pt>
                      <c:pt idx="2">
                        <c:v>trainbfg </c:v>
                      </c:pt>
                      <c:pt idx="3">
                        <c:v>traingdx</c:v>
                      </c:pt>
                      <c:pt idx="4">
                        <c:v>trainrp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Time!$M$17:$Q$17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10"/>
          <c:order val="10"/>
          <c:spPr>
            <a:ln w="34925" cap="rnd">
              <a:solidFill>
                <a:schemeClr val="accent5">
                  <a:lumMod val="6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Time!$M$7:$Q$7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Time!$M$18:$Q$18</c:f>
              <c:numCache>
                <c:formatCode>General</c:formatCode>
                <c:ptCount val="5"/>
                <c:pt idx="0">
                  <c:v>4.2</c:v>
                </c:pt>
                <c:pt idx="1">
                  <c:v>15.8</c:v>
                </c:pt>
                <c:pt idx="2">
                  <c:v>7.4</c:v>
                </c:pt>
                <c:pt idx="3">
                  <c:v>3.4</c:v>
                </c:pt>
                <c:pt idx="4">
                  <c:v>5.2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1547808"/>
        <c:axId val="2021550560"/>
      </c:lineChart>
      <c:catAx>
        <c:axId val="202154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550560"/>
        <c:crosses val="autoZero"/>
        <c:auto val="1"/>
        <c:lblAlgn val="ctr"/>
        <c:lblOffset val="100"/>
        <c:noMultiLvlLbl val="0"/>
      </c:catAx>
      <c:valAx>
        <c:axId val="2021550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547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Time!$D$41</c:f>
              <c:strCache>
                <c:ptCount val="1"/>
                <c:pt idx="0">
                  <c:v>Continous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Time!$E$40:$I$40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Time!$E$41:$I$41</c:f>
              <c:numCache>
                <c:formatCode>General</c:formatCode>
                <c:ptCount val="5"/>
                <c:pt idx="0">
                  <c:v>3.2</c:v>
                </c:pt>
                <c:pt idx="1">
                  <c:v>12.0</c:v>
                </c:pt>
                <c:pt idx="2">
                  <c:v>9.200000000000001</c:v>
                </c:pt>
                <c:pt idx="3">
                  <c:v>1.0</c:v>
                </c:pt>
                <c:pt idx="4">
                  <c:v>5.6</c:v>
                </c:pt>
              </c:numCache>
            </c:numRef>
          </c:val>
        </c:ser>
        <c:ser>
          <c:idx val="1"/>
          <c:order val="1"/>
          <c:tx>
            <c:strRef>
              <c:f>Time!$D$42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Time!$E$40:$I$40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Time!$E$42:$I$42</c:f>
              <c:numCache>
                <c:formatCode>General</c:formatCode>
                <c:ptCount val="5"/>
                <c:pt idx="0">
                  <c:v>1.8</c:v>
                </c:pt>
                <c:pt idx="1">
                  <c:v>30.8</c:v>
                </c:pt>
                <c:pt idx="2">
                  <c:v>9.6</c:v>
                </c:pt>
                <c:pt idx="3">
                  <c:v>1.8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582560"/>
        <c:axId val="2056036640"/>
      </c:barChart>
      <c:catAx>
        <c:axId val="202158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036640"/>
        <c:crosses val="autoZero"/>
        <c:auto val="1"/>
        <c:lblAlgn val="ctr"/>
        <c:lblOffset val="100"/>
        <c:noMultiLvlLbl val="0"/>
      </c:catAx>
      <c:valAx>
        <c:axId val="205603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58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Time!$D$41</c:f>
              <c:strCache>
                <c:ptCount val="1"/>
                <c:pt idx="0">
                  <c:v>Continous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Time!$E$40:$I$40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Time!$E$41:$I$41</c:f>
              <c:numCache>
                <c:formatCode>General</c:formatCode>
                <c:ptCount val="5"/>
                <c:pt idx="0">
                  <c:v>3.2</c:v>
                </c:pt>
                <c:pt idx="1">
                  <c:v>12.0</c:v>
                </c:pt>
                <c:pt idx="2">
                  <c:v>9.200000000000001</c:v>
                </c:pt>
                <c:pt idx="3">
                  <c:v>1.0</c:v>
                </c:pt>
                <c:pt idx="4">
                  <c:v>5.6</c:v>
                </c:pt>
              </c:numCache>
            </c:numRef>
          </c:val>
        </c:ser>
        <c:ser>
          <c:idx val="1"/>
          <c:order val="1"/>
          <c:tx>
            <c:strRef>
              <c:f>Time!$D$42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Time!$E$40:$I$40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Time!$E$42:$I$42</c:f>
              <c:numCache>
                <c:formatCode>General</c:formatCode>
                <c:ptCount val="5"/>
                <c:pt idx="0">
                  <c:v>1.8</c:v>
                </c:pt>
                <c:pt idx="1">
                  <c:v>30.8</c:v>
                </c:pt>
                <c:pt idx="2">
                  <c:v>9.6</c:v>
                </c:pt>
                <c:pt idx="3">
                  <c:v>1.8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56103792"/>
        <c:axId val="2056106544"/>
      </c:barChart>
      <c:catAx>
        <c:axId val="205610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106544"/>
        <c:crosses val="autoZero"/>
        <c:auto val="1"/>
        <c:lblAlgn val="ctr"/>
        <c:lblOffset val="100"/>
        <c:noMultiLvlLbl val="0"/>
      </c:catAx>
      <c:valAx>
        <c:axId val="2056106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610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Epoch!$C$41</c:f>
              <c:strCache>
                <c:ptCount val="1"/>
                <c:pt idx="0">
                  <c:v>Continuous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Epoch!$D$40:$H$40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Epoch!$D$41:$H$41</c:f>
              <c:numCache>
                <c:formatCode>General</c:formatCode>
                <c:ptCount val="5"/>
                <c:pt idx="0">
                  <c:v>134.6</c:v>
                </c:pt>
                <c:pt idx="1">
                  <c:v>139.6</c:v>
                </c:pt>
                <c:pt idx="2">
                  <c:v>115.2</c:v>
                </c:pt>
                <c:pt idx="3">
                  <c:v>100.6</c:v>
                </c:pt>
                <c:pt idx="4">
                  <c:v>247.0</c:v>
                </c:pt>
              </c:numCache>
            </c:numRef>
          </c:val>
        </c:ser>
        <c:ser>
          <c:idx val="1"/>
          <c:order val="1"/>
          <c:tx>
            <c:strRef>
              <c:f>Epoch!$C$42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Epoch!$D$40:$H$40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Epoch!$D$42:$H$42</c:f>
              <c:numCache>
                <c:formatCode>General</c:formatCode>
                <c:ptCount val="5"/>
                <c:pt idx="0">
                  <c:v>166.6</c:v>
                </c:pt>
                <c:pt idx="1">
                  <c:v>183.8</c:v>
                </c:pt>
                <c:pt idx="2">
                  <c:v>132.6</c:v>
                </c:pt>
                <c:pt idx="3">
                  <c:v>154.8</c:v>
                </c:pt>
                <c:pt idx="4">
                  <c:v>370.4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13495472"/>
        <c:axId val="2013857936"/>
      </c:barChart>
      <c:catAx>
        <c:axId val="2013495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3857936"/>
        <c:crosses val="autoZero"/>
        <c:auto val="1"/>
        <c:lblAlgn val="ctr"/>
        <c:lblOffset val="100"/>
        <c:noMultiLvlLbl val="0"/>
      </c:catAx>
      <c:valAx>
        <c:axId val="201385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3495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7322073871201"/>
          <c:y val="0.0526315789473684"/>
          <c:w val="0.899035908554909"/>
          <c:h val="0.850007597734494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Performance!$L$7:$P$7</c:f>
              <c:numCache>
                <c:formatCode>General</c:formatCode>
                <c:ptCount val="5"/>
                <c:pt idx="0">
                  <c:v>0.0446</c:v>
                </c:pt>
                <c:pt idx="1">
                  <c:v>0.137</c:v>
                </c:pt>
                <c:pt idx="2">
                  <c:v>0.0185</c:v>
                </c:pt>
                <c:pt idx="3">
                  <c:v>0.0166</c:v>
                </c:pt>
                <c:pt idx="4">
                  <c:v>0.0156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Performance!$L$8:$P$8</c:f>
              <c:numCache>
                <c:formatCode>General</c:formatCode>
                <c:ptCount val="5"/>
                <c:pt idx="0">
                  <c:v>0.0251</c:v>
                </c:pt>
                <c:pt idx="1">
                  <c:v>0.134</c:v>
                </c:pt>
                <c:pt idx="2">
                  <c:v>0.0188</c:v>
                </c:pt>
                <c:pt idx="3">
                  <c:v>0.0347</c:v>
                </c:pt>
                <c:pt idx="4">
                  <c:v>0.0388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Performance!$L$9:$P$9</c:f>
              <c:numCache>
                <c:formatCode>General</c:formatCode>
                <c:ptCount val="5"/>
                <c:pt idx="0">
                  <c:v>0.0161</c:v>
                </c:pt>
                <c:pt idx="1">
                  <c:v>0.138</c:v>
                </c:pt>
                <c:pt idx="2">
                  <c:v>0.0411</c:v>
                </c:pt>
                <c:pt idx="3">
                  <c:v>0.00849</c:v>
                </c:pt>
                <c:pt idx="4">
                  <c:v>0.0085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Performance!$L$10:$P$10</c:f>
              <c:numCache>
                <c:formatCode>General</c:formatCode>
                <c:ptCount val="5"/>
                <c:pt idx="0">
                  <c:v>0.0156</c:v>
                </c:pt>
                <c:pt idx="1">
                  <c:v>0.137</c:v>
                </c:pt>
                <c:pt idx="2">
                  <c:v>0.0323</c:v>
                </c:pt>
                <c:pt idx="3">
                  <c:v>0.0169</c:v>
                </c:pt>
                <c:pt idx="4">
                  <c:v>0.00835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Performance!$L$11:$P$11</c:f>
              <c:numCache>
                <c:formatCode>General</c:formatCode>
                <c:ptCount val="5"/>
                <c:pt idx="0">
                  <c:v>0.0607</c:v>
                </c:pt>
                <c:pt idx="1">
                  <c:v>0.138</c:v>
                </c:pt>
                <c:pt idx="2">
                  <c:v>0.0315</c:v>
                </c:pt>
                <c:pt idx="3">
                  <c:v>0.0164</c:v>
                </c:pt>
                <c:pt idx="4">
                  <c:v>0.00857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009168"/>
        <c:axId val="2021014144"/>
      </c:barChart>
      <c:catAx>
        <c:axId val="202100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014144"/>
        <c:crosses val="autoZero"/>
        <c:auto val="1"/>
        <c:lblAlgn val="ctr"/>
        <c:lblOffset val="100"/>
        <c:noMultiLvlLbl val="0"/>
      </c:catAx>
      <c:valAx>
        <c:axId val="202101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00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Performance!$D$7:$H$7</c:f>
              <c:numCache>
                <c:formatCode>General</c:formatCode>
                <c:ptCount val="5"/>
                <c:pt idx="0">
                  <c:v>0.00648</c:v>
                </c:pt>
                <c:pt idx="1">
                  <c:v>0.127</c:v>
                </c:pt>
                <c:pt idx="2">
                  <c:v>0.0184</c:v>
                </c:pt>
                <c:pt idx="3">
                  <c:v>0.0301</c:v>
                </c:pt>
                <c:pt idx="4">
                  <c:v>0.0102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Performance!$D$8:$H$8</c:f>
              <c:numCache>
                <c:formatCode>General</c:formatCode>
                <c:ptCount val="5"/>
                <c:pt idx="0">
                  <c:v>0.00451</c:v>
                </c:pt>
                <c:pt idx="1">
                  <c:v>0.133</c:v>
                </c:pt>
                <c:pt idx="2">
                  <c:v>0.029</c:v>
                </c:pt>
                <c:pt idx="3">
                  <c:v>0.0227</c:v>
                </c:pt>
                <c:pt idx="4">
                  <c:v>0.0171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Performance!$D$9:$H$9</c:f>
              <c:numCache>
                <c:formatCode>General</c:formatCode>
                <c:ptCount val="5"/>
                <c:pt idx="0">
                  <c:v>0.00741</c:v>
                </c:pt>
                <c:pt idx="1">
                  <c:v>0.129</c:v>
                </c:pt>
                <c:pt idx="2">
                  <c:v>0.0255</c:v>
                </c:pt>
                <c:pt idx="3">
                  <c:v>0.0168</c:v>
                </c:pt>
                <c:pt idx="4">
                  <c:v>0.00688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Performance!$D$10:$H$10</c:f>
              <c:numCache>
                <c:formatCode>General</c:formatCode>
                <c:ptCount val="5"/>
                <c:pt idx="0">
                  <c:v>0.00855</c:v>
                </c:pt>
                <c:pt idx="1">
                  <c:v>0.131</c:v>
                </c:pt>
                <c:pt idx="2">
                  <c:v>0.0202</c:v>
                </c:pt>
                <c:pt idx="3">
                  <c:v>0.0422</c:v>
                </c:pt>
                <c:pt idx="4">
                  <c:v>0.0102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Performance!$D$6:$H$6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Performance!$D$11:$H$11</c:f>
              <c:numCache>
                <c:formatCode>General</c:formatCode>
                <c:ptCount val="5"/>
                <c:pt idx="0">
                  <c:v>0.00867</c:v>
                </c:pt>
                <c:pt idx="1">
                  <c:v>0.131</c:v>
                </c:pt>
                <c:pt idx="2">
                  <c:v>0.0158</c:v>
                </c:pt>
                <c:pt idx="3">
                  <c:v>0.0281</c:v>
                </c:pt>
                <c:pt idx="4">
                  <c:v>0.0243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176224"/>
        <c:axId val="2021178976"/>
      </c:barChart>
      <c:catAx>
        <c:axId val="202117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178976"/>
        <c:crosses val="autoZero"/>
        <c:auto val="1"/>
        <c:lblAlgn val="ctr"/>
        <c:lblOffset val="100"/>
        <c:noMultiLvlLbl val="0"/>
      </c:catAx>
      <c:valAx>
        <c:axId val="2021178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176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Performance!$L$7:$P$7</c:f>
              <c:numCache>
                <c:formatCode>General</c:formatCode>
                <c:ptCount val="5"/>
                <c:pt idx="0">
                  <c:v>0.000478</c:v>
                </c:pt>
                <c:pt idx="1">
                  <c:v>0.127</c:v>
                </c:pt>
                <c:pt idx="2">
                  <c:v>0.0197</c:v>
                </c:pt>
                <c:pt idx="3">
                  <c:v>0.0051</c:v>
                </c:pt>
                <c:pt idx="4">
                  <c:v>0.00384</c:v>
                </c:pt>
              </c:numCache>
            </c:numRef>
          </c:val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Performance!$L$8:$P$8</c:f>
              <c:numCache>
                <c:formatCode>General</c:formatCode>
                <c:ptCount val="5"/>
                <c:pt idx="0">
                  <c:v>0.000808</c:v>
                </c:pt>
                <c:pt idx="1">
                  <c:v>0.127</c:v>
                </c:pt>
                <c:pt idx="2">
                  <c:v>0.0187</c:v>
                </c:pt>
                <c:pt idx="3">
                  <c:v>0.0215</c:v>
                </c:pt>
                <c:pt idx="4">
                  <c:v>0.00137</c:v>
                </c:pt>
              </c:numCache>
            </c:numRef>
          </c:val>
        </c:ser>
        <c:ser>
          <c:idx val="2"/>
          <c:order val="2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Performance!$L$9:$P$9</c:f>
              <c:numCache>
                <c:formatCode>General</c:formatCode>
                <c:ptCount val="5"/>
                <c:pt idx="0">
                  <c:v>0.00252</c:v>
                </c:pt>
                <c:pt idx="1">
                  <c:v>0.126</c:v>
                </c:pt>
                <c:pt idx="2">
                  <c:v>0.0124</c:v>
                </c:pt>
                <c:pt idx="3">
                  <c:v>0.0258</c:v>
                </c:pt>
                <c:pt idx="4">
                  <c:v>0.00365</c:v>
                </c:pt>
              </c:numCache>
            </c:numRef>
          </c:val>
        </c:ser>
        <c:ser>
          <c:idx val="3"/>
          <c:order val="3"/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Performance!$L$10:$P$10</c:f>
              <c:numCache>
                <c:formatCode>General</c:formatCode>
                <c:ptCount val="5"/>
                <c:pt idx="0">
                  <c:v>0.000567</c:v>
                </c:pt>
                <c:pt idx="1">
                  <c:v>0.126</c:v>
                </c:pt>
                <c:pt idx="2">
                  <c:v>0.029</c:v>
                </c:pt>
                <c:pt idx="3">
                  <c:v>0.0217</c:v>
                </c:pt>
                <c:pt idx="4">
                  <c:v>0.00653</c:v>
                </c:pt>
              </c:numCache>
            </c:numRef>
          </c:val>
        </c:ser>
        <c:ser>
          <c:idx val="4"/>
          <c:order val="4"/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Performance!$L$6:$P$6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Performance!$L$11:$P$11</c:f>
              <c:numCache>
                <c:formatCode>General</c:formatCode>
                <c:ptCount val="5"/>
                <c:pt idx="0">
                  <c:v>0.00129</c:v>
                </c:pt>
                <c:pt idx="1">
                  <c:v>0.131</c:v>
                </c:pt>
                <c:pt idx="2">
                  <c:v>0.00341</c:v>
                </c:pt>
                <c:pt idx="3">
                  <c:v>0.00862</c:v>
                </c:pt>
                <c:pt idx="4">
                  <c:v>0.00159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217344"/>
        <c:axId val="2021220096"/>
      </c:barChart>
      <c:catAx>
        <c:axId val="202121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220096"/>
        <c:crosses val="autoZero"/>
        <c:auto val="1"/>
        <c:lblAlgn val="ctr"/>
        <c:lblOffset val="100"/>
        <c:noMultiLvlLbl val="0"/>
      </c:catAx>
      <c:valAx>
        <c:axId val="202122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217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Performance!$M$24</c:f>
              <c:strCache>
                <c:ptCount val="1"/>
                <c:pt idx="0">
                  <c:v>Continuous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Performance!$N$23:$R$23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Performance!$N$24:$R$24</c:f>
              <c:numCache>
                <c:formatCode>General</c:formatCode>
                <c:ptCount val="5"/>
                <c:pt idx="0">
                  <c:v>0.02378</c:v>
                </c:pt>
                <c:pt idx="1">
                  <c:v>0.1424</c:v>
                </c:pt>
                <c:pt idx="2">
                  <c:v>0.0321</c:v>
                </c:pt>
                <c:pt idx="3">
                  <c:v>0.03752</c:v>
                </c:pt>
                <c:pt idx="4">
                  <c:v>0.0262</c:v>
                </c:pt>
              </c:numCache>
            </c:numRef>
          </c:val>
        </c:ser>
        <c:ser>
          <c:idx val="1"/>
          <c:order val="1"/>
          <c:tx>
            <c:strRef>
              <c:f>Performance!$M$25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Performance!$N$23:$R$23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Performance!$N$25:$R$25</c:f>
              <c:numCache>
                <c:formatCode>General</c:formatCode>
                <c:ptCount val="5"/>
                <c:pt idx="0">
                  <c:v>0.03242</c:v>
                </c:pt>
                <c:pt idx="1">
                  <c:v>0.1368</c:v>
                </c:pt>
                <c:pt idx="2">
                  <c:v>0.02844</c:v>
                </c:pt>
                <c:pt idx="3">
                  <c:v>0.018618</c:v>
                </c:pt>
                <c:pt idx="4">
                  <c:v>0.015964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55800704"/>
        <c:axId val="2055802336"/>
      </c:barChart>
      <c:catAx>
        <c:axId val="2055800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802336"/>
        <c:crosses val="autoZero"/>
        <c:auto val="1"/>
        <c:lblAlgn val="ctr"/>
        <c:lblOffset val="100"/>
        <c:noMultiLvlLbl val="0"/>
      </c:catAx>
      <c:valAx>
        <c:axId val="205580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800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Performance!$E$24</c:f>
              <c:strCache>
                <c:ptCount val="1"/>
                <c:pt idx="0">
                  <c:v>Continuous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Performance!$F$23:$J$23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Performance!$F$24:$J$24</c:f>
              <c:numCache>
                <c:formatCode>General</c:formatCode>
                <c:ptCount val="5"/>
                <c:pt idx="0">
                  <c:v>0.007124</c:v>
                </c:pt>
                <c:pt idx="1">
                  <c:v>0.1302</c:v>
                </c:pt>
                <c:pt idx="2">
                  <c:v>0.02178</c:v>
                </c:pt>
                <c:pt idx="3">
                  <c:v>0.02798</c:v>
                </c:pt>
                <c:pt idx="4">
                  <c:v>0.013736</c:v>
                </c:pt>
              </c:numCache>
            </c:numRef>
          </c:val>
        </c:ser>
        <c:ser>
          <c:idx val="1"/>
          <c:order val="1"/>
          <c:tx>
            <c:strRef>
              <c:f>Performance!$E$25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Performance!$F$23:$J$23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Performance!$F$25:$J$25</c:f>
              <c:numCache>
                <c:formatCode>General</c:formatCode>
                <c:ptCount val="5"/>
                <c:pt idx="0">
                  <c:v>0.0011326</c:v>
                </c:pt>
                <c:pt idx="1">
                  <c:v>0.1274</c:v>
                </c:pt>
                <c:pt idx="2">
                  <c:v>0.016642</c:v>
                </c:pt>
                <c:pt idx="3">
                  <c:v>0.016544</c:v>
                </c:pt>
                <c:pt idx="4">
                  <c:v>0.003396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74623072"/>
        <c:axId val="1974633536"/>
      </c:barChart>
      <c:catAx>
        <c:axId val="197462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633536"/>
        <c:crosses val="autoZero"/>
        <c:auto val="1"/>
        <c:lblAlgn val="ctr"/>
        <c:lblOffset val="100"/>
        <c:noMultiLvlLbl val="0"/>
      </c:catAx>
      <c:valAx>
        <c:axId val="197463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623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Performance!$E$47</c:f>
              <c:strCache>
                <c:ptCount val="1"/>
                <c:pt idx="0">
                  <c:v>Without Temp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Performance!$F$46:$J$46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Performance!$F$47:$J$47</c:f>
              <c:numCache>
                <c:formatCode>General</c:formatCode>
                <c:ptCount val="5"/>
                <c:pt idx="0">
                  <c:v>0.02378</c:v>
                </c:pt>
                <c:pt idx="1">
                  <c:v>0.1424</c:v>
                </c:pt>
                <c:pt idx="2">
                  <c:v>0.0321</c:v>
                </c:pt>
                <c:pt idx="3">
                  <c:v>0.03752</c:v>
                </c:pt>
                <c:pt idx="4">
                  <c:v>0.0262</c:v>
                </c:pt>
              </c:numCache>
            </c:numRef>
          </c:val>
        </c:ser>
        <c:ser>
          <c:idx val="1"/>
          <c:order val="1"/>
          <c:tx>
            <c:strRef>
              <c:f>Performance!$E$48</c:f>
              <c:strCache>
                <c:ptCount val="1"/>
                <c:pt idx="0">
                  <c:v>With Temp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Performance!$F$46:$J$46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Performance!$F$48:$J$48</c:f>
              <c:numCache>
                <c:formatCode>General</c:formatCode>
                <c:ptCount val="5"/>
                <c:pt idx="0">
                  <c:v>0.007124</c:v>
                </c:pt>
                <c:pt idx="1">
                  <c:v>0.1302</c:v>
                </c:pt>
                <c:pt idx="2">
                  <c:v>0.02178</c:v>
                </c:pt>
                <c:pt idx="3">
                  <c:v>0.02798</c:v>
                </c:pt>
                <c:pt idx="4">
                  <c:v>0.013736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251936"/>
        <c:axId val="2021254688"/>
      </c:barChart>
      <c:catAx>
        <c:axId val="202125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254688"/>
        <c:crosses val="autoZero"/>
        <c:auto val="1"/>
        <c:lblAlgn val="ctr"/>
        <c:lblOffset val="100"/>
        <c:noMultiLvlLbl val="0"/>
      </c:catAx>
      <c:valAx>
        <c:axId val="2021254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251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Confusion!$D$28</c:f>
              <c:strCache>
                <c:ptCount val="1"/>
                <c:pt idx="0">
                  <c:v>Continous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Confusion!$E$27:$I$27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Confusion!$E$28:$I$28</c:f>
              <c:numCache>
                <c:formatCode>General</c:formatCode>
                <c:ptCount val="5"/>
                <c:pt idx="0">
                  <c:v>93.38</c:v>
                </c:pt>
                <c:pt idx="1">
                  <c:v>96.62</c:v>
                </c:pt>
                <c:pt idx="2">
                  <c:v>90.82</c:v>
                </c:pt>
                <c:pt idx="3">
                  <c:v>90.06000000000001</c:v>
                </c:pt>
                <c:pt idx="4">
                  <c:v>92.7</c:v>
                </c:pt>
              </c:numCache>
            </c:numRef>
          </c:val>
        </c:ser>
        <c:ser>
          <c:idx val="1"/>
          <c:order val="1"/>
          <c:tx>
            <c:strRef>
              <c:f>Confusion!$D$29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Confusion!$E$27:$I$27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Confusion!$E$29:$I$29</c:f>
              <c:numCache>
                <c:formatCode>General</c:formatCode>
                <c:ptCount val="5"/>
                <c:pt idx="0">
                  <c:v>90.63999999999998</c:v>
                </c:pt>
                <c:pt idx="1">
                  <c:v>97.64000000000001</c:v>
                </c:pt>
                <c:pt idx="2">
                  <c:v>91.8</c:v>
                </c:pt>
                <c:pt idx="3">
                  <c:v>94.72000000000001</c:v>
                </c:pt>
                <c:pt idx="4">
                  <c:v>95.38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74731168"/>
        <c:axId val="1974870384"/>
      </c:barChart>
      <c:catAx>
        <c:axId val="197473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870384"/>
        <c:crosses val="autoZero"/>
        <c:auto val="1"/>
        <c:lblAlgn val="ctr"/>
        <c:lblOffset val="100"/>
        <c:noMultiLvlLbl val="0"/>
      </c:catAx>
      <c:valAx>
        <c:axId val="1974870384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73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Confusion!$D$28</c:f>
              <c:strCache>
                <c:ptCount val="1"/>
                <c:pt idx="0">
                  <c:v>Continous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Confusion!$E$27:$I$27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Confusion!$E$28:$I$28</c:f>
              <c:numCache>
                <c:formatCode>General</c:formatCode>
                <c:ptCount val="5"/>
                <c:pt idx="0">
                  <c:v>98.26000000000003</c:v>
                </c:pt>
                <c:pt idx="1">
                  <c:v>99.14000000000001</c:v>
                </c:pt>
                <c:pt idx="2">
                  <c:v>93.86000000000001</c:v>
                </c:pt>
                <c:pt idx="3">
                  <c:v>93.47999999999998</c:v>
                </c:pt>
                <c:pt idx="4">
                  <c:v>96.35999999999998</c:v>
                </c:pt>
              </c:numCache>
            </c:numRef>
          </c:val>
        </c:ser>
        <c:ser>
          <c:idx val="1"/>
          <c:order val="1"/>
          <c:tx>
            <c:strRef>
              <c:f>Confusion!$D$29</c:f>
              <c:strCache>
                <c:ptCount val="1"/>
                <c:pt idx="0">
                  <c:v>Discrete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Confusion!$E$27:$I$27</c:f>
              <c:strCache>
                <c:ptCount val="5"/>
                <c:pt idx="0">
                  <c:v>trainscg</c:v>
                </c:pt>
                <c:pt idx="1">
                  <c:v>trainlm</c:v>
                </c:pt>
                <c:pt idx="2">
                  <c:v>trainbfg </c:v>
                </c:pt>
                <c:pt idx="3">
                  <c:v>traingdx</c:v>
                </c:pt>
                <c:pt idx="4">
                  <c:v>trainrp</c:v>
                </c:pt>
              </c:strCache>
            </c:strRef>
          </c:cat>
          <c:val>
            <c:numRef>
              <c:f>Confusion!$E$29:$I$29</c:f>
              <c:numCache>
                <c:formatCode>General</c:formatCode>
                <c:ptCount val="5"/>
                <c:pt idx="0">
                  <c:v>99.78</c:v>
                </c:pt>
                <c:pt idx="1">
                  <c:v>99.66</c:v>
                </c:pt>
                <c:pt idx="2">
                  <c:v>95.2</c:v>
                </c:pt>
                <c:pt idx="3">
                  <c:v>96.66</c:v>
                </c:pt>
                <c:pt idx="4">
                  <c:v>99.42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21419104"/>
        <c:axId val="2021421584"/>
      </c:barChart>
      <c:catAx>
        <c:axId val="2021419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421584"/>
        <c:crosses val="autoZero"/>
        <c:auto val="1"/>
        <c:lblAlgn val="ctr"/>
        <c:lblOffset val="100"/>
        <c:noMultiLvlLbl val="0"/>
      </c:catAx>
      <c:valAx>
        <c:axId val="2021421584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419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4165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7101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3914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9757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6162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9118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3913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6755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864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5660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28372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4880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5090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5592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77630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3981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56874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03138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3130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36567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571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3842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3744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2071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4438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5332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1823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1653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853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chart" Target="../charts/char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chart" Target="../charts/char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chart" Target="../charts/char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chart" Target="../charts/char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661993"/>
          </a:xfrm>
        </p:spPr>
        <p:txBody>
          <a:bodyPr/>
          <a:lstStyle/>
          <a:p>
            <a:pPr algn="ctr" rtl="0"/>
            <a:r>
              <a:rPr lang="en-US" sz="2400" dirty="0" smtClean="0">
                <a:solidFill>
                  <a:srgbClr val="FF0000"/>
                </a:solidFill>
              </a:rPr>
              <a:t>Chapter 30: </a:t>
            </a:r>
            <a:r>
              <a:rPr lang="en-US" sz="2400" b="1" dirty="0">
                <a:solidFill>
                  <a:srgbClr val="FF0000"/>
                </a:solidFill>
              </a:rPr>
              <a:t>A Comparative Study of Neural Network Training Algorithms for the Intelligent Security Monitoring of Industrial Control Systems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20822"/>
            <a:ext cx="8340446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pic>
        <p:nvPicPr>
          <p:cNvPr id="1026" name="Picture 2" descr="http://futurehumanevolution.com/wp-content/uploads/Artificial-Intelligence-Neural-Network-No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09800"/>
            <a:ext cx="462392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90799" y="1672215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 smtClean="0">
                <a:solidFill>
                  <a:schemeClr val="bg1"/>
                </a:solidFill>
              </a:rPr>
              <a:t>Jaedeok</a:t>
            </a:r>
            <a:r>
              <a:rPr lang="sv-SE" sz="2000" dirty="0" smtClean="0">
                <a:solidFill>
                  <a:schemeClr val="bg1"/>
                </a:solidFill>
              </a:rPr>
              <a:t> Kim and Guillermo </a:t>
            </a:r>
            <a:r>
              <a:rPr lang="sv-SE" sz="2000" dirty="0" err="1" smtClean="0">
                <a:solidFill>
                  <a:schemeClr val="bg1"/>
                </a:solidFill>
              </a:rPr>
              <a:t>Francia</a:t>
            </a:r>
            <a:endParaRPr lang="en-C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829" y="2286000"/>
            <a:ext cx="8610599" cy="4062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The water temperatures are real numbers ranging from 0 C</a:t>
            </a:r>
            <a:r>
              <a:rPr lang="en-US" sz="2400" baseline="30000" dirty="0">
                <a:solidFill>
                  <a:schemeClr val="bg1"/>
                </a:solidFill>
              </a:rPr>
              <a:t>o</a:t>
            </a:r>
            <a:r>
              <a:rPr lang="en-US" sz="2400" dirty="0">
                <a:solidFill>
                  <a:schemeClr val="bg1"/>
                </a:solidFill>
              </a:rPr>
              <a:t> to 400 C</a:t>
            </a:r>
            <a:r>
              <a:rPr lang="en-US" sz="2400" baseline="30000" dirty="0">
                <a:solidFill>
                  <a:schemeClr val="bg1"/>
                </a:solidFill>
              </a:rPr>
              <a:t>o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The tank level is either continuous or discrete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The continuous values range from 0.0 to 99.99 reflecting the fill percentage of the tank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The 5 discrete values are indicative of the following level statuses: 1 (critically low), 2 (low), 3(normal), 4(high), and 5 (critically high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For statistical </a:t>
            </a:r>
            <a:r>
              <a:rPr lang="en-US" sz="2400" dirty="0">
                <a:solidFill>
                  <a:schemeClr val="bg1"/>
                </a:solidFill>
              </a:rPr>
              <a:t>stability of results of network training, we run each algorithm 5 times on the same set of input data for both continuous format and discrete format. 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buClr>
                <a:schemeClr val="accent6"/>
              </a:buClr>
            </a:pPr>
            <a:endParaRPr lang="ar-A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5</a:t>
            </a: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6020" y="1447800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Preamble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10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829" y="2286000"/>
            <a:ext cx="8610599" cy="4062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</a:rPr>
              <a:t>We make comparisons of five different training algorithms (</a:t>
            </a:r>
            <a:r>
              <a:rPr lang="en-US" sz="2400" dirty="0" err="1">
                <a:solidFill>
                  <a:schemeClr val="bg1"/>
                </a:solidFill>
              </a:rPr>
              <a:t>traincgf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trainlm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trainbfg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traingdx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trainrp</a:t>
            </a:r>
            <a:r>
              <a:rPr lang="en-US" sz="2400" dirty="0">
                <a:solidFill>
                  <a:schemeClr val="bg1"/>
                </a:solidFill>
              </a:rPr>
              <a:t>) on four neural network system </a:t>
            </a:r>
            <a:r>
              <a:rPr lang="en-US" sz="2400" dirty="0" smtClean="0">
                <a:solidFill>
                  <a:schemeClr val="bg1"/>
                </a:solidFill>
              </a:rPr>
              <a:t>metrics: Network </a:t>
            </a:r>
            <a:r>
              <a:rPr lang="en-US" sz="2400" dirty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rror Function, Success Rate, Run Time, and Epochs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</a:rPr>
              <a:t>We also run comparative analysis investigating the statistical differences using the following different pairings: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Continuous (tank level) without Water Temperature vs Discrete without Water Temperature </a:t>
            </a:r>
          </a:p>
          <a:p>
            <a:pPr marL="914400" lvl="1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Continuous with Water Temperature vs Discrete with Water Temperature</a:t>
            </a:r>
          </a:p>
          <a:p>
            <a:pPr marL="914400" lvl="1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Without Water Temperature vs With Water </a:t>
            </a:r>
            <a:r>
              <a:rPr lang="en-US" sz="2400" dirty="0" smtClean="0">
                <a:solidFill>
                  <a:schemeClr val="bg1"/>
                </a:solidFill>
              </a:rPr>
              <a:t>Temperature</a:t>
            </a:r>
            <a:endParaRPr lang="ar-A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5</a:t>
            </a: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0059" y="1447800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Preamble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47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752600" y="1387233"/>
            <a:ext cx="4750207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2800" b="1" spc="-20" dirty="0" smtClean="0">
                <a:solidFill>
                  <a:srgbClr val="FF0000"/>
                </a:solidFill>
                <a:latin typeface="Arial"/>
                <a:cs typeface="Arial"/>
              </a:rPr>
              <a:t> Training Parameters</a:t>
            </a:r>
            <a:endParaRPr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723045"/>
              </p:ext>
            </p:extLst>
          </p:nvPr>
        </p:nvGraphicFramePr>
        <p:xfrm>
          <a:off x="1851881" y="2590800"/>
          <a:ext cx="4726515" cy="3657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3872"/>
                <a:gridCol w="1392643"/>
              </a:tblGrid>
              <a:tr h="317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Parameter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6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Number of Input Attributes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Number of Input Records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6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Number of Output Attributes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Number of Output Records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Number of Neural Network Hidden Layers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6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Allocation of Data for Training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Allocation of Data for Validation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15%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6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Allocation of Data for Initial Testing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15%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Maximum number of Training Epochs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Performance index (Cross Entropy (CE) or Mean Square Error(MSE)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MSE or 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66800" y="1752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following table summarizes parameters for neural network training.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56682" y="600420"/>
            <a:ext cx="5456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lang="en-US"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741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834415"/>
              </p:ext>
            </p:extLst>
          </p:nvPr>
        </p:nvGraphicFramePr>
        <p:xfrm>
          <a:off x="1676400" y="2233612"/>
          <a:ext cx="5181600" cy="3024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Figure 1. Performance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Continuous Tank Level w/o 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Figure 2. Performance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Discrete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Tank Level w/o 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696170"/>
              </p:ext>
            </p:extLst>
          </p:nvPr>
        </p:nvGraphicFramePr>
        <p:xfrm>
          <a:off x="1752600" y="2133600"/>
          <a:ext cx="52578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469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Figure 3. Performance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Continuous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Tank Level w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536109"/>
              </p:ext>
            </p:extLst>
          </p:nvPr>
        </p:nvGraphicFramePr>
        <p:xfrm>
          <a:off x="1828800" y="2219979"/>
          <a:ext cx="5018087" cy="2885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3633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Figure 4. Performance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Discrete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Tank Level w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356403"/>
              </p:ext>
            </p:extLst>
          </p:nvPr>
        </p:nvGraphicFramePr>
        <p:xfrm>
          <a:off x="1905001" y="2119312"/>
          <a:ext cx="5008562" cy="283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77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5. Continuous vs Discrete (Performance w/o Temperature)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334962"/>
              </p:ext>
            </p:extLst>
          </p:nvPr>
        </p:nvGraphicFramePr>
        <p:xfrm>
          <a:off x="1981200" y="2058987"/>
          <a:ext cx="4875213" cy="312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945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6. Continuous vs Discrete (Performance w/ Temperature)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4690299"/>
              </p:ext>
            </p:extLst>
          </p:nvPr>
        </p:nvGraphicFramePr>
        <p:xfrm>
          <a:off x="2057400" y="2058987"/>
          <a:ext cx="4876800" cy="312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29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480469"/>
            <a:ext cx="361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Network Error Function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7. Without Temperature vs With Temperature in Performance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604169"/>
              </p:ext>
            </p:extLst>
          </p:nvPr>
        </p:nvGraphicFramePr>
        <p:xfrm>
          <a:off x="1828800" y="2133600"/>
          <a:ext cx="5105399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49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1554907"/>
            <a:ext cx="8560207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 2011 a publication, NIST SP 800-137, released by NIST to provide guidelines for continuous monitoring of information security on federal information systems and organizations.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 2015 U.S. Department of Energy’s Office of Electricity Delivery and Energy Reliability published a document, </a:t>
            </a:r>
            <a:r>
              <a:rPr lang="en-US" sz="2400" i="1" dirty="0" smtClean="0">
                <a:solidFill>
                  <a:schemeClr val="bg1"/>
                </a:solidFill>
              </a:rPr>
              <a:t>Energy </a:t>
            </a:r>
            <a:r>
              <a:rPr lang="en-US" sz="2400" i="1" dirty="0">
                <a:solidFill>
                  <a:schemeClr val="bg1"/>
                </a:solidFill>
              </a:rPr>
              <a:t>Sector Cyber Security Framework Implementation </a:t>
            </a:r>
            <a:r>
              <a:rPr lang="en-US" sz="2400" i="1" dirty="0" smtClean="0">
                <a:solidFill>
                  <a:schemeClr val="bg1"/>
                </a:solidFill>
              </a:rPr>
              <a:t>Guidance</a:t>
            </a:r>
            <a:r>
              <a:rPr lang="en-US" sz="2400" dirty="0" smtClean="0">
                <a:solidFill>
                  <a:schemeClr val="bg1"/>
                </a:solidFill>
              </a:rPr>
              <a:t>, in response to NIST’s framework. 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These guidelines and standards underscore the importance of protecting our critical infrastructures that are operating through automated controlled systems. 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1. Introduction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2043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Success Rate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8. Percentage of Success Rate w/o 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961473"/>
              </p:ext>
            </p:extLst>
          </p:nvPr>
        </p:nvGraphicFramePr>
        <p:xfrm>
          <a:off x="1905000" y="1981200"/>
          <a:ext cx="5105400" cy="320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60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2043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Success Rate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Figure 9. Percentage of Success Rate w/ Temperature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128968"/>
              </p:ext>
            </p:extLst>
          </p:nvPr>
        </p:nvGraphicFramePr>
        <p:xfrm>
          <a:off x="1905000" y="2133600"/>
          <a:ext cx="4876800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09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2043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Success Rate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10. Without Temperature vs With Temperature (in Percent)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828947"/>
              </p:ext>
            </p:extLst>
          </p:nvPr>
        </p:nvGraphicFramePr>
        <p:xfrm>
          <a:off x="2057400" y="2080055"/>
          <a:ext cx="4800600" cy="3101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729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1806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 Run Time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11. Run Time (in seconds) Continuous w/o Temp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433077"/>
              </p:ext>
            </p:extLst>
          </p:nvPr>
        </p:nvGraphicFramePr>
        <p:xfrm>
          <a:off x="1828800" y="1981200"/>
          <a:ext cx="5257800" cy="3171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331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Run Time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5317676"/>
            <a:ext cx="69342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Figure 12. Run Time (in seconds) Discrete w/ Temp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326236"/>
              </p:ext>
            </p:extLst>
          </p:nvPr>
        </p:nvGraphicFramePr>
        <p:xfrm>
          <a:off x="2133600" y="1981201"/>
          <a:ext cx="4953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288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Run Time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5317676"/>
            <a:ext cx="79248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Figure 13. Run Time (in seconds) w/o Temp (Continuous vs Discrete)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217904"/>
              </p:ext>
            </p:extLst>
          </p:nvPr>
        </p:nvGraphicFramePr>
        <p:xfrm>
          <a:off x="2133600" y="1981200"/>
          <a:ext cx="5181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69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Run Time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5317676"/>
            <a:ext cx="79248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Figure 14. Run Time (in seconds) w/ Temp (Continuous vs Discrete)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0082906"/>
              </p:ext>
            </p:extLst>
          </p:nvPr>
        </p:nvGraphicFramePr>
        <p:xfrm>
          <a:off x="2286000" y="1933726"/>
          <a:ext cx="4953000" cy="3171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91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Run Time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5317676"/>
            <a:ext cx="79248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Figure 15. Number of Epochs Needed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261665"/>
              </p:ext>
            </p:extLst>
          </p:nvPr>
        </p:nvGraphicFramePr>
        <p:xfrm>
          <a:off x="2209800" y="1981200"/>
          <a:ext cx="5334000" cy="312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56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81778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5.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8607" y="1410507"/>
            <a:ext cx="2772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Confusion Matrix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1393" y="5715000"/>
            <a:ext cx="7924800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Figure 16. Confusion Matrix on the Resilient Backpropagation Training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confusion_trainrp_cont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31668"/>
            <a:ext cx="3747453" cy="3633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89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Conclusion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151" y="1219200"/>
            <a:ext cx="8435085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</a:rPr>
              <a:t>Except for the Gradient Descent with Momentum (</a:t>
            </a:r>
            <a:r>
              <a:rPr lang="en-US" sz="2800" dirty="0" err="1" smtClean="0">
                <a:solidFill>
                  <a:schemeClr val="bg1"/>
                </a:solidFill>
              </a:rPr>
              <a:t>traingdm</a:t>
            </a:r>
            <a:r>
              <a:rPr lang="en-US" sz="2800" dirty="0" smtClean="0">
                <a:solidFill>
                  <a:schemeClr val="bg1"/>
                </a:solidFill>
              </a:rPr>
              <a:t>) training algorithm, the other algorithms perform at a reasonable success rate of 90% and over. 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he </a:t>
            </a:r>
            <a:r>
              <a:rPr lang="en-US" sz="2800" dirty="0">
                <a:solidFill>
                  <a:schemeClr val="bg1"/>
                </a:solidFill>
              </a:rPr>
              <a:t>discrete dataset provides improved success rates in most runs than the continuous cases.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he </a:t>
            </a:r>
            <a:r>
              <a:rPr lang="en-US" sz="2800" dirty="0">
                <a:solidFill>
                  <a:schemeClr val="bg1"/>
                </a:solidFill>
              </a:rPr>
              <a:t>addition of temperature variable to the input dataset increases the success rate considerably.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</a:rPr>
              <a:t>The run time and the number of iterations (epochs) displayed by the Resilient Backpropagation (</a:t>
            </a:r>
            <a:r>
              <a:rPr lang="en-US" sz="2800" dirty="0" err="1">
                <a:solidFill>
                  <a:schemeClr val="bg1"/>
                </a:solidFill>
              </a:rPr>
              <a:t>trainrp</a:t>
            </a:r>
            <a:r>
              <a:rPr lang="en-US" sz="2800" dirty="0">
                <a:solidFill>
                  <a:schemeClr val="bg1"/>
                </a:solidFill>
              </a:rPr>
              <a:t>) and Gradient Descent with Momentum and Adaptive Learning Rate (</a:t>
            </a:r>
            <a:r>
              <a:rPr lang="en-US" sz="2800" dirty="0" err="1">
                <a:solidFill>
                  <a:schemeClr val="bg1"/>
                </a:solidFill>
              </a:rPr>
              <a:t>traingdx</a:t>
            </a:r>
            <a:r>
              <a:rPr lang="en-US" sz="2800" dirty="0">
                <a:solidFill>
                  <a:schemeClr val="bg1"/>
                </a:solidFill>
              </a:rPr>
              <a:t>) training algorithms are generally better than the other algorithms. 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1554907"/>
            <a:ext cx="8560207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response to this national need, we embark of a research study on continuous security monitoring of industrial control systems using artificial intelligent neural systems. </a:t>
            </a:r>
            <a:endParaRPr lang="en-US" sz="2400" spc="-1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>
                <a:solidFill>
                  <a:schemeClr val="bg1"/>
                </a:solidFill>
              </a:rPr>
              <a:t>This chapter presents some preliminary work towards developing a complex neural system that classifies, in real time, industrial control </a:t>
            </a:r>
            <a:r>
              <a:rPr lang="en-US" sz="2400" dirty="0" smtClean="0">
                <a:solidFill>
                  <a:schemeClr val="bg1"/>
                </a:solidFill>
              </a:rPr>
              <a:t>system.</a:t>
            </a:r>
            <a:endParaRPr lang="en-US" sz="2400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. Introduction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138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Future Work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0154" y="1371600"/>
            <a:ext cx="8435085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 smtClean="0">
                <a:solidFill>
                  <a:schemeClr val="bg1"/>
                </a:solidFill>
              </a:rPr>
              <a:t>The </a:t>
            </a:r>
            <a:r>
              <a:rPr lang="en-US" sz="2800" dirty="0">
                <a:solidFill>
                  <a:schemeClr val="bg1"/>
                </a:solidFill>
              </a:rPr>
              <a:t>utilization of artificial intelligence approaches such as Clustering, Principal Component Analysis (PCA), Genetic Algorithms, Deep Learning, Support Vector Machine (SVM), etc. to enhance the performance of the machine learning classification </a:t>
            </a:r>
            <a:r>
              <a:rPr lang="en-US" sz="2800" dirty="0" smtClean="0">
                <a:solidFill>
                  <a:schemeClr val="bg1"/>
                </a:solidFill>
              </a:rPr>
              <a:t>system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</a:rPr>
              <a:t>The investigation of using the Mean Square Error (MSE) function to further enhanced a classification system that was trained with the Cross Entropy </a:t>
            </a:r>
            <a:r>
              <a:rPr lang="en-US" sz="2800" dirty="0" smtClean="0">
                <a:solidFill>
                  <a:schemeClr val="bg1"/>
                </a:solidFill>
              </a:rPr>
              <a:t>criterion.</a:t>
            </a:r>
          </a:p>
        </p:txBody>
      </p:sp>
    </p:spTree>
    <p:extLst>
      <p:ext uri="{BB962C8B-B14F-4D97-AF65-F5344CB8AC3E}">
        <p14:creationId xmlns:p14="http://schemas.microsoft.com/office/powerpoint/2010/main" val="333782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554907"/>
            <a:ext cx="8610601" cy="4801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In May 2010, The National Science Foundation (NSF) funded the Critical Infrastructure Security and Assessment Laboratory (CISAL) project at JSU.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CISAL SYSTEM ARCHITECTURE</a:t>
            </a:r>
            <a:endParaRPr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2. Facilities and Resources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Picture 4" descr="K:\grants\CriticalInfrastructure\CISALInfo\CISALSchemati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19400"/>
            <a:ext cx="5314315" cy="308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031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554907"/>
            <a:ext cx="8610601" cy="332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CISAL </a:t>
            </a:r>
            <a:r>
              <a:rPr lang="en-US" sz="2400" dirty="0">
                <a:solidFill>
                  <a:schemeClr val="bg1"/>
                </a:solidFill>
              </a:rPr>
              <a:t>is designed to simulate the operations of a typical SCADA system serving a small community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CISAL project outcomes include the design and implementation of the control systems laboratory that mimics a water distribution system and a nuclear power generation facility, the development of various curriculum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critical infrastructure protection course, and the investigation of various wireless technology applications on control systems. 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2. Facilities and Resources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607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554907"/>
            <a:ext cx="8610601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  <a:latin typeface="Helvetica Neue"/>
              </a:rPr>
              <a:t>A neural </a:t>
            </a:r>
            <a:r>
              <a:rPr lang="en-US" sz="2400" dirty="0" smtClean="0">
                <a:solidFill>
                  <a:schemeClr val="bg1"/>
                </a:solidFill>
                <a:latin typeface="Helvetica Neue"/>
              </a:rPr>
              <a:t>network (NN) </a:t>
            </a:r>
            <a:r>
              <a:rPr lang="en-US" sz="2400" dirty="0">
                <a:solidFill>
                  <a:schemeClr val="bg1"/>
                </a:solidFill>
                <a:latin typeface="Helvetica Neue"/>
              </a:rPr>
              <a:t>is an information processing system that is inspired by the human brain’s nervous system</a:t>
            </a:r>
            <a:r>
              <a:rPr lang="en-US" sz="2400" dirty="0" smtClean="0">
                <a:solidFill>
                  <a:schemeClr val="bg1"/>
                </a:solidFill>
                <a:latin typeface="Helvetica Neue"/>
              </a:rPr>
              <a:t>.</a:t>
            </a:r>
            <a:endParaRPr lang="en-US" sz="2400" dirty="0">
              <a:solidFill>
                <a:schemeClr val="bg1"/>
              </a:solidFill>
              <a:latin typeface="Helvetica Neue"/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  <a:latin typeface="Helvetica Neue"/>
              </a:rPr>
              <a:t>It consists of a large number of highly interconnected processing components called neurons.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  <a:latin typeface="Helvetica Neue"/>
              </a:rPr>
              <a:t>It can be used to solve problems in a wide range of applications such as function approximations, linear and nonlinear regressions, pattern recognitions, and data classifications</a:t>
            </a:r>
            <a:r>
              <a:rPr lang="en-US" sz="2400" dirty="0" smtClean="0">
                <a:solidFill>
                  <a:schemeClr val="bg1"/>
                </a:solidFill>
                <a:latin typeface="Helvetica Neue"/>
              </a:rPr>
              <a:t>.</a:t>
            </a:r>
            <a:endParaRPr lang="en-US" sz="2400" dirty="0">
              <a:solidFill>
                <a:schemeClr val="bg1"/>
              </a:solidFill>
              <a:latin typeface="Helvetica Neue"/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bg1"/>
                </a:solidFill>
                <a:latin typeface="Helvetica Neue"/>
              </a:rPr>
              <a:t>Two major steps in running a neural network are setting up an error </a:t>
            </a:r>
            <a:r>
              <a:rPr lang="en-US" sz="2400" dirty="0" smtClean="0">
                <a:solidFill>
                  <a:schemeClr val="bg1"/>
                </a:solidFill>
                <a:latin typeface="Helvetica Neue"/>
              </a:rPr>
              <a:t>function (or a performance index) </a:t>
            </a:r>
            <a:r>
              <a:rPr lang="en-US" sz="2400" dirty="0">
                <a:solidFill>
                  <a:schemeClr val="bg1"/>
                </a:solidFill>
                <a:latin typeface="Helvetica Neue"/>
              </a:rPr>
              <a:t>and choosing a training algorithm that minimizes the error function.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. Neural Networks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59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/>
              <p:nvPr/>
            </p:nvSpPr>
            <p:spPr>
              <a:xfrm>
                <a:off x="304800" y="2057400"/>
                <a:ext cx="8610601" cy="42250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42900" indent="-342900">
                  <a:buClr>
                    <a:schemeClr val="accent6"/>
                  </a:buClr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solidFill>
                      <a:schemeClr val="bg1"/>
                    </a:solidFill>
                    <a:latin typeface="Helvetica Neue"/>
                  </a:rPr>
                  <a:t>Two commonly used error functions are the Mean Square Error (MSE) and the Cross-Entropy (CE).</a:t>
                </a:r>
              </a:p>
              <a:p>
                <a:pPr marL="342900" indent="-342900">
                  <a:buClr>
                    <a:schemeClr val="accent6"/>
                  </a:buClr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solidFill>
                      <a:schemeClr val="bg1"/>
                    </a:solidFill>
                    <a:latin typeface="Helvetica Neue"/>
                  </a:rPr>
                  <a:t>MSE measures the expected value of squares of difference between network output vectors and target vectors.</a:t>
                </a:r>
              </a:p>
              <a:p>
                <a:pPr marL="342900" indent="-342900">
                  <a:buClr>
                    <a:schemeClr val="accent6"/>
                  </a:buClr>
                  <a:buFont typeface="Wingdings" panose="05000000000000000000" pitchFamily="2" charset="2"/>
                  <a:buChar char="q"/>
                </a:pPr>
                <a:endParaRPr lang="en-US" sz="2400" dirty="0" smtClean="0">
                  <a:solidFill>
                    <a:schemeClr val="bg1"/>
                  </a:solidFill>
                  <a:latin typeface="Helvetica Neue"/>
                </a:endParaRPr>
              </a:p>
              <a:p>
                <a:pPr>
                  <a:buClr>
                    <a:schemeClr val="accent6"/>
                  </a:buClr>
                </a:pPr>
                <a:r>
                  <a:rPr lang="en-US" sz="2400" dirty="0" smtClean="0">
                    <a:solidFill>
                      <a:schemeClr val="bg1"/>
                    </a:solidFill>
                    <a:latin typeface="Helvetica Neue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𝑤</m:t>
                        </m:r>
                      </m:e>
                    </m:d>
                    <m:r>
                      <a:rPr lang="en-US" sz="2400" i="1">
                        <a:solidFill>
                          <a:schemeClr val="bg1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  <m:t>𝑤</m:t>
                                    </m:r>
                                  </m:e>
                                </m:d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sz="2400" dirty="0" smtClean="0">
                  <a:solidFill>
                    <a:schemeClr val="bg1"/>
                  </a:solidFill>
                  <a:latin typeface="Helvetica Neue"/>
                </a:endParaRPr>
              </a:p>
              <a:p>
                <a:pPr>
                  <a:buClr>
                    <a:schemeClr val="accent6"/>
                  </a:buClr>
                </a:pPr>
                <a:endParaRPr lang="en-US" sz="2400" dirty="0">
                  <a:solidFill>
                    <a:schemeClr val="bg1"/>
                  </a:solidFill>
                  <a:latin typeface="Helvetica Neue"/>
                </a:endParaRPr>
              </a:p>
              <a:p>
                <a:pPr marL="342900" indent="-342900">
                  <a:buClr>
                    <a:schemeClr val="accent6"/>
                  </a:buClr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solidFill>
                      <a:schemeClr val="bg1"/>
                    </a:solidFill>
                    <a:latin typeface="Helvetica Neue"/>
                  </a:rPr>
                  <a:t>CE is constructed by providing probabilistic views to the network outputs. CE measures the negative log likelihood. </a:t>
                </a:r>
              </a:p>
              <a:p>
                <a:pPr>
                  <a:buClr>
                    <a:schemeClr val="accent6"/>
                  </a:buClr>
                </a:pPr>
                <a:endParaRPr lang="en-US" sz="2400" dirty="0" smtClean="0">
                  <a:solidFill>
                    <a:schemeClr val="bg1"/>
                  </a:solidFill>
                  <a:latin typeface="Helvetica Neue"/>
                </a:endParaRPr>
              </a:p>
              <a:p>
                <a:pPr>
                  <a:buClr>
                    <a:schemeClr val="accent6"/>
                  </a:buClr>
                </a:pPr>
                <a:r>
                  <a:rPr lang="en-US" sz="2400" dirty="0" smtClean="0">
                    <a:solidFill>
                      <a:schemeClr val="bg1"/>
                    </a:solidFill>
                    <a:latin typeface="Helvetica Neue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=−∑[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chemeClr val="bg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d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)]</m:t>
                            </m:r>
                          </m:e>
                        </m:func>
                      </m:e>
                    </m:func>
                  </m:oMath>
                </a14:m>
                <a:endParaRPr lang="en-US" sz="2400" dirty="0">
                  <a:solidFill>
                    <a:schemeClr val="bg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057400"/>
                <a:ext cx="8610601" cy="4225067"/>
              </a:xfrm>
              <a:prstGeom prst="rect">
                <a:avLst/>
              </a:prstGeom>
              <a:blipFill rotWithShape="0">
                <a:blip r:embed="rId3"/>
                <a:stretch>
                  <a:fillRect l="-1982" t="-2165" b="-2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. Neural Networks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8395" y="1432130"/>
            <a:ext cx="3100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Two Error Functions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1" y="1371600"/>
            <a:ext cx="8610599" cy="4985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US" sz="2400" dirty="0">
                <a:solidFill>
                  <a:schemeClr val="bg1"/>
                </a:solidFill>
              </a:rPr>
              <a:t>The following NN training functions  (or training algorithms) available in </a:t>
            </a:r>
            <a:r>
              <a:rPr lang="en-US" sz="2400" i="1" dirty="0" err="1">
                <a:solidFill>
                  <a:schemeClr val="bg1"/>
                </a:solidFill>
              </a:rPr>
              <a:t>Matlab</a:t>
            </a:r>
            <a:r>
              <a:rPr lang="en-US" sz="2400" i="1" dirty="0">
                <a:solidFill>
                  <a:schemeClr val="bg1"/>
                </a:solidFill>
              </a:rPr>
              <a:t>® Neural Network Toolbox </a:t>
            </a:r>
            <a:r>
              <a:rPr lang="en-US" sz="2400" dirty="0">
                <a:solidFill>
                  <a:schemeClr val="bg1"/>
                </a:solidFill>
              </a:rPr>
              <a:t>that</a:t>
            </a:r>
            <a:r>
              <a:rPr lang="en-US" sz="2400" i="1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have been adopted and tested for data training. 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Scaled </a:t>
            </a:r>
            <a:r>
              <a:rPr lang="en-US" sz="2400" dirty="0">
                <a:solidFill>
                  <a:schemeClr val="bg1"/>
                </a:solidFill>
              </a:rPr>
              <a:t>Conjugate Gradient (</a:t>
            </a:r>
            <a:r>
              <a:rPr lang="en-US" sz="2400" dirty="0" err="1">
                <a:solidFill>
                  <a:schemeClr val="bg1"/>
                </a:solidFill>
              </a:rPr>
              <a:t>trainscg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err="1" smtClean="0">
                <a:solidFill>
                  <a:schemeClr val="bg1"/>
                </a:solidFill>
              </a:rPr>
              <a:t>Levenberg</a:t>
            </a:r>
            <a:r>
              <a:rPr lang="en-US" sz="2400" dirty="0" smtClean="0">
                <a:solidFill>
                  <a:schemeClr val="bg1"/>
                </a:solidFill>
              </a:rPr>
              <a:t>-Marquardt (</a:t>
            </a:r>
            <a:r>
              <a:rPr lang="en-US" sz="2400" dirty="0" err="1" smtClean="0">
                <a:solidFill>
                  <a:schemeClr val="bg1"/>
                </a:solidFill>
              </a:rPr>
              <a:t>trainlm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BFGS Quasi-Newton (</a:t>
            </a:r>
            <a:r>
              <a:rPr lang="en-US" sz="2400" dirty="0" err="1" smtClean="0">
                <a:solidFill>
                  <a:schemeClr val="bg1"/>
                </a:solidFill>
              </a:rPr>
              <a:t>trainbf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Resilient Backpropagation (</a:t>
            </a:r>
            <a:r>
              <a:rPr lang="en-US" sz="2400" dirty="0" err="1" smtClean="0">
                <a:solidFill>
                  <a:schemeClr val="bg1"/>
                </a:solidFill>
              </a:rPr>
              <a:t>trainrp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Gradient Descent with Momentum (</a:t>
            </a:r>
            <a:r>
              <a:rPr lang="en-US" sz="2400" dirty="0" err="1" smtClean="0">
                <a:solidFill>
                  <a:schemeClr val="bg1"/>
                </a:solidFill>
              </a:rPr>
              <a:t>traingdm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</a:rPr>
              <a:t>Gradient Descent with Momentum and Adaptive Learning Rate (</a:t>
            </a:r>
            <a:r>
              <a:rPr lang="en-US" sz="2400" dirty="0" err="1" smtClean="0">
                <a:solidFill>
                  <a:schemeClr val="bg1"/>
                </a:solidFill>
              </a:rPr>
              <a:t>traingdx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endParaRPr lang="ar-A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4. NN Training Functions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4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2362200"/>
            <a:ext cx="8402035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The research study involves the monitoring of a subset of a collection of complex operational data from a power generating system.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We monitor the operation of three pumps, the tank water level, and the operational status of water-cooled equipment such as a reactor or a generator.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We also test a different set of operational data by including the water temperature as an additional input data element.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operational and pump statuses are binary values (0-OFF, 1-ON). </a:t>
            </a:r>
            <a:endParaRPr lang="ar-A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600" b="1" spc="-20" dirty="0">
                <a:solidFill>
                  <a:srgbClr val="FF0000"/>
                </a:solidFill>
                <a:latin typeface="Arial"/>
                <a:cs typeface="Arial"/>
              </a:rPr>
              <a:t>5</a:t>
            </a:r>
            <a:r>
              <a:rPr lang="en-US" sz="3600" b="1" spc="-20" dirty="0" smtClean="0">
                <a:solidFill>
                  <a:srgbClr val="FF0000"/>
                </a:solidFill>
                <a:latin typeface="Arial"/>
                <a:cs typeface="Arial"/>
              </a:rPr>
              <a:t>. Comparative Analysis</a:t>
            </a:r>
            <a:endParaRPr sz="3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6020" y="1447800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Preamble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8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YKIM@WWDVIJNFUVWZY553" val="38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8057</TotalTime>
  <Words>1351</Words>
  <Application>Microsoft Macintosh PowerPoint</Application>
  <PresentationFormat>On-screen Show (4:3)</PresentationFormat>
  <Paragraphs>154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Calibri</vt:lpstr>
      <vt:lpstr>Cambria Math</vt:lpstr>
      <vt:lpstr>Helvetica Neue</vt:lpstr>
      <vt:lpstr>Times New Roman</vt:lpstr>
      <vt:lpstr>Wingdings</vt:lpstr>
      <vt:lpstr>Arial</vt:lpstr>
      <vt:lpstr>Office Theme</vt:lpstr>
      <vt:lpstr>Chapter 30: A Comparative Study of Neural Network Training Algorithms for the Intelligent Security Monitoring of Industrial Control Systems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Future Work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Microsoft Office User</cp:lastModifiedBy>
  <cp:revision>43</cp:revision>
  <dcterms:created xsi:type="dcterms:W3CDTF">2017-08-17T13:30:46Z</dcterms:created>
  <dcterms:modified xsi:type="dcterms:W3CDTF">2017-09-27T17:17:55Z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