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37" r:id="rId2"/>
    <p:sldId id="259" r:id="rId3"/>
    <p:sldId id="262" r:id="rId4"/>
    <p:sldId id="338" r:id="rId5"/>
    <p:sldId id="339" r:id="rId6"/>
    <p:sldId id="340" r:id="rId7"/>
    <p:sldId id="341" r:id="rId8"/>
    <p:sldId id="342" r:id="rId9"/>
    <p:sldId id="347" r:id="rId10"/>
    <p:sldId id="343" r:id="rId11"/>
    <p:sldId id="344" r:id="rId12"/>
    <p:sldId id="345" r:id="rId13"/>
    <p:sldId id="346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4"/>
    <p:sldId id="358" r:id="rId25"/>
    <p:sldId id="359" r:id="rId26"/>
    <p:sldId id="360" r:id="rId27"/>
    <p:sldId id="361" r:id="rId28"/>
    <p:sldId id="362" r:id="rId29"/>
    <p:sldId id="363" r:id="rId30"/>
    <p:sldId id="364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/>
    <p:restoredTop sz="93112"/>
  </p:normalViewPr>
  <p:slideViewPr>
    <p:cSldViewPr>
      <p:cViewPr varScale="1">
        <p:scale>
          <a:sx n="87" d="100"/>
          <a:sy n="87" d="100"/>
        </p:scale>
        <p:origin x="200" y="1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819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46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pPr/>
              <a:t>9/27/17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pPr/>
              <a:t>9/27/17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pPr/>
              <a:t>9/27/17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pPr/>
              <a:t>9/27/17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pPr/>
              <a:t>9/27/17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pPr/>
              <a:t>9/27/17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514937"/>
            <a:ext cx="8603691" cy="1390063"/>
          </a:xfrm>
        </p:spPr>
        <p:txBody>
          <a:bodyPr/>
          <a:lstStyle/>
          <a:p>
            <a:pPr algn="ctr" rtl="0"/>
            <a:r>
              <a:rPr lang="en-US" sz="2800" dirty="0" smtClean="0">
                <a:solidFill>
                  <a:srgbClr val="FF0000"/>
                </a:solidFill>
              </a:rPr>
              <a:t>Chapter 31: Cloud Computing: Security Issues and Establishing Virtual Cloud Environment via Vagrant to Secure Cloud Hosts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942046"/>
            <a:ext cx="3886200" cy="24427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5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270154" y="5486400"/>
            <a:ext cx="8340446" cy="634396"/>
          </a:xfrm>
        </p:spPr>
        <p:txBody>
          <a:bodyPr/>
          <a:lstStyle/>
          <a:p>
            <a:r>
              <a:rPr lang="en-US" sz="1600" dirty="0" smtClean="0">
                <a:solidFill>
                  <a:srgbClr val="FF0000"/>
                </a:solidFill>
              </a:rPr>
              <a:t>Computer and Network Security Essentials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Springer</a:t>
            </a:r>
            <a:endParaRPr lang="en-US" sz="1600" dirty="0">
              <a:solidFill>
                <a:srgbClr val="FF0000"/>
              </a:solidFill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Editor: Kevin Daimi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Associate Editors: Guillermo </a:t>
            </a:r>
            <a:r>
              <a:rPr lang="en-US" sz="1600" b="1" dirty="0" err="1" smtClean="0">
                <a:solidFill>
                  <a:srgbClr val="FF0000"/>
                </a:solidFill>
              </a:rPr>
              <a:t>Francia</a:t>
            </a:r>
            <a:r>
              <a:rPr lang="en-US" sz="1600" b="1" dirty="0" smtClean="0">
                <a:solidFill>
                  <a:srgbClr val="FF0000"/>
                </a:solidFill>
              </a:rPr>
              <a:t>, Levent </a:t>
            </a:r>
            <a:r>
              <a:rPr lang="en-US" sz="1600" b="1" dirty="0" err="1" smtClean="0">
                <a:solidFill>
                  <a:srgbClr val="FF0000"/>
                </a:solidFill>
              </a:rPr>
              <a:t>Ertaul</a:t>
            </a:r>
            <a:r>
              <a:rPr lang="en-US" sz="1600" b="1" dirty="0" smtClean="0">
                <a:solidFill>
                  <a:srgbClr val="FF0000"/>
                </a:solidFill>
              </a:rPr>
              <a:t>, Luis </a:t>
            </a:r>
            <a:r>
              <a:rPr lang="en-US" sz="1600" b="1" dirty="0">
                <a:solidFill>
                  <a:srgbClr val="FF0000"/>
                </a:solidFill>
              </a:rPr>
              <a:t>Hernández</a:t>
            </a:r>
            <a:r>
              <a:rPr lang="en-US" sz="1600" dirty="0"/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Encinas</a:t>
            </a:r>
            <a:r>
              <a:rPr lang="en-US" sz="1600" b="1" dirty="0" smtClean="0">
                <a:solidFill>
                  <a:srgbClr val="FF0000"/>
                </a:solidFill>
              </a:rPr>
              <a:t>, Eman El-Sheikh</a:t>
            </a:r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381000" y="2133600"/>
            <a:ext cx="8340446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 smtClean="0">
                <a:solidFill>
                  <a:schemeClr val="bg1"/>
                </a:solidFill>
              </a:rPr>
              <a:t>Polyxeni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Spanaki</a:t>
            </a:r>
            <a:r>
              <a:rPr lang="en-US" sz="2000" dirty="0" smtClean="0">
                <a:solidFill>
                  <a:schemeClr val="bg1"/>
                </a:solidFill>
              </a:rPr>
              <a:t> and Nicolas </a:t>
            </a:r>
            <a:r>
              <a:rPr lang="en-US" sz="2000" dirty="0" err="1" smtClean="0">
                <a:solidFill>
                  <a:schemeClr val="bg1"/>
                </a:solidFill>
              </a:rPr>
              <a:t>Sklavos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3400" y="1828800"/>
            <a:ext cx="8228330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Regarding a Cloud environment, vulnerabilities are Cloud-specific if they: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2" hangingPunct="0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are frequent</a:t>
            </a:r>
          </a:p>
          <a:p>
            <a:pPr lvl="2" hangingPunct="0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have their main cause in one or more of NIST cloud characteristics</a:t>
            </a:r>
          </a:p>
          <a:p>
            <a:pPr lvl="2" hangingPunct="0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are caused when the cloud novelty hardens the control of security in the Cloud</a:t>
            </a:r>
          </a:p>
          <a:p>
            <a:pPr lvl="2" hangingPunct="0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are common in cloud offerings</a:t>
            </a:r>
            <a:endParaRPr lang="en-US" sz="2800" spc="-1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9600" y="5334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Cloud Computing Security 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Cloud Computing Vulnerabilities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2000" y="1676400"/>
            <a:ext cx="7242809" cy="40934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Some of the cloud attributes that could be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evolved into exploitable vulnerabilities are:</a:t>
            </a:r>
          </a:p>
          <a:p>
            <a:pPr marL="927100" lvl="1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Pervasive Network Access</a:t>
            </a:r>
          </a:p>
          <a:p>
            <a:pPr marL="927100" lvl="1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Measured Service</a:t>
            </a:r>
          </a:p>
          <a:p>
            <a:pPr marL="927100" lvl="1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Multi-tenancy</a:t>
            </a:r>
          </a:p>
          <a:p>
            <a:pPr marL="927100" lvl="1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Off-premise Infrastructure</a:t>
            </a:r>
          </a:p>
          <a:p>
            <a:pPr marL="927100" lvl="1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Rapid Elasticity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Cloud Security Issues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8200" y="2286000"/>
            <a:ext cx="7242809" cy="27699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Privileged Access Control</a:t>
            </a:r>
            <a:endParaRPr sz="2800" dirty="0" smtClean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Data Recovery</a:t>
            </a:r>
            <a:endParaRPr sz="2800" dirty="0" smtClean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Data Security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Regulatory Compliance</a:t>
            </a:r>
            <a:endParaRPr sz="2800" dirty="0" smtClean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Data Location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0" y="381000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Cloud Common Attacks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8200" y="1752600"/>
            <a:ext cx="7242809" cy="3939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Distributed Denial Of Service Attacks</a:t>
            </a:r>
            <a:endParaRPr sz="2800" dirty="0" smtClean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VM Denial Of Service Attacks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Keystroke Timing Attacks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Side-Channel Attacks</a:t>
            </a:r>
            <a:endParaRPr sz="28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Hypervisor Attacks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Cloud Malware Injection Attacks</a:t>
            </a:r>
            <a:endParaRPr sz="2800" dirty="0" smtClean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Fraudulent Resource Consumption Attacks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9600" y="1828800"/>
            <a:ext cx="8228330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Security threats are some of the many challenges faced in a Cloud and non-Cloud environment.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With the use of software automation tools, a specific methodology is followed. The remote hosts are configured, within the cloud in order to be secured.</a:t>
            </a:r>
            <a:endParaRPr lang="en-US" sz="2800" dirty="0" smtClean="0"/>
          </a:p>
        </p:txBody>
      </p:sp>
      <p:sp>
        <p:nvSpPr>
          <p:cNvPr id="3" name="object 3"/>
          <p:cNvSpPr txBox="1"/>
          <p:nvPr/>
        </p:nvSpPr>
        <p:spPr>
          <a:xfrm>
            <a:off x="533400" y="6096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Virtual Cloud Environment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Benefits Of Automation Tools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8200" y="1905000"/>
            <a:ext cx="7242809" cy="37856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Less Time Consumption</a:t>
            </a:r>
            <a:endParaRPr sz="2800" dirty="0" smtClean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Improvement of Productivity and Collaboration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Elimination of Repetitive Tasks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Reduction of Errors</a:t>
            </a:r>
            <a:endParaRPr sz="28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Degradation of Complexity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Accretion of Innovation Resources</a:t>
            </a:r>
            <a:endParaRPr sz="2800" dirty="0" smtClean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800" y="1905000"/>
            <a:ext cx="8228330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Vagrant is used to create and configure lightweight, portable and easily reproduced virtual environments.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It manages all the important configurations, to avoid unnecessary maintenance and setup time.</a:t>
            </a:r>
          </a:p>
          <a:p>
            <a:pPr marL="469901" marR="855980" indent="-457200">
              <a:buClr>
                <a:srgbClr val="DF773B"/>
              </a:buClr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Is controlled by a single workflow, to maximize productivity and flexibility.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09600" y="457200"/>
            <a:ext cx="7874407" cy="123110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Creation of Virtual Environment Vagrant Tool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Features Introduced in Vagrant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8200" y="2133600"/>
            <a:ext cx="7242809" cy="2893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Large amount of image files that can be used.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ability to back up a current machine to a Vagrant box file.</a:t>
            </a:r>
            <a:endParaRPr lang="en-US" sz="2800" spc="-5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ability to adjust settings on the virtual machine.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Features Introduced in Vagrant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8200" y="2362200"/>
            <a:ext cx="7242809" cy="23083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VagrantFiles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which install necessary packages and modify configuration in the initial setup.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integration with Configuration Management tools.</a:t>
            </a:r>
            <a:endParaRPr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800" y="2209800"/>
            <a:ext cx="8228330" cy="3016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Ansible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is an IT automation engine used to automate cloud provisioning as well as configuration and service orchestration.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Ansible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is exceptionally powerful, extremely easy to use and is composed by 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agentless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architecture.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7200" y="533400"/>
            <a:ext cx="7874407" cy="123110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Configuration Management Tools - </a:t>
            </a:r>
            <a:r>
              <a:rPr lang="en-US" sz="4000" b="1" spc="-20" dirty="0" err="1" smtClean="0">
                <a:solidFill>
                  <a:srgbClr val="FF0000"/>
                </a:solidFill>
                <a:latin typeface="Arial"/>
                <a:cs typeface="Arial"/>
              </a:rPr>
              <a:t>Ansible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800" y="1981200"/>
            <a:ext cx="8228330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Cloud computing is a model for enabling pervasive, suitable, on-demand network access to a shared pool of resources.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Cloud Computing is composed by some essential characteristics (on-demand self-service, network access, resource grouping, rapid elasticity and measured service)</a:t>
            </a:r>
            <a:r>
              <a:rPr sz="2800" spc="-1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800" spc="-1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200" y="533400"/>
            <a:ext cx="7874407" cy="123110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Introduction to Cloud Computing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err="1" smtClean="0">
                <a:solidFill>
                  <a:srgbClr val="FF0000"/>
                </a:solidFill>
              </a:rPr>
              <a:t>Ansible</a:t>
            </a:r>
            <a:r>
              <a:rPr lang="en-US" sz="4000" spc="-20" dirty="0" smtClean="0">
                <a:solidFill>
                  <a:srgbClr val="FF0000"/>
                </a:solidFill>
              </a:rPr>
              <a:t> Initiation Steps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4" name="Picture 3" descr="C:\Users\Xenia\Desktop\Drawing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447800"/>
            <a:ext cx="3810000" cy="48768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Attributes of </a:t>
            </a:r>
            <a:r>
              <a:rPr lang="en-US" sz="4000" spc="-20" dirty="0" err="1" smtClean="0">
                <a:solidFill>
                  <a:srgbClr val="FF0000"/>
                </a:solidFill>
              </a:rPr>
              <a:t>Ansible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8200" y="2133600"/>
            <a:ext cx="7242809" cy="3354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Playbook</a:t>
            </a:r>
            <a:endParaRPr sz="2800" dirty="0" smtClean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Plays, Tasks and Modules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Host Inventory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Handlers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Variables, Templates and Facts</a:t>
            </a:r>
            <a:endParaRPr sz="2800" dirty="0" smtClean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Roles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800" y="2209800"/>
            <a:ext cx="8228330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Virtual Cloud Environment is created with the use of Vagrant by 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HashiCorp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since Vagrant can create many machines inside the same environment.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With the use of the Configuration Management tool 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Ansible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the process of securing the specific hosts is initialized.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200" y="533400"/>
            <a:ext cx="7874407" cy="123110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Virtual Cloud Environment  Setup and Configuration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Setup and Configuration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8200" y="1600200"/>
            <a:ext cx="7242809" cy="47705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 Vagrant box must be created or chosen.</a:t>
            </a:r>
            <a:endParaRPr sz="2800" dirty="0" smtClean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With the simple commands </a:t>
            </a:r>
            <a:r>
              <a:rPr lang="en-US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vagrant init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US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vagrant up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the Virtual Machine is ready for use</a:t>
            </a:r>
            <a:r>
              <a:rPr lang="en-US" sz="2800" spc="-1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With the production of the Virtual Machine, a 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VagrantFile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is created.</a:t>
            </a:r>
            <a:endParaRPr lang="en-US" sz="2800" spc="-1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lang="en-U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VagrantFile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contains the necessary configuration to create the Virtual Environment and connect it with Configuration Management tool, </a:t>
            </a:r>
            <a:r>
              <a:rPr lang="en-U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Ansible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Setup and Configuration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8200" y="1447800"/>
            <a:ext cx="7242809" cy="50475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Ansible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Playbook contains all the necessary configuration settings</a:t>
            </a:r>
            <a:r>
              <a:rPr lang="en-US" sz="2800" spc="-1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Ansible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uses Roles, which are a special kind of Playbook containing tasks, configuration templates, variables and other files</a:t>
            </a:r>
            <a:r>
              <a:rPr lang="en-US" sz="2800" spc="-1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Once the Vagrant boxes are up and running, 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Ansible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runs the Playbook that calls all the additional roles created in order to harden multiple machines created by Vagrant.</a:t>
            </a:r>
            <a:endParaRPr lang="en-US" sz="2800" spc="-1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800" y="1524000"/>
            <a:ext cx="8228330" cy="47397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Updates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Creation and Configuration of Deploy User Accounts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Harden SSH Access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SSL Certificate Installation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Installation and Configuring of a Firewall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9600" y="5334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Configuration Security Steps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800" y="1447800"/>
            <a:ext cx="8228330" cy="51706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Disable IPV6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Secure Shared Memory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Determine Running Services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Monitoring Tools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Intrusion Detection Systems (IDS)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Search for 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Rootkits</a:t>
            </a: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9600" y="4572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Configuration Security Steps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800" y="1676400"/>
            <a:ext cx="8228330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Using IT automation tools, leads to an efficient and productive way to ensure cloud safety.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use of Vagrant and 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Ansible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help create and configure lightweight, portable environments avoiding maintenance and setup time, leading to the maximization of productivity and flexibility. 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9600" y="5334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Discussion/Conclusions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9600" y="2438400"/>
            <a:ext cx="8228330" cy="21544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Cloud hosts were configured in order to harden their systems to potential malicious attacks, with the use of the management configuration tool 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Ansible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9600" y="5334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Discussion/Conclusions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9600" y="1371600"/>
            <a:ext cx="8228330" cy="4985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hangingPunct="0"/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Mell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P,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Grance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 (2011). The NIST Definition of Cloud Computing, Recommendations of the National Institute of Standards and Technology, NIST Special Publication 800-145. P 2,3.</a:t>
            </a:r>
          </a:p>
          <a:p>
            <a:pPr hangingPunct="0"/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Chauhan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M.A,Babar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M.A,Benetallah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B (2016). Architecting cloud-enabled systems: a systematic survey of challenges and solutions.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doi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10.1002/spe.2409. p 1.</a:t>
            </a:r>
          </a:p>
          <a:p>
            <a:pPr hangingPunct="0"/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Bulusu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S,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Sudia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K (2012), A Study on Cloud Computing Security Challenges, Dissertation School of Computing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Blekinge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Institute of Technology, Sweden. p 7-9.</a:t>
            </a:r>
          </a:p>
          <a:p>
            <a:pPr hangingPunct="0"/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Popovic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K,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Hocenski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Z (June 2010). Cloud Computing security issues and challenges, MIPRO, 2010 Proceedings of the 33rd International Convention.</a:t>
            </a:r>
          </a:p>
          <a:p>
            <a:pPr hangingPunct="0"/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Rastogi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N, Gloria M.J.K,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Hendler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J (2015). Security and Privacy of Performing Data Analytics in the Cloud: A Three-way Handshake of Technology, Policy, and Management Journal of Information Policy, Volume 5. p 133, 134, 142.</a:t>
            </a:r>
          </a:p>
          <a:p>
            <a:pPr hangingPunct="0"/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Shrivastava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N,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Yadav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R (2013). A Review of Cloud Computing Security Issues. International Journal of Engineering and Innovative Technology (IJEIT) Volume 3, Issue 1. p 551.</a:t>
            </a:r>
          </a:p>
          <a:p>
            <a:pPr hangingPunct="0"/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7.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Albeshri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Aiiad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Ahmad and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Caelli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William (2010).Mutual protection in a cloud computing environment. In: IEEE 12</a:t>
            </a:r>
            <a:r>
              <a:rPr lang="en-US" sz="1500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International Conference on High Performance Computing and Communications (HPCC 2010), 1‐3 September 2010,Melbourne. p 641.</a:t>
            </a:r>
          </a:p>
          <a:p>
            <a:pPr hangingPunct="0"/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8. Swanson M,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Guttman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B (1996). Computer Security. Generally Accepted Principles and Practices for Securing Information Technology Systems. NIST Special Publication 800-14. p 3.</a:t>
            </a:r>
          </a:p>
          <a:p>
            <a:pPr hangingPunct="0"/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9.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Grobauer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B,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Walloschek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T, Stocker E (2011). Understanding Cloud Computing Vulnerabilities. IEEE Security and Privacy Magazine 9(2):50 – 57.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doi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10.1109/MSP.2010.115, p 3-6.</a:t>
            </a:r>
          </a:p>
          <a:p>
            <a:pPr hangingPunct="0"/>
            <a:endParaRPr lang="en-US" sz="15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1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9600" y="5334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References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Advantages of the use of the Cloud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8200" y="2133600"/>
            <a:ext cx="7242809" cy="27699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Low Cost</a:t>
            </a:r>
            <a:endParaRPr sz="2800" dirty="0" smtClean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Increased Data Resources</a:t>
            </a:r>
            <a:endParaRPr sz="2800" dirty="0" smtClean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Recovery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Accessibility</a:t>
            </a:r>
            <a:endParaRPr sz="2800" dirty="0" smtClean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Improved Services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9600" y="1295400"/>
            <a:ext cx="8228330" cy="50783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hangingPunct="0"/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10.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Mahmood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Z (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ed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(2014), Cloud Computing Challenges, Limitations and R&amp;D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Solutions.Springer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Heidelberg.p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5, 8-18.</a:t>
            </a:r>
          </a:p>
          <a:p>
            <a:pPr hangingPunct="0"/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11. Antonopoulos N,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Gillam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 (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eds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(2010). Cloud Computing Principles, Systems and Applications. Springer, Heidelberg. p 31.</a:t>
            </a:r>
          </a:p>
          <a:p>
            <a:pPr hangingPunct="0"/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12. Song D.X,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Wanger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D,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Tian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X (2001). Timing Analysis of Keystrokes and Timing Attacks on SSH. Proceedings of the10th USENIX Security Symposium Washington, D.C.,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USAAugust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13–17, 2001. p 5.</a:t>
            </a:r>
          </a:p>
          <a:p>
            <a:pPr hangingPunct="0"/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13.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Sklavos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N (2011). Cryptographic Algorithms on A Chip: Architectures, Designs and Implementation Platforms. Proceedings of the 6th Design and Technology of Integrated Systems in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Nano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Era (DTIS'11), Greece, 6-8 April 2011.</a:t>
            </a:r>
          </a:p>
          <a:p>
            <a:pPr hangingPunct="0"/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14. Jensen M,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Schwenk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J,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Gruschka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N,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Iacono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LL (2009). On technical security issues in cloud computing. Proceedings of the 2009 IEEE international conference on cloud computing(CLOUD ’09), Bangalore, 21–25 Sept 2009, pp 109–116.</a:t>
            </a:r>
          </a:p>
          <a:p>
            <a:pPr hangingPunct="0"/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15.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Hardik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Gohel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(2015) . Design and Development of Combined Algorithm computing Technique to enhance Web Security. International Journal of innovative and Emerging Research in Engineering, Volume 2, Issue 1, 2015, pp. 77.</a:t>
            </a:r>
          </a:p>
          <a:p>
            <a:pPr hangingPunct="0"/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16. V.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Selvi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R.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Sankar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R.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Umarani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(2014). The Design and Implementation of On-Line Examination Using Firewall security. IOSR Journal of Computer Engineering (IOSR-JCE), Volume 16, Issue 6, Ver. V (Nov-Dec. 2014), pp 21.</a:t>
            </a:r>
          </a:p>
          <a:p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17.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Sklavos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N, </a:t>
            </a:r>
            <a:r>
              <a:rPr lang="en-US" sz="15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Souras</a:t>
            </a:r>
            <a:r>
              <a:rPr lang="en-US" sz="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P. (2006).Economic Models and Approaches in Information Security for Computer Networks. International Journal of Network Security (IJNS), Science Publications, Vol. 2, No 1, Issue: January 2006, pp. 14-20.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09600" y="5334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References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0" y="381000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Disadvantages of the use of the Cloud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8200" y="2133600"/>
            <a:ext cx="7242809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Accessibility: The access of the stored data is only possible with the use of the Internet.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Security issues: Security in the Cloud, as well as privacy and integrity of the stored data, is a major issue in cloud environments.</a:t>
            </a:r>
            <a:endParaRPr 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2000" y="1752600"/>
            <a:ext cx="8228330" cy="21544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Cloud Computing Service Models according to NIST are Software-as-a-Service (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SaaS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), Platform-as-a-Service (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PaaS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and Infrastructure-as-a-Service (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IaaS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7200" y="457200"/>
            <a:ext cx="7874407" cy="123110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Cloud Computing Service Models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5" name="Picture 4" descr="C:\Users\Xenia\Desktop\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962400"/>
            <a:ext cx="4038600" cy="2362200"/>
          </a:xfrm>
          <a:prstGeom prst="rect">
            <a:avLst/>
          </a:prstGeom>
          <a:ln>
            <a:noFill/>
          </a:ln>
          <a:effectLst>
            <a:outerShdw blurRad="50800" dist="38100" dir="2700000" sx="101000" sy="101000" algn="tl" rotWithShape="0">
              <a:schemeClr val="bg1">
                <a:lumMod val="65000"/>
                <a:alpha val="4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Cloud Service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2000" y="1256467"/>
            <a:ext cx="7242809" cy="51706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Software-as-a-Service (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SaaS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): The service providers offer the capability to use applications and services running on a cloud infrastructure.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Platform-as-a-Service (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PaaS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): The user has the ability to deploy applications.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Infrastructure-as-a-Service (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IaaS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): The user is supplied with computing resources and is able to deploy and run software (operating systems, applications).</a:t>
            </a:r>
            <a:endParaRPr 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200" y="1752600"/>
            <a:ext cx="8228330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Cloud Computing Deployment Models according to NIST are Private, Community, Public and Hybrid Cloud.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9600" y="457200"/>
            <a:ext cx="7874407" cy="123110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Cloud Computing Deployment Models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6" name="Picture 5" descr="C:\Users\Xenia\Desktop\Drawing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429000"/>
            <a:ext cx="4953000" cy="2667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Cloud Deployment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2000" y="1905000"/>
            <a:ext cx="7242809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Private cloud: Cloud infrastructure is provisioned for private use by a single organization containing multiple consumers.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Community cloud:</a:t>
            </a:r>
            <a:r>
              <a:rPr lang="en-US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Cloud infrastructure is provisioned for private use by a specific group of consumers.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Cloud Deployment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2000" y="2209800"/>
            <a:ext cx="7242809" cy="25853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Public cloud: Cloud infrastructure is provisioned for public and open use.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Hybrid cloud: Cloud infrastructure is structured by two or more cloud infrastructures.</a:t>
            </a:r>
            <a:endParaRPr 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</TotalTime>
  <Words>1655</Words>
  <Application>Microsoft Macintosh PowerPoint</Application>
  <PresentationFormat>On-screen Show (4:3)</PresentationFormat>
  <Paragraphs>164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Wingdings</vt:lpstr>
      <vt:lpstr>Office Theme</vt:lpstr>
      <vt:lpstr>Chapter 31: Cloud Computing: Security Issues and Establishing Virtual Cloud Environment via Vagrant to Secure Cloud Hosts </vt:lpstr>
      <vt:lpstr>PowerPoint Presentation</vt:lpstr>
      <vt:lpstr>Advantages of the use of the Cloud</vt:lpstr>
      <vt:lpstr>Disadvantages of the use of the Cloud</vt:lpstr>
      <vt:lpstr>PowerPoint Presentation</vt:lpstr>
      <vt:lpstr>Cloud Service Models</vt:lpstr>
      <vt:lpstr>PowerPoint Presentation</vt:lpstr>
      <vt:lpstr>Cloud Deployment Models</vt:lpstr>
      <vt:lpstr>Cloud Deployment Models</vt:lpstr>
      <vt:lpstr>PowerPoint Presentation</vt:lpstr>
      <vt:lpstr>Cloud Computing Vulnerabilities</vt:lpstr>
      <vt:lpstr>Cloud Security Issues</vt:lpstr>
      <vt:lpstr>Cloud Common Attacks</vt:lpstr>
      <vt:lpstr>PowerPoint Presentation</vt:lpstr>
      <vt:lpstr>Benefits Of Automation Tools</vt:lpstr>
      <vt:lpstr>PowerPoint Presentation</vt:lpstr>
      <vt:lpstr>Features Introduced in Vagrant</vt:lpstr>
      <vt:lpstr>Features Introduced in Vagrant</vt:lpstr>
      <vt:lpstr>PowerPoint Presentation</vt:lpstr>
      <vt:lpstr>Ansible Initiation Steps</vt:lpstr>
      <vt:lpstr>Attributes of Ansible</vt:lpstr>
      <vt:lpstr>PowerPoint Presentation</vt:lpstr>
      <vt:lpstr>Setup and Configuration</vt:lpstr>
      <vt:lpstr>Setup and Configuration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Analogs and simulations</dc:title>
  <dc:creator>arnauld nicogossian</dc:creator>
  <cp:lastModifiedBy>Microsoft Office User</cp:lastModifiedBy>
  <cp:revision>84</cp:revision>
  <dcterms:created xsi:type="dcterms:W3CDTF">2017-08-17T13:30:46Z</dcterms:created>
  <dcterms:modified xsi:type="dcterms:W3CDTF">2017-09-27T17:11:28Z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2016-07-25T00:00:00Z</vt:filetime>
  </property>
  <property fmtid="{D5CDD505-2E9C-101B-9397-08002B2CF9AE}" pid="3" name="LastSaved">
    <vt:filetime>2017-08-17T00:00:00Z</vt:filetime>
  </property>
</Properties>
</file>