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4"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337" r:id="rId2"/>
    <p:sldId id="259" r:id="rId3"/>
    <p:sldId id="262" r:id="rId4"/>
    <p:sldId id="338" r:id="rId5"/>
    <p:sldId id="339" r:id="rId6"/>
    <p:sldId id="340" r:id="rId7"/>
    <p:sldId id="354" r:id="rId8"/>
    <p:sldId id="353" r:id="rId9"/>
    <p:sldId id="341" r:id="rId10"/>
    <p:sldId id="342" r:id="rId11"/>
    <p:sldId id="343" r:id="rId12"/>
    <p:sldId id="355" r:id="rId13"/>
    <p:sldId id="344" r:id="rId14"/>
    <p:sldId id="345" r:id="rId15"/>
    <p:sldId id="346" r:id="rId16"/>
    <p:sldId id="347" r:id="rId17"/>
    <p:sldId id="359" r:id="rId18"/>
    <p:sldId id="348" r:id="rId19"/>
    <p:sldId id="349" r:id="rId20"/>
    <p:sldId id="350" r:id="rId21"/>
    <p:sldId id="351" r:id="rId22"/>
    <p:sldId id="356" r:id="rId23"/>
    <p:sldId id="352" r:id="rId24"/>
    <p:sldId id="357" r:id="rId25"/>
    <p:sldId id="358" r:id="rId26"/>
  </p:sldIdLst>
  <p:sldSz cx="9144000" cy="6858000" type="screen4x3"/>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97"/>
    <p:restoredTop sz="93112"/>
  </p:normalViewPr>
  <p:slideViewPr>
    <p:cSldViewPr>
      <p:cViewPr>
        <p:scale>
          <a:sx n="70" d="100"/>
          <a:sy n="70" d="100"/>
        </p:scale>
        <p:origin x="680" y="-224"/>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notesMaster" Target="notesMasters/notesMaster1.xml"/><Relationship Id="rId28" Type="http://schemas.openxmlformats.org/officeDocument/2006/relationships/presProps" Target="presProps.xml"/><Relationship Id="rId29" Type="http://schemas.openxmlformats.org/officeDocument/2006/relationships/viewProps" Target="viewProps.xml"/><Relationship Id="rId30" Type="http://schemas.openxmlformats.org/officeDocument/2006/relationships/theme" Target="theme/theme1.xml"/><Relationship Id="rId3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558199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028950" y="857250"/>
            <a:ext cx="3086100" cy="2314575"/>
          </a:xfrm>
          <a:prstGeom prst="rect">
            <a:avLst/>
          </a:prstGeom>
          <a:noFill/>
          <a:ln w="12700">
            <a:solidFill>
              <a:prstClr val="black"/>
            </a:solidFill>
          </a:ln>
        </p:spPr>
      </p:sp>
      <p:sp>
        <p:nvSpPr>
          <p:cNvPr id="3" name="Notes Placeholder 2"/>
          <p:cNvSpPr>
            <a:spLocks noGrp="1"/>
          </p:cNvSpPr>
          <p:nvPr>
            <p:ph type="body" idx="1"/>
          </p:nvPr>
        </p:nvSpPr>
        <p:spPr>
          <a:xfrm>
            <a:off x="914400" y="3300413"/>
            <a:ext cx="7315200" cy="2700337"/>
          </a:xfrm>
          <a:prstGeom prst="rect">
            <a:avLst/>
          </a:prstGeom>
        </p:spPr>
        <p:txBody>
          <a:bodyPr/>
          <a:lstStyle/>
          <a:p>
            <a:endParaRPr lang="en-US"/>
          </a:p>
        </p:txBody>
      </p:sp>
    </p:spTree>
    <p:extLst>
      <p:ext uri="{BB962C8B-B14F-4D97-AF65-F5344CB8AC3E}">
        <p14:creationId xmlns:p14="http://schemas.microsoft.com/office/powerpoint/2010/main" val="6130466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685800" y="2125980"/>
            <a:ext cx="7772400" cy="1440180"/>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371600" y="3840480"/>
            <a:ext cx="6400800" cy="17145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r>
              <a:rPr lang="en-US" smtClean="0"/>
              <a:t>Computer and Network Security Essentials Editor: Kevin Daimi Associate Editors: Guillermo Francia, Levent Ertaul, Luis H. Encinas, Eman El-Sheikh Published by Springer</a:t>
            </a:r>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A8394DD0-273B-4C06-98D1-BE5B0B867363}" type="datetime1">
              <a:rPr lang="en-US" smtClean="0"/>
              <a:t>10/2/17</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pP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6" name="bk object 16"/>
          <p:cNvSpPr/>
          <p:nvPr/>
        </p:nvSpPr>
        <p:spPr>
          <a:xfrm>
            <a:off x="0" y="0"/>
            <a:ext cx="9144000" cy="6857999"/>
          </a:xfrm>
          <a:prstGeom prst="rect">
            <a:avLst/>
          </a:prstGeom>
          <a:blipFill>
            <a:blip r:embed="rId2" cstate="print"/>
            <a:stretch>
              <a:fillRect/>
            </a:stretch>
          </a:blipFill>
        </p:spPr>
        <p:txBody>
          <a:bodyPr wrap="square" lIns="0" tIns="0" rIns="0" bIns="0" rtlCol="0"/>
          <a:lstStyle/>
          <a:p>
            <a:endParaRPr/>
          </a:p>
        </p:txBody>
      </p:sp>
      <p:sp>
        <p:nvSpPr>
          <p:cNvPr id="17" name="bk object 17"/>
          <p:cNvSpPr/>
          <p:nvPr/>
        </p:nvSpPr>
        <p:spPr>
          <a:xfrm>
            <a:off x="0" y="0"/>
            <a:ext cx="9144000" cy="6858000"/>
          </a:xfrm>
          <a:custGeom>
            <a:avLst/>
            <a:gdLst/>
            <a:ahLst/>
            <a:cxnLst/>
            <a:rect l="l" t="t" r="r" b="b"/>
            <a:pathLst>
              <a:path w="9144000" h="6858000">
                <a:moveTo>
                  <a:pt x="0" y="6858000"/>
                </a:moveTo>
                <a:lnTo>
                  <a:pt x="9144000" y="6858000"/>
                </a:lnTo>
                <a:lnTo>
                  <a:pt x="9144000" y="0"/>
                </a:lnTo>
                <a:lnTo>
                  <a:pt x="0" y="0"/>
                </a:lnTo>
                <a:lnTo>
                  <a:pt x="0" y="6858000"/>
                </a:lnTo>
              </a:path>
            </a:pathLst>
          </a:custGeom>
          <a:solidFill>
            <a:srgbClr val="001F5F"/>
          </a:solidFill>
        </p:spPr>
        <p:txBody>
          <a:bodyPr wrap="square" lIns="0" tIns="0" rIns="0" bIns="0" rtlCol="0"/>
          <a:lstStyle/>
          <a:p>
            <a:endParaRPr/>
          </a:p>
        </p:txBody>
      </p:sp>
      <p:sp>
        <p:nvSpPr>
          <p:cNvPr id="2" name="Holder 2"/>
          <p:cNvSpPr>
            <a:spLocks noGrp="1"/>
          </p:cNvSpPr>
          <p:nvPr>
            <p:ph type="title"/>
          </p:nvPr>
        </p:nvSpPr>
        <p:spPr/>
        <p:txBody>
          <a:bodyPr lIns="0" tIns="0" rIns="0" bIns="0"/>
          <a:lstStyle>
            <a:lvl1pPr>
              <a:defRPr sz="3600" b="0" i="0">
                <a:solidFill>
                  <a:schemeClr val="bg1"/>
                </a:solidFill>
                <a:latin typeface="Arial"/>
                <a:cs typeface="Arial"/>
              </a:defRPr>
            </a:lvl1pPr>
          </a:lstStyle>
          <a:p>
            <a:endParaRPr/>
          </a:p>
        </p:txBody>
      </p:sp>
      <p:sp>
        <p:nvSpPr>
          <p:cNvPr id="3" name="Holder 3"/>
          <p:cNvSpPr>
            <a:spLocks noGrp="1"/>
          </p:cNvSpPr>
          <p:nvPr>
            <p:ph type="body" idx="1"/>
          </p:nvPr>
        </p:nvSpPr>
        <p:spPr/>
        <p:txBody>
          <a:bodyPr lIns="0" tIns="0" rIns="0" bIns="0"/>
          <a:lstStyle>
            <a:lvl1pPr>
              <a:defRPr sz="2600" b="0" i="0">
                <a:solidFill>
                  <a:schemeClr val="bg1"/>
                </a:solidFill>
                <a:latin typeface="Arial"/>
                <a:cs typeface="Aria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r>
              <a:rPr lang="en-US" smtClean="0"/>
              <a:t>Computer and Network Security Essentials Editor: Kevin Daimi Associate Editors: Guillermo Francia, Levent Ertaul, Luis H. Encinas, Eman El-Sheikh Published by Springer</a:t>
            </a:r>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DBF71FE8-3137-4B5B-BFEB-62BD7BB31BFC}" type="datetime1">
              <a:rPr lang="en-US" smtClean="0"/>
              <a:t>10/2/17</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pP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16" name="bk object 16"/>
          <p:cNvSpPr/>
          <p:nvPr/>
        </p:nvSpPr>
        <p:spPr>
          <a:xfrm>
            <a:off x="0" y="0"/>
            <a:ext cx="9144000" cy="6857999"/>
          </a:xfrm>
          <a:prstGeom prst="rect">
            <a:avLst/>
          </a:prstGeom>
          <a:blipFill>
            <a:blip r:embed="rId2" cstate="print"/>
            <a:stretch>
              <a:fillRect/>
            </a:stretch>
          </a:blipFill>
        </p:spPr>
        <p:txBody>
          <a:bodyPr wrap="square" lIns="0" tIns="0" rIns="0" bIns="0" rtlCol="0"/>
          <a:lstStyle/>
          <a:p>
            <a:endParaRPr/>
          </a:p>
        </p:txBody>
      </p:sp>
      <p:sp>
        <p:nvSpPr>
          <p:cNvPr id="17" name="bk object 17"/>
          <p:cNvSpPr/>
          <p:nvPr/>
        </p:nvSpPr>
        <p:spPr>
          <a:xfrm>
            <a:off x="0" y="0"/>
            <a:ext cx="9144000" cy="6858000"/>
          </a:xfrm>
          <a:custGeom>
            <a:avLst/>
            <a:gdLst/>
            <a:ahLst/>
            <a:cxnLst/>
            <a:rect l="l" t="t" r="r" b="b"/>
            <a:pathLst>
              <a:path w="9144000" h="6858000">
                <a:moveTo>
                  <a:pt x="0" y="6858000"/>
                </a:moveTo>
                <a:lnTo>
                  <a:pt x="9144000" y="6858000"/>
                </a:lnTo>
                <a:lnTo>
                  <a:pt x="9144000" y="0"/>
                </a:lnTo>
                <a:lnTo>
                  <a:pt x="0" y="0"/>
                </a:lnTo>
                <a:lnTo>
                  <a:pt x="0" y="6858000"/>
                </a:lnTo>
              </a:path>
            </a:pathLst>
          </a:custGeom>
          <a:solidFill>
            <a:srgbClr val="001F5F"/>
          </a:solidFill>
        </p:spPr>
        <p:txBody>
          <a:bodyPr wrap="square" lIns="0" tIns="0" rIns="0" bIns="0" rtlCol="0"/>
          <a:lstStyle/>
          <a:p>
            <a:endParaRPr/>
          </a:p>
        </p:txBody>
      </p:sp>
      <p:sp>
        <p:nvSpPr>
          <p:cNvPr id="2" name="Holder 2"/>
          <p:cNvSpPr>
            <a:spLocks noGrp="1"/>
          </p:cNvSpPr>
          <p:nvPr>
            <p:ph type="title"/>
          </p:nvPr>
        </p:nvSpPr>
        <p:spPr/>
        <p:txBody>
          <a:bodyPr lIns="0" tIns="0" rIns="0" bIns="0"/>
          <a:lstStyle>
            <a:lvl1pPr>
              <a:defRPr sz="3600" b="0" i="0">
                <a:solidFill>
                  <a:schemeClr val="bg1"/>
                </a:solidFill>
                <a:latin typeface="Arial"/>
                <a:cs typeface="Arial"/>
              </a:defRPr>
            </a:lvl1pPr>
          </a:lstStyle>
          <a:p>
            <a:endParaRPr/>
          </a:p>
        </p:txBody>
      </p:sp>
      <p:sp>
        <p:nvSpPr>
          <p:cNvPr id="3" name="Holder 3"/>
          <p:cNvSpPr>
            <a:spLocks noGrp="1"/>
          </p:cNvSpPr>
          <p:nvPr>
            <p:ph sz="half" idx="2"/>
          </p:nvPr>
        </p:nvSpPr>
        <p:spPr>
          <a:xfrm>
            <a:off x="273811" y="1125402"/>
            <a:ext cx="3940175" cy="3534410"/>
          </a:xfrm>
          <a:prstGeom prst="rect">
            <a:avLst/>
          </a:prstGeom>
        </p:spPr>
        <p:txBody>
          <a:bodyPr wrap="square" lIns="0" tIns="0" rIns="0" bIns="0">
            <a:spAutoFit/>
          </a:bodyPr>
          <a:lstStyle>
            <a:lvl1pPr>
              <a:defRPr sz="1800" b="0" i="0">
                <a:solidFill>
                  <a:schemeClr val="bg1"/>
                </a:solidFill>
                <a:latin typeface="Arial"/>
                <a:cs typeface="Arial"/>
              </a:defRPr>
            </a:lvl1pPr>
          </a:lstStyle>
          <a:p>
            <a:endParaRPr/>
          </a:p>
        </p:txBody>
      </p:sp>
      <p:sp>
        <p:nvSpPr>
          <p:cNvPr id="4" name="Holder 4"/>
          <p:cNvSpPr>
            <a:spLocks noGrp="1"/>
          </p:cNvSpPr>
          <p:nvPr>
            <p:ph sz="half" idx="3"/>
          </p:nvPr>
        </p:nvSpPr>
        <p:spPr>
          <a:xfrm>
            <a:off x="4842128" y="1309930"/>
            <a:ext cx="3769995" cy="4760595"/>
          </a:xfrm>
          <a:prstGeom prst="rect">
            <a:avLst/>
          </a:prstGeom>
        </p:spPr>
        <p:txBody>
          <a:bodyPr wrap="square" lIns="0" tIns="0" rIns="0" bIns="0">
            <a:spAutoFit/>
          </a:bodyPr>
          <a:lstStyle>
            <a:lvl1pPr>
              <a:defRPr sz="1100" b="0" i="0">
                <a:solidFill>
                  <a:schemeClr val="bg1"/>
                </a:solidFill>
                <a:latin typeface="Arial"/>
                <a:cs typeface="Arial"/>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r>
              <a:rPr lang="en-US" smtClean="0"/>
              <a:t>Computer and Network Security Essentials Editor: Kevin Daimi Associate Editors: Guillermo Francia, Levent Ertaul, Luis H. Encinas, Eman El-Sheikh Published by Springer</a:t>
            </a:r>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78604976-15B7-465B-9C4F-3391FA83A7B6}" type="datetime1">
              <a:rPr lang="en-US" smtClean="0"/>
              <a:t>10/2/17</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pP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600" b="0" i="0">
                <a:solidFill>
                  <a:schemeClr val="bg1"/>
                </a:solidFill>
                <a:latin typeface="Arial"/>
                <a:cs typeface="Arial"/>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r>
              <a:rPr lang="en-US" smtClean="0"/>
              <a:t>Computer and Network Security Essentials Editor: Kevin Daimi Associate Editors: Guillermo Francia, Levent Ertaul, Luis H. Encinas, Eman El-Sheikh Published by Springer</a:t>
            </a:r>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2C62F477-4B9D-497B-AD6A-76BDF403730C}" type="datetime1">
              <a:rPr lang="en-US" smtClean="0"/>
              <a:t>10/2/17</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pP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r>
              <a:rPr lang="en-US" smtClean="0"/>
              <a:t>Computer and Network Security Essentials Editor: Kevin Daimi Associate Editors: Guillermo Francia, Levent Ertaul, Luis H. Encinas, Eman El-Sheikh Published by Springer</a:t>
            </a:r>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495FE5AE-0E72-4436-8A66-731917D066BD}" type="datetime1">
              <a:rPr lang="en-US" smtClean="0"/>
              <a:t>10/2/17</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pP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theme" Target="../theme/theme1.xml"/><Relationship Id="rId7"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11026">
              <a:srgbClr val="00B0F0"/>
            </a:gs>
            <a:gs pos="0">
              <a:schemeClr val="accent1">
                <a:lumMod val="5000"/>
                <a:lumOff val="95000"/>
              </a:schemeClr>
            </a:gs>
            <a:gs pos="65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16" name="bk object 16"/>
          <p:cNvSpPr/>
          <p:nvPr/>
        </p:nvSpPr>
        <p:spPr>
          <a:xfrm>
            <a:off x="0" y="0"/>
            <a:ext cx="9144000" cy="6857999"/>
          </a:xfrm>
          <a:prstGeom prst="rect">
            <a:avLst/>
          </a:prstGeom>
          <a:blipFill>
            <a:blip r:embed="rId7" cstate="print"/>
            <a:stretch>
              <a:fillRect/>
            </a:stretch>
          </a:blipFill>
        </p:spPr>
        <p:txBody>
          <a:bodyPr wrap="square" lIns="0" tIns="0" rIns="0" bIns="0" rtlCol="0"/>
          <a:lstStyle/>
          <a:p>
            <a:endParaRPr/>
          </a:p>
        </p:txBody>
      </p:sp>
      <p:sp>
        <p:nvSpPr>
          <p:cNvPr id="2" name="Holder 2"/>
          <p:cNvSpPr>
            <a:spLocks noGrp="1"/>
          </p:cNvSpPr>
          <p:nvPr>
            <p:ph type="title"/>
          </p:nvPr>
        </p:nvSpPr>
        <p:spPr>
          <a:xfrm>
            <a:off x="270154" y="329181"/>
            <a:ext cx="8603691" cy="804544"/>
          </a:xfrm>
          <a:prstGeom prst="rect">
            <a:avLst/>
          </a:prstGeom>
        </p:spPr>
        <p:txBody>
          <a:bodyPr wrap="square" lIns="0" tIns="0" rIns="0" bIns="0">
            <a:spAutoFit/>
          </a:bodyPr>
          <a:lstStyle>
            <a:lvl1pPr>
              <a:defRPr sz="3600" b="0" i="0">
                <a:solidFill>
                  <a:schemeClr val="bg1"/>
                </a:solidFill>
                <a:latin typeface="Arial"/>
                <a:cs typeface="Arial"/>
              </a:defRPr>
            </a:lvl1pPr>
          </a:lstStyle>
          <a:p>
            <a:endParaRPr/>
          </a:p>
        </p:txBody>
      </p:sp>
      <p:sp>
        <p:nvSpPr>
          <p:cNvPr id="3" name="Holder 3"/>
          <p:cNvSpPr>
            <a:spLocks noGrp="1"/>
          </p:cNvSpPr>
          <p:nvPr>
            <p:ph type="body" idx="1"/>
          </p:nvPr>
        </p:nvSpPr>
        <p:spPr>
          <a:xfrm>
            <a:off x="383540" y="1190236"/>
            <a:ext cx="8376919" cy="4786630"/>
          </a:xfrm>
          <a:prstGeom prst="rect">
            <a:avLst/>
          </a:prstGeom>
        </p:spPr>
        <p:txBody>
          <a:bodyPr wrap="square" lIns="0" tIns="0" rIns="0" bIns="0">
            <a:spAutoFit/>
          </a:bodyPr>
          <a:lstStyle>
            <a:lvl1pPr>
              <a:defRPr sz="2600" b="0" i="0">
                <a:solidFill>
                  <a:schemeClr val="bg1"/>
                </a:solidFill>
                <a:latin typeface="Arial"/>
                <a:cs typeface="Arial"/>
              </a:defRPr>
            </a:lvl1pPr>
          </a:lstStyle>
          <a:p>
            <a:endParaRPr/>
          </a:p>
        </p:txBody>
      </p:sp>
      <p:sp>
        <p:nvSpPr>
          <p:cNvPr id="4" name="Holder 4"/>
          <p:cNvSpPr>
            <a:spLocks noGrp="1"/>
          </p:cNvSpPr>
          <p:nvPr>
            <p:ph type="ftr" sz="quarter" idx="5"/>
          </p:nvPr>
        </p:nvSpPr>
        <p:spPr>
          <a:xfrm>
            <a:off x="3108960" y="6377940"/>
            <a:ext cx="2926080" cy="342900"/>
          </a:xfrm>
          <a:prstGeom prst="rect">
            <a:avLst/>
          </a:prstGeom>
        </p:spPr>
        <p:txBody>
          <a:bodyPr wrap="square" lIns="0" tIns="0" rIns="0" bIns="0">
            <a:spAutoFit/>
          </a:bodyPr>
          <a:lstStyle>
            <a:lvl1pPr algn="ctr">
              <a:defRPr>
                <a:solidFill>
                  <a:schemeClr val="tx1">
                    <a:tint val="75000"/>
                  </a:schemeClr>
                </a:solidFill>
              </a:defRPr>
            </a:lvl1pPr>
          </a:lstStyle>
          <a:p>
            <a:r>
              <a:rPr lang="en-US" smtClean="0"/>
              <a:t>Computer and Network Security Essentials Editor: Kevin Daimi Associate Editors: Guillermo Francia, Levent Ertaul, Luis H. Encinas, Eman El-Sheikh Published by Springer</a:t>
            </a:r>
            <a:endParaRPr/>
          </a:p>
        </p:txBody>
      </p:sp>
      <p:sp>
        <p:nvSpPr>
          <p:cNvPr id="5" name="Holder 5"/>
          <p:cNvSpPr>
            <a:spLocks noGrp="1"/>
          </p:cNvSpPr>
          <p:nvPr>
            <p:ph type="dt" sz="half" idx="6"/>
          </p:nvPr>
        </p:nvSpPr>
        <p:spPr>
          <a:xfrm>
            <a:off x="457200" y="6377940"/>
            <a:ext cx="2103120" cy="342900"/>
          </a:xfrm>
          <a:prstGeom prst="rect">
            <a:avLst/>
          </a:prstGeom>
        </p:spPr>
        <p:txBody>
          <a:bodyPr wrap="square" lIns="0" tIns="0" rIns="0" bIns="0">
            <a:spAutoFit/>
          </a:bodyPr>
          <a:lstStyle>
            <a:lvl1pPr algn="l">
              <a:defRPr>
                <a:solidFill>
                  <a:schemeClr val="tx1">
                    <a:tint val="75000"/>
                  </a:schemeClr>
                </a:solidFill>
              </a:defRPr>
            </a:lvl1pPr>
          </a:lstStyle>
          <a:p>
            <a:fld id="{0AAACF1D-FBB0-42D1-AB10-40E9FA82173C}" type="datetime1">
              <a:rPr lang="en-US" smtClean="0"/>
              <a:t>10/2/17</a:t>
            </a:fld>
            <a:endParaRPr lang="en-US"/>
          </a:p>
        </p:txBody>
      </p:sp>
      <p:sp>
        <p:nvSpPr>
          <p:cNvPr id="6" name="Holder 6"/>
          <p:cNvSpPr>
            <a:spLocks noGrp="1"/>
          </p:cNvSpPr>
          <p:nvPr>
            <p:ph type="sldNum" sz="quarter" idx="7"/>
          </p:nvPr>
        </p:nvSpPr>
        <p:spPr>
          <a:xfrm>
            <a:off x="6583680" y="6377940"/>
            <a:ext cx="2103120" cy="34290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rPr/>
              <a:pPr/>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hf hdr="0" dt="0"/>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xml"/><Relationship Id="rId3"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paperpile.com/c/HOk6zq/qHRc"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paperpile.com/c/HOk6zq/6xkN"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paperpile.com/c/HOk6zq/TNB5"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paperpile.com/c/HOk6zq/GeOB"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paperpile.com/c/HOk6zq/yvIv"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paperpile.com/c/HOk6zq/EN04"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0154" y="329181"/>
            <a:ext cx="8603691" cy="1956819"/>
          </a:xfrm>
        </p:spPr>
        <p:txBody>
          <a:bodyPr/>
          <a:lstStyle/>
          <a:p>
            <a:pPr algn="ctr" rtl="0"/>
            <a:r>
              <a:rPr lang="en-US" dirty="0" smtClean="0">
                <a:solidFill>
                  <a:srgbClr val="FF0000"/>
                </a:solidFill>
              </a:rPr>
              <a:t>Chapter 32: A Survey and Comparison of Performance Evaluation in Intrusion Detection Systems</a:t>
            </a:r>
            <a:r>
              <a:rPr lang="en-CA" b="1" dirty="0" smtClean="0"/>
              <a:t/>
            </a:r>
            <a:br>
              <a:rPr lang="en-CA" b="1" dirty="0" smtClean="0"/>
            </a:br>
            <a:r>
              <a:rPr lang="en-US" dirty="0" smtClean="0">
                <a:solidFill>
                  <a:srgbClr val="FF0000"/>
                </a:solidFill>
              </a:rPr>
              <a:t/>
            </a:r>
            <a:br>
              <a:rPr lang="en-US" dirty="0" smtClean="0">
                <a:solidFill>
                  <a:srgbClr val="FF0000"/>
                </a:solidFill>
              </a:rPr>
            </a:br>
            <a:endParaRPr lang="en-US" dirty="0">
              <a:solidFill>
                <a:srgbClr val="FF0000"/>
              </a:solidFill>
            </a:endParaRPr>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49499" y="2616200"/>
            <a:ext cx="4445000" cy="2794000"/>
          </a:xfrm>
          <a:prstGeom prst="rect">
            <a:avLst/>
          </a:prstGeom>
          <a:solidFill>
            <a:schemeClr val="accent1">
              <a:lumMod val="40000"/>
              <a:lumOff val="60000"/>
            </a:schemeClr>
          </a:solidFill>
        </p:spPr>
      </p:pic>
      <p:sp>
        <p:nvSpPr>
          <p:cNvPr id="6" name="TextBox 5"/>
          <p:cNvSpPr txBox="1"/>
          <p:nvPr/>
        </p:nvSpPr>
        <p:spPr>
          <a:xfrm>
            <a:off x="1524000" y="1952227"/>
            <a:ext cx="6781800" cy="461665"/>
          </a:xfrm>
          <a:prstGeom prst="rect">
            <a:avLst/>
          </a:prstGeom>
          <a:noFill/>
        </p:spPr>
        <p:txBody>
          <a:bodyPr wrap="square" rtlCol="0">
            <a:spAutoFit/>
          </a:bodyPr>
          <a:lstStyle/>
          <a:p>
            <a:r>
              <a:rPr lang="sv-SE" sz="2400" dirty="0" smtClean="0">
                <a:solidFill>
                  <a:schemeClr val="bg1"/>
                </a:solidFill>
              </a:rPr>
              <a:t>Jason B. Ernst, </a:t>
            </a:r>
            <a:r>
              <a:rPr lang="sv-SE" sz="2400" dirty="0" err="1" smtClean="0">
                <a:solidFill>
                  <a:schemeClr val="bg1"/>
                </a:solidFill>
              </a:rPr>
              <a:t>Tarfa</a:t>
            </a:r>
            <a:r>
              <a:rPr lang="sv-SE" sz="2400" dirty="0" smtClean="0">
                <a:solidFill>
                  <a:schemeClr val="bg1"/>
                </a:solidFill>
              </a:rPr>
              <a:t> </a:t>
            </a:r>
            <a:r>
              <a:rPr lang="sv-SE" sz="2400" dirty="0" smtClean="0">
                <a:solidFill>
                  <a:schemeClr val="bg1"/>
                </a:solidFill>
              </a:rPr>
              <a:t>Hamed, and </a:t>
            </a:r>
            <a:r>
              <a:rPr lang="sv-SE" sz="2400" dirty="0" smtClean="0">
                <a:solidFill>
                  <a:schemeClr val="bg1"/>
                </a:solidFill>
              </a:rPr>
              <a:t>Stefan C. Kremer</a:t>
            </a:r>
            <a:endParaRPr lang="en-CA" sz="2400" dirty="0">
              <a:solidFill>
                <a:schemeClr val="bg1"/>
              </a:solidFill>
            </a:endParaRPr>
          </a:p>
        </p:txBody>
      </p:sp>
      <p:sp>
        <p:nvSpPr>
          <p:cNvPr id="7" name="Slide Number Placeholder 6"/>
          <p:cNvSpPr>
            <a:spLocks noGrp="1"/>
          </p:cNvSpPr>
          <p:nvPr>
            <p:ph type="sldNum" sz="quarter" idx="7"/>
          </p:nvPr>
        </p:nvSpPr>
        <p:spPr/>
        <p:txBody>
          <a:bodyPr/>
          <a:lstStyle/>
          <a:p>
            <a:fld id="{B6F15528-21DE-4FAA-801E-634DDDAF4B2B}" type="slidenum">
              <a:rPr lang="en-CA" smtClean="0"/>
              <a:pPr/>
              <a:t>1</a:t>
            </a:fld>
            <a:endParaRPr lang="en-CA"/>
          </a:p>
        </p:txBody>
      </p:sp>
      <p:sp>
        <p:nvSpPr>
          <p:cNvPr id="8" name="Footer Placeholder 4"/>
          <p:cNvSpPr txBox="1">
            <a:spLocks/>
          </p:cNvSpPr>
          <p:nvPr/>
        </p:nvSpPr>
        <p:spPr>
          <a:xfrm>
            <a:off x="401776" y="5519916"/>
            <a:ext cx="8340446" cy="1261884"/>
          </a:xfrm>
          <a:prstGeom prst="rect">
            <a:avLst/>
          </a:prstGeom>
        </p:spPr>
        <p:txBody>
          <a:bodyPr wrap="square" lIns="0" tIns="0" rIns="0" bIns="0">
            <a:spAutoFit/>
          </a:bodyPr>
          <a:lstStyle>
            <a:defPPr>
              <a:defRPr lang="en-US"/>
            </a:defPPr>
            <a:lvl1pPr marL="0" algn="ctr" defTabSz="914400" rtl="0" eaLnBrk="1" latinLnBrk="0" hangingPunct="1">
              <a:defRPr sz="18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dirty="0" smtClean="0">
                <a:solidFill>
                  <a:srgbClr val="FF0000"/>
                </a:solidFill>
              </a:rPr>
              <a:t>Computer and Network Security Essentials</a:t>
            </a:r>
          </a:p>
          <a:p>
            <a:r>
              <a:rPr lang="en-US" sz="1600" dirty="0" smtClean="0">
                <a:solidFill>
                  <a:srgbClr val="FF0000"/>
                </a:solidFill>
              </a:rPr>
              <a:t>Springer</a:t>
            </a:r>
          </a:p>
          <a:p>
            <a:endParaRPr lang="en-US" sz="1600" dirty="0" smtClean="0">
              <a:solidFill>
                <a:srgbClr val="FF0000"/>
              </a:solidFill>
            </a:endParaRPr>
          </a:p>
          <a:p>
            <a:r>
              <a:rPr lang="en-US" sz="1600" dirty="0" smtClean="0">
                <a:solidFill>
                  <a:srgbClr val="FF0000"/>
                </a:solidFill>
              </a:rPr>
              <a:t>Editor: Kevin </a:t>
            </a:r>
            <a:r>
              <a:rPr lang="en-US" sz="1600" dirty="0" err="1" smtClean="0">
                <a:solidFill>
                  <a:srgbClr val="FF0000"/>
                </a:solidFill>
              </a:rPr>
              <a:t>Daimi</a:t>
            </a:r>
            <a:endParaRPr lang="en-US" sz="1600" dirty="0" smtClean="0">
              <a:solidFill>
                <a:srgbClr val="FF0000"/>
              </a:solidFill>
            </a:endParaRPr>
          </a:p>
          <a:p>
            <a:r>
              <a:rPr lang="en-US" sz="1600" b="1" dirty="0" smtClean="0">
                <a:solidFill>
                  <a:srgbClr val="FF0000"/>
                </a:solidFill>
              </a:rPr>
              <a:t>Associate Editors: Guillermo </a:t>
            </a:r>
            <a:r>
              <a:rPr lang="en-US" sz="1600" b="1" dirty="0" err="1" smtClean="0">
                <a:solidFill>
                  <a:srgbClr val="FF0000"/>
                </a:solidFill>
              </a:rPr>
              <a:t>Francia</a:t>
            </a:r>
            <a:r>
              <a:rPr lang="en-US" sz="1600" b="1" dirty="0" smtClean="0">
                <a:solidFill>
                  <a:srgbClr val="FF0000"/>
                </a:solidFill>
              </a:rPr>
              <a:t>, </a:t>
            </a:r>
            <a:r>
              <a:rPr lang="en-US" sz="1600" b="1" dirty="0" err="1" smtClean="0">
                <a:solidFill>
                  <a:srgbClr val="FF0000"/>
                </a:solidFill>
              </a:rPr>
              <a:t>Levent</a:t>
            </a:r>
            <a:r>
              <a:rPr lang="en-US" sz="1600" b="1" dirty="0" smtClean="0">
                <a:solidFill>
                  <a:srgbClr val="FF0000"/>
                </a:solidFill>
              </a:rPr>
              <a:t> </a:t>
            </a:r>
            <a:r>
              <a:rPr lang="en-US" sz="1600" b="1" dirty="0" err="1" smtClean="0">
                <a:solidFill>
                  <a:srgbClr val="FF0000"/>
                </a:solidFill>
              </a:rPr>
              <a:t>Ertaul</a:t>
            </a:r>
            <a:r>
              <a:rPr lang="en-US" sz="1600" b="1" dirty="0" smtClean="0">
                <a:solidFill>
                  <a:srgbClr val="FF0000"/>
                </a:solidFill>
              </a:rPr>
              <a:t>, Luis Hernández</a:t>
            </a:r>
            <a:r>
              <a:rPr lang="en-US" sz="1600" dirty="0" smtClean="0"/>
              <a:t> </a:t>
            </a:r>
            <a:r>
              <a:rPr lang="en-US" sz="1600" b="1" dirty="0" smtClean="0">
                <a:solidFill>
                  <a:srgbClr val="FF0000"/>
                </a:solidFill>
              </a:rPr>
              <a:t> </a:t>
            </a:r>
            <a:r>
              <a:rPr lang="en-US" sz="1600" b="1" dirty="0" err="1" smtClean="0">
                <a:solidFill>
                  <a:srgbClr val="FF0000"/>
                </a:solidFill>
              </a:rPr>
              <a:t>Encinas</a:t>
            </a:r>
            <a:r>
              <a:rPr lang="en-US" sz="1600" b="1" dirty="0" smtClean="0">
                <a:solidFill>
                  <a:srgbClr val="FF0000"/>
                </a:solidFill>
              </a:rPr>
              <a:t>, </a:t>
            </a:r>
            <a:r>
              <a:rPr lang="en-US" sz="1600" b="1" dirty="0" err="1" smtClean="0">
                <a:solidFill>
                  <a:srgbClr val="FF0000"/>
                </a:solidFill>
              </a:rPr>
              <a:t>Eman</a:t>
            </a:r>
            <a:r>
              <a:rPr lang="en-US" sz="1600" b="1" dirty="0" smtClean="0">
                <a:solidFill>
                  <a:srgbClr val="FF0000"/>
                </a:solidFill>
              </a:rPr>
              <a:t> El-Sheikh</a:t>
            </a:r>
            <a:endParaRPr lang="en-US" sz="1600" b="1" dirty="0">
              <a:solidFill>
                <a:srgbClr val="FF0000"/>
              </a:solidFill>
            </a:endParaRPr>
          </a:p>
        </p:txBody>
      </p:sp>
    </p:spTree>
    <p:extLst>
      <p:ext uri="{BB962C8B-B14F-4D97-AF65-F5344CB8AC3E}">
        <p14:creationId xmlns:p14="http://schemas.microsoft.com/office/powerpoint/2010/main" val="10330778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0154" y="152400"/>
            <a:ext cx="8603691" cy="615553"/>
          </a:xfrm>
        </p:spPr>
        <p:txBody>
          <a:bodyPr/>
          <a:lstStyle/>
          <a:p>
            <a:pPr algn="ctr"/>
            <a:r>
              <a:rPr lang="en-US" sz="4000" spc="-20" dirty="0" smtClean="0">
                <a:solidFill>
                  <a:srgbClr val="FF0000"/>
                </a:solidFill>
              </a:rPr>
              <a:t>Support Vector Machines</a:t>
            </a:r>
            <a:endParaRPr lang="en-CA" sz="4000" spc="-20" dirty="0">
              <a:solidFill>
                <a:srgbClr val="FF0000"/>
              </a:solidFill>
            </a:endParaRPr>
          </a:p>
        </p:txBody>
      </p:sp>
      <p:sp>
        <p:nvSpPr>
          <p:cNvPr id="3" name="Text Placeholder 2"/>
          <p:cNvSpPr>
            <a:spLocks noGrp="1"/>
          </p:cNvSpPr>
          <p:nvPr>
            <p:ph type="body" idx="1"/>
          </p:nvPr>
        </p:nvSpPr>
        <p:spPr>
          <a:xfrm>
            <a:off x="228600" y="762000"/>
            <a:ext cx="8686800" cy="5755422"/>
          </a:xfrm>
        </p:spPr>
        <p:txBody>
          <a:bodyPr/>
          <a:lstStyle/>
          <a:p>
            <a:pPr marL="469900" indent="-457200" algn="just" rtl="0">
              <a:buClr>
                <a:srgbClr val="DF773B"/>
              </a:buClr>
              <a:buFont typeface="Wingdings"/>
              <a:buChar char=""/>
              <a:tabLst>
                <a:tab pos="469900" algn="l"/>
              </a:tabLst>
            </a:pPr>
            <a:r>
              <a:rPr lang="en-US" sz="2800" dirty="0" smtClean="0"/>
              <a:t>Support Vector Machines (SVM)s, which is a type of machine learning, requires a training stage along with </a:t>
            </a:r>
            <a:r>
              <a:rPr lang="en-US" sz="2800" dirty="0" err="1" smtClean="0"/>
              <a:t>labelled</a:t>
            </a:r>
            <a:r>
              <a:rPr lang="en-US" sz="2800" dirty="0" smtClean="0"/>
              <a:t> data which indicates normal traffic or attack traffic.</a:t>
            </a:r>
          </a:p>
          <a:p>
            <a:r>
              <a:rPr lang="en-CA" dirty="0" smtClean="0"/>
              <a:t>The empirical evaluation phase involved three steps:</a:t>
            </a:r>
          </a:p>
          <a:p>
            <a:pPr marL="688975" indent="-463550" algn="just">
              <a:buFont typeface="+mj-lt"/>
              <a:buAutoNum type="arabicPeriod"/>
            </a:pPr>
            <a:r>
              <a:rPr lang="en-US" sz="2200" dirty="0" smtClean="0"/>
              <a:t>Packet filtering: was performed on three kinds of attacks: TCP/IP covert channels, DoS attacks, and malformed TCP/IP packets.</a:t>
            </a:r>
          </a:p>
          <a:p>
            <a:pPr marL="688975" indent="-463550" algn="just">
              <a:buFont typeface="+mj-lt"/>
              <a:buAutoNum type="arabicPeriod"/>
            </a:pPr>
            <a:r>
              <a:rPr lang="en-US" sz="2200" dirty="0" smtClean="0"/>
              <a:t>Classification: was performed using a soft-margin SVM since </a:t>
            </a:r>
            <a:r>
              <a:rPr lang="en-US" sz="2400" dirty="0" smtClean="0"/>
              <a:t> it is an established, well-developed, time-proven supervised learning method</a:t>
            </a:r>
            <a:r>
              <a:rPr lang="en-US" sz="2200" dirty="0" smtClean="0"/>
              <a:t>.</a:t>
            </a:r>
          </a:p>
          <a:p>
            <a:pPr marL="688975" indent="-463550" algn="just">
              <a:buFont typeface="+mj-lt"/>
              <a:buAutoNum type="arabicPeriod"/>
            </a:pPr>
            <a:r>
              <a:rPr lang="en-US" sz="2200" dirty="0" smtClean="0"/>
              <a:t>Comparing results with a Real NIDS: Some well-known NIDSs (like Snort and Bro) are used for comparison to confirm the efficiency of the approach. </a:t>
            </a:r>
            <a:endParaRPr lang="en-CA" sz="2200" dirty="0" smtClean="0"/>
          </a:p>
          <a:p>
            <a:endParaRPr lang="en-CA" dirty="0"/>
          </a:p>
        </p:txBody>
      </p:sp>
      <p:sp>
        <p:nvSpPr>
          <p:cNvPr id="4" name="Footer Placeholder 3"/>
          <p:cNvSpPr>
            <a:spLocks noGrp="1"/>
          </p:cNvSpPr>
          <p:nvPr>
            <p:ph type="ftr" sz="quarter" idx="5"/>
          </p:nvPr>
        </p:nvSpPr>
        <p:spPr/>
        <p:txBody>
          <a:bodyPr/>
          <a:lstStyle/>
          <a:p>
            <a:r>
              <a:rPr lang="en-US" smtClean="0"/>
              <a:t>Computer and Network Security Essentials Editor: Kevin Daimi Associate Editors: Guillermo Francia, Levent Ertaul, Luis H. Encinas, Eman El-Sheikh Published by Springer</a:t>
            </a:r>
            <a:endParaRPr lang="en-US"/>
          </a:p>
        </p:txBody>
      </p:sp>
      <p:sp>
        <p:nvSpPr>
          <p:cNvPr id="5" name="Slide Number Placeholder 4"/>
          <p:cNvSpPr>
            <a:spLocks noGrp="1"/>
          </p:cNvSpPr>
          <p:nvPr>
            <p:ph type="sldNum" sz="quarter" idx="7"/>
          </p:nvPr>
        </p:nvSpPr>
        <p:spPr/>
        <p:txBody>
          <a:bodyPr/>
          <a:lstStyle/>
          <a:p>
            <a:fld id="{B6F15528-21DE-4FAA-801E-634DDDAF4B2B}" type="slidenum">
              <a:rPr lang="en-CA" smtClean="0"/>
              <a:pPr/>
              <a:t>10</a:t>
            </a:fld>
            <a:endParaRPr lang="en-CA"/>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0154" y="329181"/>
            <a:ext cx="8603691" cy="615553"/>
          </a:xfrm>
        </p:spPr>
        <p:txBody>
          <a:bodyPr/>
          <a:lstStyle/>
          <a:p>
            <a:pPr algn="ctr"/>
            <a:r>
              <a:rPr lang="en-US" sz="4000" spc="-20" dirty="0" smtClean="0">
                <a:solidFill>
                  <a:srgbClr val="FF0000"/>
                </a:solidFill>
              </a:rPr>
              <a:t>Machine Learning</a:t>
            </a:r>
            <a:endParaRPr lang="en-CA" sz="4000" spc="-20" dirty="0">
              <a:solidFill>
                <a:srgbClr val="FF0000"/>
              </a:solidFill>
            </a:endParaRPr>
          </a:p>
        </p:txBody>
      </p:sp>
      <p:sp>
        <p:nvSpPr>
          <p:cNvPr id="3" name="Text Placeholder 2"/>
          <p:cNvSpPr>
            <a:spLocks noGrp="1"/>
          </p:cNvSpPr>
          <p:nvPr>
            <p:ph type="body" idx="1"/>
          </p:nvPr>
        </p:nvSpPr>
        <p:spPr>
          <a:xfrm>
            <a:off x="383540" y="1190236"/>
            <a:ext cx="8376919" cy="4739759"/>
          </a:xfrm>
        </p:spPr>
        <p:txBody>
          <a:bodyPr/>
          <a:lstStyle/>
          <a:p>
            <a:pPr marL="469900" indent="-457200" algn="just" rtl="0">
              <a:buClr>
                <a:srgbClr val="DF773B"/>
              </a:buClr>
              <a:buFont typeface="Wingdings"/>
              <a:buChar char=""/>
              <a:tabLst>
                <a:tab pos="469900" algn="l"/>
              </a:tabLst>
            </a:pPr>
            <a:r>
              <a:rPr lang="en-US" sz="2800" dirty="0" smtClean="0"/>
              <a:t>There are many other machine learning approaches; some are based on classifier decision trees and decision rules.</a:t>
            </a:r>
          </a:p>
          <a:p>
            <a:pPr marL="469900" indent="-457200" algn="just" rtl="0">
              <a:buClr>
                <a:srgbClr val="DF773B"/>
              </a:buClr>
              <a:buFont typeface="Wingdings"/>
              <a:buChar char=""/>
              <a:tabLst>
                <a:tab pos="469900" algn="l"/>
              </a:tabLst>
            </a:pPr>
            <a:r>
              <a:rPr lang="en-US" sz="2800" dirty="0" smtClean="0"/>
              <a:t>The empirical evaluation was performed by comparing the performance of the several classification algorithms. </a:t>
            </a:r>
          </a:p>
          <a:p>
            <a:pPr marL="469900" indent="-457200" algn="just" rtl="0">
              <a:buClr>
                <a:srgbClr val="DF773B"/>
              </a:buClr>
              <a:buFont typeface="Wingdings"/>
              <a:buChar char=""/>
              <a:tabLst>
                <a:tab pos="469900" algn="l"/>
              </a:tabLst>
            </a:pPr>
            <a:r>
              <a:rPr lang="en-US" sz="2800" dirty="0" smtClean="0"/>
              <a:t>The comparison involved calculating True Positive (TP), False Positive (FP), and Prediction Accuracy (PA).</a:t>
            </a:r>
          </a:p>
          <a:p>
            <a:pPr marL="469900" indent="-457200" algn="just" rtl="0">
              <a:buClr>
                <a:srgbClr val="DF773B"/>
              </a:buClr>
              <a:buFont typeface="Wingdings"/>
              <a:buChar char=""/>
              <a:tabLst>
                <a:tab pos="469900" algn="l"/>
              </a:tabLst>
            </a:pPr>
            <a:r>
              <a:rPr lang="en-US" sz="2800" dirty="0" smtClean="0"/>
              <a:t>The table below shows the evaluation criteria for decision rules used in </a:t>
            </a:r>
            <a:r>
              <a:rPr lang="en-US" sz="2800" dirty="0" smtClean="0">
                <a:hlinkClick r:id="rId2"/>
              </a:rPr>
              <a:t>[14]</a:t>
            </a:r>
            <a:r>
              <a:rPr lang="en-US" sz="2800" dirty="0" smtClean="0"/>
              <a:t>: </a:t>
            </a:r>
            <a:endParaRPr lang="en-CA" sz="2800" dirty="0"/>
          </a:p>
        </p:txBody>
      </p:sp>
      <p:sp>
        <p:nvSpPr>
          <p:cNvPr id="4" name="Footer Placeholder 3"/>
          <p:cNvSpPr>
            <a:spLocks noGrp="1"/>
          </p:cNvSpPr>
          <p:nvPr>
            <p:ph type="ftr" sz="quarter" idx="5"/>
          </p:nvPr>
        </p:nvSpPr>
        <p:spPr/>
        <p:txBody>
          <a:bodyPr/>
          <a:lstStyle/>
          <a:p>
            <a:r>
              <a:rPr lang="en-US" smtClean="0"/>
              <a:t>Computer and Network Security Essentials Editor: Kevin Daimi Associate Editors: Guillermo Francia, Levent Ertaul, Luis H. Encinas, Eman El-Sheikh Published by Springer</a:t>
            </a:r>
            <a:endParaRPr lang="en-US"/>
          </a:p>
        </p:txBody>
      </p:sp>
      <p:sp>
        <p:nvSpPr>
          <p:cNvPr id="5" name="Slide Number Placeholder 4"/>
          <p:cNvSpPr>
            <a:spLocks noGrp="1"/>
          </p:cNvSpPr>
          <p:nvPr>
            <p:ph type="sldNum" sz="quarter" idx="7"/>
          </p:nvPr>
        </p:nvSpPr>
        <p:spPr/>
        <p:txBody>
          <a:bodyPr/>
          <a:lstStyle/>
          <a:p>
            <a:fld id="{B6F15528-21DE-4FAA-801E-634DDDAF4B2B}" type="slidenum">
              <a:rPr lang="en-CA" smtClean="0"/>
              <a:pPr/>
              <a:t>11</a:t>
            </a:fld>
            <a:endParaRPr lang="en-CA"/>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0154" y="76200"/>
            <a:ext cx="8603691" cy="553998"/>
          </a:xfrm>
        </p:spPr>
        <p:txBody>
          <a:bodyPr/>
          <a:lstStyle/>
          <a:p>
            <a:pPr algn="ctr"/>
            <a:r>
              <a:rPr lang="en-US" spc="-20" dirty="0" smtClean="0">
                <a:solidFill>
                  <a:srgbClr val="FF0000"/>
                </a:solidFill>
              </a:rPr>
              <a:t>Machine Learning (cont.)</a:t>
            </a:r>
            <a:endParaRPr lang="en-CA" dirty="0"/>
          </a:p>
        </p:txBody>
      </p:sp>
      <p:sp>
        <p:nvSpPr>
          <p:cNvPr id="3" name="Text Placeholder 2"/>
          <p:cNvSpPr>
            <a:spLocks noGrp="1"/>
          </p:cNvSpPr>
          <p:nvPr>
            <p:ph type="body" idx="1"/>
          </p:nvPr>
        </p:nvSpPr>
        <p:spPr>
          <a:xfrm>
            <a:off x="383540" y="609600"/>
            <a:ext cx="8376919" cy="2154436"/>
          </a:xfrm>
        </p:spPr>
        <p:txBody>
          <a:bodyPr/>
          <a:lstStyle/>
          <a:p>
            <a:pPr marL="469900" indent="-457200" algn="just" rtl="0">
              <a:buClr>
                <a:srgbClr val="DF773B"/>
              </a:buClr>
              <a:buFont typeface="Wingdings"/>
              <a:buChar char=""/>
              <a:tabLst>
                <a:tab pos="469900" algn="l"/>
              </a:tabLst>
            </a:pPr>
            <a:r>
              <a:rPr lang="en-CA" sz="2800" dirty="0" smtClean="0"/>
              <a:t>The work in [14] involved calculating the prediction accuracy (PA), Correctly Classified Instances (CCI), and Incorrectly Classified Instances (ICCI) as evaluation metrics as shown below:</a:t>
            </a:r>
          </a:p>
        </p:txBody>
      </p:sp>
      <p:sp>
        <p:nvSpPr>
          <p:cNvPr id="4" name="Footer Placeholder 3"/>
          <p:cNvSpPr>
            <a:spLocks noGrp="1"/>
          </p:cNvSpPr>
          <p:nvPr>
            <p:ph type="ftr" sz="quarter" idx="5"/>
          </p:nvPr>
        </p:nvSpPr>
        <p:spPr/>
        <p:txBody>
          <a:bodyPr/>
          <a:lstStyle/>
          <a:p>
            <a:r>
              <a:rPr lang="en-US" smtClean="0"/>
              <a:t>Computer and Network Security Essentials Editor: Kevin Daimi Associate Editors: Guillermo Francia, Levent Ertaul, Luis H. Encinas, Eman El-Sheikh Published by Springer</a:t>
            </a:r>
            <a:endParaRPr lang="en-US"/>
          </a:p>
        </p:txBody>
      </p:sp>
      <p:graphicFrame>
        <p:nvGraphicFramePr>
          <p:cNvPr id="5" name="Table 4"/>
          <p:cNvGraphicFramePr>
            <a:graphicFrameLocks noGrp="1"/>
          </p:cNvGraphicFramePr>
          <p:nvPr/>
        </p:nvGraphicFramePr>
        <p:xfrm>
          <a:off x="381000" y="2971802"/>
          <a:ext cx="8305800" cy="3276598"/>
        </p:xfrm>
        <a:graphic>
          <a:graphicData uri="http://schemas.openxmlformats.org/drawingml/2006/table">
            <a:tbl>
              <a:tblPr firstRow="1" bandRow="1">
                <a:tableStyleId>{5C22544A-7EE6-4342-B048-85BDC9FD1C3A}</a:tableStyleId>
              </a:tblPr>
              <a:tblGrid>
                <a:gridCol w="1661160"/>
                <a:gridCol w="1661160"/>
                <a:gridCol w="1661160"/>
                <a:gridCol w="1661160"/>
                <a:gridCol w="1661160"/>
              </a:tblGrid>
              <a:tr h="625867">
                <a:tc rowSpan="2">
                  <a:txBody>
                    <a:bodyPr/>
                    <a:lstStyle/>
                    <a:p>
                      <a:pPr marL="0" marR="0" algn="ctr" hangingPunct="0">
                        <a:lnSpc>
                          <a:spcPct val="150000"/>
                        </a:lnSpc>
                        <a:spcBef>
                          <a:spcPts val="300"/>
                        </a:spcBef>
                        <a:spcAft>
                          <a:spcPts val="0"/>
                        </a:spcAft>
                      </a:pPr>
                      <a:r>
                        <a:rPr lang="en-CA" sz="2400" b="1" dirty="0" smtClean="0">
                          <a:solidFill>
                            <a:schemeClr val="lt1"/>
                          </a:solidFill>
                          <a:latin typeface="+mn-lt"/>
                          <a:ea typeface="+mn-ea"/>
                          <a:cs typeface="+mn-cs"/>
                        </a:rPr>
                        <a:t>Evaluation criteria</a:t>
                      </a:r>
                    </a:p>
                  </a:txBody>
                  <a:tcPr marL="63500" marR="63500" marT="63500" marB="63500" anchor="ctr"/>
                </a:tc>
                <a:tc gridSpan="4">
                  <a:txBody>
                    <a:bodyPr/>
                    <a:lstStyle/>
                    <a:p>
                      <a:pPr algn="ctr"/>
                      <a:r>
                        <a:rPr lang="en-CA" sz="2400" b="1" dirty="0" smtClean="0">
                          <a:solidFill>
                            <a:schemeClr val="lt1"/>
                          </a:solidFill>
                          <a:latin typeface="+mn-lt"/>
                          <a:ea typeface="+mn-ea"/>
                          <a:cs typeface="+mn-cs"/>
                        </a:rPr>
                        <a:t>Classifier rules</a:t>
                      </a:r>
                      <a:endParaRPr lang="en-CA" sz="2400" dirty="0"/>
                    </a:p>
                  </a:txBody>
                  <a:tcPr/>
                </a:tc>
                <a:tc hMerge="1">
                  <a:txBody>
                    <a:bodyPr/>
                    <a:lstStyle/>
                    <a:p>
                      <a:endParaRPr lang="en-CA" dirty="0"/>
                    </a:p>
                  </a:txBody>
                  <a:tcPr/>
                </a:tc>
                <a:tc hMerge="1">
                  <a:txBody>
                    <a:bodyPr/>
                    <a:lstStyle/>
                    <a:p>
                      <a:endParaRPr lang="en-CA" dirty="0"/>
                    </a:p>
                  </a:txBody>
                  <a:tcPr/>
                </a:tc>
                <a:tc hMerge="1">
                  <a:txBody>
                    <a:bodyPr/>
                    <a:lstStyle/>
                    <a:p>
                      <a:endParaRPr lang="en-CA" dirty="0"/>
                    </a:p>
                  </a:txBody>
                  <a:tcPr/>
                </a:tc>
              </a:tr>
              <a:tr h="773130">
                <a:tc vMerge="1">
                  <a:txBody>
                    <a:bodyPr/>
                    <a:lstStyle/>
                    <a:p>
                      <a:pPr marL="0" marR="0" hangingPunct="0">
                        <a:lnSpc>
                          <a:spcPts val="1000"/>
                        </a:lnSpc>
                        <a:spcBef>
                          <a:spcPts val="300"/>
                        </a:spcBef>
                        <a:spcAft>
                          <a:spcPts val="0"/>
                        </a:spcAft>
                      </a:pPr>
                      <a:endParaRPr lang="en-CA" sz="850" dirty="0">
                        <a:latin typeface="Times"/>
                        <a:ea typeface="Times New Roman"/>
                        <a:cs typeface="Times New Roman"/>
                      </a:endParaRPr>
                    </a:p>
                  </a:txBody>
                  <a:tcPr marL="63500" marR="63500" marT="63500" marB="63500" anchor="ctr"/>
                </a:tc>
                <a:tc>
                  <a:txBody>
                    <a:bodyPr/>
                    <a:lstStyle/>
                    <a:p>
                      <a:pPr algn="ctr"/>
                      <a:r>
                        <a:rPr lang="en-CA" sz="2000" b="1" dirty="0" err="1" smtClean="0">
                          <a:solidFill>
                            <a:schemeClr val="dk1"/>
                          </a:solidFill>
                          <a:latin typeface="+mn-lt"/>
                          <a:ea typeface="+mn-ea"/>
                          <a:cs typeface="+mn-cs"/>
                        </a:rPr>
                        <a:t>JRip</a:t>
                      </a:r>
                      <a:endParaRPr lang="en-CA" sz="2000" b="1" dirty="0"/>
                    </a:p>
                  </a:txBody>
                  <a:tcPr anchor="ctr"/>
                </a:tc>
                <a:tc>
                  <a:txBody>
                    <a:bodyPr/>
                    <a:lstStyle/>
                    <a:p>
                      <a:pPr algn="ctr"/>
                      <a:r>
                        <a:rPr lang="en-CA" sz="2000" b="1" dirty="0" smtClean="0">
                          <a:solidFill>
                            <a:schemeClr val="dk1"/>
                          </a:solidFill>
                          <a:latin typeface="+mn-lt"/>
                          <a:ea typeface="+mn-ea"/>
                          <a:cs typeface="+mn-cs"/>
                        </a:rPr>
                        <a:t>Decision table</a:t>
                      </a:r>
                      <a:endParaRPr lang="en-CA" sz="2000" b="1" dirty="0"/>
                    </a:p>
                  </a:txBody>
                  <a:tcPr anchor="ctr"/>
                </a:tc>
                <a:tc>
                  <a:txBody>
                    <a:bodyPr/>
                    <a:lstStyle/>
                    <a:p>
                      <a:pPr algn="ctr"/>
                      <a:r>
                        <a:rPr lang="en-CA" sz="2000" b="1" dirty="0" smtClean="0">
                          <a:solidFill>
                            <a:schemeClr val="dk1"/>
                          </a:solidFill>
                          <a:latin typeface="+mn-lt"/>
                          <a:ea typeface="+mn-ea"/>
                          <a:cs typeface="+mn-cs"/>
                        </a:rPr>
                        <a:t>PART</a:t>
                      </a:r>
                      <a:endParaRPr lang="en-CA" sz="2000" b="1" dirty="0"/>
                    </a:p>
                  </a:txBody>
                  <a:tcPr anchor="ctr"/>
                </a:tc>
                <a:tc>
                  <a:txBody>
                    <a:bodyPr/>
                    <a:lstStyle/>
                    <a:p>
                      <a:pPr algn="ctr"/>
                      <a:r>
                        <a:rPr lang="en-CA" sz="2000" b="1" dirty="0" err="1" smtClean="0">
                          <a:solidFill>
                            <a:schemeClr val="dk1"/>
                          </a:solidFill>
                          <a:latin typeface="+mn-lt"/>
                          <a:ea typeface="+mn-ea"/>
                          <a:cs typeface="+mn-cs"/>
                        </a:rPr>
                        <a:t>OneR</a:t>
                      </a:r>
                      <a:endParaRPr lang="en-CA" sz="2000" b="1" dirty="0"/>
                    </a:p>
                  </a:txBody>
                  <a:tcPr anchor="ctr"/>
                </a:tc>
              </a:tr>
              <a:tr h="625867">
                <a:tc>
                  <a:txBody>
                    <a:bodyPr/>
                    <a:lstStyle/>
                    <a:p>
                      <a:r>
                        <a:rPr lang="en-CA" sz="2000" b="1" dirty="0" smtClean="0">
                          <a:solidFill>
                            <a:schemeClr val="dk1"/>
                          </a:solidFill>
                          <a:latin typeface="+mn-lt"/>
                          <a:ea typeface="+mn-ea"/>
                          <a:cs typeface="+mn-cs"/>
                        </a:rPr>
                        <a:t>CCI</a:t>
                      </a:r>
                      <a:endParaRPr lang="en-CA" sz="2000" b="1" dirty="0"/>
                    </a:p>
                  </a:txBody>
                  <a:tcPr anchor="ctr"/>
                </a:tc>
                <a:tc>
                  <a:txBody>
                    <a:bodyPr/>
                    <a:lstStyle/>
                    <a:p>
                      <a:pPr algn="ctr"/>
                      <a:r>
                        <a:rPr lang="en-CA" sz="2000" dirty="0" smtClean="0">
                          <a:solidFill>
                            <a:schemeClr val="dk1"/>
                          </a:solidFill>
                          <a:latin typeface="+mn-lt"/>
                          <a:ea typeface="+mn-ea"/>
                          <a:cs typeface="+mn-cs"/>
                        </a:rPr>
                        <a:t>63810</a:t>
                      </a:r>
                      <a:endParaRPr lang="en-CA" sz="2000" dirty="0"/>
                    </a:p>
                  </a:txBody>
                  <a:tcPr anchor="ctr"/>
                </a:tc>
                <a:tc>
                  <a:txBody>
                    <a:bodyPr/>
                    <a:lstStyle/>
                    <a:p>
                      <a:pPr marL="0" marR="0" algn="ctr" hangingPunct="0">
                        <a:lnSpc>
                          <a:spcPts val="1000"/>
                        </a:lnSpc>
                        <a:spcBef>
                          <a:spcPts val="300"/>
                        </a:spcBef>
                        <a:spcAft>
                          <a:spcPts val="0"/>
                        </a:spcAft>
                      </a:pPr>
                      <a:r>
                        <a:rPr lang="en-CA" sz="2000" dirty="0" smtClean="0">
                          <a:solidFill>
                            <a:schemeClr val="dk1"/>
                          </a:solidFill>
                          <a:latin typeface="+mn-lt"/>
                          <a:ea typeface="+mn-ea"/>
                          <a:cs typeface="+mn-cs"/>
                        </a:rPr>
                        <a:t>63250</a:t>
                      </a:r>
                    </a:p>
                  </a:txBody>
                  <a:tcPr marL="63500" marR="63500" marT="63500" marB="63500" anchor="ctr"/>
                </a:tc>
                <a:tc>
                  <a:txBody>
                    <a:bodyPr/>
                    <a:lstStyle/>
                    <a:p>
                      <a:pPr marL="0" marR="0" algn="ctr" hangingPunct="0">
                        <a:lnSpc>
                          <a:spcPts val="1000"/>
                        </a:lnSpc>
                        <a:spcBef>
                          <a:spcPts val="300"/>
                        </a:spcBef>
                        <a:spcAft>
                          <a:spcPts val="0"/>
                        </a:spcAft>
                      </a:pPr>
                      <a:r>
                        <a:rPr lang="en-CA" sz="2000" dirty="0" smtClean="0">
                          <a:solidFill>
                            <a:schemeClr val="dk1"/>
                          </a:solidFill>
                          <a:latin typeface="+mn-lt"/>
                          <a:ea typeface="+mn-ea"/>
                          <a:cs typeface="+mn-cs"/>
                        </a:rPr>
                        <a:t>63979</a:t>
                      </a:r>
                    </a:p>
                  </a:txBody>
                  <a:tcPr marL="63500" marR="63500" marT="63500" marB="63500" anchor="ctr"/>
                </a:tc>
                <a:tc>
                  <a:txBody>
                    <a:bodyPr/>
                    <a:lstStyle/>
                    <a:p>
                      <a:pPr marL="0" marR="0" algn="ctr" hangingPunct="0">
                        <a:lnSpc>
                          <a:spcPts val="1000"/>
                        </a:lnSpc>
                        <a:spcBef>
                          <a:spcPts val="300"/>
                        </a:spcBef>
                        <a:spcAft>
                          <a:spcPts val="0"/>
                        </a:spcAft>
                      </a:pPr>
                      <a:r>
                        <a:rPr lang="en-CA" sz="2000" dirty="0" smtClean="0">
                          <a:solidFill>
                            <a:schemeClr val="dk1"/>
                          </a:solidFill>
                          <a:latin typeface="+mn-lt"/>
                          <a:ea typeface="+mn-ea"/>
                          <a:cs typeface="+mn-cs"/>
                        </a:rPr>
                        <a:t>56909</a:t>
                      </a:r>
                    </a:p>
                  </a:txBody>
                  <a:tcPr marL="63500" marR="63500" marT="63500" marB="63500" anchor="ctr"/>
                </a:tc>
              </a:tr>
              <a:tr h="625867">
                <a:tc>
                  <a:txBody>
                    <a:bodyPr/>
                    <a:lstStyle/>
                    <a:p>
                      <a:r>
                        <a:rPr lang="en-CA" sz="2000" b="1" dirty="0" smtClean="0">
                          <a:solidFill>
                            <a:schemeClr val="dk1"/>
                          </a:solidFill>
                          <a:latin typeface="+mn-lt"/>
                          <a:ea typeface="+mn-ea"/>
                          <a:cs typeface="+mn-cs"/>
                        </a:rPr>
                        <a:t>ICCI</a:t>
                      </a:r>
                      <a:endParaRPr lang="en-CA" sz="2000" b="1" dirty="0"/>
                    </a:p>
                  </a:txBody>
                  <a:tcPr anchor="ctr"/>
                </a:tc>
                <a:tc>
                  <a:txBody>
                    <a:bodyPr/>
                    <a:lstStyle/>
                    <a:p>
                      <a:pPr marL="0" marR="0" algn="ctr" hangingPunct="0">
                        <a:lnSpc>
                          <a:spcPts val="1000"/>
                        </a:lnSpc>
                        <a:spcBef>
                          <a:spcPts val="300"/>
                        </a:spcBef>
                        <a:spcAft>
                          <a:spcPts val="0"/>
                        </a:spcAft>
                      </a:pPr>
                      <a:r>
                        <a:rPr lang="en-CA" sz="2000" dirty="0" smtClean="0">
                          <a:solidFill>
                            <a:schemeClr val="dk1"/>
                          </a:solidFill>
                          <a:latin typeface="+mn-lt"/>
                          <a:ea typeface="+mn-ea"/>
                          <a:cs typeface="+mn-cs"/>
                        </a:rPr>
                        <a:t>1724</a:t>
                      </a:r>
                    </a:p>
                  </a:txBody>
                  <a:tcPr marL="63500" marR="63500" marT="63500" marB="63500" anchor="ctr"/>
                </a:tc>
                <a:tc>
                  <a:txBody>
                    <a:bodyPr/>
                    <a:lstStyle/>
                    <a:p>
                      <a:pPr marL="0" marR="0" algn="ctr" hangingPunct="0">
                        <a:lnSpc>
                          <a:spcPts val="1000"/>
                        </a:lnSpc>
                        <a:spcBef>
                          <a:spcPts val="300"/>
                        </a:spcBef>
                        <a:spcAft>
                          <a:spcPts val="0"/>
                        </a:spcAft>
                      </a:pPr>
                      <a:r>
                        <a:rPr lang="en-CA" sz="2000" dirty="0" smtClean="0">
                          <a:solidFill>
                            <a:schemeClr val="dk1"/>
                          </a:solidFill>
                          <a:latin typeface="+mn-lt"/>
                          <a:ea typeface="+mn-ea"/>
                          <a:cs typeface="+mn-cs"/>
                        </a:rPr>
                        <a:t>2284</a:t>
                      </a:r>
                    </a:p>
                  </a:txBody>
                  <a:tcPr marL="63500" marR="63500" marT="63500" marB="63500" anchor="ctr"/>
                </a:tc>
                <a:tc>
                  <a:txBody>
                    <a:bodyPr/>
                    <a:lstStyle/>
                    <a:p>
                      <a:pPr marL="0" marR="0" algn="ctr" hangingPunct="0">
                        <a:lnSpc>
                          <a:spcPts val="1000"/>
                        </a:lnSpc>
                        <a:spcBef>
                          <a:spcPts val="300"/>
                        </a:spcBef>
                        <a:spcAft>
                          <a:spcPts val="0"/>
                        </a:spcAft>
                      </a:pPr>
                      <a:r>
                        <a:rPr lang="en-CA" sz="2000" dirty="0" smtClean="0">
                          <a:solidFill>
                            <a:schemeClr val="dk1"/>
                          </a:solidFill>
                          <a:latin typeface="+mn-lt"/>
                          <a:ea typeface="+mn-ea"/>
                          <a:cs typeface="+mn-cs"/>
                        </a:rPr>
                        <a:t>1555</a:t>
                      </a:r>
                    </a:p>
                  </a:txBody>
                  <a:tcPr marL="63500" marR="63500" marT="63500" marB="63500" anchor="ctr"/>
                </a:tc>
                <a:tc>
                  <a:txBody>
                    <a:bodyPr/>
                    <a:lstStyle/>
                    <a:p>
                      <a:pPr marL="0" marR="0" algn="ctr" hangingPunct="0">
                        <a:lnSpc>
                          <a:spcPts val="1000"/>
                        </a:lnSpc>
                        <a:spcBef>
                          <a:spcPts val="300"/>
                        </a:spcBef>
                        <a:spcAft>
                          <a:spcPts val="0"/>
                        </a:spcAft>
                      </a:pPr>
                      <a:r>
                        <a:rPr lang="en-CA" sz="2000" dirty="0" smtClean="0">
                          <a:solidFill>
                            <a:schemeClr val="dk1"/>
                          </a:solidFill>
                          <a:latin typeface="+mn-lt"/>
                          <a:ea typeface="+mn-ea"/>
                          <a:cs typeface="+mn-cs"/>
                        </a:rPr>
                        <a:t>8625</a:t>
                      </a:r>
                    </a:p>
                  </a:txBody>
                  <a:tcPr marL="63500" marR="63500" marT="63500" marB="63500" anchor="ctr"/>
                </a:tc>
              </a:tr>
              <a:tr h="625867">
                <a:tc>
                  <a:txBody>
                    <a:bodyPr/>
                    <a:lstStyle/>
                    <a:p>
                      <a:r>
                        <a:rPr lang="en-CA" sz="2000" b="1" dirty="0" smtClean="0">
                          <a:solidFill>
                            <a:schemeClr val="dk1"/>
                          </a:solidFill>
                          <a:latin typeface="+mn-lt"/>
                          <a:ea typeface="+mn-ea"/>
                          <a:cs typeface="+mn-cs"/>
                        </a:rPr>
                        <a:t>PA</a:t>
                      </a:r>
                      <a:endParaRPr lang="en-CA" sz="2000" b="1" dirty="0"/>
                    </a:p>
                  </a:txBody>
                  <a:tcPr anchor="ctr"/>
                </a:tc>
                <a:tc>
                  <a:txBody>
                    <a:bodyPr/>
                    <a:lstStyle/>
                    <a:p>
                      <a:pPr marL="0" marR="0" algn="ctr" hangingPunct="0">
                        <a:lnSpc>
                          <a:spcPts val="1000"/>
                        </a:lnSpc>
                        <a:spcBef>
                          <a:spcPts val="300"/>
                        </a:spcBef>
                        <a:spcAft>
                          <a:spcPts val="0"/>
                        </a:spcAft>
                      </a:pPr>
                      <a:r>
                        <a:rPr lang="en-CA" sz="2000" dirty="0" smtClean="0">
                          <a:solidFill>
                            <a:schemeClr val="dk1"/>
                          </a:solidFill>
                          <a:latin typeface="+mn-lt"/>
                          <a:ea typeface="+mn-ea"/>
                          <a:cs typeface="+mn-cs"/>
                        </a:rPr>
                        <a:t>97.36%</a:t>
                      </a:r>
                    </a:p>
                  </a:txBody>
                  <a:tcPr marL="63500" marR="63500" marT="63500" marB="63500" anchor="ctr"/>
                </a:tc>
                <a:tc>
                  <a:txBody>
                    <a:bodyPr/>
                    <a:lstStyle/>
                    <a:p>
                      <a:pPr marL="0" marR="0" algn="ctr" hangingPunct="0">
                        <a:lnSpc>
                          <a:spcPts val="1000"/>
                        </a:lnSpc>
                        <a:spcBef>
                          <a:spcPts val="300"/>
                        </a:spcBef>
                        <a:spcAft>
                          <a:spcPts val="0"/>
                        </a:spcAft>
                      </a:pPr>
                      <a:r>
                        <a:rPr lang="en-CA" sz="2000" dirty="0" smtClean="0">
                          <a:solidFill>
                            <a:schemeClr val="dk1"/>
                          </a:solidFill>
                          <a:latin typeface="+mn-lt"/>
                          <a:ea typeface="+mn-ea"/>
                          <a:cs typeface="+mn-cs"/>
                        </a:rPr>
                        <a:t>96.51%</a:t>
                      </a:r>
                    </a:p>
                  </a:txBody>
                  <a:tcPr marL="63500" marR="63500" marT="63500" marB="63500" anchor="ctr"/>
                </a:tc>
                <a:tc>
                  <a:txBody>
                    <a:bodyPr/>
                    <a:lstStyle/>
                    <a:p>
                      <a:pPr marL="0" marR="0" algn="ctr" hangingPunct="0">
                        <a:lnSpc>
                          <a:spcPts val="1000"/>
                        </a:lnSpc>
                        <a:spcBef>
                          <a:spcPts val="300"/>
                        </a:spcBef>
                        <a:spcAft>
                          <a:spcPts val="0"/>
                        </a:spcAft>
                      </a:pPr>
                      <a:r>
                        <a:rPr lang="en-CA" sz="2000" dirty="0" smtClean="0">
                          <a:solidFill>
                            <a:schemeClr val="dk1"/>
                          </a:solidFill>
                          <a:latin typeface="+mn-lt"/>
                          <a:ea typeface="+mn-ea"/>
                          <a:cs typeface="+mn-cs"/>
                        </a:rPr>
                        <a:t>97.62%</a:t>
                      </a:r>
                    </a:p>
                  </a:txBody>
                  <a:tcPr marL="63500" marR="63500" marT="63500" marB="63500" anchor="ctr"/>
                </a:tc>
                <a:tc>
                  <a:txBody>
                    <a:bodyPr/>
                    <a:lstStyle/>
                    <a:p>
                      <a:pPr marL="0" marR="0" algn="ctr" hangingPunct="0">
                        <a:lnSpc>
                          <a:spcPts val="1000"/>
                        </a:lnSpc>
                        <a:spcBef>
                          <a:spcPts val="300"/>
                        </a:spcBef>
                        <a:spcAft>
                          <a:spcPts val="0"/>
                        </a:spcAft>
                      </a:pPr>
                      <a:r>
                        <a:rPr lang="en-CA" sz="2000" dirty="0" smtClean="0">
                          <a:solidFill>
                            <a:schemeClr val="dk1"/>
                          </a:solidFill>
                          <a:latin typeface="+mn-lt"/>
                          <a:ea typeface="+mn-ea"/>
                          <a:cs typeface="+mn-cs"/>
                        </a:rPr>
                        <a:t>86.83%</a:t>
                      </a:r>
                    </a:p>
                  </a:txBody>
                  <a:tcPr marL="63500" marR="63500" marT="63500" marB="63500" anchor="ctr"/>
                </a:tc>
              </a:tr>
            </a:tbl>
          </a:graphicData>
        </a:graphic>
      </p:graphicFrame>
      <p:sp>
        <p:nvSpPr>
          <p:cNvPr id="6" name="Slide Number Placeholder 5"/>
          <p:cNvSpPr>
            <a:spLocks noGrp="1"/>
          </p:cNvSpPr>
          <p:nvPr>
            <p:ph type="sldNum" sz="quarter" idx="7"/>
          </p:nvPr>
        </p:nvSpPr>
        <p:spPr/>
        <p:txBody>
          <a:bodyPr/>
          <a:lstStyle/>
          <a:p>
            <a:fld id="{B6F15528-21DE-4FAA-801E-634DDDAF4B2B}" type="slidenum">
              <a:rPr lang="en-CA" smtClean="0"/>
              <a:pPr/>
              <a:t>12</a:t>
            </a:fld>
            <a:endParaRPr lang="en-CA"/>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0154" y="329181"/>
            <a:ext cx="8603691" cy="615553"/>
          </a:xfrm>
        </p:spPr>
        <p:txBody>
          <a:bodyPr/>
          <a:lstStyle/>
          <a:p>
            <a:pPr algn="ctr"/>
            <a:r>
              <a:rPr lang="en-US" sz="4000" spc="-20" dirty="0" smtClean="0">
                <a:solidFill>
                  <a:srgbClr val="FF0000"/>
                </a:solidFill>
              </a:rPr>
              <a:t>Behavior Based Approaches</a:t>
            </a:r>
            <a:endParaRPr lang="en-CA" sz="4000" spc="-20" dirty="0">
              <a:solidFill>
                <a:srgbClr val="FF0000"/>
              </a:solidFill>
            </a:endParaRPr>
          </a:p>
        </p:txBody>
      </p:sp>
      <p:sp>
        <p:nvSpPr>
          <p:cNvPr id="3" name="Text Placeholder 2"/>
          <p:cNvSpPr>
            <a:spLocks noGrp="1"/>
          </p:cNvSpPr>
          <p:nvPr>
            <p:ph type="body" idx="1"/>
          </p:nvPr>
        </p:nvSpPr>
        <p:spPr>
          <a:xfrm>
            <a:off x="383540" y="1190236"/>
            <a:ext cx="8376919" cy="4739759"/>
          </a:xfrm>
        </p:spPr>
        <p:txBody>
          <a:bodyPr/>
          <a:lstStyle/>
          <a:p>
            <a:pPr marL="469900" indent="-457200" algn="just" rtl="0">
              <a:buClr>
                <a:srgbClr val="DF773B"/>
              </a:buClr>
              <a:buFont typeface="Wingdings"/>
              <a:buChar char=""/>
              <a:tabLst>
                <a:tab pos="469900" algn="l"/>
              </a:tabLst>
            </a:pPr>
            <a:r>
              <a:rPr lang="en-CA" sz="2800" dirty="0" smtClean="0"/>
              <a:t>These approaches </a:t>
            </a:r>
            <a:r>
              <a:rPr lang="en-US" sz="2800" dirty="0" smtClean="0"/>
              <a:t>focus on trying to capture, represent and encode the </a:t>
            </a:r>
            <a:r>
              <a:rPr lang="en-US" sz="2800" dirty="0" err="1" smtClean="0"/>
              <a:t>behaviour</a:t>
            </a:r>
            <a:r>
              <a:rPr lang="en-US" sz="2800" dirty="0" smtClean="0"/>
              <a:t> of malware, or an attack in a standardized format.</a:t>
            </a:r>
          </a:p>
          <a:p>
            <a:pPr marL="469900" indent="-457200" algn="just" rtl="0">
              <a:buClr>
                <a:srgbClr val="DF773B"/>
              </a:buClr>
              <a:buFont typeface="Wingdings"/>
              <a:buChar char=""/>
              <a:tabLst>
                <a:tab pos="469900" algn="l"/>
              </a:tabLst>
            </a:pPr>
            <a:r>
              <a:rPr lang="en-US" sz="2800" dirty="0" smtClean="0"/>
              <a:t>An example of such a system is Malware Instruction Set (MIST).</a:t>
            </a:r>
          </a:p>
          <a:p>
            <a:pPr marL="469900" indent="-457200" algn="just" rtl="0">
              <a:buClr>
                <a:srgbClr val="DF773B"/>
              </a:buClr>
              <a:buFont typeface="Wingdings"/>
              <a:buChar char=""/>
              <a:tabLst>
                <a:tab pos="469900" algn="l"/>
              </a:tabLst>
            </a:pPr>
            <a:r>
              <a:rPr lang="en-US" sz="2800" dirty="0" smtClean="0"/>
              <a:t>The advantage of this approach is that it works well with other classification approaches.</a:t>
            </a:r>
          </a:p>
          <a:p>
            <a:pPr marL="469900" indent="-457200" algn="just" rtl="0">
              <a:buClr>
                <a:srgbClr val="DF773B"/>
              </a:buClr>
              <a:buFont typeface="Wingdings"/>
              <a:buChar char=""/>
              <a:tabLst>
                <a:tab pos="469900" algn="l"/>
              </a:tabLst>
            </a:pPr>
            <a:r>
              <a:rPr lang="en-US" sz="2800" dirty="0" smtClean="0"/>
              <a:t>It is possible to reduce the size of the reports generated on systems running IDS’s, if standardized and efficient encoding has been used.</a:t>
            </a:r>
            <a:endParaRPr lang="en-CA" sz="2800" dirty="0"/>
          </a:p>
        </p:txBody>
      </p:sp>
      <p:sp>
        <p:nvSpPr>
          <p:cNvPr id="4" name="Footer Placeholder 3"/>
          <p:cNvSpPr>
            <a:spLocks noGrp="1"/>
          </p:cNvSpPr>
          <p:nvPr>
            <p:ph type="ftr" sz="quarter" idx="5"/>
          </p:nvPr>
        </p:nvSpPr>
        <p:spPr/>
        <p:txBody>
          <a:bodyPr/>
          <a:lstStyle/>
          <a:p>
            <a:r>
              <a:rPr lang="en-US" smtClean="0"/>
              <a:t>Computer and Network Security Essentials Editor: Kevin Daimi Associate Editors: Guillermo Francia, Levent Ertaul, Luis H. Encinas, Eman El-Sheikh Published by Springer</a:t>
            </a:r>
            <a:endParaRPr lang="en-US"/>
          </a:p>
        </p:txBody>
      </p:sp>
      <p:sp>
        <p:nvSpPr>
          <p:cNvPr id="5" name="Slide Number Placeholder 4"/>
          <p:cNvSpPr>
            <a:spLocks noGrp="1"/>
          </p:cNvSpPr>
          <p:nvPr>
            <p:ph type="sldNum" sz="quarter" idx="7"/>
          </p:nvPr>
        </p:nvSpPr>
        <p:spPr/>
        <p:txBody>
          <a:bodyPr/>
          <a:lstStyle/>
          <a:p>
            <a:fld id="{B6F15528-21DE-4FAA-801E-634DDDAF4B2B}" type="slidenum">
              <a:rPr lang="en-CA" smtClean="0"/>
              <a:pPr/>
              <a:t>13</a:t>
            </a:fld>
            <a:endParaRPr lang="en-CA"/>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0154" y="76200"/>
            <a:ext cx="8603691" cy="615553"/>
          </a:xfrm>
        </p:spPr>
        <p:txBody>
          <a:bodyPr/>
          <a:lstStyle/>
          <a:p>
            <a:pPr algn="ctr"/>
            <a:r>
              <a:rPr lang="en-US" sz="4000" spc="-20" dirty="0" smtClean="0">
                <a:solidFill>
                  <a:srgbClr val="FF0000"/>
                </a:solidFill>
              </a:rPr>
              <a:t>Mobile Agents</a:t>
            </a:r>
            <a:endParaRPr lang="en-CA" sz="4000" spc="-20" dirty="0">
              <a:solidFill>
                <a:srgbClr val="FF0000"/>
              </a:solidFill>
            </a:endParaRPr>
          </a:p>
        </p:txBody>
      </p:sp>
      <p:sp>
        <p:nvSpPr>
          <p:cNvPr id="3" name="Text Placeholder 2"/>
          <p:cNvSpPr>
            <a:spLocks noGrp="1"/>
          </p:cNvSpPr>
          <p:nvPr>
            <p:ph type="body" idx="1"/>
          </p:nvPr>
        </p:nvSpPr>
        <p:spPr>
          <a:xfrm>
            <a:off x="228600" y="685800"/>
            <a:ext cx="8686800" cy="5570756"/>
          </a:xfrm>
        </p:spPr>
        <p:txBody>
          <a:bodyPr/>
          <a:lstStyle/>
          <a:p>
            <a:pPr marL="469900" indent="-457200" algn="just" rtl="0">
              <a:buClr>
                <a:srgbClr val="DF773B"/>
              </a:buClr>
              <a:buFont typeface="Wingdings"/>
              <a:buChar char=""/>
              <a:tabLst>
                <a:tab pos="469900" algn="l"/>
              </a:tabLst>
            </a:pPr>
            <a:r>
              <a:rPr lang="en-US" sz="2800" dirty="0" smtClean="0"/>
              <a:t>Mobile agents allow the network to co-operatively determine if the network is being attacked.</a:t>
            </a:r>
          </a:p>
          <a:p>
            <a:pPr marL="469900" indent="-457200" algn="just" rtl="0">
              <a:buClr>
                <a:srgbClr val="DF773B"/>
              </a:buClr>
              <a:buFont typeface="Wingdings"/>
              <a:buChar char=""/>
              <a:tabLst>
                <a:tab pos="469900" algn="l"/>
              </a:tabLst>
            </a:pPr>
            <a:r>
              <a:rPr lang="en-US" sz="2800" dirty="0" smtClean="0"/>
              <a:t>The empirical evaluation phase of using a mobile agent with ID is a little bit different.</a:t>
            </a:r>
          </a:p>
          <a:p>
            <a:pPr marL="469900" indent="-457200" algn="just" rtl="0">
              <a:buClr>
                <a:srgbClr val="DF773B"/>
              </a:buClr>
              <a:buFont typeface="Wingdings"/>
              <a:buChar char=""/>
              <a:tabLst>
                <a:tab pos="469900" algn="l"/>
              </a:tabLst>
            </a:pPr>
            <a:r>
              <a:rPr lang="en-US" sz="2800" dirty="0" smtClean="0"/>
              <a:t>Since the task is divided, one of the benefits is often decreasing the load in terms of CPU and memory.</a:t>
            </a:r>
          </a:p>
          <a:p>
            <a:pPr marL="469900" indent="-457200" algn="just" rtl="0">
              <a:buClr>
                <a:srgbClr val="DF773B"/>
              </a:buClr>
              <a:buFont typeface="Wingdings"/>
              <a:buChar char=""/>
              <a:tabLst>
                <a:tab pos="469900" algn="l"/>
              </a:tabLst>
            </a:pPr>
            <a:r>
              <a:rPr lang="en-US" sz="2800" dirty="0" smtClean="0"/>
              <a:t>In </a:t>
            </a:r>
            <a:r>
              <a:rPr lang="en-US" sz="2800" dirty="0" smtClean="0">
                <a:hlinkClick r:id="rId2"/>
              </a:rPr>
              <a:t>[10]</a:t>
            </a:r>
            <a:r>
              <a:rPr lang="en-US" sz="2800" dirty="0" smtClean="0"/>
              <a:t>, the empirical evaluation phase consisted of studying the system resource utilization and capturing data statistics:</a:t>
            </a:r>
          </a:p>
          <a:p>
            <a:pPr marL="682625" indent="-341313" algn="just">
              <a:buFont typeface="+mj-lt"/>
              <a:buAutoNum type="arabicPeriod"/>
            </a:pPr>
            <a:r>
              <a:rPr lang="en-US" sz="2200" dirty="0" smtClean="0"/>
              <a:t>The resource utilization, results showed that the IDS has very low occupancy of the system resources (memory and CPU).</a:t>
            </a:r>
          </a:p>
          <a:p>
            <a:pPr marL="682625" indent="-341313" algn="just">
              <a:buFont typeface="+mj-lt"/>
              <a:buAutoNum type="arabicPeriod"/>
            </a:pPr>
            <a:r>
              <a:rPr lang="en-US" sz="2200" dirty="0" smtClean="0"/>
              <a:t>For capturing data statistics, results showed that the IDS is very sensitive so that it can detect the “ping command”- from the sharp change of the ICMP package.</a:t>
            </a:r>
            <a:endParaRPr lang="en-CA" sz="2200" dirty="0"/>
          </a:p>
        </p:txBody>
      </p:sp>
      <p:sp>
        <p:nvSpPr>
          <p:cNvPr id="4" name="Footer Placeholder 3"/>
          <p:cNvSpPr>
            <a:spLocks noGrp="1"/>
          </p:cNvSpPr>
          <p:nvPr>
            <p:ph type="ftr" sz="quarter" idx="5"/>
          </p:nvPr>
        </p:nvSpPr>
        <p:spPr/>
        <p:txBody>
          <a:bodyPr/>
          <a:lstStyle/>
          <a:p>
            <a:r>
              <a:rPr lang="en-US" dirty="0" smtClean="0"/>
              <a:t>Computer and Network Security Essentials Editor: Kevin </a:t>
            </a:r>
            <a:r>
              <a:rPr lang="en-US" dirty="0" err="1" smtClean="0"/>
              <a:t>Daimi</a:t>
            </a:r>
            <a:r>
              <a:rPr lang="en-US" dirty="0" smtClean="0"/>
              <a:t> Associate Editors: Guillermo </a:t>
            </a:r>
            <a:r>
              <a:rPr lang="en-US" dirty="0" err="1" smtClean="0"/>
              <a:t>Francia</a:t>
            </a:r>
            <a:r>
              <a:rPr lang="en-US" dirty="0" smtClean="0"/>
              <a:t>, </a:t>
            </a:r>
            <a:r>
              <a:rPr lang="en-US" dirty="0" err="1" smtClean="0"/>
              <a:t>Levent</a:t>
            </a:r>
            <a:r>
              <a:rPr lang="en-US" dirty="0" smtClean="0"/>
              <a:t> </a:t>
            </a:r>
            <a:r>
              <a:rPr lang="en-US" dirty="0" err="1" smtClean="0"/>
              <a:t>Ertaul</a:t>
            </a:r>
            <a:r>
              <a:rPr lang="en-US" dirty="0" smtClean="0"/>
              <a:t>, Luis H. </a:t>
            </a:r>
            <a:r>
              <a:rPr lang="en-US" dirty="0" err="1" smtClean="0"/>
              <a:t>Encinas</a:t>
            </a:r>
            <a:r>
              <a:rPr lang="en-US" dirty="0" smtClean="0"/>
              <a:t>, </a:t>
            </a:r>
            <a:r>
              <a:rPr lang="en-US" dirty="0" err="1" smtClean="0"/>
              <a:t>Eman</a:t>
            </a:r>
            <a:r>
              <a:rPr lang="en-US" dirty="0" smtClean="0"/>
              <a:t> El-Sheikh Published by Springer</a:t>
            </a:r>
            <a:endParaRPr lang="en-US" dirty="0"/>
          </a:p>
        </p:txBody>
      </p:sp>
      <p:sp>
        <p:nvSpPr>
          <p:cNvPr id="5" name="Slide Number Placeholder 4"/>
          <p:cNvSpPr>
            <a:spLocks noGrp="1"/>
          </p:cNvSpPr>
          <p:nvPr>
            <p:ph type="sldNum" sz="quarter" idx="7"/>
          </p:nvPr>
        </p:nvSpPr>
        <p:spPr/>
        <p:txBody>
          <a:bodyPr/>
          <a:lstStyle/>
          <a:p>
            <a:fld id="{B6F15528-21DE-4FAA-801E-634DDDAF4B2B}" type="slidenum">
              <a:rPr lang="en-CA" smtClean="0"/>
              <a:pPr/>
              <a:t>14</a:t>
            </a:fld>
            <a:endParaRPr lang="en-CA"/>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0154" y="329181"/>
            <a:ext cx="8603691" cy="615553"/>
          </a:xfrm>
        </p:spPr>
        <p:txBody>
          <a:bodyPr/>
          <a:lstStyle/>
          <a:p>
            <a:pPr algn="ctr"/>
            <a:r>
              <a:rPr lang="en-US" sz="4000" spc="-20" dirty="0" smtClean="0">
                <a:solidFill>
                  <a:srgbClr val="FF0000"/>
                </a:solidFill>
              </a:rPr>
              <a:t>Genetic Network Programming (GNP)</a:t>
            </a:r>
            <a:endParaRPr lang="en-CA" sz="4000" spc="-20" dirty="0">
              <a:solidFill>
                <a:srgbClr val="FF0000"/>
              </a:solidFill>
            </a:endParaRPr>
          </a:p>
        </p:txBody>
      </p:sp>
      <p:sp>
        <p:nvSpPr>
          <p:cNvPr id="3" name="Text Placeholder 2"/>
          <p:cNvSpPr>
            <a:spLocks noGrp="1"/>
          </p:cNvSpPr>
          <p:nvPr>
            <p:ph type="body" idx="1"/>
          </p:nvPr>
        </p:nvSpPr>
        <p:spPr>
          <a:xfrm>
            <a:off x="228600" y="914400"/>
            <a:ext cx="8686800" cy="5601533"/>
          </a:xfrm>
        </p:spPr>
        <p:txBody>
          <a:bodyPr/>
          <a:lstStyle/>
          <a:p>
            <a:pPr marL="287338" indent="-274638" algn="just" rtl="0">
              <a:buClr>
                <a:srgbClr val="DF773B"/>
              </a:buClr>
              <a:buFont typeface="Wingdings"/>
              <a:buChar char=""/>
              <a:tabLst>
                <a:tab pos="287338" algn="l"/>
              </a:tabLst>
            </a:pPr>
            <a:r>
              <a:rPr lang="en-US" sz="2800" dirty="0" smtClean="0"/>
              <a:t>This approach tries to balance the system’s ability to detect novel attacks with having too high of a false positive rate.</a:t>
            </a:r>
          </a:p>
          <a:p>
            <a:pPr marL="287338" indent="-274638" algn="just" rtl="0">
              <a:buClr>
                <a:srgbClr val="DF773B"/>
              </a:buClr>
              <a:buFont typeface="Wingdings"/>
              <a:buChar char=""/>
              <a:tabLst>
                <a:tab pos="287338" algn="l"/>
              </a:tabLst>
            </a:pPr>
            <a:r>
              <a:rPr lang="en-US" sz="2800" dirty="0" smtClean="0"/>
              <a:t>The empirical evaluation phase of the approach presented in </a:t>
            </a:r>
            <a:r>
              <a:rPr lang="en-US" sz="2800" dirty="0" smtClean="0">
                <a:hlinkClick r:id="rId2"/>
              </a:rPr>
              <a:t>[17]</a:t>
            </a:r>
            <a:r>
              <a:rPr lang="en-US" sz="2800" dirty="0" smtClean="0"/>
              <a:t> - which focuses on using GNP for ID- consisted of two parts: choosing the sample space and checking the detection rates.</a:t>
            </a:r>
          </a:p>
          <a:p>
            <a:pPr marL="287338" indent="-274638" algn="just" rtl="0">
              <a:buClr>
                <a:srgbClr val="DF773B"/>
              </a:buClr>
              <a:buFont typeface="Wingdings"/>
              <a:buChar char=""/>
              <a:tabLst>
                <a:tab pos="287338" algn="l"/>
              </a:tabLst>
            </a:pPr>
            <a:r>
              <a:rPr lang="en-US" sz="2800" dirty="0" smtClean="0"/>
              <a:t>The first part involved selecting the training sample space in the data collecting phase.</a:t>
            </a:r>
          </a:p>
          <a:p>
            <a:pPr marL="287338" indent="-274638" algn="just" rtl="0">
              <a:buClr>
                <a:srgbClr val="DF773B"/>
              </a:buClr>
              <a:buFont typeface="Wingdings"/>
              <a:buChar char=""/>
              <a:tabLst>
                <a:tab pos="287338" algn="l"/>
              </a:tabLst>
            </a:pPr>
            <a:r>
              <a:rPr lang="en-US" sz="2800" dirty="0" smtClean="0"/>
              <a:t>The second part involved testing sample space by dividing the database into two parts: unlabeled normal connections and unlabeled intrusions (Neptune, </a:t>
            </a:r>
            <a:r>
              <a:rPr lang="en-US" sz="2800" dirty="0" err="1" smtClean="0"/>
              <a:t>smurf</a:t>
            </a:r>
            <a:r>
              <a:rPr lang="en-US" sz="2800" dirty="0" smtClean="0"/>
              <a:t>, </a:t>
            </a:r>
            <a:r>
              <a:rPr lang="en-US" sz="2800" dirty="0" err="1" smtClean="0"/>
              <a:t>portsweep</a:t>
            </a:r>
            <a:r>
              <a:rPr lang="en-US" sz="2800" dirty="0" smtClean="0"/>
              <a:t> and </a:t>
            </a:r>
            <a:r>
              <a:rPr lang="en-US" sz="2800" dirty="0" err="1" smtClean="0"/>
              <a:t>nmap</a:t>
            </a:r>
            <a:r>
              <a:rPr lang="en-US" sz="2800" dirty="0" smtClean="0"/>
              <a:t>) connections.</a:t>
            </a:r>
            <a:endParaRPr lang="en-CA" sz="2800" dirty="0" smtClean="0"/>
          </a:p>
        </p:txBody>
      </p:sp>
      <p:sp>
        <p:nvSpPr>
          <p:cNvPr id="4" name="Footer Placeholder 3"/>
          <p:cNvSpPr>
            <a:spLocks noGrp="1"/>
          </p:cNvSpPr>
          <p:nvPr>
            <p:ph type="ftr" sz="quarter" idx="5"/>
          </p:nvPr>
        </p:nvSpPr>
        <p:spPr/>
        <p:txBody>
          <a:bodyPr/>
          <a:lstStyle/>
          <a:p>
            <a:r>
              <a:rPr lang="en-US" smtClean="0"/>
              <a:t>Computer and Network Security Essentials Editor: Kevin Daimi Associate Editors: Guillermo Francia, Levent Ertaul, Luis H. Encinas, Eman El-Sheikh Published by Springer</a:t>
            </a:r>
            <a:endParaRPr lang="en-US"/>
          </a:p>
        </p:txBody>
      </p:sp>
      <p:sp>
        <p:nvSpPr>
          <p:cNvPr id="5" name="Slide Number Placeholder 4"/>
          <p:cNvSpPr>
            <a:spLocks noGrp="1"/>
          </p:cNvSpPr>
          <p:nvPr>
            <p:ph type="sldNum" sz="quarter" idx="7"/>
          </p:nvPr>
        </p:nvSpPr>
        <p:spPr/>
        <p:txBody>
          <a:bodyPr/>
          <a:lstStyle/>
          <a:p>
            <a:fld id="{B6F15528-21DE-4FAA-801E-634DDDAF4B2B}" type="slidenum">
              <a:rPr lang="en-CA" smtClean="0"/>
              <a:pPr/>
              <a:t>15</a:t>
            </a:fld>
            <a:endParaRPr lang="en-CA"/>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0154" y="76200"/>
            <a:ext cx="8603691" cy="615553"/>
          </a:xfrm>
        </p:spPr>
        <p:txBody>
          <a:bodyPr/>
          <a:lstStyle/>
          <a:p>
            <a:pPr algn="ctr"/>
            <a:r>
              <a:rPr lang="en-US" sz="4000" spc="-20" dirty="0" smtClean="0">
                <a:solidFill>
                  <a:srgbClr val="FF0000"/>
                </a:solidFill>
              </a:rPr>
              <a:t>Fast Inductive Learning</a:t>
            </a:r>
            <a:endParaRPr lang="en-CA" sz="4000" spc="-20" dirty="0">
              <a:solidFill>
                <a:srgbClr val="FF0000"/>
              </a:solidFill>
            </a:endParaRPr>
          </a:p>
        </p:txBody>
      </p:sp>
      <p:sp>
        <p:nvSpPr>
          <p:cNvPr id="3" name="Text Placeholder 2"/>
          <p:cNvSpPr>
            <a:spLocks noGrp="1"/>
          </p:cNvSpPr>
          <p:nvPr>
            <p:ph type="body" idx="1"/>
          </p:nvPr>
        </p:nvSpPr>
        <p:spPr>
          <a:xfrm>
            <a:off x="152400" y="646867"/>
            <a:ext cx="8763000" cy="5601533"/>
          </a:xfrm>
        </p:spPr>
        <p:txBody>
          <a:bodyPr/>
          <a:lstStyle/>
          <a:p>
            <a:pPr marL="287338" indent="-274638" algn="just" rtl="0">
              <a:buClr>
                <a:srgbClr val="DF773B"/>
              </a:buClr>
              <a:buFont typeface="Wingdings"/>
              <a:buChar char=""/>
              <a:tabLst>
                <a:tab pos="287338" algn="l"/>
              </a:tabLst>
            </a:pPr>
            <a:r>
              <a:rPr lang="en-US" sz="2800" dirty="0" smtClean="0"/>
              <a:t>“Given a series of positive examples and negative examples about one concept, the task of inductive learning is to induce a common concept description from these examples”. </a:t>
            </a:r>
          </a:p>
          <a:p>
            <a:pPr marL="287338" indent="-274638" algn="just" rtl="0">
              <a:buClr>
                <a:srgbClr val="DF773B"/>
              </a:buClr>
              <a:buFont typeface="Wingdings"/>
              <a:buChar char=""/>
              <a:tabLst>
                <a:tab pos="287338" algn="l"/>
              </a:tabLst>
            </a:pPr>
            <a:r>
              <a:rPr lang="en-US" sz="2800" dirty="0" smtClean="0"/>
              <a:t>The work in </a:t>
            </a:r>
            <a:r>
              <a:rPr lang="en-US" sz="2800" u="sng" dirty="0" smtClean="0">
                <a:hlinkClick r:id="rId2"/>
              </a:rPr>
              <a:t>[18]</a:t>
            </a:r>
            <a:r>
              <a:rPr lang="en-US" sz="2800" dirty="0" smtClean="0"/>
              <a:t> used Fast Inductive Learning for Intrusion Detection (FILMID).</a:t>
            </a:r>
          </a:p>
          <a:p>
            <a:pPr marL="287338" indent="-274638" algn="just" rtl="0">
              <a:buClr>
                <a:srgbClr val="DF773B"/>
              </a:buClr>
              <a:buFont typeface="Wingdings"/>
              <a:buChar char=""/>
              <a:tabLst>
                <a:tab pos="287338" algn="l"/>
              </a:tabLst>
            </a:pPr>
            <a:r>
              <a:rPr lang="en-US" sz="2800" dirty="0" smtClean="0"/>
              <a:t>The empirical evaluation phase began after training FILMID, RIPPER, and C4.5 rules on the training datasets.</a:t>
            </a:r>
          </a:p>
          <a:p>
            <a:pPr marL="287338" indent="-274638" algn="just" rtl="0">
              <a:buClr>
                <a:srgbClr val="DF773B"/>
              </a:buClr>
              <a:buFont typeface="Wingdings"/>
              <a:buChar char=""/>
              <a:tabLst>
                <a:tab pos="287338" algn="l"/>
              </a:tabLst>
            </a:pPr>
            <a:r>
              <a:rPr lang="en-US" sz="2800" dirty="0" smtClean="0"/>
              <a:t>The system was tested on the specified dataset for the four attack classes</a:t>
            </a:r>
          </a:p>
          <a:p>
            <a:pPr marL="287338" indent="-274638" algn="just" rtl="0">
              <a:buClr>
                <a:srgbClr val="DF773B"/>
              </a:buClr>
              <a:buFont typeface="Wingdings"/>
              <a:buChar char=""/>
              <a:tabLst>
                <a:tab pos="287338" algn="l"/>
              </a:tabLst>
            </a:pPr>
            <a:r>
              <a:rPr lang="en-US" sz="2800" dirty="0" smtClean="0"/>
              <a:t>The evaluation criteria include: Detection Rate (DR) and False Positive Rate (FPR). </a:t>
            </a:r>
            <a:endParaRPr lang="en-CA" sz="2800" dirty="0" smtClean="0"/>
          </a:p>
        </p:txBody>
      </p:sp>
      <p:sp>
        <p:nvSpPr>
          <p:cNvPr id="4" name="Footer Placeholder 3"/>
          <p:cNvSpPr>
            <a:spLocks noGrp="1"/>
          </p:cNvSpPr>
          <p:nvPr>
            <p:ph type="ftr" sz="quarter" idx="5"/>
          </p:nvPr>
        </p:nvSpPr>
        <p:spPr/>
        <p:txBody>
          <a:bodyPr/>
          <a:lstStyle/>
          <a:p>
            <a:r>
              <a:rPr lang="en-US" smtClean="0"/>
              <a:t>Computer and Network Security Essentials Editor: Kevin Daimi Associate Editors: Guillermo Francia, Levent Ertaul, Luis H. Encinas, Eman El-Sheikh Published by Springer</a:t>
            </a:r>
            <a:endParaRPr lang="en-US"/>
          </a:p>
        </p:txBody>
      </p:sp>
      <p:sp>
        <p:nvSpPr>
          <p:cNvPr id="5" name="Slide Number Placeholder 4"/>
          <p:cNvSpPr>
            <a:spLocks noGrp="1"/>
          </p:cNvSpPr>
          <p:nvPr>
            <p:ph type="sldNum" sz="quarter" idx="7"/>
          </p:nvPr>
        </p:nvSpPr>
        <p:spPr/>
        <p:txBody>
          <a:bodyPr/>
          <a:lstStyle/>
          <a:p>
            <a:fld id="{B6F15528-21DE-4FAA-801E-634DDDAF4B2B}" type="slidenum">
              <a:rPr lang="en-CA" smtClean="0"/>
              <a:pPr/>
              <a:t>16</a:t>
            </a:fld>
            <a:endParaRPr lang="en-CA"/>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0154" y="329181"/>
            <a:ext cx="8603691" cy="553998"/>
          </a:xfrm>
        </p:spPr>
        <p:txBody>
          <a:bodyPr/>
          <a:lstStyle/>
          <a:p>
            <a:pPr algn="ctr"/>
            <a:r>
              <a:rPr lang="en-US" spc="-20" dirty="0" smtClean="0">
                <a:solidFill>
                  <a:srgbClr val="FF0000"/>
                </a:solidFill>
              </a:rPr>
              <a:t>Fast Inductive Learning (cont.)</a:t>
            </a:r>
            <a:endParaRPr lang="en-CA" dirty="0"/>
          </a:p>
        </p:txBody>
      </p:sp>
      <p:sp>
        <p:nvSpPr>
          <p:cNvPr id="3" name="Text Placeholder 2"/>
          <p:cNvSpPr>
            <a:spLocks noGrp="1"/>
          </p:cNvSpPr>
          <p:nvPr>
            <p:ph type="body" idx="1"/>
          </p:nvPr>
        </p:nvSpPr>
        <p:spPr>
          <a:xfrm>
            <a:off x="383540" y="1190236"/>
            <a:ext cx="8376919" cy="553998"/>
          </a:xfrm>
        </p:spPr>
        <p:txBody>
          <a:bodyPr/>
          <a:lstStyle/>
          <a:p>
            <a:r>
              <a:rPr lang="en-US" sz="1800" b="1" dirty="0" smtClean="0"/>
              <a:t>Detection Results for Testing Dataset of DOS, Probe, R2L, and U2R With Clustering, C4.5Rules, RIPPER and FILMID [18]</a:t>
            </a:r>
            <a:endParaRPr lang="en-CA" sz="1800" dirty="0"/>
          </a:p>
        </p:txBody>
      </p:sp>
      <p:sp>
        <p:nvSpPr>
          <p:cNvPr id="4" name="Footer Placeholder 3"/>
          <p:cNvSpPr>
            <a:spLocks noGrp="1"/>
          </p:cNvSpPr>
          <p:nvPr>
            <p:ph type="ftr" sz="quarter" idx="5"/>
          </p:nvPr>
        </p:nvSpPr>
        <p:spPr/>
        <p:txBody>
          <a:bodyPr/>
          <a:lstStyle/>
          <a:p>
            <a:r>
              <a:rPr lang="en-US" smtClean="0"/>
              <a:t>Computer and Network Security Essentials Editor: Kevin Daimi Associate Editors: Guillermo Francia, Levent Ertaul, Luis H. Encinas, Eman El-Sheikh Published by Springer</a:t>
            </a:r>
            <a:endParaRPr lang="en-US"/>
          </a:p>
        </p:txBody>
      </p:sp>
      <p:graphicFrame>
        <p:nvGraphicFramePr>
          <p:cNvPr id="5" name="Table 4"/>
          <p:cNvGraphicFramePr>
            <a:graphicFrameLocks noGrp="1"/>
          </p:cNvGraphicFramePr>
          <p:nvPr/>
        </p:nvGraphicFramePr>
        <p:xfrm>
          <a:off x="381000" y="1828800"/>
          <a:ext cx="8382000" cy="4191003"/>
        </p:xfrm>
        <a:graphic>
          <a:graphicData uri="http://schemas.openxmlformats.org/drawingml/2006/table">
            <a:tbl>
              <a:tblPr firstRow="1" bandRow="1">
                <a:tableStyleId>{5C22544A-7EE6-4342-B048-85BDC9FD1C3A}</a:tableStyleId>
              </a:tblPr>
              <a:tblGrid>
                <a:gridCol w="1397000"/>
                <a:gridCol w="1397000"/>
                <a:gridCol w="1397000"/>
                <a:gridCol w="1397000"/>
                <a:gridCol w="1397000"/>
                <a:gridCol w="1397000"/>
              </a:tblGrid>
              <a:tr h="465667">
                <a:tc>
                  <a:txBody>
                    <a:bodyPr/>
                    <a:lstStyle/>
                    <a:p>
                      <a:r>
                        <a:rPr lang="en-CA" sz="1800" b="1" dirty="0" smtClean="0">
                          <a:solidFill>
                            <a:schemeClr val="lt1"/>
                          </a:solidFill>
                          <a:latin typeface="+mn-lt"/>
                          <a:ea typeface="+mn-ea"/>
                          <a:cs typeface="+mn-cs"/>
                        </a:rPr>
                        <a:t>Attack class</a:t>
                      </a:r>
                      <a:endParaRPr lang="en-CA" dirty="0"/>
                    </a:p>
                  </a:txBody>
                  <a:tcPr/>
                </a:tc>
                <a:tc>
                  <a:txBody>
                    <a:bodyPr/>
                    <a:lstStyle/>
                    <a:p>
                      <a:pPr algn="ctr"/>
                      <a:r>
                        <a:rPr lang="en-CA" dirty="0" smtClean="0"/>
                        <a:t>Metric </a:t>
                      </a:r>
                      <a:endParaRPr lang="en-CA" dirty="0"/>
                    </a:p>
                  </a:txBody>
                  <a:tcPr/>
                </a:tc>
                <a:tc>
                  <a:txBody>
                    <a:bodyPr/>
                    <a:lstStyle/>
                    <a:p>
                      <a:pPr algn="ctr"/>
                      <a:r>
                        <a:rPr lang="en-CA" dirty="0" smtClean="0"/>
                        <a:t>Clustering</a:t>
                      </a:r>
                      <a:endParaRPr lang="en-CA" dirty="0"/>
                    </a:p>
                  </a:txBody>
                  <a:tcPr/>
                </a:tc>
                <a:tc>
                  <a:txBody>
                    <a:bodyPr/>
                    <a:lstStyle/>
                    <a:p>
                      <a:pPr algn="ctr"/>
                      <a:r>
                        <a:rPr lang="en-CA" dirty="0" smtClean="0"/>
                        <a:t>C4.5 rules </a:t>
                      </a:r>
                      <a:endParaRPr lang="en-CA" dirty="0"/>
                    </a:p>
                  </a:txBody>
                  <a:tcPr/>
                </a:tc>
                <a:tc>
                  <a:txBody>
                    <a:bodyPr/>
                    <a:lstStyle/>
                    <a:p>
                      <a:pPr algn="ctr"/>
                      <a:r>
                        <a:rPr lang="en-CA" dirty="0" smtClean="0"/>
                        <a:t>RIPPER</a:t>
                      </a:r>
                      <a:endParaRPr lang="en-CA" dirty="0"/>
                    </a:p>
                  </a:txBody>
                  <a:tcPr/>
                </a:tc>
                <a:tc>
                  <a:txBody>
                    <a:bodyPr/>
                    <a:lstStyle/>
                    <a:p>
                      <a:pPr algn="ctr"/>
                      <a:r>
                        <a:rPr lang="en-CA" dirty="0" smtClean="0"/>
                        <a:t>FILMID</a:t>
                      </a:r>
                      <a:endParaRPr lang="en-CA" dirty="0"/>
                    </a:p>
                  </a:txBody>
                  <a:tcPr/>
                </a:tc>
              </a:tr>
              <a:tr h="465667">
                <a:tc rowSpan="2">
                  <a:txBody>
                    <a:bodyPr/>
                    <a:lstStyle/>
                    <a:p>
                      <a:r>
                        <a:rPr lang="en-CA" dirty="0" smtClean="0"/>
                        <a:t>DoS</a:t>
                      </a:r>
                      <a:endParaRPr lang="en-CA" dirty="0"/>
                    </a:p>
                  </a:txBody>
                  <a:tcPr anchor="ctr"/>
                </a:tc>
                <a:tc>
                  <a:txBody>
                    <a:bodyPr/>
                    <a:lstStyle/>
                    <a:p>
                      <a:pPr marL="0" marR="0" algn="ctr" hangingPunct="0">
                        <a:lnSpc>
                          <a:spcPts val="1000"/>
                        </a:lnSpc>
                        <a:spcBef>
                          <a:spcPts val="300"/>
                        </a:spcBef>
                        <a:spcAft>
                          <a:spcPts val="0"/>
                        </a:spcAft>
                      </a:pPr>
                      <a:r>
                        <a:rPr lang="en-CA" sz="1600" dirty="0" smtClean="0">
                          <a:solidFill>
                            <a:schemeClr val="dk1"/>
                          </a:solidFill>
                          <a:latin typeface="+mn-lt"/>
                          <a:ea typeface="+mn-ea"/>
                          <a:cs typeface="+mn-cs"/>
                        </a:rPr>
                        <a:t>DR(%)</a:t>
                      </a:r>
                    </a:p>
                  </a:txBody>
                  <a:tcPr marL="63500" marR="63500" marT="63500" marB="63500" anchor="ctr"/>
                </a:tc>
                <a:tc>
                  <a:txBody>
                    <a:bodyPr/>
                    <a:lstStyle/>
                    <a:p>
                      <a:pPr marL="0" marR="0" algn="ctr" hangingPunct="0">
                        <a:lnSpc>
                          <a:spcPts val="1000"/>
                        </a:lnSpc>
                        <a:spcBef>
                          <a:spcPts val="300"/>
                        </a:spcBef>
                        <a:spcAft>
                          <a:spcPts val="0"/>
                        </a:spcAft>
                      </a:pPr>
                      <a:r>
                        <a:rPr lang="en-CA" sz="1600" dirty="0" smtClean="0">
                          <a:solidFill>
                            <a:schemeClr val="dk1"/>
                          </a:solidFill>
                          <a:latin typeface="+mn-lt"/>
                          <a:ea typeface="+mn-ea"/>
                          <a:cs typeface="+mn-cs"/>
                        </a:rPr>
                        <a:t>83.64</a:t>
                      </a:r>
                    </a:p>
                  </a:txBody>
                  <a:tcPr marL="63500" marR="63500" marT="63500" marB="63500" anchor="ctr"/>
                </a:tc>
                <a:tc>
                  <a:txBody>
                    <a:bodyPr/>
                    <a:lstStyle/>
                    <a:p>
                      <a:pPr marL="0" marR="0" algn="ctr" hangingPunct="0">
                        <a:lnSpc>
                          <a:spcPts val="1000"/>
                        </a:lnSpc>
                        <a:spcBef>
                          <a:spcPts val="300"/>
                        </a:spcBef>
                        <a:spcAft>
                          <a:spcPts val="0"/>
                        </a:spcAft>
                      </a:pPr>
                      <a:r>
                        <a:rPr lang="en-CA" sz="1600" dirty="0" smtClean="0">
                          <a:solidFill>
                            <a:schemeClr val="dk1"/>
                          </a:solidFill>
                          <a:latin typeface="+mn-lt"/>
                          <a:ea typeface="+mn-ea"/>
                          <a:cs typeface="+mn-cs"/>
                        </a:rPr>
                        <a:t>91.89</a:t>
                      </a:r>
                    </a:p>
                  </a:txBody>
                  <a:tcPr marL="63500" marR="63500" marT="63500" marB="63500" anchor="ctr"/>
                </a:tc>
                <a:tc>
                  <a:txBody>
                    <a:bodyPr/>
                    <a:lstStyle/>
                    <a:p>
                      <a:pPr marL="0" marR="0" algn="ctr" hangingPunct="0">
                        <a:lnSpc>
                          <a:spcPts val="1000"/>
                        </a:lnSpc>
                        <a:spcBef>
                          <a:spcPts val="300"/>
                        </a:spcBef>
                        <a:spcAft>
                          <a:spcPts val="0"/>
                        </a:spcAft>
                      </a:pPr>
                      <a:r>
                        <a:rPr lang="en-CA" sz="1600" dirty="0" smtClean="0">
                          <a:solidFill>
                            <a:schemeClr val="dk1"/>
                          </a:solidFill>
                          <a:latin typeface="+mn-lt"/>
                          <a:ea typeface="+mn-ea"/>
                          <a:cs typeface="+mn-cs"/>
                        </a:rPr>
                        <a:t>92.34</a:t>
                      </a:r>
                    </a:p>
                  </a:txBody>
                  <a:tcPr marL="63500" marR="63500" marT="63500" marB="63500" anchor="ctr"/>
                </a:tc>
                <a:tc>
                  <a:txBody>
                    <a:bodyPr/>
                    <a:lstStyle/>
                    <a:p>
                      <a:pPr marL="0" marR="0" algn="ctr" hangingPunct="0">
                        <a:lnSpc>
                          <a:spcPts val="1000"/>
                        </a:lnSpc>
                        <a:spcBef>
                          <a:spcPts val="300"/>
                        </a:spcBef>
                        <a:spcAft>
                          <a:spcPts val="0"/>
                        </a:spcAft>
                      </a:pPr>
                      <a:r>
                        <a:rPr lang="en-CA" sz="1600" dirty="0" smtClean="0">
                          <a:solidFill>
                            <a:schemeClr val="dk1"/>
                          </a:solidFill>
                          <a:latin typeface="+mn-lt"/>
                          <a:ea typeface="+mn-ea"/>
                          <a:cs typeface="+mn-cs"/>
                        </a:rPr>
                        <a:t>92.37</a:t>
                      </a:r>
                    </a:p>
                  </a:txBody>
                  <a:tcPr marL="63500" marR="63500" marT="63500" marB="63500" anchor="ctr"/>
                </a:tc>
              </a:tr>
              <a:tr h="465667">
                <a:tc vMerge="1">
                  <a:txBody>
                    <a:bodyPr/>
                    <a:lstStyle/>
                    <a:p>
                      <a:endParaRPr lang="en-CA" dirty="0"/>
                    </a:p>
                  </a:txBody>
                  <a:tcPr/>
                </a:tc>
                <a:tc>
                  <a:txBody>
                    <a:bodyPr/>
                    <a:lstStyle/>
                    <a:p>
                      <a:pPr marL="0" marR="0" algn="ctr" hangingPunct="0">
                        <a:lnSpc>
                          <a:spcPts val="1000"/>
                        </a:lnSpc>
                        <a:spcBef>
                          <a:spcPts val="300"/>
                        </a:spcBef>
                        <a:spcAft>
                          <a:spcPts val="0"/>
                        </a:spcAft>
                      </a:pPr>
                      <a:r>
                        <a:rPr lang="en-CA" sz="1600" dirty="0" smtClean="0">
                          <a:solidFill>
                            <a:schemeClr val="dk1"/>
                          </a:solidFill>
                          <a:latin typeface="+mn-lt"/>
                          <a:ea typeface="+mn-ea"/>
                          <a:cs typeface="+mn-cs"/>
                        </a:rPr>
                        <a:t>FPR(%)</a:t>
                      </a:r>
                    </a:p>
                  </a:txBody>
                  <a:tcPr marL="63500" marR="63500" marT="63500" marB="63500" anchor="ctr"/>
                </a:tc>
                <a:tc>
                  <a:txBody>
                    <a:bodyPr/>
                    <a:lstStyle/>
                    <a:p>
                      <a:pPr marL="0" marR="0" algn="ctr" hangingPunct="0">
                        <a:lnSpc>
                          <a:spcPts val="1000"/>
                        </a:lnSpc>
                        <a:spcBef>
                          <a:spcPts val="300"/>
                        </a:spcBef>
                        <a:spcAft>
                          <a:spcPts val="0"/>
                        </a:spcAft>
                      </a:pPr>
                      <a:r>
                        <a:rPr lang="en-CA" sz="1600" dirty="0" smtClean="0">
                          <a:solidFill>
                            <a:schemeClr val="dk1"/>
                          </a:solidFill>
                          <a:latin typeface="+mn-lt"/>
                          <a:ea typeface="+mn-ea"/>
                          <a:cs typeface="+mn-cs"/>
                        </a:rPr>
                        <a:t>3.13</a:t>
                      </a:r>
                    </a:p>
                  </a:txBody>
                  <a:tcPr marL="63500" marR="63500" marT="63500" marB="63500" anchor="ctr"/>
                </a:tc>
                <a:tc>
                  <a:txBody>
                    <a:bodyPr/>
                    <a:lstStyle/>
                    <a:p>
                      <a:pPr marL="0" marR="0" algn="ctr" hangingPunct="0">
                        <a:lnSpc>
                          <a:spcPts val="1000"/>
                        </a:lnSpc>
                        <a:spcBef>
                          <a:spcPts val="300"/>
                        </a:spcBef>
                        <a:spcAft>
                          <a:spcPts val="0"/>
                        </a:spcAft>
                      </a:pPr>
                      <a:r>
                        <a:rPr lang="en-CA" sz="1600" dirty="0" smtClean="0">
                          <a:solidFill>
                            <a:schemeClr val="dk1"/>
                          </a:solidFill>
                          <a:latin typeface="+mn-lt"/>
                          <a:ea typeface="+mn-ea"/>
                          <a:cs typeface="+mn-cs"/>
                        </a:rPr>
                        <a:t>2.41</a:t>
                      </a:r>
                    </a:p>
                  </a:txBody>
                  <a:tcPr marL="63500" marR="63500" marT="63500" marB="63500" anchor="ctr"/>
                </a:tc>
                <a:tc>
                  <a:txBody>
                    <a:bodyPr/>
                    <a:lstStyle/>
                    <a:p>
                      <a:pPr marL="0" marR="0" algn="ctr" hangingPunct="0">
                        <a:lnSpc>
                          <a:spcPts val="1000"/>
                        </a:lnSpc>
                        <a:spcBef>
                          <a:spcPts val="300"/>
                        </a:spcBef>
                        <a:spcAft>
                          <a:spcPts val="0"/>
                        </a:spcAft>
                      </a:pPr>
                      <a:r>
                        <a:rPr lang="en-CA" sz="1600" dirty="0" smtClean="0">
                          <a:solidFill>
                            <a:schemeClr val="dk1"/>
                          </a:solidFill>
                          <a:latin typeface="+mn-lt"/>
                          <a:ea typeface="+mn-ea"/>
                          <a:cs typeface="+mn-cs"/>
                        </a:rPr>
                        <a:t>2.36</a:t>
                      </a:r>
                    </a:p>
                  </a:txBody>
                  <a:tcPr marL="63500" marR="63500" marT="63500" marB="63500" anchor="ctr"/>
                </a:tc>
                <a:tc>
                  <a:txBody>
                    <a:bodyPr/>
                    <a:lstStyle/>
                    <a:p>
                      <a:pPr marL="0" marR="0" algn="ctr" hangingPunct="0">
                        <a:lnSpc>
                          <a:spcPts val="1000"/>
                        </a:lnSpc>
                        <a:spcBef>
                          <a:spcPts val="300"/>
                        </a:spcBef>
                        <a:spcAft>
                          <a:spcPts val="0"/>
                        </a:spcAft>
                      </a:pPr>
                      <a:r>
                        <a:rPr lang="en-CA" sz="1600" dirty="0" smtClean="0">
                          <a:solidFill>
                            <a:schemeClr val="dk1"/>
                          </a:solidFill>
                          <a:latin typeface="+mn-lt"/>
                          <a:ea typeface="+mn-ea"/>
                          <a:cs typeface="+mn-cs"/>
                        </a:rPr>
                        <a:t>2.38</a:t>
                      </a:r>
                    </a:p>
                  </a:txBody>
                  <a:tcPr marL="63500" marR="63500" marT="63500" marB="63500" anchor="ctr"/>
                </a:tc>
              </a:tr>
              <a:tr h="465667">
                <a:tc rowSpan="2">
                  <a:txBody>
                    <a:bodyPr/>
                    <a:lstStyle/>
                    <a:p>
                      <a:r>
                        <a:rPr lang="en-CA" dirty="0" smtClean="0"/>
                        <a:t>Probe</a:t>
                      </a:r>
                      <a:endParaRPr lang="en-CA" dirty="0"/>
                    </a:p>
                  </a:txBody>
                  <a:tcPr anchor="ctr"/>
                </a:tc>
                <a:tc>
                  <a:txBody>
                    <a:bodyPr/>
                    <a:lstStyle/>
                    <a:p>
                      <a:pPr marL="0" marR="0" algn="ctr" hangingPunct="0">
                        <a:lnSpc>
                          <a:spcPts val="1000"/>
                        </a:lnSpc>
                        <a:spcBef>
                          <a:spcPts val="300"/>
                        </a:spcBef>
                        <a:spcAft>
                          <a:spcPts val="0"/>
                        </a:spcAft>
                      </a:pPr>
                      <a:r>
                        <a:rPr lang="en-CA" sz="1600" dirty="0" smtClean="0">
                          <a:solidFill>
                            <a:schemeClr val="dk1"/>
                          </a:solidFill>
                          <a:latin typeface="+mn-lt"/>
                          <a:ea typeface="+mn-ea"/>
                          <a:cs typeface="+mn-cs"/>
                        </a:rPr>
                        <a:t>DR(%)</a:t>
                      </a:r>
                    </a:p>
                  </a:txBody>
                  <a:tcPr marL="63500" marR="63500" marT="63500" marB="63500" anchor="ctr"/>
                </a:tc>
                <a:tc>
                  <a:txBody>
                    <a:bodyPr/>
                    <a:lstStyle/>
                    <a:p>
                      <a:pPr marL="0" marR="0" algn="ctr" hangingPunct="0">
                        <a:lnSpc>
                          <a:spcPts val="1000"/>
                        </a:lnSpc>
                        <a:spcBef>
                          <a:spcPts val="300"/>
                        </a:spcBef>
                        <a:spcAft>
                          <a:spcPts val="0"/>
                        </a:spcAft>
                      </a:pPr>
                      <a:r>
                        <a:rPr lang="en-CA" sz="1600" dirty="0" smtClean="0">
                          <a:solidFill>
                            <a:schemeClr val="dk1"/>
                          </a:solidFill>
                          <a:latin typeface="+mn-lt"/>
                          <a:ea typeface="+mn-ea"/>
                          <a:cs typeface="+mn-cs"/>
                        </a:rPr>
                        <a:t>71.45</a:t>
                      </a:r>
                    </a:p>
                  </a:txBody>
                  <a:tcPr marL="63500" marR="63500" marT="63500" marB="63500" anchor="ctr"/>
                </a:tc>
                <a:tc>
                  <a:txBody>
                    <a:bodyPr/>
                    <a:lstStyle/>
                    <a:p>
                      <a:pPr marL="0" marR="0" algn="ctr" hangingPunct="0">
                        <a:lnSpc>
                          <a:spcPts val="1000"/>
                        </a:lnSpc>
                        <a:spcBef>
                          <a:spcPts val="300"/>
                        </a:spcBef>
                        <a:spcAft>
                          <a:spcPts val="0"/>
                        </a:spcAft>
                      </a:pPr>
                      <a:r>
                        <a:rPr lang="en-CA" sz="1600" dirty="0" smtClean="0">
                          <a:solidFill>
                            <a:schemeClr val="dk1"/>
                          </a:solidFill>
                          <a:latin typeface="+mn-lt"/>
                          <a:ea typeface="+mn-ea"/>
                          <a:cs typeface="+mn-cs"/>
                        </a:rPr>
                        <a:t>81.29</a:t>
                      </a:r>
                    </a:p>
                  </a:txBody>
                  <a:tcPr marL="63500" marR="63500" marT="63500" marB="63500" anchor="ctr"/>
                </a:tc>
                <a:tc>
                  <a:txBody>
                    <a:bodyPr/>
                    <a:lstStyle/>
                    <a:p>
                      <a:pPr marL="0" marR="0" algn="ctr" hangingPunct="0">
                        <a:lnSpc>
                          <a:spcPts val="1000"/>
                        </a:lnSpc>
                        <a:spcBef>
                          <a:spcPts val="300"/>
                        </a:spcBef>
                        <a:spcAft>
                          <a:spcPts val="0"/>
                        </a:spcAft>
                      </a:pPr>
                      <a:r>
                        <a:rPr lang="en-CA" sz="1600" dirty="0" smtClean="0">
                          <a:solidFill>
                            <a:schemeClr val="dk1"/>
                          </a:solidFill>
                          <a:latin typeface="+mn-lt"/>
                          <a:ea typeface="+mn-ea"/>
                          <a:cs typeface="+mn-cs"/>
                        </a:rPr>
                        <a:t>81.42</a:t>
                      </a:r>
                    </a:p>
                  </a:txBody>
                  <a:tcPr marL="63500" marR="63500" marT="63500" marB="63500" anchor="ctr"/>
                </a:tc>
                <a:tc>
                  <a:txBody>
                    <a:bodyPr/>
                    <a:lstStyle/>
                    <a:p>
                      <a:pPr marL="0" marR="0" algn="ctr" hangingPunct="0">
                        <a:lnSpc>
                          <a:spcPts val="1000"/>
                        </a:lnSpc>
                        <a:spcBef>
                          <a:spcPts val="300"/>
                        </a:spcBef>
                        <a:spcAft>
                          <a:spcPts val="0"/>
                        </a:spcAft>
                      </a:pPr>
                      <a:r>
                        <a:rPr lang="en-CA" sz="1600" dirty="0" smtClean="0">
                          <a:solidFill>
                            <a:schemeClr val="dk1"/>
                          </a:solidFill>
                          <a:latin typeface="+mn-lt"/>
                          <a:ea typeface="+mn-ea"/>
                          <a:cs typeface="+mn-cs"/>
                        </a:rPr>
                        <a:t>81.41</a:t>
                      </a:r>
                    </a:p>
                  </a:txBody>
                  <a:tcPr marL="63500" marR="63500" marT="63500" marB="63500" anchor="ctr"/>
                </a:tc>
              </a:tr>
              <a:tr h="465667">
                <a:tc vMerge="1">
                  <a:txBody>
                    <a:bodyPr/>
                    <a:lstStyle/>
                    <a:p>
                      <a:endParaRPr lang="en-CA" dirty="0"/>
                    </a:p>
                  </a:txBody>
                  <a:tcPr/>
                </a:tc>
                <a:tc>
                  <a:txBody>
                    <a:bodyPr/>
                    <a:lstStyle/>
                    <a:p>
                      <a:pPr marL="0" marR="0" algn="ctr" hangingPunct="0">
                        <a:lnSpc>
                          <a:spcPts val="1000"/>
                        </a:lnSpc>
                        <a:spcBef>
                          <a:spcPts val="300"/>
                        </a:spcBef>
                        <a:spcAft>
                          <a:spcPts val="0"/>
                        </a:spcAft>
                      </a:pPr>
                      <a:r>
                        <a:rPr lang="en-CA" sz="1600" dirty="0" smtClean="0">
                          <a:solidFill>
                            <a:schemeClr val="dk1"/>
                          </a:solidFill>
                          <a:latin typeface="+mn-lt"/>
                          <a:ea typeface="+mn-ea"/>
                          <a:cs typeface="+mn-cs"/>
                        </a:rPr>
                        <a:t>FPR(%)</a:t>
                      </a:r>
                    </a:p>
                  </a:txBody>
                  <a:tcPr marL="63500" marR="63500" marT="63500" marB="63500" anchor="ctr"/>
                </a:tc>
                <a:tc>
                  <a:txBody>
                    <a:bodyPr/>
                    <a:lstStyle/>
                    <a:p>
                      <a:pPr marL="0" marR="0" algn="ctr" hangingPunct="0">
                        <a:lnSpc>
                          <a:spcPts val="1000"/>
                        </a:lnSpc>
                        <a:spcBef>
                          <a:spcPts val="300"/>
                        </a:spcBef>
                        <a:spcAft>
                          <a:spcPts val="0"/>
                        </a:spcAft>
                      </a:pPr>
                      <a:r>
                        <a:rPr lang="en-CA" sz="1600" dirty="0" smtClean="0">
                          <a:solidFill>
                            <a:schemeClr val="dk1"/>
                          </a:solidFill>
                          <a:latin typeface="+mn-lt"/>
                          <a:ea typeface="+mn-ea"/>
                          <a:cs typeface="+mn-cs"/>
                        </a:rPr>
                        <a:t>0.68</a:t>
                      </a:r>
                    </a:p>
                  </a:txBody>
                  <a:tcPr marL="63500" marR="63500" marT="63500" marB="63500" anchor="ctr"/>
                </a:tc>
                <a:tc>
                  <a:txBody>
                    <a:bodyPr/>
                    <a:lstStyle/>
                    <a:p>
                      <a:pPr marL="0" marR="0" algn="ctr" hangingPunct="0">
                        <a:lnSpc>
                          <a:spcPts val="1000"/>
                        </a:lnSpc>
                        <a:spcBef>
                          <a:spcPts val="300"/>
                        </a:spcBef>
                        <a:spcAft>
                          <a:spcPts val="0"/>
                        </a:spcAft>
                      </a:pPr>
                      <a:r>
                        <a:rPr lang="en-CA" sz="1600" dirty="0" smtClean="0">
                          <a:solidFill>
                            <a:schemeClr val="dk1"/>
                          </a:solidFill>
                          <a:latin typeface="+mn-lt"/>
                          <a:ea typeface="+mn-ea"/>
                          <a:cs typeface="+mn-cs"/>
                        </a:rPr>
                        <a:t>0.54</a:t>
                      </a:r>
                    </a:p>
                  </a:txBody>
                  <a:tcPr marL="63500" marR="63500" marT="63500" marB="63500" anchor="ctr"/>
                </a:tc>
                <a:tc>
                  <a:txBody>
                    <a:bodyPr/>
                    <a:lstStyle/>
                    <a:p>
                      <a:pPr marL="0" marR="0" algn="ctr" hangingPunct="0">
                        <a:lnSpc>
                          <a:spcPts val="1000"/>
                        </a:lnSpc>
                        <a:spcBef>
                          <a:spcPts val="300"/>
                        </a:spcBef>
                        <a:spcAft>
                          <a:spcPts val="0"/>
                        </a:spcAft>
                      </a:pPr>
                      <a:r>
                        <a:rPr lang="en-CA" sz="1600" dirty="0" smtClean="0">
                          <a:solidFill>
                            <a:schemeClr val="dk1"/>
                          </a:solidFill>
                          <a:latin typeface="+mn-lt"/>
                          <a:ea typeface="+mn-ea"/>
                          <a:cs typeface="+mn-cs"/>
                        </a:rPr>
                        <a:t>0.47</a:t>
                      </a:r>
                    </a:p>
                  </a:txBody>
                  <a:tcPr marL="63500" marR="63500" marT="63500" marB="63500" anchor="ctr"/>
                </a:tc>
                <a:tc>
                  <a:txBody>
                    <a:bodyPr/>
                    <a:lstStyle/>
                    <a:p>
                      <a:pPr marL="0" marR="0" algn="ctr" hangingPunct="0">
                        <a:lnSpc>
                          <a:spcPts val="1000"/>
                        </a:lnSpc>
                        <a:spcBef>
                          <a:spcPts val="300"/>
                        </a:spcBef>
                        <a:spcAft>
                          <a:spcPts val="0"/>
                        </a:spcAft>
                      </a:pPr>
                      <a:r>
                        <a:rPr lang="en-CA" sz="1600" dirty="0" smtClean="0">
                          <a:solidFill>
                            <a:schemeClr val="dk1"/>
                          </a:solidFill>
                          <a:latin typeface="+mn-lt"/>
                          <a:ea typeface="+mn-ea"/>
                          <a:cs typeface="+mn-cs"/>
                        </a:rPr>
                        <a:t>0.46</a:t>
                      </a:r>
                    </a:p>
                  </a:txBody>
                  <a:tcPr marL="63500" marR="63500" marT="63500" marB="63500" anchor="ctr"/>
                </a:tc>
              </a:tr>
              <a:tr h="465667">
                <a:tc rowSpan="2">
                  <a:txBody>
                    <a:bodyPr/>
                    <a:lstStyle/>
                    <a:p>
                      <a:r>
                        <a:rPr lang="en-CA" dirty="0" smtClean="0"/>
                        <a:t>R2L</a:t>
                      </a:r>
                      <a:endParaRPr lang="en-CA" dirty="0"/>
                    </a:p>
                  </a:txBody>
                  <a:tcPr anchor="ctr"/>
                </a:tc>
                <a:tc>
                  <a:txBody>
                    <a:bodyPr/>
                    <a:lstStyle/>
                    <a:p>
                      <a:pPr marL="0" marR="0" algn="ctr" hangingPunct="0">
                        <a:lnSpc>
                          <a:spcPts val="1000"/>
                        </a:lnSpc>
                        <a:spcBef>
                          <a:spcPts val="300"/>
                        </a:spcBef>
                        <a:spcAft>
                          <a:spcPts val="0"/>
                        </a:spcAft>
                      </a:pPr>
                      <a:r>
                        <a:rPr lang="en-CA" sz="1600" dirty="0" smtClean="0">
                          <a:solidFill>
                            <a:schemeClr val="dk1"/>
                          </a:solidFill>
                          <a:latin typeface="+mn-lt"/>
                          <a:ea typeface="+mn-ea"/>
                          <a:cs typeface="+mn-cs"/>
                        </a:rPr>
                        <a:t>DR(%)</a:t>
                      </a:r>
                    </a:p>
                  </a:txBody>
                  <a:tcPr marL="63500" marR="63500" marT="63500" marB="63500" anchor="ctr"/>
                </a:tc>
                <a:tc>
                  <a:txBody>
                    <a:bodyPr/>
                    <a:lstStyle/>
                    <a:p>
                      <a:pPr marL="0" marR="0" algn="ctr" hangingPunct="0">
                        <a:lnSpc>
                          <a:spcPts val="1000"/>
                        </a:lnSpc>
                        <a:spcBef>
                          <a:spcPts val="300"/>
                        </a:spcBef>
                        <a:spcAft>
                          <a:spcPts val="0"/>
                        </a:spcAft>
                      </a:pPr>
                      <a:r>
                        <a:rPr lang="en-CA" sz="1600" dirty="0" smtClean="0">
                          <a:solidFill>
                            <a:schemeClr val="dk1"/>
                          </a:solidFill>
                          <a:latin typeface="+mn-lt"/>
                          <a:ea typeface="+mn-ea"/>
                          <a:cs typeface="+mn-cs"/>
                        </a:rPr>
                        <a:t>68.26</a:t>
                      </a:r>
                    </a:p>
                  </a:txBody>
                  <a:tcPr marL="63500" marR="63500" marT="63500" marB="63500" anchor="ctr"/>
                </a:tc>
                <a:tc>
                  <a:txBody>
                    <a:bodyPr/>
                    <a:lstStyle/>
                    <a:p>
                      <a:pPr marL="0" marR="0" algn="ctr" hangingPunct="0">
                        <a:lnSpc>
                          <a:spcPts val="1000"/>
                        </a:lnSpc>
                        <a:spcBef>
                          <a:spcPts val="300"/>
                        </a:spcBef>
                        <a:spcAft>
                          <a:spcPts val="0"/>
                        </a:spcAft>
                      </a:pPr>
                      <a:r>
                        <a:rPr lang="en-CA" sz="1600" dirty="0" smtClean="0">
                          <a:solidFill>
                            <a:schemeClr val="dk1"/>
                          </a:solidFill>
                          <a:latin typeface="+mn-lt"/>
                          <a:ea typeface="+mn-ea"/>
                          <a:cs typeface="+mn-cs"/>
                        </a:rPr>
                        <a:t>78.61</a:t>
                      </a:r>
                    </a:p>
                  </a:txBody>
                  <a:tcPr marL="63500" marR="63500" marT="63500" marB="63500" anchor="ctr"/>
                </a:tc>
                <a:tc>
                  <a:txBody>
                    <a:bodyPr/>
                    <a:lstStyle/>
                    <a:p>
                      <a:pPr marL="0" marR="0" algn="ctr" hangingPunct="0">
                        <a:lnSpc>
                          <a:spcPts val="1000"/>
                        </a:lnSpc>
                        <a:spcBef>
                          <a:spcPts val="300"/>
                        </a:spcBef>
                        <a:spcAft>
                          <a:spcPts val="0"/>
                        </a:spcAft>
                      </a:pPr>
                      <a:r>
                        <a:rPr lang="en-CA" sz="1600" dirty="0" smtClean="0">
                          <a:solidFill>
                            <a:schemeClr val="dk1"/>
                          </a:solidFill>
                          <a:latin typeface="+mn-lt"/>
                          <a:ea typeface="+mn-ea"/>
                          <a:cs typeface="+mn-cs"/>
                        </a:rPr>
                        <a:t>78.65</a:t>
                      </a:r>
                    </a:p>
                  </a:txBody>
                  <a:tcPr marL="63500" marR="63500" marT="63500" marB="63500" anchor="ctr"/>
                </a:tc>
                <a:tc>
                  <a:txBody>
                    <a:bodyPr/>
                    <a:lstStyle/>
                    <a:p>
                      <a:pPr marL="0" marR="0" algn="ctr" hangingPunct="0">
                        <a:lnSpc>
                          <a:spcPts val="1000"/>
                        </a:lnSpc>
                        <a:spcBef>
                          <a:spcPts val="300"/>
                        </a:spcBef>
                        <a:spcAft>
                          <a:spcPts val="0"/>
                        </a:spcAft>
                      </a:pPr>
                      <a:r>
                        <a:rPr lang="en-CA" sz="1600" dirty="0" smtClean="0">
                          <a:solidFill>
                            <a:schemeClr val="dk1"/>
                          </a:solidFill>
                          <a:latin typeface="+mn-lt"/>
                          <a:ea typeface="+mn-ea"/>
                          <a:cs typeface="+mn-cs"/>
                        </a:rPr>
                        <a:t>78.71</a:t>
                      </a:r>
                    </a:p>
                  </a:txBody>
                  <a:tcPr marL="63500" marR="63500" marT="63500" marB="63500" anchor="ctr"/>
                </a:tc>
              </a:tr>
              <a:tr h="465667">
                <a:tc vMerge="1">
                  <a:txBody>
                    <a:bodyPr/>
                    <a:lstStyle/>
                    <a:p>
                      <a:endParaRPr lang="en-CA" dirty="0"/>
                    </a:p>
                  </a:txBody>
                  <a:tcPr/>
                </a:tc>
                <a:tc>
                  <a:txBody>
                    <a:bodyPr/>
                    <a:lstStyle/>
                    <a:p>
                      <a:pPr marL="0" marR="0" algn="ctr" hangingPunct="0">
                        <a:lnSpc>
                          <a:spcPts val="1000"/>
                        </a:lnSpc>
                        <a:spcBef>
                          <a:spcPts val="300"/>
                        </a:spcBef>
                        <a:spcAft>
                          <a:spcPts val="0"/>
                        </a:spcAft>
                      </a:pPr>
                      <a:r>
                        <a:rPr lang="en-CA" sz="1600" dirty="0" smtClean="0">
                          <a:solidFill>
                            <a:schemeClr val="dk1"/>
                          </a:solidFill>
                          <a:latin typeface="+mn-lt"/>
                          <a:ea typeface="+mn-ea"/>
                          <a:cs typeface="+mn-cs"/>
                        </a:rPr>
                        <a:t>FPR(%)</a:t>
                      </a:r>
                    </a:p>
                  </a:txBody>
                  <a:tcPr marL="63500" marR="63500" marT="63500" marB="63500" anchor="ctr"/>
                </a:tc>
                <a:tc>
                  <a:txBody>
                    <a:bodyPr/>
                    <a:lstStyle/>
                    <a:p>
                      <a:pPr marL="0" marR="0" algn="ctr" hangingPunct="0">
                        <a:lnSpc>
                          <a:spcPts val="1000"/>
                        </a:lnSpc>
                        <a:spcBef>
                          <a:spcPts val="300"/>
                        </a:spcBef>
                        <a:spcAft>
                          <a:spcPts val="0"/>
                        </a:spcAft>
                      </a:pPr>
                      <a:r>
                        <a:rPr lang="en-CA" sz="1600" dirty="0" smtClean="0">
                          <a:solidFill>
                            <a:schemeClr val="dk1"/>
                          </a:solidFill>
                          <a:latin typeface="+mn-lt"/>
                          <a:ea typeface="+mn-ea"/>
                          <a:cs typeface="+mn-cs"/>
                        </a:rPr>
                        <a:t>1.52</a:t>
                      </a:r>
                    </a:p>
                  </a:txBody>
                  <a:tcPr marL="63500" marR="63500" marT="63500" marB="63500" anchor="ctr"/>
                </a:tc>
                <a:tc>
                  <a:txBody>
                    <a:bodyPr/>
                    <a:lstStyle/>
                    <a:p>
                      <a:pPr marL="0" marR="0" algn="ctr" hangingPunct="0">
                        <a:lnSpc>
                          <a:spcPts val="1000"/>
                        </a:lnSpc>
                        <a:spcBef>
                          <a:spcPts val="300"/>
                        </a:spcBef>
                        <a:spcAft>
                          <a:spcPts val="0"/>
                        </a:spcAft>
                      </a:pPr>
                      <a:r>
                        <a:rPr lang="en-CA" sz="1600" dirty="0" smtClean="0">
                          <a:solidFill>
                            <a:schemeClr val="dk1"/>
                          </a:solidFill>
                          <a:latin typeface="+mn-lt"/>
                          <a:ea typeface="+mn-ea"/>
                          <a:cs typeface="+mn-cs"/>
                        </a:rPr>
                        <a:t>1.12</a:t>
                      </a:r>
                    </a:p>
                  </a:txBody>
                  <a:tcPr marL="63500" marR="63500" marT="63500" marB="63500" anchor="ctr"/>
                </a:tc>
                <a:tc>
                  <a:txBody>
                    <a:bodyPr/>
                    <a:lstStyle/>
                    <a:p>
                      <a:pPr marL="0" marR="0" algn="ctr" hangingPunct="0">
                        <a:lnSpc>
                          <a:spcPts val="1000"/>
                        </a:lnSpc>
                        <a:spcBef>
                          <a:spcPts val="300"/>
                        </a:spcBef>
                        <a:spcAft>
                          <a:spcPts val="0"/>
                        </a:spcAft>
                      </a:pPr>
                      <a:r>
                        <a:rPr lang="en-CA" sz="1600" dirty="0" smtClean="0">
                          <a:solidFill>
                            <a:schemeClr val="dk1"/>
                          </a:solidFill>
                          <a:latin typeface="+mn-lt"/>
                          <a:ea typeface="+mn-ea"/>
                          <a:cs typeface="+mn-cs"/>
                        </a:rPr>
                        <a:t>1.14</a:t>
                      </a:r>
                    </a:p>
                  </a:txBody>
                  <a:tcPr marL="63500" marR="63500" marT="63500" marB="63500" anchor="ctr"/>
                </a:tc>
                <a:tc>
                  <a:txBody>
                    <a:bodyPr/>
                    <a:lstStyle/>
                    <a:p>
                      <a:pPr marL="0" marR="0" algn="ctr" hangingPunct="0">
                        <a:lnSpc>
                          <a:spcPts val="1000"/>
                        </a:lnSpc>
                        <a:spcBef>
                          <a:spcPts val="300"/>
                        </a:spcBef>
                        <a:spcAft>
                          <a:spcPts val="0"/>
                        </a:spcAft>
                      </a:pPr>
                      <a:r>
                        <a:rPr lang="en-CA" sz="1600" dirty="0" smtClean="0">
                          <a:solidFill>
                            <a:schemeClr val="dk1"/>
                          </a:solidFill>
                          <a:latin typeface="+mn-lt"/>
                          <a:ea typeface="+mn-ea"/>
                          <a:cs typeface="+mn-cs"/>
                        </a:rPr>
                        <a:t>1.13</a:t>
                      </a:r>
                    </a:p>
                  </a:txBody>
                  <a:tcPr marL="63500" marR="63500" marT="63500" marB="63500" anchor="ctr"/>
                </a:tc>
              </a:tr>
              <a:tr h="465667">
                <a:tc rowSpan="2">
                  <a:txBody>
                    <a:bodyPr/>
                    <a:lstStyle/>
                    <a:p>
                      <a:r>
                        <a:rPr lang="en-CA" dirty="0" smtClean="0"/>
                        <a:t>U2R</a:t>
                      </a:r>
                      <a:endParaRPr lang="en-CA" dirty="0"/>
                    </a:p>
                  </a:txBody>
                  <a:tcPr anchor="ctr"/>
                </a:tc>
                <a:tc>
                  <a:txBody>
                    <a:bodyPr/>
                    <a:lstStyle/>
                    <a:p>
                      <a:pPr marL="0" marR="0" algn="ctr" hangingPunct="0">
                        <a:lnSpc>
                          <a:spcPts val="1000"/>
                        </a:lnSpc>
                        <a:spcBef>
                          <a:spcPts val="300"/>
                        </a:spcBef>
                        <a:spcAft>
                          <a:spcPts val="0"/>
                        </a:spcAft>
                      </a:pPr>
                      <a:r>
                        <a:rPr lang="en-CA" sz="1600" dirty="0" smtClean="0">
                          <a:solidFill>
                            <a:schemeClr val="dk1"/>
                          </a:solidFill>
                          <a:latin typeface="+mn-lt"/>
                          <a:ea typeface="+mn-ea"/>
                          <a:cs typeface="+mn-cs"/>
                        </a:rPr>
                        <a:t>DR(%)</a:t>
                      </a:r>
                    </a:p>
                  </a:txBody>
                  <a:tcPr marL="63500" marR="63500" marT="63500" marB="63500" anchor="ctr"/>
                </a:tc>
                <a:tc>
                  <a:txBody>
                    <a:bodyPr/>
                    <a:lstStyle/>
                    <a:p>
                      <a:pPr marL="0" marR="0" algn="ctr" hangingPunct="0">
                        <a:lnSpc>
                          <a:spcPts val="1000"/>
                        </a:lnSpc>
                        <a:spcBef>
                          <a:spcPts val="300"/>
                        </a:spcBef>
                        <a:spcAft>
                          <a:spcPts val="0"/>
                        </a:spcAft>
                      </a:pPr>
                      <a:r>
                        <a:rPr lang="en-CA" sz="1600" dirty="0" smtClean="0">
                          <a:solidFill>
                            <a:schemeClr val="dk1"/>
                          </a:solidFill>
                          <a:latin typeface="+mn-lt"/>
                          <a:ea typeface="+mn-ea"/>
                          <a:cs typeface="+mn-cs"/>
                        </a:rPr>
                        <a:t>11.85</a:t>
                      </a:r>
                    </a:p>
                  </a:txBody>
                  <a:tcPr marL="63500" marR="63500" marT="63500" marB="63500" anchor="ctr"/>
                </a:tc>
                <a:tc>
                  <a:txBody>
                    <a:bodyPr/>
                    <a:lstStyle/>
                    <a:p>
                      <a:pPr marL="0" marR="0" algn="ctr" hangingPunct="0">
                        <a:lnSpc>
                          <a:spcPts val="1000"/>
                        </a:lnSpc>
                        <a:spcBef>
                          <a:spcPts val="300"/>
                        </a:spcBef>
                        <a:spcAft>
                          <a:spcPts val="0"/>
                        </a:spcAft>
                      </a:pPr>
                      <a:r>
                        <a:rPr lang="en-CA" sz="1600" dirty="0" smtClean="0">
                          <a:solidFill>
                            <a:schemeClr val="dk1"/>
                          </a:solidFill>
                          <a:latin typeface="+mn-lt"/>
                          <a:ea typeface="+mn-ea"/>
                          <a:cs typeface="+mn-cs"/>
                        </a:rPr>
                        <a:t>17.53</a:t>
                      </a:r>
                    </a:p>
                  </a:txBody>
                  <a:tcPr marL="63500" marR="63500" marT="63500" marB="63500" anchor="ctr"/>
                </a:tc>
                <a:tc>
                  <a:txBody>
                    <a:bodyPr/>
                    <a:lstStyle/>
                    <a:p>
                      <a:pPr marL="0" marR="0" algn="ctr" hangingPunct="0">
                        <a:lnSpc>
                          <a:spcPts val="1000"/>
                        </a:lnSpc>
                        <a:spcBef>
                          <a:spcPts val="300"/>
                        </a:spcBef>
                        <a:spcAft>
                          <a:spcPts val="0"/>
                        </a:spcAft>
                      </a:pPr>
                      <a:r>
                        <a:rPr lang="en-CA" sz="1600" dirty="0" smtClean="0">
                          <a:solidFill>
                            <a:schemeClr val="dk1"/>
                          </a:solidFill>
                          <a:latin typeface="+mn-lt"/>
                          <a:ea typeface="+mn-ea"/>
                          <a:cs typeface="+mn-cs"/>
                        </a:rPr>
                        <a:t>17.56</a:t>
                      </a:r>
                    </a:p>
                  </a:txBody>
                  <a:tcPr marL="63500" marR="63500" marT="63500" marB="63500" anchor="ctr"/>
                </a:tc>
                <a:tc>
                  <a:txBody>
                    <a:bodyPr/>
                    <a:lstStyle/>
                    <a:p>
                      <a:pPr marL="0" marR="0" algn="ctr" hangingPunct="0">
                        <a:lnSpc>
                          <a:spcPts val="1000"/>
                        </a:lnSpc>
                        <a:spcBef>
                          <a:spcPts val="300"/>
                        </a:spcBef>
                        <a:spcAft>
                          <a:spcPts val="0"/>
                        </a:spcAft>
                      </a:pPr>
                      <a:r>
                        <a:rPr lang="en-CA" sz="1600" dirty="0" smtClean="0">
                          <a:solidFill>
                            <a:schemeClr val="dk1"/>
                          </a:solidFill>
                          <a:latin typeface="+mn-lt"/>
                          <a:ea typeface="+mn-ea"/>
                          <a:cs typeface="+mn-cs"/>
                        </a:rPr>
                        <a:t>17.49</a:t>
                      </a:r>
                    </a:p>
                  </a:txBody>
                  <a:tcPr marL="63500" marR="63500" marT="63500" marB="63500" anchor="ctr"/>
                </a:tc>
              </a:tr>
              <a:tr h="465667">
                <a:tc vMerge="1">
                  <a:txBody>
                    <a:bodyPr/>
                    <a:lstStyle/>
                    <a:p>
                      <a:endParaRPr lang="en-CA" dirty="0"/>
                    </a:p>
                  </a:txBody>
                  <a:tcPr/>
                </a:tc>
                <a:tc>
                  <a:txBody>
                    <a:bodyPr/>
                    <a:lstStyle/>
                    <a:p>
                      <a:pPr marL="0" marR="0" algn="ctr" hangingPunct="0">
                        <a:lnSpc>
                          <a:spcPts val="1000"/>
                        </a:lnSpc>
                        <a:spcBef>
                          <a:spcPts val="300"/>
                        </a:spcBef>
                        <a:spcAft>
                          <a:spcPts val="0"/>
                        </a:spcAft>
                      </a:pPr>
                      <a:r>
                        <a:rPr lang="en-CA" sz="1600" dirty="0" smtClean="0">
                          <a:solidFill>
                            <a:schemeClr val="dk1"/>
                          </a:solidFill>
                          <a:latin typeface="+mn-lt"/>
                          <a:ea typeface="+mn-ea"/>
                          <a:cs typeface="+mn-cs"/>
                        </a:rPr>
                        <a:t>FPR(%)</a:t>
                      </a:r>
                    </a:p>
                  </a:txBody>
                  <a:tcPr marL="63500" marR="63500" marT="63500" marB="63500" anchor="ctr"/>
                </a:tc>
                <a:tc>
                  <a:txBody>
                    <a:bodyPr/>
                    <a:lstStyle/>
                    <a:p>
                      <a:pPr marL="0" marR="0" algn="ctr" hangingPunct="0">
                        <a:lnSpc>
                          <a:spcPts val="1000"/>
                        </a:lnSpc>
                        <a:spcBef>
                          <a:spcPts val="300"/>
                        </a:spcBef>
                        <a:spcAft>
                          <a:spcPts val="0"/>
                        </a:spcAft>
                      </a:pPr>
                      <a:r>
                        <a:rPr lang="en-CA" sz="1600" dirty="0" smtClean="0">
                          <a:solidFill>
                            <a:schemeClr val="dk1"/>
                          </a:solidFill>
                          <a:latin typeface="+mn-lt"/>
                          <a:ea typeface="+mn-ea"/>
                          <a:cs typeface="+mn-cs"/>
                        </a:rPr>
                        <a:t>0.47</a:t>
                      </a:r>
                    </a:p>
                  </a:txBody>
                  <a:tcPr marL="63500" marR="63500" marT="63500" marB="63500" anchor="ctr"/>
                </a:tc>
                <a:tc>
                  <a:txBody>
                    <a:bodyPr/>
                    <a:lstStyle/>
                    <a:p>
                      <a:pPr marL="0" marR="0" algn="ctr" hangingPunct="0">
                        <a:lnSpc>
                          <a:spcPts val="1000"/>
                        </a:lnSpc>
                        <a:spcBef>
                          <a:spcPts val="300"/>
                        </a:spcBef>
                        <a:spcAft>
                          <a:spcPts val="0"/>
                        </a:spcAft>
                      </a:pPr>
                      <a:r>
                        <a:rPr lang="en-CA" sz="1600" dirty="0" smtClean="0">
                          <a:solidFill>
                            <a:schemeClr val="dk1"/>
                          </a:solidFill>
                          <a:latin typeface="+mn-lt"/>
                          <a:ea typeface="+mn-ea"/>
                          <a:cs typeface="+mn-cs"/>
                        </a:rPr>
                        <a:t>0.31</a:t>
                      </a:r>
                    </a:p>
                  </a:txBody>
                  <a:tcPr marL="63500" marR="63500" marT="63500" marB="63500" anchor="ctr"/>
                </a:tc>
                <a:tc>
                  <a:txBody>
                    <a:bodyPr/>
                    <a:lstStyle/>
                    <a:p>
                      <a:pPr marL="0" marR="0" algn="ctr" hangingPunct="0">
                        <a:lnSpc>
                          <a:spcPts val="1000"/>
                        </a:lnSpc>
                        <a:spcBef>
                          <a:spcPts val="300"/>
                        </a:spcBef>
                        <a:spcAft>
                          <a:spcPts val="0"/>
                        </a:spcAft>
                      </a:pPr>
                      <a:r>
                        <a:rPr lang="en-CA" sz="1600" dirty="0" smtClean="0">
                          <a:solidFill>
                            <a:schemeClr val="dk1"/>
                          </a:solidFill>
                          <a:latin typeface="+mn-lt"/>
                          <a:ea typeface="+mn-ea"/>
                          <a:cs typeface="+mn-cs"/>
                        </a:rPr>
                        <a:t>0.35</a:t>
                      </a:r>
                    </a:p>
                  </a:txBody>
                  <a:tcPr marL="63500" marR="63500" marT="63500" marB="63500" anchor="ctr"/>
                </a:tc>
                <a:tc>
                  <a:txBody>
                    <a:bodyPr/>
                    <a:lstStyle/>
                    <a:p>
                      <a:pPr marL="0" marR="0" algn="ctr" hangingPunct="0">
                        <a:lnSpc>
                          <a:spcPts val="1000"/>
                        </a:lnSpc>
                        <a:spcBef>
                          <a:spcPts val="300"/>
                        </a:spcBef>
                        <a:spcAft>
                          <a:spcPts val="0"/>
                        </a:spcAft>
                      </a:pPr>
                      <a:r>
                        <a:rPr lang="en-CA" sz="1600" dirty="0" smtClean="0">
                          <a:solidFill>
                            <a:schemeClr val="dk1"/>
                          </a:solidFill>
                          <a:latin typeface="+mn-lt"/>
                          <a:ea typeface="+mn-ea"/>
                          <a:cs typeface="+mn-cs"/>
                        </a:rPr>
                        <a:t>0.35</a:t>
                      </a:r>
                    </a:p>
                  </a:txBody>
                  <a:tcPr marL="63500" marR="63500" marT="63500" marB="63500" anchor="ctr"/>
                </a:tc>
              </a:tr>
            </a:tbl>
          </a:graphicData>
        </a:graphic>
      </p:graphicFrame>
      <p:sp>
        <p:nvSpPr>
          <p:cNvPr id="6" name="Slide Number Placeholder 5"/>
          <p:cNvSpPr>
            <a:spLocks noGrp="1"/>
          </p:cNvSpPr>
          <p:nvPr>
            <p:ph type="sldNum" sz="quarter" idx="7"/>
          </p:nvPr>
        </p:nvSpPr>
        <p:spPr/>
        <p:txBody>
          <a:bodyPr/>
          <a:lstStyle/>
          <a:p>
            <a:fld id="{B6F15528-21DE-4FAA-801E-634DDDAF4B2B}" type="slidenum">
              <a:rPr lang="en-CA" smtClean="0"/>
              <a:pPr/>
              <a:t>17</a:t>
            </a:fld>
            <a:endParaRPr lang="en-CA"/>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0154" y="329181"/>
            <a:ext cx="8603691" cy="615553"/>
          </a:xfrm>
        </p:spPr>
        <p:txBody>
          <a:bodyPr/>
          <a:lstStyle/>
          <a:p>
            <a:pPr algn="ctr"/>
            <a:r>
              <a:rPr lang="en-US" sz="4000" spc="-20" dirty="0" smtClean="0">
                <a:solidFill>
                  <a:srgbClr val="FF0000"/>
                </a:solidFill>
              </a:rPr>
              <a:t>Situational Awareness</a:t>
            </a:r>
            <a:endParaRPr lang="en-CA" sz="4000" spc="-20" dirty="0">
              <a:solidFill>
                <a:srgbClr val="FF0000"/>
              </a:solidFill>
            </a:endParaRPr>
          </a:p>
        </p:txBody>
      </p:sp>
      <p:sp>
        <p:nvSpPr>
          <p:cNvPr id="3" name="Text Placeholder 2"/>
          <p:cNvSpPr>
            <a:spLocks noGrp="1"/>
          </p:cNvSpPr>
          <p:nvPr>
            <p:ph type="body" idx="1"/>
          </p:nvPr>
        </p:nvSpPr>
        <p:spPr>
          <a:xfrm>
            <a:off x="228600" y="914400"/>
            <a:ext cx="8763000" cy="5139869"/>
          </a:xfrm>
        </p:spPr>
        <p:txBody>
          <a:bodyPr/>
          <a:lstStyle/>
          <a:p>
            <a:pPr marL="287338" indent="-274638" algn="just" rtl="0">
              <a:buClr>
                <a:srgbClr val="DF773B"/>
              </a:buClr>
              <a:buFont typeface="Wingdings"/>
              <a:buChar char=""/>
              <a:tabLst>
                <a:tab pos="287338" algn="l"/>
              </a:tabLst>
            </a:pPr>
            <a:r>
              <a:rPr lang="en-US" sz="2800" dirty="0" smtClean="0"/>
              <a:t>This approach tries to capture sequential patterns in attack data, rather than focusing on classifying a single event. </a:t>
            </a:r>
          </a:p>
          <a:p>
            <a:pPr marL="287338" indent="-274638" algn="just" rtl="0">
              <a:buClr>
                <a:srgbClr val="DF773B"/>
              </a:buClr>
              <a:buFont typeface="Wingdings"/>
              <a:buChar char=""/>
              <a:tabLst>
                <a:tab pos="287338" algn="l"/>
              </a:tabLst>
            </a:pPr>
            <a:r>
              <a:rPr lang="en-US" sz="2800" dirty="0" smtClean="0"/>
              <a:t>The idea is that a chain of suspicious events makes it much more likely that an attack has occurred.</a:t>
            </a:r>
          </a:p>
          <a:p>
            <a:pPr marL="287338" indent="-274638" algn="just" rtl="0">
              <a:buClr>
                <a:srgbClr val="DF773B"/>
              </a:buClr>
              <a:buFont typeface="Wingdings"/>
              <a:buChar char=""/>
              <a:tabLst>
                <a:tab pos="287338" algn="l"/>
              </a:tabLst>
            </a:pPr>
            <a:r>
              <a:rPr lang="en-US" sz="2800" dirty="0" smtClean="0"/>
              <a:t>The number of attack events can be greatly reduced since many anomalous traffic events may be part of the same attack.</a:t>
            </a:r>
          </a:p>
          <a:p>
            <a:pPr marL="287338" indent="-274638" algn="just" rtl="0">
              <a:buClr>
                <a:srgbClr val="DF773B"/>
              </a:buClr>
              <a:buFont typeface="Wingdings"/>
              <a:buChar char=""/>
              <a:tabLst>
                <a:tab pos="287338" algn="l"/>
              </a:tabLst>
            </a:pPr>
            <a:r>
              <a:rPr lang="en-US" sz="2800" dirty="0" smtClean="0"/>
              <a:t>The work in p[10] used situational awareness for intrusion detection used different evaluation metric in addition to a risk value was also calculated which could be used to know the route of the attack.</a:t>
            </a:r>
            <a:endParaRPr lang="en-CA" sz="2800" dirty="0"/>
          </a:p>
        </p:txBody>
      </p:sp>
      <p:sp>
        <p:nvSpPr>
          <p:cNvPr id="4" name="Footer Placeholder 3"/>
          <p:cNvSpPr>
            <a:spLocks noGrp="1"/>
          </p:cNvSpPr>
          <p:nvPr>
            <p:ph type="ftr" sz="quarter" idx="5"/>
          </p:nvPr>
        </p:nvSpPr>
        <p:spPr/>
        <p:txBody>
          <a:bodyPr/>
          <a:lstStyle/>
          <a:p>
            <a:r>
              <a:rPr lang="en-US" smtClean="0"/>
              <a:t>Computer and Network Security Essentials Editor: Kevin Daimi Associate Editors: Guillermo Francia, Levent Ertaul, Luis H. Encinas, Eman El-Sheikh Published by Springer</a:t>
            </a:r>
            <a:endParaRPr lang="en-US"/>
          </a:p>
        </p:txBody>
      </p:sp>
      <p:sp>
        <p:nvSpPr>
          <p:cNvPr id="5" name="Slide Number Placeholder 4"/>
          <p:cNvSpPr>
            <a:spLocks noGrp="1"/>
          </p:cNvSpPr>
          <p:nvPr>
            <p:ph type="sldNum" sz="quarter" idx="7"/>
          </p:nvPr>
        </p:nvSpPr>
        <p:spPr/>
        <p:txBody>
          <a:bodyPr/>
          <a:lstStyle/>
          <a:p>
            <a:fld id="{B6F15528-21DE-4FAA-801E-634DDDAF4B2B}" type="slidenum">
              <a:rPr lang="en-CA" smtClean="0"/>
              <a:pPr/>
              <a:t>18</a:t>
            </a:fld>
            <a:endParaRPr lang="en-CA"/>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0154" y="329181"/>
            <a:ext cx="8603691" cy="615553"/>
          </a:xfrm>
        </p:spPr>
        <p:txBody>
          <a:bodyPr/>
          <a:lstStyle/>
          <a:p>
            <a:pPr algn="ctr"/>
            <a:r>
              <a:rPr lang="en-US" sz="4000" spc="-20" dirty="0" smtClean="0">
                <a:solidFill>
                  <a:srgbClr val="FF0000"/>
                </a:solidFill>
              </a:rPr>
              <a:t>Back Propagation</a:t>
            </a:r>
            <a:endParaRPr lang="en-CA" sz="4000" spc="-20" dirty="0">
              <a:solidFill>
                <a:srgbClr val="FF0000"/>
              </a:solidFill>
            </a:endParaRPr>
          </a:p>
        </p:txBody>
      </p:sp>
      <p:sp>
        <p:nvSpPr>
          <p:cNvPr id="3" name="Text Placeholder 2"/>
          <p:cNvSpPr>
            <a:spLocks noGrp="1"/>
          </p:cNvSpPr>
          <p:nvPr>
            <p:ph type="body" idx="1"/>
          </p:nvPr>
        </p:nvSpPr>
        <p:spPr>
          <a:xfrm>
            <a:off x="383540" y="1190236"/>
            <a:ext cx="8376919" cy="5170646"/>
          </a:xfrm>
        </p:spPr>
        <p:txBody>
          <a:bodyPr/>
          <a:lstStyle/>
          <a:p>
            <a:pPr marL="287338" indent="-274638" algn="just" rtl="0">
              <a:buClr>
                <a:srgbClr val="DF773B"/>
              </a:buClr>
              <a:buFont typeface="Wingdings"/>
              <a:buChar char=""/>
              <a:tabLst>
                <a:tab pos="287338" algn="l"/>
              </a:tabLst>
            </a:pPr>
            <a:r>
              <a:rPr lang="en-CA" sz="2800" dirty="0" smtClean="0"/>
              <a:t>In </a:t>
            </a:r>
            <a:r>
              <a:rPr lang="en-CA" sz="2800" dirty="0" smtClean="0">
                <a:hlinkClick r:id="rId2"/>
              </a:rPr>
              <a:t>[20]</a:t>
            </a:r>
            <a:r>
              <a:rPr lang="en-CA" sz="2800" dirty="0" smtClean="0"/>
              <a:t>, the model was evaluated by calculating two performance measures: Detection Rate and False Alarm Rate (FAR).</a:t>
            </a:r>
          </a:p>
          <a:p>
            <a:pPr marL="287338" indent="-274638" algn="just" rtl="0">
              <a:buClr>
                <a:srgbClr val="DF773B"/>
              </a:buClr>
              <a:buFont typeface="Wingdings"/>
              <a:buChar char=""/>
              <a:tabLst>
                <a:tab pos="287338" algn="l"/>
              </a:tabLst>
            </a:pPr>
            <a:r>
              <a:rPr lang="en-US" sz="2800" dirty="0" smtClean="0"/>
              <a:t>The training dataset was divided into 300 samples of normal data and 200 intrusion samples from DoS, U2R, R2L, and Probing datasets. </a:t>
            </a:r>
          </a:p>
          <a:p>
            <a:pPr marL="287338" indent="-274638" algn="just" rtl="0">
              <a:buClr>
                <a:srgbClr val="DF773B"/>
              </a:buClr>
              <a:buFont typeface="Wingdings"/>
              <a:buChar char=""/>
              <a:tabLst>
                <a:tab pos="287338" algn="l"/>
              </a:tabLst>
            </a:pPr>
            <a:r>
              <a:rPr lang="en-US" sz="2800" dirty="0" smtClean="0"/>
              <a:t>The testing dataset was divided into 200 normal samples of normal data and 150 intrusion samples from DoS, U2R, R2L, and Probing datasets.</a:t>
            </a:r>
          </a:p>
          <a:p>
            <a:pPr marL="287338" indent="-274638" algn="just" rtl="0">
              <a:buClr>
                <a:srgbClr val="DF773B"/>
              </a:buClr>
              <a:buFont typeface="Wingdings"/>
              <a:buChar char=""/>
              <a:tabLst>
                <a:tab pos="287338" algn="l"/>
              </a:tabLst>
            </a:pPr>
            <a:r>
              <a:rPr lang="en-CA" sz="2800" dirty="0" smtClean="0"/>
              <a:t>Two performance measures were calculated: Detection Rate and FAR after applying back-propagation algorithm on the KDD cup99 dataset.</a:t>
            </a:r>
            <a:endParaRPr lang="en-CA" sz="2800" dirty="0"/>
          </a:p>
        </p:txBody>
      </p:sp>
      <p:sp>
        <p:nvSpPr>
          <p:cNvPr id="4" name="Footer Placeholder 3"/>
          <p:cNvSpPr>
            <a:spLocks noGrp="1"/>
          </p:cNvSpPr>
          <p:nvPr>
            <p:ph type="ftr" sz="quarter" idx="5"/>
          </p:nvPr>
        </p:nvSpPr>
        <p:spPr/>
        <p:txBody>
          <a:bodyPr/>
          <a:lstStyle/>
          <a:p>
            <a:r>
              <a:rPr lang="en-US" smtClean="0"/>
              <a:t>Computer and Network Security Essentials Editor: Kevin Daimi Associate Editors: Guillermo Francia, Levent Ertaul, Luis H. Encinas, Eman El-Sheikh Published by Springer</a:t>
            </a:r>
            <a:endParaRPr lang="en-US"/>
          </a:p>
        </p:txBody>
      </p:sp>
      <p:sp>
        <p:nvSpPr>
          <p:cNvPr id="5" name="Slide Number Placeholder 4"/>
          <p:cNvSpPr>
            <a:spLocks noGrp="1"/>
          </p:cNvSpPr>
          <p:nvPr>
            <p:ph type="sldNum" sz="quarter" idx="7"/>
          </p:nvPr>
        </p:nvSpPr>
        <p:spPr/>
        <p:txBody>
          <a:bodyPr/>
          <a:lstStyle/>
          <a:p>
            <a:fld id="{B6F15528-21DE-4FAA-801E-634DDDAF4B2B}" type="slidenum">
              <a:rPr lang="en-CA" smtClean="0"/>
              <a:pPr/>
              <a:t>19</a:t>
            </a:fld>
            <a:endParaRPr lang="en-CA"/>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76200" y="762000"/>
            <a:ext cx="8915400" cy="5663089"/>
          </a:xfrm>
          <a:prstGeom prst="rect">
            <a:avLst/>
          </a:prstGeom>
        </p:spPr>
        <p:txBody>
          <a:bodyPr vert="horz" wrap="square" lIns="0" tIns="0" rIns="0" bIns="0" rtlCol="0">
            <a:spAutoFit/>
          </a:bodyPr>
          <a:lstStyle/>
          <a:p>
            <a:pPr marL="469901" marR="855980" indent="-457200">
              <a:lnSpc>
                <a:spcPct val="100000"/>
              </a:lnSpc>
              <a:buClr>
                <a:srgbClr val="DF773B"/>
              </a:buClr>
              <a:buFont typeface="Wingdings" charset="2"/>
              <a:buChar char="q"/>
              <a:tabLst>
                <a:tab pos="528320" algn="l"/>
              </a:tabLst>
            </a:pPr>
            <a:r>
              <a:rPr lang="en-CA" sz="2800" spc="-10" dirty="0" smtClean="0">
                <a:solidFill>
                  <a:srgbClr val="FFFFFF"/>
                </a:solidFill>
                <a:latin typeface="Arial"/>
                <a:cs typeface="Arial"/>
              </a:rPr>
              <a:t>Introduction</a:t>
            </a:r>
            <a:endParaRPr lang="en-US" sz="2800" spc="-20" dirty="0" smtClean="0">
              <a:solidFill>
                <a:srgbClr val="FFFFFF"/>
              </a:solidFill>
              <a:latin typeface="Arial"/>
              <a:cs typeface="Arial"/>
            </a:endParaRPr>
          </a:p>
          <a:p>
            <a:pPr marL="469901" marR="855980" indent="-457200">
              <a:buClr>
                <a:srgbClr val="DF773B"/>
              </a:buClr>
              <a:buFont typeface="Wingdings" charset="2"/>
              <a:buChar char="q"/>
              <a:tabLst>
                <a:tab pos="528320" algn="l"/>
              </a:tabLst>
            </a:pPr>
            <a:r>
              <a:rPr lang="en-US" sz="2800" spc="-10" dirty="0" smtClean="0">
                <a:solidFill>
                  <a:srgbClr val="FFFFFF"/>
                </a:solidFill>
                <a:latin typeface="Arial"/>
                <a:cs typeface="Arial"/>
              </a:rPr>
              <a:t>Standardized Data Sets for Benchmarking IDS’s</a:t>
            </a:r>
          </a:p>
          <a:p>
            <a:pPr marL="469901" marR="855980" indent="-457200">
              <a:buClr>
                <a:srgbClr val="DF773B"/>
              </a:buClr>
              <a:buFont typeface="Wingdings" charset="2"/>
              <a:buChar char="q"/>
              <a:tabLst>
                <a:tab pos="528320" algn="l"/>
              </a:tabLst>
            </a:pPr>
            <a:r>
              <a:rPr lang="en-US" sz="2800" spc="-10" dirty="0" smtClean="0">
                <a:solidFill>
                  <a:srgbClr val="FFFFFF"/>
                </a:solidFill>
                <a:latin typeface="Arial"/>
                <a:cs typeface="Arial"/>
              </a:rPr>
              <a:t>Metrics Used to Evaluate and Compare IDS’s</a:t>
            </a:r>
          </a:p>
          <a:p>
            <a:pPr marL="469901" marR="855980" indent="-457200">
              <a:buClr>
                <a:srgbClr val="DF773B"/>
              </a:buClr>
              <a:buFont typeface="Wingdings" charset="2"/>
              <a:buChar char="q"/>
              <a:tabLst>
                <a:tab pos="528320" algn="l"/>
              </a:tabLst>
            </a:pPr>
            <a:r>
              <a:rPr lang="en-US" sz="2800" spc="-10" dirty="0" smtClean="0">
                <a:solidFill>
                  <a:srgbClr val="FFFFFF"/>
                </a:solidFill>
                <a:latin typeface="Arial"/>
                <a:cs typeface="Arial"/>
              </a:rPr>
              <a:t>Examples of IDS’s</a:t>
            </a:r>
          </a:p>
          <a:p>
            <a:pPr marL="914400" marR="855980" indent="-404813">
              <a:buClr>
                <a:srgbClr val="DF773B"/>
              </a:buClr>
              <a:buFont typeface="Courier New" pitchFamily="49" charset="0"/>
              <a:buChar char="o"/>
              <a:tabLst>
                <a:tab pos="528320" algn="l"/>
              </a:tabLst>
            </a:pPr>
            <a:r>
              <a:rPr lang="en-US" sz="2000" spc="-10" dirty="0" smtClean="0">
                <a:solidFill>
                  <a:srgbClr val="FFFFFF"/>
                </a:solidFill>
                <a:latin typeface="Arial"/>
                <a:cs typeface="Arial"/>
              </a:rPr>
              <a:t>Specification Method</a:t>
            </a:r>
          </a:p>
          <a:p>
            <a:pPr marL="914400" marR="855980" indent="-404813">
              <a:buClr>
                <a:srgbClr val="DF773B"/>
              </a:buClr>
              <a:buFont typeface="Courier New" pitchFamily="49" charset="0"/>
              <a:buChar char="o"/>
              <a:tabLst>
                <a:tab pos="528320" algn="l"/>
              </a:tabLst>
            </a:pPr>
            <a:r>
              <a:rPr lang="en-US" sz="2000" spc="-10" dirty="0" smtClean="0">
                <a:solidFill>
                  <a:srgbClr val="FFFFFF"/>
                </a:solidFill>
                <a:latin typeface="Arial"/>
                <a:cs typeface="Arial"/>
              </a:rPr>
              <a:t>Support Vector Machines</a:t>
            </a:r>
          </a:p>
          <a:p>
            <a:pPr marL="914400" marR="855980" indent="-404813">
              <a:buClr>
                <a:srgbClr val="DF773B"/>
              </a:buClr>
              <a:buFont typeface="Courier New" pitchFamily="49" charset="0"/>
              <a:buChar char="o"/>
              <a:tabLst>
                <a:tab pos="528320" algn="l"/>
              </a:tabLst>
            </a:pPr>
            <a:r>
              <a:rPr lang="en-US" sz="2000" spc="-10" dirty="0" smtClean="0">
                <a:solidFill>
                  <a:srgbClr val="FFFFFF"/>
                </a:solidFill>
                <a:latin typeface="Arial"/>
                <a:cs typeface="Arial"/>
              </a:rPr>
              <a:t>Machine Learning</a:t>
            </a:r>
            <a:endParaRPr lang="en-CA" sz="2000" spc="-10" dirty="0" smtClean="0">
              <a:solidFill>
                <a:srgbClr val="FFFFFF"/>
              </a:solidFill>
              <a:latin typeface="Arial"/>
              <a:cs typeface="Arial"/>
            </a:endParaRPr>
          </a:p>
          <a:p>
            <a:pPr marL="914400" marR="855980" indent="-404813">
              <a:buClr>
                <a:srgbClr val="DF773B"/>
              </a:buClr>
              <a:buFont typeface="Courier New" pitchFamily="49" charset="0"/>
              <a:buChar char="o"/>
              <a:tabLst>
                <a:tab pos="528320" algn="l"/>
              </a:tabLst>
            </a:pPr>
            <a:r>
              <a:rPr lang="en-US" sz="2000" spc="-10" dirty="0" smtClean="0">
                <a:solidFill>
                  <a:srgbClr val="FFFFFF"/>
                </a:solidFill>
                <a:latin typeface="Arial"/>
                <a:cs typeface="Arial"/>
              </a:rPr>
              <a:t>Behavior Based Approaches</a:t>
            </a:r>
            <a:endParaRPr lang="en-CA" sz="2000" spc="-10" dirty="0" smtClean="0">
              <a:solidFill>
                <a:srgbClr val="FFFFFF"/>
              </a:solidFill>
              <a:latin typeface="Arial"/>
              <a:cs typeface="Arial"/>
            </a:endParaRPr>
          </a:p>
          <a:p>
            <a:pPr marL="914400" marR="855980" indent="-404813">
              <a:buClr>
                <a:srgbClr val="DF773B"/>
              </a:buClr>
              <a:buFont typeface="Courier New" pitchFamily="49" charset="0"/>
              <a:buChar char="o"/>
              <a:tabLst>
                <a:tab pos="528320" algn="l"/>
              </a:tabLst>
            </a:pPr>
            <a:r>
              <a:rPr lang="en-US" sz="2000" spc="-10" dirty="0" smtClean="0">
                <a:solidFill>
                  <a:srgbClr val="FFFFFF"/>
                </a:solidFill>
                <a:latin typeface="Arial"/>
                <a:cs typeface="Arial"/>
              </a:rPr>
              <a:t>Mobile Agents</a:t>
            </a:r>
            <a:endParaRPr lang="en-CA" sz="2000" spc="-10" dirty="0" smtClean="0">
              <a:solidFill>
                <a:srgbClr val="FFFFFF"/>
              </a:solidFill>
              <a:latin typeface="Arial"/>
              <a:cs typeface="Arial"/>
            </a:endParaRPr>
          </a:p>
          <a:p>
            <a:pPr marL="914400" marR="855980" indent="-404813">
              <a:buClr>
                <a:srgbClr val="DF773B"/>
              </a:buClr>
              <a:buFont typeface="Courier New" pitchFamily="49" charset="0"/>
              <a:buChar char="o"/>
              <a:tabLst>
                <a:tab pos="528320" algn="l"/>
              </a:tabLst>
            </a:pPr>
            <a:r>
              <a:rPr lang="en-US" sz="2000" spc="-10" dirty="0" smtClean="0">
                <a:solidFill>
                  <a:srgbClr val="FFFFFF"/>
                </a:solidFill>
                <a:latin typeface="Arial"/>
                <a:cs typeface="Arial"/>
              </a:rPr>
              <a:t>Genetic Network Programming</a:t>
            </a:r>
            <a:endParaRPr lang="en-CA" sz="2000" spc="-10" dirty="0" smtClean="0">
              <a:solidFill>
                <a:srgbClr val="FFFFFF"/>
              </a:solidFill>
              <a:latin typeface="Arial"/>
              <a:cs typeface="Arial"/>
            </a:endParaRPr>
          </a:p>
          <a:p>
            <a:pPr marL="914400" marR="855980" indent="-404813">
              <a:buClr>
                <a:srgbClr val="DF773B"/>
              </a:buClr>
              <a:buFont typeface="Courier New" pitchFamily="49" charset="0"/>
              <a:buChar char="o"/>
              <a:tabLst>
                <a:tab pos="528320" algn="l"/>
              </a:tabLst>
            </a:pPr>
            <a:r>
              <a:rPr lang="en-US" sz="2000" spc="-10" dirty="0" smtClean="0">
                <a:solidFill>
                  <a:srgbClr val="FFFFFF"/>
                </a:solidFill>
                <a:latin typeface="Arial"/>
                <a:cs typeface="Arial"/>
              </a:rPr>
              <a:t>Fast Inductive Learning</a:t>
            </a:r>
            <a:endParaRPr lang="en-CA" sz="2000" spc="-10" dirty="0" smtClean="0">
              <a:solidFill>
                <a:srgbClr val="FFFFFF"/>
              </a:solidFill>
              <a:latin typeface="Arial"/>
              <a:cs typeface="Arial"/>
            </a:endParaRPr>
          </a:p>
          <a:p>
            <a:pPr marL="914400" marR="855980" indent="-404813">
              <a:buClr>
                <a:srgbClr val="DF773B"/>
              </a:buClr>
              <a:buFont typeface="Courier New" pitchFamily="49" charset="0"/>
              <a:buChar char="o"/>
              <a:tabLst>
                <a:tab pos="528320" algn="l"/>
              </a:tabLst>
            </a:pPr>
            <a:r>
              <a:rPr lang="en-US" sz="2000" spc="-10" dirty="0" smtClean="0">
                <a:solidFill>
                  <a:srgbClr val="FFFFFF"/>
                </a:solidFill>
                <a:latin typeface="Arial"/>
                <a:cs typeface="Arial"/>
              </a:rPr>
              <a:t>Situational Awareness</a:t>
            </a:r>
            <a:endParaRPr lang="en-CA" sz="2000" spc="-10" dirty="0" smtClean="0">
              <a:solidFill>
                <a:srgbClr val="FFFFFF"/>
              </a:solidFill>
              <a:latin typeface="Arial"/>
              <a:cs typeface="Arial"/>
            </a:endParaRPr>
          </a:p>
          <a:p>
            <a:pPr marL="914400" marR="855980" indent="-404813">
              <a:buClr>
                <a:srgbClr val="DF773B"/>
              </a:buClr>
              <a:buFont typeface="Courier New" pitchFamily="49" charset="0"/>
              <a:buChar char="o"/>
              <a:tabLst>
                <a:tab pos="528320" algn="l"/>
              </a:tabLst>
            </a:pPr>
            <a:r>
              <a:rPr lang="en-US" sz="2000" spc="-10" dirty="0" smtClean="0">
                <a:solidFill>
                  <a:srgbClr val="FFFFFF"/>
                </a:solidFill>
                <a:latin typeface="Arial"/>
                <a:cs typeface="Arial"/>
              </a:rPr>
              <a:t>Back Propagation</a:t>
            </a:r>
            <a:endParaRPr lang="en-CA" sz="2000" spc="-10" dirty="0" smtClean="0">
              <a:solidFill>
                <a:srgbClr val="FFFFFF"/>
              </a:solidFill>
              <a:latin typeface="Arial"/>
              <a:cs typeface="Arial"/>
            </a:endParaRPr>
          </a:p>
          <a:p>
            <a:pPr marL="914400" marR="855980" indent="-404813">
              <a:buClr>
                <a:srgbClr val="DF773B"/>
              </a:buClr>
              <a:buFont typeface="Courier New" pitchFamily="49" charset="0"/>
              <a:buChar char="o"/>
              <a:tabLst>
                <a:tab pos="528320" algn="l"/>
              </a:tabLst>
            </a:pPr>
            <a:r>
              <a:rPr lang="en-US" sz="2000" spc="-10" dirty="0" smtClean="0">
                <a:solidFill>
                  <a:srgbClr val="FFFFFF"/>
                </a:solidFill>
                <a:latin typeface="Arial"/>
                <a:cs typeface="Arial"/>
              </a:rPr>
              <a:t>Fuzzy Logic</a:t>
            </a:r>
          </a:p>
          <a:p>
            <a:pPr marL="469901" marR="855980" indent="-457200">
              <a:buClr>
                <a:srgbClr val="DF773B"/>
              </a:buClr>
              <a:buFont typeface="Wingdings" charset="2"/>
              <a:buChar char="q"/>
              <a:tabLst>
                <a:tab pos="528320" algn="l"/>
              </a:tabLst>
            </a:pPr>
            <a:r>
              <a:rPr lang="en-US" sz="2800" spc="-10" dirty="0" smtClean="0">
                <a:solidFill>
                  <a:srgbClr val="FFFFFF"/>
                </a:solidFill>
                <a:latin typeface="Arial"/>
                <a:cs typeface="Arial"/>
              </a:rPr>
              <a:t>Comparisons of IDS’s by Metrics Used</a:t>
            </a:r>
            <a:endParaRPr lang="en-CA" sz="2800" spc="-10" dirty="0" smtClean="0">
              <a:solidFill>
                <a:srgbClr val="FFFFFF"/>
              </a:solidFill>
              <a:latin typeface="Arial"/>
              <a:cs typeface="Arial"/>
            </a:endParaRPr>
          </a:p>
          <a:p>
            <a:pPr marL="469901" marR="855980" indent="-457200">
              <a:buClr>
                <a:srgbClr val="DF773B"/>
              </a:buClr>
              <a:buFont typeface="Wingdings" charset="2"/>
              <a:buChar char="q"/>
              <a:tabLst>
                <a:tab pos="528320" algn="l"/>
              </a:tabLst>
            </a:pPr>
            <a:r>
              <a:rPr lang="en-US" sz="2800" spc="-10" dirty="0" smtClean="0">
                <a:solidFill>
                  <a:srgbClr val="FFFFFF"/>
                </a:solidFill>
                <a:latin typeface="Arial"/>
                <a:cs typeface="Arial"/>
              </a:rPr>
              <a:t>Conclusion</a:t>
            </a:r>
            <a:endParaRPr lang="en-CA" sz="2800" spc="-10" dirty="0" smtClean="0">
              <a:solidFill>
                <a:srgbClr val="FFFFFF"/>
              </a:solidFill>
              <a:latin typeface="Arial"/>
              <a:cs typeface="Arial"/>
            </a:endParaRPr>
          </a:p>
        </p:txBody>
      </p:sp>
      <p:sp>
        <p:nvSpPr>
          <p:cNvPr id="5" name="TextBox 4"/>
          <p:cNvSpPr txBox="1"/>
          <p:nvPr/>
        </p:nvSpPr>
        <p:spPr>
          <a:xfrm>
            <a:off x="1447800" y="76200"/>
            <a:ext cx="5562600" cy="707886"/>
          </a:xfrm>
          <a:prstGeom prst="rect">
            <a:avLst/>
          </a:prstGeom>
          <a:noFill/>
        </p:spPr>
        <p:txBody>
          <a:bodyPr wrap="square" rtlCol="0">
            <a:spAutoFit/>
          </a:bodyPr>
          <a:lstStyle/>
          <a:p>
            <a:pPr algn="ctr"/>
            <a:r>
              <a:rPr lang="en-CA" sz="4000" b="1" spc="-20" dirty="0" smtClean="0">
                <a:solidFill>
                  <a:srgbClr val="FF0000"/>
                </a:solidFill>
                <a:latin typeface="Arial"/>
                <a:cs typeface="Arial"/>
              </a:rPr>
              <a:t>Chapter Outline</a:t>
            </a:r>
          </a:p>
        </p:txBody>
      </p:sp>
      <p:sp>
        <p:nvSpPr>
          <p:cNvPr id="6" name="Footer Placeholder 5"/>
          <p:cNvSpPr>
            <a:spLocks noGrp="1"/>
          </p:cNvSpPr>
          <p:nvPr>
            <p:ph type="ftr" sz="quarter" idx="5"/>
          </p:nvPr>
        </p:nvSpPr>
        <p:spPr/>
        <p:txBody>
          <a:bodyPr/>
          <a:lstStyle/>
          <a:p>
            <a:r>
              <a:rPr lang="en-US" smtClean="0"/>
              <a:t>Computer and Network Security Essentials Editor: Kevin Daimi Associate Editors: Guillermo Francia, Levent Ertaul, Luis H. Encinas, Eman El-Sheikh Published by Springer</a:t>
            </a:r>
            <a:endParaRPr lang="en-US"/>
          </a:p>
        </p:txBody>
      </p:sp>
      <p:sp>
        <p:nvSpPr>
          <p:cNvPr id="7" name="Slide Number Placeholder 6"/>
          <p:cNvSpPr>
            <a:spLocks noGrp="1"/>
          </p:cNvSpPr>
          <p:nvPr>
            <p:ph type="sldNum" sz="quarter" idx="7"/>
          </p:nvPr>
        </p:nvSpPr>
        <p:spPr>
          <a:xfrm>
            <a:off x="6553200" y="6438900"/>
            <a:ext cx="2103120" cy="342900"/>
          </a:xfrm>
        </p:spPr>
        <p:txBody>
          <a:bodyPr/>
          <a:lstStyle/>
          <a:p>
            <a:fld id="{B6F15528-21DE-4FAA-801E-634DDDAF4B2B}" type="slidenum">
              <a:rPr lang="en-CA" smtClean="0"/>
              <a:pPr/>
              <a:t>2</a:t>
            </a:fld>
            <a:endParaRPr lang="en-CA"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0154" y="329181"/>
            <a:ext cx="8603691" cy="615553"/>
          </a:xfrm>
        </p:spPr>
        <p:txBody>
          <a:bodyPr/>
          <a:lstStyle/>
          <a:p>
            <a:pPr algn="ctr"/>
            <a:r>
              <a:rPr lang="en-US" sz="4000" spc="-20" dirty="0" smtClean="0">
                <a:solidFill>
                  <a:srgbClr val="FF0000"/>
                </a:solidFill>
              </a:rPr>
              <a:t>Fuzzy Logic</a:t>
            </a:r>
            <a:endParaRPr lang="en-CA" sz="4000" spc="-20" dirty="0">
              <a:solidFill>
                <a:srgbClr val="FF0000"/>
              </a:solidFill>
            </a:endParaRPr>
          </a:p>
        </p:txBody>
      </p:sp>
      <p:sp>
        <p:nvSpPr>
          <p:cNvPr id="3" name="Text Placeholder 2"/>
          <p:cNvSpPr>
            <a:spLocks noGrp="1"/>
          </p:cNvSpPr>
          <p:nvPr>
            <p:ph type="body" idx="1"/>
          </p:nvPr>
        </p:nvSpPr>
        <p:spPr>
          <a:xfrm>
            <a:off x="383540" y="1190236"/>
            <a:ext cx="8376919" cy="3877985"/>
          </a:xfrm>
        </p:spPr>
        <p:txBody>
          <a:bodyPr/>
          <a:lstStyle/>
          <a:p>
            <a:pPr marL="287338" indent="-274638" algn="just" rtl="0">
              <a:buClr>
                <a:srgbClr val="DF773B"/>
              </a:buClr>
              <a:buFont typeface="Wingdings"/>
              <a:buChar char=""/>
              <a:tabLst>
                <a:tab pos="287338" algn="l"/>
              </a:tabLst>
            </a:pPr>
            <a:r>
              <a:rPr lang="en-US" sz="2800" dirty="0" smtClean="0"/>
              <a:t>Fuzzy logic is a relatively new approach in intrusion detection.</a:t>
            </a:r>
          </a:p>
          <a:p>
            <a:pPr marL="287338" indent="-274638" algn="just" rtl="0">
              <a:buClr>
                <a:srgbClr val="DF773B"/>
              </a:buClr>
              <a:buFont typeface="Wingdings"/>
              <a:buChar char=""/>
              <a:tabLst>
                <a:tab pos="287338" algn="l"/>
              </a:tabLst>
            </a:pPr>
            <a:r>
              <a:rPr lang="en-US" sz="2800" dirty="0" smtClean="0"/>
              <a:t>The empirical evaluation used in </a:t>
            </a:r>
            <a:r>
              <a:rPr lang="en-US" sz="2800" dirty="0" smtClean="0">
                <a:hlinkClick r:id="rId2"/>
              </a:rPr>
              <a:t>[21]</a:t>
            </a:r>
            <a:r>
              <a:rPr lang="en-US" sz="2800" dirty="0" smtClean="0"/>
              <a:t>, which was based on fuzzy logic, was specified for calculating the overall accuracy.</a:t>
            </a:r>
          </a:p>
          <a:p>
            <a:pPr marL="287338" indent="-274638" algn="just" rtl="0">
              <a:buClr>
                <a:srgbClr val="DF773B"/>
              </a:buClr>
              <a:buFont typeface="Wingdings"/>
              <a:buChar char=""/>
              <a:tabLst>
                <a:tab pos="287338" algn="l"/>
              </a:tabLst>
            </a:pPr>
            <a:r>
              <a:rPr lang="en-US" sz="2800" dirty="0" smtClean="0"/>
              <a:t>Calculating the overall accuracy was based on some criteria such as the False Positive (FP), False Negative (FN), True Positive (TP) and True Negative (TN) rates. </a:t>
            </a:r>
            <a:endParaRPr lang="en-CA" sz="2800" dirty="0"/>
          </a:p>
        </p:txBody>
      </p:sp>
      <p:sp>
        <p:nvSpPr>
          <p:cNvPr id="4" name="Footer Placeholder 3"/>
          <p:cNvSpPr>
            <a:spLocks noGrp="1"/>
          </p:cNvSpPr>
          <p:nvPr>
            <p:ph type="ftr" sz="quarter" idx="5"/>
          </p:nvPr>
        </p:nvSpPr>
        <p:spPr/>
        <p:txBody>
          <a:bodyPr/>
          <a:lstStyle/>
          <a:p>
            <a:r>
              <a:rPr lang="en-US" smtClean="0"/>
              <a:t>Computer and Network Security Essentials Editor: Kevin Daimi Associate Editors: Guillermo Francia, Levent Ertaul, Luis H. Encinas, Eman El-Sheikh Published by Springer</a:t>
            </a:r>
            <a:endParaRPr lang="en-US"/>
          </a:p>
        </p:txBody>
      </p:sp>
      <p:sp>
        <p:nvSpPr>
          <p:cNvPr id="5" name="Slide Number Placeholder 4"/>
          <p:cNvSpPr>
            <a:spLocks noGrp="1"/>
          </p:cNvSpPr>
          <p:nvPr>
            <p:ph type="sldNum" sz="quarter" idx="7"/>
          </p:nvPr>
        </p:nvSpPr>
        <p:spPr/>
        <p:txBody>
          <a:bodyPr/>
          <a:lstStyle/>
          <a:p>
            <a:fld id="{B6F15528-21DE-4FAA-801E-634DDDAF4B2B}" type="slidenum">
              <a:rPr lang="en-CA" smtClean="0"/>
              <a:pPr/>
              <a:t>20</a:t>
            </a:fld>
            <a:endParaRPr lang="en-CA"/>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0154" y="76200"/>
            <a:ext cx="8603691" cy="1231106"/>
          </a:xfrm>
        </p:spPr>
        <p:txBody>
          <a:bodyPr/>
          <a:lstStyle/>
          <a:p>
            <a:pPr algn="ctr"/>
            <a:r>
              <a:rPr lang="en-US" sz="4000" spc="-20" dirty="0" smtClean="0">
                <a:solidFill>
                  <a:srgbClr val="FF0000"/>
                </a:solidFill>
              </a:rPr>
              <a:t>Comparisons of IDS’s by </a:t>
            </a:r>
            <a:br>
              <a:rPr lang="en-US" sz="4000" spc="-20" dirty="0" smtClean="0">
                <a:solidFill>
                  <a:srgbClr val="FF0000"/>
                </a:solidFill>
              </a:rPr>
            </a:br>
            <a:r>
              <a:rPr lang="en-US" sz="4000" spc="-20" dirty="0" smtClean="0">
                <a:solidFill>
                  <a:srgbClr val="FF0000"/>
                </a:solidFill>
              </a:rPr>
              <a:t>Metrics Used</a:t>
            </a:r>
            <a:endParaRPr lang="en-CA" sz="4000" spc="-20" dirty="0">
              <a:solidFill>
                <a:srgbClr val="FF0000"/>
              </a:solidFill>
            </a:endParaRPr>
          </a:p>
        </p:txBody>
      </p:sp>
      <p:sp>
        <p:nvSpPr>
          <p:cNvPr id="3" name="Text Placeholder 2"/>
          <p:cNvSpPr>
            <a:spLocks noGrp="1"/>
          </p:cNvSpPr>
          <p:nvPr>
            <p:ph type="body" idx="1"/>
          </p:nvPr>
        </p:nvSpPr>
        <p:spPr>
          <a:xfrm>
            <a:off x="381000" y="1295400"/>
            <a:ext cx="8376919" cy="861774"/>
          </a:xfrm>
        </p:spPr>
        <p:txBody>
          <a:bodyPr/>
          <a:lstStyle/>
          <a:p>
            <a:pPr marL="287338" indent="-274638" algn="just" rtl="0">
              <a:buClr>
                <a:srgbClr val="DF773B"/>
              </a:buClr>
              <a:buFont typeface="Wingdings"/>
              <a:buChar char=""/>
              <a:tabLst>
                <a:tab pos="287338" algn="l"/>
              </a:tabLst>
            </a:pPr>
            <a:r>
              <a:rPr lang="en-CA" sz="2800" dirty="0" smtClean="0"/>
              <a:t>The table below shows the most used metrics and the papers that used them:</a:t>
            </a:r>
            <a:endParaRPr lang="en-CA" sz="2800" dirty="0"/>
          </a:p>
        </p:txBody>
      </p:sp>
      <p:sp>
        <p:nvSpPr>
          <p:cNvPr id="4" name="Footer Placeholder 3"/>
          <p:cNvSpPr>
            <a:spLocks noGrp="1"/>
          </p:cNvSpPr>
          <p:nvPr>
            <p:ph type="ftr" sz="quarter" idx="5"/>
          </p:nvPr>
        </p:nvSpPr>
        <p:spPr/>
        <p:txBody>
          <a:bodyPr/>
          <a:lstStyle/>
          <a:p>
            <a:r>
              <a:rPr lang="en-US" smtClean="0"/>
              <a:t>Computer and Network Security Essentials Editor: Kevin Daimi Associate Editors: Guillermo Francia, Levent Ertaul, Luis H. Encinas, Eman El-Sheikh Published by Springer</a:t>
            </a:r>
            <a:endParaRPr lang="en-US"/>
          </a:p>
        </p:txBody>
      </p:sp>
      <p:graphicFrame>
        <p:nvGraphicFramePr>
          <p:cNvPr id="5" name="Table 4"/>
          <p:cNvGraphicFramePr>
            <a:graphicFrameLocks noGrp="1"/>
          </p:cNvGraphicFramePr>
          <p:nvPr/>
        </p:nvGraphicFramePr>
        <p:xfrm>
          <a:off x="304800" y="2133597"/>
          <a:ext cx="8458200" cy="4456693"/>
        </p:xfrm>
        <a:graphic>
          <a:graphicData uri="http://schemas.openxmlformats.org/drawingml/2006/table">
            <a:tbl>
              <a:tblPr firstRow="1" bandRow="1">
                <a:tableStyleId>{5C22544A-7EE6-4342-B048-85BDC9FD1C3A}</a:tableStyleId>
              </a:tblPr>
              <a:tblGrid>
                <a:gridCol w="5121479"/>
                <a:gridCol w="3336721"/>
              </a:tblGrid>
              <a:tr h="426518">
                <a:tc>
                  <a:txBody>
                    <a:bodyPr/>
                    <a:lstStyle/>
                    <a:p>
                      <a:pPr marL="0" marR="0" hangingPunct="0">
                        <a:lnSpc>
                          <a:spcPts val="1000"/>
                        </a:lnSpc>
                        <a:spcBef>
                          <a:spcPts val="300"/>
                        </a:spcBef>
                        <a:spcAft>
                          <a:spcPts val="0"/>
                        </a:spcAft>
                      </a:pPr>
                      <a:r>
                        <a:rPr lang="en-US" sz="1800" dirty="0">
                          <a:solidFill>
                            <a:schemeClr val="tx1"/>
                          </a:solidFill>
                          <a:latin typeface="Times"/>
                          <a:ea typeface="Times New Roman"/>
                          <a:cs typeface="Times New Roman"/>
                        </a:rPr>
                        <a:t>Metric</a:t>
                      </a:r>
                      <a:endParaRPr lang="en-CA" sz="1800" dirty="0">
                        <a:solidFill>
                          <a:schemeClr val="tx1"/>
                        </a:solidFill>
                        <a:latin typeface="Times"/>
                        <a:ea typeface="Times New Roman"/>
                        <a:cs typeface="Times New Roman"/>
                      </a:endParaRPr>
                    </a:p>
                  </a:txBody>
                  <a:tcPr marL="63500" marR="63500" marT="63500" marB="63500" anchor="ctr"/>
                </a:tc>
                <a:tc>
                  <a:txBody>
                    <a:bodyPr/>
                    <a:lstStyle/>
                    <a:p>
                      <a:pPr marL="0" marR="0" hangingPunct="0">
                        <a:lnSpc>
                          <a:spcPts val="1000"/>
                        </a:lnSpc>
                        <a:spcBef>
                          <a:spcPts val="300"/>
                        </a:spcBef>
                        <a:spcAft>
                          <a:spcPts val="0"/>
                        </a:spcAft>
                      </a:pPr>
                      <a:r>
                        <a:rPr lang="en-US" sz="1800" dirty="0">
                          <a:solidFill>
                            <a:schemeClr val="tx1"/>
                          </a:solidFill>
                          <a:latin typeface="Arial" pitchFamily="34" charset="0"/>
                          <a:ea typeface="Times New Roman"/>
                          <a:cs typeface="Arial" pitchFamily="34" charset="0"/>
                        </a:rPr>
                        <a:t>Papers</a:t>
                      </a:r>
                      <a:endParaRPr lang="en-CA" sz="1800" dirty="0">
                        <a:solidFill>
                          <a:schemeClr val="tx1"/>
                        </a:solidFill>
                        <a:latin typeface="Arial" pitchFamily="34" charset="0"/>
                        <a:ea typeface="Times New Roman"/>
                        <a:cs typeface="Arial" pitchFamily="34" charset="0"/>
                      </a:endParaRPr>
                    </a:p>
                  </a:txBody>
                  <a:tcPr marL="63500" marR="63500" marT="63500" marB="63500" anchor="ctr"/>
                </a:tc>
              </a:tr>
              <a:tr h="426518">
                <a:tc>
                  <a:txBody>
                    <a:bodyPr/>
                    <a:lstStyle/>
                    <a:p>
                      <a:pPr marL="0" marR="0" hangingPunct="0">
                        <a:lnSpc>
                          <a:spcPts val="1000"/>
                        </a:lnSpc>
                        <a:spcBef>
                          <a:spcPts val="300"/>
                        </a:spcBef>
                        <a:spcAft>
                          <a:spcPts val="0"/>
                        </a:spcAft>
                      </a:pPr>
                      <a:r>
                        <a:rPr lang="en-US" sz="1800" dirty="0">
                          <a:latin typeface="Arial" pitchFamily="34" charset="0"/>
                          <a:ea typeface="Times New Roman"/>
                          <a:cs typeface="Arial" pitchFamily="34" charset="0"/>
                        </a:rPr>
                        <a:t>True Positive (TP)</a:t>
                      </a:r>
                      <a:endParaRPr lang="en-CA" sz="1800" dirty="0">
                        <a:latin typeface="Arial" pitchFamily="34" charset="0"/>
                        <a:ea typeface="Times New Roman"/>
                        <a:cs typeface="Arial" pitchFamily="34" charset="0"/>
                      </a:endParaRPr>
                    </a:p>
                  </a:txBody>
                  <a:tcPr marL="63500" marR="63500" marT="63500" marB="63500" anchor="ctr"/>
                </a:tc>
                <a:tc>
                  <a:txBody>
                    <a:bodyPr/>
                    <a:lstStyle/>
                    <a:p>
                      <a:pPr marL="0" marR="0" hangingPunct="0">
                        <a:lnSpc>
                          <a:spcPts val="1000"/>
                        </a:lnSpc>
                        <a:spcBef>
                          <a:spcPts val="300"/>
                        </a:spcBef>
                        <a:spcAft>
                          <a:spcPts val="0"/>
                        </a:spcAft>
                      </a:pPr>
                      <a:r>
                        <a:rPr lang="en-US" sz="1400" dirty="0">
                          <a:solidFill>
                            <a:schemeClr val="dk1"/>
                          </a:solidFill>
                          <a:latin typeface="Arial" pitchFamily="34" charset="0"/>
                          <a:ea typeface="Times New Roman"/>
                          <a:cs typeface="Arial" pitchFamily="34" charset="0"/>
                        </a:rPr>
                        <a:t>[14], [22]–[24]</a:t>
                      </a:r>
                      <a:endParaRPr lang="en-CA" sz="1400" dirty="0">
                        <a:solidFill>
                          <a:schemeClr val="dk1"/>
                        </a:solidFill>
                        <a:latin typeface="Arial" pitchFamily="34" charset="0"/>
                        <a:ea typeface="Times New Roman"/>
                        <a:cs typeface="Arial" pitchFamily="34" charset="0"/>
                      </a:endParaRPr>
                    </a:p>
                  </a:txBody>
                  <a:tcPr marL="63500" marR="63500" marT="63500" marB="63500" anchor="ctr"/>
                </a:tc>
              </a:tr>
              <a:tr h="542841">
                <a:tc>
                  <a:txBody>
                    <a:bodyPr/>
                    <a:lstStyle/>
                    <a:p>
                      <a:pPr marL="0" marR="0" hangingPunct="0">
                        <a:lnSpc>
                          <a:spcPts val="1000"/>
                        </a:lnSpc>
                        <a:spcBef>
                          <a:spcPts val="300"/>
                        </a:spcBef>
                        <a:spcAft>
                          <a:spcPts val="0"/>
                        </a:spcAft>
                      </a:pPr>
                      <a:r>
                        <a:rPr lang="en-US" sz="1800" dirty="0">
                          <a:latin typeface="Arial" pitchFamily="34" charset="0"/>
                          <a:ea typeface="Times New Roman"/>
                          <a:cs typeface="Arial" pitchFamily="34" charset="0"/>
                        </a:rPr>
                        <a:t>False Positive (FP)</a:t>
                      </a:r>
                      <a:endParaRPr lang="en-CA" sz="1800" dirty="0">
                        <a:latin typeface="Arial" pitchFamily="34" charset="0"/>
                        <a:ea typeface="Times New Roman"/>
                        <a:cs typeface="Arial" pitchFamily="34" charset="0"/>
                      </a:endParaRPr>
                    </a:p>
                  </a:txBody>
                  <a:tcPr marL="63500" marR="63500" marT="63500" marB="63500" anchor="ctr"/>
                </a:tc>
                <a:tc>
                  <a:txBody>
                    <a:bodyPr/>
                    <a:lstStyle/>
                    <a:p>
                      <a:pPr marL="0" marR="0" hangingPunct="0">
                        <a:lnSpc>
                          <a:spcPts val="1000"/>
                        </a:lnSpc>
                        <a:spcBef>
                          <a:spcPts val="300"/>
                        </a:spcBef>
                        <a:spcAft>
                          <a:spcPts val="0"/>
                        </a:spcAft>
                      </a:pPr>
                      <a:r>
                        <a:rPr lang="en-US" sz="1400" dirty="0">
                          <a:solidFill>
                            <a:schemeClr val="dk1"/>
                          </a:solidFill>
                          <a:latin typeface="Arial" pitchFamily="34" charset="0"/>
                          <a:ea typeface="Times New Roman"/>
                          <a:cs typeface="Arial" pitchFamily="34" charset="0"/>
                        </a:rPr>
                        <a:t>[2], [14], [17], [22]–[28]</a:t>
                      </a:r>
                      <a:endParaRPr lang="en-CA" sz="1400" dirty="0">
                        <a:solidFill>
                          <a:schemeClr val="dk1"/>
                        </a:solidFill>
                        <a:latin typeface="Arial" pitchFamily="34" charset="0"/>
                        <a:ea typeface="Times New Roman"/>
                        <a:cs typeface="Arial" pitchFamily="34" charset="0"/>
                      </a:endParaRPr>
                    </a:p>
                  </a:txBody>
                  <a:tcPr marL="63500" marR="63500" marT="63500" marB="63500" anchor="ctr"/>
                </a:tc>
              </a:tr>
              <a:tr h="426518">
                <a:tc>
                  <a:txBody>
                    <a:bodyPr/>
                    <a:lstStyle/>
                    <a:p>
                      <a:pPr marL="0" marR="0" hangingPunct="0">
                        <a:lnSpc>
                          <a:spcPts val="1000"/>
                        </a:lnSpc>
                        <a:spcBef>
                          <a:spcPts val="300"/>
                        </a:spcBef>
                        <a:spcAft>
                          <a:spcPts val="0"/>
                        </a:spcAft>
                      </a:pPr>
                      <a:r>
                        <a:rPr lang="en-US" sz="1800" dirty="0">
                          <a:latin typeface="Arial" pitchFamily="34" charset="0"/>
                          <a:ea typeface="Times New Roman"/>
                          <a:cs typeface="Arial" pitchFamily="34" charset="0"/>
                        </a:rPr>
                        <a:t>False Negative (FN)</a:t>
                      </a:r>
                      <a:endParaRPr lang="en-CA" sz="1800" dirty="0">
                        <a:latin typeface="Arial" pitchFamily="34" charset="0"/>
                        <a:ea typeface="Times New Roman"/>
                        <a:cs typeface="Arial" pitchFamily="34" charset="0"/>
                      </a:endParaRPr>
                    </a:p>
                  </a:txBody>
                  <a:tcPr marL="63500" marR="63500" marT="63500" marB="63500" anchor="ctr"/>
                </a:tc>
                <a:tc>
                  <a:txBody>
                    <a:bodyPr/>
                    <a:lstStyle/>
                    <a:p>
                      <a:pPr marL="0" marR="0" hangingPunct="0">
                        <a:lnSpc>
                          <a:spcPts val="1000"/>
                        </a:lnSpc>
                        <a:spcBef>
                          <a:spcPts val="300"/>
                        </a:spcBef>
                        <a:spcAft>
                          <a:spcPts val="0"/>
                        </a:spcAft>
                      </a:pPr>
                      <a:r>
                        <a:rPr lang="en-US" sz="1400" dirty="0">
                          <a:solidFill>
                            <a:schemeClr val="dk1"/>
                          </a:solidFill>
                          <a:latin typeface="Arial" pitchFamily="34" charset="0"/>
                          <a:ea typeface="Times New Roman"/>
                          <a:cs typeface="Arial" pitchFamily="34" charset="0"/>
                        </a:rPr>
                        <a:t>[2], [17], [22]–[24], [26], [28]</a:t>
                      </a:r>
                      <a:endParaRPr lang="en-CA" sz="1400" dirty="0">
                        <a:solidFill>
                          <a:schemeClr val="dk1"/>
                        </a:solidFill>
                        <a:latin typeface="Arial" pitchFamily="34" charset="0"/>
                        <a:ea typeface="Times New Roman"/>
                        <a:cs typeface="Arial" pitchFamily="34" charset="0"/>
                      </a:endParaRPr>
                    </a:p>
                  </a:txBody>
                  <a:tcPr marL="63500" marR="63500" marT="63500" marB="63500" anchor="ctr"/>
                </a:tc>
              </a:tr>
              <a:tr h="426518">
                <a:tc>
                  <a:txBody>
                    <a:bodyPr/>
                    <a:lstStyle/>
                    <a:p>
                      <a:pPr marL="0" marR="0" hangingPunct="0">
                        <a:lnSpc>
                          <a:spcPts val="1000"/>
                        </a:lnSpc>
                        <a:spcBef>
                          <a:spcPts val="300"/>
                        </a:spcBef>
                        <a:spcAft>
                          <a:spcPts val="0"/>
                        </a:spcAft>
                      </a:pPr>
                      <a:r>
                        <a:rPr lang="en-US" sz="1800" dirty="0">
                          <a:latin typeface="Arial" pitchFamily="34" charset="0"/>
                          <a:ea typeface="Times New Roman"/>
                          <a:cs typeface="Arial" pitchFamily="34" charset="0"/>
                        </a:rPr>
                        <a:t>True Negative (TN)</a:t>
                      </a:r>
                      <a:endParaRPr lang="en-CA" sz="1800" dirty="0">
                        <a:latin typeface="Arial" pitchFamily="34" charset="0"/>
                        <a:ea typeface="Times New Roman"/>
                        <a:cs typeface="Arial" pitchFamily="34" charset="0"/>
                      </a:endParaRPr>
                    </a:p>
                  </a:txBody>
                  <a:tcPr marL="63500" marR="63500" marT="63500" marB="63500" anchor="ctr"/>
                </a:tc>
                <a:tc>
                  <a:txBody>
                    <a:bodyPr/>
                    <a:lstStyle/>
                    <a:p>
                      <a:pPr marL="0" marR="0" hangingPunct="0">
                        <a:lnSpc>
                          <a:spcPts val="1000"/>
                        </a:lnSpc>
                        <a:spcBef>
                          <a:spcPts val="300"/>
                        </a:spcBef>
                        <a:spcAft>
                          <a:spcPts val="0"/>
                        </a:spcAft>
                      </a:pPr>
                      <a:r>
                        <a:rPr lang="en-US" sz="1400" dirty="0">
                          <a:solidFill>
                            <a:schemeClr val="dk1"/>
                          </a:solidFill>
                          <a:latin typeface="Arial" pitchFamily="34" charset="0"/>
                          <a:ea typeface="Times New Roman"/>
                          <a:cs typeface="Arial" pitchFamily="34" charset="0"/>
                        </a:rPr>
                        <a:t>[22]–[24]</a:t>
                      </a:r>
                      <a:endParaRPr lang="en-CA" sz="1400" dirty="0">
                        <a:solidFill>
                          <a:schemeClr val="dk1"/>
                        </a:solidFill>
                        <a:latin typeface="Arial" pitchFamily="34" charset="0"/>
                        <a:ea typeface="Times New Roman"/>
                        <a:cs typeface="Arial" pitchFamily="34" charset="0"/>
                      </a:endParaRPr>
                    </a:p>
                  </a:txBody>
                  <a:tcPr marL="63500" marR="63500" marT="63500" marB="63500" anchor="ctr"/>
                </a:tc>
              </a:tr>
              <a:tr h="494290">
                <a:tc>
                  <a:txBody>
                    <a:bodyPr/>
                    <a:lstStyle/>
                    <a:p>
                      <a:pPr marL="0" marR="0" hangingPunct="0">
                        <a:lnSpc>
                          <a:spcPts val="1000"/>
                        </a:lnSpc>
                        <a:spcBef>
                          <a:spcPts val="300"/>
                        </a:spcBef>
                        <a:spcAft>
                          <a:spcPts val="0"/>
                        </a:spcAft>
                      </a:pPr>
                      <a:r>
                        <a:rPr lang="en-US" sz="1800" dirty="0">
                          <a:latin typeface="Arial" pitchFamily="34" charset="0"/>
                          <a:ea typeface="Times New Roman"/>
                          <a:cs typeface="Arial" pitchFamily="34" charset="0"/>
                        </a:rPr>
                        <a:t>Recall</a:t>
                      </a:r>
                      <a:endParaRPr lang="en-CA" sz="1800" dirty="0">
                        <a:latin typeface="Arial" pitchFamily="34" charset="0"/>
                        <a:ea typeface="Times New Roman"/>
                        <a:cs typeface="Arial" pitchFamily="34" charset="0"/>
                      </a:endParaRPr>
                    </a:p>
                  </a:txBody>
                  <a:tcPr marL="63500" marR="63500" marT="63500" marB="63500" anchor="ctr"/>
                </a:tc>
                <a:tc>
                  <a:txBody>
                    <a:bodyPr/>
                    <a:lstStyle/>
                    <a:p>
                      <a:pPr marL="0" marR="0" hangingPunct="0">
                        <a:lnSpc>
                          <a:spcPts val="1000"/>
                        </a:lnSpc>
                        <a:spcBef>
                          <a:spcPts val="300"/>
                        </a:spcBef>
                        <a:spcAft>
                          <a:spcPts val="0"/>
                        </a:spcAft>
                      </a:pPr>
                      <a:r>
                        <a:rPr lang="en-US" sz="1400" dirty="0">
                          <a:solidFill>
                            <a:schemeClr val="dk1"/>
                          </a:solidFill>
                          <a:latin typeface="Arial" pitchFamily="34" charset="0"/>
                          <a:ea typeface="Times New Roman"/>
                          <a:cs typeface="Arial" pitchFamily="34" charset="0"/>
                        </a:rPr>
                        <a:t>[22], [23], [29]</a:t>
                      </a:r>
                      <a:endParaRPr lang="en-CA" sz="1400" dirty="0">
                        <a:solidFill>
                          <a:schemeClr val="dk1"/>
                        </a:solidFill>
                        <a:latin typeface="Arial" pitchFamily="34" charset="0"/>
                        <a:ea typeface="Times New Roman"/>
                        <a:cs typeface="Arial" pitchFamily="34" charset="0"/>
                      </a:endParaRPr>
                    </a:p>
                  </a:txBody>
                  <a:tcPr marL="63500" marR="63500" marT="63500" marB="63500" anchor="ctr"/>
                </a:tc>
              </a:tr>
              <a:tr h="426518">
                <a:tc>
                  <a:txBody>
                    <a:bodyPr/>
                    <a:lstStyle/>
                    <a:p>
                      <a:pPr marL="0" marR="0" hangingPunct="0">
                        <a:lnSpc>
                          <a:spcPts val="1000"/>
                        </a:lnSpc>
                        <a:spcBef>
                          <a:spcPts val="300"/>
                        </a:spcBef>
                        <a:spcAft>
                          <a:spcPts val="0"/>
                        </a:spcAft>
                      </a:pPr>
                      <a:r>
                        <a:rPr lang="en-US" sz="1800" dirty="0">
                          <a:latin typeface="Arial" pitchFamily="34" charset="0"/>
                          <a:ea typeface="Times New Roman"/>
                          <a:cs typeface="Arial" pitchFamily="34" charset="0"/>
                        </a:rPr>
                        <a:t>F-measure</a:t>
                      </a:r>
                      <a:endParaRPr lang="en-CA" sz="1800" dirty="0">
                        <a:latin typeface="Arial" pitchFamily="34" charset="0"/>
                        <a:ea typeface="Times New Roman"/>
                        <a:cs typeface="Arial" pitchFamily="34" charset="0"/>
                      </a:endParaRPr>
                    </a:p>
                  </a:txBody>
                  <a:tcPr marL="63500" marR="63500" marT="63500" marB="63500" anchor="ctr"/>
                </a:tc>
                <a:tc>
                  <a:txBody>
                    <a:bodyPr/>
                    <a:lstStyle/>
                    <a:p>
                      <a:pPr marL="0" marR="0" hangingPunct="0">
                        <a:lnSpc>
                          <a:spcPts val="1000"/>
                        </a:lnSpc>
                        <a:spcBef>
                          <a:spcPts val="300"/>
                        </a:spcBef>
                        <a:spcAft>
                          <a:spcPts val="0"/>
                        </a:spcAft>
                      </a:pPr>
                      <a:r>
                        <a:rPr lang="en-US" sz="1400" dirty="0">
                          <a:solidFill>
                            <a:schemeClr val="dk1"/>
                          </a:solidFill>
                          <a:latin typeface="Arial" pitchFamily="34" charset="0"/>
                          <a:ea typeface="Times New Roman"/>
                          <a:cs typeface="Arial" pitchFamily="34" charset="0"/>
                        </a:rPr>
                        <a:t>[22], [23], [29], [30]</a:t>
                      </a:r>
                      <a:endParaRPr lang="en-CA" sz="1400" dirty="0">
                        <a:solidFill>
                          <a:schemeClr val="dk1"/>
                        </a:solidFill>
                        <a:latin typeface="Arial" pitchFamily="34" charset="0"/>
                        <a:ea typeface="Times New Roman"/>
                        <a:cs typeface="Arial" pitchFamily="34" charset="0"/>
                      </a:endParaRPr>
                    </a:p>
                  </a:txBody>
                  <a:tcPr marL="63500" marR="63500" marT="63500" marB="63500" anchor="ctr"/>
                </a:tc>
              </a:tr>
              <a:tr h="426518">
                <a:tc>
                  <a:txBody>
                    <a:bodyPr/>
                    <a:lstStyle/>
                    <a:p>
                      <a:pPr marL="0" marR="0" hangingPunct="0">
                        <a:lnSpc>
                          <a:spcPts val="1000"/>
                        </a:lnSpc>
                        <a:spcBef>
                          <a:spcPts val="300"/>
                        </a:spcBef>
                        <a:spcAft>
                          <a:spcPts val="0"/>
                        </a:spcAft>
                      </a:pPr>
                      <a:r>
                        <a:rPr lang="en-US" sz="1800" dirty="0">
                          <a:latin typeface="Arial" pitchFamily="34" charset="0"/>
                          <a:ea typeface="Times New Roman"/>
                          <a:cs typeface="Arial" pitchFamily="34" charset="0"/>
                        </a:rPr>
                        <a:t>Precision</a:t>
                      </a:r>
                      <a:endParaRPr lang="en-CA" sz="1800" dirty="0">
                        <a:latin typeface="Arial" pitchFamily="34" charset="0"/>
                        <a:ea typeface="Times New Roman"/>
                        <a:cs typeface="Arial" pitchFamily="34" charset="0"/>
                      </a:endParaRPr>
                    </a:p>
                  </a:txBody>
                  <a:tcPr marL="63500" marR="63500" marT="63500" marB="63500" anchor="ctr"/>
                </a:tc>
                <a:tc>
                  <a:txBody>
                    <a:bodyPr/>
                    <a:lstStyle/>
                    <a:p>
                      <a:pPr marL="0" marR="0" hangingPunct="0">
                        <a:lnSpc>
                          <a:spcPts val="1000"/>
                        </a:lnSpc>
                        <a:spcBef>
                          <a:spcPts val="300"/>
                        </a:spcBef>
                        <a:spcAft>
                          <a:spcPts val="0"/>
                        </a:spcAft>
                      </a:pPr>
                      <a:r>
                        <a:rPr lang="en-US" sz="1400" dirty="0">
                          <a:solidFill>
                            <a:schemeClr val="dk1"/>
                          </a:solidFill>
                          <a:latin typeface="Arial" pitchFamily="34" charset="0"/>
                          <a:ea typeface="Times New Roman"/>
                          <a:cs typeface="Arial" pitchFamily="34" charset="0"/>
                        </a:rPr>
                        <a:t>[22], [23], [29]</a:t>
                      </a:r>
                      <a:endParaRPr lang="en-CA" sz="1400" dirty="0">
                        <a:solidFill>
                          <a:schemeClr val="dk1"/>
                        </a:solidFill>
                        <a:latin typeface="Arial" pitchFamily="34" charset="0"/>
                        <a:ea typeface="Times New Roman"/>
                        <a:cs typeface="Arial" pitchFamily="34" charset="0"/>
                      </a:endParaRPr>
                    </a:p>
                  </a:txBody>
                  <a:tcPr marL="63500" marR="63500" marT="63500" marB="63500" anchor="ctr"/>
                </a:tc>
              </a:tr>
              <a:tr h="433936">
                <a:tc>
                  <a:txBody>
                    <a:bodyPr/>
                    <a:lstStyle/>
                    <a:p>
                      <a:pPr marL="0" marR="0" hangingPunct="0">
                        <a:lnSpc>
                          <a:spcPts val="1000"/>
                        </a:lnSpc>
                        <a:spcBef>
                          <a:spcPts val="300"/>
                        </a:spcBef>
                        <a:spcAft>
                          <a:spcPts val="0"/>
                        </a:spcAft>
                      </a:pPr>
                      <a:r>
                        <a:rPr lang="en-US" sz="1800" dirty="0">
                          <a:latin typeface="Arial" pitchFamily="34" charset="0"/>
                          <a:ea typeface="Times New Roman"/>
                          <a:cs typeface="Arial" pitchFamily="34" charset="0"/>
                        </a:rPr>
                        <a:t>Overall accuracy</a:t>
                      </a:r>
                      <a:endParaRPr lang="en-CA" sz="1800" dirty="0">
                        <a:latin typeface="Arial" pitchFamily="34" charset="0"/>
                        <a:ea typeface="Times New Roman"/>
                        <a:cs typeface="Arial" pitchFamily="34" charset="0"/>
                      </a:endParaRPr>
                    </a:p>
                  </a:txBody>
                  <a:tcPr marL="63500" marR="63500" marT="63500" marB="63500" anchor="ctr"/>
                </a:tc>
                <a:tc>
                  <a:txBody>
                    <a:bodyPr/>
                    <a:lstStyle/>
                    <a:p>
                      <a:pPr marL="0" marR="0" hangingPunct="0">
                        <a:lnSpc>
                          <a:spcPts val="1000"/>
                        </a:lnSpc>
                        <a:spcBef>
                          <a:spcPts val="300"/>
                        </a:spcBef>
                        <a:spcAft>
                          <a:spcPts val="0"/>
                        </a:spcAft>
                      </a:pPr>
                      <a:r>
                        <a:rPr lang="en-US" sz="1400" dirty="0">
                          <a:solidFill>
                            <a:schemeClr val="dk1"/>
                          </a:solidFill>
                          <a:latin typeface="Arial" pitchFamily="34" charset="0"/>
                          <a:ea typeface="Times New Roman"/>
                          <a:cs typeface="Arial" pitchFamily="34" charset="0"/>
                        </a:rPr>
                        <a:t>[20], [22]–[24], [28]–[33]</a:t>
                      </a:r>
                      <a:endParaRPr lang="en-CA" sz="1400" dirty="0">
                        <a:solidFill>
                          <a:schemeClr val="dk1"/>
                        </a:solidFill>
                        <a:latin typeface="Arial" pitchFamily="34" charset="0"/>
                        <a:ea typeface="Times New Roman"/>
                        <a:cs typeface="Arial" pitchFamily="34" charset="0"/>
                      </a:endParaRPr>
                    </a:p>
                  </a:txBody>
                  <a:tcPr marL="63500" marR="63500" marT="63500" marB="63500" anchor="ctr"/>
                </a:tc>
              </a:tr>
              <a:tr h="426518">
                <a:tc>
                  <a:txBody>
                    <a:bodyPr/>
                    <a:lstStyle/>
                    <a:p>
                      <a:pPr marL="0" marR="0" hangingPunct="0">
                        <a:lnSpc>
                          <a:spcPts val="1000"/>
                        </a:lnSpc>
                        <a:spcBef>
                          <a:spcPts val="300"/>
                        </a:spcBef>
                        <a:spcAft>
                          <a:spcPts val="0"/>
                        </a:spcAft>
                      </a:pPr>
                      <a:r>
                        <a:rPr lang="en-US" sz="1800" dirty="0">
                          <a:latin typeface="Arial" pitchFamily="34" charset="0"/>
                          <a:ea typeface="Times New Roman"/>
                          <a:cs typeface="Arial" pitchFamily="34" charset="0"/>
                        </a:rPr>
                        <a:t>Prediction Accuracy (PA) or Detection Rate(DR)</a:t>
                      </a:r>
                      <a:endParaRPr lang="en-CA" sz="1800" dirty="0">
                        <a:latin typeface="Arial" pitchFamily="34" charset="0"/>
                        <a:ea typeface="Times New Roman"/>
                        <a:cs typeface="Arial" pitchFamily="34" charset="0"/>
                      </a:endParaRPr>
                    </a:p>
                  </a:txBody>
                  <a:tcPr marL="63500" marR="63500" marT="63500" marB="63500" anchor="ctr"/>
                </a:tc>
                <a:tc>
                  <a:txBody>
                    <a:bodyPr/>
                    <a:lstStyle/>
                    <a:p>
                      <a:pPr marL="0" marR="0" hangingPunct="0">
                        <a:lnSpc>
                          <a:spcPts val="1000"/>
                        </a:lnSpc>
                        <a:spcBef>
                          <a:spcPts val="300"/>
                        </a:spcBef>
                        <a:spcAft>
                          <a:spcPts val="0"/>
                        </a:spcAft>
                      </a:pPr>
                      <a:r>
                        <a:rPr lang="en-US" sz="1400" dirty="0">
                          <a:solidFill>
                            <a:schemeClr val="dk1"/>
                          </a:solidFill>
                          <a:latin typeface="Arial" pitchFamily="34" charset="0"/>
                          <a:ea typeface="Times New Roman"/>
                          <a:cs typeface="Arial" pitchFamily="34" charset="0"/>
                        </a:rPr>
                        <a:t>[2], [14], [17], [20], [25]–[27], [30], [33]–[37] </a:t>
                      </a:r>
                      <a:endParaRPr lang="en-CA" sz="1400" dirty="0">
                        <a:solidFill>
                          <a:schemeClr val="dk1"/>
                        </a:solidFill>
                        <a:latin typeface="Arial" pitchFamily="34" charset="0"/>
                        <a:ea typeface="Times New Roman"/>
                        <a:cs typeface="Arial" pitchFamily="34" charset="0"/>
                      </a:endParaRPr>
                    </a:p>
                  </a:txBody>
                  <a:tcPr marL="63500" marR="63500" marT="63500" marB="63500" anchor="ctr"/>
                </a:tc>
              </a:tr>
            </a:tbl>
          </a:graphicData>
        </a:graphic>
      </p:graphicFrame>
      <p:sp>
        <p:nvSpPr>
          <p:cNvPr id="6" name="Slide Number Placeholder 5"/>
          <p:cNvSpPr>
            <a:spLocks noGrp="1"/>
          </p:cNvSpPr>
          <p:nvPr>
            <p:ph type="sldNum" sz="quarter" idx="7"/>
          </p:nvPr>
        </p:nvSpPr>
        <p:spPr/>
        <p:txBody>
          <a:bodyPr/>
          <a:lstStyle/>
          <a:p>
            <a:fld id="{B6F15528-21DE-4FAA-801E-634DDDAF4B2B}" type="slidenum">
              <a:rPr lang="en-CA" smtClean="0"/>
              <a:pPr/>
              <a:t>21</a:t>
            </a:fld>
            <a:endParaRPr lang="en-CA"/>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0154" y="329181"/>
            <a:ext cx="8603691" cy="1107996"/>
          </a:xfrm>
        </p:spPr>
        <p:txBody>
          <a:bodyPr/>
          <a:lstStyle/>
          <a:p>
            <a:pPr algn="ctr"/>
            <a:r>
              <a:rPr lang="en-US" spc="-20" dirty="0" smtClean="0">
                <a:solidFill>
                  <a:srgbClr val="FF0000"/>
                </a:solidFill>
              </a:rPr>
              <a:t>Comparisons of IDS’s by </a:t>
            </a:r>
            <a:br>
              <a:rPr lang="en-US" spc="-20" dirty="0" smtClean="0">
                <a:solidFill>
                  <a:srgbClr val="FF0000"/>
                </a:solidFill>
              </a:rPr>
            </a:br>
            <a:r>
              <a:rPr lang="en-US" spc="-20" dirty="0" smtClean="0">
                <a:solidFill>
                  <a:srgbClr val="FF0000"/>
                </a:solidFill>
              </a:rPr>
              <a:t>Metrics Used (cont.)</a:t>
            </a:r>
            <a:endParaRPr lang="en-CA" dirty="0"/>
          </a:p>
        </p:txBody>
      </p:sp>
      <p:sp>
        <p:nvSpPr>
          <p:cNvPr id="3" name="Text Placeholder 2"/>
          <p:cNvSpPr>
            <a:spLocks noGrp="1"/>
          </p:cNvSpPr>
          <p:nvPr>
            <p:ph type="body" idx="1"/>
          </p:nvPr>
        </p:nvSpPr>
        <p:spPr>
          <a:xfrm>
            <a:off x="383540" y="1461770"/>
            <a:ext cx="8376919" cy="4786630"/>
          </a:xfrm>
        </p:spPr>
        <p:txBody>
          <a:bodyPr/>
          <a:lstStyle/>
          <a:p>
            <a:endParaRPr lang="en-CA" dirty="0"/>
          </a:p>
        </p:txBody>
      </p:sp>
      <p:sp>
        <p:nvSpPr>
          <p:cNvPr id="4" name="Footer Placeholder 3"/>
          <p:cNvSpPr>
            <a:spLocks noGrp="1"/>
          </p:cNvSpPr>
          <p:nvPr>
            <p:ph type="ftr" sz="quarter" idx="5"/>
          </p:nvPr>
        </p:nvSpPr>
        <p:spPr/>
        <p:txBody>
          <a:bodyPr/>
          <a:lstStyle/>
          <a:p>
            <a:r>
              <a:rPr lang="en-US" smtClean="0"/>
              <a:t>Computer and Network Security Essentials Editor: Kevin Daimi Associate Editors: Guillermo Francia, Levent Ertaul, Luis H. Encinas, Eman El-Sheikh Published by Springer</a:t>
            </a:r>
            <a:endParaRPr lang="en-US"/>
          </a:p>
        </p:txBody>
      </p:sp>
      <p:graphicFrame>
        <p:nvGraphicFramePr>
          <p:cNvPr id="5" name="Table 4"/>
          <p:cNvGraphicFramePr>
            <a:graphicFrameLocks noGrp="1"/>
          </p:cNvGraphicFramePr>
          <p:nvPr/>
        </p:nvGraphicFramePr>
        <p:xfrm>
          <a:off x="304800" y="1676400"/>
          <a:ext cx="8382000" cy="2438400"/>
        </p:xfrm>
        <a:graphic>
          <a:graphicData uri="http://schemas.openxmlformats.org/drawingml/2006/table">
            <a:tbl>
              <a:tblPr firstRow="1" bandRow="1">
                <a:tableStyleId>{5C22544A-7EE6-4342-B048-85BDC9FD1C3A}</a:tableStyleId>
              </a:tblPr>
              <a:tblGrid>
                <a:gridCol w="4191000"/>
                <a:gridCol w="4191000"/>
              </a:tblGrid>
              <a:tr h="841332">
                <a:tc>
                  <a:txBody>
                    <a:bodyPr/>
                    <a:lstStyle/>
                    <a:p>
                      <a:pPr marL="0" marR="0" hangingPunct="0">
                        <a:lnSpc>
                          <a:spcPts val="1000"/>
                        </a:lnSpc>
                        <a:spcBef>
                          <a:spcPts val="300"/>
                        </a:spcBef>
                        <a:spcAft>
                          <a:spcPts val="0"/>
                        </a:spcAft>
                      </a:pPr>
                      <a:r>
                        <a:rPr lang="en-US" sz="1800" b="0" dirty="0">
                          <a:solidFill>
                            <a:schemeClr val="dk1"/>
                          </a:solidFill>
                          <a:latin typeface="Arial" pitchFamily="34" charset="0"/>
                          <a:ea typeface="Times New Roman"/>
                          <a:cs typeface="Arial" pitchFamily="34" charset="0"/>
                        </a:rPr>
                        <a:t>False Alarm Rate (</a:t>
                      </a:r>
                      <a:r>
                        <a:rPr lang="en-US" sz="1800" b="0" dirty="0" smtClean="0">
                          <a:solidFill>
                            <a:schemeClr val="dk1"/>
                          </a:solidFill>
                          <a:latin typeface="Arial" pitchFamily="34" charset="0"/>
                          <a:ea typeface="Times New Roman"/>
                          <a:cs typeface="Arial" pitchFamily="34" charset="0"/>
                        </a:rPr>
                        <a:t>FAR)</a:t>
                      </a:r>
                      <a:endParaRPr lang="en-CA" sz="1800" b="0" dirty="0">
                        <a:solidFill>
                          <a:schemeClr val="dk1"/>
                        </a:solidFill>
                        <a:latin typeface="Arial" pitchFamily="34" charset="0"/>
                        <a:ea typeface="Times New Roman"/>
                        <a:cs typeface="Arial" pitchFamily="34" charset="0"/>
                      </a:endParaRPr>
                    </a:p>
                  </a:txBody>
                  <a:tcPr marL="63500" marR="63500" marT="63500" marB="63500" anchor="ctr">
                    <a:solidFill>
                      <a:schemeClr val="tx2">
                        <a:lumMod val="20000"/>
                        <a:lumOff val="80000"/>
                      </a:schemeClr>
                    </a:solidFill>
                  </a:tcPr>
                </a:tc>
                <a:tc>
                  <a:txBody>
                    <a:bodyPr/>
                    <a:lstStyle/>
                    <a:p>
                      <a:pPr marL="0" marR="0" hangingPunct="0">
                        <a:lnSpc>
                          <a:spcPts val="1000"/>
                        </a:lnSpc>
                        <a:spcBef>
                          <a:spcPts val="300"/>
                        </a:spcBef>
                        <a:spcAft>
                          <a:spcPts val="0"/>
                        </a:spcAft>
                      </a:pPr>
                      <a:r>
                        <a:rPr lang="en-US" sz="1400" b="0" dirty="0">
                          <a:solidFill>
                            <a:schemeClr val="tx1"/>
                          </a:solidFill>
                          <a:latin typeface="Arial"/>
                          <a:ea typeface="Times New Roman"/>
                          <a:cs typeface="Times New Roman"/>
                        </a:rPr>
                        <a:t>[2], [12], [20], [23], [27], [29]–[31], [33], [35]–[37]</a:t>
                      </a:r>
                      <a:endParaRPr lang="en-CA" sz="1400" b="0" dirty="0">
                        <a:solidFill>
                          <a:schemeClr val="tx1"/>
                        </a:solidFill>
                        <a:latin typeface="Times"/>
                        <a:ea typeface="Times New Roman"/>
                        <a:cs typeface="Times New Roman"/>
                      </a:endParaRPr>
                    </a:p>
                  </a:txBody>
                  <a:tcPr marL="63500" marR="63500" marT="63500" marB="63500" anchor="ctr">
                    <a:solidFill>
                      <a:schemeClr val="tx2">
                        <a:lumMod val="20000"/>
                        <a:lumOff val="80000"/>
                      </a:schemeClr>
                    </a:solidFill>
                  </a:tcPr>
                </a:tc>
              </a:tr>
              <a:tr h="798534">
                <a:tc>
                  <a:txBody>
                    <a:bodyPr/>
                    <a:lstStyle/>
                    <a:p>
                      <a:pPr marL="0" marR="0" hangingPunct="0">
                        <a:lnSpc>
                          <a:spcPts val="1000"/>
                        </a:lnSpc>
                        <a:spcBef>
                          <a:spcPts val="300"/>
                        </a:spcBef>
                        <a:spcAft>
                          <a:spcPts val="0"/>
                        </a:spcAft>
                      </a:pPr>
                      <a:r>
                        <a:rPr lang="en-US" sz="1800" dirty="0">
                          <a:solidFill>
                            <a:schemeClr val="dk1"/>
                          </a:solidFill>
                          <a:latin typeface="Arial" pitchFamily="34" charset="0"/>
                          <a:ea typeface="Times New Roman"/>
                          <a:cs typeface="Arial" pitchFamily="34" charset="0"/>
                        </a:rPr>
                        <a:t>Correctly Classified Instances (CCI)</a:t>
                      </a:r>
                      <a:endParaRPr lang="en-CA" sz="1800" dirty="0">
                        <a:solidFill>
                          <a:schemeClr val="dk1"/>
                        </a:solidFill>
                        <a:latin typeface="Arial" pitchFamily="34" charset="0"/>
                        <a:ea typeface="Times New Roman"/>
                        <a:cs typeface="Arial" pitchFamily="34" charset="0"/>
                      </a:endParaRPr>
                    </a:p>
                  </a:txBody>
                  <a:tcPr marL="63500" marR="63500" marT="63500" marB="63500" anchor="ctr">
                    <a:solidFill>
                      <a:schemeClr val="tx2">
                        <a:lumMod val="20000"/>
                        <a:lumOff val="80000"/>
                      </a:schemeClr>
                    </a:solidFill>
                  </a:tcPr>
                </a:tc>
                <a:tc>
                  <a:txBody>
                    <a:bodyPr/>
                    <a:lstStyle/>
                    <a:p>
                      <a:pPr marL="0" marR="0" hangingPunct="0">
                        <a:lnSpc>
                          <a:spcPts val="1000"/>
                        </a:lnSpc>
                        <a:spcBef>
                          <a:spcPts val="300"/>
                        </a:spcBef>
                        <a:spcAft>
                          <a:spcPts val="0"/>
                        </a:spcAft>
                      </a:pPr>
                      <a:r>
                        <a:rPr lang="en-US" sz="1400" dirty="0">
                          <a:solidFill>
                            <a:schemeClr val="tx1"/>
                          </a:solidFill>
                          <a:latin typeface="Arial"/>
                          <a:ea typeface="Times New Roman"/>
                          <a:cs typeface="Times New Roman"/>
                        </a:rPr>
                        <a:t>[14]</a:t>
                      </a:r>
                      <a:r>
                        <a:rPr lang="en-US" sz="1400" dirty="0">
                          <a:solidFill>
                            <a:schemeClr val="tx1"/>
                          </a:solidFill>
                          <a:latin typeface="Times"/>
                          <a:ea typeface="Times New Roman"/>
                          <a:cs typeface="Times New Roman"/>
                        </a:rPr>
                        <a:t> </a:t>
                      </a:r>
                      <a:endParaRPr lang="en-CA" sz="1400" dirty="0">
                        <a:solidFill>
                          <a:schemeClr val="tx1"/>
                        </a:solidFill>
                        <a:latin typeface="Times"/>
                        <a:ea typeface="Times New Roman"/>
                        <a:cs typeface="Times New Roman"/>
                      </a:endParaRPr>
                    </a:p>
                  </a:txBody>
                  <a:tcPr marL="63500" marR="63500" marT="63500" marB="63500" anchor="ctr">
                    <a:solidFill>
                      <a:schemeClr val="tx2">
                        <a:lumMod val="20000"/>
                        <a:lumOff val="80000"/>
                      </a:schemeClr>
                    </a:solidFill>
                  </a:tcPr>
                </a:tc>
              </a:tr>
              <a:tr h="798534">
                <a:tc>
                  <a:txBody>
                    <a:bodyPr/>
                    <a:lstStyle/>
                    <a:p>
                      <a:pPr marL="0" marR="0" hangingPunct="0">
                        <a:lnSpc>
                          <a:spcPts val="1000"/>
                        </a:lnSpc>
                        <a:spcBef>
                          <a:spcPts val="300"/>
                        </a:spcBef>
                        <a:spcAft>
                          <a:spcPts val="0"/>
                        </a:spcAft>
                      </a:pPr>
                      <a:r>
                        <a:rPr lang="en-US" sz="1800" dirty="0">
                          <a:solidFill>
                            <a:schemeClr val="dk1"/>
                          </a:solidFill>
                          <a:latin typeface="Arial" pitchFamily="34" charset="0"/>
                          <a:ea typeface="Times New Roman"/>
                          <a:cs typeface="Arial" pitchFamily="34" charset="0"/>
                        </a:rPr>
                        <a:t>Incorrectly Classified Instances (ICCI)</a:t>
                      </a:r>
                      <a:endParaRPr lang="en-CA" sz="1800" dirty="0">
                        <a:solidFill>
                          <a:schemeClr val="dk1"/>
                        </a:solidFill>
                        <a:latin typeface="Arial" pitchFamily="34" charset="0"/>
                        <a:ea typeface="Times New Roman"/>
                        <a:cs typeface="Arial" pitchFamily="34" charset="0"/>
                      </a:endParaRPr>
                    </a:p>
                  </a:txBody>
                  <a:tcPr marL="63500" marR="63500" marT="63500" marB="63500" anchor="ctr">
                    <a:solidFill>
                      <a:schemeClr val="tx2">
                        <a:lumMod val="20000"/>
                        <a:lumOff val="80000"/>
                      </a:schemeClr>
                    </a:solidFill>
                  </a:tcPr>
                </a:tc>
                <a:tc>
                  <a:txBody>
                    <a:bodyPr/>
                    <a:lstStyle/>
                    <a:p>
                      <a:pPr marL="0" marR="0" hangingPunct="0">
                        <a:lnSpc>
                          <a:spcPts val="1000"/>
                        </a:lnSpc>
                        <a:spcBef>
                          <a:spcPts val="300"/>
                        </a:spcBef>
                        <a:spcAft>
                          <a:spcPts val="0"/>
                        </a:spcAft>
                      </a:pPr>
                      <a:r>
                        <a:rPr lang="en-US" sz="1400" dirty="0">
                          <a:solidFill>
                            <a:schemeClr val="tx1"/>
                          </a:solidFill>
                          <a:latin typeface="Arial"/>
                          <a:ea typeface="Times New Roman"/>
                          <a:cs typeface="Times New Roman"/>
                        </a:rPr>
                        <a:t>[14]</a:t>
                      </a:r>
                      <a:endParaRPr lang="en-CA" sz="1400" dirty="0">
                        <a:solidFill>
                          <a:schemeClr val="tx1"/>
                        </a:solidFill>
                        <a:latin typeface="Times"/>
                        <a:ea typeface="Times New Roman"/>
                        <a:cs typeface="Times New Roman"/>
                      </a:endParaRPr>
                    </a:p>
                  </a:txBody>
                  <a:tcPr marL="63500" marR="63500" marT="63500" marB="63500" anchor="ctr">
                    <a:solidFill>
                      <a:schemeClr val="tx2">
                        <a:lumMod val="20000"/>
                        <a:lumOff val="80000"/>
                      </a:schemeClr>
                    </a:solidFill>
                  </a:tcPr>
                </a:tc>
              </a:tr>
            </a:tbl>
          </a:graphicData>
        </a:graphic>
      </p:graphicFrame>
      <p:sp>
        <p:nvSpPr>
          <p:cNvPr id="6" name="Slide Number Placeholder 5"/>
          <p:cNvSpPr>
            <a:spLocks noGrp="1"/>
          </p:cNvSpPr>
          <p:nvPr>
            <p:ph type="sldNum" sz="quarter" idx="7"/>
          </p:nvPr>
        </p:nvSpPr>
        <p:spPr/>
        <p:txBody>
          <a:bodyPr/>
          <a:lstStyle/>
          <a:p>
            <a:fld id="{B6F15528-21DE-4FAA-801E-634DDDAF4B2B}" type="slidenum">
              <a:rPr lang="en-CA" smtClean="0"/>
              <a:pPr/>
              <a:t>22</a:t>
            </a:fld>
            <a:endParaRPr lang="en-CA"/>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0154" y="329181"/>
            <a:ext cx="8603691" cy="615553"/>
          </a:xfrm>
        </p:spPr>
        <p:txBody>
          <a:bodyPr/>
          <a:lstStyle/>
          <a:p>
            <a:pPr algn="ctr" hangingPunct="0"/>
            <a:r>
              <a:rPr lang="en-US" sz="4000" spc="-20" dirty="0" smtClean="0">
                <a:solidFill>
                  <a:srgbClr val="FF0000"/>
                </a:solidFill>
              </a:rPr>
              <a:t>Conclusion</a:t>
            </a:r>
            <a:endParaRPr lang="en-CA" sz="4000" spc="-20" dirty="0">
              <a:solidFill>
                <a:srgbClr val="FF0000"/>
              </a:solidFill>
            </a:endParaRPr>
          </a:p>
        </p:txBody>
      </p:sp>
      <p:sp>
        <p:nvSpPr>
          <p:cNvPr id="3" name="Text Placeholder 2"/>
          <p:cNvSpPr>
            <a:spLocks noGrp="1"/>
          </p:cNvSpPr>
          <p:nvPr>
            <p:ph type="body" idx="1"/>
          </p:nvPr>
        </p:nvSpPr>
        <p:spPr>
          <a:xfrm>
            <a:off x="383540" y="1190236"/>
            <a:ext cx="8376919" cy="4308872"/>
          </a:xfrm>
        </p:spPr>
        <p:txBody>
          <a:bodyPr/>
          <a:lstStyle/>
          <a:p>
            <a:pPr marL="287338" indent="-274638" algn="just" rtl="0">
              <a:buClr>
                <a:srgbClr val="DF773B"/>
              </a:buClr>
              <a:buFont typeface="Wingdings"/>
              <a:buChar char=""/>
              <a:tabLst>
                <a:tab pos="287338" algn="l"/>
              </a:tabLst>
            </a:pPr>
            <a:r>
              <a:rPr lang="en-US" sz="2800" dirty="0" smtClean="0"/>
              <a:t>This chapter has provided a review of the contemporary intrusion detection systems literature structured around a metrics and performance evaluation criteria. </a:t>
            </a:r>
          </a:p>
          <a:p>
            <a:pPr marL="287338" indent="-274638" algn="just" rtl="0">
              <a:buClr>
                <a:srgbClr val="DF773B"/>
              </a:buClr>
              <a:buFont typeface="Wingdings"/>
              <a:buChar char=""/>
              <a:tabLst>
                <a:tab pos="287338" algn="l"/>
              </a:tabLst>
            </a:pPr>
            <a:r>
              <a:rPr lang="en-US" sz="2800" dirty="0" smtClean="0"/>
              <a:t>The aim of the chapter is to provide the reader with a different and new review and taxonomy of the IDSs spanning a variety of approaches, with a particular emphasis on approaches which are flexible and perform well with respect to the metrics outlined.</a:t>
            </a:r>
            <a:endParaRPr lang="en-CA" sz="2800" dirty="0"/>
          </a:p>
        </p:txBody>
      </p:sp>
      <p:sp>
        <p:nvSpPr>
          <p:cNvPr id="4" name="Footer Placeholder 3"/>
          <p:cNvSpPr>
            <a:spLocks noGrp="1"/>
          </p:cNvSpPr>
          <p:nvPr>
            <p:ph type="ftr" sz="quarter" idx="5"/>
          </p:nvPr>
        </p:nvSpPr>
        <p:spPr/>
        <p:txBody>
          <a:bodyPr/>
          <a:lstStyle/>
          <a:p>
            <a:r>
              <a:rPr lang="en-US" smtClean="0"/>
              <a:t>Computer and Network Security Essentials Editor: Kevin Daimi Associate Editors: Guillermo Francia, Levent Ertaul, Luis H. Encinas, Eman El-Sheikh Published by Springer</a:t>
            </a:r>
            <a:endParaRPr lang="en-US"/>
          </a:p>
        </p:txBody>
      </p:sp>
      <p:sp>
        <p:nvSpPr>
          <p:cNvPr id="5" name="Slide Number Placeholder 4"/>
          <p:cNvSpPr>
            <a:spLocks noGrp="1"/>
          </p:cNvSpPr>
          <p:nvPr>
            <p:ph type="sldNum" sz="quarter" idx="7"/>
          </p:nvPr>
        </p:nvSpPr>
        <p:spPr/>
        <p:txBody>
          <a:bodyPr/>
          <a:lstStyle/>
          <a:p>
            <a:fld id="{B6F15528-21DE-4FAA-801E-634DDDAF4B2B}" type="slidenum">
              <a:rPr lang="en-CA" smtClean="0"/>
              <a:pPr/>
              <a:t>23</a:t>
            </a:fld>
            <a:endParaRPr lang="en-CA"/>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0154" y="329181"/>
            <a:ext cx="8603691" cy="553998"/>
          </a:xfrm>
        </p:spPr>
        <p:txBody>
          <a:bodyPr/>
          <a:lstStyle/>
          <a:p>
            <a:pPr algn="ctr"/>
            <a:r>
              <a:rPr lang="en-US" spc="-20" dirty="0" smtClean="0">
                <a:solidFill>
                  <a:srgbClr val="FF0000"/>
                </a:solidFill>
              </a:rPr>
              <a:t>Conclusion (cont.)</a:t>
            </a:r>
            <a:endParaRPr lang="en-CA" dirty="0"/>
          </a:p>
        </p:txBody>
      </p:sp>
      <p:sp>
        <p:nvSpPr>
          <p:cNvPr id="3" name="Text Placeholder 2"/>
          <p:cNvSpPr>
            <a:spLocks noGrp="1"/>
          </p:cNvSpPr>
          <p:nvPr>
            <p:ph type="body" idx="1"/>
          </p:nvPr>
        </p:nvSpPr>
        <p:spPr>
          <a:xfrm>
            <a:off x="383540" y="1190236"/>
            <a:ext cx="8376919" cy="4739759"/>
          </a:xfrm>
        </p:spPr>
        <p:txBody>
          <a:bodyPr/>
          <a:lstStyle/>
          <a:p>
            <a:pPr marL="287338" indent="-274638" algn="just" rtl="0">
              <a:buClr>
                <a:srgbClr val="DF773B"/>
              </a:buClr>
              <a:buFont typeface="Wingdings"/>
              <a:buChar char=""/>
              <a:tabLst>
                <a:tab pos="287338" algn="l"/>
              </a:tabLst>
            </a:pPr>
            <a:r>
              <a:rPr lang="en-US" sz="2800" dirty="0" smtClean="0"/>
              <a:t>This chapter explained the empirical evaluation of the IDS by discussing multiple metrics used in these kinds of systems including the standard ones and custom ones.</a:t>
            </a:r>
          </a:p>
          <a:p>
            <a:pPr marL="287338" indent="-274638" algn="just" rtl="0">
              <a:buClr>
                <a:srgbClr val="DF773B"/>
              </a:buClr>
              <a:buFont typeface="Wingdings"/>
              <a:buChar char=""/>
              <a:tabLst>
                <a:tab pos="287338" algn="l"/>
              </a:tabLst>
            </a:pPr>
            <a:r>
              <a:rPr lang="en-US" sz="2800" dirty="0" smtClean="0"/>
              <a:t>The value of this chapter lies not only on its treatment of the source papers discusses, but also in its novel style in presenting the information about IDSs to the reader.</a:t>
            </a:r>
          </a:p>
          <a:p>
            <a:pPr marL="287338" indent="-274638" algn="just" rtl="0">
              <a:buClr>
                <a:srgbClr val="DF773B"/>
              </a:buClr>
              <a:buFont typeface="Wingdings"/>
              <a:buChar char=""/>
              <a:tabLst>
                <a:tab pos="287338" algn="l"/>
              </a:tabLst>
            </a:pPr>
            <a:r>
              <a:rPr lang="en-US" sz="2800" dirty="0" smtClean="0"/>
              <a:t>This style helps the reader to find which feature can be used in detecting certain kind of intrusions and which papers have used that.</a:t>
            </a:r>
            <a:endParaRPr lang="en-CA" sz="2800" dirty="0" smtClean="0"/>
          </a:p>
        </p:txBody>
      </p:sp>
      <p:sp>
        <p:nvSpPr>
          <p:cNvPr id="4" name="Footer Placeholder 3"/>
          <p:cNvSpPr>
            <a:spLocks noGrp="1"/>
          </p:cNvSpPr>
          <p:nvPr>
            <p:ph type="ftr" sz="quarter" idx="5"/>
          </p:nvPr>
        </p:nvSpPr>
        <p:spPr/>
        <p:txBody>
          <a:bodyPr/>
          <a:lstStyle/>
          <a:p>
            <a:r>
              <a:rPr lang="en-US" smtClean="0"/>
              <a:t>Computer and Network Security Essentials Editor: Kevin Daimi Associate Editors: Guillermo Francia, Levent Ertaul, Luis H. Encinas, Eman El-Sheikh Published by Springer</a:t>
            </a:r>
            <a:endParaRPr lang="en-US"/>
          </a:p>
        </p:txBody>
      </p:sp>
      <p:sp>
        <p:nvSpPr>
          <p:cNvPr id="5" name="Slide Number Placeholder 4"/>
          <p:cNvSpPr>
            <a:spLocks noGrp="1"/>
          </p:cNvSpPr>
          <p:nvPr>
            <p:ph type="sldNum" sz="quarter" idx="7"/>
          </p:nvPr>
        </p:nvSpPr>
        <p:spPr/>
        <p:txBody>
          <a:bodyPr/>
          <a:lstStyle/>
          <a:p>
            <a:fld id="{B6F15528-21DE-4FAA-801E-634DDDAF4B2B}" type="slidenum">
              <a:rPr lang="en-CA" smtClean="0"/>
              <a:pPr/>
              <a:t>24</a:t>
            </a:fld>
            <a:endParaRPr lang="en-CA"/>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0154" y="329181"/>
            <a:ext cx="8603691" cy="553998"/>
          </a:xfrm>
        </p:spPr>
        <p:txBody>
          <a:bodyPr/>
          <a:lstStyle/>
          <a:p>
            <a:pPr algn="ctr"/>
            <a:r>
              <a:rPr lang="en-US" spc="-20" dirty="0" smtClean="0">
                <a:solidFill>
                  <a:srgbClr val="FF0000"/>
                </a:solidFill>
              </a:rPr>
              <a:t>Conclusion (cont.)</a:t>
            </a:r>
            <a:endParaRPr lang="en-CA" dirty="0"/>
          </a:p>
        </p:txBody>
      </p:sp>
      <p:sp>
        <p:nvSpPr>
          <p:cNvPr id="3" name="Text Placeholder 2"/>
          <p:cNvSpPr>
            <a:spLocks noGrp="1"/>
          </p:cNvSpPr>
          <p:nvPr>
            <p:ph type="body" idx="1"/>
          </p:nvPr>
        </p:nvSpPr>
        <p:spPr>
          <a:xfrm>
            <a:off x="383540" y="1190236"/>
            <a:ext cx="8376919" cy="4308872"/>
          </a:xfrm>
        </p:spPr>
        <p:txBody>
          <a:bodyPr/>
          <a:lstStyle/>
          <a:p>
            <a:pPr marL="287338" indent="-274638" algn="just" rtl="0">
              <a:buClr>
                <a:srgbClr val="DF773B"/>
              </a:buClr>
              <a:buFont typeface="Wingdings"/>
              <a:buChar char=""/>
              <a:tabLst>
                <a:tab pos="287338" algn="l"/>
              </a:tabLst>
            </a:pPr>
            <a:r>
              <a:rPr lang="en-US" sz="2800" dirty="0" smtClean="0"/>
              <a:t>The structure of the chapter should provide some perspective of how researchers can investigate specific aspects of IDS and what solutions have been previously explored within each aspect.</a:t>
            </a:r>
          </a:p>
          <a:p>
            <a:pPr marL="287338" indent="-274638" algn="just" rtl="0">
              <a:buClr>
                <a:srgbClr val="DF773B"/>
              </a:buClr>
              <a:buFont typeface="Wingdings"/>
              <a:buChar char=""/>
              <a:tabLst>
                <a:tab pos="287338" algn="l"/>
              </a:tabLst>
            </a:pPr>
            <a:r>
              <a:rPr lang="en-US" sz="2800" dirty="0" smtClean="0"/>
              <a:t>Intrusion detection will remain an interesting research topic for as long as there are intruders trying to gain illicit access to a network.</a:t>
            </a:r>
          </a:p>
          <a:p>
            <a:pPr marL="287338" indent="-274638" algn="just" rtl="0">
              <a:buClr>
                <a:srgbClr val="DF773B"/>
              </a:buClr>
              <a:buFont typeface="Wingdings"/>
              <a:buChar char=""/>
              <a:tabLst>
                <a:tab pos="287338" algn="l"/>
              </a:tabLst>
            </a:pPr>
            <a:r>
              <a:rPr lang="en-US" sz="2800" dirty="0" smtClean="0"/>
              <a:t>The discipline represents a perpetual arms-race between those attempting to gain unauthorized control and those trying to prevent them.</a:t>
            </a:r>
            <a:endParaRPr lang="en-CA" sz="2800" dirty="0" smtClean="0"/>
          </a:p>
        </p:txBody>
      </p:sp>
      <p:sp>
        <p:nvSpPr>
          <p:cNvPr id="4" name="Footer Placeholder 3"/>
          <p:cNvSpPr>
            <a:spLocks noGrp="1"/>
          </p:cNvSpPr>
          <p:nvPr>
            <p:ph type="ftr" sz="quarter" idx="5"/>
          </p:nvPr>
        </p:nvSpPr>
        <p:spPr/>
        <p:txBody>
          <a:bodyPr/>
          <a:lstStyle/>
          <a:p>
            <a:r>
              <a:rPr lang="en-US" smtClean="0"/>
              <a:t>Computer and Network Security Essentials Editor: Kevin Daimi Associate Editors: Guillermo Francia, Levent Ertaul, Luis H. Encinas, Eman El-Sheikh Published by Springer</a:t>
            </a:r>
            <a:endParaRPr lang="en-US"/>
          </a:p>
        </p:txBody>
      </p:sp>
      <p:sp>
        <p:nvSpPr>
          <p:cNvPr id="5" name="Slide Number Placeholder 4"/>
          <p:cNvSpPr>
            <a:spLocks noGrp="1"/>
          </p:cNvSpPr>
          <p:nvPr>
            <p:ph type="sldNum" sz="quarter" idx="7"/>
          </p:nvPr>
        </p:nvSpPr>
        <p:spPr/>
        <p:txBody>
          <a:bodyPr/>
          <a:lstStyle/>
          <a:p>
            <a:fld id="{B6F15528-21DE-4FAA-801E-634DDDAF4B2B}" type="slidenum">
              <a:rPr lang="en-CA" smtClean="0"/>
              <a:pPr/>
              <a:t>25</a:t>
            </a:fld>
            <a:endParaRPr lang="en-CA"/>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70154" y="329181"/>
            <a:ext cx="8603691" cy="769441"/>
          </a:xfrm>
          <a:prstGeom prst="rect">
            <a:avLst/>
          </a:prstGeom>
        </p:spPr>
        <p:txBody>
          <a:bodyPr vert="horz" wrap="square" lIns="0" tIns="152400" rIns="0" bIns="0" rtlCol="0">
            <a:spAutoFit/>
          </a:bodyPr>
          <a:lstStyle/>
          <a:p>
            <a:pPr marL="125730" algn="ctr">
              <a:lnSpc>
                <a:spcPct val="100000"/>
              </a:lnSpc>
            </a:pPr>
            <a:r>
              <a:rPr lang="en-US" sz="4000" spc="-20" dirty="0" smtClean="0">
                <a:solidFill>
                  <a:srgbClr val="FF0000"/>
                </a:solidFill>
              </a:rPr>
              <a:t>Introduction</a:t>
            </a:r>
            <a:endParaRPr sz="4000" dirty="0">
              <a:solidFill>
                <a:srgbClr val="FF0000"/>
              </a:solidFill>
            </a:endParaRPr>
          </a:p>
        </p:txBody>
      </p:sp>
      <p:sp>
        <p:nvSpPr>
          <p:cNvPr id="3" name="object 3"/>
          <p:cNvSpPr txBox="1"/>
          <p:nvPr/>
        </p:nvSpPr>
        <p:spPr>
          <a:xfrm>
            <a:off x="76200" y="1082085"/>
            <a:ext cx="8763000" cy="5201424"/>
          </a:xfrm>
          <a:prstGeom prst="rect">
            <a:avLst/>
          </a:prstGeom>
        </p:spPr>
        <p:txBody>
          <a:bodyPr vert="horz" wrap="square" lIns="0" tIns="0" rIns="0" bIns="0" rtlCol="0">
            <a:spAutoFit/>
          </a:bodyPr>
          <a:lstStyle/>
          <a:p>
            <a:pPr marL="469900" indent="-457200" algn="just">
              <a:buClr>
                <a:srgbClr val="DF773B"/>
              </a:buClr>
              <a:buFont typeface="Wingdings"/>
              <a:buChar char=""/>
              <a:tabLst>
                <a:tab pos="469900" algn="l"/>
              </a:tabLst>
            </a:pPr>
            <a:r>
              <a:rPr lang="en-US" sz="2800" spc="-5" dirty="0" smtClean="0">
                <a:solidFill>
                  <a:srgbClr val="FFFFFF"/>
                </a:solidFill>
                <a:latin typeface="Arial"/>
                <a:cs typeface="Arial"/>
              </a:rPr>
              <a:t>Intrusion detection systems (IDS) are a rapidly changing field.</a:t>
            </a:r>
            <a:endParaRPr sz="2800" dirty="0">
              <a:latin typeface="Arial"/>
              <a:cs typeface="Arial"/>
            </a:endParaRPr>
          </a:p>
          <a:p>
            <a:pPr marL="469900" indent="-457200" algn="just">
              <a:lnSpc>
                <a:spcPct val="100000"/>
              </a:lnSpc>
              <a:spcBef>
                <a:spcPts val="1200"/>
              </a:spcBef>
              <a:buClr>
                <a:srgbClr val="DF773B"/>
              </a:buClr>
              <a:buFont typeface="Wingdings"/>
              <a:buChar char=""/>
              <a:tabLst>
                <a:tab pos="469900" algn="l"/>
              </a:tabLst>
            </a:pPr>
            <a:r>
              <a:rPr lang="en-US" sz="2800" spc="-5" dirty="0" smtClean="0">
                <a:solidFill>
                  <a:srgbClr val="FFFFFF"/>
                </a:solidFill>
                <a:latin typeface="Arial"/>
                <a:cs typeface="Arial"/>
              </a:rPr>
              <a:t>The detection systems must constantly evolve in order to keep up with new attacks and vulnerabilities.</a:t>
            </a:r>
          </a:p>
          <a:p>
            <a:pPr marL="469900" indent="-457200" algn="just">
              <a:spcBef>
                <a:spcPts val="1200"/>
              </a:spcBef>
              <a:buClr>
                <a:srgbClr val="DF773B"/>
              </a:buClr>
              <a:buFont typeface="Wingdings"/>
              <a:buChar char=""/>
              <a:tabLst>
                <a:tab pos="469900" algn="l"/>
              </a:tabLst>
            </a:pPr>
            <a:r>
              <a:rPr lang="en-US" sz="2800" spc="-5" dirty="0" smtClean="0">
                <a:solidFill>
                  <a:srgbClr val="FFFFFF"/>
                </a:solidFill>
                <a:latin typeface="Arial"/>
                <a:cs typeface="Arial"/>
              </a:rPr>
              <a:t>Rapidly changing nature of attacks and the IDS’s created to detect these attacks, there is not much standardization in the field.</a:t>
            </a:r>
          </a:p>
          <a:p>
            <a:pPr marL="469900" indent="-457200" algn="just">
              <a:spcBef>
                <a:spcPts val="1200"/>
              </a:spcBef>
              <a:buClr>
                <a:srgbClr val="DF773B"/>
              </a:buClr>
              <a:buFont typeface="Wingdings"/>
              <a:buChar char=""/>
              <a:tabLst>
                <a:tab pos="469900" algn="l"/>
              </a:tabLst>
            </a:pPr>
            <a:r>
              <a:rPr lang="en-US" sz="2800" spc="-5" dirty="0" smtClean="0">
                <a:solidFill>
                  <a:srgbClr val="FFFFFF"/>
                </a:solidFill>
                <a:latin typeface="Arial"/>
                <a:cs typeface="Arial"/>
              </a:rPr>
              <a:t>Some attempts of making standards for IDS’s, most of them focused on collecting</a:t>
            </a:r>
            <a:r>
              <a:rPr lang="en-US" sz="2800" dirty="0" smtClean="0"/>
              <a:t> </a:t>
            </a:r>
            <a:r>
              <a:rPr lang="en-US" sz="2800" spc="-5" dirty="0" smtClean="0">
                <a:solidFill>
                  <a:srgbClr val="FFFFFF"/>
                </a:solidFill>
                <a:latin typeface="Arial"/>
                <a:cs typeface="Arial"/>
              </a:rPr>
              <a:t>data sets which catalog known attacks.</a:t>
            </a:r>
          </a:p>
        </p:txBody>
      </p:sp>
      <p:sp>
        <p:nvSpPr>
          <p:cNvPr id="6" name="Footer Placeholder 5"/>
          <p:cNvSpPr>
            <a:spLocks noGrp="1"/>
          </p:cNvSpPr>
          <p:nvPr>
            <p:ph type="ftr" sz="quarter" idx="5"/>
          </p:nvPr>
        </p:nvSpPr>
        <p:spPr/>
        <p:txBody>
          <a:bodyPr/>
          <a:lstStyle/>
          <a:p>
            <a:r>
              <a:rPr lang="en-US" smtClean="0"/>
              <a:t>Computer and Network Security Essentials Editor: Kevin Daimi Associate Editors: Guillermo Francia, Levent Ertaul, Luis H. Encinas, Eman El-Sheikh Published by Springer</a:t>
            </a:r>
            <a:endParaRPr lang="en-US"/>
          </a:p>
        </p:txBody>
      </p:sp>
      <p:sp>
        <p:nvSpPr>
          <p:cNvPr id="7" name="Slide Number Placeholder 6"/>
          <p:cNvSpPr>
            <a:spLocks noGrp="1"/>
          </p:cNvSpPr>
          <p:nvPr>
            <p:ph type="sldNum" sz="quarter" idx="7"/>
          </p:nvPr>
        </p:nvSpPr>
        <p:spPr>
          <a:xfrm>
            <a:off x="6553200" y="6438900"/>
            <a:ext cx="2103120" cy="342900"/>
          </a:xfrm>
        </p:spPr>
        <p:txBody>
          <a:bodyPr/>
          <a:lstStyle/>
          <a:p>
            <a:fld id="{B6F15528-21DE-4FAA-801E-634DDDAF4B2B}" type="slidenum">
              <a:rPr lang="en-CA" smtClean="0"/>
              <a:pPr/>
              <a:t>3</a:t>
            </a:fld>
            <a:endParaRPr lang="en-CA"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0154" y="152400"/>
            <a:ext cx="8603691" cy="615553"/>
          </a:xfrm>
        </p:spPr>
        <p:txBody>
          <a:bodyPr/>
          <a:lstStyle/>
          <a:p>
            <a:pPr algn="ctr"/>
            <a:r>
              <a:rPr lang="en-US" sz="4000" spc="-20" dirty="0" smtClean="0">
                <a:solidFill>
                  <a:srgbClr val="FF0000"/>
                </a:solidFill>
              </a:rPr>
              <a:t>Introduction (cont.)</a:t>
            </a:r>
            <a:endParaRPr lang="en-CA" sz="4000" dirty="0"/>
          </a:p>
        </p:txBody>
      </p:sp>
      <p:sp>
        <p:nvSpPr>
          <p:cNvPr id="3" name="Text Placeholder 2"/>
          <p:cNvSpPr>
            <a:spLocks noGrp="1"/>
          </p:cNvSpPr>
          <p:nvPr>
            <p:ph type="body" idx="1"/>
          </p:nvPr>
        </p:nvSpPr>
        <p:spPr>
          <a:xfrm>
            <a:off x="228600" y="762000"/>
            <a:ext cx="8686800" cy="5816977"/>
          </a:xfrm>
        </p:spPr>
        <p:txBody>
          <a:bodyPr/>
          <a:lstStyle/>
          <a:p>
            <a:pPr marL="469900" indent="-457200" algn="just" rtl="0">
              <a:buClr>
                <a:srgbClr val="DF773B"/>
              </a:buClr>
              <a:buFont typeface="Wingdings"/>
              <a:buChar char=""/>
              <a:tabLst>
                <a:tab pos="469900" algn="l"/>
              </a:tabLst>
            </a:pPr>
            <a:r>
              <a:rPr lang="en-US" sz="2800" kern="1200" spc="-5" dirty="0" smtClean="0">
                <a:solidFill>
                  <a:srgbClr val="FFFFFF"/>
                </a:solidFill>
              </a:rPr>
              <a:t>Due to the changing nature of attacks and vulnerabilities, IDS are turning towards machine learning which provides some flexibility in detecting novel attacks.</a:t>
            </a:r>
          </a:p>
          <a:p>
            <a:pPr marL="469900" indent="-457200" algn="just" rtl="0">
              <a:buClr>
                <a:srgbClr val="DF773B"/>
              </a:buClr>
              <a:buFont typeface="Wingdings"/>
              <a:buChar char=""/>
              <a:tabLst>
                <a:tab pos="469900" algn="l"/>
              </a:tabLst>
            </a:pPr>
            <a:r>
              <a:rPr lang="en-US" sz="2800" dirty="0" smtClean="0"/>
              <a:t>In this chapter, we discuss how new and existing systems compare with each other in the context of these previously known attacks.</a:t>
            </a:r>
          </a:p>
          <a:p>
            <a:pPr marL="469900" indent="-457200" algn="just" rtl="0">
              <a:buClr>
                <a:srgbClr val="DF773B"/>
              </a:buClr>
              <a:buFont typeface="Wingdings"/>
              <a:buChar char=""/>
              <a:tabLst>
                <a:tab pos="469900" algn="l"/>
              </a:tabLst>
            </a:pPr>
            <a:r>
              <a:rPr lang="en-US" sz="2800" dirty="0" smtClean="0"/>
              <a:t>The aim of this chapter is:</a:t>
            </a:r>
          </a:p>
          <a:p>
            <a:pPr marL="854075" indent="-449263" algn="just" rtl="0">
              <a:buClr>
                <a:srgbClr val="DF773B"/>
              </a:buClr>
              <a:buFont typeface="Courier New" pitchFamily="49" charset="0"/>
              <a:buChar char="o"/>
              <a:tabLst>
                <a:tab pos="688975" algn="l"/>
              </a:tabLst>
            </a:pPr>
            <a:r>
              <a:rPr lang="en-US" sz="2200" dirty="0" smtClean="0"/>
              <a:t>To collect and present a common framework for comparison of IDS’s wherever possible.</a:t>
            </a:r>
          </a:p>
          <a:p>
            <a:pPr marL="854075" indent="-449263" algn="just" rtl="0">
              <a:buClr>
                <a:srgbClr val="DF773B"/>
              </a:buClr>
              <a:buFont typeface="Courier New" pitchFamily="49" charset="0"/>
              <a:buChar char="o"/>
              <a:tabLst>
                <a:tab pos="688975" algn="l"/>
              </a:tabLst>
            </a:pPr>
            <a:r>
              <a:rPr lang="en-US" sz="2200" dirty="0" smtClean="0"/>
              <a:t>To highlight systems which are specialized towards specific attacks.</a:t>
            </a:r>
          </a:p>
          <a:p>
            <a:pPr marL="854075" indent="-449263" algn="just" rtl="0">
              <a:buClr>
                <a:srgbClr val="DF773B"/>
              </a:buClr>
              <a:buFont typeface="Courier New" pitchFamily="49" charset="0"/>
              <a:buChar char="o"/>
              <a:tabLst>
                <a:tab pos="688975" algn="l"/>
              </a:tabLst>
            </a:pPr>
            <a:r>
              <a:rPr lang="en-US" sz="2200" dirty="0" smtClean="0"/>
              <a:t>To present comparison metrics so that the reader can gauge which IDS approaches may be the most effective in particular circumstances.</a:t>
            </a:r>
            <a:endParaRPr lang="en-CA" dirty="0"/>
          </a:p>
        </p:txBody>
      </p:sp>
      <p:sp>
        <p:nvSpPr>
          <p:cNvPr id="4" name="Footer Placeholder 3"/>
          <p:cNvSpPr>
            <a:spLocks noGrp="1"/>
          </p:cNvSpPr>
          <p:nvPr>
            <p:ph type="ftr" sz="quarter" idx="5"/>
          </p:nvPr>
        </p:nvSpPr>
        <p:spPr/>
        <p:txBody>
          <a:bodyPr/>
          <a:lstStyle/>
          <a:p>
            <a:r>
              <a:rPr lang="en-US" dirty="0" smtClean="0"/>
              <a:t>Computer and Network Security Essentials Editor: Kevin </a:t>
            </a:r>
            <a:r>
              <a:rPr lang="en-US" dirty="0" err="1" smtClean="0"/>
              <a:t>Daimi</a:t>
            </a:r>
            <a:r>
              <a:rPr lang="en-US" dirty="0" smtClean="0"/>
              <a:t> Associate Editors: Guillermo </a:t>
            </a:r>
            <a:r>
              <a:rPr lang="en-US" dirty="0" err="1" smtClean="0"/>
              <a:t>Francia</a:t>
            </a:r>
            <a:r>
              <a:rPr lang="en-US" dirty="0" smtClean="0"/>
              <a:t>, </a:t>
            </a:r>
            <a:r>
              <a:rPr lang="en-US" dirty="0" err="1" smtClean="0"/>
              <a:t>Levent</a:t>
            </a:r>
            <a:r>
              <a:rPr lang="en-US" dirty="0" smtClean="0"/>
              <a:t> </a:t>
            </a:r>
            <a:r>
              <a:rPr lang="en-US" dirty="0" err="1" smtClean="0"/>
              <a:t>Ertaul</a:t>
            </a:r>
            <a:r>
              <a:rPr lang="en-US" dirty="0" smtClean="0"/>
              <a:t>, Luis H. </a:t>
            </a:r>
            <a:r>
              <a:rPr lang="en-US" dirty="0" err="1" smtClean="0"/>
              <a:t>Encinas</a:t>
            </a:r>
            <a:r>
              <a:rPr lang="en-US" dirty="0" smtClean="0"/>
              <a:t>, </a:t>
            </a:r>
            <a:r>
              <a:rPr lang="en-US" dirty="0" err="1" smtClean="0"/>
              <a:t>Eman</a:t>
            </a:r>
            <a:r>
              <a:rPr lang="en-US" dirty="0" smtClean="0"/>
              <a:t> El-Sheikh Published by Springer</a:t>
            </a:r>
            <a:endParaRPr lang="en-US" dirty="0"/>
          </a:p>
        </p:txBody>
      </p:sp>
      <p:sp>
        <p:nvSpPr>
          <p:cNvPr id="5" name="Slide Number Placeholder 4"/>
          <p:cNvSpPr>
            <a:spLocks noGrp="1"/>
          </p:cNvSpPr>
          <p:nvPr>
            <p:ph type="sldNum" sz="quarter" idx="7"/>
          </p:nvPr>
        </p:nvSpPr>
        <p:spPr/>
        <p:txBody>
          <a:bodyPr/>
          <a:lstStyle/>
          <a:p>
            <a:fld id="{B6F15528-21DE-4FAA-801E-634DDDAF4B2B}" type="slidenum">
              <a:rPr lang="en-CA" smtClean="0"/>
              <a:pPr/>
              <a:t>4</a:t>
            </a:fld>
            <a:endParaRPr lang="en-CA"/>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76200"/>
            <a:ext cx="8721445" cy="1231106"/>
          </a:xfrm>
        </p:spPr>
        <p:txBody>
          <a:bodyPr/>
          <a:lstStyle/>
          <a:p>
            <a:pPr algn="ctr"/>
            <a:r>
              <a:rPr lang="en-US" sz="4000" spc="-20" dirty="0" smtClean="0">
                <a:solidFill>
                  <a:srgbClr val="FF0000"/>
                </a:solidFill>
              </a:rPr>
              <a:t>Standardized Data Sets for Benchmarking IDS’s</a:t>
            </a:r>
            <a:endParaRPr lang="en-CA" sz="4000" spc="-20" dirty="0" smtClean="0">
              <a:solidFill>
                <a:srgbClr val="FF0000"/>
              </a:solidFill>
            </a:endParaRPr>
          </a:p>
        </p:txBody>
      </p:sp>
      <p:sp>
        <p:nvSpPr>
          <p:cNvPr id="3" name="Text Placeholder 2"/>
          <p:cNvSpPr>
            <a:spLocks noGrp="1"/>
          </p:cNvSpPr>
          <p:nvPr>
            <p:ph type="body" idx="1"/>
          </p:nvPr>
        </p:nvSpPr>
        <p:spPr>
          <a:xfrm>
            <a:off x="228600" y="1385570"/>
            <a:ext cx="8686800" cy="5416868"/>
          </a:xfrm>
        </p:spPr>
        <p:txBody>
          <a:bodyPr/>
          <a:lstStyle/>
          <a:p>
            <a:pPr marL="469900" indent="-457200" algn="just" rtl="0">
              <a:buClr>
                <a:srgbClr val="DF773B"/>
              </a:buClr>
              <a:buFont typeface="Wingdings"/>
              <a:buChar char=""/>
              <a:tabLst>
                <a:tab pos="469900" algn="l"/>
              </a:tabLst>
            </a:pPr>
            <a:r>
              <a:rPr lang="en-US" sz="2800" dirty="0" smtClean="0"/>
              <a:t>The KDD-99 dataset is one popular dataset for IDS</a:t>
            </a:r>
          </a:p>
          <a:p>
            <a:pPr marL="854075" indent="-284163" algn="just">
              <a:buFont typeface="Courier New" pitchFamily="49" charset="0"/>
              <a:buChar char="o"/>
            </a:pPr>
            <a:r>
              <a:rPr lang="en-US" sz="2200" dirty="0" smtClean="0"/>
              <a:t>It contains a standard set of data to be audited, which includes a wide variety of intrusions simulated in a military network environment.</a:t>
            </a:r>
          </a:p>
          <a:p>
            <a:pPr marL="854075" indent="-284163" algn="just">
              <a:buFont typeface="Courier New" pitchFamily="49" charset="0"/>
              <a:buChar char="o"/>
            </a:pPr>
            <a:r>
              <a:rPr lang="en-US" sz="2200" dirty="0" smtClean="0"/>
              <a:t>The dataset covers four types of attacks: DOS (Denial of Service), R2L (Remote to Local), U2R (User to Root) and Probe in addition to normal data.</a:t>
            </a:r>
          </a:p>
          <a:p>
            <a:pPr marL="469900" indent="-457200" algn="just" rtl="0">
              <a:buClr>
                <a:srgbClr val="DF773B"/>
              </a:buClr>
              <a:buFont typeface="Wingdings"/>
              <a:buChar char=""/>
              <a:tabLst>
                <a:tab pos="469900" algn="l"/>
              </a:tabLst>
            </a:pPr>
            <a:r>
              <a:rPr lang="en-US" sz="2800" dirty="0" smtClean="0"/>
              <a:t>Lincoln Labs dataset from 1999 is another well-known data set for benchmarking IDS.</a:t>
            </a:r>
          </a:p>
          <a:p>
            <a:pPr marL="854075" indent="-284163" algn="just">
              <a:buFont typeface="Courier New" pitchFamily="49" charset="0"/>
              <a:buChar char="o"/>
            </a:pPr>
            <a:r>
              <a:rPr lang="en-US" dirty="0" smtClean="0"/>
              <a:t>It covers four types of attacks which can be classified into the same categories as the KDD-99 data set</a:t>
            </a:r>
          </a:p>
          <a:p>
            <a:pPr marL="469900" indent="-457200" algn="just" rtl="0">
              <a:buClr>
                <a:srgbClr val="DF773B"/>
              </a:buClr>
              <a:buFont typeface="Wingdings"/>
              <a:buChar char=""/>
              <a:tabLst>
                <a:tab pos="469900" algn="l"/>
              </a:tabLst>
            </a:pPr>
            <a:r>
              <a:rPr lang="en-US" sz="2800" dirty="0" smtClean="0"/>
              <a:t>More modern dataset called CTU-13 is recognized by some researchers as the most valuable </a:t>
            </a:r>
            <a:r>
              <a:rPr lang="en-US" sz="2800" dirty="0" err="1" smtClean="0"/>
              <a:t>botnet</a:t>
            </a:r>
            <a:r>
              <a:rPr lang="en-US" sz="2800" dirty="0" smtClean="0"/>
              <a:t> dataset.</a:t>
            </a:r>
            <a:endParaRPr lang="en-CA" sz="2800" dirty="0" smtClean="0"/>
          </a:p>
        </p:txBody>
      </p:sp>
      <p:sp>
        <p:nvSpPr>
          <p:cNvPr id="4" name="Footer Placeholder 3"/>
          <p:cNvSpPr>
            <a:spLocks noGrp="1"/>
          </p:cNvSpPr>
          <p:nvPr>
            <p:ph type="ftr" sz="quarter" idx="5"/>
          </p:nvPr>
        </p:nvSpPr>
        <p:spPr/>
        <p:txBody>
          <a:bodyPr/>
          <a:lstStyle/>
          <a:p>
            <a:r>
              <a:rPr lang="en-US" smtClean="0"/>
              <a:t>Computer and Network Security Essentials Editor: Kevin Daimi Associate Editors: Guillermo Francia, Levent Ertaul, Luis H. Encinas, Eman El-Sheikh Published by Springer</a:t>
            </a:r>
            <a:endParaRPr lang="en-US"/>
          </a:p>
        </p:txBody>
      </p:sp>
      <p:sp>
        <p:nvSpPr>
          <p:cNvPr id="5" name="Slide Number Placeholder 4"/>
          <p:cNvSpPr>
            <a:spLocks noGrp="1"/>
          </p:cNvSpPr>
          <p:nvPr>
            <p:ph type="sldNum" sz="quarter" idx="7"/>
          </p:nvPr>
        </p:nvSpPr>
        <p:spPr/>
        <p:txBody>
          <a:bodyPr/>
          <a:lstStyle/>
          <a:p>
            <a:fld id="{B6F15528-21DE-4FAA-801E-634DDDAF4B2B}" type="slidenum">
              <a:rPr lang="en-CA" smtClean="0"/>
              <a:pPr/>
              <a:t>5</a:t>
            </a:fld>
            <a:endParaRPr lang="en-CA"/>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0154" y="76200"/>
            <a:ext cx="8603691" cy="1231106"/>
          </a:xfrm>
        </p:spPr>
        <p:txBody>
          <a:bodyPr/>
          <a:lstStyle/>
          <a:p>
            <a:pPr algn="ctr"/>
            <a:r>
              <a:rPr lang="en-US" sz="4000" spc="-20" dirty="0" smtClean="0">
                <a:solidFill>
                  <a:srgbClr val="FF0000"/>
                </a:solidFill>
              </a:rPr>
              <a:t>Metrics Used to Evaluate and Compare IDS’s</a:t>
            </a:r>
            <a:endParaRPr lang="en-CA" sz="4000" spc="-20" dirty="0" smtClean="0">
              <a:solidFill>
                <a:srgbClr val="FF0000"/>
              </a:solidFill>
            </a:endParaRPr>
          </a:p>
        </p:txBody>
      </p:sp>
      <p:sp>
        <p:nvSpPr>
          <p:cNvPr id="3" name="Text Placeholder 2"/>
          <p:cNvSpPr>
            <a:spLocks noGrp="1"/>
          </p:cNvSpPr>
          <p:nvPr>
            <p:ph type="body" idx="1"/>
          </p:nvPr>
        </p:nvSpPr>
        <p:spPr>
          <a:xfrm>
            <a:off x="228600" y="1313557"/>
            <a:ext cx="8686800" cy="5201424"/>
          </a:xfrm>
        </p:spPr>
        <p:txBody>
          <a:bodyPr/>
          <a:lstStyle/>
          <a:p>
            <a:pPr marL="514350" lvl="0" indent="-514350" algn="just" rtl="0">
              <a:buFont typeface="+mj-lt"/>
              <a:buAutoNum type="arabicPeriod"/>
            </a:pPr>
            <a:r>
              <a:rPr lang="en-US" b="1" dirty="0" smtClean="0"/>
              <a:t>False positive rate:</a:t>
            </a:r>
            <a:r>
              <a:rPr lang="en-US" dirty="0" smtClean="0"/>
              <a:t> which is the percentage of traffic identified as anomalies or threats but are actually legitimate traffic.</a:t>
            </a:r>
          </a:p>
          <a:p>
            <a:pPr marL="514350" indent="-514350" algn="just" rtl="0">
              <a:buFont typeface="+mj-lt"/>
              <a:buAutoNum type="arabicPeriod"/>
            </a:pPr>
            <a:r>
              <a:rPr lang="en-US" b="1" dirty="0" smtClean="0"/>
              <a:t>False negative rate:</a:t>
            </a:r>
            <a:r>
              <a:rPr lang="en-US" dirty="0" smtClean="0"/>
              <a:t> which is the percentage of traffic which is actually anomalies or threats but are missed by the system.</a:t>
            </a:r>
          </a:p>
          <a:p>
            <a:pPr marL="514350" lvl="0" indent="-514350" algn="just" rtl="0">
              <a:buFont typeface="+mj-lt"/>
              <a:buAutoNum type="arabicPeriod"/>
            </a:pPr>
            <a:r>
              <a:rPr lang="en-US" b="1" dirty="0" smtClean="0"/>
              <a:t>True positive (or Attack detection) rate: </a:t>
            </a:r>
            <a:r>
              <a:rPr lang="en-US" dirty="0" smtClean="0"/>
              <a:t>which is the percentage of actual attacks or anomalies which is which are correctly identified by the system.</a:t>
            </a:r>
          </a:p>
          <a:p>
            <a:pPr marL="514350" indent="-514350" algn="just" rtl="0">
              <a:buFont typeface="+mj-lt"/>
              <a:buAutoNum type="arabicPeriod"/>
            </a:pPr>
            <a:r>
              <a:rPr lang="en-US" b="1" dirty="0" smtClean="0"/>
              <a:t>True negative rate</a:t>
            </a:r>
            <a:r>
              <a:rPr lang="en-US" dirty="0" smtClean="0"/>
              <a:t> which is the percentage of traffic which is correctly identified as not an anomaly or threat.</a:t>
            </a:r>
            <a:endParaRPr lang="en-CA" dirty="0" smtClean="0"/>
          </a:p>
          <a:p>
            <a:pPr marL="514350" lvl="0" indent="-514350" algn="just" rtl="0">
              <a:buFont typeface="+mj-lt"/>
              <a:buAutoNum type="arabicPeriod"/>
            </a:pPr>
            <a:r>
              <a:rPr lang="en-US" b="1" dirty="0" smtClean="0"/>
              <a:t>Precision: </a:t>
            </a:r>
            <a:r>
              <a:rPr lang="en-US" dirty="0" smtClean="0"/>
              <a:t>is the number of true positives divided by the total of true positives and false positives.</a:t>
            </a:r>
            <a:endParaRPr lang="en-CA" dirty="0"/>
          </a:p>
        </p:txBody>
      </p:sp>
      <p:sp>
        <p:nvSpPr>
          <p:cNvPr id="4" name="Footer Placeholder 3"/>
          <p:cNvSpPr>
            <a:spLocks noGrp="1"/>
          </p:cNvSpPr>
          <p:nvPr>
            <p:ph type="ftr" sz="quarter" idx="5"/>
          </p:nvPr>
        </p:nvSpPr>
        <p:spPr/>
        <p:txBody>
          <a:bodyPr/>
          <a:lstStyle/>
          <a:p>
            <a:r>
              <a:rPr lang="en-US" smtClean="0"/>
              <a:t>Computer and Network Security Essentials Editor: Kevin Daimi Associate Editors: Guillermo Francia, Levent Ertaul, Luis H. Encinas, Eman El-Sheikh Published by Springer</a:t>
            </a:r>
            <a:endParaRPr lang="en-US"/>
          </a:p>
        </p:txBody>
      </p:sp>
      <p:sp>
        <p:nvSpPr>
          <p:cNvPr id="5" name="Slide Number Placeholder 4"/>
          <p:cNvSpPr>
            <a:spLocks noGrp="1"/>
          </p:cNvSpPr>
          <p:nvPr>
            <p:ph type="sldNum" sz="quarter" idx="7"/>
          </p:nvPr>
        </p:nvSpPr>
        <p:spPr/>
        <p:txBody>
          <a:bodyPr/>
          <a:lstStyle/>
          <a:p>
            <a:fld id="{B6F15528-21DE-4FAA-801E-634DDDAF4B2B}" type="slidenum">
              <a:rPr lang="en-CA" smtClean="0"/>
              <a:pPr/>
              <a:t>6</a:t>
            </a:fld>
            <a:endParaRPr lang="en-CA"/>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0154" y="329181"/>
            <a:ext cx="8603691" cy="1107996"/>
          </a:xfrm>
        </p:spPr>
        <p:txBody>
          <a:bodyPr/>
          <a:lstStyle/>
          <a:p>
            <a:pPr algn="ctr"/>
            <a:r>
              <a:rPr lang="en-US" spc="-20" dirty="0" smtClean="0">
                <a:solidFill>
                  <a:srgbClr val="FF0000"/>
                </a:solidFill>
              </a:rPr>
              <a:t>Metrics Used to Evaluate and Compare IDS’s</a:t>
            </a:r>
            <a:endParaRPr lang="en-CA" dirty="0"/>
          </a:p>
        </p:txBody>
      </p:sp>
      <p:sp>
        <p:nvSpPr>
          <p:cNvPr id="3" name="Text Placeholder 2"/>
          <p:cNvSpPr>
            <a:spLocks noGrp="1"/>
          </p:cNvSpPr>
          <p:nvPr>
            <p:ph type="body" idx="1"/>
          </p:nvPr>
        </p:nvSpPr>
        <p:spPr>
          <a:xfrm>
            <a:off x="383540" y="1647436"/>
            <a:ext cx="8376919" cy="4296164"/>
          </a:xfrm>
        </p:spPr>
        <p:txBody>
          <a:bodyPr/>
          <a:lstStyle/>
          <a:p>
            <a:endParaRPr lang="en-CA" dirty="0"/>
          </a:p>
        </p:txBody>
      </p:sp>
      <p:sp>
        <p:nvSpPr>
          <p:cNvPr id="4" name="Footer Placeholder 3"/>
          <p:cNvSpPr>
            <a:spLocks noGrp="1"/>
          </p:cNvSpPr>
          <p:nvPr>
            <p:ph type="ftr" sz="quarter" idx="5"/>
          </p:nvPr>
        </p:nvSpPr>
        <p:spPr/>
        <p:txBody>
          <a:bodyPr/>
          <a:lstStyle/>
          <a:p>
            <a:r>
              <a:rPr lang="en-US" smtClean="0"/>
              <a:t>Computer and Network Security Essentials Editor: Kevin Daimi Associate Editors: Guillermo Francia, Levent Ertaul, Luis H. Encinas, Eman El-Sheikh Published by Springer</a:t>
            </a:r>
            <a:endParaRPr lang="en-US"/>
          </a:p>
        </p:txBody>
      </p:sp>
      <p:pic>
        <p:nvPicPr>
          <p:cNvPr id="5" name="Picture 4" descr="Metrics.jpg"/>
          <p:cNvPicPr>
            <a:picLocks noChangeAspect="1"/>
          </p:cNvPicPr>
          <p:nvPr/>
        </p:nvPicPr>
        <p:blipFill>
          <a:blip r:embed="rId2" cstate="print"/>
          <a:stretch>
            <a:fillRect/>
          </a:stretch>
        </p:blipFill>
        <p:spPr>
          <a:xfrm>
            <a:off x="457199" y="1752600"/>
            <a:ext cx="8295007" cy="4191000"/>
          </a:xfrm>
          <a:prstGeom prst="rect">
            <a:avLst/>
          </a:prstGeom>
        </p:spPr>
      </p:pic>
      <p:sp>
        <p:nvSpPr>
          <p:cNvPr id="6" name="TextBox 5"/>
          <p:cNvSpPr txBox="1"/>
          <p:nvPr/>
        </p:nvSpPr>
        <p:spPr>
          <a:xfrm>
            <a:off x="457200" y="5939135"/>
            <a:ext cx="8229600" cy="461665"/>
          </a:xfrm>
          <a:prstGeom prst="rect">
            <a:avLst/>
          </a:prstGeom>
          <a:noFill/>
        </p:spPr>
        <p:txBody>
          <a:bodyPr wrap="square" rtlCol="0">
            <a:spAutoFit/>
          </a:bodyPr>
          <a:lstStyle/>
          <a:p>
            <a:pPr algn="ctr"/>
            <a:r>
              <a:rPr lang="en-US" sz="2400" b="1" dirty="0" smtClean="0">
                <a:solidFill>
                  <a:schemeClr val="bg1"/>
                </a:solidFill>
              </a:rPr>
              <a:t>Some common metrics illustrated (precision red, recall yellow) </a:t>
            </a:r>
            <a:endParaRPr lang="en-CA" sz="2400" dirty="0">
              <a:solidFill>
                <a:schemeClr val="bg1"/>
              </a:solidFill>
            </a:endParaRPr>
          </a:p>
        </p:txBody>
      </p:sp>
      <p:sp>
        <p:nvSpPr>
          <p:cNvPr id="7" name="Slide Number Placeholder 6"/>
          <p:cNvSpPr>
            <a:spLocks noGrp="1"/>
          </p:cNvSpPr>
          <p:nvPr>
            <p:ph type="sldNum" sz="quarter" idx="7"/>
          </p:nvPr>
        </p:nvSpPr>
        <p:spPr/>
        <p:txBody>
          <a:bodyPr/>
          <a:lstStyle/>
          <a:p>
            <a:fld id="{B6F15528-21DE-4FAA-801E-634DDDAF4B2B}" type="slidenum">
              <a:rPr lang="en-CA" smtClean="0"/>
              <a:pPr/>
              <a:t>7</a:t>
            </a:fld>
            <a:endParaRPr lang="en-CA"/>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0154" y="0"/>
            <a:ext cx="8603691" cy="1231106"/>
          </a:xfrm>
        </p:spPr>
        <p:txBody>
          <a:bodyPr/>
          <a:lstStyle/>
          <a:p>
            <a:pPr algn="ctr"/>
            <a:r>
              <a:rPr lang="en-US" sz="4000" spc="-20" dirty="0" smtClean="0">
                <a:solidFill>
                  <a:srgbClr val="FF0000"/>
                </a:solidFill>
              </a:rPr>
              <a:t>Metrics Used to Evaluate and Compare IDS’s (cont.)</a:t>
            </a:r>
            <a:endParaRPr lang="en-CA" sz="4000" spc="-20" dirty="0" smtClean="0">
              <a:solidFill>
                <a:srgbClr val="FF0000"/>
              </a:solidFill>
            </a:endParaRPr>
          </a:p>
        </p:txBody>
      </p:sp>
      <p:sp>
        <p:nvSpPr>
          <p:cNvPr id="3" name="Text Placeholder 2"/>
          <p:cNvSpPr>
            <a:spLocks noGrp="1"/>
          </p:cNvSpPr>
          <p:nvPr>
            <p:ph type="body" idx="1"/>
          </p:nvPr>
        </p:nvSpPr>
        <p:spPr>
          <a:xfrm>
            <a:off x="383540" y="1190236"/>
            <a:ext cx="8531860" cy="4401205"/>
          </a:xfrm>
        </p:spPr>
        <p:txBody>
          <a:bodyPr/>
          <a:lstStyle/>
          <a:p>
            <a:pPr marL="514350" indent="-514350" algn="just" rtl="0">
              <a:buFont typeface="+mj-lt"/>
              <a:buAutoNum type="arabicPeriod" startAt="6"/>
            </a:pPr>
            <a:r>
              <a:rPr lang="en-US" b="1" dirty="0" smtClean="0"/>
              <a:t>Sensitivity / Recall: </a:t>
            </a:r>
            <a:r>
              <a:rPr lang="en-US" dirty="0" smtClean="0"/>
              <a:t>is number of true positives divided by the total of true positives and false negatives.</a:t>
            </a:r>
            <a:endParaRPr lang="en-CA" dirty="0" smtClean="0"/>
          </a:p>
          <a:p>
            <a:pPr marL="514350" indent="-514350" algn="just" rtl="0">
              <a:buFont typeface="+mj-lt"/>
              <a:buAutoNum type="arabicPeriod" startAt="6"/>
            </a:pPr>
            <a:r>
              <a:rPr lang="en-US" b="1" dirty="0" smtClean="0"/>
              <a:t>Processing speed / capacity: </a:t>
            </a:r>
            <a:r>
              <a:rPr lang="en-US" dirty="0" smtClean="0"/>
              <a:t>which is the amount of time it takes an IDS to classify all of the attacks in a dataset.</a:t>
            </a:r>
            <a:endParaRPr lang="en-CA" dirty="0" smtClean="0"/>
          </a:p>
          <a:p>
            <a:pPr marL="514350" indent="-514350" algn="just" rtl="0">
              <a:buFont typeface="+mj-lt"/>
              <a:buAutoNum type="arabicPeriod" startAt="6"/>
            </a:pPr>
            <a:r>
              <a:rPr lang="en-US" b="1" dirty="0" smtClean="0"/>
              <a:t>Training speed: </a:t>
            </a:r>
            <a:r>
              <a:rPr lang="en-US" dirty="0" smtClean="0"/>
              <a:t>which is the amount of time a system must be trained on a dataset to reach the effectiveness reported in the results.</a:t>
            </a:r>
            <a:endParaRPr lang="en-CA" dirty="0" smtClean="0"/>
          </a:p>
          <a:p>
            <a:pPr marL="514350" indent="-514350" algn="just" rtl="0">
              <a:buFont typeface="+mj-lt"/>
              <a:buAutoNum type="arabicPeriod" startAt="6"/>
            </a:pPr>
            <a:r>
              <a:rPr lang="en-US" b="1" dirty="0" smtClean="0"/>
              <a:t>System Utilization: </a:t>
            </a:r>
            <a:r>
              <a:rPr lang="en-US" dirty="0" smtClean="0"/>
              <a:t>the amount of memory and CPU required to run the IDS.</a:t>
            </a:r>
            <a:endParaRPr lang="en-CA" dirty="0" smtClean="0"/>
          </a:p>
        </p:txBody>
      </p:sp>
      <p:sp>
        <p:nvSpPr>
          <p:cNvPr id="4" name="Footer Placeholder 3"/>
          <p:cNvSpPr>
            <a:spLocks noGrp="1"/>
          </p:cNvSpPr>
          <p:nvPr>
            <p:ph type="ftr" sz="quarter" idx="5"/>
          </p:nvPr>
        </p:nvSpPr>
        <p:spPr/>
        <p:txBody>
          <a:bodyPr/>
          <a:lstStyle/>
          <a:p>
            <a:r>
              <a:rPr lang="en-US" smtClean="0"/>
              <a:t>Computer and Network Security Essentials Editor: Kevin Daimi Associate Editors: Guillermo Francia, Levent Ertaul, Luis H. Encinas, Eman El-Sheikh Published by Springer</a:t>
            </a:r>
            <a:endParaRPr lang="en-US"/>
          </a:p>
        </p:txBody>
      </p:sp>
      <p:sp>
        <p:nvSpPr>
          <p:cNvPr id="5" name="Slide Number Placeholder 4"/>
          <p:cNvSpPr>
            <a:spLocks noGrp="1"/>
          </p:cNvSpPr>
          <p:nvPr>
            <p:ph type="sldNum" sz="quarter" idx="7"/>
          </p:nvPr>
        </p:nvSpPr>
        <p:spPr/>
        <p:txBody>
          <a:bodyPr/>
          <a:lstStyle/>
          <a:p>
            <a:fld id="{B6F15528-21DE-4FAA-801E-634DDDAF4B2B}" type="slidenum">
              <a:rPr lang="en-CA" smtClean="0"/>
              <a:pPr/>
              <a:t>8</a:t>
            </a:fld>
            <a:endParaRPr lang="en-CA"/>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0154" y="329181"/>
            <a:ext cx="8603691" cy="615553"/>
          </a:xfrm>
        </p:spPr>
        <p:txBody>
          <a:bodyPr/>
          <a:lstStyle/>
          <a:p>
            <a:pPr algn="ctr"/>
            <a:r>
              <a:rPr lang="en-US" sz="4000" spc="-20" dirty="0" smtClean="0">
                <a:solidFill>
                  <a:srgbClr val="FF0000"/>
                </a:solidFill>
              </a:rPr>
              <a:t>Specification Method</a:t>
            </a:r>
            <a:endParaRPr lang="en-CA" sz="4000" spc="-20" dirty="0">
              <a:solidFill>
                <a:srgbClr val="FF0000"/>
              </a:solidFill>
            </a:endParaRPr>
          </a:p>
        </p:txBody>
      </p:sp>
      <p:sp>
        <p:nvSpPr>
          <p:cNvPr id="3" name="Text Placeholder 2"/>
          <p:cNvSpPr>
            <a:spLocks noGrp="1"/>
          </p:cNvSpPr>
          <p:nvPr>
            <p:ph type="body" idx="1"/>
          </p:nvPr>
        </p:nvSpPr>
        <p:spPr>
          <a:xfrm>
            <a:off x="383540" y="1190236"/>
            <a:ext cx="8376919" cy="5170646"/>
          </a:xfrm>
        </p:spPr>
        <p:txBody>
          <a:bodyPr/>
          <a:lstStyle/>
          <a:p>
            <a:pPr marL="469900" indent="-457200" algn="just" rtl="0">
              <a:buClr>
                <a:srgbClr val="DF773B"/>
              </a:buClr>
              <a:buFont typeface="Wingdings"/>
              <a:buChar char=""/>
              <a:tabLst>
                <a:tab pos="469900" algn="l"/>
              </a:tabLst>
            </a:pPr>
            <a:r>
              <a:rPr lang="en-US" sz="2800" dirty="0" smtClean="0"/>
              <a:t>This method uses manually specified program behavioral specifications as a basis to detect attacks.</a:t>
            </a:r>
          </a:p>
          <a:p>
            <a:pPr marL="469900" indent="-457200" algn="just" rtl="0">
              <a:buClr>
                <a:srgbClr val="DF773B"/>
              </a:buClr>
              <a:buFont typeface="Wingdings"/>
              <a:buChar char=""/>
              <a:tabLst>
                <a:tab pos="469900" algn="l"/>
              </a:tabLst>
            </a:pPr>
            <a:r>
              <a:rPr lang="en-US" sz="2800" dirty="0" smtClean="0"/>
              <a:t>The method focuses on characterizing legitimate program or network </a:t>
            </a:r>
            <a:r>
              <a:rPr lang="en-US" sz="2800" dirty="0" err="1" smtClean="0"/>
              <a:t>behaviour</a:t>
            </a:r>
            <a:r>
              <a:rPr lang="en-US" sz="2800" dirty="0" smtClean="0"/>
              <a:t> to overcome the limitations of misuse detection (unable to detect novel attacks) and anomaly detection (high false positives).</a:t>
            </a:r>
          </a:p>
          <a:p>
            <a:pPr marL="469900" indent="-457200" algn="just" rtl="0">
              <a:buClr>
                <a:srgbClr val="DF773B"/>
              </a:buClr>
              <a:buFont typeface="Wingdings"/>
              <a:buChar char=""/>
              <a:tabLst>
                <a:tab pos="469900" algn="l"/>
              </a:tabLst>
            </a:pPr>
            <a:r>
              <a:rPr lang="en-US" sz="2800" dirty="0" smtClean="0"/>
              <a:t>The experiment was directed to lower layer protocols (TCP and IP) which correspond to Denial of Service (DoS) and probing attacks in the Lincoln Labs data.</a:t>
            </a:r>
            <a:endParaRPr lang="en-CA" sz="2800" dirty="0" smtClean="0"/>
          </a:p>
        </p:txBody>
      </p:sp>
      <p:sp>
        <p:nvSpPr>
          <p:cNvPr id="4" name="Footer Placeholder 3"/>
          <p:cNvSpPr>
            <a:spLocks noGrp="1"/>
          </p:cNvSpPr>
          <p:nvPr>
            <p:ph type="ftr" sz="quarter" idx="5"/>
          </p:nvPr>
        </p:nvSpPr>
        <p:spPr/>
        <p:txBody>
          <a:bodyPr/>
          <a:lstStyle/>
          <a:p>
            <a:r>
              <a:rPr lang="en-US" smtClean="0"/>
              <a:t>Computer and Network Security Essentials Editor: Kevin Daimi Associate Editors: Guillermo Francia, Levent Ertaul, Luis H. Encinas, Eman El-Sheikh Published by Springer</a:t>
            </a:r>
            <a:endParaRPr lang="en-US"/>
          </a:p>
        </p:txBody>
      </p:sp>
      <p:sp>
        <p:nvSpPr>
          <p:cNvPr id="5" name="Slide Number Placeholder 4"/>
          <p:cNvSpPr>
            <a:spLocks noGrp="1"/>
          </p:cNvSpPr>
          <p:nvPr>
            <p:ph type="sldNum" sz="quarter" idx="7"/>
          </p:nvPr>
        </p:nvSpPr>
        <p:spPr/>
        <p:txBody>
          <a:bodyPr/>
          <a:lstStyle/>
          <a:p>
            <a:fld id="{B6F15528-21DE-4FAA-801E-634DDDAF4B2B}" type="slidenum">
              <a:rPr lang="en-CA" smtClean="0"/>
              <a:pPr/>
              <a:t>9</a:t>
            </a:fld>
            <a:endParaRPr lang="en-CA"/>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25CAEB"/>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420</TotalTime>
  <Words>2902</Words>
  <Application>Microsoft Macintosh PowerPoint</Application>
  <PresentationFormat>On-screen Show (4:3)</PresentationFormat>
  <Paragraphs>272</Paragraphs>
  <Slides>25</Slides>
  <Notes>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25</vt:i4>
      </vt:variant>
    </vt:vector>
  </HeadingPairs>
  <TitlesOfParts>
    <vt:vector size="32" baseType="lpstr">
      <vt:lpstr>Arial</vt:lpstr>
      <vt:lpstr>Calibri</vt:lpstr>
      <vt:lpstr>Courier New</vt:lpstr>
      <vt:lpstr>Times</vt:lpstr>
      <vt:lpstr>Times New Roman</vt:lpstr>
      <vt:lpstr>Wingdings</vt:lpstr>
      <vt:lpstr>Office Theme</vt:lpstr>
      <vt:lpstr>Chapter 32: A Survey and Comparison of Performance Evaluation in Intrusion Detection Systems  </vt:lpstr>
      <vt:lpstr>PowerPoint Presentation</vt:lpstr>
      <vt:lpstr>Introduction</vt:lpstr>
      <vt:lpstr>Introduction (cont.)</vt:lpstr>
      <vt:lpstr>Standardized Data Sets for Benchmarking IDS’s</vt:lpstr>
      <vt:lpstr>Metrics Used to Evaluate and Compare IDS’s</vt:lpstr>
      <vt:lpstr>Metrics Used to Evaluate and Compare IDS’s</vt:lpstr>
      <vt:lpstr>Metrics Used to Evaluate and Compare IDS’s (cont.)</vt:lpstr>
      <vt:lpstr>Specification Method</vt:lpstr>
      <vt:lpstr>Support Vector Machines</vt:lpstr>
      <vt:lpstr>Machine Learning</vt:lpstr>
      <vt:lpstr>Machine Learning (cont.)</vt:lpstr>
      <vt:lpstr>Behavior Based Approaches</vt:lpstr>
      <vt:lpstr>Mobile Agents</vt:lpstr>
      <vt:lpstr>Genetic Network Programming (GNP)</vt:lpstr>
      <vt:lpstr>Fast Inductive Learning</vt:lpstr>
      <vt:lpstr>Fast Inductive Learning (cont.)</vt:lpstr>
      <vt:lpstr>Situational Awareness</vt:lpstr>
      <vt:lpstr>Back Propagation</vt:lpstr>
      <vt:lpstr>Fuzzy Logic</vt:lpstr>
      <vt:lpstr>Comparisons of IDS’s by  Metrics Used</vt:lpstr>
      <vt:lpstr>Comparisons of IDS’s by  Metrics Used (cont.)</vt:lpstr>
      <vt:lpstr>Conclusion</vt:lpstr>
      <vt:lpstr>Conclusion (cont.)</vt:lpstr>
      <vt:lpstr>Conclusion (cont.)</vt:lpstr>
    </vt:vector>
  </TitlesOfParts>
  <LinksUpToDate>false</LinksUpToDate>
  <SharedDoc>false</SharedDoc>
  <HyperlinksChanged>false</HyperlinksChanged>
  <AppVersion>15.0030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Analogs and simulations</dc:title>
  <dc:creator>arnauld nicogossian</dc:creator>
  <cp:lastModifiedBy>Microsoft Office User</cp:lastModifiedBy>
  <cp:revision>163</cp:revision>
  <dcterms:created xsi:type="dcterms:W3CDTF">2017-08-17T13:30:46Z</dcterms:created>
  <dcterms:modified xsi:type="dcterms:W3CDTF">2017-10-02T14:25:20Z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2016-07-25T00:00:00Z</vt:filetime>
  </property>
  <property fmtid="{D5CDD505-2E9C-101B-9397-08002B2CF9AE}" pid="3" name="LastSaved">
    <vt:filetime>2017-08-17T00:00:00Z</vt:filetime>
  </property>
</Properties>
</file>