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2.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337" r:id="rId2"/>
    <p:sldId id="259" r:id="rId3"/>
    <p:sldId id="338" r:id="rId4"/>
    <p:sldId id="339" r:id="rId5"/>
    <p:sldId id="340" r:id="rId6"/>
    <p:sldId id="341" r:id="rId7"/>
    <p:sldId id="342" r:id="rId8"/>
    <p:sldId id="344" r:id="rId9"/>
    <p:sldId id="345" r:id="rId10"/>
    <p:sldId id="346" r:id="rId11"/>
    <p:sldId id="347" r:id="rId12"/>
    <p:sldId id="348" r:id="rId13"/>
    <p:sldId id="349" r:id="rId14"/>
    <p:sldId id="350" r:id="rId15"/>
    <p:sldId id="351" r:id="rId16"/>
    <p:sldId id="352" r:id="rId17"/>
    <p:sldId id="353" r:id="rId18"/>
    <p:sldId id="354" r:id="rId19"/>
    <p:sldId id="355" r:id="rId20"/>
    <p:sldId id="360" r:id="rId21"/>
    <p:sldId id="361" r:id="rId22"/>
    <p:sldId id="356" r:id="rId23"/>
    <p:sldId id="357" r:id="rId24"/>
    <p:sldId id="358" r:id="rId25"/>
    <p:sldId id="359" r:id="rId26"/>
    <p:sldId id="343" r:id="rId27"/>
    <p:sldId id="362" r:id="rId28"/>
    <p:sldId id="363" r:id="rId29"/>
    <p:sldId id="364" r:id="rId30"/>
    <p:sldId id="365" r:id="rId31"/>
    <p:sldId id="366" r:id="rId32"/>
    <p:sldId id="375" r:id="rId33"/>
    <p:sldId id="367" r:id="rId34"/>
    <p:sldId id="368" r:id="rId35"/>
    <p:sldId id="369" r:id="rId3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46" autoAdjust="0"/>
    <p:restoredTop sz="93112"/>
  </p:normalViewPr>
  <p:slideViewPr>
    <p:cSldViewPr>
      <p:cViewPr varScale="1">
        <p:scale>
          <a:sx n="64" d="100"/>
          <a:sy n="64" d="100"/>
        </p:scale>
        <p:origin x="834" y="6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087809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025096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04028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05778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9633644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994407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2383004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0964337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863503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081441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4637208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2647502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6169957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6646654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0946336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3513701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5774128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0474200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5939190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394675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7422556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5659843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8003200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089539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5231925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7139735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839791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839999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5906818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68329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489470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458754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67635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2FA2BD3-DDA8-9E42-8E75-197DCEC9D88E}" type="datetime1">
              <a:rPr lang="en-US" smtClean="0"/>
              <a:t>9/30/2017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22EC1C1-D546-8E41-BC1B-43E8C6372879}" type="datetime1">
              <a:rPr lang="en-US" smtClean="0"/>
              <a:t>9/30/2017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433D21A9-A272-8945-839E-AF81344B8AD8}" type="datetime1">
              <a:rPr lang="en-US" smtClean="0"/>
              <a:t>9/30/2017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59697BBF-B566-8949-BB65-E637AA1F7546}" type="datetime1">
              <a:rPr lang="en-US" smtClean="0"/>
              <a:t>9/30/2017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9EF6CA2E-8BB6-1B42-A6A7-0AB69444D1F0}" type="datetime1">
              <a:rPr lang="en-US" smtClean="0"/>
              <a:t>9/30/2017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8CA26862-02A3-6A4B-8D7A-5134ABB87F60}" type="datetime1">
              <a:rPr lang="en-US" smtClean="0"/>
              <a:t>9/30/2017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47296"/>
            <a:ext cx="8603691" cy="984885"/>
          </a:xfrm>
        </p:spPr>
        <p:txBody>
          <a:bodyPr/>
          <a:lstStyle/>
          <a:p>
            <a:pPr algn="ctr" rtl="0"/>
            <a:r>
              <a:rPr lang="en-US" sz="2800" dirty="0">
                <a:solidFill>
                  <a:srgbClr val="FF0000"/>
                </a:solidFill>
              </a:rPr>
              <a:t>Chapter 33: Accountability for Federated Clouds</a:t>
            </a:r>
            <a:br>
              <a:rPr lang="en-US" dirty="0">
                <a:solidFill>
                  <a:srgbClr val="FF0000"/>
                </a:solidFill>
              </a:rPr>
            </a:br>
            <a:endParaRPr lang="en-US"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9500" y="2032000"/>
            <a:ext cx="4445000" cy="2794000"/>
          </a:xfrm>
          <a:prstGeom prst="rect">
            <a:avLst/>
          </a:prstGeom>
          <a:solidFill>
            <a:schemeClr val="accent1">
              <a:lumMod val="40000"/>
              <a:lumOff val="60000"/>
            </a:schemeClr>
          </a:solidFill>
        </p:spPr>
      </p:pic>
      <p:sp>
        <p:nvSpPr>
          <p:cNvPr id="5" name="Footer Placeholder 4"/>
          <p:cNvSpPr>
            <a:spLocks noGrp="1"/>
          </p:cNvSpPr>
          <p:nvPr>
            <p:ph type="ftr" sz="quarter" idx="5"/>
          </p:nvPr>
        </p:nvSpPr>
        <p:spPr>
          <a:xfrm>
            <a:off x="270154" y="5420822"/>
            <a:ext cx="8340446" cy="1261884"/>
          </a:xfrm>
        </p:spPr>
        <p:txBody>
          <a:bodyPr/>
          <a:lstStyle/>
          <a:p>
            <a:r>
              <a:rPr lang="en-US" sz="1600" dirty="0">
                <a:solidFill>
                  <a:srgbClr val="FF0000"/>
                </a:solidFill>
              </a:rPr>
              <a:t>Computer and Network Security Essentials</a:t>
            </a:r>
          </a:p>
          <a:p>
            <a:r>
              <a:rPr lang="en-US" sz="1600" dirty="0">
                <a:solidFill>
                  <a:srgbClr val="FF0000"/>
                </a:solidFill>
              </a:rPr>
              <a:t>Springer</a:t>
            </a:r>
          </a:p>
          <a:p>
            <a:endParaRPr lang="en-US" sz="1600" dirty="0">
              <a:solidFill>
                <a:srgbClr val="FF0000"/>
              </a:solidFill>
            </a:endParaRPr>
          </a:p>
          <a:p>
            <a:r>
              <a:rPr lang="en-US" sz="1600" dirty="0">
                <a:solidFill>
                  <a:srgbClr val="FF0000"/>
                </a:solidFill>
              </a:rPr>
              <a:t>Editor: Kevin Daimi</a:t>
            </a:r>
          </a:p>
          <a:p>
            <a:r>
              <a:rPr lang="en-US" sz="1600" b="1" dirty="0">
                <a:solidFill>
                  <a:srgbClr val="FF0000"/>
                </a:solidFill>
              </a:rPr>
              <a:t>Associate Editors: Guillermo </a:t>
            </a:r>
            <a:r>
              <a:rPr lang="en-US" sz="1600" b="1" dirty="0" err="1">
                <a:solidFill>
                  <a:srgbClr val="FF0000"/>
                </a:solidFill>
              </a:rPr>
              <a:t>Francia</a:t>
            </a:r>
            <a:r>
              <a:rPr lang="en-US" sz="1600" b="1" dirty="0">
                <a:solidFill>
                  <a:srgbClr val="FF0000"/>
                </a:solidFill>
              </a:rPr>
              <a:t>, Levent </a:t>
            </a:r>
            <a:r>
              <a:rPr lang="en-US" sz="1600" b="1" dirty="0" err="1">
                <a:solidFill>
                  <a:srgbClr val="FF0000"/>
                </a:solidFill>
              </a:rPr>
              <a:t>Ertaul</a:t>
            </a:r>
            <a:r>
              <a:rPr lang="en-US" sz="1600" b="1" dirty="0">
                <a:solidFill>
                  <a:srgbClr val="FF0000"/>
                </a:solidFill>
              </a:rPr>
              <a:t>, Luis Hernández</a:t>
            </a:r>
            <a:r>
              <a:rPr lang="en-US" sz="1600" dirty="0"/>
              <a:t> </a:t>
            </a:r>
            <a:r>
              <a:rPr lang="en-US" sz="1600" b="1" dirty="0">
                <a:solidFill>
                  <a:srgbClr val="FF0000"/>
                </a:solidFill>
              </a:rPr>
              <a:t> </a:t>
            </a:r>
            <a:r>
              <a:rPr lang="en-US" sz="1600" b="1" dirty="0" err="1">
                <a:solidFill>
                  <a:srgbClr val="FF0000"/>
                </a:solidFill>
              </a:rPr>
              <a:t>Encinas</a:t>
            </a:r>
            <a:r>
              <a:rPr lang="en-US" sz="1600" b="1" dirty="0">
                <a:solidFill>
                  <a:srgbClr val="FF0000"/>
                </a:solidFill>
              </a:rPr>
              <a:t>, Eman El-Sheikh</a:t>
            </a:r>
          </a:p>
        </p:txBody>
      </p:sp>
      <p:sp>
        <p:nvSpPr>
          <p:cNvPr id="4" name="Rectangle 3"/>
          <p:cNvSpPr/>
          <p:nvPr/>
        </p:nvSpPr>
        <p:spPr>
          <a:xfrm>
            <a:off x="1295400" y="1237122"/>
            <a:ext cx="6781800" cy="707886"/>
          </a:xfrm>
          <a:prstGeom prst="rect">
            <a:avLst/>
          </a:prstGeom>
        </p:spPr>
        <p:txBody>
          <a:bodyPr wrap="square">
            <a:spAutoFit/>
          </a:bodyPr>
          <a:lstStyle/>
          <a:p>
            <a:r>
              <a:rPr lang="en-US" sz="2000" dirty="0">
                <a:solidFill>
                  <a:schemeClr val="bg1"/>
                </a:solidFill>
              </a:rPr>
              <a:t>Thiago Gomes Rodrigues, Patricia Takako Endo, David </a:t>
            </a:r>
            <a:r>
              <a:rPr lang="en-US" sz="2000" dirty="0" err="1">
                <a:solidFill>
                  <a:schemeClr val="bg1"/>
                </a:solidFill>
              </a:rPr>
              <a:t>Beserra</a:t>
            </a:r>
            <a:r>
              <a:rPr lang="en-US" sz="2000" dirty="0">
                <a:solidFill>
                  <a:schemeClr val="bg1"/>
                </a:solidFill>
              </a:rPr>
              <a:t>, </a:t>
            </a:r>
            <a:r>
              <a:rPr lang="en-US" sz="2000" dirty="0" err="1">
                <a:solidFill>
                  <a:schemeClr val="bg1"/>
                </a:solidFill>
              </a:rPr>
              <a:t>Djamel</a:t>
            </a:r>
            <a:r>
              <a:rPr lang="en-US" sz="2000" dirty="0">
                <a:solidFill>
                  <a:schemeClr val="bg1"/>
                </a:solidFill>
              </a:rPr>
              <a:t> </a:t>
            </a:r>
            <a:r>
              <a:rPr lang="en-US" sz="2000" dirty="0" err="1">
                <a:solidFill>
                  <a:schemeClr val="bg1"/>
                </a:solidFill>
              </a:rPr>
              <a:t>Sadok</a:t>
            </a:r>
            <a:r>
              <a:rPr lang="en-US" sz="2000" dirty="0">
                <a:solidFill>
                  <a:schemeClr val="bg1"/>
                </a:solidFill>
              </a:rPr>
              <a:t> and Judith </a:t>
            </a:r>
            <a:r>
              <a:rPr lang="en-US" sz="2000" dirty="0" err="1">
                <a:solidFill>
                  <a:schemeClr val="bg1"/>
                </a:solidFill>
              </a:rPr>
              <a:t>Kelner</a:t>
            </a:r>
            <a:endParaRPr lang="en-US" sz="2000" dirty="0">
              <a:solidFill>
                <a:schemeClr val="bg1"/>
              </a:solidFill>
            </a:endParaRPr>
          </a:p>
        </p:txBody>
      </p:sp>
    </p:spTree>
    <p:extLst>
      <p:ext uri="{BB962C8B-B14F-4D97-AF65-F5344CB8AC3E}">
        <p14:creationId xmlns:p14="http://schemas.microsoft.com/office/powerpoint/2010/main" val="103307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2585323"/>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existing projects that try to solve interconnection problems did not consider accountability in whole federated platform. </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Furthermore, an improper evidence collection affects the infrastructure trustworthiness, transparency, and liability.</a:t>
            </a:r>
          </a:p>
        </p:txBody>
      </p:sp>
      <p:sp>
        <p:nvSpPr>
          <p:cNvPr id="3" name="object 3"/>
          <p:cNvSpPr txBox="1"/>
          <p:nvPr/>
        </p:nvSpPr>
        <p:spPr>
          <a:xfrm>
            <a:off x="436390" y="323800"/>
            <a:ext cx="7874407" cy="1231106"/>
          </a:xfrm>
          <a:prstGeom prst="rect">
            <a:avLst/>
          </a:prstGeom>
        </p:spPr>
        <p:txBody>
          <a:bodyPr vert="horz" wrap="square" lIns="0" tIns="0" rIns="0" bIns="0" rtlCol="0">
            <a:spAutoFit/>
          </a:bodyPr>
          <a:lstStyle/>
          <a:p>
            <a:pPr marL="12700" algn="ctr"/>
            <a:r>
              <a:rPr lang="en-US" sz="4000" b="1" spc="-20" dirty="0">
                <a:solidFill>
                  <a:srgbClr val="FF0000"/>
                </a:solidFill>
                <a:latin typeface="Arial"/>
                <a:cs typeface="Arial"/>
              </a:rPr>
              <a:t>Why Accountability is Important for Federated Clouds? </a:t>
            </a:r>
            <a:endParaRPr lang="en-US"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12271739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6117" y="1266460"/>
            <a:ext cx="8228330" cy="5601533"/>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This work proposes a Cloud-based Accountability Framework for Federated Clouds, named </a:t>
            </a:r>
            <a:r>
              <a:rPr lang="en-US" sz="2800" spc="-10" dirty="0" err="1">
                <a:solidFill>
                  <a:srgbClr val="FFFFFF"/>
                </a:solidFill>
                <a:latin typeface="Arial"/>
                <a:cs typeface="Arial"/>
              </a:rPr>
              <a:t>CloudAcc</a:t>
            </a:r>
            <a:r>
              <a:rPr lang="en-US" sz="2800" spc="-10" dirty="0">
                <a:solidFill>
                  <a:srgbClr val="FFFFFF"/>
                </a:solidFill>
                <a:latin typeface="Arial"/>
                <a:cs typeface="Arial"/>
              </a:rPr>
              <a:t>, that provides cloud microservices to enable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Audit process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Infrastructure management</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Planning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Billing </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Collecting the evidences dispersed through whole infrastructure, increasing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Trustworthiness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Transparency</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Liability</a:t>
            </a:r>
          </a:p>
        </p:txBody>
      </p:sp>
      <p:sp>
        <p:nvSpPr>
          <p:cNvPr id="3" name="object 3"/>
          <p:cNvSpPr txBox="1"/>
          <p:nvPr/>
        </p:nvSpPr>
        <p:spPr>
          <a:xfrm>
            <a:off x="431393" y="0"/>
            <a:ext cx="7874407" cy="1231106"/>
          </a:xfrm>
          <a:prstGeom prst="rect">
            <a:avLst/>
          </a:prstGeom>
        </p:spPr>
        <p:txBody>
          <a:bodyPr vert="horz" wrap="square" lIns="0" tIns="0" rIns="0" bIns="0" rtlCol="0">
            <a:spAutoFit/>
          </a:bodyPr>
          <a:lstStyle/>
          <a:p>
            <a:pPr marL="12700" algn="ctr"/>
            <a:r>
              <a:rPr lang="en-US" sz="4000" b="1" spc="-20" dirty="0">
                <a:solidFill>
                  <a:srgbClr val="FF0000"/>
                </a:solidFill>
                <a:latin typeface="Arial"/>
                <a:cs typeface="Arial"/>
              </a:rPr>
              <a:t>Why Accountability is Important for Federated Clouds? </a:t>
            </a:r>
            <a:endParaRPr lang="en-US"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2512332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7366" y="1981200"/>
            <a:ext cx="8228330" cy="172354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err="1">
                <a:solidFill>
                  <a:srgbClr val="FFFFFF"/>
                </a:solidFill>
                <a:latin typeface="Arial"/>
                <a:cs typeface="Arial"/>
              </a:rPr>
              <a:t>CloudAcc</a:t>
            </a:r>
            <a:r>
              <a:rPr lang="en-US" sz="2800" spc="-10" dirty="0">
                <a:solidFill>
                  <a:srgbClr val="FFFFFF"/>
                </a:solidFill>
                <a:latin typeface="Arial"/>
                <a:cs typeface="Arial"/>
              </a:rPr>
              <a:t> considers a multilayer evidence collection performing copy of logs to another infrastructure that will process and store them.</a:t>
            </a:r>
          </a:p>
        </p:txBody>
      </p:sp>
      <p:sp>
        <p:nvSpPr>
          <p:cNvPr id="3" name="object 3"/>
          <p:cNvSpPr txBox="1"/>
          <p:nvPr/>
        </p:nvSpPr>
        <p:spPr>
          <a:xfrm>
            <a:off x="608354" y="0"/>
            <a:ext cx="7874407" cy="1846659"/>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Cloud-based Accountability Framework for Federated Clouds - </a:t>
            </a:r>
            <a:r>
              <a:rPr lang="en-US" sz="4000" b="1" spc="-20" dirty="0" err="1">
                <a:solidFill>
                  <a:srgbClr val="FF0000"/>
                </a:solidFill>
                <a:latin typeface="Arial"/>
                <a:cs typeface="Arial"/>
              </a:rPr>
              <a:t>CloudAcc</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3756940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5170646"/>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We want to avoid problems related to</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Falsifying record collection</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Tampering with records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Destroying or suppressing the transmission of records. </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In addition, the collection of evidence distributed for whole infrastructure may provide sufficient information to</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Detect malicious activities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Misconfigurations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Billing process and SLA fulfillment</a:t>
            </a:r>
          </a:p>
          <a:p>
            <a:pPr marL="469901" marR="855980" indent="-457200">
              <a:buClr>
                <a:srgbClr val="DF773B"/>
              </a:buClr>
              <a:buFont typeface="Wingdings" charset="2"/>
              <a:buChar char="q"/>
              <a:tabLst>
                <a:tab pos="528320" algn="l"/>
              </a:tabLst>
            </a:pPr>
            <a:endParaRPr sz="2800" dirty="0">
              <a:latin typeface="Arial"/>
              <a:cs typeface="Arial"/>
            </a:endParaRPr>
          </a:p>
        </p:txBody>
      </p:sp>
      <p:sp>
        <p:nvSpPr>
          <p:cNvPr id="3" name="object 3"/>
          <p:cNvSpPr txBox="1"/>
          <p:nvPr/>
        </p:nvSpPr>
        <p:spPr>
          <a:xfrm>
            <a:off x="431393" y="323800"/>
            <a:ext cx="7874407" cy="1231106"/>
          </a:xfrm>
          <a:prstGeom prst="rect">
            <a:avLst/>
          </a:prstGeom>
        </p:spPr>
        <p:txBody>
          <a:bodyPr vert="horz" wrap="square" lIns="0" tIns="0" rIns="0" bIns="0" rtlCol="0">
            <a:spAutoFit/>
          </a:bodyPr>
          <a:lstStyle/>
          <a:p>
            <a:pPr marL="12700" algn="ctr">
              <a:lnSpc>
                <a:spcPct val="100000"/>
              </a:lnSpc>
            </a:pPr>
            <a:r>
              <a:rPr lang="en-US" sz="4000" b="1" dirty="0">
                <a:solidFill>
                  <a:srgbClr val="FF0000"/>
                </a:solidFill>
                <a:latin typeface="Arial"/>
                <a:cs typeface="Arial"/>
              </a:rPr>
              <a:t>Why the log processing is</a:t>
            </a:r>
          </a:p>
          <a:p>
            <a:pPr marL="12700" algn="ctr">
              <a:lnSpc>
                <a:spcPct val="100000"/>
              </a:lnSpc>
            </a:pPr>
            <a:r>
              <a:rPr lang="en-US" sz="4000" b="1" dirty="0">
                <a:solidFill>
                  <a:srgbClr val="FF0000"/>
                </a:solidFill>
                <a:latin typeface="Arial"/>
                <a:cs typeface="Arial"/>
              </a:rPr>
              <a:t>done in another infrastructure?</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839373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5170646"/>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err="1">
                <a:solidFill>
                  <a:srgbClr val="FFFFFF"/>
                </a:solidFill>
                <a:latin typeface="Arial"/>
                <a:cs typeface="Arial"/>
              </a:rPr>
              <a:t>CloudAcc</a:t>
            </a:r>
            <a:r>
              <a:rPr lang="en-US" sz="2800" spc="-10" dirty="0">
                <a:solidFill>
                  <a:srgbClr val="FFFFFF"/>
                </a:solidFill>
                <a:latin typeface="Arial"/>
                <a:cs typeface="Arial"/>
              </a:rPr>
              <a:t> framework uses other infrastructure to manage and store the collected evidences in order to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Not consume computational power from Federation members</a:t>
            </a:r>
          </a:p>
          <a:p>
            <a:pPr marL="469901" marR="855980" indent="-457200">
              <a:buClr>
                <a:srgbClr val="DF773B"/>
              </a:buClr>
              <a:buFont typeface="Wingdings" charset="2"/>
              <a:buChar char="q"/>
              <a:tabLst>
                <a:tab pos="528320" algn="l"/>
              </a:tabLst>
            </a:pPr>
            <a:r>
              <a:rPr lang="en-US" sz="2800" spc="-20" dirty="0">
                <a:solidFill>
                  <a:srgbClr val="FFFFFF"/>
                </a:solidFill>
                <a:latin typeface="Arial"/>
                <a:cs typeface="Arial"/>
              </a:rPr>
              <a:t>Properly apply security controls and procedures to</a:t>
            </a:r>
          </a:p>
          <a:p>
            <a:pPr marL="927101" marR="855980" lvl="1" indent="-457200">
              <a:buClr>
                <a:srgbClr val="DF773B"/>
              </a:buClr>
              <a:buFont typeface="Wingdings" charset="2"/>
              <a:buChar char="q"/>
              <a:tabLst>
                <a:tab pos="528320" algn="l"/>
              </a:tabLst>
            </a:pPr>
            <a:r>
              <a:rPr lang="en-US" sz="2800" spc="-20" dirty="0">
                <a:solidFill>
                  <a:srgbClr val="FFFFFF"/>
                </a:solidFill>
                <a:latin typeface="Arial"/>
                <a:cs typeface="Arial"/>
              </a:rPr>
              <a:t>Manipulate and store evidence data</a:t>
            </a:r>
          </a:p>
          <a:p>
            <a:pPr marL="927101" marR="855980" lvl="1" indent="-457200">
              <a:buClr>
                <a:srgbClr val="DF773B"/>
              </a:buClr>
              <a:buFont typeface="Wingdings" charset="2"/>
              <a:buChar char="q"/>
              <a:tabLst>
                <a:tab pos="528320" algn="l"/>
              </a:tabLst>
            </a:pPr>
            <a:r>
              <a:rPr lang="en-US" sz="2800" spc="-20" dirty="0">
                <a:solidFill>
                  <a:srgbClr val="FFFFFF"/>
                </a:solidFill>
                <a:latin typeface="Arial"/>
                <a:cs typeface="Arial"/>
              </a:rPr>
              <a:t>Detect malicious activities</a:t>
            </a:r>
          </a:p>
          <a:p>
            <a:pPr marL="927101" marR="855980" lvl="1" indent="-457200">
              <a:buClr>
                <a:srgbClr val="DF773B"/>
              </a:buClr>
              <a:buFont typeface="Wingdings" charset="2"/>
              <a:buChar char="q"/>
              <a:tabLst>
                <a:tab pos="528320" algn="l"/>
              </a:tabLst>
            </a:pPr>
            <a:r>
              <a:rPr lang="en-US" sz="2800" spc="-20" dirty="0">
                <a:solidFill>
                  <a:srgbClr val="FFFFFF"/>
                </a:solidFill>
                <a:latin typeface="Arial"/>
                <a:cs typeface="Arial"/>
              </a:rPr>
              <a:t>Manage virtualized infrastructures securely </a:t>
            </a:r>
          </a:p>
          <a:p>
            <a:pPr marL="469901" marR="855980" indent="-457200">
              <a:lnSpc>
                <a:spcPct val="100000"/>
              </a:lnSpc>
              <a:buClr>
                <a:srgbClr val="DF773B"/>
              </a:buClr>
              <a:buFont typeface="Wingdings" charset="2"/>
              <a:buChar char="q"/>
              <a:tabLst>
                <a:tab pos="528320" algn="l"/>
              </a:tabLst>
            </a:pPr>
            <a:endParaRPr sz="2800" dirty="0">
              <a:latin typeface="Arial"/>
              <a:cs typeface="Arial"/>
            </a:endParaRPr>
          </a:p>
        </p:txBody>
      </p:sp>
      <p:sp>
        <p:nvSpPr>
          <p:cNvPr id="3" name="object 3"/>
          <p:cNvSpPr txBox="1"/>
          <p:nvPr/>
        </p:nvSpPr>
        <p:spPr>
          <a:xfrm>
            <a:off x="431393" y="305062"/>
            <a:ext cx="7874407" cy="1231106"/>
          </a:xfrm>
          <a:prstGeom prst="rect">
            <a:avLst/>
          </a:prstGeom>
        </p:spPr>
        <p:txBody>
          <a:bodyPr vert="horz" wrap="square" lIns="0" tIns="0" rIns="0" bIns="0" rtlCol="0">
            <a:spAutoFit/>
          </a:bodyPr>
          <a:lstStyle/>
          <a:p>
            <a:pPr marL="12700" algn="ctr">
              <a:lnSpc>
                <a:spcPct val="100000"/>
              </a:lnSpc>
            </a:pPr>
            <a:r>
              <a:rPr lang="en-US" sz="4000" b="1" dirty="0">
                <a:solidFill>
                  <a:srgbClr val="FF0000"/>
                </a:solidFill>
                <a:latin typeface="Arial"/>
                <a:cs typeface="Arial"/>
              </a:rPr>
              <a:t>Why the log processing is</a:t>
            </a:r>
          </a:p>
          <a:p>
            <a:pPr marL="12700" algn="ctr">
              <a:lnSpc>
                <a:spcPct val="100000"/>
              </a:lnSpc>
            </a:pPr>
            <a:r>
              <a:rPr lang="en-US" sz="4000" b="1" dirty="0">
                <a:solidFill>
                  <a:srgbClr val="FF0000"/>
                </a:solidFill>
                <a:latin typeface="Arial"/>
                <a:cs typeface="Arial"/>
              </a:rPr>
              <a:t>done in another infrastructure?</a:t>
            </a: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33473374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308872"/>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a:t>
            </a:r>
            <a:r>
              <a:rPr lang="en-US" sz="2800" spc="-10" dirty="0" err="1">
                <a:solidFill>
                  <a:srgbClr val="FFFFFF"/>
                </a:solidFill>
                <a:latin typeface="Arial"/>
                <a:cs typeface="Arial"/>
              </a:rPr>
              <a:t>CloudAcc</a:t>
            </a:r>
            <a:r>
              <a:rPr lang="en-US" sz="2800" spc="-10" dirty="0">
                <a:solidFill>
                  <a:srgbClr val="FFFFFF"/>
                </a:solidFill>
                <a:latin typeface="Arial"/>
                <a:cs typeface="Arial"/>
              </a:rPr>
              <a:t> framework was designed to provide less impact in federation functioning or compromising the available resources from each federation member. </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Considering this requirement, it is divided in </a:t>
            </a:r>
          </a:p>
          <a:p>
            <a:pPr marL="927101" marR="855980" lvl="1" indent="-457200">
              <a:buClr>
                <a:srgbClr val="DF773B"/>
              </a:buClr>
              <a:buFont typeface="Wingdings" charset="2"/>
              <a:buChar char="q"/>
              <a:tabLst>
                <a:tab pos="528320" algn="l"/>
              </a:tabLst>
            </a:pPr>
            <a:r>
              <a:rPr lang="en-US" sz="2800" spc="-10" dirty="0" err="1">
                <a:solidFill>
                  <a:srgbClr val="FFFFFF"/>
                </a:solidFill>
                <a:latin typeface="Arial"/>
                <a:cs typeface="Arial"/>
              </a:rPr>
              <a:t>CloudAcc</a:t>
            </a:r>
            <a:r>
              <a:rPr lang="en-US" sz="2800" spc="-10" dirty="0">
                <a:solidFill>
                  <a:srgbClr val="FFFFFF"/>
                </a:solidFill>
                <a:latin typeface="Arial"/>
                <a:cs typeface="Arial"/>
              </a:rPr>
              <a:t> Agent </a:t>
            </a:r>
          </a:p>
          <a:p>
            <a:pPr marL="1384301" marR="855980" lvl="2" indent="-457200">
              <a:buClr>
                <a:srgbClr val="DF773B"/>
              </a:buClr>
              <a:buFont typeface="Wingdings" charset="2"/>
              <a:buChar char="q"/>
              <a:tabLst>
                <a:tab pos="528320" algn="l"/>
              </a:tabLst>
            </a:pPr>
            <a:r>
              <a:rPr lang="en-US" sz="2800" spc="-10" dirty="0">
                <a:solidFill>
                  <a:srgbClr val="FFFFFF"/>
                </a:solidFill>
                <a:latin typeface="Arial"/>
                <a:cs typeface="Arial"/>
              </a:rPr>
              <a:t>Installed in federation members</a:t>
            </a:r>
          </a:p>
          <a:p>
            <a:pPr marL="927101" marR="855980" lvl="1" indent="-457200">
              <a:buClr>
                <a:srgbClr val="DF773B"/>
              </a:buClr>
              <a:buFont typeface="Wingdings" charset="2"/>
              <a:buChar char="q"/>
              <a:tabLst>
                <a:tab pos="528320" algn="l"/>
              </a:tabLst>
            </a:pPr>
            <a:r>
              <a:rPr lang="en-US" sz="2800" spc="-10" dirty="0" err="1">
                <a:solidFill>
                  <a:srgbClr val="FFFFFF"/>
                </a:solidFill>
                <a:latin typeface="Arial"/>
                <a:cs typeface="Arial"/>
              </a:rPr>
              <a:t>CloudAcc</a:t>
            </a:r>
            <a:r>
              <a:rPr lang="en-US" sz="2800" spc="-10" dirty="0">
                <a:solidFill>
                  <a:srgbClr val="FFFFFF"/>
                </a:solidFill>
                <a:latin typeface="Arial"/>
                <a:cs typeface="Arial"/>
              </a:rPr>
              <a:t> Core</a:t>
            </a:r>
          </a:p>
          <a:p>
            <a:pPr marL="1384301" marR="855980" lvl="2" indent="-457200">
              <a:buClr>
                <a:srgbClr val="DF773B"/>
              </a:buClr>
              <a:buFont typeface="Wingdings" charset="2"/>
              <a:buChar char="q"/>
              <a:tabLst>
                <a:tab pos="528320" algn="l"/>
              </a:tabLst>
            </a:pPr>
            <a:r>
              <a:rPr lang="en-US" sz="2800" spc="-10" dirty="0">
                <a:solidFill>
                  <a:srgbClr val="FFFFFF"/>
                </a:solidFill>
                <a:latin typeface="Arial"/>
                <a:cs typeface="Arial"/>
              </a:rPr>
              <a:t>Third-part cloud used to manage and store the </a:t>
            </a:r>
            <a:r>
              <a:rPr lang="en-US" sz="2800" spc="-10" dirty="0" err="1">
                <a:solidFill>
                  <a:srgbClr val="FFFFFF"/>
                </a:solidFill>
                <a:latin typeface="Arial"/>
                <a:cs typeface="Arial"/>
              </a:rPr>
              <a:t>registies</a:t>
            </a:r>
            <a:r>
              <a:rPr lang="en-US" sz="2800" spc="-10" dirty="0">
                <a:solidFill>
                  <a:srgbClr val="FFFFFF"/>
                </a:solidFill>
                <a:latin typeface="Arial"/>
                <a:cs typeface="Arial"/>
              </a:rPr>
              <a:t> </a:t>
            </a: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err="1">
                <a:solidFill>
                  <a:srgbClr val="FF0000"/>
                </a:solidFill>
                <a:latin typeface="Arial"/>
                <a:cs typeface="Arial"/>
              </a:rPr>
              <a:t>CloudAcc</a:t>
            </a:r>
            <a:r>
              <a:rPr lang="en-US" sz="4000" b="1" spc="-20" dirty="0">
                <a:solidFill>
                  <a:srgbClr val="FF0000"/>
                </a:solidFill>
                <a:latin typeface="Arial"/>
                <a:cs typeface="Arial"/>
              </a:rPr>
              <a:t> Framework</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1803366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57200" y="228600"/>
            <a:ext cx="7874407" cy="1231106"/>
          </a:xfrm>
          <a:prstGeom prst="rect">
            <a:avLst/>
          </a:prstGeom>
        </p:spPr>
        <p:txBody>
          <a:bodyPr vert="horz" wrap="square" lIns="0" tIns="0" rIns="0" bIns="0" rtlCol="0">
            <a:spAutoFit/>
          </a:bodyPr>
          <a:lstStyle/>
          <a:p>
            <a:pPr marL="12700" algn="ctr"/>
            <a:r>
              <a:rPr lang="en-US" sz="4000" b="1" spc="-20" dirty="0" err="1">
                <a:solidFill>
                  <a:srgbClr val="FF0000"/>
                </a:solidFill>
                <a:latin typeface="Arial"/>
                <a:cs typeface="Arial"/>
              </a:rPr>
              <a:t>CloudAcc</a:t>
            </a:r>
            <a:r>
              <a:rPr lang="en-US" sz="4000" b="1" spc="-20" dirty="0">
                <a:solidFill>
                  <a:srgbClr val="FF0000"/>
                </a:solidFill>
                <a:latin typeface="Arial"/>
                <a:cs typeface="Arial"/>
              </a:rPr>
              <a:t> Framework</a:t>
            </a:r>
            <a:endParaRPr lang="en-US" sz="4000" b="1" dirty="0">
              <a:solidFill>
                <a:srgbClr val="FF0000"/>
              </a:solidFill>
              <a:latin typeface="Arial"/>
              <a:cs typeface="Arial"/>
            </a:endParaRPr>
          </a:p>
          <a:p>
            <a:pPr marL="12700" algn="ctr">
              <a:lnSpc>
                <a:spcPct val="100000"/>
              </a:lnSpc>
            </a:pP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pic>
        <p:nvPicPr>
          <p:cNvPr id="6" name="Imagem 5">
            <a:extLst>
              <a:ext uri="{FF2B5EF4-FFF2-40B4-BE49-F238E27FC236}">
                <a16:creationId xmlns:a16="http://schemas.microsoft.com/office/drawing/2014/main" id="{77552D5F-423B-4A4C-84AF-CBD37356D9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7800" y="810308"/>
            <a:ext cx="6248400" cy="5971492"/>
          </a:xfrm>
          <a:prstGeom prst="rect">
            <a:avLst/>
          </a:prstGeom>
          <a:solidFill>
            <a:schemeClr val="bg1"/>
          </a:solidFill>
        </p:spPr>
      </p:pic>
    </p:spTree>
    <p:extLst>
      <p:ext uri="{BB962C8B-B14F-4D97-AF65-F5344CB8AC3E}">
        <p14:creationId xmlns:p14="http://schemas.microsoft.com/office/powerpoint/2010/main" val="1044694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877985"/>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a:t>
            </a:r>
            <a:r>
              <a:rPr lang="en-US" sz="2800" spc="-10" dirty="0" err="1">
                <a:solidFill>
                  <a:srgbClr val="FFFFFF"/>
                </a:solidFill>
                <a:latin typeface="Arial"/>
                <a:cs typeface="Arial"/>
              </a:rPr>
              <a:t>CloudAcc</a:t>
            </a:r>
            <a:r>
              <a:rPr lang="en-US" sz="2800" spc="-10" dirty="0">
                <a:solidFill>
                  <a:srgbClr val="FFFFFF"/>
                </a:solidFill>
                <a:latin typeface="Arial"/>
                <a:cs typeface="Arial"/>
              </a:rPr>
              <a:t> Core was designed considering microservices architecture.</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Each microservice has a local firewall that accepts only connections from other </a:t>
            </a:r>
            <a:r>
              <a:rPr lang="en-US" sz="2800" spc="-10" dirty="0" err="1">
                <a:solidFill>
                  <a:srgbClr val="FFFFFF"/>
                </a:solidFill>
                <a:latin typeface="Arial"/>
                <a:cs typeface="Arial"/>
              </a:rPr>
              <a:t>CloudAcc</a:t>
            </a:r>
            <a:r>
              <a:rPr lang="en-US" sz="2800" spc="-10" dirty="0">
                <a:solidFill>
                  <a:srgbClr val="FFFFFF"/>
                </a:solidFill>
                <a:latin typeface="Arial"/>
                <a:cs typeface="Arial"/>
              </a:rPr>
              <a:t> microservice or from the </a:t>
            </a:r>
            <a:r>
              <a:rPr lang="en-US" sz="2800" spc="-10" dirty="0" err="1">
                <a:solidFill>
                  <a:srgbClr val="FFFFFF"/>
                </a:solidFill>
                <a:latin typeface="Arial"/>
                <a:cs typeface="Arial"/>
              </a:rPr>
              <a:t>CloudAcc</a:t>
            </a:r>
            <a:r>
              <a:rPr lang="en-US" sz="2800" spc="-10" dirty="0">
                <a:solidFill>
                  <a:srgbClr val="FFFFFF"/>
                </a:solidFill>
                <a:latin typeface="Arial"/>
                <a:cs typeface="Arial"/>
              </a:rPr>
              <a:t> Core proxy.</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a:t>
            </a:r>
            <a:r>
              <a:rPr lang="en-US" sz="2800" spc="-10" dirty="0" err="1">
                <a:solidFill>
                  <a:srgbClr val="FFFFFF"/>
                </a:solidFill>
                <a:latin typeface="Arial"/>
                <a:cs typeface="Arial"/>
              </a:rPr>
              <a:t>CloudAcc</a:t>
            </a:r>
            <a:r>
              <a:rPr lang="en-US" sz="2800" spc="-10" dirty="0">
                <a:solidFill>
                  <a:srgbClr val="FFFFFF"/>
                </a:solidFill>
                <a:latin typeface="Arial"/>
                <a:cs typeface="Arial"/>
              </a:rPr>
              <a:t> Core is composed of two layers: 1) Supporting Layer, and 2) Service Layer</a:t>
            </a:r>
            <a:r>
              <a:rPr sz="2800" spc="-10" dirty="0">
                <a:solidFill>
                  <a:srgbClr val="FFFFFF"/>
                </a:solidFill>
                <a:latin typeface="Arial"/>
                <a:cs typeface="Arial"/>
              </a:rPr>
              <a:t>.</a:t>
            </a:r>
            <a:endParaRPr sz="2800" dirty="0">
              <a:latin typeface="Arial"/>
              <a:cs typeface="Arial"/>
            </a:endParaRPr>
          </a:p>
        </p:txBody>
      </p:sp>
      <p:sp>
        <p:nvSpPr>
          <p:cNvPr id="3" name="object 3"/>
          <p:cNvSpPr txBox="1"/>
          <p:nvPr/>
        </p:nvSpPr>
        <p:spPr>
          <a:xfrm>
            <a:off x="443885" y="323800"/>
            <a:ext cx="7874407" cy="1231106"/>
          </a:xfrm>
          <a:prstGeom prst="rect">
            <a:avLst/>
          </a:prstGeom>
        </p:spPr>
        <p:txBody>
          <a:bodyPr vert="horz" wrap="square" lIns="0" tIns="0" rIns="0" bIns="0" rtlCol="0">
            <a:spAutoFit/>
          </a:bodyPr>
          <a:lstStyle/>
          <a:p>
            <a:pPr marL="12700" algn="ctr"/>
            <a:r>
              <a:rPr lang="en-US" sz="4000" b="1" spc="-20" dirty="0" err="1">
                <a:solidFill>
                  <a:srgbClr val="FF0000"/>
                </a:solidFill>
                <a:latin typeface="Arial"/>
                <a:cs typeface="Arial"/>
              </a:rPr>
              <a:t>CloudAcc</a:t>
            </a:r>
            <a:r>
              <a:rPr lang="en-US" sz="4000" b="1" spc="-20" dirty="0">
                <a:solidFill>
                  <a:srgbClr val="FF0000"/>
                </a:solidFill>
                <a:latin typeface="Arial"/>
                <a:cs typeface="Arial"/>
              </a:rPr>
              <a:t> Framework general overview</a:t>
            </a:r>
            <a:endParaRPr lang="en-US"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2109353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31393" y="288823"/>
            <a:ext cx="7874407" cy="1231106"/>
          </a:xfrm>
          <a:prstGeom prst="rect">
            <a:avLst/>
          </a:prstGeom>
        </p:spPr>
        <p:txBody>
          <a:bodyPr vert="horz" wrap="square" lIns="0" tIns="0" rIns="0" bIns="0" rtlCol="0">
            <a:spAutoFit/>
          </a:bodyPr>
          <a:lstStyle/>
          <a:p>
            <a:pPr marL="12700" algn="ctr"/>
            <a:r>
              <a:rPr lang="en-US" sz="4000" b="1" spc="-20" dirty="0" err="1">
                <a:solidFill>
                  <a:srgbClr val="FF0000"/>
                </a:solidFill>
                <a:latin typeface="Arial"/>
                <a:cs typeface="Arial"/>
              </a:rPr>
              <a:t>CloudAcc</a:t>
            </a:r>
            <a:r>
              <a:rPr lang="en-US" sz="4000" b="1" spc="-20" dirty="0">
                <a:solidFill>
                  <a:srgbClr val="FF0000"/>
                </a:solidFill>
                <a:latin typeface="Arial"/>
                <a:cs typeface="Arial"/>
              </a:rPr>
              <a:t> Framework general overview</a:t>
            </a:r>
            <a:endParaRPr lang="en-US"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pic>
        <p:nvPicPr>
          <p:cNvPr id="6" name="Imagem 5">
            <a:extLst>
              <a:ext uri="{FF2B5EF4-FFF2-40B4-BE49-F238E27FC236}">
                <a16:creationId xmlns:a16="http://schemas.microsoft.com/office/drawing/2014/main" id="{4067E228-BDA0-439F-B311-186DFD3E8F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34" t="3201" r="832" b="3752"/>
          <a:stretch/>
        </p:blipFill>
        <p:spPr>
          <a:xfrm>
            <a:off x="76200" y="1752600"/>
            <a:ext cx="8991600" cy="4875136"/>
          </a:xfrm>
          <a:prstGeom prst="rect">
            <a:avLst/>
          </a:prstGeom>
          <a:solidFill>
            <a:schemeClr val="bg1"/>
          </a:solidFill>
        </p:spPr>
      </p:pic>
    </p:spTree>
    <p:extLst>
      <p:ext uri="{BB962C8B-B14F-4D97-AF65-F5344CB8AC3E}">
        <p14:creationId xmlns:p14="http://schemas.microsoft.com/office/powerpoint/2010/main" val="2983410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73975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supporting layer is composed of three modules: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Security Management Module (</a:t>
            </a:r>
            <a:r>
              <a:rPr lang="en-US" sz="2800" spc="-10" dirty="0" err="1">
                <a:solidFill>
                  <a:srgbClr val="FFFFFF"/>
                </a:solidFill>
                <a:latin typeface="Arial"/>
                <a:cs typeface="Arial"/>
              </a:rPr>
              <a:t>SecMM</a:t>
            </a:r>
            <a:r>
              <a:rPr lang="en-US" sz="2800" spc="-10" dirty="0">
                <a:solidFill>
                  <a:srgbClr val="FFFFFF"/>
                </a:solidFill>
                <a:latin typeface="Arial"/>
                <a:cs typeface="Arial"/>
              </a:rPr>
              <a:t>),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Authentication Module (AM)</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Storage Management Module (SMM). </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Each module is independent but can consume the services from other modules. </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In addition, the supporting layer is responsible to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Perform security and access control</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Store and retrieve all collected evidences</a:t>
            </a:r>
            <a:endParaRPr sz="2800" dirty="0">
              <a:latin typeface="Arial"/>
              <a:cs typeface="Arial"/>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Supporting Layer</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959303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016210"/>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computational service delivery has evolved according to users’ necessities, increasing the rigorousness of the requirements along the years; it can be divided in following distinct eras: monolithic, client-server, web, Service-Oriented Architecture (SOA) and cloud computing.</a:t>
            </a: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pt-BR" sz="4000" b="1" dirty="0" err="1">
                <a:solidFill>
                  <a:srgbClr val="FF0000"/>
                </a:solidFill>
                <a:latin typeface="Arial"/>
                <a:cs typeface="Arial"/>
              </a:rPr>
              <a:t>Introduction</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pic>
        <p:nvPicPr>
          <p:cNvPr id="6" name="Imagem 5">
            <a:extLst>
              <a:ext uri="{FF2B5EF4-FFF2-40B4-BE49-F238E27FC236}">
                <a16:creationId xmlns:a16="http://schemas.microsoft.com/office/drawing/2014/main" id="{95EDFC02-9FDA-4DE6-84DB-3CE13D79D633}"/>
              </a:ext>
            </a:extLst>
          </p:cNvPr>
          <p:cNvPicPr>
            <a:picLocks noChangeAspect="1"/>
          </p:cNvPicPr>
          <p:nvPr/>
        </p:nvPicPr>
        <p:blipFill rotWithShape="1">
          <a:blip r:embed="rId3">
            <a:extLst>
              <a:ext uri="{28A0092B-C50C-407E-A947-70E740481C1C}">
                <a14:useLocalDpi xmlns:a14="http://schemas.microsoft.com/office/drawing/2010/main" val="0"/>
              </a:ext>
            </a:extLst>
          </a:blip>
          <a:srcRect t="5575" r="2598" b="7137"/>
          <a:stretch/>
        </p:blipFill>
        <p:spPr>
          <a:xfrm>
            <a:off x="990600" y="4676243"/>
            <a:ext cx="6705600" cy="1975046"/>
          </a:xfrm>
          <a:prstGeom prst="rect">
            <a:avLst/>
          </a:prstGeom>
          <a:solidFill>
            <a:schemeClr val="bg2"/>
          </a:solid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73975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a:t>
            </a:r>
            <a:r>
              <a:rPr lang="en-US" sz="2800" spc="-10" dirty="0" err="1">
                <a:solidFill>
                  <a:srgbClr val="FFFFFF"/>
                </a:solidFill>
                <a:latin typeface="Arial"/>
                <a:cs typeface="Arial"/>
              </a:rPr>
              <a:t>SecMM</a:t>
            </a:r>
            <a:r>
              <a:rPr lang="en-US" sz="2800" spc="-10" dirty="0">
                <a:solidFill>
                  <a:srgbClr val="FFFFFF"/>
                </a:solidFill>
                <a:latin typeface="Arial"/>
                <a:cs typeface="Arial"/>
              </a:rPr>
              <a:t> is a set of APIs that implements security routines interfacing hardware for secure computing as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Trusted Platform Module (TPM)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Smart Cards </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This module is responsible to manage the symmetric and asymmetric keys, hash functions, digital signature, and Message Authentication Code (MAC) to support the security procedures needed to securely manipulate and store the evidences.</a:t>
            </a:r>
          </a:p>
        </p:txBody>
      </p:sp>
      <p:sp>
        <p:nvSpPr>
          <p:cNvPr id="3" name="object 3"/>
          <p:cNvSpPr txBox="1"/>
          <p:nvPr/>
        </p:nvSpPr>
        <p:spPr>
          <a:xfrm>
            <a:off x="426669" y="304800"/>
            <a:ext cx="7874407" cy="1846659"/>
          </a:xfrm>
          <a:prstGeom prst="rect">
            <a:avLst/>
          </a:prstGeom>
        </p:spPr>
        <p:txBody>
          <a:bodyPr vert="horz" wrap="square" lIns="0" tIns="0" rIns="0" bIns="0" rtlCol="0">
            <a:spAutoFit/>
          </a:bodyPr>
          <a:lstStyle/>
          <a:p>
            <a:pPr marL="12700" algn="ctr"/>
            <a:r>
              <a:rPr lang="en-US" sz="4000" b="1" spc="-20" dirty="0">
                <a:solidFill>
                  <a:srgbClr val="FF0000"/>
                </a:solidFill>
                <a:latin typeface="Arial"/>
                <a:cs typeface="Arial"/>
              </a:rPr>
              <a:t>Security Management Module (</a:t>
            </a:r>
            <a:r>
              <a:rPr lang="en-US" sz="4000" b="1" spc="-20" dirty="0" err="1">
                <a:solidFill>
                  <a:srgbClr val="FF0000"/>
                </a:solidFill>
                <a:latin typeface="Arial"/>
                <a:cs typeface="Arial"/>
              </a:rPr>
              <a:t>SecMM</a:t>
            </a:r>
            <a:r>
              <a:rPr lang="en-US" sz="4000" b="1" spc="-20" dirty="0">
                <a:solidFill>
                  <a:srgbClr val="FF0000"/>
                </a:solidFill>
                <a:latin typeface="Arial"/>
                <a:cs typeface="Arial"/>
              </a:rPr>
              <a:t>)</a:t>
            </a:r>
            <a:endParaRPr lang="en-US" sz="4000" b="1" dirty="0">
              <a:solidFill>
                <a:srgbClr val="FF0000"/>
              </a:solidFill>
              <a:latin typeface="Arial"/>
              <a:cs typeface="Arial"/>
            </a:endParaRPr>
          </a:p>
          <a:p>
            <a:pPr marL="12700" algn="ctr">
              <a:lnSpc>
                <a:spcPct val="100000"/>
              </a:lnSpc>
            </a:pP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3041928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73975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a:t>
            </a:r>
            <a:r>
              <a:rPr lang="en-US" sz="2800" spc="-10" dirty="0" err="1">
                <a:solidFill>
                  <a:srgbClr val="FFFFFF"/>
                </a:solidFill>
                <a:latin typeface="Arial"/>
                <a:cs typeface="Arial"/>
              </a:rPr>
              <a:t>SecMM</a:t>
            </a:r>
            <a:r>
              <a:rPr lang="en-US" sz="2800" spc="-10" dirty="0">
                <a:solidFill>
                  <a:srgbClr val="FFFFFF"/>
                </a:solidFill>
                <a:latin typeface="Arial"/>
                <a:cs typeface="Arial"/>
              </a:rPr>
              <a:t> implements services, such as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Public-key Infrastructure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Encryption/Decryption</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Integrity Control </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Supporting the security requirements needed to provide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Strong communication</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Confidentiality</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Integrity</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Authentication</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Non-repudiation.</a:t>
            </a:r>
            <a:endParaRPr lang="en-US" sz="2800" dirty="0">
              <a:latin typeface="Arial"/>
              <a:cs typeface="Arial"/>
            </a:endParaRPr>
          </a:p>
        </p:txBody>
      </p:sp>
      <p:sp>
        <p:nvSpPr>
          <p:cNvPr id="3" name="object 3"/>
          <p:cNvSpPr txBox="1"/>
          <p:nvPr/>
        </p:nvSpPr>
        <p:spPr>
          <a:xfrm>
            <a:off x="431393" y="228600"/>
            <a:ext cx="7874407" cy="1231106"/>
          </a:xfrm>
          <a:prstGeom prst="rect">
            <a:avLst/>
          </a:prstGeom>
        </p:spPr>
        <p:txBody>
          <a:bodyPr vert="horz" wrap="square" lIns="0" tIns="0" rIns="0" bIns="0" rtlCol="0">
            <a:spAutoFit/>
          </a:bodyPr>
          <a:lstStyle/>
          <a:p>
            <a:pPr marL="12700" algn="ctr"/>
            <a:r>
              <a:rPr lang="en-US" sz="4000" b="1" spc="-20" dirty="0">
                <a:solidFill>
                  <a:srgbClr val="FF0000"/>
                </a:solidFill>
                <a:latin typeface="Arial"/>
                <a:cs typeface="Arial"/>
              </a:rPr>
              <a:t>Security Management Module (</a:t>
            </a:r>
            <a:r>
              <a:rPr lang="en-US" sz="4000" b="1" spc="-20" dirty="0" err="1">
                <a:solidFill>
                  <a:srgbClr val="FF0000"/>
                </a:solidFill>
                <a:latin typeface="Arial"/>
                <a:cs typeface="Arial"/>
              </a:rPr>
              <a:t>SecMM</a:t>
            </a:r>
            <a:r>
              <a:rPr lang="en-US" sz="4000" b="1" spc="-20" dirty="0">
                <a:solidFill>
                  <a:srgbClr val="FF0000"/>
                </a:solidFill>
                <a:latin typeface="Arial"/>
                <a:cs typeface="Arial"/>
              </a:rPr>
              <a:t>)</a:t>
            </a:r>
            <a:endParaRPr lang="en-US"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24778384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33891" y="323800"/>
            <a:ext cx="7874407" cy="615553"/>
          </a:xfrm>
          <a:prstGeom prst="rect">
            <a:avLst/>
          </a:prstGeom>
        </p:spPr>
        <p:txBody>
          <a:bodyPr vert="horz" wrap="square" lIns="0" tIns="0" rIns="0" bIns="0" rtlCol="0">
            <a:spAutoFit/>
          </a:bodyPr>
          <a:lstStyle/>
          <a:p>
            <a:pPr marL="12700" algn="ctr">
              <a:lnSpc>
                <a:spcPct val="100000"/>
              </a:lnSpc>
            </a:pPr>
            <a:r>
              <a:rPr lang="en-US" sz="4000" b="1" spc="-20" dirty="0" err="1">
                <a:solidFill>
                  <a:srgbClr val="FF0000"/>
                </a:solidFill>
                <a:latin typeface="Arial"/>
                <a:cs typeface="Arial"/>
              </a:rPr>
              <a:t>SecMM</a:t>
            </a:r>
            <a:r>
              <a:rPr lang="en-US" sz="4000" b="1" spc="-20" dirty="0">
                <a:solidFill>
                  <a:srgbClr val="FF0000"/>
                </a:solidFill>
                <a:latin typeface="Arial"/>
                <a:cs typeface="Arial"/>
              </a:rPr>
              <a:t> general overview</a:t>
            </a:r>
            <a:endParaRPr lang="en-US"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pic>
        <p:nvPicPr>
          <p:cNvPr id="6" name="Imagem 5">
            <a:extLst>
              <a:ext uri="{FF2B5EF4-FFF2-40B4-BE49-F238E27FC236}">
                <a16:creationId xmlns:a16="http://schemas.microsoft.com/office/drawing/2014/main" id="{2005A423-8DC8-467A-87F3-C4D0C3C958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36" y="1524000"/>
            <a:ext cx="9144000" cy="4350715"/>
          </a:xfrm>
          <a:prstGeom prst="rect">
            <a:avLst/>
          </a:prstGeom>
        </p:spPr>
      </p:pic>
    </p:spTree>
    <p:extLst>
      <p:ext uri="{BB962C8B-B14F-4D97-AF65-F5344CB8AC3E}">
        <p14:creationId xmlns:p14="http://schemas.microsoft.com/office/powerpoint/2010/main" val="759663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308872"/>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AM provides authentication and access control. </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We consider two authentication routines: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Infrastructure authentication</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User authentication</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In both approaches strong authentication is a mandatory requirement. </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Infrastructure authentication occurs to grant that all </a:t>
            </a:r>
            <a:r>
              <a:rPr lang="en-US" sz="2800" spc="-10" dirty="0" err="1">
                <a:solidFill>
                  <a:srgbClr val="FFFFFF"/>
                </a:solidFill>
                <a:latin typeface="Arial"/>
                <a:cs typeface="Arial"/>
              </a:rPr>
              <a:t>CloudAcc</a:t>
            </a:r>
            <a:r>
              <a:rPr lang="en-US" sz="2800" spc="-10" dirty="0">
                <a:solidFill>
                  <a:srgbClr val="FFFFFF"/>
                </a:solidFill>
                <a:latin typeface="Arial"/>
                <a:cs typeface="Arial"/>
              </a:rPr>
              <a:t> members are properly identified and accountable</a:t>
            </a: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Authentication Module (AM)</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1783047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308872"/>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err="1">
                <a:solidFill>
                  <a:srgbClr val="FFFFFF"/>
                </a:solidFill>
                <a:latin typeface="Arial"/>
                <a:cs typeface="Arial"/>
              </a:rPr>
              <a:t>CloudAcc</a:t>
            </a:r>
            <a:r>
              <a:rPr lang="en-US" sz="2800" spc="-10" dirty="0">
                <a:solidFill>
                  <a:srgbClr val="FFFFFF"/>
                </a:solidFill>
                <a:latin typeface="Arial"/>
                <a:cs typeface="Arial"/>
              </a:rPr>
              <a:t> considers two strong authentication methods for users: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1) digital certificate and smart card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2) a pair username/password with 2-step verification</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 Each authorized user can configure his/her profile with personal settings that will be used to define who will access the users data, and which cryptography will be used to protect the data.</a:t>
            </a:r>
            <a:endParaRPr lang="en-US" sz="2800" dirty="0">
              <a:latin typeface="Arial"/>
              <a:cs typeface="Arial"/>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r>
              <a:rPr lang="en-US" sz="4000" b="1" spc="-20" dirty="0">
                <a:solidFill>
                  <a:srgbClr val="FF0000"/>
                </a:solidFill>
                <a:latin typeface="Arial"/>
                <a:cs typeface="Arial"/>
              </a:rPr>
              <a:t>Authentication Module (AM)</a:t>
            </a:r>
            <a:endParaRPr lang="en-US"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3233204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877985"/>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SMM is responsible for providing secure storage of users’ data based on settings established by themselves. </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It uses the services provided by </a:t>
            </a:r>
            <a:r>
              <a:rPr lang="en-US" sz="2800" spc="-10" dirty="0" err="1">
                <a:solidFill>
                  <a:srgbClr val="FFFFFF"/>
                </a:solidFill>
                <a:latin typeface="Arial"/>
                <a:cs typeface="Arial"/>
              </a:rPr>
              <a:t>SecMM</a:t>
            </a:r>
            <a:r>
              <a:rPr lang="en-US" sz="2800" spc="-10" dirty="0">
                <a:solidFill>
                  <a:srgbClr val="FFFFFF"/>
                </a:solidFill>
                <a:latin typeface="Arial"/>
                <a:cs typeface="Arial"/>
              </a:rPr>
              <a:t> and the configurations set in AM to execute security routines according the user needs respecting the local legal issues, such as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The Brazilian law #12965 or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The National Security Systems (NSS)</a:t>
            </a:r>
            <a:endParaRPr sz="2800" dirty="0">
              <a:latin typeface="Arial"/>
              <a:cs typeface="Arial"/>
            </a:endParaRPr>
          </a:p>
        </p:txBody>
      </p:sp>
      <p:sp>
        <p:nvSpPr>
          <p:cNvPr id="3" name="object 3"/>
          <p:cNvSpPr txBox="1"/>
          <p:nvPr/>
        </p:nvSpPr>
        <p:spPr>
          <a:xfrm>
            <a:off x="432642" y="323800"/>
            <a:ext cx="7874407" cy="1231106"/>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Storage Management Module (SMM)</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3763621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r>
              <a:rPr lang="en-US" sz="4000" b="1" spc="-20" dirty="0">
                <a:solidFill>
                  <a:srgbClr val="FF0000"/>
                </a:solidFill>
                <a:latin typeface="Arial"/>
                <a:cs typeface="Arial"/>
              </a:rPr>
              <a:t>SMM sequence diagram</a:t>
            </a:r>
            <a:endParaRPr lang="en-US"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pic>
        <p:nvPicPr>
          <p:cNvPr id="6" name="Imagem 5">
            <a:extLst>
              <a:ext uri="{FF2B5EF4-FFF2-40B4-BE49-F238E27FC236}">
                <a16:creationId xmlns:a16="http://schemas.microsoft.com/office/drawing/2014/main" id="{64A8E544-30EF-4165-A267-C9D41E9DF5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705"/>
          <a:stretch/>
        </p:blipFill>
        <p:spPr>
          <a:xfrm>
            <a:off x="945353" y="1344473"/>
            <a:ext cx="7360447" cy="5283264"/>
          </a:xfrm>
          <a:prstGeom prst="rect">
            <a:avLst/>
          </a:prstGeom>
          <a:solidFill>
            <a:schemeClr val="bg1"/>
          </a:solidFill>
        </p:spPr>
      </p:pic>
    </p:spTree>
    <p:extLst>
      <p:ext uri="{BB962C8B-B14F-4D97-AF65-F5344CB8AC3E}">
        <p14:creationId xmlns:p14="http://schemas.microsoft.com/office/powerpoint/2010/main" val="2997078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73975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Service layer implements the core functionalities supported by </a:t>
            </a:r>
            <a:r>
              <a:rPr lang="en-US" sz="2800" spc="-10" dirty="0" err="1">
                <a:solidFill>
                  <a:srgbClr val="FFFFFF"/>
                </a:solidFill>
                <a:latin typeface="Arial"/>
                <a:cs typeface="Arial"/>
              </a:rPr>
              <a:t>CloudAcc</a:t>
            </a:r>
            <a:r>
              <a:rPr lang="en-US" sz="2800" spc="-10" dirty="0">
                <a:solidFill>
                  <a:srgbClr val="FFFFFF"/>
                </a:solidFill>
                <a:latin typeface="Arial"/>
                <a:cs typeface="Arial"/>
              </a:rPr>
              <a:t>. </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It consumes the services implemented in supporting layer to manipulate properly the users data through interfaces and provides a set of functionalities that should be accessed through a RESTful interface. </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It is composed by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Logger Module (LM)</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Monitor Module (MM)</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Report Module (RM)</a:t>
            </a:r>
            <a:endParaRPr sz="2800" dirty="0">
              <a:latin typeface="Arial"/>
              <a:cs typeface="Arial"/>
            </a:endParaRPr>
          </a:p>
        </p:txBody>
      </p:sp>
      <p:sp>
        <p:nvSpPr>
          <p:cNvPr id="3" name="object 3"/>
          <p:cNvSpPr txBox="1"/>
          <p:nvPr/>
        </p:nvSpPr>
        <p:spPr>
          <a:xfrm>
            <a:off x="432642" y="323800"/>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Service Layer</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41189508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877985"/>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LM is responsible for manipulating all distributed log collected on federated members executing merge/split operations. </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LM uses the modules presented in supporting layer to perform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Integrity control</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Confidentiality</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Authentication</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Secure storage</a:t>
            </a:r>
          </a:p>
        </p:txBody>
      </p:sp>
      <p:sp>
        <p:nvSpPr>
          <p:cNvPr id="3" name="object 3"/>
          <p:cNvSpPr txBox="1"/>
          <p:nvPr/>
        </p:nvSpPr>
        <p:spPr>
          <a:xfrm>
            <a:off x="432642" y="323800"/>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Logger Module (LM)</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38688213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172354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MM is responsible for checking if the SLA is being fulfilled, and if the security routines are in accordance with regulatory compliance. </a:t>
            </a:r>
          </a:p>
        </p:txBody>
      </p:sp>
      <p:sp>
        <p:nvSpPr>
          <p:cNvPr id="3" name="object 3"/>
          <p:cNvSpPr txBox="1"/>
          <p:nvPr/>
        </p:nvSpPr>
        <p:spPr>
          <a:xfrm>
            <a:off x="432642" y="323800"/>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Monitor Module (MM)</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pic>
        <p:nvPicPr>
          <p:cNvPr id="6" name="Imagem 5">
            <a:extLst>
              <a:ext uri="{FF2B5EF4-FFF2-40B4-BE49-F238E27FC236}">
                <a16:creationId xmlns:a16="http://schemas.microsoft.com/office/drawing/2014/main" id="{4BFF4AEB-3F24-49F7-AA9F-2CFE0AB407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0817" y="3009460"/>
            <a:ext cx="5718056" cy="3889770"/>
          </a:xfrm>
          <a:prstGeom prst="rect">
            <a:avLst/>
          </a:prstGeom>
        </p:spPr>
      </p:pic>
    </p:spTree>
    <p:extLst>
      <p:ext uri="{BB962C8B-B14F-4D97-AF65-F5344CB8AC3E}">
        <p14:creationId xmlns:p14="http://schemas.microsoft.com/office/powerpoint/2010/main" val="1014843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87798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Focusing on the last era, cloud computing has brought many advantages for both provider and customer.</a:t>
            </a:r>
            <a:endParaRPr lang="en-US" sz="2800" dirty="0">
              <a:latin typeface="Arial"/>
              <a:cs typeface="Arial"/>
            </a:endParaRPr>
          </a:p>
          <a:p>
            <a:pPr marL="469901" marR="855980" indent="-457200">
              <a:lnSpc>
                <a:spcPct val="100000"/>
              </a:lnSpc>
              <a:buClr>
                <a:srgbClr val="DF773B"/>
              </a:buClr>
              <a:buFont typeface="Wingdings" charset="2"/>
              <a:buChar char="q"/>
              <a:tabLst>
                <a:tab pos="528320" algn="l"/>
              </a:tabLst>
            </a:pPr>
            <a:endParaRPr lang="pt-BR" sz="2800" spc="-10" dirty="0">
              <a:solidFill>
                <a:srgbClr val="FFFFFF"/>
              </a:solidFill>
              <a:latin typeface="Arial"/>
              <a:cs typeface="Arial"/>
            </a:endParaRP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However, cloud computing suffers from many weaknesses, and according to the NIST, “</a:t>
            </a:r>
            <a:r>
              <a:rPr lang="en-US" sz="2800" i="1" spc="-10" dirty="0">
                <a:solidFill>
                  <a:srgbClr val="FFFFFF"/>
                </a:solidFill>
                <a:latin typeface="Arial"/>
                <a:cs typeface="Arial"/>
              </a:rPr>
              <a:t>security, interoperability, and portability [...] are the major barriers to broader adoption</a:t>
            </a:r>
            <a:r>
              <a:rPr lang="en-US" sz="2800" spc="-10" dirty="0">
                <a:solidFill>
                  <a:srgbClr val="FFFFFF"/>
                </a:solidFill>
                <a:latin typeface="Arial"/>
                <a:cs typeface="Arial"/>
              </a:rPr>
              <a:t>” of the clouds</a:t>
            </a:r>
            <a:r>
              <a:rPr sz="2800" spc="-10" dirty="0">
                <a:solidFill>
                  <a:srgbClr val="FFFFFF"/>
                </a:solidFill>
                <a:latin typeface="Arial"/>
                <a:cs typeface="Arial"/>
              </a:rPr>
              <a:t>.</a:t>
            </a:r>
            <a:endParaRPr sz="2800" dirty="0">
              <a:latin typeface="Arial"/>
              <a:cs typeface="Arial"/>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pt-BR" sz="4000" b="1" dirty="0" err="1">
                <a:solidFill>
                  <a:srgbClr val="FF0000"/>
                </a:solidFill>
                <a:latin typeface="Arial"/>
                <a:cs typeface="Arial"/>
              </a:rPr>
              <a:t>Introduction</a:t>
            </a:r>
            <a:endParaRPr lang="pt-B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5740272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172354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RM provides reports about resource consumption, and alerts when the SLA is not fulfilled or some security configuration does not respect the regulatory compliance.</a:t>
            </a:r>
            <a:endParaRPr sz="2800" dirty="0">
              <a:latin typeface="Arial"/>
              <a:cs typeface="Arial"/>
            </a:endParaRPr>
          </a:p>
        </p:txBody>
      </p:sp>
      <p:sp>
        <p:nvSpPr>
          <p:cNvPr id="3" name="object 3"/>
          <p:cNvSpPr txBox="1"/>
          <p:nvPr/>
        </p:nvSpPr>
        <p:spPr>
          <a:xfrm>
            <a:off x="432642" y="323800"/>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Report Module (RM)</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pic>
        <p:nvPicPr>
          <p:cNvPr id="6" name="Imagem 5">
            <a:extLst>
              <a:ext uri="{FF2B5EF4-FFF2-40B4-BE49-F238E27FC236}">
                <a16:creationId xmlns:a16="http://schemas.microsoft.com/office/drawing/2014/main" id="{C557BA4B-CE0E-4E81-97D4-C9C2E0721B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37812" y="3344380"/>
            <a:ext cx="5015492" cy="3264898"/>
          </a:xfrm>
          <a:prstGeom prst="rect">
            <a:avLst/>
          </a:prstGeom>
        </p:spPr>
      </p:pic>
    </p:spTree>
    <p:extLst>
      <p:ext uri="{BB962C8B-B14F-4D97-AF65-F5344CB8AC3E}">
        <p14:creationId xmlns:p14="http://schemas.microsoft.com/office/powerpoint/2010/main" val="42217951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73975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We faced clock synchronization problems.</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In order to properly mount the users activities across the servers the servers’ clocks must still synchronized. </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Furthermore, clock synchronization problems may compromise all accountability routines of </a:t>
            </a:r>
            <a:r>
              <a:rPr lang="en-US" sz="2800" spc="-10" dirty="0" err="1">
                <a:solidFill>
                  <a:srgbClr val="FFFFFF"/>
                </a:solidFill>
                <a:latin typeface="Arial"/>
                <a:cs typeface="Arial"/>
              </a:rPr>
              <a:t>CloudAcc</a:t>
            </a:r>
            <a:r>
              <a:rPr lang="en-US" sz="2800" spc="-10" dirty="0">
                <a:solidFill>
                  <a:srgbClr val="FFFFFF"/>
                </a:solidFill>
                <a:latin typeface="Arial"/>
                <a:cs typeface="Arial"/>
              </a:rPr>
              <a:t>.</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To overcome these problems, we run a local Network Time Protocol (NTP) server instance that synchronized all the servers’ clocks.</a:t>
            </a:r>
          </a:p>
        </p:txBody>
      </p:sp>
      <p:sp>
        <p:nvSpPr>
          <p:cNvPr id="3" name="object 3"/>
          <p:cNvSpPr txBox="1"/>
          <p:nvPr/>
        </p:nvSpPr>
        <p:spPr>
          <a:xfrm>
            <a:off x="432642" y="323800"/>
            <a:ext cx="7874407" cy="1231106"/>
          </a:xfrm>
          <a:prstGeom prst="rect">
            <a:avLst/>
          </a:prstGeom>
        </p:spPr>
        <p:txBody>
          <a:bodyPr vert="horz" wrap="square" lIns="0" tIns="0" rIns="0" bIns="0" rtlCol="0">
            <a:spAutoFit/>
          </a:bodyPr>
          <a:lstStyle/>
          <a:p>
            <a:pPr marL="12700" algn="ctr">
              <a:lnSpc>
                <a:spcPct val="100000"/>
              </a:lnSpc>
            </a:pPr>
            <a:r>
              <a:rPr lang="en-US" sz="4000" b="1" spc="-20" dirty="0" err="1">
                <a:solidFill>
                  <a:srgbClr val="FF0000"/>
                </a:solidFill>
                <a:latin typeface="Arial"/>
                <a:cs typeface="Arial"/>
              </a:rPr>
              <a:t>CloudAcc</a:t>
            </a:r>
            <a:r>
              <a:rPr lang="en-US" sz="4000" b="1" spc="-20" dirty="0">
                <a:solidFill>
                  <a:srgbClr val="FF0000"/>
                </a:solidFill>
                <a:latin typeface="Arial"/>
                <a:cs typeface="Arial"/>
              </a:rPr>
              <a:t> Implementation Challenges</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21267038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447098"/>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Regarding the implementation challenges, we consider the </a:t>
            </a:r>
            <a:r>
              <a:rPr lang="en-US" sz="2800" spc="-10" dirty="0" err="1">
                <a:solidFill>
                  <a:srgbClr val="FFFFFF"/>
                </a:solidFill>
                <a:latin typeface="Arial"/>
                <a:cs typeface="Arial"/>
              </a:rPr>
              <a:t>CloudAcc</a:t>
            </a:r>
            <a:r>
              <a:rPr lang="en-US" sz="2800" spc="-10" dirty="0">
                <a:solidFill>
                  <a:srgbClr val="FFFFFF"/>
                </a:solidFill>
                <a:latin typeface="Arial"/>
                <a:cs typeface="Arial"/>
              </a:rPr>
              <a:t> core functionalities in microservices, and supporting the Brazilian “Marco Civil” requirements as the main challenging implementation problems. </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Modeling the </a:t>
            </a:r>
            <a:r>
              <a:rPr lang="en-US" sz="2800" spc="-10" dirty="0" err="1">
                <a:solidFill>
                  <a:srgbClr val="FFFFFF"/>
                </a:solidFill>
                <a:latin typeface="Arial"/>
                <a:cs typeface="Arial"/>
              </a:rPr>
              <a:t>CloudAcc</a:t>
            </a:r>
            <a:r>
              <a:rPr lang="en-US" sz="2800" spc="-10" dirty="0">
                <a:solidFill>
                  <a:srgbClr val="FFFFFF"/>
                </a:solidFill>
                <a:latin typeface="Arial"/>
                <a:cs typeface="Arial"/>
              </a:rPr>
              <a:t> in microservices architecture allowed scalability and reuse.</a:t>
            </a:r>
          </a:p>
        </p:txBody>
      </p:sp>
      <p:sp>
        <p:nvSpPr>
          <p:cNvPr id="3" name="object 3"/>
          <p:cNvSpPr txBox="1"/>
          <p:nvPr/>
        </p:nvSpPr>
        <p:spPr>
          <a:xfrm>
            <a:off x="432642" y="323800"/>
            <a:ext cx="7874407" cy="1231106"/>
          </a:xfrm>
          <a:prstGeom prst="rect">
            <a:avLst/>
          </a:prstGeom>
        </p:spPr>
        <p:txBody>
          <a:bodyPr vert="horz" wrap="square" lIns="0" tIns="0" rIns="0" bIns="0" rtlCol="0">
            <a:spAutoFit/>
          </a:bodyPr>
          <a:lstStyle/>
          <a:p>
            <a:pPr marL="12700" algn="ctr">
              <a:lnSpc>
                <a:spcPct val="100000"/>
              </a:lnSpc>
            </a:pPr>
            <a:r>
              <a:rPr lang="en-US" sz="4000" b="1" spc="-20" dirty="0" err="1">
                <a:solidFill>
                  <a:srgbClr val="FF0000"/>
                </a:solidFill>
                <a:latin typeface="Arial"/>
                <a:cs typeface="Arial"/>
              </a:rPr>
              <a:t>CloudAcc</a:t>
            </a:r>
            <a:r>
              <a:rPr lang="en-US" sz="4000" b="1" spc="-20" dirty="0">
                <a:solidFill>
                  <a:srgbClr val="FF0000"/>
                </a:solidFill>
                <a:latin typeface="Arial"/>
                <a:cs typeface="Arial"/>
              </a:rPr>
              <a:t> Implementation Challenges</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4055196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73975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A proper accountability system should support audit process, infrastructure management, planning, and billing. </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To support these functionalities, the accountability systems must collect evidences from physical, virtualization, and application layers.</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However, existing approaches in the literature do not support the four requirements, because they collect evidences in one layer only.</a:t>
            </a:r>
            <a:endParaRPr sz="2800" dirty="0">
              <a:latin typeface="Arial"/>
              <a:cs typeface="Arial"/>
            </a:endParaRPr>
          </a:p>
        </p:txBody>
      </p:sp>
      <p:sp>
        <p:nvSpPr>
          <p:cNvPr id="3" name="object 3"/>
          <p:cNvSpPr txBox="1"/>
          <p:nvPr/>
        </p:nvSpPr>
        <p:spPr>
          <a:xfrm>
            <a:off x="432642" y="323800"/>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Final Considerations</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9036255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73975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In this work, we proposed and implemented an accountability framework for federated cloud environment, named </a:t>
            </a:r>
            <a:r>
              <a:rPr lang="en-US" sz="2800" spc="-10" dirty="0" err="1">
                <a:solidFill>
                  <a:srgbClr val="FFFFFF"/>
                </a:solidFill>
                <a:latin typeface="Arial"/>
                <a:cs typeface="Arial"/>
              </a:rPr>
              <a:t>CloudAcc</a:t>
            </a:r>
            <a:r>
              <a:rPr lang="en-US" sz="2800" spc="-10" dirty="0">
                <a:solidFill>
                  <a:srgbClr val="FFFFFF"/>
                </a:solidFill>
                <a:latin typeface="Arial"/>
                <a:cs typeface="Arial"/>
              </a:rPr>
              <a:t>. </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Our main objective was implementing a framework to support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Audit process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Infrastructure management</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Planning, and billing in federated environments </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According the users’ needs and in compliance with the Brazilian “Marco Civil”.</a:t>
            </a:r>
            <a:endParaRPr sz="2800" dirty="0">
              <a:latin typeface="Arial"/>
              <a:cs typeface="Arial"/>
            </a:endParaRPr>
          </a:p>
        </p:txBody>
      </p:sp>
      <p:sp>
        <p:nvSpPr>
          <p:cNvPr id="3" name="object 3"/>
          <p:cNvSpPr txBox="1"/>
          <p:nvPr/>
        </p:nvSpPr>
        <p:spPr>
          <a:xfrm>
            <a:off x="432642" y="323800"/>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Final Considerations</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42798319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5170646"/>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We also want to support accounting in Network Function Virtualization (NFV), that is an initiative that aims to implement  network functions supporting interoperation from different hardware vendors.</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NFV functionalities increase the network capabilities because it enables the creation, for instance, of security services using firewalls, and antispam, reducing the costs of maintaining the infrastructure and improving the use of the resources.</a:t>
            </a:r>
          </a:p>
          <a:p>
            <a:pPr marL="469901" marR="855980" indent="-457200">
              <a:lnSpc>
                <a:spcPct val="100000"/>
              </a:lnSpc>
              <a:buClr>
                <a:srgbClr val="DF773B"/>
              </a:buClr>
              <a:buFont typeface="Wingdings" charset="2"/>
              <a:buChar char="q"/>
              <a:tabLst>
                <a:tab pos="528320" algn="l"/>
              </a:tabLst>
            </a:pPr>
            <a:endParaRPr sz="2800" dirty="0">
              <a:latin typeface="Arial"/>
              <a:cs typeface="Arial"/>
            </a:endParaRPr>
          </a:p>
        </p:txBody>
      </p:sp>
      <p:sp>
        <p:nvSpPr>
          <p:cNvPr id="3" name="object 3"/>
          <p:cNvSpPr txBox="1"/>
          <p:nvPr/>
        </p:nvSpPr>
        <p:spPr>
          <a:xfrm>
            <a:off x="432642" y="323800"/>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Future remarks</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2656835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877985"/>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pt-BR" sz="2800" spc="-10" dirty="0">
                <a:solidFill>
                  <a:srgbClr val="FFFFFF"/>
                </a:solidFill>
                <a:latin typeface="Arial"/>
                <a:cs typeface="Arial"/>
              </a:rPr>
              <a:t>In cloud </a:t>
            </a:r>
            <a:r>
              <a:rPr lang="en-US" sz="2800" spc="-10" dirty="0">
                <a:solidFill>
                  <a:srgbClr val="FFFFFF"/>
                </a:solidFill>
                <a:latin typeface="Arial"/>
                <a:cs typeface="Arial"/>
              </a:rPr>
              <a:t>computing</a:t>
            </a:r>
            <a:r>
              <a:rPr lang="pt-BR" sz="2800" spc="-10" dirty="0">
                <a:solidFill>
                  <a:srgbClr val="FFFFFF"/>
                </a:solidFill>
                <a:latin typeface="Arial"/>
                <a:cs typeface="Arial"/>
              </a:rPr>
              <a:t> </a:t>
            </a:r>
            <a:r>
              <a:rPr lang="en-US" sz="2800" spc="-10" dirty="0">
                <a:solidFill>
                  <a:srgbClr val="FFFFFF"/>
                </a:solidFill>
                <a:latin typeface="Arial"/>
                <a:cs typeface="Arial"/>
              </a:rPr>
              <a:t>environment</a:t>
            </a:r>
            <a:r>
              <a:rPr lang="pt-BR" sz="2800" spc="-10" dirty="0">
                <a:solidFill>
                  <a:srgbClr val="FFFFFF"/>
                </a:solidFill>
                <a:latin typeface="Arial"/>
                <a:cs typeface="Arial"/>
              </a:rPr>
              <a:t>, </a:t>
            </a:r>
            <a:r>
              <a:rPr lang="en-US" sz="2800" spc="-10" dirty="0">
                <a:solidFill>
                  <a:srgbClr val="FFFFFF"/>
                </a:solidFill>
                <a:latin typeface="Arial"/>
                <a:cs typeface="Arial"/>
              </a:rPr>
              <a:t>evidence</a:t>
            </a:r>
            <a:r>
              <a:rPr lang="pt-BR" sz="2800" spc="-10" dirty="0">
                <a:solidFill>
                  <a:srgbClr val="FFFFFF"/>
                </a:solidFill>
                <a:latin typeface="Arial"/>
                <a:cs typeface="Arial"/>
              </a:rPr>
              <a:t>  </a:t>
            </a:r>
            <a:r>
              <a:rPr lang="en-US" sz="2800" spc="-10" dirty="0">
                <a:solidFill>
                  <a:srgbClr val="FFFFFF"/>
                </a:solidFill>
                <a:latin typeface="Arial"/>
                <a:cs typeface="Arial"/>
              </a:rPr>
              <a:t>distributed among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Different machines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Different hardware architectures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Operational Systems (OS)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Infrastructures </a:t>
            </a:r>
          </a:p>
          <a:p>
            <a:pPr marL="927101" marR="855980" lvl="1" indent="-457200">
              <a:buClr>
                <a:srgbClr val="DF773B"/>
              </a:buClr>
              <a:buFont typeface="Wingdings" charset="2"/>
              <a:buChar char="q"/>
              <a:tabLst>
                <a:tab pos="528320" algn="l"/>
              </a:tabLst>
            </a:pPr>
            <a:endParaRPr lang="en-US" sz="28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It increases the complexity in performing accountability properly</a:t>
            </a:r>
            <a:endParaRPr lang="en-US" sz="2800" spc="-20" dirty="0">
              <a:solidFill>
                <a:srgbClr val="FFFFFF"/>
              </a:solidFill>
              <a:latin typeface="Arial"/>
              <a:cs typeface="Arial"/>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pt-BR" sz="4000" b="1" dirty="0" err="1">
                <a:solidFill>
                  <a:srgbClr val="FF0000"/>
                </a:solidFill>
                <a:latin typeface="Arial"/>
                <a:cs typeface="Arial"/>
              </a:rPr>
              <a:t>Introduction</a:t>
            </a:r>
            <a:endParaRPr lang="pt-B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1375299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877985"/>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Considering federated scenarios, performing accountability is crucial but hard at same </a:t>
            </a:r>
            <a:r>
              <a:rPr lang="pt-BR" sz="2800" spc="-10" dirty="0">
                <a:solidFill>
                  <a:srgbClr val="FFFFFF"/>
                </a:solidFill>
                <a:latin typeface="Arial"/>
                <a:cs typeface="Arial"/>
              </a:rPr>
              <a:t>time.</a:t>
            </a:r>
            <a:endParaRPr lang="en-US" sz="2800" spc="-20" dirty="0">
              <a:solidFill>
                <a:srgbClr val="FFFFFF"/>
              </a:solidFill>
              <a:latin typeface="Arial"/>
              <a:cs typeface="Arial"/>
            </a:endParaRPr>
          </a:p>
          <a:p>
            <a:pPr marL="469901" marR="855980" indent="-457200">
              <a:lnSpc>
                <a:spcPct val="100000"/>
              </a:lnSpc>
              <a:buClr>
                <a:srgbClr val="DF773B"/>
              </a:buClr>
              <a:buFont typeface="Wingdings" charset="2"/>
              <a:buChar char="q"/>
              <a:tabLst>
                <a:tab pos="528320" algn="l"/>
              </a:tabLst>
            </a:pPr>
            <a:r>
              <a:rPr lang="pt-BR" sz="2800" spc="-10" dirty="0">
                <a:solidFill>
                  <a:srgbClr val="FFFFFF"/>
                </a:solidFill>
                <a:latin typeface="Arial"/>
                <a:cs typeface="Arial"/>
              </a:rPr>
              <a:t>Federation </a:t>
            </a:r>
            <a:r>
              <a:rPr lang="en-US" sz="2800" spc="-10" dirty="0">
                <a:solidFill>
                  <a:srgbClr val="FFFFFF"/>
                </a:solidFill>
                <a:latin typeface="Arial"/>
                <a:cs typeface="Arial"/>
              </a:rPr>
              <a:t>members may have</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Different servers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Infrastructures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Security procedures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Systems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Security Controls</a:t>
            </a:r>
            <a:endParaRPr lang="pt-BR" sz="2800" spc="-10" dirty="0">
              <a:solidFill>
                <a:srgbClr val="FFFFFF"/>
              </a:solidFill>
              <a:latin typeface="Arial"/>
              <a:cs typeface="Arial"/>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pt-BR" sz="4000" b="1" dirty="0" err="1">
                <a:solidFill>
                  <a:srgbClr val="FF0000"/>
                </a:solidFill>
                <a:latin typeface="Arial"/>
                <a:cs typeface="Arial"/>
              </a:rPr>
              <a:t>Introduction</a:t>
            </a:r>
            <a:endParaRPr lang="pt-B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151135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016210"/>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Considering accountability as “</a:t>
            </a:r>
            <a:r>
              <a:rPr lang="en-US" sz="2800" i="1" spc="-10" dirty="0">
                <a:solidFill>
                  <a:srgbClr val="FFFFFF"/>
                </a:solidFill>
                <a:latin typeface="Arial"/>
                <a:cs typeface="Arial"/>
              </a:rPr>
              <a:t>the acknowledgement or assumption of responsibility for actions and decisions of persons or organizations that affects others</a:t>
            </a:r>
            <a:r>
              <a:rPr lang="en-US" sz="2800" spc="-10" dirty="0">
                <a:solidFill>
                  <a:srgbClr val="FFFFFF"/>
                </a:solidFill>
                <a:latin typeface="Arial"/>
                <a:cs typeface="Arial"/>
              </a:rPr>
              <a:t>”</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Detail “</a:t>
            </a:r>
            <a:r>
              <a:rPr lang="en-US" sz="2800" i="1" spc="-10" dirty="0">
                <a:solidFill>
                  <a:srgbClr val="FFFFFF"/>
                </a:solidFill>
                <a:latin typeface="Arial"/>
                <a:cs typeface="Arial"/>
              </a:rPr>
              <a:t>when, where, what, who, and how</a:t>
            </a:r>
            <a:r>
              <a:rPr lang="en-US" sz="2800" spc="-10" dirty="0">
                <a:solidFill>
                  <a:srgbClr val="FFFFFF"/>
                </a:solidFill>
                <a:latin typeface="Arial"/>
                <a:cs typeface="Arial"/>
              </a:rPr>
              <a:t>” is one of the key functions for a proper accountability mechanism.</a:t>
            </a:r>
            <a:endParaRPr sz="2800" dirty="0">
              <a:latin typeface="Arial"/>
              <a:cs typeface="Arial"/>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pt-BR" sz="4000" b="1" dirty="0" err="1">
                <a:solidFill>
                  <a:srgbClr val="FF0000"/>
                </a:solidFill>
                <a:latin typeface="Arial"/>
                <a:cs typeface="Arial"/>
              </a:rPr>
              <a:t>Introduction</a:t>
            </a:r>
            <a:endParaRPr lang="pt-B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2008089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73975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other key function of a proper accountability mechanism is store and retrieve the evidences, and increase </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Liability</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Transparency</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Responsiveness</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Responsibility</a:t>
            </a:r>
          </a:p>
          <a:p>
            <a:pPr marL="927101" marR="855980" lvl="1" indent="-457200">
              <a:buClr>
                <a:srgbClr val="DF773B"/>
              </a:buClr>
              <a:buFont typeface="Wingdings" charset="2"/>
              <a:buChar char="q"/>
              <a:tabLst>
                <a:tab pos="528320" algn="l"/>
              </a:tabLst>
            </a:pPr>
            <a:r>
              <a:rPr lang="en-US" sz="2800" spc="-10" dirty="0">
                <a:solidFill>
                  <a:srgbClr val="FFFFFF"/>
                </a:solidFill>
                <a:latin typeface="Arial"/>
                <a:cs typeface="Arial"/>
              </a:rPr>
              <a:t>Controllability</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Providing sufficient evidences for: an audit process, infrastructure management, planning, and billing.</a:t>
            </a: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r>
              <a:rPr lang="pt-BR" sz="4000" b="1" dirty="0" err="1">
                <a:solidFill>
                  <a:srgbClr val="FF0000"/>
                </a:solidFill>
                <a:latin typeface="Arial"/>
                <a:cs typeface="Arial"/>
              </a:rPr>
              <a:t>Introduction</a:t>
            </a:r>
            <a:endParaRPr lang="pt-B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3737114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447098"/>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answer for this question is that stakeholders do not trust that the cloud providers apply properly the control needed to provide security.</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Trust in cloud is a term that involves the confidence about confidentiality, integrity, availability, accountability, and auditability routines provided by a cloud provider.</a:t>
            </a:r>
            <a:endParaRPr sz="2800" dirty="0">
              <a:latin typeface="Arial"/>
              <a:cs typeface="Arial"/>
            </a:endParaRPr>
          </a:p>
        </p:txBody>
      </p:sp>
      <p:sp>
        <p:nvSpPr>
          <p:cNvPr id="3" name="object 3"/>
          <p:cNvSpPr txBox="1"/>
          <p:nvPr/>
        </p:nvSpPr>
        <p:spPr>
          <a:xfrm>
            <a:off x="431393" y="318803"/>
            <a:ext cx="7874407" cy="1231106"/>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Why Accountability is Important for Federated Clouds? </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852437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473975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In a federated scenario, cloud providers must trust each other.</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The establishment of trust in interconnected clouds is a complex and non-trivial activity because each federation member has its own security policies and procedures.</a:t>
            </a:r>
          </a:p>
          <a:p>
            <a:pPr marL="469901" marR="855980" indent="-457200">
              <a:lnSpc>
                <a:spcPct val="100000"/>
              </a:lnSpc>
              <a:buClr>
                <a:srgbClr val="DF773B"/>
              </a:buClr>
              <a:buFont typeface="Wingdings" charset="2"/>
              <a:buChar char="q"/>
              <a:tabLst>
                <a:tab pos="528320" algn="l"/>
              </a:tabLst>
            </a:pPr>
            <a:r>
              <a:rPr lang="en-US" sz="2800" spc="-10" dirty="0">
                <a:solidFill>
                  <a:srgbClr val="FFFFFF"/>
                </a:solidFill>
                <a:latin typeface="Arial"/>
                <a:cs typeface="Arial"/>
              </a:rPr>
              <a:t>An appropriate accountability mechanism in a federated scenario must be capable to increase security and confidence among the members of the federation.</a:t>
            </a:r>
          </a:p>
          <a:p>
            <a:pPr marL="469901" marR="855980" indent="-457200">
              <a:lnSpc>
                <a:spcPct val="100000"/>
              </a:lnSpc>
              <a:buClr>
                <a:srgbClr val="DF773B"/>
              </a:buClr>
              <a:buFont typeface="Wingdings" charset="2"/>
              <a:buChar char="q"/>
              <a:tabLst>
                <a:tab pos="528320" algn="l"/>
              </a:tabLst>
            </a:pPr>
            <a:endParaRPr sz="2800" dirty="0">
              <a:latin typeface="Arial"/>
              <a:cs typeface="Arial"/>
            </a:endParaRPr>
          </a:p>
        </p:txBody>
      </p:sp>
      <p:sp>
        <p:nvSpPr>
          <p:cNvPr id="3" name="object 3"/>
          <p:cNvSpPr txBox="1"/>
          <p:nvPr/>
        </p:nvSpPr>
        <p:spPr>
          <a:xfrm>
            <a:off x="431393" y="323800"/>
            <a:ext cx="7874407" cy="1231106"/>
          </a:xfrm>
          <a:prstGeom prst="rect">
            <a:avLst/>
          </a:prstGeom>
        </p:spPr>
        <p:txBody>
          <a:bodyPr vert="horz" wrap="square" lIns="0" tIns="0" rIns="0" bIns="0" rtlCol="0">
            <a:spAutoFit/>
          </a:bodyPr>
          <a:lstStyle/>
          <a:p>
            <a:pPr marL="12700" algn="ctr"/>
            <a:r>
              <a:rPr lang="en-US" sz="4000" b="1" spc="-20" dirty="0">
                <a:solidFill>
                  <a:srgbClr val="FF0000"/>
                </a:solidFill>
                <a:latin typeface="Arial"/>
                <a:cs typeface="Arial"/>
              </a:rPr>
              <a:t>Why Accountability is Important for Federated Clouds? </a:t>
            </a:r>
            <a:endParaRPr lang="en-US"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extLst>
      <p:ext uri="{BB962C8B-B14F-4D97-AF65-F5344CB8AC3E}">
        <p14:creationId xmlns:p14="http://schemas.microsoft.com/office/powerpoint/2010/main" val="173331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377</TotalTime>
  <Words>1570</Words>
  <Application>Microsoft Office PowerPoint</Application>
  <PresentationFormat>Apresentação na tela (4:3)</PresentationFormat>
  <Paragraphs>177</Paragraphs>
  <Slides>35</Slides>
  <Notes>35</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35</vt:i4>
      </vt:variant>
    </vt:vector>
  </HeadingPairs>
  <TitlesOfParts>
    <vt:vector size="39" baseType="lpstr">
      <vt:lpstr>Arial</vt:lpstr>
      <vt:lpstr>Calibri</vt:lpstr>
      <vt:lpstr>Wingdings</vt:lpstr>
      <vt:lpstr>Office Theme</vt:lpstr>
      <vt:lpstr>Chapter 33: Accountability for Federated Clouds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Thiago Rodrigues</cp:lastModifiedBy>
  <cp:revision>48</cp:revision>
  <dcterms:created xsi:type="dcterms:W3CDTF">2017-08-17T13:30:46Z</dcterms:created>
  <dcterms:modified xsi:type="dcterms:W3CDTF">2017-10-01T02:53:46Z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