
<file path=[Content_Types].xml><?xml version="1.0" encoding="utf-8"?>
<Types xmlns="http://schemas.openxmlformats.org/package/2006/content-types">
  <Default Extension="xml" ContentType="application/xml"/>
  <Default Extension="png" ContentType="image/png"/>
  <Default Extension="jpg" ContentType="image/jp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337" r:id="rId2"/>
    <p:sldId id="259" r:id="rId3"/>
    <p:sldId id="338" r:id="rId4"/>
    <p:sldId id="339" r:id="rId5"/>
    <p:sldId id="340" r:id="rId6"/>
    <p:sldId id="341" r:id="rId7"/>
    <p:sldId id="342" r:id="rId8"/>
    <p:sldId id="343" r:id="rId9"/>
    <p:sldId id="344" r:id="rId10"/>
    <p:sldId id="345" r:id="rId11"/>
    <p:sldId id="346" r:id="rId12"/>
    <p:sldId id="347" r:id="rId13"/>
    <p:sldId id="348" r:id="rId14"/>
    <p:sldId id="352" r:id="rId15"/>
    <p:sldId id="349" r:id="rId16"/>
    <p:sldId id="350" r:id="rId17"/>
    <p:sldId id="351" r:id="rId18"/>
    <p:sldId id="353" r:id="rId19"/>
    <p:sldId id="354" r:id="rId20"/>
    <p:sldId id="355" r:id="rId21"/>
    <p:sldId id="356" r:id="rId22"/>
    <p:sldId id="357" r:id="rId23"/>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137"/>
  </p:normalViewPr>
  <p:slideViewPr>
    <p:cSldViewPr>
      <p:cViewPr varScale="1">
        <p:scale>
          <a:sx n="60" d="100"/>
          <a:sy n="60" d="100"/>
        </p:scale>
        <p:origin x="960" y="16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120976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936320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093669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34323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839144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26740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441274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9601370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650569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64983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82185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224835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690736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443287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5137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561387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317738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657462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8178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55895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90420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3D9DBDDB-A08F-49AB-A359-63275330C947}" type="datetime1">
              <a:rPr lang="en-US" smtClean="0"/>
              <a:t>10/2/17</a:t>
            </a:fld>
            <a:endParaRPr lang="en-US"/>
          </a:p>
        </p:txBody>
      </p:sp>
      <p:sp>
        <p:nvSpPr>
          <p:cNvPr id="6" name="Holder 6"/>
          <p:cNvSpPr>
            <a:spLocks noGrp="1"/>
          </p:cNvSpPr>
          <p:nvPr>
            <p:ph type="sldNum" sz="quarter" idx="7"/>
          </p:nvPr>
        </p:nvSpPr>
        <p:spPr>
          <a:xfrm>
            <a:off x="6934200" y="6512559"/>
            <a:ext cx="2103120" cy="184666"/>
          </a:xfrm>
        </p:spPr>
        <p:txBody>
          <a:bodyPr lIns="0" tIns="0" rIns="0" bIns="0"/>
          <a:lstStyle>
            <a:lvl1pPr algn="r">
              <a:defRPr sz="1200">
                <a:solidFill>
                  <a:schemeClr val="tx1">
                    <a:tint val="75000"/>
                  </a:schemeClr>
                </a:solidFill>
              </a:defRPr>
            </a:lvl1pPr>
          </a:lstStyle>
          <a:p>
            <a:fld id="{B6F15528-21DE-4FAA-801E-634DDDAF4B2B}"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0C11BDD-6FE4-4025-89DB-14AA2A8447F7}" type="datetime1">
              <a:rPr lang="en-US" smtClean="0"/>
              <a:t>10/2/17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350AFAC-B93C-43DB-84AD-94F4E5A66FD9}" type="datetime1">
              <a:rPr lang="en-US" smtClean="0"/>
              <a:t>10/2/17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DF01E6E-5E03-4AFD-98D9-FC8DEEC68133}" type="datetime1">
              <a:rPr lang="en-US" smtClean="0"/>
              <a:t>10/2/17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617C196-6A28-4DAB-B99C-4A2E95DD8080}" type="datetime1">
              <a:rPr lang="en-US" smtClean="0"/>
              <a:t>10/2/17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0F3062A2-C5FB-48D5-A7D4-1E40066EEAEF}" type="datetime1">
              <a:rPr lang="en-US" smtClean="0"/>
              <a:t>10/2/17</a:t>
            </a:fld>
            <a:endParaRPr lang="en-US"/>
          </a:p>
        </p:txBody>
      </p:sp>
      <p:sp>
        <p:nvSpPr>
          <p:cNvPr id="6" name="Holder 6"/>
          <p:cNvSpPr>
            <a:spLocks noGrp="1"/>
          </p:cNvSpPr>
          <p:nvPr>
            <p:ph type="sldNum" sz="quarter" idx="7"/>
          </p:nvPr>
        </p:nvSpPr>
        <p:spPr>
          <a:xfrm>
            <a:off x="6934200" y="6512559"/>
            <a:ext cx="2103120" cy="276999"/>
          </a:xfrm>
          <a:prstGeom prst="rect">
            <a:avLst/>
          </a:prstGeom>
        </p:spPr>
        <p:txBody>
          <a:bodyPr wrap="square" lIns="0" tIns="0" rIns="0" bIns="0">
            <a:spAutoFit/>
          </a:bodyPr>
          <a:lstStyle>
            <a:lvl1pPr algn="r">
              <a:defRPr>
                <a:solidFill>
                  <a:schemeClr val="tx1">
                    <a:tint val="75000"/>
                  </a:schemeClr>
                </a:solidFill>
              </a:defRPr>
            </a:lvl1pPr>
          </a:lstStyle>
          <a:p>
            <a:fld id="{5147CB61-3F10-44DC-9FFC-7A67EDF04BE7}"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93440"/>
            <a:ext cx="9144000" cy="1107996"/>
          </a:xfrm>
        </p:spPr>
        <p:txBody>
          <a:bodyPr/>
          <a:lstStyle/>
          <a:p>
            <a:pPr algn="ctr" rtl="0"/>
            <a:r>
              <a:rPr lang="en-US" b="1" dirty="0" smtClean="0">
                <a:solidFill>
                  <a:srgbClr val="FF0000"/>
                </a:solidFill>
              </a:rPr>
              <a:t>Chapter 34: A </a:t>
            </a:r>
            <a:r>
              <a:rPr lang="en-US" b="1" dirty="0">
                <a:solidFill>
                  <a:srgbClr val="FF0000"/>
                </a:solidFill>
              </a:rPr>
              <a:t>Cognitive and </a:t>
            </a:r>
            <a:r>
              <a:rPr lang="en-US" b="1" dirty="0" smtClean="0">
                <a:solidFill>
                  <a:srgbClr val="FF0000"/>
                </a:solidFill>
              </a:rPr>
              <a:t>Concurrent Cyber </a:t>
            </a:r>
            <a:r>
              <a:rPr lang="en-US" b="1" dirty="0">
                <a:solidFill>
                  <a:srgbClr val="FF0000"/>
                </a:solidFill>
              </a:rPr>
              <a:t>Kill Chain </a:t>
            </a:r>
            <a:r>
              <a:rPr lang="en-US" b="1" dirty="0" smtClean="0">
                <a:solidFill>
                  <a:srgbClr val="FF0000"/>
                </a:solidFill>
              </a:rPr>
              <a:t>Model</a:t>
            </a:r>
            <a:endParaRPr lang="en-US" sz="4400" b="1" dirty="0">
              <a:solidFill>
                <a:srgbClr val="FF0000"/>
              </a:solidFill>
            </a:endParaRPr>
          </a:p>
        </p:txBody>
      </p:sp>
      <p:sp>
        <p:nvSpPr>
          <p:cNvPr id="4" name="Rectangle 3"/>
          <p:cNvSpPr/>
          <p:nvPr/>
        </p:nvSpPr>
        <p:spPr>
          <a:xfrm>
            <a:off x="1720851" y="1489583"/>
            <a:ext cx="5702300" cy="400110"/>
          </a:xfrm>
          <a:prstGeom prst="rect">
            <a:avLst/>
          </a:prstGeom>
        </p:spPr>
        <p:txBody>
          <a:bodyPr wrap="square">
            <a:spAutoFit/>
          </a:bodyPr>
          <a:lstStyle/>
          <a:p>
            <a:r>
              <a:rPr lang="en-US" sz="2000" dirty="0">
                <a:solidFill>
                  <a:schemeClr val="bg1"/>
                </a:solidFill>
              </a:rPr>
              <a:t>Muhammad Salman Khan, Sana Siddiqui, Ken </a:t>
            </a:r>
            <a:r>
              <a:rPr lang="en-US" sz="2000" dirty="0" err="1">
                <a:solidFill>
                  <a:schemeClr val="bg1"/>
                </a:solidFill>
              </a:rPr>
              <a:t>Ferens</a:t>
            </a:r>
            <a:endParaRPr lang="en-US" sz="2000" dirty="0">
              <a:solidFill>
                <a:schemeClr val="bg1"/>
              </a:solidFill>
            </a:endParaRPr>
          </a:p>
        </p:txBody>
      </p:sp>
      <p:sp>
        <p:nvSpPr>
          <p:cNvPr id="6" name="Slide Number Placeholder 5"/>
          <p:cNvSpPr>
            <a:spLocks noGrp="1"/>
          </p:cNvSpPr>
          <p:nvPr>
            <p:ph type="sldNum" sz="quarter" idx="7"/>
          </p:nvPr>
        </p:nvSpPr>
        <p:spPr/>
        <p:txBody>
          <a:bodyPr/>
          <a:lstStyle/>
          <a:p>
            <a:fld id="{B6F15528-21DE-4FAA-801E-634DDDAF4B2B}" type="slidenum">
              <a:rPr lang="en-CA" smtClean="0"/>
              <a:t>1</a:t>
            </a:fld>
            <a:endParaRPr lang="en-CA"/>
          </a:p>
        </p:txBody>
      </p:sp>
      <p:pic>
        <p:nvPicPr>
          <p:cNvPr id="8" name="Picture 7"/>
          <p:cNvPicPr>
            <a:picLocks noChangeAspect="1"/>
          </p:cNvPicPr>
          <p:nvPr/>
        </p:nvPicPr>
        <p:blipFill>
          <a:blip r:embed="rId3"/>
          <a:stretch>
            <a:fillRect/>
          </a:stretch>
        </p:blipFill>
        <p:spPr>
          <a:xfrm>
            <a:off x="1981200" y="1909186"/>
            <a:ext cx="5213349" cy="3299329"/>
          </a:xfrm>
          <a:prstGeom prst="rect">
            <a:avLst/>
          </a:prstGeom>
        </p:spPr>
      </p:pic>
      <p:sp>
        <p:nvSpPr>
          <p:cNvPr id="7" name="Footer Placeholder 4"/>
          <p:cNvSpPr>
            <a:spLocks noGrp="1"/>
          </p:cNvSpPr>
          <p:nvPr>
            <p:ph type="ftr" sz="quarter" idx="5"/>
          </p:nvPr>
        </p:nvSpPr>
        <p:spPr>
          <a:xfrm>
            <a:off x="401778" y="5559700"/>
            <a:ext cx="8340446" cy="1261884"/>
          </a:xfrm>
        </p:spPr>
        <p:txBody>
          <a:bodyPr/>
          <a:lstStyle/>
          <a:p>
            <a:r>
              <a:rPr lang="en-US" sz="1600" dirty="0">
                <a:solidFill>
                  <a:srgbClr val="FF0000"/>
                </a:solidFill>
              </a:rPr>
              <a:t>Computer and Network Security Essentials</a:t>
            </a:r>
          </a:p>
          <a:p>
            <a:r>
              <a:rPr lang="en-US" sz="1600" dirty="0">
                <a:solidFill>
                  <a:srgbClr val="FF0000"/>
                </a:solidFill>
              </a:rPr>
              <a:t>Springer</a:t>
            </a:r>
          </a:p>
          <a:p>
            <a:endParaRPr lang="en-US" sz="1600" dirty="0">
              <a:solidFill>
                <a:srgbClr val="FF0000"/>
              </a:solidFill>
            </a:endParaRPr>
          </a:p>
          <a:p>
            <a:r>
              <a:rPr lang="en-US" sz="1600" dirty="0">
                <a:solidFill>
                  <a:srgbClr val="FF0000"/>
                </a:solidFill>
              </a:rPr>
              <a:t>Editor: Kevin Daimi</a:t>
            </a:r>
          </a:p>
          <a:p>
            <a:r>
              <a:rPr lang="en-US" sz="1600" b="1" dirty="0">
                <a:solidFill>
                  <a:srgbClr val="FF0000"/>
                </a:solidFill>
              </a:rPr>
              <a:t>Associate Editors: Guillermo </a:t>
            </a:r>
            <a:r>
              <a:rPr lang="en-US" sz="1600" b="1" dirty="0" err="1">
                <a:solidFill>
                  <a:srgbClr val="FF0000"/>
                </a:solidFill>
              </a:rPr>
              <a:t>Francia</a:t>
            </a:r>
            <a:r>
              <a:rPr lang="en-US" sz="1600" b="1" dirty="0">
                <a:solidFill>
                  <a:srgbClr val="FF0000"/>
                </a:solidFill>
              </a:rPr>
              <a:t>, Levent </a:t>
            </a:r>
            <a:r>
              <a:rPr lang="en-US" sz="1600" b="1" dirty="0" err="1">
                <a:solidFill>
                  <a:srgbClr val="FF0000"/>
                </a:solidFill>
              </a:rPr>
              <a:t>Ertaul</a:t>
            </a:r>
            <a:r>
              <a:rPr lang="en-US" sz="1600" b="1" dirty="0">
                <a:solidFill>
                  <a:srgbClr val="FF0000"/>
                </a:solidFill>
              </a:rPr>
              <a:t>, Luis Hernández</a:t>
            </a:r>
            <a:r>
              <a:rPr lang="en-US" sz="1600" dirty="0"/>
              <a:t> </a:t>
            </a:r>
            <a:r>
              <a:rPr lang="en-US" sz="1600" b="1" dirty="0">
                <a:solidFill>
                  <a:srgbClr val="FF0000"/>
                </a:solidFill>
              </a:rPr>
              <a:t> </a:t>
            </a:r>
            <a:r>
              <a:rPr lang="en-US" sz="1600" b="1" dirty="0" err="1">
                <a:solidFill>
                  <a:srgbClr val="FF0000"/>
                </a:solidFill>
              </a:rPr>
              <a:t>Encinas</a:t>
            </a:r>
            <a:r>
              <a:rPr lang="en-US" sz="1600" b="1" dirty="0">
                <a:solidFill>
                  <a:srgbClr val="FF0000"/>
                </a:solidFill>
              </a:rPr>
              <a:t>, Eman El-Sheikh</a:t>
            </a: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a:bodyPr>
          <a:lstStyle/>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If the malware is an executable file or the </a:t>
            </a:r>
            <a:r>
              <a:rPr lang="en-CA" sz="1600" spc="-10" dirty="0" smtClean="0">
                <a:solidFill>
                  <a:srgbClr val="FFFFFF"/>
                </a:solidFill>
                <a:latin typeface="Arial"/>
                <a:cs typeface="Arial"/>
              </a:rPr>
              <a:t>malicious activity </a:t>
            </a:r>
            <a:r>
              <a:rPr lang="en-CA" sz="1600" spc="-10" dirty="0">
                <a:solidFill>
                  <a:srgbClr val="FFFFFF"/>
                </a:solidFill>
                <a:latin typeface="Arial"/>
                <a:cs typeface="Arial"/>
              </a:rPr>
              <a:t>is based on code injection or an insider threat, then the installation stage is not required. </a:t>
            </a: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However, if </a:t>
            </a:r>
            <a:r>
              <a:rPr lang="en-CA" sz="1600" spc="-10" dirty="0">
                <a:solidFill>
                  <a:srgbClr val="FFFFFF"/>
                </a:solidFill>
                <a:latin typeface="Arial"/>
                <a:cs typeface="Arial"/>
              </a:rPr>
              <a:t>the malware needs to be installed in the target computer, then the delivery stage should have </a:t>
            </a:r>
            <a:r>
              <a:rPr lang="en-CA" sz="1600" spc="-10" dirty="0" smtClean="0">
                <a:solidFill>
                  <a:srgbClr val="FFFFFF"/>
                </a:solidFill>
                <a:latin typeface="Arial"/>
                <a:cs typeface="Arial"/>
              </a:rPr>
              <a:t>delivered the </a:t>
            </a:r>
            <a:r>
              <a:rPr lang="en-CA" sz="1600" spc="-10" dirty="0">
                <a:solidFill>
                  <a:srgbClr val="FFFFFF"/>
                </a:solidFill>
                <a:latin typeface="Arial"/>
                <a:cs typeface="Arial"/>
              </a:rPr>
              <a:t>dropper or downloader in the target computer and the exploit stage has already been completed </a:t>
            </a:r>
            <a:r>
              <a:rPr lang="en-CA" sz="1600" spc="-10" dirty="0" smtClean="0">
                <a:solidFill>
                  <a:srgbClr val="FFFFFF"/>
                </a:solidFill>
                <a:latin typeface="Arial"/>
                <a:cs typeface="Arial"/>
              </a:rPr>
              <a:t>by disabling </a:t>
            </a:r>
            <a:r>
              <a:rPr lang="en-CA" sz="1600" spc="-10" dirty="0">
                <a:solidFill>
                  <a:srgbClr val="FFFFFF"/>
                </a:solidFill>
                <a:latin typeface="Arial"/>
                <a:cs typeface="Arial"/>
              </a:rPr>
              <a:t>the security defenses and finding a hook in the operating system to start the installation of </a:t>
            </a:r>
            <a:r>
              <a:rPr lang="en-CA" sz="1600" spc="-10" dirty="0" smtClean="0">
                <a:solidFill>
                  <a:srgbClr val="FFFFFF"/>
                </a:solidFill>
                <a:latin typeface="Arial"/>
                <a:cs typeface="Arial"/>
              </a:rPr>
              <a:t>the malware.</a:t>
            </a:r>
          </a:p>
          <a:p>
            <a:pPr marL="469901" marR="855980" indent="-457200">
              <a:buClr>
                <a:srgbClr val="DF773B"/>
              </a:buClr>
              <a:buFont typeface="Wingdings" charset="2"/>
              <a:buChar char="q"/>
              <a:tabLst>
                <a:tab pos="528320" algn="l"/>
              </a:tabLst>
            </a:pP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At </a:t>
            </a:r>
            <a:r>
              <a:rPr lang="en-CA" sz="1600" spc="-10" dirty="0">
                <a:solidFill>
                  <a:srgbClr val="FFFFFF"/>
                </a:solidFill>
                <a:latin typeface="Arial"/>
                <a:cs typeface="Arial"/>
              </a:rPr>
              <a:t>this stage, malware is installed and the installed files either use the libraries and support </a:t>
            </a:r>
            <a:r>
              <a:rPr lang="en-CA" sz="1600" spc="-10" dirty="0" smtClean="0">
                <a:solidFill>
                  <a:srgbClr val="FFFFFF"/>
                </a:solidFill>
                <a:latin typeface="Arial"/>
                <a:cs typeface="Arial"/>
              </a:rPr>
              <a:t>files of </a:t>
            </a:r>
            <a:r>
              <a:rPr lang="en-CA" sz="1600" spc="-10" dirty="0">
                <a:solidFill>
                  <a:srgbClr val="FFFFFF"/>
                </a:solidFill>
                <a:latin typeface="Arial"/>
                <a:cs typeface="Arial"/>
              </a:rPr>
              <a:t>the operating system or get those files from the downloader or dropper package (Yong Ling </a:t>
            </a:r>
            <a:r>
              <a:rPr lang="en-CA" sz="1600" spc="-10" dirty="0" err="1">
                <a:solidFill>
                  <a:srgbClr val="FFFFFF"/>
                </a:solidFill>
                <a:latin typeface="Arial"/>
                <a:cs typeface="Arial"/>
              </a:rPr>
              <a:t>Xue</a:t>
            </a:r>
            <a:r>
              <a:rPr lang="en-CA" sz="1600" spc="-10" dirty="0">
                <a:solidFill>
                  <a:srgbClr val="FFFFFF"/>
                </a:solidFill>
                <a:latin typeface="Arial"/>
                <a:cs typeface="Arial"/>
              </a:rPr>
              <a:t> 2014</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Polymorphic </a:t>
            </a:r>
            <a:r>
              <a:rPr lang="en-CA" sz="1600" spc="-10" dirty="0">
                <a:solidFill>
                  <a:srgbClr val="FFFFFF"/>
                </a:solidFill>
                <a:latin typeface="Arial"/>
                <a:cs typeface="Arial"/>
              </a:rPr>
              <a:t>malware or metamorphic </a:t>
            </a:r>
            <a:r>
              <a:rPr lang="en-CA" sz="1600" spc="-10" dirty="0" smtClean="0">
                <a:solidFill>
                  <a:srgbClr val="FFFFFF"/>
                </a:solidFill>
                <a:latin typeface="Arial"/>
                <a:cs typeface="Arial"/>
              </a:rPr>
              <a:t>malware</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Change </a:t>
            </a:r>
            <a:r>
              <a:rPr lang="en-CA" sz="1600" spc="-10" dirty="0">
                <a:solidFill>
                  <a:srgbClr val="FFFFFF"/>
                </a:solidFill>
                <a:latin typeface="Arial"/>
                <a:cs typeface="Arial"/>
              </a:rPr>
              <a:t>the appearance of its files either by changing </a:t>
            </a:r>
            <a:r>
              <a:rPr lang="en-CA" sz="1600" spc="-10" dirty="0" smtClean="0">
                <a:solidFill>
                  <a:srgbClr val="FFFFFF"/>
                </a:solidFill>
                <a:latin typeface="Arial"/>
                <a:cs typeface="Arial"/>
              </a:rPr>
              <a:t>the format </a:t>
            </a:r>
            <a:r>
              <a:rPr lang="en-CA" sz="1600" spc="-10" dirty="0">
                <a:solidFill>
                  <a:srgbClr val="FFFFFF"/>
                </a:solidFill>
                <a:latin typeface="Arial"/>
                <a:cs typeface="Arial"/>
              </a:rPr>
              <a:t>of the file or hiding those files from user access. </a:t>
            </a:r>
            <a:endParaRPr lang="en-CA" sz="1600" spc="-10" dirty="0" smtClean="0">
              <a:solidFill>
                <a:srgbClr val="FFFFFF"/>
              </a:solidFill>
              <a:latin typeface="Arial"/>
              <a:cs typeface="Arial"/>
            </a:endParaRP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C</a:t>
            </a:r>
            <a:r>
              <a:rPr lang="en-CA" sz="1600" spc="-10" dirty="0" smtClean="0">
                <a:solidFill>
                  <a:srgbClr val="FFFFFF"/>
                </a:solidFill>
                <a:latin typeface="Arial"/>
                <a:cs typeface="Arial"/>
              </a:rPr>
              <a:t>hange their memory </a:t>
            </a:r>
            <a:r>
              <a:rPr lang="en-CA" sz="1600" spc="-10" dirty="0">
                <a:solidFill>
                  <a:srgbClr val="FFFFFF"/>
                </a:solidFill>
                <a:latin typeface="Arial"/>
                <a:cs typeface="Arial"/>
              </a:rPr>
              <a:t>footprints to evade detection by sandbox algorithms or behaviour based antimalware systems.</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Installation (I)</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10</a:t>
            </a:fld>
            <a:endParaRPr lang="en-CA"/>
          </a:p>
        </p:txBody>
      </p:sp>
    </p:spTree>
    <p:extLst>
      <p:ext uri="{BB962C8B-B14F-4D97-AF65-F5344CB8AC3E}">
        <p14:creationId xmlns:p14="http://schemas.microsoft.com/office/powerpoint/2010/main" val="4276238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a:bodyPr>
          <a:lstStyle/>
          <a:p>
            <a:pPr marL="469901" marR="855980" indent="-457200">
              <a:buClr>
                <a:srgbClr val="DF773B"/>
              </a:buClr>
              <a:buFont typeface="Wingdings" charset="2"/>
              <a:buChar char="q"/>
              <a:tabLst>
                <a:tab pos="528320" algn="l"/>
              </a:tabLst>
            </a:pPr>
            <a:r>
              <a:rPr lang="en-CA" spc="-10" dirty="0">
                <a:solidFill>
                  <a:srgbClr val="FFFFFF"/>
                </a:solidFill>
                <a:latin typeface="Arial"/>
                <a:cs typeface="Arial"/>
              </a:rPr>
              <a:t>Command and control networks can be servers, peer-to-peer networks or social media servers. </a:t>
            </a:r>
            <a:r>
              <a:rPr lang="en-CA" spc="-10" dirty="0" smtClean="0">
                <a:solidFill>
                  <a:srgbClr val="FFFFFF"/>
                </a:solidFill>
                <a:latin typeface="Arial"/>
                <a:cs typeface="Arial"/>
              </a:rPr>
              <a:t>Further, there </a:t>
            </a:r>
            <a:r>
              <a:rPr lang="en-CA" spc="-10" dirty="0">
                <a:solidFill>
                  <a:srgbClr val="FFFFFF"/>
                </a:solidFill>
                <a:latin typeface="Arial"/>
                <a:cs typeface="Arial"/>
              </a:rPr>
              <a:t>can be multiple level of command and control networks (e.g. bot networks) to evade detection</a:t>
            </a:r>
            <a:r>
              <a:rPr lang="en-CA"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a:solidFill>
                  <a:srgbClr val="FFFFFF"/>
                </a:solidFill>
                <a:latin typeface="Arial"/>
                <a:cs typeface="Arial"/>
              </a:rPr>
              <a:t>Command and control stage is present in those malicious attacks whose objectives are as follows</a:t>
            </a:r>
            <a:r>
              <a:rPr lang="en-CA"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pc="-10" dirty="0">
              <a:solidFill>
                <a:srgbClr val="FFFFFF"/>
              </a:solidFill>
              <a:latin typeface="Arial"/>
              <a:cs typeface="Arial"/>
            </a:endParaRPr>
          </a:p>
          <a:p>
            <a:pPr marL="927101" marR="855980" lvl="1" indent="-457200">
              <a:buClr>
                <a:srgbClr val="DF773B"/>
              </a:buClr>
              <a:buFont typeface="Wingdings" charset="2"/>
              <a:buChar char="q"/>
              <a:tabLst>
                <a:tab pos="528320" algn="l"/>
              </a:tabLst>
            </a:pPr>
            <a:r>
              <a:rPr lang="en-CA" spc="-10" dirty="0" smtClean="0">
                <a:solidFill>
                  <a:srgbClr val="FFFFFF"/>
                </a:solidFill>
                <a:latin typeface="Arial"/>
                <a:cs typeface="Arial"/>
              </a:rPr>
              <a:t>Steal </a:t>
            </a:r>
            <a:r>
              <a:rPr lang="en-CA" spc="-10" dirty="0">
                <a:solidFill>
                  <a:srgbClr val="FFFFFF"/>
                </a:solidFill>
                <a:latin typeface="Arial"/>
                <a:cs typeface="Arial"/>
              </a:rPr>
              <a:t>the information (passwords, financial data, intellectual property etc.) from the </a:t>
            </a:r>
            <a:r>
              <a:rPr lang="en-CA" spc="-10" dirty="0" smtClean="0">
                <a:solidFill>
                  <a:srgbClr val="FFFFFF"/>
                </a:solidFill>
                <a:latin typeface="Arial"/>
                <a:cs typeface="Arial"/>
              </a:rPr>
              <a:t>target computer</a:t>
            </a:r>
            <a:r>
              <a:rPr lang="en-CA" spc="-10" dirty="0">
                <a:solidFill>
                  <a:srgbClr val="FFFFFF"/>
                </a:solidFill>
                <a:latin typeface="Arial"/>
                <a:cs typeface="Arial"/>
              </a:rPr>
              <a:t>, e.g. key loggers, Zeus and </a:t>
            </a:r>
            <a:r>
              <a:rPr lang="en-CA" spc="-10" dirty="0" err="1">
                <a:solidFill>
                  <a:srgbClr val="FFFFFF"/>
                </a:solidFill>
                <a:latin typeface="Arial"/>
                <a:cs typeface="Arial"/>
              </a:rPr>
              <a:t>Trojan.Coinbitclip</a:t>
            </a:r>
            <a:r>
              <a:rPr lang="en-CA" spc="-10" dirty="0">
                <a:solidFill>
                  <a:srgbClr val="FFFFFF"/>
                </a:solidFill>
                <a:latin typeface="Arial"/>
                <a:cs typeface="Arial"/>
              </a:rPr>
              <a:t> (Lionel </a:t>
            </a:r>
            <a:r>
              <a:rPr lang="en-CA" spc="-10" dirty="0" err="1">
                <a:solidFill>
                  <a:srgbClr val="FFFFFF"/>
                </a:solidFill>
                <a:latin typeface="Arial"/>
                <a:cs typeface="Arial"/>
              </a:rPr>
              <a:t>Payet</a:t>
            </a:r>
            <a:r>
              <a:rPr lang="en-CA" spc="-10" dirty="0">
                <a:solidFill>
                  <a:srgbClr val="FFFFFF"/>
                </a:solidFill>
                <a:latin typeface="Arial"/>
                <a:cs typeface="Arial"/>
              </a:rPr>
              <a:t> 2014</a:t>
            </a:r>
            <a:r>
              <a:rPr lang="en-CA"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pc="-10" dirty="0">
              <a:solidFill>
                <a:srgbClr val="FFFFFF"/>
              </a:solidFill>
              <a:latin typeface="Arial"/>
              <a:cs typeface="Arial"/>
            </a:endParaRPr>
          </a:p>
          <a:p>
            <a:pPr marL="927101" marR="855980" lvl="1" indent="-457200">
              <a:buClr>
                <a:srgbClr val="DF773B"/>
              </a:buClr>
              <a:buFont typeface="Wingdings" charset="2"/>
              <a:buChar char="q"/>
              <a:tabLst>
                <a:tab pos="528320" algn="l"/>
              </a:tabLst>
            </a:pPr>
            <a:r>
              <a:rPr lang="en-CA" spc="-10" dirty="0" smtClean="0">
                <a:solidFill>
                  <a:srgbClr val="FFFFFF"/>
                </a:solidFill>
                <a:latin typeface="Arial"/>
                <a:cs typeface="Arial"/>
              </a:rPr>
              <a:t>Send </a:t>
            </a:r>
            <a:r>
              <a:rPr lang="en-CA" spc="-10" dirty="0">
                <a:solidFill>
                  <a:srgbClr val="FFFFFF"/>
                </a:solidFill>
                <a:latin typeface="Arial"/>
                <a:cs typeface="Arial"/>
              </a:rPr>
              <a:t>instructions to the malware in the target computer to spread the malware to other parts of </a:t>
            </a:r>
            <a:r>
              <a:rPr lang="en-CA" spc="-10" dirty="0" smtClean="0">
                <a:solidFill>
                  <a:srgbClr val="FFFFFF"/>
                </a:solidFill>
                <a:latin typeface="Arial"/>
                <a:cs typeface="Arial"/>
              </a:rPr>
              <a:t>the network </a:t>
            </a:r>
            <a:r>
              <a:rPr lang="en-CA" spc="-10" dirty="0">
                <a:solidFill>
                  <a:srgbClr val="FFFFFF"/>
                </a:solidFill>
                <a:latin typeface="Arial"/>
                <a:cs typeface="Arial"/>
              </a:rPr>
              <a:t>connected with the target computer, execute the malware or activate the encryption </a:t>
            </a:r>
            <a:r>
              <a:rPr lang="en-CA" spc="-10" dirty="0" smtClean="0">
                <a:solidFill>
                  <a:srgbClr val="FFFFFF"/>
                </a:solidFill>
                <a:latin typeface="Arial"/>
                <a:cs typeface="Arial"/>
              </a:rPr>
              <a:t>to execute </a:t>
            </a:r>
            <a:r>
              <a:rPr lang="en-CA" spc="-10" dirty="0">
                <a:solidFill>
                  <a:srgbClr val="FFFFFF"/>
                </a:solidFill>
                <a:latin typeface="Arial"/>
                <a:cs typeface="Arial"/>
              </a:rPr>
              <a:t>ransomware activities, etc.</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Command and Control (</a:t>
            </a:r>
            <a:r>
              <a:rPr lang="en-US" sz="4000" b="1" spc="-20" dirty="0" err="1">
                <a:solidFill>
                  <a:srgbClr val="FF0000"/>
                </a:solidFill>
                <a:latin typeface="Arial"/>
                <a:cs typeface="Arial"/>
              </a:rPr>
              <a:t>CnC</a:t>
            </a:r>
            <a:r>
              <a:rPr lang="en-US" sz="4000" b="1" spc="-20" dirty="0">
                <a:solidFill>
                  <a:srgbClr val="FF0000"/>
                </a:solidFill>
                <a:latin typeface="Arial"/>
                <a:cs typeface="Arial"/>
              </a:rPr>
              <a:t>)</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11</a:t>
            </a:fld>
            <a:endParaRPr lang="en-CA"/>
          </a:p>
        </p:txBody>
      </p:sp>
    </p:spTree>
    <p:extLst>
      <p:ext uri="{BB962C8B-B14F-4D97-AF65-F5344CB8AC3E}">
        <p14:creationId xmlns:p14="http://schemas.microsoft.com/office/powerpoint/2010/main" val="1730197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a:bodyPr>
          <a:lstStyle/>
          <a:p>
            <a:pPr marL="469901" marR="855980" indent="-457200">
              <a:buClr>
                <a:srgbClr val="DF773B"/>
              </a:buClr>
              <a:buFont typeface="Wingdings" charset="2"/>
              <a:buChar char="q"/>
              <a:tabLst>
                <a:tab pos="528320" algn="l"/>
              </a:tabLst>
            </a:pPr>
            <a:r>
              <a:rPr lang="en-CA" sz="2000" spc="-10" dirty="0">
                <a:solidFill>
                  <a:srgbClr val="FFFFFF"/>
                </a:solidFill>
                <a:latin typeface="Arial"/>
                <a:cs typeface="Arial"/>
              </a:rPr>
              <a:t>This is the last stage of cyber kill chain and is responsible for executing the objectives of the </a:t>
            </a:r>
            <a:r>
              <a:rPr lang="en-CA" sz="2000" spc="-10" dirty="0" smtClean="0">
                <a:solidFill>
                  <a:srgbClr val="FFFFFF"/>
                </a:solidFill>
                <a:latin typeface="Arial"/>
                <a:cs typeface="Arial"/>
              </a:rPr>
              <a:t>attack.</a:t>
            </a:r>
          </a:p>
          <a:p>
            <a:pPr marL="469901" marR="855980"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At this </a:t>
            </a:r>
            <a:r>
              <a:rPr lang="en-CA" sz="2000" spc="-10" dirty="0">
                <a:solidFill>
                  <a:srgbClr val="FFFFFF"/>
                </a:solidFill>
                <a:latin typeface="Arial"/>
                <a:cs typeface="Arial"/>
              </a:rPr>
              <a:t>stage, if the malware is deployed in the target computer then it starts performing the </a:t>
            </a:r>
            <a:r>
              <a:rPr lang="en-CA" sz="2000" spc="-10" dirty="0" smtClean="0">
                <a:solidFill>
                  <a:srgbClr val="FFFFFF"/>
                </a:solidFill>
                <a:latin typeface="Arial"/>
                <a:cs typeface="Arial"/>
              </a:rPr>
              <a:t>programmed function </a:t>
            </a:r>
            <a:r>
              <a:rPr lang="en-CA" sz="2000" spc="-10" dirty="0">
                <a:solidFill>
                  <a:srgbClr val="FFFFFF"/>
                </a:solidFill>
                <a:latin typeface="Arial"/>
                <a:cs typeface="Arial"/>
              </a:rPr>
              <a:t>either through the instructions from command and control server or independently. </a:t>
            </a:r>
            <a:endParaRPr lang="en-CA" sz="20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Further</a:t>
            </a:r>
            <a:r>
              <a:rPr lang="en-CA" sz="2000" spc="-10" dirty="0">
                <a:solidFill>
                  <a:srgbClr val="FFFFFF"/>
                </a:solidFill>
                <a:latin typeface="Arial"/>
                <a:cs typeface="Arial"/>
              </a:rPr>
              <a:t>, if </a:t>
            </a:r>
            <a:r>
              <a:rPr lang="en-CA" sz="2000" spc="-10" dirty="0" smtClean="0">
                <a:solidFill>
                  <a:srgbClr val="FFFFFF"/>
                </a:solidFill>
                <a:latin typeface="Arial"/>
                <a:cs typeface="Arial"/>
              </a:rPr>
              <a:t>the attack </a:t>
            </a:r>
            <a:r>
              <a:rPr lang="en-CA" sz="2000" spc="-10" dirty="0">
                <a:solidFill>
                  <a:srgbClr val="FFFFFF"/>
                </a:solidFill>
                <a:latin typeface="Arial"/>
                <a:cs typeface="Arial"/>
              </a:rPr>
              <a:t>was through code injection then the code gets executed at this </a:t>
            </a:r>
            <a:r>
              <a:rPr lang="en-CA" sz="2000" spc="-10" dirty="0" smtClean="0">
                <a:solidFill>
                  <a:srgbClr val="FFFFFF"/>
                </a:solidFill>
                <a:latin typeface="Arial"/>
                <a:cs typeface="Arial"/>
              </a:rPr>
              <a:t>stage.</a:t>
            </a:r>
          </a:p>
          <a:p>
            <a:pPr marL="469901" marR="855980"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This </a:t>
            </a:r>
            <a:r>
              <a:rPr lang="en-CA" sz="2000" spc="-10" dirty="0">
                <a:solidFill>
                  <a:srgbClr val="FFFFFF"/>
                </a:solidFill>
                <a:latin typeface="Arial"/>
                <a:cs typeface="Arial"/>
              </a:rPr>
              <a:t>stage is also known as </a:t>
            </a:r>
            <a:r>
              <a:rPr lang="en-CA" sz="2000" spc="-10" dirty="0" smtClean="0">
                <a:solidFill>
                  <a:srgbClr val="FFFFFF"/>
                </a:solidFill>
                <a:latin typeface="Arial"/>
                <a:cs typeface="Arial"/>
              </a:rPr>
              <a:t>the detonation </a:t>
            </a:r>
            <a:r>
              <a:rPr lang="en-CA" sz="2000" spc="-10" dirty="0">
                <a:solidFill>
                  <a:srgbClr val="FFFFFF"/>
                </a:solidFill>
                <a:latin typeface="Arial"/>
                <a:cs typeface="Arial"/>
              </a:rPr>
              <a:t>stage where the cyber kill chain is completed successfully.</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Actions on objectives (A)</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12</a:t>
            </a:fld>
            <a:endParaRPr lang="en-CA"/>
          </a:p>
        </p:txBody>
      </p:sp>
    </p:spTree>
    <p:extLst>
      <p:ext uri="{BB962C8B-B14F-4D97-AF65-F5344CB8AC3E}">
        <p14:creationId xmlns:p14="http://schemas.microsoft.com/office/powerpoint/2010/main" val="267834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a:bodyPr>
          <a:lstStyle/>
          <a:p>
            <a:pPr marL="469901" marR="855980" indent="-457200">
              <a:buClr>
                <a:srgbClr val="DF773B"/>
              </a:buClr>
              <a:buFont typeface="Wingdings" charset="2"/>
              <a:buChar char="q"/>
              <a:tabLst>
                <a:tab pos="528320" algn="l"/>
              </a:tabLst>
            </a:pPr>
            <a:r>
              <a:rPr lang="en-CA" sz="2000" spc="-10" dirty="0">
                <a:solidFill>
                  <a:srgbClr val="FFFFFF"/>
                </a:solidFill>
                <a:latin typeface="Arial"/>
                <a:cs typeface="Arial"/>
              </a:rPr>
              <a:t>T</a:t>
            </a:r>
            <a:r>
              <a:rPr lang="en-CA" sz="2000" spc="-10" dirty="0" smtClean="0">
                <a:solidFill>
                  <a:srgbClr val="FFFFFF"/>
                </a:solidFill>
                <a:latin typeface="Arial"/>
                <a:cs typeface="Arial"/>
              </a:rPr>
              <a:t>he prevalence of </a:t>
            </a:r>
            <a:r>
              <a:rPr lang="en-CA" sz="2000" spc="-10" dirty="0">
                <a:solidFill>
                  <a:srgbClr val="FFFFFF"/>
                </a:solidFill>
                <a:latin typeface="Arial"/>
                <a:cs typeface="Arial"/>
              </a:rPr>
              <a:t>social networking and mobile technologies, traditional security measures including, but not limited </a:t>
            </a:r>
            <a:r>
              <a:rPr lang="en-CA" sz="2000" spc="-10" dirty="0" smtClean="0">
                <a:solidFill>
                  <a:srgbClr val="FFFFFF"/>
                </a:solidFill>
                <a:latin typeface="Arial"/>
                <a:cs typeface="Arial"/>
              </a:rPr>
              <a:t>to, firewall</a:t>
            </a:r>
            <a:r>
              <a:rPr lang="en-CA" sz="2000" spc="-10" dirty="0">
                <a:solidFill>
                  <a:srgbClr val="FFFFFF"/>
                </a:solidFill>
                <a:latin typeface="Arial"/>
                <a:cs typeface="Arial"/>
              </a:rPr>
              <a:t>, antivirus, intrusion detection/prevention systems and access control lists are proving to be </a:t>
            </a:r>
            <a:r>
              <a:rPr lang="en-CA" sz="2000" spc="-10" dirty="0" smtClean="0">
                <a:solidFill>
                  <a:srgbClr val="FFFFFF"/>
                </a:solidFill>
                <a:latin typeface="Arial"/>
                <a:cs typeface="Arial"/>
              </a:rPr>
              <a:t>futile and insufficient.</a:t>
            </a:r>
          </a:p>
          <a:p>
            <a:pPr marL="469901" marR="855980" indent="-457200">
              <a:buClr>
                <a:srgbClr val="DF773B"/>
              </a:buClr>
              <a:buFont typeface="Wingdings" charset="2"/>
              <a:buChar char="q"/>
              <a:tabLst>
                <a:tab pos="528320" algn="l"/>
              </a:tabLst>
            </a:pPr>
            <a:endParaRPr lang="en-CA" sz="20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Even </a:t>
            </a:r>
            <a:r>
              <a:rPr lang="en-CA" sz="2000" spc="-10" dirty="0">
                <a:solidFill>
                  <a:srgbClr val="FFFFFF"/>
                </a:solidFill>
                <a:latin typeface="Arial"/>
                <a:cs typeface="Arial"/>
              </a:rPr>
              <a:t>with multiple layers of security defenses, threat actors are able to infiltrate a </a:t>
            </a:r>
            <a:r>
              <a:rPr lang="en-CA" sz="2000" spc="-10" dirty="0" smtClean="0">
                <a:solidFill>
                  <a:srgbClr val="FFFFFF"/>
                </a:solidFill>
                <a:latin typeface="Arial"/>
                <a:cs typeface="Arial"/>
              </a:rPr>
              <a:t>network and </a:t>
            </a:r>
            <a:r>
              <a:rPr lang="en-CA" sz="2000" spc="-10" dirty="0">
                <a:solidFill>
                  <a:srgbClr val="FFFFFF"/>
                </a:solidFill>
                <a:latin typeface="Arial"/>
                <a:cs typeface="Arial"/>
              </a:rPr>
              <a:t>render persistence in their tactical measures and </a:t>
            </a:r>
            <a:r>
              <a:rPr lang="en-CA" sz="2000" spc="-10" dirty="0" smtClean="0">
                <a:solidFill>
                  <a:srgbClr val="FFFFFF"/>
                </a:solidFill>
                <a:latin typeface="Arial"/>
                <a:cs typeface="Arial"/>
              </a:rPr>
              <a:t>techniques.</a:t>
            </a:r>
          </a:p>
          <a:p>
            <a:pPr marL="469901" marR="855980" indent="-457200">
              <a:buClr>
                <a:srgbClr val="DF773B"/>
              </a:buClr>
              <a:buFont typeface="Wingdings" charset="2"/>
              <a:buChar char="q"/>
              <a:tabLst>
                <a:tab pos="528320" algn="l"/>
              </a:tabLst>
            </a:pPr>
            <a:endParaRPr lang="en-CA" sz="20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Persistence </a:t>
            </a:r>
            <a:r>
              <a:rPr lang="en-CA" sz="2000" spc="-10" dirty="0">
                <a:solidFill>
                  <a:srgbClr val="FFFFFF"/>
                </a:solidFill>
                <a:latin typeface="Arial"/>
                <a:cs typeface="Arial"/>
              </a:rPr>
              <a:t>is a characteristic of </a:t>
            </a:r>
            <a:r>
              <a:rPr lang="en-CA" sz="2000" spc="-10" dirty="0" smtClean="0">
                <a:solidFill>
                  <a:srgbClr val="FFFFFF"/>
                </a:solidFill>
                <a:latin typeface="Arial"/>
                <a:cs typeface="Arial"/>
              </a:rPr>
              <a:t>threats whereby </a:t>
            </a:r>
            <a:r>
              <a:rPr lang="en-CA" sz="2000" spc="-10" dirty="0">
                <a:solidFill>
                  <a:srgbClr val="FFFFFF"/>
                </a:solidFill>
                <a:latin typeface="Arial"/>
                <a:cs typeface="Arial"/>
              </a:rPr>
              <a:t>threat actors launch sophisticated attacks in such a way that the behavior and signature of </a:t>
            </a:r>
            <a:r>
              <a:rPr lang="en-CA" sz="2000" spc="-10" dirty="0" smtClean="0">
                <a:solidFill>
                  <a:srgbClr val="FFFFFF"/>
                </a:solidFill>
                <a:latin typeface="Arial"/>
                <a:cs typeface="Arial"/>
              </a:rPr>
              <a:t>those attacks </a:t>
            </a:r>
            <a:r>
              <a:rPr lang="en-CA" sz="2000" spc="-10" dirty="0">
                <a:solidFill>
                  <a:srgbClr val="FFFFFF"/>
                </a:solidFill>
                <a:latin typeface="Arial"/>
                <a:cs typeface="Arial"/>
              </a:rPr>
              <a:t>evolve dynamically to remain undetected by the security defenses and the duration of attacks </a:t>
            </a:r>
            <a:r>
              <a:rPr lang="en-CA" sz="2000" spc="-10" dirty="0" smtClean="0">
                <a:solidFill>
                  <a:srgbClr val="FFFFFF"/>
                </a:solidFill>
                <a:latin typeface="Arial"/>
                <a:cs typeface="Arial"/>
              </a:rPr>
              <a:t>spans a </a:t>
            </a:r>
            <a:r>
              <a:rPr lang="en-CA" sz="2000" spc="-10" dirty="0">
                <a:solidFill>
                  <a:srgbClr val="FFFFFF"/>
                </a:solidFill>
                <a:latin typeface="Arial"/>
                <a:cs typeface="Arial"/>
              </a:rPr>
              <a:t>large time duration (Sana Siddiqui, et al. 2016</a:t>
            </a:r>
            <a:r>
              <a:rPr lang="en-CA" sz="2000" spc="-10" dirty="0" smtClean="0">
                <a:solidFill>
                  <a:srgbClr val="FFFFFF"/>
                </a:solidFill>
                <a:latin typeface="Arial"/>
                <a:cs typeface="Arial"/>
              </a:rPr>
              <a:t>).</a:t>
            </a:r>
            <a:endParaRPr lang="en-CA" sz="2000" spc="-10" dirty="0">
              <a:solidFill>
                <a:srgbClr val="FFFFFF"/>
              </a:solidFill>
              <a:latin typeface="Arial"/>
              <a:cs typeface="Arial"/>
            </a:endParaRPr>
          </a:p>
        </p:txBody>
      </p:sp>
      <p:sp>
        <p:nvSpPr>
          <p:cNvPr id="3" name="object 3"/>
          <p:cNvSpPr txBox="1"/>
          <p:nvPr/>
        </p:nvSpPr>
        <p:spPr>
          <a:xfrm>
            <a:off x="1" y="710181"/>
            <a:ext cx="9144000" cy="553998"/>
          </a:xfrm>
          <a:prstGeom prst="rect">
            <a:avLst/>
          </a:prstGeom>
        </p:spPr>
        <p:txBody>
          <a:bodyPr vert="horz" wrap="square" lIns="0" tIns="0" rIns="0" bIns="0" rtlCol="0">
            <a:spAutoFit/>
          </a:bodyPr>
          <a:lstStyle/>
          <a:p>
            <a:pPr marL="12700" algn="ctr">
              <a:lnSpc>
                <a:spcPct val="100000"/>
              </a:lnSpc>
            </a:pPr>
            <a:r>
              <a:rPr lang="en-US" sz="3600" b="1" spc="-20" dirty="0">
                <a:solidFill>
                  <a:srgbClr val="FF0000"/>
                </a:solidFill>
                <a:latin typeface="Arial"/>
                <a:cs typeface="Arial"/>
              </a:rPr>
              <a:t>Critique of Cyber Kill </a:t>
            </a:r>
            <a:r>
              <a:rPr lang="en-US" sz="3600" b="1" spc="-20" dirty="0" smtClean="0">
                <a:solidFill>
                  <a:srgbClr val="FF0000"/>
                </a:solidFill>
                <a:latin typeface="Arial"/>
                <a:cs typeface="Arial"/>
              </a:rPr>
              <a:t>Chain: Motivation</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13</a:t>
            </a:fld>
            <a:endParaRPr lang="en-CA"/>
          </a:p>
        </p:txBody>
      </p:sp>
    </p:spTree>
    <p:extLst>
      <p:ext uri="{BB962C8B-B14F-4D97-AF65-F5344CB8AC3E}">
        <p14:creationId xmlns:p14="http://schemas.microsoft.com/office/powerpoint/2010/main" val="17728765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fontScale="92500" lnSpcReduction="10000"/>
          </a:bodyPr>
          <a:lstStyle/>
          <a:p>
            <a:pPr marL="469901" marR="855980" indent="-457200">
              <a:buClr>
                <a:srgbClr val="DF773B"/>
              </a:buClr>
              <a:buFont typeface="Wingdings" charset="2"/>
              <a:buChar char="q"/>
              <a:tabLst>
                <a:tab pos="528320" algn="l"/>
              </a:tabLst>
            </a:pPr>
            <a:r>
              <a:rPr lang="en-CA" sz="2000" spc="-10" dirty="0">
                <a:solidFill>
                  <a:srgbClr val="FFFFFF"/>
                </a:solidFill>
                <a:latin typeface="Arial"/>
                <a:cs typeface="Arial"/>
              </a:rPr>
              <a:t>(Tim Greene Aug 2016) suggested a modification to look at internal cyber kill chain stages, </a:t>
            </a:r>
            <a:r>
              <a:rPr lang="en-CA" sz="2000" spc="-10" dirty="0" smtClean="0">
                <a:solidFill>
                  <a:srgbClr val="FFFFFF"/>
                </a:solidFill>
                <a:latin typeface="Arial"/>
                <a:cs typeface="Arial"/>
              </a:rPr>
              <a:t>rather defending </a:t>
            </a:r>
            <a:r>
              <a:rPr lang="en-CA" sz="2000" spc="-10" dirty="0">
                <a:solidFill>
                  <a:srgbClr val="FFFFFF"/>
                </a:solidFill>
                <a:latin typeface="Arial"/>
                <a:cs typeface="Arial"/>
              </a:rPr>
              <a:t>at the perimeter or network based detection </a:t>
            </a:r>
            <a:r>
              <a:rPr lang="en-CA" sz="2000" spc="-10" dirty="0" smtClean="0">
                <a:solidFill>
                  <a:srgbClr val="FFFFFF"/>
                </a:solidFill>
                <a:latin typeface="Arial"/>
                <a:cs typeface="Arial"/>
              </a:rPr>
              <a:t>systems.</a:t>
            </a:r>
          </a:p>
          <a:p>
            <a:pPr marL="927101" marR="855980" lvl="1" indent="-457200">
              <a:buClr>
                <a:srgbClr val="DF773B"/>
              </a:buClr>
              <a:buFont typeface="Wingdings" charset="2"/>
              <a:buChar char="q"/>
              <a:tabLst>
                <a:tab pos="528320" algn="l"/>
              </a:tabLst>
            </a:pPr>
            <a:r>
              <a:rPr lang="en-CA" sz="2000" spc="-10" dirty="0" smtClean="0">
                <a:solidFill>
                  <a:srgbClr val="FFFFFF"/>
                </a:solidFill>
                <a:latin typeface="Arial"/>
                <a:cs typeface="Arial"/>
              </a:rPr>
              <a:t>However</a:t>
            </a:r>
            <a:r>
              <a:rPr lang="en-CA" sz="2000" spc="-10" dirty="0">
                <a:solidFill>
                  <a:srgbClr val="FFFFFF"/>
                </a:solidFill>
                <a:latin typeface="Arial"/>
                <a:cs typeface="Arial"/>
              </a:rPr>
              <a:t>, this model lacks </a:t>
            </a:r>
            <a:r>
              <a:rPr lang="en-CA" sz="2000" spc="-10" dirty="0" smtClean="0">
                <a:solidFill>
                  <a:srgbClr val="FFFFFF"/>
                </a:solidFill>
                <a:latin typeface="Arial"/>
                <a:cs typeface="Arial"/>
              </a:rPr>
              <a:t>the important </a:t>
            </a:r>
            <a:r>
              <a:rPr lang="en-CA" sz="2000" spc="-10" dirty="0">
                <a:solidFill>
                  <a:srgbClr val="FFFFFF"/>
                </a:solidFill>
                <a:latin typeface="Arial"/>
                <a:cs typeface="Arial"/>
              </a:rPr>
              <a:t>factor of analyzing the network defenses in a layered approach</a:t>
            </a:r>
            <a:r>
              <a:rPr lang="en-CA" sz="20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a:solidFill>
                  <a:srgbClr val="FFFFFF"/>
                </a:solidFill>
                <a:latin typeface="Arial"/>
                <a:cs typeface="Arial"/>
              </a:rPr>
              <a:t>(Marc </a:t>
            </a:r>
            <a:r>
              <a:rPr lang="en-CA" sz="2000" spc="-10" dirty="0" err="1">
                <a:solidFill>
                  <a:srgbClr val="FFFFFF"/>
                </a:solidFill>
                <a:latin typeface="Arial"/>
                <a:cs typeface="Arial"/>
              </a:rPr>
              <a:t>Laliberte</a:t>
            </a:r>
            <a:r>
              <a:rPr lang="en-CA" sz="2000" spc="-10" dirty="0">
                <a:solidFill>
                  <a:srgbClr val="FFFFFF"/>
                </a:solidFill>
                <a:latin typeface="Arial"/>
                <a:cs typeface="Arial"/>
              </a:rPr>
              <a:t> Sep 2016) proposed </a:t>
            </a:r>
            <a:r>
              <a:rPr lang="en-CA" sz="2000" spc="-10" dirty="0" smtClean="0">
                <a:solidFill>
                  <a:srgbClr val="FFFFFF"/>
                </a:solidFill>
                <a:latin typeface="Arial"/>
                <a:cs typeface="Arial"/>
              </a:rPr>
              <a:t>to remove </a:t>
            </a:r>
            <a:r>
              <a:rPr lang="en-CA" sz="2000" spc="-10" dirty="0" err="1" smtClean="0">
                <a:solidFill>
                  <a:srgbClr val="FFFFFF"/>
                </a:solidFill>
                <a:latin typeface="Arial"/>
                <a:cs typeface="Arial"/>
              </a:rPr>
              <a:t>weaponization</a:t>
            </a:r>
            <a:r>
              <a:rPr lang="en-CA" sz="2000" spc="-10" dirty="0" smtClean="0">
                <a:solidFill>
                  <a:srgbClr val="FFFFFF"/>
                </a:solidFill>
                <a:latin typeface="Arial"/>
                <a:cs typeface="Arial"/>
              </a:rPr>
              <a:t>  </a:t>
            </a:r>
            <a:r>
              <a:rPr lang="en-CA" sz="2000" spc="-10" dirty="0">
                <a:solidFill>
                  <a:srgbClr val="FFFFFF"/>
                </a:solidFill>
                <a:latin typeface="Arial"/>
                <a:cs typeface="Arial"/>
              </a:rPr>
              <a:t>and </a:t>
            </a:r>
            <a:r>
              <a:rPr lang="en-CA" sz="2000" spc="-10" dirty="0" smtClean="0">
                <a:solidFill>
                  <a:srgbClr val="FFFFFF"/>
                </a:solidFill>
                <a:latin typeface="Arial"/>
                <a:cs typeface="Arial"/>
              </a:rPr>
              <a:t>add lateral movement</a:t>
            </a:r>
          </a:p>
          <a:p>
            <a:pPr marL="927101" marR="855980" lvl="1" indent="-457200">
              <a:buClr>
                <a:srgbClr val="DF773B"/>
              </a:buClr>
              <a:buFont typeface="Wingdings" charset="2"/>
              <a:buChar char="q"/>
              <a:tabLst>
                <a:tab pos="528320" algn="l"/>
              </a:tabLst>
            </a:pPr>
            <a:r>
              <a:rPr lang="en-CA" sz="2000" spc="-10" dirty="0" smtClean="0">
                <a:solidFill>
                  <a:srgbClr val="FFFFFF"/>
                </a:solidFill>
                <a:latin typeface="Arial"/>
                <a:cs typeface="Arial"/>
              </a:rPr>
              <a:t>However</a:t>
            </a:r>
            <a:r>
              <a:rPr lang="en-CA" sz="2000" spc="-10" dirty="0">
                <a:solidFill>
                  <a:srgbClr val="FFFFFF"/>
                </a:solidFill>
                <a:latin typeface="Arial"/>
                <a:cs typeface="Arial"/>
              </a:rPr>
              <a:t>, many threats perform lateral movement </a:t>
            </a:r>
            <a:r>
              <a:rPr lang="en-CA" sz="2000" spc="-10" dirty="0" smtClean="0">
                <a:solidFill>
                  <a:srgbClr val="FFFFFF"/>
                </a:solidFill>
                <a:latin typeface="Arial"/>
                <a:cs typeface="Arial"/>
              </a:rPr>
              <a:t>using multiple </a:t>
            </a:r>
            <a:r>
              <a:rPr lang="en-CA" sz="2000" spc="-10" dirty="0">
                <a:solidFill>
                  <a:srgbClr val="FFFFFF"/>
                </a:solidFill>
                <a:latin typeface="Arial"/>
                <a:cs typeface="Arial"/>
              </a:rPr>
              <a:t>command and control communications and (Tim Greene Aug 2016); thus, this model </a:t>
            </a:r>
            <a:r>
              <a:rPr lang="en-CA" sz="2000" spc="-10" dirty="0" smtClean="0">
                <a:solidFill>
                  <a:srgbClr val="FFFFFF"/>
                </a:solidFill>
                <a:latin typeface="Arial"/>
                <a:cs typeface="Arial"/>
              </a:rPr>
              <a:t>lacks a </a:t>
            </a:r>
            <a:r>
              <a:rPr lang="en-CA" sz="2000" spc="-10" dirty="0">
                <a:solidFill>
                  <a:srgbClr val="FFFFFF"/>
                </a:solidFill>
                <a:latin typeface="Arial"/>
                <a:cs typeface="Arial"/>
              </a:rPr>
              <a:t>holistic approach in addressing the variety of threats altogether</a:t>
            </a:r>
            <a:r>
              <a:rPr lang="en-CA" sz="20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a:solidFill>
                  <a:srgbClr val="FFFFFF"/>
                </a:solidFill>
                <a:latin typeface="Arial"/>
                <a:cs typeface="Arial"/>
              </a:rPr>
              <a:t>(</a:t>
            </a:r>
            <a:r>
              <a:rPr lang="en-CA" sz="2000" spc="-10" dirty="0" err="1">
                <a:solidFill>
                  <a:srgbClr val="FFFFFF"/>
                </a:solidFill>
                <a:latin typeface="Arial"/>
                <a:cs typeface="Arial"/>
              </a:rPr>
              <a:t>Jassim</a:t>
            </a:r>
            <a:r>
              <a:rPr lang="en-CA" sz="2000" spc="-10" dirty="0">
                <a:solidFill>
                  <a:srgbClr val="FFFFFF"/>
                </a:solidFill>
                <a:latin typeface="Arial"/>
                <a:cs typeface="Arial"/>
              </a:rPr>
              <a:t> </a:t>
            </a:r>
            <a:r>
              <a:rPr lang="en-CA" sz="2000" spc="-10" dirty="0" err="1">
                <a:solidFill>
                  <a:srgbClr val="FFFFFF"/>
                </a:solidFill>
                <a:latin typeface="Arial"/>
                <a:cs typeface="Arial"/>
              </a:rPr>
              <a:t>Happa</a:t>
            </a:r>
            <a:r>
              <a:rPr lang="en-CA" sz="2000" spc="-10" dirty="0">
                <a:solidFill>
                  <a:srgbClr val="FFFFFF"/>
                </a:solidFill>
                <a:latin typeface="Arial"/>
                <a:cs typeface="Arial"/>
              </a:rPr>
              <a:t> and Graham Fairclough Dec 2016) discussed a holistic model covering the </a:t>
            </a:r>
            <a:r>
              <a:rPr lang="en-CA" sz="2000" spc="-10" dirty="0" smtClean="0">
                <a:solidFill>
                  <a:srgbClr val="FFFFFF"/>
                </a:solidFill>
                <a:latin typeface="Arial"/>
                <a:cs typeface="Arial"/>
              </a:rPr>
              <a:t>policy making</a:t>
            </a:r>
            <a:r>
              <a:rPr lang="en-CA" sz="2000" spc="-10" dirty="0">
                <a:solidFill>
                  <a:srgbClr val="FFFFFF"/>
                </a:solidFill>
                <a:latin typeface="Arial"/>
                <a:cs typeface="Arial"/>
              </a:rPr>
              <a:t>, technical and legal aspects of an attack </a:t>
            </a:r>
            <a:r>
              <a:rPr lang="en-CA" sz="2000" spc="-10" dirty="0" smtClean="0">
                <a:solidFill>
                  <a:srgbClr val="FFFFFF"/>
                </a:solidFill>
                <a:latin typeface="Arial"/>
                <a:cs typeface="Arial"/>
              </a:rPr>
              <a:t>simultaneously.</a:t>
            </a:r>
          </a:p>
          <a:p>
            <a:pPr marL="927101" marR="855980" lvl="1" indent="-457200">
              <a:buClr>
                <a:srgbClr val="DF773B"/>
              </a:buClr>
              <a:buFont typeface="Wingdings" charset="2"/>
              <a:buChar char="q"/>
              <a:tabLst>
                <a:tab pos="528320" algn="l"/>
              </a:tabLst>
            </a:pPr>
            <a:r>
              <a:rPr lang="en-CA" sz="2000" spc="-10" dirty="0" smtClean="0">
                <a:solidFill>
                  <a:srgbClr val="FFFFFF"/>
                </a:solidFill>
                <a:latin typeface="Arial"/>
                <a:cs typeface="Arial"/>
              </a:rPr>
              <a:t>Their </a:t>
            </a:r>
            <a:r>
              <a:rPr lang="en-CA" sz="2000" spc="-10" dirty="0">
                <a:solidFill>
                  <a:srgbClr val="FFFFFF"/>
                </a:solidFill>
                <a:latin typeface="Arial"/>
                <a:cs typeface="Arial"/>
              </a:rPr>
              <a:t>work is more focussed towards addressing the </a:t>
            </a:r>
            <a:r>
              <a:rPr lang="en-CA" sz="2000" spc="-10" dirty="0" smtClean="0">
                <a:solidFill>
                  <a:srgbClr val="FFFFFF"/>
                </a:solidFill>
                <a:latin typeface="Arial"/>
                <a:cs typeface="Arial"/>
              </a:rPr>
              <a:t>shared inference </a:t>
            </a:r>
            <a:r>
              <a:rPr lang="en-CA" sz="2000" spc="-10" dirty="0">
                <a:solidFill>
                  <a:srgbClr val="FFFFFF"/>
                </a:solidFill>
                <a:latin typeface="Arial"/>
                <a:cs typeface="Arial"/>
              </a:rPr>
              <a:t>concerns of a threat faced by an organization and helping the stakeholders in </a:t>
            </a:r>
            <a:r>
              <a:rPr lang="en-CA" sz="2000" spc="-10" dirty="0" smtClean="0">
                <a:solidFill>
                  <a:srgbClr val="FFFFFF"/>
                </a:solidFill>
                <a:latin typeface="Arial"/>
                <a:cs typeface="Arial"/>
              </a:rPr>
              <a:t>converging towards </a:t>
            </a:r>
            <a:r>
              <a:rPr lang="en-CA" sz="2000" spc="-10" dirty="0">
                <a:solidFill>
                  <a:srgbClr val="FFFFFF"/>
                </a:solidFill>
                <a:latin typeface="Arial"/>
                <a:cs typeface="Arial"/>
              </a:rPr>
              <a:t>a combined consensus.</a:t>
            </a:r>
          </a:p>
        </p:txBody>
      </p:sp>
      <p:sp>
        <p:nvSpPr>
          <p:cNvPr id="3" name="object 3"/>
          <p:cNvSpPr txBox="1"/>
          <p:nvPr/>
        </p:nvSpPr>
        <p:spPr>
          <a:xfrm>
            <a:off x="1" y="710181"/>
            <a:ext cx="9144000" cy="553998"/>
          </a:xfrm>
          <a:prstGeom prst="rect">
            <a:avLst/>
          </a:prstGeom>
        </p:spPr>
        <p:txBody>
          <a:bodyPr vert="horz" wrap="square" lIns="0" tIns="0" rIns="0" bIns="0" rtlCol="0">
            <a:spAutoFit/>
          </a:bodyPr>
          <a:lstStyle/>
          <a:p>
            <a:pPr marL="12700" algn="ctr">
              <a:lnSpc>
                <a:spcPct val="100000"/>
              </a:lnSpc>
            </a:pPr>
            <a:r>
              <a:rPr lang="en-US" sz="3600" b="1" spc="-20" dirty="0">
                <a:solidFill>
                  <a:srgbClr val="FF0000"/>
                </a:solidFill>
                <a:latin typeface="Arial"/>
                <a:cs typeface="Arial"/>
              </a:rPr>
              <a:t>Critique of Cyber Kill </a:t>
            </a:r>
            <a:r>
              <a:rPr lang="en-US" sz="3600" b="1" spc="-20" dirty="0" smtClean="0">
                <a:solidFill>
                  <a:srgbClr val="FF0000"/>
                </a:solidFill>
                <a:latin typeface="Arial"/>
                <a:cs typeface="Arial"/>
              </a:rPr>
              <a:t>Chain Modifications</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14</a:t>
            </a:fld>
            <a:endParaRPr lang="en-CA"/>
          </a:p>
        </p:txBody>
      </p:sp>
    </p:spTree>
    <p:extLst>
      <p:ext uri="{BB962C8B-B14F-4D97-AF65-F5344CB8AC3E}">
        <p14:creationId xmlns:p14="http://schemas.microsoft.com/office/powerpoint/2010/main" val="3567245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a:bodyPr>
          <a:lstStyle/>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Security </a:t>
            </a:r>
            <a:r>
              <a:rPr lang="en-CA" sz="2000" spc="-10" dirty="0">
                <a:solidFill>
                  <a:srgbClr val="FFFFFF"/>
                </a:solidFill>
                <a:latin typeface="Arial"/>
                <a:cs typeface="Arial"/>
              </a:rPr>
              <a:t>research should not be focussed on stereotypical single </a:t>
            </a:r>
            <a:r>
              <a:rPr lang="en-CA" sz="2000" spc="-10" dirty="0" smtClean="0">
                <a:solidFill>
                  <a:srgbClr val="FFFFFF"/>
                </a:solidFill>
                <a:latin typeface="Arial"/>
                <a:cs typeface="Arial"/>
              </a:rPr>
              <a:t>kill chain</a:t>
            </a:r>
            <a:r>
              <a:rPr lang="en-CA" sz="2000" spc="-10" dirty="0">
                <a:solidFill>
                  <a:srgbClr val="FFFFFF"/>
                </a:solidFill>
                <a:latin typeface="Arial"/>
                <a:cs typeface="Arial"/>
              </a:rPr>
              <a:t>; rather, a holistic idea of multiple kill chains should be taken into </a:t>
            </a:r>
            <a:r>
              <a:rPr lang="en-CA" sz="2000" spc="-10" dirty="0" smtClean="0">
                <a:solidFill>
                  <a:srgbClr val="FFFFFF"/>
                </a:solidFill>
                <a:latin typeface="Arial"/>
                <a:cs typeface="Arial"/>
              </a:rPr>
              <a:t>consideration.</a:t>
            </a:r>
          </a:p>
          <a:p>
            <a:pPr marL="469901" marR="855980"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Also, need o </a:t>
            </a:r>
            <a:r>
              <a:rPr lang="en-CA" sz="2000" spc="-10" dirty="0">
                <a:solidFill>
                  <a:srgbClr val="FFFFFF"/>
                </a:solidFill>
                <a:latin typeface="Arial"/>
                <a:cs typeface="Arial"/>
              </a:rPr>
              <a:t>understand the motives of the attacker, rather than </a:t>
            </a:r>
            <a:r>
              <a:rPr lang="en-CA" sz="2000" spc="-10" dirty="0" smtClean="0">
                <a:solidFill>
                  <a:srgbClr val="FFFFFF"/>
                </a:solidFill>
                <a:latin typeface="Arial"/>
                <a:cs typeface="Arial"/>
              </a:rPr>
              <a:t>just looking at </a:t>
            </a:r>
            <a:r>
              <a:rPr lang="en-CA" sz="2000" spc="-10" dirty="0">
                <a:solidFill>
                  <a:srgbClr val="FFFFFF"/>
                </a:solidFill>
                <a:latin typeface="Arial"/>
                <a:cs typeface="Arial"/>
              </a:rPr>
              <a:t>what the attack is doing</a:t>
            </a:r>
            <a:r>
              <a:rPr lang="en-CA" sz="20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2000" spc="-10" dirty="0" smtClean="0">
              <a:solidFill>
                <a:srgbClr val="FFFFFF"/>
              </a:solidFill>
              <a:latin typeface="Arial"/>
              <a:cs typeface="Arial"/>
            </a:endParaRPr>
          </a:p>
          <a:p>
            <a:pPr marL="927101" marR="855980" lvl="1" indent="-457200">
              <a:buClr>
                <a:srgbClr val="DF773B"/>
              </a:buClr>
              <a:buFont typeface="Wingdings" charset="2"/>
              <a:buChar char="q"/>
              <a:tabLst>
                <a:tab pos="528320" algn="l"/>
              </a:tabLst>
            </a:pPr>
            <a:r>
              <a:rPr lang="en-CA" sz="2000" spc="-10" dirty="0">
                <a:solidFill>
                  <a:srgbClr val="FFFFFF"/>
                </a:solidFill>
                <a:latin typeface="Arial"/>
                <a:cs typeface="Arial"/>
              </a:rPr>
              <a:t>For example, If the motivation is to steal financial information from servers, then there </a:t>
            </a:r>
            <a:r>
              <a:rPr lang="en-CA" sz="2000" spc="-10" dirty="0" smtClean="0">
                <a:solidFill>
                  <a:srgbClr val="FFFFFF"/>
                </a:solidFill>
                <a:latin typeface="Arial"/>
                <a:cs typeface="Arial"/>
              </a:rPr>
              <a:t>will be </a:t>
            </a:r>
            <a:r>
              <a:rPr lang="en-CA" sz="2000" spc="-10" dirty="0">
                <a:solidFill>
                  <a:srgbClr val="FFFFFF"/>
                </a:solidFill>
                <a:latin typeface="Arial"/>
                <a:cs typeface="Arial"/>
              </a:rPr>
              <a:t>a command and control communication going outbound the network, and it should be visible to </a:t>
            </a:r>
            <a:r>
              <a:rPr lang="en-CA" sz="2000" spc="-10" dirty="0" smtClean="0">
                <a:solidFill>
                  <a:srgbClr val="FFFFFF"/>
                </a:solidFill>
                <a:latin typeface="Arial"/>
                <a:cs typeface="Arial"/>
              </a:rPr>
              <a:t>detect and </a:t>
            </a:r>
            <a:r>
              <a:rPr lang="en-CA" sz="2000" spc="-10" dirty="0">
                <a:solidFill>
                  <a:srgbClr val="FFFFFF"/>
                </a:solidFill>
                <a:latin typeface="Arial"/>
                <a:cs typeface="Arial"/>
              </a:rPr>
              <a:t>stop.</a:t>
            </a:r>
          </a:p>
        </p:txBody>
      </p:sp>
      <p:sp>
        <p:nvSpPr>
          <p:cNvPr id="3" name="object 3"/>
          <p:cNvSpPr txBox="1"/>
          <p:nvPr/>
        </p:nvSpPr>
        <p:spPr>
          <a:xfrm>
            <a:off x="2" y="710181"/>
            <a:ext cx="9143998" cy="553998"/>
          </a:xfrm>
          <a:prstGeom prst="rect">
            <a:avLst/>
          </a:prstGeom>
        </p:spPr>
        <p:txBody>
          <a:bodyPr vert="horz" wrap="square" lIns="0" tIns="0" rIns="0" bIns="0" rtlCol="0">
            <a:spAutoFit/>
          </a:bodyPr>
          <a:lstStyle/>
          <a:p>
            <a:pPr marL="12700" algn="ctr">
              <a:lnSpc>
                <a:spcPct val="100000"/>
              </a:lnSpc>
            </a:pPr>
            <a:r>
              <a:rPr lang="en-US" sz="3600" b="1" spc="-20" dirty="0">
                <a:solidFill>
                  <a:srgbClr val="FF0000"/>
                </a:solidFill>
                <a:latin typeface="Arial"/>
                <a:cs typeface="Arial"/>
              </a:rPr>
              <a:t>Critique of Cyber Kill </a:t>
            </a:r>
            <a:r>
              <a:rPr lang="en-US" sz="3600" b="1" spc="-20" dirty="0" smtClean="0">
                <a:solidFill>
                  <a:srgbClr val="FF0000"/>
                </a:solidFill>
                <a:latin typeface="Arial"/>
                <a:cs typeface="Arial"/>
              </a:rPr>
              <a:t>Chain: Proposals (1)</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15</a:t>
            </a:fld>
            <a:endParaRPr lang="en-CA"/>
          </a:p>
        </p:txBody>
      </p:sp>
    </p:spTree>
    <p:extLst>
      <p:ext uri="{BB962C8B-B14F-4D97-AF65-F5344CB8AC3E}">
        <p14:creationId xmlns:p14="http://schemas.microsoft.com/office/powerpoint/2010/main" val="3089085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a:bodyPr>
          <a:lstStyle/>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Persistent </a:t>
            </a:r>
            <a:r>
              <a:rPr lang="en-CA" sz="2000" spc="-10" dirty="0">
                <a:solidFill>
                  <a:srgbClr val="FFFFFF"/>
                </a:solidFill>
                <a:latin typeface="Arial"/>
                <a:cs typeface="Arial"/>
              </a:rPr>
              <a:t>threats should be analyzed using </a:t>
            </a:r>
            <a:r>
              <a:rPr lang="en-CA" sz="2000" spc="-10" dirty="0" smtClean="0">
                <a:solidFill>
                  <a:srgbClr val="FFFFFF"/>
                </a:solidFill>
                <a:latin typeface="Arial"/>
                <a:cs typeface="Arial"/>
              </a:rPr>
              <a:t>adaptive approaches </a:t>
            </a:r>
            <a:r>
              <a:rPr lang="en-CA" sz="2000" spc="-10" dirty="0">
                <a:solidFill>
                  <a:srgbClr val="FFFFFF"/>
                </a:solidFill>
                <a:latin typeface="Arial"/>
                <a:cs typeface="Arial"/>
              </a:rPr>
              <a:t>and the network should be scanned continuously for new and old </a:t>
            </a:r>
            <a:r>
              <a:rPr lang="en-CA" sz="2000" spc="-10" dirty="0" smtClean="0">
                <a:solidFill>
                  <a:srgbClr val="FFFFFF"/>
                </a:solidFill>
                <a:latin typeface="Arial"/>
                <a:cs typeface="Arial"/>
              </a:rPr>
              <a:t>anomalies.</a:t>
            </a:r>
          </a:p>
          <a:p>
            <a:pPr marL="469901" marR="855980" indent="-457200">
              <a:buClr>
                <a:srgbClr val="DF773B"/>
              </a:buClr>
              <a:buFont typeface="Wingdings" charset="2"/>
              <a:buChar char="q"/>
              <a:tabLst>
                <a:tab pos="528320" algn="l"/>
              </a:tabLst>
            </a:pPr>
            <a:endParaRPr lang="en-CA" sz="20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Further</a:t>
            </a:r>
            <a:r>
              <a:rPr lang="en-CA" sz="2000" spc="-10" dirty="0">
                <a:solidFill>
                  <a:srgbClr val="FFFFFF"/>
                </a:solidFill>
                <a:latin typeface="Arial"/>
                <a:cs typeface="Arial"/>
              </a:rPr>
              <a:t>, along </a:t>
            </a:r>
            <a:r>
              <a:rPr lang="en-CA" sz="2000" spc="-10" dirty="0" smtClean="0">
                <a:solidFill>
                  <a:srgbClr val="FFFFFF"/>
                </a:solidFill>
                <a:latin typeface="Arial"/>
                <a:cs typeface="Arial"/>
              </a:rPr>
              <a:t>with traditional </a:t>
            </a:r>
            <a:r>
              <a:rPr lang="en-CA" sz="2000" spc="-10" dirty="0">
                <a:solidFill>
                  <a:srgbClr val="FFFFFF"/>
                </a:solidFill>
                <a:latin typeface="Arial"/>
                <a:cs typeface="Arial"/>
              </a:rPr>
              <a:t>defense approaches, defense-in-depth and layered security should be considered to </a:t>
            </a:r>
            <a:r>
              <a:rPr lang="en-CA" sz="2000" spc="-10" dirty="0" smtClean="0">
                <a:solidFill>
                  <a:srgbClr val="FFFFFF"/>
                </a:solidFill>
                <a:latin typeface="Arial"/>
                <a:cs typeface="Arial"/>
              </a:rPr>
              <a:t>stop advanced </a:t>
            </a:r>
            <a:r>
              <a:rPr lang="en-CA" sz="2000" spc="-10" dirty="0">
                <a:solidFill>
                  <a:srgbClr val="FFFFFF"/>
                </a:solidFill>
                <a:latin typeface="Arial"/>
                <a:cs typeface="Arial"/>
              </a:rPr>
              <a:t>persistent </a:t>
            </a:r>
            <a:r>
              <a:rPr lang="en-CA" sz="2000" spc="-10" dirty="0" smtClean="0">
                <a:solidFill>
                  <a:srgbClr val="FFFFFF"/>
                </a:solidFill>
                <a:latin typeface="Arial"/>
                <a:cs typeface="Arial"/>
              </a:rPr>
              <a:t>threats.</a:t>
            </a:r>
          </a:p>
          <a:p>
            <a:pPr marL="927101" marR="855980" lvl="1" indent="-457200">
              <a:buClr>
                <a:srgbClr val="DF773B"/>
              </a:buClr>
              <a:buFont typeface="Wingdings" charset="2"/>
              <a:buChar char="q"/>
              <a:tabLst>
                <a:tab pos="528320" algn="l"/>
              </a:tabLst>
            </a:pPr>
            <a:r>
              <a:rPr lang="en-CA" sz="2000" spc="-10" dirty="0" smtClean="0">
                <a:solidFill>
                  <a:srgbClr val="FFFFFF"/>
                </a:solidFill>
                <a:latin typeface="Arial"/>
                <a:cs typeface="Arial"/>
              </a:rPr>
              <a:t>These </a:t>
            </a:r>
            <a:r>
              <a:rPr lang="en-CA" sz="2000" spc="-10" dirty="0">
                <a:solidFill>
                  <a:srgbClr val="FFFFFF"/>
                </a:solidFill>
                <a:latin typeface="Arial"/>
                <a:cs typeface="Arial"/>
              </a:rPr>
              <a:t>defenses include sandboxes, honeypots and machine learning </a:t>
            </a:r>
            <a:r>
              <a:rPr lang="en-CA" sz="2000" spc="-10" dirty="0" smtClean="0">
                <a:solidFill>
                  <a:srgbClr val="FFFFFF"/>
                </a:solidFill>
                <a:latin typeface="Arial"/>
                <a:cs typeface="Arial"/>
              </a:rPr>
              <a:t>based correlation </a:t>
            </a:r>
            <a:r>
              <a:rPr lang="en-CA" sz="2000" spc="-10" dirty="0">
                <a:solidFill>
                  <a:srgbClr val="FFFFFF"/>
                </a:solidFill>
                <a:latin typeface="Arial"/>
                <a:cs typeface="Arial"/>
              </a:rPr>
              <a:t>engines to analyze existing data for a possible command and control activity. </a:t>
            </a:r>
            <a:endParaRPr lang="en-CA" sz="2000" spc="-10" dirty="0" smtClean="0">
              <a:solidFill>
                <a:srgbClr val="FFFFFF"/>
              </a:solidFill>
              <a:latin typeface="Arial"/>
              <a:cs typeface="Arial"/>
            </a:endParaRPr>
          </a:p>
          <a:p>
            <a:pPr marL="927101" marR="855980" lvl="1" indent="-457200">
              <a:buClr>
                <a:srgbClr val="DF773B"/>
              </a:buClr>
              <a:buFont typeface="Wingdings" charset="2"/>
              <a:buChar char="q"/>
              <a:tabLst>
                <a:tab pos="528320" algn="l"/>
              </a:tabLst>
            </a:pPr>
            <a:endParaRPr lang="en-CA" sz="20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000" spc="-10" dirty="0" smtClean="0">
                <a:solidFill>
                  <a:srgbClr val="FFFFFF"/>
                </a:solidFill>
                <a:latin typeface="Arial"/>
                <a:cs typeface="Arial"/>
              </a:rPr>
              <a:t>Existing </a:t>
            </a:r>
            <a:r>
              <a:rPr lang="en-CA" sz="2000" spc="-10" dirty="0">
                <a:solidFill>
                  <a:srgbClr val="FFFFFF"/>
                </a:solidFill>
                <a:latin typeface="Arial"/>
                <a:cs typeface="Arial"/>
              </a:rPr>
              <a:t>cyber </a:t>
            </a:r>
            <a:r>
              <a:rPr lang="en-CA" sz="2000" spc="-10" dirty="0" smtClean="0">
                <a:solidFill>
                  <a:srgbClr val="FFFFFF"/>
                </a:solidFill>
                <a:latin typeface="Arial"/>
                <a:cs typeface="Arial"/>
              </a:rPr>
              <a:t>kill chain </a:t>
            </a:r>
            <a:r>
              <a:rPr lang="en-CA" sz="2000" spc="-10" dirty="0">
                <a:solidFill>
                  <a:srgbClr val="FFFFFF"/>
                </a:solidFill>
                <a:latin typeface="Arial"/>
                <a:cs typeface="Arial"/>
              </a:rPr>
              <a:t>stages remain valid but the factor of persistence should be taken into account for those chains </a:t>
            </a:r>
            <a:r>
              <a:rPr lang="en-CA" sz="2000" spc="-10" dirty="0" smtClean="0">
                <a:solidFill>
                  <a:srgbClr val="FFFFFF"/>
                </a:solidFill>
                <a:latin typeface="Arial"/>
                <a:cs typeface="Arial"/>
              </a:rPr>
              <a:t>which are </a:t>
            </a:r>
            <a:r>
              <a:rPr lang="en-CA" sz="2000" spc="-10" dirty="0">
                <a:solidFill>
                  <a:srgbClr val="FFFFFF"/>
                </a:solidFill>
                <a:latin typeface="Arial"/>
                <a:cs typeface="Arial"/>
              </a:rPr>
              <a:t>not completed yet.</a:t>
            </a:r>
          </a:p>
        </p:txBody>
      </p:sp>
      <p:sp>
        <p:nvSpPr>
          <p:cNvPr id="3" name="object 3"/>
          <p:cNvSpPr txBox="1"/>
          <p:nvPr/>
        </p:nvSpPr>
        <p:spPr>
          <a:xfrm>
            <a:off x="2" y="710181"/>
            <a:ext cx="9143998" cy="553998"/>
          </a:xfrm>
          <a:prstGeom prst="rect">
            <a:avLst/>
          </a:prstGeom>
        </p:spPr>
        <p:txBody>
          <a:bodyPr vert="horz" wrap="square" lIns="0" tIns="0" rIns="0" bIns="0" rtlCol="0">
            <a:spAutoFit/>
          </a:bodyPr>
          <a:lstStyle/>
          <a:p>
            <a:pPr marL="12700" algn="ctr">
              <a:lnSpc>
                <a:spcPct val="100000"/>
              </a:lnSpc>
            </a:pPr>
            <a:r>
              <a:rPr lang="en-US" sz="3600" b="1" spc="-20" dirty="0">
                <a:solidFill>
                  <a:srgbClr val="FF0000"/>
                </a:solidFill>
                <a:latin typeface="Arial"/>
                <a:cs typeface="Arial"/>
              </a:rPr>
              <a:t>Critique of Cyber Kill </a:t>
            </a:r>
            <a:r>
              <a:rPr lang="en-US" sz="3600" b="1" spc="-20" dirty="0" smtClean="0">
                <a:solidFill>
                  <a:srgbClr val="FF0000"/>
                </a:solidFill>
                <a:latin typeface="Arial"/>
                <a:cs typeface="Arial"/>
              </a:rPr>
              <a:t>Chain: Proposals (2)</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16</a:t>
            </a:fld>
            <a:endParaRPr lang="en-CA"/>
          </a:p>
        </p:txBody>
      </p:sp>
    </p:spTree>
    <p:extLst>
      <p:ext uri="{BB962C8B-B14F-4D97-AF65-F5344CB8AC3E}">
        <p14:creationId xmlns:p14="http://schemas.microsoft.com/office/powerpoint/2010/main" val="2391200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554906"/>
            <a:ext cx="9144000" cy="5303094"/>
          </a:xfrm>
          <a:prstGeom prst="rect">
            <a:avLst/>
          </a:prstGeom>
        </p:spPr>
        <p:txBody>
          <a:bodyPr vert="horz" wrap="square" lIns="0" tIns="0" rIns="0" bIns="0" rtlCol="0">
            <a:noAutofit/>
          </a:bodyPr>
          <a:lstStyle/>
          <a:p>
            <a:pPr marL="469901" marR="855980"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Cognitive cyber security is </a:t>
            </a:r>
            <a:r>
              <a:rPr lang="en-CA" spc="-10" dirty="0" smtClean="0">
                <a:solidFill>
                  <a:srgbClr val="FFFFFF"/>
                </a:solidFill>
                <a:latin typeface="Arial"/>
                <a:cs typeface="Arial"/>
              </a:rPr>
              <a:t>an </a:t>
            </a:r>
            <a:r>
              <a:rPr lang="en-CA" spc="-10" dirty="0">
                <a:solidFill>
                  <a:srgbClr val="FFFFFF"/>
                </a:solidFill>
                <a:latin typeface="Arial"/>
                <a:cs typeface="Arial"/>
              </a:rPr>
              <a:t>adaptive model </a:t>
            </a:r>
            <a:r>
              <a:rPr lang="en-CA" spc="-10" dirty="0" smtClean="0">
                <a:solidFill>
                  <a:srgbClr val="FFFFFF"/>
                </a:solidFill>
                <a:latin typeface="Arial"/>
                <a:cs typeface="Arial"/>
              </a:rPr>
              <a:t>, which analyzes the </a:t>
            </a:r>
            <a:r>
              <a:rPr lang="en-CA" spc="-10" dirty="0">
                <a:solidFill>
                  <a:srgbClr val="FFFFFF"/>
                </a:solidFill>
                <a:latin typeface="Arial"/>
                <a:cs typeface="Arial"/>
              </a:rPr>
              <a:t>data using machine </a:t>
            </a:r>
            <a:r>
              <a:rPr lang="en-CA" spc="-10" dirty="0" smtClean="0">
                <a:solidFill>
                  <a:srgbClr val="FFFFFF"/>
                </a:solidFill>
                <a:latin typeface="Arial"/>
                <a:cs typeface="Arial"/>
              </a:rPr>
              <a:t>learning, natural </a:t>
            </a:r>
            <a:r>
              <a:rPr lang="en-CA" spc="-10" dirty="0">
                <a:solidFill>
                  <a:srgbClr val="FFFFFF"/>
                </a:solidFill>
                <a:latin typeface="Arial"/>
                <a:cs typeface="Arial"/>
              </a:rPr>
              <a:t>language processing and artificial </a:t>
            </a:r>
            <a:r>
              <a:rPr lang="en-CA" spc="-10" dirty="0" smtClean="0">
                <a:solidFill>
                  <a:srgbClr val="FFFFFF"/>
                </a:solidFill>
                <a:latin typeface="Arial"/>
                <a:cs typeface="Arial"/>
              </a:rPr>
              <a:t>intelligence, by </a:t>
            </a:r>
            <a:r>
              <a:rPr lang="en-CA" spc="-10" dirty="0">
                <a:solidFill>
                  <a:srgbClr val="FFFFFF"/>
                </a:solidFill>
                <a:latin typeface="Arial"/>
                <a:cs typeface="Arial"/>
              </a:rPr>
              <a:t>mimicking how human brain functions and </a:t>
            </a:r>
            <a:r>
              <a:rPr lang="en-CA" spc="-10" dirty="0" smtClean="0">
                <a:solidFill>
                  <a:srgbClr val="FFFFFF"/>
                </a:solidFill>
                <a:latin typeface="Arial"/>
                <a:cs typeface="Arial"/>
              </a:rPr>
              <a:t>learns through </a:t>
            </a:r>
            <a:r>
              <a:rPr lang="en-CA" spc="-10" dirty="0">
                <a:solidFill>
                  <a:srgbClr val="FFFFFF"/>
                </a:solidFill>
                <a:latin typeface="Arial"/>
                <a:cs typeface="Arial"/>
              </a:rPr>
              <a:t>processing data to detect cyber threats (Muhammad Salman Khan, Ken </a:t>
            </a:r>
            <a:r>
              <a:rPr lang="en-CA" spc="-10" dirty="0" err="1">
                <a:solidFill>
                  <a:srgbClr val="FFFFFF"/>
                </a:solidFill>
                <a:latin typeface="Arial"/>
                <a:cs typeface="Arial"/>
              </a:rPr>
              <a:t>Ferens</a:t>
            </a:r>
            <a:r>
              <a:rPr lang="en-CA" spc="-10" dirty="0">
                <a:solidFill>
                  <a:srgbClr val="FFFFFF"/>
                </a:solidFill>
                <a:latin typeface="Arial"/>
                <a:cs typeface="Arial"/>
              </a:rPr>
              <a:t> and </a:t>
            </a:r>
            <a:r>
              <a:rPr lang="en-CA" spc="-10" dirty="0" err="1">
                <a:solidFill>
                  <a:srgbClr val="FFFFFF"/>
                </a:solidFill>
                <a:latin typeface="Arial"/>
                <a:cs typeface="Arial"/>
              </a:rPr>
              <a:t>Witold</a:t>
            </a:r>
            <a:r>
              <a:rPr lang="en-CA" spc="-10" dirty="0">
                <a:solidFill>
                  <a:srgbClr val="FFFFFF"/>
                </a:solidFill>
                <a:latin typeface="Arial"/>
                <a:cs typeface="Arial"/>
              </a:rPr>
              <a:t> </a:t>
            </a:r>
            <a:r>
              <a:rPr lang="en-CA" spc="-10" dirty="0" err="1" smtClean="0">
                <a:solidFill>
                  <a:srgbClr val="FFFFFF"/>
                </a:solidFill>
                <a:latin typeface="Arial"/>
                <a:cs typeface="Arial"/>
              </a:rPr>
              <a:t>Kinsner</a:t>
            </a:r>
            <a:r>
              <a:rPr lang="en-CA" spc="-10" dirty="0" smtClean="0">
                <a:solidFill>
                  <a:srgbClr val="FFFFFF"/>
                </a:solidFill>
                <a:latin typeface="Arial"/>
                <a:cs typeface="Arial"/>
              </a:rPr>
              <a:t> Jul </a:t>
            </a:r>
            <a:r>
              <a:rPr lang="en-CA" spc="-10" dirty="0">
                <a:solidFill>
                  <a:srgbClr val="FFFFFF"/>
                </a:solidFill>
                <a:latin typeface="Arial"/>
                <a:cs typeface="Arial"/>
              </a:rPr>
              <a:t>2015) (</a:t>
            </a:r>
            <a:r>
              <a:rPr lang="en-CA" spc="-10" dirty="0" err="1">
                <a:solidFill>
                  <a:srgbClr val="FFFFFF"/>
                </a:solidFill>
                <a:latin typeface="Arial"/>
                <a:cs typeface="Arial"/>
              </a:rPr>
              <a:t>Kaj</a:t>
            </a:r>
            <a:r>
              <a:rPr lang="en-CA" spc="-10" dirty="0">
                <a:solidFill>
                  <a:srgbClr val="FFFFFF"/>
                </a:solidFill>
                <a:latin typeface="Arial"/>
                <a:cs typeface="Arial"/>
              </a:rPr>
              <a:t> </a:t>
            </a:r>
            <a:r>
              <a:rPr lang="en-CA" spc="-10" dirty="0" err="1">
                <a:solidFill>
                  <a:srgbClr val="FFFFFF"/>
                </a:solidFill>
                <a:latin typeface="Arial"/>
                <a:cs typeface="Arial"/>
              </a:rPr>
              <a:t>Grahn</a:t>
            </a:r>
            <a:r>
              <a:rPr lang="en-CA" spc="-10" dirty="0">
                <a:solidFill>
                  <a:srgbClr val="FFFFFF"/>
                </a:solidFill>
                <a:latin typeface="Arial"/>
                <a:cs typeface="Arial"/>
              </a:rPr>
              <a:t>, Magnus </a:t>
            </a:r>
            <a:r>
              <a:rPr lang="en-CA" spc="-10" dirty="0" err="1">
                <a:solidFill>
                  <a:srgbClr val="FFFFFF"/>
                </a:solidFill>
                <a:latin typeface="Arial"/>
                <a:cs typeface="Arial"/>
              </a:rPr>
              <a:t>Westerlund</a:t>
            </a:r>
            <a:r>
              <a:rPr lang="en-CA" spc="-10" dirty="0">
                <a:solidFill>
                  <a:srgbClr val="FFFFFF"/>
                </a:solidFill>
                <a:latin typeface="Arial"/>
                <a:cs typeface="Arial"/>
              </a:rPr>
              <a:t> and Goran </a:t>
            </a:r>
            <a:r>
              <a:rPr lang="en-CA" spc="-10" dirty="0" err="1">
                <a:solidFill>
                  <a:srgbClr val="FFFFFF"/>
                </a:solidFill>
                <a:latin typeface="Arial"/>
                <a:cs typeface="Arial"/>
              </a:rPr>
              <a:t>Pulkkis</a:t>
            </a:r>
            <a:r>
              <a:rPr lang="en-CA" spc="-10" dirty="0">
                <a:solidFill>
                  <a:srgbClr val="FFFFFF"/>
                </a:solidFill>
                <a:latin typeface="Arial"/>
                <a:cs typeface="Arial"/>
              </a:rPr>
              <a:t> Oct 2016</a:t>
            </a:r>
            <a:r>
              <a:rPr lang="en-CA" spc="-10" dirty="0" smtClean="0">
                <a:solidFill>
                  <a:srgbClr val="FFFFFF"/>
                </a:solidFill>
                <a:latin typeface="Arial"/>
                <a:cs typeface="Arial"/>
              </a:rPr>
              <a:t>).</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Broader spectrum </a:t>
            </a:r>
            <a:r>
              <a:rPr lang="en-CA" spc="-10" dirty="0">
                <a:solidFill>
                  <a:srgbClr val="FFFFFF"/>
                </a:solidFill>
                <a:latin typeface="Arial"/>
                <a:cs typeface="Arial"/>
              </a:rPr>
              <a:t>of cognitive informatics and computing which is an active area of research (</a:t>
            </a:r>
            <a:r>
              <a:rPr lang="en-CA" spc="-10" dirty="0" err="1">
                <a:solidFill>
                  <a:srgbClr val="FFFFFF"/>
                </a:solidFill>
                <a:latin typeface="Arial"/>
                <a:cs typeface="Arial"/>
              </a:rPr>
              <a:t>Yingxu</a:t>
            </a:r>
            <a:r>
              <a:rPr lang="en-CA" spc="-10" dirty="0">
                <a:solidFill>
                  <a:srgbClr val="FFFFFF"/>
                </a:solidFill>
                <a:latin typeface="Arial"/>
                <a:cs typeface="Arial"/>
              </a:rPr>
              <a:t> Wang, et </a:t>
            </a:r>
            <a:r>
              <a:rPr lang="en-CA" spc="-10" dirty="0" smtClean="0">
                <a:solidFill>
                  <a:srgbClr val="FFFFFF"/>
                </a:solidFill>
                <a:latin typeface="Arial"/>
                <a:cs typeface="Arial"/>
              </a:rPr>
              <a:t>al. 2016 ).</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Cyber </a:t>
            </a:r>
            <a:r>
              <a:rPr lang="en-CA" spc="-10" dirty="0">
                <a:solidFill>
                  <a:srgbClr val="FFFFFF"/>
                </a:solidFill>
                <a:latin typeface="Arial"/>
                <a:cs typeface="Arial"/>
              </a:rPr>
              <a:t>security is a complex research domain and technically involves various heterogeneous </a:t>
            </a:r>
            <a:r>
              <a:rPr lang="en-CA" spc="-10" dirty="0" smtClean="0">
                <a:solidFill>
                  <a:srgbClr val="FFFFFF"/>
                </a:solidFill>
                <a:latin typeface="Arial"/>
                <a:cs typeface="Arial"/>
              </a:rPr>
              <a:t>aspects of </a:t>
            </a:r>
            <a:r>
              <a:rPr lang="en-CA" spc="-10" dirty="0">
                <a:solidFill>
                  <a:srgbClr val="FFFFFF"/>
                </a:solidFill>
                <a:latin typeface="Arial"/>
                <a:cs typeface="Arial"/>
              </a:rPr>
              <a:t>the data and network including the user behavior and the analysis of mental model of the threat actors</a:t>
            </a:r>
            <a:r>
              <a:rPr lang="en-CA" spc="-10" dirty="0" smtClean="0">
                <a:solidFill>
                  <a:srgbClr val="FFFFFF"/>
                </a:solidFill>
                <a:latin typeface="Arial"/>
                <a:cs typeface="Arial"/>
              </a:rPr>
              <a:t>.</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It is necessary to incorporate such complexity in the cognitive analysis of the data for the detection of </a:t>
            </a:r>
            <a:r>
              <a:rPr lang="en-CA" spc="-10" dirty="0" smtClean="0">
                <a:solidFill>
                  <a:srgbClr val="FFFFFF"/>
                </a:solidFill>
                <a:latin typeface="Arial"/>
                <a:cs typeface="Arial"/>
              </a:rPr>
              <a:t>threats automatically</a:t>
            </a:r>
            <a:r>
              <a:rPr lang="en-CA" spc="-10" dirty="0">
                <a:solidFill>
                  <a:srgbClr val="FFFFFF"/>
                </a:solidFill>
                <a:latin typeface="Arial"/>
                <a:cs typeface="Arial"/>
              </a:rPr>
              <a:t>, adaptively and dynamically.</a:t>
            </a:r>
          </a:p>
        </p:txBody>
      </p:sp>
      <p:sp>
        <p:nvSpPr>
          <p:cNvPr id="3" name="object 3"/>
          <p:cNvSpPr txBox="1"/>
          <p:nvPr/>
        </p:nvSpPr>
        <p:spPr>
          <a:xfrm>
            <a:off x="2" y="228600"/>
            <a:ext cx="9143998" cy="1107996"/>
          </a:xfrm>
          <a:prstGeom prst="rect">
            <a:avLst/>
          </a:prstGeom>
        </p:spPr>
        <p:txBody>
          <a:bodyPr vert="horz" wrap="square" lIns="0" tIns="0" rIns="0" bIns="0" rtlCol="0">
            <a:spAutoFit/>
          </a:bodyPr>
          <a:lstStyle/>
          <a:p>
            <a:pPr marL="12700" algn="ctr">
              <a:lnSpc>
                <a:spcPct val="100000"/>
              </a:lnSpc>
            </a:pPr>
            <a:r>
              <a:rPr lang="en-US" sz="3600" b="1" spc="-20" dirty="0" smtClean="0">
                <a:solidFill>
                  <a:srgbClr val="FF0000"/>
                </a:solidFill>
                <a:latin typeface="Arial"/>
                <a:cs typeface="Arial"/>
              </a:rPr>
              <a:t>Proposed Solution:</a:t>
            </a:r>
            <a:br>
              <a:rPr lang="en-US" sz="3600" b="1" spc="-20" dirty="0" smtClean="0">
                <a:solidFill>
                  <a:srgbClr val="FF0000"/>
                </a:solidFill>
                <a:latin typeface="Arial"/>
                <a:cs typeface="Arial"/>
              </a:rPr>
            </a:br>
            <a:r>
              <a:rPr lang="en-US" sz="3600" b="1" spc="-20" dirty="0" smtClean="0">
                <a:solidFill>
                  <a:srgbClr val="FF0000"/>
                </a:solidFill>
                <a:latin typeface="Arial"/>
                <a:cs typeface="Arial"/>
              </a:rPr>
              <a:t>Cognitive Cyber Security</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17</a:t>
            </a:fld>
            <a:endParaRPr lang="en-CA"/>
          </a:p>
        </p:txBody>
      </p:sp>
    </p:spTree>
    <p:extLst>
      <p:ext uri="{BB962C8B-B14F-4D97-AF65-F5344CB8AC3E}">
        <p14:creationId xmlns:p14="http://schemas.microsoft.com/office/powerpoint/2010/main" val="2022482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554906"/>
            <a:ext cx="9144000" cy="578694"/>
          </a:xfrm>
          <a:prstGeom prst="rect">
            <a:avLst/>
          </a:prstGeom>
        </p:spPr>
        <p:txBody>
          <a:bodyPr vert="horz" wrap="square" lIns="0" tIns="0" rIns="0" bIns="0" rtlCol="0">
            <a:noAutofit/>
          </a:bodyPr>
          <a:lstStyle/>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p:txBody>
      </p:sp>
      <p:sp>
        <p:nvSpPr>
          <p:cNvPr id="3" name="object 3"/>
          <p:cNvSpPr txBox="1"/>
          <p:nvPr/>
        </p:nvSpPr>
        <p:spPr>
          <a:xfrm>
            <a:off x="2" y="533400"/>
            <a:ext cx="9143998" cy="553998"/>
          </a:xfrm>
          <a:prstGeom prst="rect">
            <a:avLst/>
          </a:prstGeom>
        </p:spPr>
        <p:txBody>
          <a:bodyPr vert="horz" wrap="square" lIns="0" tIns="0" rIns="0" bIns="0" rtlCol="0">
            <a:spAutoFit/>
          </a:bodyPr>
          <a:lstStyle/>
          <a:p>
            <a:pPr marL="12700" algn="ctr">
              <a:lnSpc>
                <a:spcPct val="100000"/>
              </a:lnSpc>
            </a:pPr>
            <a:r>
              <a:rPr lang="en-US" sz="3600" b="1" spc="-20" dirty="0" smtClean="0">
                <a:solidFill>
                  <a:srgbClr val="FF0000"/>
                </a:solidFill>
                <a:latin typeface="Arial"/>
                <a:cs typeface="Arial"/>
              </a:rPr>
              <a:t>Proposed Solution: Cognitive Kill Chain</a:t>
            </a:r>
            <a:endParaRPr sz="3600" b="1" dirty="0">
              <a:solidFill>
                <a:srgbClr val="FF0000"/>
              </a:solidFill>
              <a:latin typeface="Arial"/>
              <a:cs typeface="Arial"/>
            </a:endParaRPr>
          </a:p>
        </p:txBody>
      </p:sp>
      <p:pic>
        <p:nvPicPr>
          <p:cNvPr id="4" name="Picture 3"/>
          <p:cNvPicPr>
            <a:picLocks noChangeAspect="1"/>
          </p:cNvPicPr>
          <p:nvPr/>
        </p:nvPicPr>
        <p:blipFill>
          <a:blip r:embed="rId3"/>
          <a:stretch>
            <a:fillRect/>
          </a:stretch>
        </p:blipFill>
        <p:spPr>
          <a:xfrm>
            <a:off x="685800" y="1554906"/>
            <a:ext cx="7772400" cy="4754146"/>
          </a:xfrm>
          <a:prstGeom prst="rect">
            <a:avLst/>
          </a:prstGeom>
        </p:spPr>
      </p:pic>
      <p:sp>
        <p:nvSpPr>
          <p:cNvPr id="5" name="Slide Number Placeholder 4"/>
          <p:cNvSpPr>
            <a:spLocks noGrp="1"/>
          </p:cNvSpPr>
          <p:nvPr>
            <p:ph type="sldNum" sz="quarter" idx="7"/>
          </p:nvPr>
        </p:nvSpPr>
        <p:spPr/>
        <p:txBody>
          <a:bodyPr/>
          <a:lstStyle/>
          <a:p>
            <a:fld id="{B6F15528-21DE-4FAA-801E-634DDDAF4B2B}" type="slidenum">
              <a:rPr lang="en-CA" smtClean="0"/>
              <a:t>18</a:t>
            </a:fld>
            <a:endParaRPr lang="en-CA"/>
          </a:p>
        </p:txBody>
      </p:sp>
    </p:spTree>
    <p:extLst>
      <p:ext uri="{BB962C8B-B14F-4D97-AF65-F5344CB8AC3E}">
        <p14:creationId xmlns:p14="http://schemas.microsoft.com/office/powerpoint/2010/main" val="32378084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554906"/>
            <a:ext cx="9144000" cy="5303094"/>
          </a:xfrm>
          <a:prstGeom prst="rect">
            <a:avLst/>
          </a:prstGeom>
        </p:spPr>
        <p:txBody>
          <a:bodyPr vert="horz" wrap="square" lIns="0" tIns="0" rIns="0" bIns="0" rtlCol="0">
            <a:noAutofit/>
          </a:bodyPr>
          <a:lstStyle/>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Security </a:t>
            </a:r>
            <a:r>
              <a:rPr lang="en-CA" spc="-10" dirty="0">
                <a:solidFill>
                  <a:srgbClr val="FFFFFF"/>
                </a:solidFill>
                <a:latin typeface="Arial"/>
                <a:cs typeface="Arial"/>
              </a:rPr>
              <a:t>professionals analyze threats </a:t>
            </a:r>
            <a:r>
              <a:rPr lang="en-CA" spc="-10" dirty="0" smtClean="0">
                <a:solidFill>
                  <a:srgbClr val="FFFFFF"/>
                </a:solidFill>
                <a:latin typeface="Arial"/>
                <a:cs typeface="Arial"/>
              </a:rPr>
              <a:t>conceptually and concurrently</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927101" marR="855980" lvl="1"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Examples:</a:t>
            </a:r>
          </a:p>
          <a:p>
            <a:pPr marL="1384301" marR="855980" lvl="2"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In order to analyze a current </a:t>
            </a:r>
            <a:r>
              <a:rPr lang="en-CA" spc="-10" dirty="0" smtClean="0">
                <a:solidFill>
                  <a:srgbClr val="FFFFFF"/>
                </a:solidFill>
                <a:latin typeface="Arial"/>
                <a:cs typeface="Arial"/>
              </a:rPr>
              <a:t>threat, an </a:t>
            </a:r>
            <a:r>
              <a:rPr lang="en-CA" spc="-10" dirty="0">
                <a:solidFill>
                  <a:srgbClr val="FFFFFF"/>
                </a:solidFill>
                <a:latin typeface="Arial"/>
                <a:cs typeface="Arial"/>
              </a:rPr>
              <a:t>analyst not only looks at the current indicators of compromise and indicators of attacks but will </a:t>
            </a:r>
            <a:r>
              <a:rPr lang="en-CA" spc="-10" dirty="0" smtClean="0">
                <a:solidFill>
                  <a:srgbClr val="FFFFFF"/>
                </a:solidFill>
                <a:latin typeface="Arial"/>
                <a:cs typeface="Arial"/>
              </a:rPr>
              <a:t>also analyze </a:t>
            </a:r>
            <a:r>
              <a:rPr lang="en-CA" spc="-10" dirty="0">
                <a:solidFill>
                  <a:srgbClr val="FFFFFF"/>
                </a:solidFill>
                <a:latin typeface="Arial"/>
                <a:cs typeface="Arial"/>
              </a:rPr>
              <a:t>how a threat entered the network and what network defenses are </a:t>
            </a:r>
            <a:r>
              <a:rPr lang="en-CA" spc="-10" dirty="0" smtClean="0">
                <a:solidFill>
                  <a:srgbClr val="FFFFFF"/>
                </a:solidFill>
                <a:latin typeface="Arial"/>
                <a:cs typeface="Arial"/>
              </a:rPr>
              <a:t>compromised.</a:t>
            </a:r>
          </a:p>
          <a:p>
            <a:pPr marL="1384301" marR="855980" lvl="2"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I</a:t>
            </a:r>
            <a:r>
              <a:rPr lang="en-CA" spc="-10" dirty="0" smtClean="0">
                <a:solidFill>
                  <a:srgbClr val="FFFFFF"/>
                </a:solidFill>
                <a:latin typeface="Arial"/>
                <a:cs typeface="Arial"/>
              </a:rPr>
              <a:t>f </a:t>
            </a:r>
            <a:r>
              <a:rPr lang="en-CA" spc="-10" dirty="0">
                <a:solidFill>
                  <a:srgbClr val="FFFFFF"/>
                </a:solidFill>
                <a:latin typeface="Arial"/>
                <a:cs typeface="Arial"/>
              </a:rPr>
              <a:t>a </a:t>
            </a:r>
            <a:r>
              <a:rPr lang="en-CA" spc="-10" dirty="0" smtClean="0">
                <a:solidFill>
                  <a:srgbClr val="FFFFFF"/>
                </a:solidFill>
                <a:latin typeface="Arial"/>
                <a:cs typeface="Arial"/>
              </a:rPr>
              <a:t>threat intelligence </a:t>
            </a:r>
            <a:r>
              <a:rPr lang="en-CA" spc="-10" dirty="0">
                <a:solidFill>
                  <a:srgbClr val="FFFFFF"/>
                </a:solidFill>
                <a:latin typeface="Arial"/>
                <a:cs typeface="Arial"/>
              </a:rPr>
              <a:t>analyst analyzes a future attack, then not only the objectives and actions of the threats </a:t>
            </a:r>
            <a:r>
              <a:rPr lang="en-CA" spc="-10" dirty="0" smtClean="0">
                <a:solidFill>
                  <a:srgbClr val="FFFFFF"/>
                </a:solidFill>
                <a:latin typeface="Arial"/>
                <a:cs typeface="Arial"/>
              </a:rPr>
              <a:t>are analyzed </a:t>
            </a:r>
            <a:r>
              <a:rPr lang="en-CA" spc="-10" dirty="0">
                <a:solidFill>
                  <a:srgbClr val="FFFFFF"/>
                </a:solidFill>
                <a:latin typeface="Arial"/>
                <a:cs typeface="Arial"/>
              </a:rPr>
              <a:t>but the method of threat delivery, techniques of knowing those delivery mechanisms will also </a:t>
            </a:r>
            <a:r>
              <a:rPr lang="en-CA" spc="-10" dirty="0" smtClean="0">
                <a:solidFill>
                  <a:srgbClr val="FFFFFF"/>
                </a:solidFill>
                <a:latin typeface="Arial"/>
                <a:cs typeface="Arial"/>
              </a:rPr>
              <a:t>be analyzed.</a:t>
            </a:r>
          </a:p>
          <a:p>
            <a:pPr marL="1384301" marR="855980" lvl="2"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Proposed method takes into account the analysis of concurrent stages of the modified kill chain.</a:t>
            </a:r>
            <a:endParaRPr lang="en-CA" spc="-10" dirty="0">
              <a:solidFill>
                <a:srgbClr val="FFFFFF"/>
              </a:solidFill>
              <a:latin typeface="Arial"/>
              <a:cs typeface="Arial"/>
            </a:endParaRPr>
          </a:p>
        </p:txBody>
      </p:sp>
      <p:sp>
        <p:nvSpPr>
          <p:cNvPr id="3" name="object 3"/>
          <p:cNvSpPr txBox="1"/>
          <p:nvPr/>
        </p:nvSpPr>
        <p:spPr>
          <a:xfrm>
            <a:off x="2" y="533400"/>
            <a:ext cx="9143998" cy="553998"/>
          </a:xfrm>
          <a:prstGeom prst="rect">
            <a:avLst/>
          </a:prstGeom>
        </p:spPr>
        <p:txBody>
          <a:bodyPr vert="horz" wrap="square" lIns="0" tIns="0" rIns="0" bIns="0" rtlCol="0">
            <a:spAutoFit/>
          </a:bodyPr>
          <a:lstStyle/>
          <a:p>
            <a:pPr marL="12700" algn="ctr">
              <a:lnSpc>
                <a:spcPct val="100000"/>
              </a:lnSpc>
            </a:pPr>
            <a:r>
              <a:rPr lang="en-US" sz="3600" b="1" spc="-20" dirty="0" smtClean="0">
                <a:solidFill>
                  <a:srgbClr val="FF0000"/>
                </a:solidFill>
                <a:latin typeface="Arial"/>
                <a:cs typeface="Arial"/>
              </a:rPr>
              <a:t>Proposed Solution: Cognitive Kill Chain</a:t>
            </a:r>
            <a:endParaRPr sz="36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19</a:t>
            </a:fld>
            <a:endParaRPr lang="en-CA"/>
          </a:p>
        </p:txBody>
      </p:sp>
    </p:spTree>
    <p:extLst>
      <p:ext uri="{BB962C8B-B14F-4D97-AF65-F5344CB8AC3E}">
        <p14:creationId xmlns:p14="http://schemas.microsoft.com/office/powerpoint/2010/main" val="576639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fontScale="62500" lnSpcReduction="20000"/>
          </a:bodyPr>
          <a:lstStyle/>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This </a:t>
            </a:r>
            <a:r>
              <a:rPr lang="en-CA" sz="2800" spc="-10" dirty="0">
                <a:solidFill>
                  <a:srgbClr val="FFFFFF"/>
                </a:solidFill>
                <a:latin typeface="Arial"/>
                <a:cs typeface="Arial"/>
              </a:rPr>
              <a:t>chapter </a:t>
            </a:r>
            <a:r>
              <a:rPr lang="en-CA" sz="2800" spc="-10" dirty="0" smtClean="0">
                <a:solidFill>
                  <a:srgbClr val="FFFFFF"/>
                </a:solidFill>
                <a:latin typeface="Arial"/>
                <a:cs typeface="Arial"/>
              </a:rPr>
              <a:t>reviews the </a:t>
            </a:r>
            <a:r>
              <a:rPr lang="en-CA" sz="2800" spc="-10" dirty="0">
                <a:solidFill>
                  <a:srgbClr val="FFFFFF"/>
                </a:solidFill>
                <a:latin typeface="Arial"/>
                <a:cs typeface="Arial"/>
              </a:rPr>
              <a:t>details </a:t>
            </a:r>
            <a:r>
              <a:rPr lang="en-CA" sz="2800" spc="-10" dirty="0" smtClean="0">
                <a:solidFill>
                  <a:srgbClr val="FFFFFF"/>
                </a:solidFill>
                <a:latin typeface="Arial"/>
                <a:cs typeface="Arial"/>
              </a:rPr>
              <a:t>and gives our interpretation of </a:t>
            </a:r>
            <a:r>
              <a:rPr lang="en-CA" sz="2800" spc="-10" dirty="0">
                <a:solidFill>
                  <a:srgbClr val="FFFFFF"/>
                </a:solidFill>
                <a:latin typeface="Arial"/>
                <a:cs typeface="Arial"/>
              </a:rPr>
              <a:t>the traditional kill chain model.</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Discusses weaknesses of this model.</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Proposes a new kill chain analytical model that supports concurrent analysis of threat stages, as opposed to sequential analysis of the existing kill chain model.</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Explains how the new model mimics the human mental process of threat analysis.</a:t>
            </a:r>
          </a:p>
          <a:p>
            <a:pPr marL="12701" marR="855980">
              <a:lnSpc>
                <a:spcPct val="120000"/>
              </a:lnSpc>
              <a:buClr>
                <a:srgbClr val="DF773B"/>
              </a:buClr>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In a subsequent chapter titled “Cognitive Computing and Multiscale Analysis for Cyber Security”, the authors describe the use of multiscale cognitive computing to demonstrate the applicability of the proposed cognitive and concurrent cyber kill chain model in detecting advanced and persistent cyber-threats.</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Outline</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en-CA" smtClean="0"/>
              <a:t>2</a:t>
            </a:fld>
            <a:endParaRPr lang="en-C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554906"/>
            <a:ext cx="9144000" cy="5303094"/>
          </a:xfrm>
          <a:prstGeom prst="rect">
            <a:avLst/>
          </a:prstGeom>
        </p:spPr>
        <p:txBody>
          <a:bodyPr vert="horz" wrap="square" lIns="0" tIns="0" rIns="0" bIns="0" rtlCol="0">
            <a:noAutofit/>
          </a:bodyPr>
          <a:lstStyle/>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The authors would </a:t>
            </a:r>
            <a:r>
              <a:rPr lang="en-CA" spc="-10" dirty="0">
                <a:solidFill>
                  <a:srgbClr val="FFFFFF"/>
                </a:solidFill>
                <a:latin typeface="Arial"/>
                <a:cs typeface="Arial"/>
              </a:rPr>
              <a:t>like to propose analytical convergence of endpoint and network perimeter data using </a:t>
            </a:r>
            <a:r>
              <a:rPr lang="en-CA" spc="-10" dirty="0" smtClean="0">
                <a:solidFill>
                  <a:srgbClr val="FFFFFF"/>
                </a:solidFill>
                <a:latin typeface="Arial"/>
                <a:cs typeface="Arial"/>
              </a:rPr>
              <a:t>modified cognitive </a:t>
            </a:r>
            <a:r>
              <a:rPr lang="en-CA" spc="-10" dirty="0">
                <a:solidFill>
                  <a:srgbClr val="FFFFFF"/>
                </a:solidFill>
                <a:latin typeface="Arial"/>
                <a:cs typeface="Arial"/>
              </a:rPr>
              <a:t>kill chain model of Figure 4</a:t>
            </a:r>
            <a:r>
              <a:rPr lang="en-CA" spc="-10" dirty="0" smtClean="0">
                <a:solidFill>
                  <a:srgbClr val="FFFFFF"/>
                </a:solidFill>
                <a:latin typeface="Arial"/>
                <a:cs typeface="Arial"/>
              </a:rPr>
              <a:t>.</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For example, there are malware which can hide </a:t>
            </a:r>
            <a:r>
              <a:rPr lang="en-CA" spc="-10" dirty="0" smtClean="0">
                <a:solidFill>
                  <a:srgbClr val="FFFFFF"/>
                </a:solidFill>
                <a:latin typeface="Arial"/>
                <a:cs typeface="Arial"/>
              </a:rPr>
              <a:t>their presence </a:t>
            </a:r>
            <a:r>
              <a:rPr lang="en-CA" spc="-10" dirty="0">
                <a:solidFill>
                  <a:srgbClr val="FFFFFF"/>
                </a:solidFill>
                <a:latin typeface="Arial"/>
                <a:cs typeface="Arial"/>
              </a:rPr>
              <a:t>inside an endpoint to evade malware detection systems and are capable of even hiding </a:t>
            </a:r>
            <a:r>
              <a:rPr lang="en-CA" spc="-10" dirty="0" smtClean="0">
                <a:solidFill>
                  <a:srgbClr val="FFFFFF"/>
                </a:solidFill>
                <a:latin typeface="Arial"/>
                <a:cs typeface="Arial"/>
              </a:rPr>
              <a:t>their command </a:t>
            </a:r>
            <a:r>
              <a:rPr lang="en-CA" spc="-10" dirty="0">
                <a:solidFill>
                  <a:srgbClr val="FFFFFF"/>
                </a:solidFill>
                <a:latin typeface="Arial"/>
                <a:cs typeface="Arial"/>
              </a:rPr>
              <a:t>and control traffic at the endpoint (Ana E. F. Camilo, Rafael D. C. Santos and Andre </a:t>
            </a:r>
            <a:r>
              <a:rPr lang="en-CA" spc="-10" dirty="0" err="1">
                <a:solidFill>
                  <a:srgbClr val="FFFFFF"/>
                </a:solidFill>
                <a:latin typeface="Arial"/>
                <a:cs typeface="Arial"/>
              </a:rPr>
              <a:t>Gregio</a:t>
            </a:r>
            <a:r>
              <a:rPr lang="en-CA" spc="-10" dirty="0">
                <a:solidFill>
                  <a:srgbClr val="FFFFFF"/>
                </a:solidFill>
                <a:latin typeface="Arial"/>
                <a:cs typeface="Arial"/>
              </a:rPr>
              <a:t> </a:t>
            </a:r>
            <a:r>
              <a:rPr lang="en-CA" spc="-10" dirty="0" smtClean="0">
                <a:solidFill>
                  <a:srgbClr val="FFFFFF"/>
                </a:solidFill>
                <a:latin typeface="Arial"/>
                <a:cs typeface="Arial"/>
              </a:rPr>
              <a:t>May 2016).</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If </a:t>
            </a:r>
            <a:r>
              <a:rPr lang="en-CA" spc="-10" dirty="0">
                <a:solidFill>
                  <a:srgbClr val="FFFFFF"/>
                </a:solidFill>
                <a:latin typeface="Arial"/>
                <a:cs typeface="Arial"/>
              </a:rPr>
              <a:t>data from network firewalls and perimeter defenses is correlated with individual endpoint </a:t>
            </a:r>
            <a:r>
              <a:rPr lang="en-CA" spc="-10" dirty="0" smtClean="0">
                <a:solidFill>
                  <a:srgbClr val="FFFFFF"/>
                </a:solidFill>
                <a:latin typeface="Arial"/>
                <a:cs typeface="Arial"/>
              </a:rPr>
              <a:t>traffic, these </a:t>
            </a:r>
            <a:r>
              <a:rPr lang="en-CA" spc="-10" dirty="0">
                <a:solidFill>
                  <a:srgbClr val="FFFFFF"/>
                </a:solidFill>
                <a:latin typeface="Arial"/>
                <a:cs typeface="Arial"/>
              </a:rPr>
              <a:t>hidden communication channels can be </a:t>
            </a:r>
            <a:r>
              <a:rPr lang="en-CA" spc="-10" dirty="0" smtClean="0">
                <a:solidFill>
                  <a:srgbClr val="FFFFFF"/>
                </a:solidFill>
                <a:latin typeface="Arial"/>
                <a:cs typeface="Arial"/>
              </a:rPr>
              <a:t>detected.</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These </a:t>
            </a:r>
            <a:r>
              <a:rPr lang="en-CA" spc="-10" dirty="0">
                <a:solidFill>
                  <a:srgbClr val="FFFFFF"/>
                </a:solidFill>
                <a:latin typeface="Arial"/>
                <a:cs typeface="Arial"/>
              </a:rPr>
              <a:t>channels can be used for any of the 4 </a:t>
            </a:r>
            <a:r>
              <a:rPr lang="en-CA" spc="-10" dirty="0" smtClean="0">
                <a:solidFill>
                  <a:srgbClr val="FFFFFF"/>
                </a:solidFill>
                <a:latin typeface="Arial"/>
                <a:cs typeface="Arial"/>
              </a:rPr>
              <a:t>stages of </a:t>
            </a:r>
            <a:r>
              <a:rPr lang="en-CA" spc="-10" dirty="0">
                <a:solidFill>
                  <a:srgbClr val="FFFFFF"/>
                </a:solidFill>
                <a:latin typeface="Arial"/>
                <a:cs typeface="Arial"/>
              </a:rPr>
              <a:t>our proposed model in Figure 4.</a:t>
            </a:r>
          </a:p>
        </p:txBody>
      </p:sp>
      <p:sp>
        <p:nvSpPr>
          <p:cNvPr id="3" name="object 3"/>
          <p:cNvSpPr txBox="1"/>
          <p:nvPr/>
        </p:nvSpPr>
        <p:spPr>
          <a:xfrm>
            <a:off x="2" y="533400"/>
            <a:ext cx="9143998" cy="553998"/>
          </a:xfrm>
          <a:prstGeom prst="rect">
            <a:avLst/>
          </a:prstGeom>
        </p:spPr>
        <p:txBody>
          <a:bodyPr vert="horz" wrap="square" lIns="0" tIns="0" rIns="0" bIns="0" rtlCol="0">
            <a:spAutoFit/>
          </a:bodyPr>
          <a:lstStyle/>
          <a:p>
            <a:pPr marL="12700" algn="ctr">
              <a:lnSpc>
                <a:spcPct val="100000"/>
              </a:lnSpc>
            </a:pPr>
            <a:r>
              <a:rPr lang="en-US" sz="3600" b="1" spc="-20" dirty="0" smtClean="0">
                <a:solidFill>
                  <a:srgbClr val="FF0000"/>
                </a:solidFill>
                <a:latin typeface="Arial"/>
                <a:cs typeface="Arial"/>
              </a:rPr>
              <a:t>Proposed Solution: Cognitive Kill Chain</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20</a:t>
            </a:fld>
            <a:endParaRPr lang="en-CA"/>
          </a:p>
        </p:txBody>
      </p:sp>
    </p:spTree>
    <p:extLst>
      <p:ext uri="{BB962C8B-B14F-4D97-AF65-F5344CB8AC3E}">
        <p14:creationId xmlns:p14="http://schemas.microsoft.com/office/powerpoint/2010/main" val="36293060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554906"/>
            <a:ext cx="9144000" cy="5303094"/>
          </a:xfrm>
          <a:prstGeom prst="rect">
            <a:avLst/>
          </a:prstGeom>
        </p:spPr>
        <p:txBody>
          <a:bodyPr vert="horz" wrap="square" lIns="0" tIns="0" rIns="0" bIns="0" rtlCol="0">
            <a:normAutofit fontScale="92500" lnSpcReduction="10000"/>
          </a:bodyPr>
          <a:lstStyle/>
          <a:p>
            <a:pPr marL="469901" marR="855980"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This chapter describes a deep analysis of the existing cyber kill chain model to detect intrusion </a:t>
            </a:r>
            <a:r>
              <a:rPr lang="en-CA" spc="-10" dirty="0" smtClean="0">
                <a:solidFill>
                  <a:srgbClr val="FFFFFF"/>
                </a:solidFill>
                <a:latin typeface="Arial"/>
                <a:cs typeface="Arial"/>
              </a:rPr>
              <a:t>and threats.</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Different </a:t>
            </a:r>
            <a:r>
              <a:rPr lang="en-CA" spc="-10" dirty="0">
                <a:solidFill>
                  <a:srgbClr val="FFFFFF"/>
                </a:solidFill>
                <a:latin typeface="Arial"/>
                <a:cs typeface="Arial"/>
              </a:rPr>
              <a:t>types of threats are also categorized with each stage of cyber kill </a:t>
            </a:r>
            <a:r>
              <a:rPr lang="en-CA" spc="-10" dirty="0" smtClean="0">
                <a:solidFill>
                  <a:srgbClr val="FFFFFF"/>
                </a:solidFill>
                <a:latin typeface="Arial"/>
                <a:cs typeface="Arial"/>
              </a:rPr>
              <a:t>chain.</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Further</a:t>
            </a:r>
            <a:r>
              <a:rPr lang="en-CA" spc="-10" dirty="0">
                <a:solidFill>
                  <a:srgbClr val="FFFFFF"/>
                </a:solidFill>
                <a:latin typeface="Arial"/>
                <a:cs typeface="Arial"/>
              </a:rPr>
              <a:t>, a </a:t>
            </a:r>
            <a:r>
              <a:rPr lang="en-CA" spc="-10" dirty="0" smtClean="0">
                <a:solidFill>
                  <a:srgbClr val="FFFFFF"/>
                </a:solidFill>
                <a:latin typeface="Arial"/>
                <a:cs typeface="Arial"/>
              </a:rPr>
              <a:t>critique of </a:t>
            </a:r>
            <a:r>
              <a:rPr lang="en-CA" spc="-10" dirty="0">
                <a:solidFill>
                  <a:srgbClr val="FFFFFF"/>
                </a:solidFill>
                <a:latin typeface="Arial"/>
                <a:cs typeface="Arial"/>
              </a:rPr>
              <a:t>the cyber kill chain model is discussed with modifications proposed in the context of evolving </a:t>
            </a:r>
            <a:r>
              <a:rPr lang="en-CA" spc="-10" dirty="0" smtClean="0">
                <a:solidFill>
                  <a:srgbClr val="FFFFFF"/>
                </a:solidFill>
                <a:latin typeface="Arial"/>
                <a:cs typeface="Arial"/>
              </a:rPr>
              <a:t>cyber threats </a:t>
            </a:r>
            <a:r>
              <a:rPr lang="en-CA" spc="-10" dirty="0">
                <a:solidFill>
                  <a:srgbClr val="FFFFFF"/>
                </a:solidFill>
                <a:latin typeface="Arial"/>
                <a:cs typeface="Arial"/>
              </a:rPr>
              <a:t>including advanced persistent threats (</a:t>
            </a:r>
            <a:r>
              <a:rPr lang="en-CA" spc="-10" dirty="0" err="1">
                <a:solidFill>
                  <a:srgbClr val="FFFFFF"/>
                </a:solidFill>
                <a:latin typeface="Arial"/>
                <a:cs typeface="Arial"/>
              </a:rPr>
              <a:t>APTs</a:t>
            </a:r>
            <a:r>
              <a:rPr lang="en-CA" spc="-10" dirty="0">
                <a:solidFill>
                  <a:srgbClr val="FFFFFF"/>
                </a:solidFill>
                <a:latin typeface="Arial"/>
                <a:cs typeface="Arial"/>
              </a:rPr>
              <a:t>). </a:t>
            </a:r>
            <a:endParaRPr lang="en-CA" spc="-10" dirty="0" smtClean="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A </a:t>
            </a:r>
            <a:r>
              <a:rPr lang="en-CA" spc="-10" dirty="0">
                <a:solidFill>
                  <a:srgbClr val="FFFFFF"/>
                </a:solidFill>
                <a:latin typeface="Arial"/>
                <a:cs typeface="Arial"/>
              </a:rPr>
              <a:t>new kill chain model is proposed that not </a:t>
            </a:r>
            <a:r>
              <a:rPr lang="en-CA" spc="-10" dirty="0" smtClean="0">
                <a:solidFill>
                  <a:srgbClr val="FFFFFF"/>
                </a:solidFill>
                <a:latin typeface="Arial"/>
                <a:cs typeface="Arial"/>
              </a:rPr>
              <a:t>only reduces </a:t>
            </a:r>
            <a:r>
              <a:rPr lang="en-CA" spc="-10" dirty="0">
                <a:solidFill>
                  <a:srgbClr val="FFFFFF"/>
                </a:solidFill>
                <a:latin typeface="Arial"/>
                <a:cs typeface="Arial"/>
              </a:rPr>
              <a:t>the kill chain stages into four levels but also argues a simultaneous use of the proposed model to</a:t>
            </a:r>
          </a:p>
          <a:p>
            <a:pPr marL="469901" marR="855980"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analyze threats using cognitive </a:t>
            </a:r>
            <a:r>
              <a:rPr lang="en-CA" spc="-10" dirty="0" smtClean="0">
                <a:solidFill>
                  <a:srgbClr val="FFFFFF"/>
                </a:solidFill>
                <a:latin typeface="Arial"/>
                <a:cs typeface="Arial"/>
              </a:rPr>
              <a:t>intelligence.</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Also</a:t>
            </a:r>
            <a:r>
              <a:rPr lang="en-CA" spc="-10" dirty="0">
                <a:solidFill>
                  <a:srgbClr val="FFFFFF"/>
                </a:solidFill>
                <a:latin typeface="Arial"/>
                <a:cs typeface="Arial"/>
              </a:rPr>
              <a:t>, the authors propose a combination of endpoint </a:t>
            </a:r>
            <a:r>
              <a:rPr lang="en-CA" spc="-10" dirty="0" smtClean="0">
                <a:solidFill>
                  <a:srgbClr val="FFFFFF"/>
                </a:solidFill>
                <a:latin typeface="Arial"/>
                <a:cs typeface="Arial"/>
              </a:rPr>
              <a:t>and network </a:t>
            </a:r>
            <a:r>
              <a:rPr lang="en-CA" spc="-10" dirty="0">
                <a:solidFill>
                  <a:srgbClr val="FFFFFF"/>
                </a:solidFill>
                <a:latin typeface="Arial"/>
                <a:cs typeface="Arial"/>
              </a:rPr>
              <a:t>data to perform threat analysis using cognitive intelligence in the new cyber kill chain model </a:t>
            </a:r>
            <a:r>
              <a:rPr lang="en-CA" spc="-10" dirty="0" smtClean="0">
                <a:solidFill>
                  <a:srgbClr val="FFFFFF"/>
                </a:solidFill>
                <a:latin typeface="Arial"/>
                <a:cs typeface="Arial"/>
              </a:rPr>
              <a:t>to detect </a:t>
            </a:r>
            <a:r>
              <a:rPr lang="en-CA" spc="-10" dirty="0">
                <a:solidFill>
                  <a:srgbClr val="FFFFFF"/>
                </a:solidFill>
                <a:latin typeface="Arial"/>
                <a:cs typeface="Arial"/>
              </a:rPr>
              <a:t>threats which are not only adaptive and dynamic but are capable of hiding their existence </a:t>
            </a:r>
            <a:r>
              <a:rPr lang="en-CA" spc="-10" dirty="0" smtClean="0">
                <a:solidFill>
                  <a:srgbClr val="FFFFFF"/>
                </a:solidFill>
                <a:latin typeface="Arial"/>
                <a:cs typeface="Arial"/>
              </a:rPr>
              <a:t>from existing </a:t>
            </a:r>
            <a:r>
              <a:rPr lang="en-CA" spc="-10" dirty="0">
                <a:solidFill>
                  <a:srgbClr val="FFFFFF"/>
                </a:solidFill>
                <a:latin typeface="Arial"/>
                <a:cs typeface="Arial"/>
              </a:rPr>
              <a:t>antimalware and firewall security mechanisms and can remain low and slow to masquerade </a:t>
            </a:r>
            <a:r>
              <a:rPr lang="en-CA" spc="-10" dirty="0" smtClean="0">
                <a:solidFill>
                  <a:srgbClr val="FFFFFF"/>
                </a:solidFill>
                <a:latin typeface="Arial"/>
                <a:cs typeface="Arial"/>
              </a:rPr>
              <a:t>their behavior </a:t>
            </a:r>
            <a:r>
              <a:rPr lang="en-CA" spc="-10" dirty="0">
                <a:solidFill>
                  <a:srgbClr val="FFFFFF"/>
                </a:solidFill>
                <a:latin typeface="Arial"/>
                <a:cs typeface="Arial"/>
              </a:rPr>
              <a:t>as normal data.</a:t>
            </a:r>
          </a:p>
        </p:txBody>
      </p:sp>
      <p:sp>
        <p:nvSpPr>
          <p:cNvPr id="3" name="object 3"/>
          <p:cNvSpPr txBox="1"/>
          <p:nvPr/>
        </p:nvSpPr>
        <p:spPr>
          <a:xfrm>
            <a:off x="2" y="533400"/>
            <a:ext cx="9143998" cy="553998"/>
          </a:xfrm>
          <a:prstGeom prst="rect">
            <a:avLst/>
          </a:prstGeom>
        </p:spPr>
        <p:txBody>
          <a:bodyPr vert="horz" wrap="square" lIns="0" tIns="0" rIns="0" bIns="0" rtlCol="0">
            <a:spAutoFit/>
          </a:bodyPr>
          <a:lstStyle/>
          <a:p>
            <a:pPr marL="12700" algn="ctr">
              <a:lnSpc>
                <a:spcPct val="100000"/>
              </a:lnSpc>
            </a:pPr>
            <a:r>
              <a:rPr lang="en-US" sz="3600" b="1" spc="-20" dirty="0" smtClean="0">
                <a:solidFill>
                  <a:srgbClr val="FF0000"/>
                </a:solidFill>
                <a:latin typeface="Arial"/>
                <a:cs typeface="Arial"/>
              </a:rPr>
              <a:t>Conclusions and Future Work</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21</a:t>
            </a:fld>
            <a:endParaRPr lang="en-CA"/>
          </a:p>
        </p:txBody>
      </p:sp>
    </p:spTree>
    <p:extLst>
      <p:ext uri="{BB962C8B-B14F-4D97-AF65-F5344CB8AC3E}">
        <p14:creationId xmlns:p14="http://schemas.microsoft.com/office/powerpoint/2010/main" val="11991582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554906"/>
            <a:ext cx="9144000" cy="5303094"/>
          </a:xfrm>
          <a:prstGeom prst="rect">
            <a:avLst/>
          </a:prstGeom>
        </p:spPr>
        <p:txBody>
          <a:bodyPr vert="horz" wrap="square" lIns="0" tIns="0" rIns="0" bIns="0" rtlCol="0">
            <a:normAutofit/>
          </a:bodyPr>
          <a:lstStyle/>
          <a:p>
            <a:pPr marL="469901" marR="855980" indent="-457200">
              <a:lnSpc>
                <a:spcPct val="120000"/>
              </a:lnSpc>
              <a:buClr>
                <a:srgbClr val="DF773B"/>
              </a:buClr>
              <a:buFont typeface="Wingdings" charset="2"/>
              <a:buChar char="q"/>
              <a:tabLst>
                <a:tab pos="528320" algn="l"/>
              </a:tabLst>
            </a:pPr>
            <a:r>
              <a:rPr lang="en-CA" spc="-10" dirty="0">
                <a:solidFill>
                  <a:srgbClr val="FFFFFF"/>
                </a:solidFill>
                <a:latin typeface="Arial"/>
                <a:cs typeface="Arial"/>
              </a:rPr>
              <a:t>In the ongoing research, the authors are progressing in improving the existing cognitive </a:t>
            </a:r>
            <a:r>
              <a:rPr lang="en-CA" spc="-10" dirty="0" smtClean="0">
                <a:solidFill>
                  <a:srgbClr val="FFFFFF"/>
                </a:solidFill>
                <a:latin typeface="Arial"/>
                <a:cs typeface="Arial"/>
              </a:rPr>
              <a:t>intelligence based </a:t>
            </a:r>
            <a:r>
              <a:rPr lang="en-CA" spc="-10" dirty="0">
                <a:solidFill>
                  <a:srgbClr val="FFFFFF"/>
                </a:solidFill>
                <a:latin typeface="Arial"/>
                <a:cs typeface="Arial"/>
              </a:rPr>
              <a:t>machine learning networks using fractal based multiscale analysis to detect polymorphic </a:t>
            </a:r>
            <a:r>
              <a:rPr lang="en-CA" spc="-10" dirty="0" smtClean="0">
                <a:solidFill>
                  <a:srgbClr val="FFFFFF"/>
                </a:solidFill>
                <a:latin typeface="Arial"/>
                <a:cs typeface="Arial"/>
              </a:rPr>
              <a:t>and metamorphic threats.</a:t>
            </a:r>
          </a:p>
          <a:p>
            <a:pPr marL="469901" marR="855980" indent="-457200">
              <a:lnSpc>
                <a:spcPct val="120000"/>
              </a:lnSpc>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pc="-10" dirty="0" smtClean="0">
                <a:solidFill>
                  <a:srgbClr val="FFFFFF"/>
                </a:solidFill>
                <a:latin typeface="Arial"/>
                <a:cs typeface="Arial"/>
              </a:rPr>
              <a:t>Further</a:t>
            </a:r>
            <a:r>
              <a:rPr lang="en-CA" spc="-10" dirty="0">
                <a:solidFill>
                  <a:srgbClr val="FFFFFF"/>
                </a:solidFill>
                <a:latin typeface="Arial"/>
                <a:cs typeface="Arial"/>
              </a:rPr>
              <a:t>, the authors are developing a novel data analytical system to correlate </a:t>
            </a:r>
            <a:r>
              <a:rPr lang="en-CA" spc="-10" dirty="0" smtClean="0">
                <a:solidFill>
                  <a:srgbClr val="FFFFFF"/>
                </a:solidFill>
                <a:latin typeface="Arial"/>
                <a:cs typeface="Arial"/>
              </a:rPr>
              <a:t>data from </a:t>
            </a:r>
            <a:r>
              <a:rPr lang="en-CA" spc="-10" dirty="0">
                <a:solidFill>
                  <a:srgbClr val="FFFFFF"/>
                </a:solidFill>
                <a:latin typeface="Arial"/>
                <a:cs typeface="Arial"/>
              </a:rPr>
              <a:t>both endpoint and network perimeter to detect threats holistically.</a:t>
            </a:r>
          </a:p>
        </p:txBody>
      </p:sp>
      <p:sp>
        <p:nvSpPr>
          <p:cNvPr id="3" name="object 3"/>
          <p:cNvSpPr txBox="1"/>
          <p:nvPr/>
        </p:nvSpPr>
        <p:spPr>
          <a:xfrm>
            <a:off x="2" y="533400"/>
            <a:ext cx="9143998" cy="553998"/>
          </a:xfrm>
          <a:prstGeom prst="rect">
            <a:avLst/>
          </a:prstGeom>
        </p:spPr>
        <p:txBody>
          <a:bodyPr vert="horz" wrap="square" lIns="0" tIns="0" rIns="0" bIns="0" rtlCol="0">
            <a:spAutoFit/>
          </a:bodyPr>
          <a:lstStyle/>
          <a:p>
            <a:pPr marL="12700" algn="ctr">
              <a:lnSpc>
                <a:spcPct val="100000"/>
              </a:lnSpc>
            </a:pPr>
            <a:r>
              <a:rPr lang="en-US" sz="3600" b="1" spc="-20" dirty="0" smtClean="0">
                <a:solidFill>
                  <a:srgbClr val="FF0000"/>
                </a:solidFill>
                <a:latin typeface="Arial"/>
                <a:cs typeface="Arial"/>
              </a:rPr>
              <a:t>Future Work</a:t>
            </a:r>
            <a:endParaRPr sz="36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22</a:t>
            </a:fld>
            <a:endParaRPr lang="en-CA"/>
          </a:p>
        </p:txBody>
      </p:sp>
    </p:spTree>
    <p:extLst>
      <p:ext uri="{BB962C8B-B14F-4D97-AF65-F5344CB8AC3E}">
        <p14:creationId xmlns:p14="http://schemas.microsoft.com/office/powerpoint/2010/main" val="3980749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fontScale="85000" lnSpcReduction="10000"/>
          </a:bodyPr>
          <a:lstStyle/>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Professional cyber-security analysts have uncanny ability (cognitive abilities) to spot malware in the </a:t>
            </a:r>
            <a:r>
              <a:rPr lang="en-CA" sz="2800" spc="-10" dirty="0" err="1">
                <a:solidFill>
                  <a:srgbClr val="FFFFFF"/>
                </a:solidFill>
                <a:latin typeface="Arial"/>
                <a:cs typeface="Arial"/>
              </a:rPr>
              <a:t>NOC</a:t>
            </a:r>
            <a:r>
              <a:rPr lang="en-CA" sz="2800" spc="-10" dirty="0">
                <a:solidFill>
                  <a:srgbClr val="FFFFFF"/>
                </a:solidFill>
                <a:latin typeface="Arial"/>
                <a:cs typeface="Arial"/>
              </a:rPr>
              <a:t> environment.</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Complexity may be used to differentiate normal vs abnormal behavior</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Evidence in the research literature supports the use of complexity measures to </a:t>
            </a:r>
            <a:r>
              <a:rPr lang="en-CA" sz="2800" spc="-10" dirty="0" smtClean="0">
                <a:solidFill>
                  <a:srgbClr val="FFFFFF"/>
                </a:solidFill>
                <a:latin typeface="Arial"/>
                <a:cs typeface="Arial"/>
              </a:rPr>
              <a:t>model </a:t>
            </a:r>
            <a:r>
              <a:rPr lang="en-CA" sz="2800" spc="-10" dirty="0">
                <a:solidFill>
                  <a:srgbClr val="FFFFFF"/>
                </a:solidFill>
                <a:latin typeface="Arial"/>
                <a:cs typeface="Arial"/>
              </a:rPr>
              <a:t>cognition.</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Apply cognitive computing concepts to modify and upgrade the traditional cyber </a:t>
            </a:r>
            <a:r>
              <a:rPr lang="en-CA" sz="2800" spc="-10" smtClean="0">
                <a:solidFill>
                  <a:srgbClr val="FFFFFF"/>
                </a:solidFill>
                <a:latin typeface="Arial"/>
                <a:cs typeface="Arial"/>
              </a:rPr>
              <a:t>kill chain model.</a:t>
            </a:r>
            <a:endParaRPr lang="en-CA" sz="2800" spc="-10" dirty="0">
              <a:solidFill>
                <a:srgbClr val="FFFFFF"/>
              </a:solidFill>
              <a:latin typeface="Arial"/>
              <a:cs typeface="Arial"/>
            </a:endParaRP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Main Idea</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3</a:t>
            </a:fld>
            <a:endParaRPr lang="en-CA"/>
          </a:p>
        </p:txBody>
      </p:sp>
    </p:spTree>
    <p:extLst>
      <p:ext uri="{BB962C8B-B14F-4D97-AF65-F5344CB8AC3E}">
        <p14:creationId xmlns:p14="http://schemas.microsoft.com/office/powerpoint/2010/main" val="1896057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fontScale="77500" lnSpcReduction="20000"/>
          </a:bodyPr>
          <a:lstStyle/>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In 2011, Lockheed Martin adapted the military notion of kill chain, which models the structure of </a:t>
            </a:r>
            <a:r>
              <a:rPr lang="en-CA" sz="2800" spc="-10" dirty="0" smtClean="0">
                <a:solidFill>
                  <a:srgbClr val="FFFFFF"/>
                </a:solidFill>
                <a:latin typeface="Arial"/>
                <a:cs typeface="Arial"/>
              </a:rPr>
              <a:t>a military-attack</a:t>
            </a:r>
            <a:r>
              <a:rPr lang="en-CA" sz="2800" spc="-10" dirty="0">
                <a:solidFill>
                  <a:srgbClr val="FFFFFF"/>
                </a:solidFill>
                <a:latin typeface="Arial"/>
                <a:cs typeface="Arial"/>
              </a:rPr>
              <a:t>, to model </a:t>
            </a:r>
            <a:r>
              <a:rPr lang="en-CA" sz="2800" spc="-10" dirty="0" smtClean="0">
                <a:solidFill>
                  <a:srgbClr val="FFFFFF"/>
                </a:solidFill>
                <a:latin typeface="Arial"/>
                <a:cs typeface="Arial"/>
              </a:rPr>
              <a:t>cyber </a:t>
            </a:r>
            <a:r>
              <a:rPr lang="en-CA" sz="2800" spc="-10" dirty="0">
                <a:solidFill>
                  <a:srgbClr val="FFFFFF"/>
                </a:solidFill>
                <a:latin typeface="Arial"/>
                <a:cs typeface="Arial"/>
              </a:rPr>
              <a:t>security and intrusion in a computer network</a:t>
            </a:r>
            <a:r>
              <a:rPr lang="en-CA" sz="2800" spc="-10" dirty="0" smtClean="0">
                <a:solidFill>
                  <a:srgbClr val="FFFFFF"/>
                </a:solidFill>
                <a:latin typeface="Arial"/>
                <a:cs typeface="Arial"/>
              </a:rPr>
              <a:t>.</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endParaRPr lang="en-CA" sz="2800" spc="-10" dirty="0" smtClean="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endParaRPr lang="en-CA" sz="2800" spc="-10" dirty="0" smtClean="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The model is based on the </a:t>
            </a:r>
            <a:r>
              <a:rPr lang="en-CA" sz="2800" spc="-10" dirty="0" smtClean="0">
                <a:solidFill>
                  <a:srgbClr val="FFFFFF"/>
                </a:solidFill>
                <a:latin typeface="Arial"/>
                <a:cs typeface="Arial"/>
              </a:rPr>
              <a:t>knowledge that </a:t>
            </a:r>
            <a:r>
              <a:rPr lang="en-CA" sz="2800" spc="-10" dirty="0">
                <a:solidFill>
                  <a:srgbClr val="FFFFFF"/>
                </a:solidFill>
                <a:latin typeface="Arial"/>
                <a:cs typeface="Arial"/>
              </a:rPr>
              <a:t>threat actors attempt to infiltrate computer networks in a sequential, incremental, and progressive way</a:t>
            </a:r>
            <a:r>
              <a:rPr lang="en-CA" sz="2800" spc="-10" dirty="0" smtClean="0">
                <a:solidFill>
                  <a:srgbClr val="FFFFFF"/>
                </a:solidFill>
                <a:latin typeface="Arial"/>
                <a:cs typeface="Arial"/>
              </a:rPr>
              <a:t>.</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The model is structured so that if any stage of the kill chain is blocked then the attack will not be successful.</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Cyber-Attack Kill Chain</a:t>
            </a:r>
            <a:endParaRPr sz="4000" b="1" dirty="0">
              <a:solidFill>
                <a:srgbClr val="FF0000"/>
              </a:solidFill>
              <a:latin typeface="Arial"/>
              <a:cs typeface="Arial"/>
            </a:endParaRPr>
          </a:p>
        </p:txBody>
      </p:sp>
      <p:pic>
        <p:nvPicPr>
          <p:cNvPr id="4" name="Picture 3"/>
          <p:cNvPicPr>
            <a:picLocks noChangeAspect="1"/>
          </p:cNvPicPr>
          <p:nvPr/>
        </p:nvPicPr>
        <p:blipFill>
          <a:blip r:embed="rId3"/>
          <a:stretch>
            <a:fillRect/>
          </a:stretch>
        </p:blipFill>
        <p:spPr>
          <a:xfrm>
            <a:off x="152400" y="3159121"/>
            <a:ext cx="8839200" cy="1121836"/>
          </a:xfrm>
          <a:prstGeom prst="rect">
            <a:avLst/>
          </a:prstGeom>
        </p:spPr>
      </p:pic>
      <p:sp>
        <p:nvSpPr>
          <p:cNvPr id="5" name="Slide Number Placeholder 4"/>
          <p:cNvSpPr>
            <a:spLocks noGrp="1"/>
          </p:cNvSpPr>
          <p:nvPr>
            <p:ph type="sldNum" sz="quarter" idx="7"/>
          </p:nvPr>
        </p:nvSpPr>
        <p:spPr/>
        <p:txBody>
          <a:bodyPr/>
          <a:lstStyle/>
          <a:p>
            <a:fld id="{B6F15528-21DE-4FAA-801E-634DDDAF4B2B}" type="slidenum">
              <a:rPr lang="en-CA" smtClean="0"/>
              <a:t>4</a:t>
            </a:fld>
            <a:endParaRPr lang="en-CA"/>
          </a:p>
        </p:txBody>
      </p:sp>
    </p:spTree>
    <p:extLst>
      <p:ext uri="{BB962C8B-B14F-4D97-AF65-F5344CB8AC3E}">
        <p14:creationId xmlns:p14="http://schemas.microsoft.com/office/powerpoint/2010/main" val="583445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fontScale="55000" lnSpcReduction="20000"/>
          </a:bodyPr>
          <a:lstStyle/>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A </a:t>
            </a:r>
            <a:r>
              <a:rPr lang="en-CA" sz="2800" spc="-10" dirty="0">
                <a:solidFill>
                  <a:srgbClr val="FFFFFF"/>
                </a:solidFill>
                <a:latin typeface="Arial"/>
                <a:cs typeface="Arial"/>
              </a:rPr>
              <a:t>threat actor collects network </a:t>
            </a:r>
            <a:r>
              <a:rPr lang="en-CA" sz="2800" spc="-10" dirty="0" smtClean="0">
                <a:solidFill>
                  <a:srgbClr val="FFFFFF"/>
                </a:solidFill>
                <a:latin typeface="Arial"/>
                <a:cs typeface="Arial"/>
              </a:rPr>
              <a:t>and endpoint </a:t>
            </a:r>
            <a:r>
              <a:rPr lang="en-CA" sz="2800" spc="-10" dirty="0">
                <a:solidFill>
                  <a:srgbClr val="FFFFFF"/>
                </a:solidFill>
                <a:latin typeface="Arial"/>
                <a:cs typeface="Arial"/>
              </a:rPr>
              <a:t>information about the potential </a:t>
            </a:r>
            <a:r>
              <a:rPr lang="en-CA" sz="2800" spc="-10" dirty="0" smtClean="0">
                <a:solidFill>
                  <a:srgbClr val="FFFFFF"/>
                </a:solidFill>
                <a:latin typeface="Arial"/>
                <a:cs typeface="Arial"/>
              </a:rPr>
              <a:t>target.</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A </a:t>
            </a:r>
            <a:r>
              <a:rPr lang="en-CA" sz="2800" spc="-10" dirty="0">
                <a:solidFill>
                  <a:srgbClr val="FFFFFF"/>
                </a:solidFill>
                <a:latin typeface="Arial"/>
                <a:cs typeface="Arial"/>
              </a:rPr>
              <a:t>threat actor performs covert investigations about </a:t>
            </a:r>
            <a:r>
              <a:rPr lang="en-CA" sz="2800" spc="-10" dirty="0" smtClean="0">
                <a:solidFill>
                  <a:srgbClr val="FFFFFF"/>
                </a:solidFill>
                <a:latin typeface="Arial"/>
                <a:cs typeface="Arial"/>
              </a:rPr>
              <a:t>the target </a:t>
            </a:r>
            <a:r>
              <a:rPr lang="en-CA" sz="2800" spc="-10" dirty="0">
                <a:solidFill>
                  <a:srgbClr val="FFFFFF"/>
                </a:solidFill>
                <a:latin typeface="Arial"/>
                <a:cs typeface="Arial"/>
              </a:rPr>
              <a:t>entity, identifies the potential methods and ways to break into the network, and selects any, </a:t>
            </a:r>
            <a:r>
              <a:rPr lang="en-CA" sz="2800" spc="-10" dirty="0" smtClean="0">
                <a:solidFill>
                  <a:srgbClr val="FFFFFF"/>
                </a:solidFill>
                <a:latin typeface="Arial"/>
                <a:cs typeface="Arial"/>
              </a:rPr>
              <a:t>a combination</a:t>
            </a:r>
            <a:r>
              <a:rPr lang="en-CA" sz="2800" spc="-10" dirty="0">
                <a:solidFill>
                  <a:srgbClr val="FFFFFF"/>
                </a:solidFill>
                <a:latin typeface="Arial"/>
                <a:cs typeface="Arial"/>
              </a:rPr>
              <a:t>, or all of those methods</a:t>
            </a:r>
            <a:r>
              <a:rPr lang="en-CA" sz="2800" spc="-10" dirty="0" smtClean="0">
                <a:solidFill>
                  <a:srgbClr val="FFFFFF"/>
                </a:solidFill>
                <a:latin typeface="Arial"/>
                <a:cs typeface="Arial"/>
              </a:rPr>
              <a:t>.</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Potential effective malware is identified at this stage.</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Potential backdoors are found to secure entry.</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Moreover, at this stage the adversary </a:t>
            </a:r>
            <a:r>
              <a:rPr lang="en-CA" sz="2800" spc="-10" dirty="0" smtClean="0">
                <a:solidFill>
                  <a:srgbClr val="FFFFFF"/>
                </a:solidFill>
                <a:latin typeface="Arial"/>
                <a:cs typeface="Arial"/>
              </a:rPr>
              <a:t>determines an </a:t>
            </a:r>
            <a:r>
              <a:rPr lang="en-CA" sz="2800" spc="-10" dirty="0">
                <a:solidFill>
                  <a:srgbClr val="FFFFFF"/>
                </a:solidFill>
                <a:latin typeface="Arial"/>
                <a:cs typeface="Arial"/>
              </a:rPr>
              <a:t>appropriate set of objectives of infiltration into the target </a:t>
            </a:r>
            <a:r>
              <a:rPr lang="en-CA" sz="2800" spc="-10" dirty="0" smtClean="0">
                <a:solidFill>
                  <a:srgbClr val="FFFFFF"/>
                </a:solidFill>
                <a:latin typeface="Arial"/>
                <a:cs typeface="Arial"/>
              </a:rPr>
              <a:t>network.</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One or two way links are chosen to compromise the system:</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927101" marR="855980" lvl="1"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An example of a one way link is a spam phishing emails sent to a </a:t>
            </a:r>
            <a:r>
              <a:rPr lang="en-CA" sz="2800" spc="-10" dirty="0" smtClean="0">
                <a:solidFill>
                  <a:srgbClr val="FFFFFF"/>
                </a:solidFill>
                <a:latin typeface="Arial"/>
                <a:cs typeface="Arial"/>
              </a:rPr>
              <a:t>specific user </a:t>
            </a:r>
            <a:r>
              <a:rPr lang="en-CA" sz="2800" spc="-10" dirty="0">
                <a:solidFill>
                  <a:srgbClr val="FFFFFF"/>
                </a:solidFill>
                <a:latin typeface="Arial"/>
                <a:cs typeface="Arial"/>
              </a:rPr>
              <a:t>with a virus or worm file as an attachment; if the user opens that file, then system will be </a:t>
            </a:r>
            <a:r>
              <a:rPr lang="en-CA" sz="2800" spc="-10" dirty="0" smtClean="0">
                <a:solidFill>
                  <a:srgbClr val="FFFFFF"/>
                </a:solidFill>
                <a:latin typeface="Arial"/>
                <a:cs typeface="Arial"/>
              </a:rPr>
              <a:t>compromised and </a:t>
            </a:r>
            <a:r>
              <a:rPr lang="en-CA" sz="2800" spc="-10" dirty="0">
                <a:solidFill>
                  <a:srgbClr val="FFFFFF"/>
                </a:solidFill>
                <a:latin typeface="Arial"/>
                <a:cs typeface="Arial"/>
              </a:rPr>
              <a:t>damaged. </a:t>
            </a:r>
            <a:endParaRPr lang="en-CA" sz="2800" spc="-10" dirty="0" smtClean="0">
              <a:solidFill>
                <a:srgbClr val="FFFFFF"/>
              </a:solidFill>
              <a:latin typeface="Arial"/>
              <a:cs typeface="Arial"/>
            </a:endParaRPr>
          </a:p>
          <a:p>
            <a:pPr marL="927101" marR="855980" lvl="1" indent="-457200">
              <a:lnSpc>
                <a:spcPct val="120000"/>
              </a:lnSpc>
              <a:buClr>
                <a:srgbClr val="DF773B"/>
              </a:buClr>
              <a:buFont typeface="Wingdings" charset="2"/>
              <a:buChar char="q"/>
              <a:tabLst>
                <a:tab pos="528320" algn="l"/>
              </a:tabLst>
            </a:pPr>
            <a:endParaRPr lang="en-CA" sz="2800" spc="-10" dirty="0" smtClean="0">
              <a:solidFill>
                <a:srgbClr val="FFFFFF"/>
              </a:solidFill>
              <a:latin typeface="Arial"/>
              <a:cs typeface="Arial"/>
            </a:endParaRPr>
          </a:p>
          <a:p>
            <a:pPr marL="927101" marR="855980" lvl="1"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An </a:t>
            </a:r>
            <a:r>
              <a:rPr lang="en-CA" sz="2800" spc="-10" dirty="0">
                <a:solidFill>
                  <a:srgbClr val="FFFFFF"/>
                </a:solidFill>
                <a:latin typeface="Arial"/>
                <a:cs typeface="Arial"/>
              </a:rPr>
              <a:t>example of a two way link is finding open ports using a port scanner; upon finding an </a:t>
            </a:r>
            <a:r>
              <a:rPr lang="en-CA" sz="2800" spc="-10" dirty="0" smtClean="0">
                <a:solidFill>
                  <a:srgbClr val="FFFFFF"/>
                </a:solidFill>
                <a:latin typeface="Arial"/>
                <a:cs typeface="Arial"/>
              </a:rPr>
              <a:t>open port</a:t>
            </a:r>
            <a:r>
              <a:rPr lang="en-CA" sz="2800" spc="-10" dirty="0">
                <a:solidFill>
                  <a:srgbClr val="FFFFFF"/>
                </a:solidFill>
                <a:latin typeface="Arial"/>
                <a:cs typeface="Arial"/>
              </a:rPr>
              <a:t>, a two way telnet communications session is created.</a:t>
            </a:r>
            <a:endParaRPr lang="en-CA" sz="2800" spc="-10" dirty="0" smtClean="0">
              <a:solidFill>
                <a:srgbClr val="FFFFFF"/>
              </a:solidFill>
              <a:latin typeface="Arial"/>
              <a:cs typeface="Arial"/>
            </a:endParaRP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Reconnaissance (R)</a:t>
            </a:r>
            <a:endParaRPr sz="40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5</a:t>
            </a:fld>
            <a:endParaRPr lang="en-CA"/>
          </a:p>
        </p:txBody>
      </p:sp>
    </p:spTree>
    <p:extLst>
      <p:ext uri="{BB962C8B-B14F-4D97-AF65-F5344CB8AC3E}">
        <p14:creationId xmlns:p14="http://schemas.microsoft.com/office/powerpoint/2010/main" val="2948739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A </a:t>
            </a:r>
            <a:r>
              <a:rPr lang="en-CA" sz="1600" spc="-10" dirty="0">
                <a:solidFill>
                  <a:srgbClr val="FFFFFF"/>
                </a:solidFill>
                <a:latin typeface="Arial"/>
                <a:cs typeface="Arial"/>
              </a:rPr>
              <a:t>threat-actor develops </a:t>
            </a:r>
            <a:r>
              <a:rPr lang="en-CA" sz="1600" spc="-10" dirty="0" smtClean="0">
                <a:solidFill>
                  <a:srgbClr val="FFFFFF"/>
                </a:solidFill>
                <a:latin typeface="Arial"/>
                <a:cs typeface="Arial"/>
              </a:rPr>
              <a:t>the deliverable </a:t>
            </a:r>
            <a:r>
              <a:rPr lang="en-CA" sz="1600" spc="-10" dirty="0">
                <a:solidFill>
                  <a:srgbClr val="FFFFFF"/>
                </a:solidFill>
                <a:latin typeface="Arial"/>
                <a:cs typeface="Arial"/>
              </a:rPr>
              <a:t>payload to the target. An adversary uses the information collected at </a:t>
            </a:r>
            <a:r>
              <a:rPr lang="en-CA" sz="1600" spc="-10" dirty="0" smtClean="0">
                <a:solidFill>
                  <a:srgbClr val="FFFFFF"/>
                </a:solidFill>
                <a:latin typeface="Arial"/>
                <a:cs typeface="Arial"/>
              </a:rPr>
              <a:t>the reconnaissance stage (target </a:t>
            </a:r>
            <a:r>
              <a:rPr lang="en-CA" sz="1600" spc="-10" dirty="0">
                <a:solidFill>
                  <a:srgbClr val="FFFFFF"/>
                </a:solidFill>
                <a:latin typeface="Arial"/>
                <a:cs typeface="Arial"/>
              </a:rPr>
              <a:t>vulnerabilities and backdoors) to prepare and plan what should be delivered, to exploit </a:t>
            </a:r>
            <a:r>
              <a:rPr lang="en-CA" sz="1600" spc="-10" dirty="0" smtClean="0">
                <a:solidFill>
                  <a:srgbClr val="FFFFFF"/>
                </a:solidFill>
                <a:latin typeface="Arial"/>
                <a:cs typeface="Arial"/>
              </a:rPr>
              <a:t>the vulnerability</a:t>
            </a:r>
            <a:r>
              <a:rPr lang="en-CA" sz="1600" spc="-10" dirty="0">
                <a:solidFill>
                  <a:srgbClr val="FFFFFF"/>
                </a:solidFill>
                <a:latin typeface="Arial"/>
                <a:cs typeface="Arial"/>
              </a:rPr>
              <a:t>, and how should it be delivered, to utilize the discovered </a:t>
            </a:r>
            <a:r>
              <a:rPr lang="en-CA" sz="1600" spc="-10" dirty="0" smtClean="0">
                <a:solidFill>
                  <a:srgbClr val="FFFFFF"/>
                </a:solidFill>
                <a:latin typeface="Arial"/>
                <a:cs typeface="Arial"/>
              </a:rPr>
              <a:t>backdoor.</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984251" marR="855980" lvl="1" indent="-514350">
              <a:buClr>
                <a:srgbClr val="DF773B"/>
              </a:buClr>
              <a:buFont typeface="+mj-lt"/>
              <a:buAutoNum type="arabicPeriod"/>
              <a:tabLst>
                <a:tab pos="528320" algn="l"/>
              </a:tabLst>
            </a:pPr>
            <a:r>
              <a:rPr lang="en-CA" sz="1600" spc="-10" dirty="0">
                <a:solidFill>
                  <a:srgbClr val="FFFFFF"/>
                </a:solidFill>
                <a:latin typeface="Arial"/>
                <a:cs typeface="Arial"/>
              </a:rPr>
              <a:t>There are two types of payloads that can be delivered at Malware that does not require any communication with the adversary, e.g. viruses and worms;</a:t>
            </a:r>
          </a:p>
          <a:p>
            <a:pPr marL="984251" marR="855980" lvl="1" indent="-514350">
              <a:buClr>
                <a:srgbClr val="DF773B"/>
              </a:buClr>
              <a:buFont typeface="+mj-lt"/>
              <a:buAutoNum type="arabicPeriod"/>
              <a:tabLst>
                <a:tab pos="528320" algn="l"/>
              </a:tabLst>
            </a:pPr>
            <a:r>
              <a:rPr lang="en-CA" sz="1600" spc="-10" dirty="0">
                <a:solidFill>
                  <a:srgbClr val="FFFFFF"/>
                </a:solidFill>
                <a:latin typeface="Arial"/>
                <a:cs typeface="Arial"/>
              </a:rPr>
              <a:t>Malware that requires communication with the adversary to get command and control signals and/or send the stolen information back to the adversary. The latter are known as Remote Access Trojans (RAT).</a:t>
            </a:r>
          </a:p>
          <a:p>
            <a:pPr marL="12701" marR="855980">
              <a:buClr>
                <a:srgbClr val="DF773B"/>
              </a:buClr>
              <a:tabLst>
                <a:tab pos="528320" algn="l"/>
              </a:tabLst>
            </a:pP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Examples:</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RAT malware file within a </a:t>
            </a:r>
            <a:r>
              <a:rPr lang="en-CA" sz="1600" spc="-10" dirty="0" smtClean="0">
                <a:solidFill>
                  <a:srgbClr val="FFFFFF"/>
                </a:solidFill>
                <a:latin typeface="Arial"/>
                <a:cs typeface="Arial"/>
              </a:rPr>
              <a:t>portable document </a:t>
            </a:r>
            <a:r>
              <a:rPr lang="en-CA" sz="1600" spc="-10" dirty="0">
                <a:solidFill>
                  <a:srgbClr val="FFFFFF"/>
                </a:solidFill>
                <a:latin typeface="Arial"/>
                <a:cs typeface="Arial"/>
              </a:rPr>
              <a:t>file (pdf) named myCV.pdf, which is to be sent as an attachment via a phishing </a:t>
            </a:r>
            <a:r>
              <a:rPr lang="en-CA" sz="1600" spc="-10" dirty="0" smtClean="0">
                <a:solidFill>
                  <a:srgbClr val="FFFFFF"/>
                </a:solidFill>
                <a:latin typeface="Arial"/>
                <a:cs typeface="Arial"/>
              </a:rPr>
              <a:t>email.</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Credential </a:t>
            </a:r>
            <a:r>
              <a:rPr lang="en-CA" sz="1600" spc="-10" dirty="0">
                <a:solidFill>
                  <a:srgbClr val="FFFFFF"/>
                </a:solidFill>
                <a:latin typeface="Arial"/>
                <a:cs typeface="Arial"/>
              </a:rPr>
              <a:t>harvesting mechanism to lure/force the target to visit a well-known, but </a:t>
            </a:r>
            <a:r>
              <a:rPr lang="en-CA" sz="1600" spc="-10" dirty="0" smtClean="0">
                <a:solidFill>
                  <a:srgbClr val="FFFFFF"/>
                </a:solidFill>
                <a:latin typeface="Arial"/>
                <a:cs typeface="Arial"/>
              </a:rPr>
              <a:t>counterfeit and </a:t>
            </a:r>
            <a:r>
              <a:rPr lang="en-CA" sz="1600" spc="-10" dirty="0">
                <a:solidFill>
                  <a:srgbClr val="FFFFFF"/>
                </a:solidFill>
                <a:latin typeface="Arial"/>
                <a:cs typeface="Arial"/>
              </a:rPr>
              <a:t>cloned website and provide privacy information that will be exploited against </a:t>
            </a:r>
            <a:r>
              <a:rPr lang="en-CA" sz="1600" spc="-10" dirty="0" smtClean="0">
                <a:solidFill>
                  <a:srgbClr val="FFFFFF"/>
                </a:solidFill>
                <a:latin typeface="Arial"/>
                <a:cs typeface="Arial"/>
              </a:rPr>
              <a:t>them.</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err="1">
                <a:solidFill>
                  <a:srgbClr val="FF0000"/>
                </a:solidFill>
                <a:latin typeface="Arial"/>
                <a:cs typeface="Arial"/>
              </a:rPr>
              <a:t>Weaponization</a:t>
            </a:r>
            <a:r>
              <a:rPr lang="en-US" sz="4000" b="1" spc="-20" dirty="0">
                <a:solidFill>
                  <a:srgbClr val="FF0000"/>
                </a:solidFill>
                <a:latin typeface="Arial"/>
                <a:cs typeface="Arial"/>
              </a:rPr>
              <a:t> (W)</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6</a:t>
            </a:fld>
            <a:endParaRPr lang="en-CA"/>
          </a:p>
        </p:txBody>
      </p:sp>
    </p:spTree>
    <p:extLst>
      <p:ext uri="{BB962C8B-B14F-4D97-AF65-F5344CB8AC3E}">
        <p14:creationId xmlns:p14="http://schemas.microsoft.com/office/powerpoint/2010/main" val="36600600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The malware can be delivered either by luring or forcing the </a:t>
            </a:r>
            <a:r>
              <a:rPr lang="en-CA" sz="1600" spc="-10" dirty="0" smtClean="0">
                <a:solidFill>
                  <a:srgbClr val="FFFFFF"/>
                </a:solidFill>
                <a:latin typeface="Arial"/>
                <a:cs typeface="Arial"/>
              </a:rPr>
              <a:t>user to </a:t>
            </a:r>
            <a:r>
              <a:rPr lang="en-CA" sz="1600" spc="-10" dirty="0">
                <a:solidFill>
                  <a:srgbClr val="FFFFFF"/>
                </a:solidFill>
                <a:latin typeface="Arial"/>
                <a:cs typeface="Arial"/>
              </a:rPr>
              <a:t>interact with the malware exploit or it can be done automatically by exploiting </a:t>
            </a:r>
            <a:r>
              <a:rPr lang="en-CA" sz="1600" spc="-10" dirty="0" smtClean="0">
                <a:solidFill>
                  <a:srgbClr val="FFFFFF"/>
                </a:solidFill>
                <a:latin typeface="Arial"/>
                <a:cs typeface="Arial"/>
              </a:rPr>
              <a:t>the weaknesses </a:t>
            </a:r>
            <a:r>
              <a:rPr lang="en-CA" sz="1600" spc="-10" dirty="0">
                <a:solidFill>
                  <a:srgbClr val="FFFFFF"/>
                </a:solidFill>
                <a:latin typeface="Arial"/>
                <a:cs typeface="Arial"/>
              </a:rPr>
              <a:t>of </a:t>
            </a:r>
            <a:r>
              <a:rPr lang="en-CA" sz="1600" spc="-10" dirty="0" smtClean="0">
                <a:solidFill>
                  <a:srgbClr val="FFFFFF"/>
                </a:solidFill>
                <a:latin typeface="Arial"/>
                <a:cs typeface="Arial"/>
              </a:rPr>
              <a:t>the protocols </a:t>
            </a:r>
            <a:r>
              <a:rPr lang="en-CA" sz="1600" spc="-10" dirty="0">
                <a:solidFill>
                  <a:srgbClr val="FFFFFF"/>
                </a:solidFill>
                <a:latin typeface="Arial"/>
                <a:cs typeface="Arial"/>
              </a:rPr>
              <a:t>and/or software</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Examples:</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Phishing </a:t>
            </a:r>
            <a:r>
              <a:rPr lang="en-CA" sz="1600" spc="-10" dirty="0">
                <a:solidFill>
                  <a:srgbClr val="FFFFFF"/>
                </a:solidFill>
                <a:latin typeface="Arial"/>
                <a:cs typeface="Arial"/>
              </a:rPr>
              <a:t>email </a:t>
            </a:r>
            <a:r>
              <a:rPr lang="en-CA" sz="1600" spc="-10" dirty="0" smtClean="0">
                <a:solidFill>
                  <a:srgbClr val="FFFFFF"/>
                </a:solidFill>
                <a:latin typeface="Arial"/>
                <a:cs typeface="Arial"/>
              </a:rPr>
              <a:t>where </a:t>
            </a:r>
            <a:r>
              <a:rPr lang="en-CA" sz="1600" spc="-10" dirty="0">
                <a:solidFill>
                  <a:srgbClr val="FFFFFF"/>
                </a:solidFill>
                <a:latin typeface="Arial"/>
                <a:cs typeface="Arial"/>
              </a:rPr>
              <a:t>a user is trapped </a:t>
            </a:r>
            <a:r>
              <a:rPr lang="en-CA" sz="1600" spc="-10" dirty="0" smtClean="0">
                <a:solidFill>
                  <a:srgbClr val="FFFFFF"/>
                </a:solidFill>
                <a:latin typeface="Arial"/>
                <a:cs typeface="Arial"/>
              </a:rPr>
              <a:t>to think </a:t>
            </a:r>
            <a:r>
              <a:rPr lang="en-CA" sz="1600" spc="-10" dirty="0">
                <a:solidFill>
                  <a:srgbClr val="FFFFFF"/>
                </a:solidFill>
                <a:latin typeface="Arial"/>
                <a:cs typeface="Arial"/>
              </a:rPr>
              <a:t>that the email is genuine and they are required to click the link to start downloading the malware </a:t>
            </a:r>
            <a:r>
              <a:rPr lang="en-CA" sz="1600" spc="-10" dirty="0" smtClean="0">
                <a:solidFill>
                  <a:srgbClr val="FFFFFF"/>
                </a:solidFill>
                <a:latin typeface="Arial"/>
                <a:cs typeface="Arial"/>
              </a:rPr>
              <a:t>or download </a:t>
            </a:r>
            <a:r>
              <a:rPr lang="en-CA" sz="1600" spc="-10" dirty="0">
                <a:solidFill>
                  <a:srgbClr val="FFFFFF"/>
                </a:solidFill>
                <a:latin typeface="Arial"/>
                <a:cs typeface="Arial"/>
              </a:rPr>
              <a:t>the malicious </a:t>
            </a:r>
            <a:r>
              <a:rPr lang="en-CA" sz="1600" spc="-10" dirty="0" smtClean="0">
                <a:solidFill>
                  <a:srgbClr val="FFFFFF"/>
                </a:solidFill>
                <a:latin typeface="Arial"/>
                <a:cs typeface="Arial"/>
              </a:rPr>
              <a:t>attachments;</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Users are tricked into thinking hey </a:t>
            </a:r>
            <a:r>
              <a:rPr lang="en-CA" sz="1600" spc="-10" dirty="0">
                <a:solidFill>
                  <a:srgbClr val="FFFFFF"/>
                </a:solidFill>
                <a:latin typeface="Arial"/>
                <a:cs typeface="Arial"/>
              </a:rPr>
              <a:t>are required to input their privacy information that will </a:t>
            </a:r>
            <a:r>
              <a:rPr lang="en-CA" sz="1600" spc="-10" dirty="0" smtClean="0">
                <a:solidFill>
                  <a:srgbClr val="FFFFFF"/>
                </a:solidFill>
                <a:latin typeface="Arial"/>
                <a:cs typeface="Arial"/>
              </a:rPr>
              <a:t>be sent </a:t>
            </a:r>
            <a:r>
              <a:rPr lang="en-CA" sz="1600" spc="-10" dirty="0">
                <a:solidFill>
                  <a:srgbClr val="FFFFFF"/>
                </a:solidFill>
                <a:latin typeface="Arial"/>
                <a:cs typeface="Arial"/>
              </a:rPr>
              <a:t>to the </a:t>
            </a:r>
            <a:r>
              <a:rPr lang="en-CA" sz="1600" spc="-10" dirty="0" smtClean="0">
                <a:solidFill>
                  <a:srgbClr val="FFFFFF"/>
                </a:solidFill>
                <a:latin typeface="Arial"/>
                <a:cs typeface="Arial"/>
              </a:rPr>
              <a:t>attacker.</a:t>
            </a: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Adversaries </a:t>
            </a:r>
            <a:r>
              <a:rPr lang="en-CA" sz="1600" spc="-10" dirty="0">
                <a:solidFill>
                  <a:srgbClr val="FFFFFF"/>
                </a:solidFill>
                <a:latin typeface="Arial"/>
                <a:cs typeface="Arial"/>
              </a:rPr>
              <a:t>design their attacks in such a </a:t>
            </a:r>
            <a:r>
              <a:rPr lang="en-CA" sz="1600" spc="-10" dirty="0" smtClean="0">
                <a:solidFill>
                  <a:srgbClr val="FFFFFF"/>
                </a:solidFill>
                <a:latin typeface="Arial"/>
                <a:cs typeface="Arial"/>
              </a:rPr>
              <a:t>way that </a:t>
            </a:r>
            <a:r>
              <a:rPr lang="en-CA" sz="1600" spc="-10" dirty="0">
                <a:solidFill>
                  <a:srgbClr val="FFFFFF"/>
                </a:solidFill>
                <a:latin typeface="Arial"/>
                <a:cs typeface="Arial"/>
              </a:rPr>
              <a:t>if the traces of the delivery cannot be removed, then those traces should not lead the security </a:t>
            </a:r>
            <a:r>
              <a:rPr lang="en-CA" sz="1600" spc="-10" dirty="0" smtClean="0">
                <a:solidFill>
                  <a:srgbClr val="FFFFFF"/>
                </a:solidFill>
                <a:latin typeface="Arial"/>
                <a:cs typeface="Arial"/>
              </a:rPr>
              <a:t>and forensic </a:t>
            </a:r>
            <a:r>
              <a:rPr lang="en-CA" sz="1600" spc="-10" dirty="0">
                <a:solidFill>
                  <a:srgbClr val="FFFFFF"/>
                </a:solidFill>
                <a:latin typeface="Arial"/>
                <a:cs typeface="Arial"/>
              </a:rPr>
              <a:t>experts to reveal the attackers</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Some malware delivery methods do snot require interaction with a user:</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Exploit an inherent flaw in a protocol </a:t>
            </a:r>
            <a:r>
              <a:rPr lang="en-CA" sz="1600" spc="-10" dirty="0" smtClean="0">
                <a:solidFill>
                  <a:srgbClr val="FFFFFF"/>
                </a:solidFill>
                <a:latin typeface="Arial"/>
                <a:cs typeface="Arial"/>
              </a:rPr>
              <a:t>, </a:t>
            </a:r>
            <a:r>
              <a:rPr lang="en-CA" sz="1600" spc="-10" dirty="0">
                <a:solidFill>
                  <a:srgbClr val="FFFFFF"/>
                </a:solidFill>
                <a:latin typeface="Arial"/>
                <a:cs typeface="Arial"/>
              </a:rPr>
              <a:t>program </a:t>
            </a:r>
            <a:r>
              <a:rPr lang="en-CA" sz="1600" spc="-10" dirty="0" smtClean="0">
                <a:solidFill>
                  <a:srgbClr val="FFFFFF"/>
                </a:solidFill>
                <a:latin typeface="Arial"/>
                <a:cs typeface="Arial"/>
              </a:rPr>
              <a:t>or software </a:t>
            </a:r>
            <a:r>
              <a:rPr lang="en-CA" sz="1600" spc="-10" dirty="0">
                <a:solidFill>
                  <a:srgbClr val="FFFFFF"/>
                </a:solidFill>
                <a:latin typeface="Arial"/>
                <a:cs typeface="Arial"/>
              </a:rPr>
              <a:t>to deliver the payload or execute a piece of software for illegitimate </a:t>
            </a:r>
            <a:r>
              <a:rPr lang="en-CA" sz="1600" spc="-10" dirty="0" smtClean="0">
                <a:solidFill>
                  <a:srgbClr val="FFFFFF"/>
                </a:solidFill>
                <a:latin typeface="Arial"/>
                <a:cs typeface="Arial"/>
              </a:rPr>
              <a:t> purpose.</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Example: </a:t>
            </a:r>
            <a:r>
              <a:rPr lang="en-CA" sz="1600" spc="-10" dirty="0" smtClean="0">
                <a:solidFill>
                  <a:srgbClr val="FFFFFF"/>
                </a:solidFill>
                <a:latin typeface="Arial"/>
                <a:cs typeface="Arial"/>
              </a:rPr>
              <a:t>A malicious </a:t>
            </a:r>
            <a:r>
              <a:rPr lang="en-CA" sz="1600" spc="-10" dirty="0">
                <a:solidFill>
                  <a:srgbClr val="FFFFFF"/>
                </a:solidFill>
                <a:latin typeface="Arial"/>
                <a:cs typeface="Arial"/>
              </a:rPr>
              <a:t>Java script within a Flash file can be exploited to deliver the malware to the target computer.</a:t>
            </a:r>
            <a:endParaRPr lang="en-CA" sz="1600" spc="-10" dirty="0" smtClean="0">
              <a:solidFill>
                <a:srgbClr val="FFFFFF"/>
              </a:solidFill>
              <a:latin typeface="Arial"/>
              <a:cs typeface="Arial"/>
            </a:endParaRP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Delivery (D)</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7</a:t>
            </a:fld>
            <a:endParaRPr lang="en-CA"/>
          </a:p>
        </p:txBody>
      </p:sp>
    </p:spTree>
    <p:extLst>
      <p:ext uri="{BB962C8B-B14F-4D97-AF65-F5344CB8AC3E}">
        <p14:creationId xmlns:p14="http://schemas.microsoft.com/office/powerpoint/2010/main" val="198174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U</a:t>
            </a:r>
            <a:r>
              <a:rPr lang="en-CA" sz="1600" spc="-10" dirty="0">
                <a:solidFill>
                  <a:srgbClr val="FFFFFF"/>
                </a:solidFill>
                <a:latin typeface="Arial"/>
                <a:cs typeface="Arial"/>
              </a:rPr>
              <a:t>ser interaction required:</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Emails asking users to submit private data or download an attachment (</a:t>
            </a:r>
            <a:r>
              <a:rPr lang="en-CA" sz="1600" spc="-10" dirty="0" err="1">
                <a:solidFill>
                  <a:srgbClr val="FFFFFF"/>
                </a:solidFill>
                <a:latin typeface="Arial"/>
                <a:cs typeface="Arial"/>
              </a:rPr>
              <a:t>Alexandr</a:t>
            </a:r>
            <a:r>
              <a:rPr lang="en-CA" sz="1600" spc="-10" dirty="0">
                <a:solidFill>
                  <a:srgbClr val="FFFFFF"/>
                </a:solidFill>
                <a:latin typeface="Arial"/>
                <a:cs typeface="Arial"/>
              </a:rPr>
              <a:t> </a:t>
            </a:r>
            <a:r>
              <a:rPr lang="en-CA" sz="1600" spc="-10" dirty="0" err="1">
                <a:solidFill>
                  <a:srgbClr val="FFFFFF"/>
                </a:solidFill>
                <a:latin typeface="Arial"/>
                <a:cs typeface="Arial"/>
              </a:rPr>
              <a:t>Rivlin</a:t>
            </a:r>
            <a:r>
              <a:rPr lang="en-CA" sz="1600" spc="-10" dirty="0">
                <a:solidFill>
                  <a:srgbClr val="FFFFFF"/>
                </a:solidFill>
                <a:latin typeface="Arial"/>
                <a:cs typeface="Arial"/>
              </a:rPr>
              <a:t>, et al. 2016) (Masood </a:t>
            </a:r>
            <a:r>
              <a:rPr lang="en-CA" sz="1600" spc="-10" dirty="0" err="1">
                <a:solidFill>
                  <a:srgbClr val="FFFFFF"/>
                </a:solidFill>
                <a:latin typeface="Arial"/>
                <a:cs typeface="Arial"/>
              </a:rPr>
              <a:t>Mansoori</a:t>
            </a:r>
            <a:r>
              <a:rPr lang="en-CA" sz="1600" spc="-10" dirty="0">
                <a:solidFill>
                  <a:srgbClr val="FFFFFF"/>
                </a:solidFill>
                <a:latin typeface="Arial"/>
                <a:cs typeface="Arial"/>
              </a:rPr>
              <a:t>, et al. Mar 2016)</a:t>
            </a:r>
          </a:p>
          <a:p>
            <a:pPr marL="927101" marR="855980" lvl="1" indent="-457200">
              <a:buClr>
                <a:srgbClr val="DF773B"/>
              </a:buClr>
              <a:buFont typeface="Wingdings" charset="2"/>
              <a:buChar char="q"/>
              <a:tabLst>
                <a:tab pos="528320" algn="l"/>
              </a:tabLst>
            </a:pPr>
            <a:r>
              <a:rPr lang="en-CA" sz="1600" spc="-10" dirty="0" err="1">
                <a:solidFill>
                  <a:srgbClr val="FFFFFF"/>
                </a:solidFill>
                <a:latin typeface="Arial"/>
                <a:cs typeface="Arial"/>
              </a:rPr>
              <a:t>Malvertising</a:t>
            </a:r>
            <a:r>
              <a:rPr lang="en-CA" sz="1600" spc="-10" dirty="0">
                <a:solidFill>
                  <a:srgbClr val="FFFFFF"/>
                </a:solidFill>
                <a:latin typeface="Arial"/>
                <a:cs typeface="Arial"/>
              </a:rPr>
              <a:t> (</a:t>
            </a:r>
            <a:r>
              <a:rPr lang="en-CA" sz="1600" spc="-10" dirty="0" err="1">
                <a:solidFill>
                  <a:srgbClr val="FFFFFF"/>
                </a:solidFill>
                <a:latin typeface="Arial"/>
                <a:cs typeface="Arial"/>
              </a:rPr>
              <a:t>Teryl</a:t>
            </a:r>
            <a:r>
              <a:rPr lang="en-CA" sz="1600" spc="-10" dirty="0">
                <a:solidFill>
                  <a:srgbClr val="FFFFFF"/>
                </a:solidFill>
                <a:latin typeface="Arial"/>
                <a:cs typeface="Arial"/>
              </a:rPr>
              <a:t> Taylor, Xin Hu, et al. Mar 2016).</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Insider Threat (</a:t>
            </a:r>
            <a:r>
              <a:rPr lang="en-CA" sz="1600" spc="-10" dirty="0" err="1">
                <a:solidFill>
                  <a:srgbClr val="FFFFFF"/>
                </a:solidFill>
                <a:latin typeface="Arial"/>
                <a:cs typeface="Arial"/>
              </a:rPr>
              <a:t>Ameya</a:t>
            </a:r>
            <a:r>
              <a:rPr lang="en-CA" sz="1600" spc="-10" dirty="0">
                <a:solidFill>
                  <a:srgbClr val="FFFFFF"/>
                </a:solidFill>
                <a:latin typeface="Arial"/>
                <a:cs typeface="Arial"/>
              </a:rPr>
              <a:t> </a:t>
            </a:r>
            <a:r>
              <a:rPr lang="en-CA" sz="1600" spc="-10" dirty="0" err="1">
                <a:solidFill>
                  <a:srgbClr val="FFFFFF"/>
                </a:solidFill>
                <a:latin typeface="Arial"/>
                <a:cs typeface="Arial"/>
              </a:rPr>
              <a:t>Sanzgiri</a:t>
            </a:r>
            <a:r>
              <a:rPr lang="en-CA" sz="1600" spc="-10" dirty="0">
                <a:solidFill>
                  <a:srgbClr val="FFFFFF"/>
                </a:solidFill>
                <a:latin typeface="Arial"/>
                <a:cs typeface="Arial"/>
              </a:rPr>
              <a:t> and </a:t>
            </a:r>
            <a:r>
              <a:rPr lang="en-CA" sz="1600" spc="-10" dirty="0" err="1">
                <a:solidFill>
                  <a:srgbClr val="FFFFFF"/>
                </a:solidFill>
                <a:latin typeface="Arial"/>
                <a:cs typeface="Arial"/>
              </a:rPr>
              <a:t>Dipankar</a:t>
            </a:r>
            <a:r>
              <a:rPr lang="en-CA" sz="1600" spc="-10" dirty="0">
                <a:solidFill>
                  <a:srgbClr val="FFFFFF"/>
                </a:solidFill>
                <a:latin typeface="Arial"/>
                <a:cs typeface="Arial"/>
              </a:rPr>
              <a:t> </a:t>
            </a:r>
            <a:r>
              <a:rPr lang="en-CA" sz="1600" spc="-10" dirty="0" err="1">
                <a:solidFill>
                  <a:srgbClr val="FFFFFF"/>
                </a:solidFill>
                <a:latin typeface="Arial"/>
                <a:cs typeface="Arial"/>
              </a:rPr>
              <a:t>Dasgupta</a:t>
            </a:r>
            <a:r>
              <a:rPr lang="en-CA" sz="1600" spc="-10" dirty="0">
                <a:solidFill>
                  <a:srgbClr val="FFFFFF"/>
                </a:solidFill>
                <a:latin typeface="Arial"/>
                <a:cs typeface="Arial"/>
              </a:rPr>
              <a:t> 2016</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No user </a:t>
            </a:r>
            <a:r>
              <a:rPr lang="en-CA" sz="1600" spc="-10" dirty="0">
                <a:solidFill>
                  <a:srgbClr val="FFFFFF"/>
                </a:solidFill>
                <a:latin typeface="Arial"/>
                <a:cs typeface="Arial"/>
              </a:rPr>
              <a:t>interaction required:</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Web exploits (Fang Yu and Yi-Yang Tung Jan 2014</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Silent downloaders (Bum Jun Kwon, </a:t>
            </a:r>
            <a:r>
              <a:rPr lang="en-CA" sz="1600" spc="-10" dirty="0" err="1">
                <a:solidFill>
                  <a:srgbClr val="FFFFFF"/>
                </a:solidFill>
                <a:latin typeface="Arial"/>
                <a:cs typeface="Arial"/>
              </a:rPr>
              <a:t>Virinchi</a:t>
            </a:r>
            <a:r>
              <a:rPr lang="en-CA" sz="1600" spc="-10" dirty="0">
                <a:solidFill>
                  <a:srgbClr val="FFFFFF"/>
                </a:solidFill>
                <a:latin typeface="Arial"/>
                <a:cs typeface="Arial"/>
              </a:rPr>
              <a:t> Srinivas, et al. Nov 2017</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Code injection (</a:t>
            </a:r>
            <a:r>
              <a:rPr lang="en-CA" sz="1600" spc="-10" dirty="0" err="1">
                <a:solidFill>
                  <a:srgbClr val="FFFFFF"/>
                </a:solidFill>
                <a:latin typeface="Arial"/>
                <a:cs typeface="Arial"/>
              </a:rPr>
              <a:t>Teryl</a:t>
            </a:r>
            <a:r>
              <a:rPr lang="en-CA" sz="1600" spc="-10" dirty="0">
                <a:solidFill>
                  <a:srgbClr val="FFFFFF"/>
                </a:solidFill>
                <a:latin typeface="Arial"/>
                <a:cs typeface="Arial"/>
              </a:rPr>
              <a:t> Taylor, Kevin Z. Snow, et al. Feb 2016</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r>
              <a:rPr lang="it-IT" sz="1600" spc="-10" dirty="0">
                <a:solidFill>
                  <a:srgbClr val="FFFFFF"/>
                </a:solidFill>
                <a:latin typeface="Arial"/>
                <a:cs typeface="Arial"/>
              </a:rPr>
              <a:t>Protocol misuse (Masood Mansoori, et al. Mar 2016</a:t>
            </a:r>
            <a:r>
              <a:rPr lang="it-IT"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Bot attacks (</a:t>
            </a:r>
            <a:r>
              <a:rPr lang="en-CA" sz="1600" spc="-10" dirty="0" err="1">
                <a:solidFill>
                  <a:srgbClr val="FFFFFF"/>
                </a:solidFill>
                <a:latin typeface="Arial"/>
                <a:cs typeface="Arial"/>
              </a:rPr>
              <a:t>Gianluca</a:t>
            </a:r>
            <a:r>
              <a:rPr lang="en-CA" sz="1600" spc="-10" dirty="0">
                <a:solidFill>
                  <a:srgbClr val="FFFFFF"/>
                </a:solidFill>
                <a:latin typeface="Arial"/>
                <a:cs typeface="Arial"/>
              </a:rPr>
              <a:t> </a:t>
            </a:r>
            <a:r>
              <a:rPr lang="en-CA" sz="1600" spc="-10" dirty="0" err="1">
                <a:solidFill>
                  <a:srgbClr val="FFFFFF"/>
                </a:solidFill>
                <a:latin typeface="Arial"/>
                <a:cs typeface="Arial"/>
              </a:rPr>
              <a:t>Stringhini</a:t>
            </a:r>
            <a:r>
              <a:rPr lang="en-CA" sz="1600" spc="-10" dirty="0">
                <a:solidFill>
                  <a:srgbClr val="FFFFFF"/>
                </a:solidFill>
                <a:latin typeface="Arial"/>
                <a:cs typeface="Arial"/>
              </a:rPr>
              <a:t>, et al. Jun 2014</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Dropper</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Software </a:t>
            </a:r>
            <a:r>
              <a:rPr lang="en-CA" sz="1600" spc="-10" dirty="0">
                <a:solidFill>
                  <a:srgbClr val="FFFFFF"/>
                </a:solidFill>
                <a:latin typeface="Arial"/>
                <a:cs typeface="Arial"/>
              </a:rPr>
              <a:t>file that encapsulates the malware payload such that it cannot be detected by </a:t>
            </a:r>
            <a:r>
              <a:rPr lang="en-CA" sz="1600" spc="-10" dirty="0" smtClean="0">
                <a:solidFill>
                  <a:srgbClr val="FFFFFF"/>
                </a:solidFill>
                <a:latin typeface="Arial"/>
                <a:cs typeface="Arial"/>
              </a:rPr>
              <a:t>the security </a:t>
            </a:r>
            <a:r>
              <a:rPr lang="en-CA" sz="1600" spc="-10" dirty="0">
                <a:solidFill>
                  <a:srgbClr val="FFFFFF"/>
                </a:solidFill>
                <a:latin typeface="Arial"/>
                <a:cs typeface="Arial"/>
              </a:rPr>
              <a:t>mechanisms of a target</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Downloader</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Downloaders require communication </a:t>
            </a:r>
            <a:r>
              <a:rPr lang="en-CA" sz="1600" spc="-10" dirty="0">
                <a:solidFill>
                  <a:srgbClr val="FFFFFF"/>
                </a:solidFill>
                <a:latin typeface="Arial"/>
                <a:cs typeface="Arial"/>
              </a:rPr>
              <a:t>with the source servers to download extra files to install the payload whereas </a:t>
            </a:r>
            <a:r>
              <a:rPr lang="en-CA" sz="1600" spc="-10" dirty="0" smtClean="0">
                <a:solidFill>
                  <a:srgbClr val="FFFFFF"/>
                </a:solidFill>
                <a:latin typeface="Arial"/>
                <a:cs typeface="Arial"/>
              </a:rPr>
              <a:t>droppers have </a:t>
            </a:r>
            <a:r>
              <a:rPr lang="en-CA" sz="1600" spc="-10" dirty="0">
                <a:solidFill>
                  <a:srgbClr val="FFFFFF"/>
                </a:solidFill>
                <a:latin typeface="Arial"/>
                <a:cs typeface="Arial"/>
              </a:rPr>
              <a:t>no such requirement as they are a complete </a:t>
            </a:r>
            <a:r>
              <a:rPr lang="en-CA" sz="1600" spc="-10" dirty="0" smtClean="0">
                <a:solidFill>
                  <a:srgbClr val="FFFFFF"/>
                </a:solidFill>
                <a:latin typeface="Arial"/>
                <a:cs typeface="Arial"/>
              </a:rPr>
              <a:t>package.</a:t>
            </a:r>
            <a:endParaRPr lang="en-CA" sz="1600" spc="-10" dirty="0">
              <a:solidFill>
                <a:srgbClr val="FFFFFF"/>
              </a:solidFill>
              <a:latin typeface="Arial"/>
              <a:cs typeface="Arial"/>
            </a:endParaRP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Delivery (D) Methods</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8</a:t>
            </a:fld>
            <a:endParaRPr lang="en-CA"/>
          </a:p>
        </p:txBody>
      </p:sp>
    </p:spTree>
    <p:extLst>
      <p:ext uri="{BB962C8B-B14F-4D97-AF65-F5344CB8AC3E}">
        <p14:creationId xmlns:p14="http://schemas.microsoft.com/office/powerpoint/2010/main" val="1316984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5" y="1554906"/>
            <a:ext cx="8228330" cy="5303094"/>
          </a:xfrm>
          <a:prstGeom prst="rect">
            <a:avLst/>
          </a:prstGeom>
        </p:spPr>
        <p:txBody>
          <a:bodyPr vert="horz" wrap="square" lIns="0" tIns="0" rIns="0" bIns="0" rtlCol="0">
            <a:normAutofit lnSpcReduction="10000"/>
          </a:bodyPr>
          <a:lstStyle/>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Prepares the </a:t>
            </a:r>
            <a:r>
              <a:rPr lang="en-CA" sz="1600" spc="-10" dirty="0">
                <a:solidFill>
                  <a:srgbClr val="FFFFFF"/>
                </a:solidFill>
                <a:latin typeface="Arial"/>
                <a:cs typeface="Arial"/>
              </a:rPr>
              <a:t>environment </a:t>
            </a:r>
            <a:r>
              <a:rPr lang="en-CA" sz="1600" spc="-10" dirty="0" smtClean="0">
                <a:solidFill>
                  <a:srgbClr val="FFFFFF"/>
                </a:solidFill>
                <a:latin typeface="Arial"/>
                <a:cs typeface="Arial"/>
              </a:rPr>
              <a:t>to launch </a:t>
            </a:r>
            <a:r>
              <a:rPr lang="en-CA" sz="1600" spc="-10" dirty="0">
                <a:solidFill>
                  <a:srgbClr val="FFFFFF"/>
                </a:solidFill>
                <a:latin typeface="Arial"/>
                <a:cs typeface="Arial"/>
              </a:rPr>
              <a:t>the installation stage of the kill chain</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In order for the delivered payload to be installed, there must be a software or hardware bug </a:t>
            </a:r>
            <a:r>
              <a:rPr lang="en-CA" sz="1600" spc="-10" dirty="0" smtClean="0">
                <a:solidFill>
                  <a:srgbClr val="FFFFFF"/>
                </a:solidFill>
                <a:latin typeface="Arial"/>
                <a:cs typeface="Arial"/>
              </a:rPr>
              <a:t>that the </a:t>
            </a:r>
            <a:r>
              <a:rPr lang="en-CA" sz="1600" spc="-10" dirty="0">
                <a:solidFill>
                  <a:srgbClr val="FFFFFF"/>
                </a:solidFill>
                <a:latin typeface="Arial"/>
                <a:cs typeface="Arial"/>
              </a:rPr>
              <a:t>payload can exploit for either installation or execution. These bugs are called common </a:t>
            </a:r>
            <a:r>
              <a:rPr lang="en-CA" sz="1600" spc="-10" dirty="0" smtClean="0">
                <a:solidFill>
                  <a:srgbClr val="FFFFFF"/>
                </a:solidFill>
                <a:latin typeface="Arial"/>
                <a:cs typeface="Arial"/>
              </a:rPr>
              <a:t>vulnerabilities and </a:t>
            </a:r>
            <a:r>
              <a:rPr lang="en-CA" sz="1600" spc="-10" dirty="0">
                <a:solidFill>
                  <a:srgbClr val="FFFFFF"/>
                </a:solidFill>
                <a:latin typeface="Arial"/>
                <a:cs typeface="Arial"/>
              </a:rPr>
              <a:t>exposure (CVE</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Software vulnerabilities</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For </a:t>
            </a:r>
            <a:r>
              <a:rPr lang="en-CA" sz="1600" spc="-10" dirty="0">
                <a:solidFill>
                  <a:srgbClr val="FFFFFF"/>
                </a:solidFill>
                <a:latin typeface="Arial"/>
                <a:cs typeface="Arial"/>
              </a:rPr>
              <a:t>example, buffer overflow is </a:t>
            </a:r>
            <a:r>
              <a:rPr lang="en-CA" sz="1600" spc="-10" dirty="0" smtClean="0">
                <a:solidFill>
                  <a:srgbClr val="FFFFFF"/>
                </a:solidFill>
                <a:latin typeface="Arial"/>
                <a:cs typeface="Arial"/>
              </a:rPr>
              <a:t>a software </a:t>
            </a:r>
            <a:r>
              <a:rPr lang="en-CA" sz="1600" spc="-10" dirty="0">
                <a:solidFill>
                  <a:srgbClr val="FFFFFF"/>
                </a:solidFill>
                <a:latin typeface="Arial"/>
                <a:cs typeface="Arial"/>
              </a:rPr>
              <a:t>bug that requires access to privileged part of the memory that sometimes is only </a:t>
            </a:r>
            <a:r>
              <a:rPr lang="en-CA" sz="1600" spc="-10" dirty="0" smtClean="0">
                <a:solidFill>
                  <a:srgbClr val="FFFFFF"/>
                </a:solidFill>
                <a:latin typeface="Arial"/>
                <a:cs typeface="Arial"/>
              </a:rPr>
              <a:t>accessible by </a:t>
            </a:r>
            <a:r>
              <a:rPr lang="en-CA" sz="1600" spc="-10" dirty="0">
                <a:solidFill>
                  <a:srgbClr val="FFFFFF"/>
                </a:solidFill>
                <a:latin typeface="Arial"/>
                <a:cs typeface="Arial"/>
              </a:rPr>
              <a:t>the kernel only (</a:t>
            </a:r>
            <a:r>
              <a:rPr lang="en-CA" sz="1600" spc="-10" dirty="0" err="1">
                <a:solidFill>
                  <a:srgbClr val="FFFFFF"/>
                </a:solidFill>
                <a:latin typeface="Arial"/>
                <a:cs typeface="Arial"/>
              </a:rPr>
              <a:t>Muthuramalingam</a:t>
            </a:r>
            <a:r>
              <a:rPr lang="en-CA" sz="1600" spc="-10" dirty="0">
                <a:solidFill>
                  <a:srgbClr val="FFFFFF"/>
                </a:solidFill>
                <a:latin typeface="Arial"/>
                <a:cs typeface="Arial"/>
              </a:rPr>
              <a:t> S., </a:t>
            </a:r>
            <a:r>
              <a:rPr lang="en-CA" sz="1600" spc="-10" dirty="0" err="1">
                <a:solidFill>
                  <a:srgbClr val="FFFFFF"/>
                </a:solidFill>
                <a:latin typeface="Arial"/>
                <a:cs typeface="Arial"/>
              </a:rPr>
              <a:t>Thangavel</a:t>
            </a:r>
            <a:r>
              <a:rPr lang="en-CA" sz="1600" spc="-10" dirty="0">
                <a:solidFill>
                  <a:srgbClr val="FFFFFF"/>
                </a:solidFill>
                <a:latin typeface="Arial"/>
                <a:cs typeface="Arial"/>
              </a:rPr>
              <a:t> M. and Sridhar S. Jun 2016).</a:t>
            </a: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Network vulnerabilities</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Occur </a:t>
            </a:r>
            <a:r>
              <a:rPr lang="en-CA" sz="1600" spc="-10" dirty="0">
                <a:solidFill>
                  <a:srgbClr val="FFFFFF"/>
                </a:solidFill>
                <a:latin typeface="Arial"/>
                <a:cs typeface="Arial"/>
              </a:rPr>
              <a:t>in network devices, </a:t>
            </a:r>
            <a:r>
              <a:rPr lang="en-CA" sz="1600" spc="-10" dirty="0" smtClean="0">
                <a:solidFill>
                  <a:srgbClr val="FFFFFF"/>
                </a:solidFill>
                <a:latin typeface="Arial"/>
                <a:cs typeface="Arial"/>
              </a:rPr>
              <a:t>device drivers </a:t>
            </a:r>
            <a:r>
              <a:rPr lang="en-CA" sz="1600" spc="-10" dirty="0">
                <a:solidFill>
                  <a:srgbClr val="FFFFFF"/>
                </a:solidFill>
                <a:latin typeface="Arial"/>
                <a:cs typeface="Arial"/>
              </a:rPr>
              <a:t>or protocols which either switch or route internet </a:t>
            </a:r>
            <a:r>
              <a:rPr lang="en-CA" sz="1600" spc="-10" dirty="0" smtClean="0">
                <a:solidFill>
                  <a:srgbClr val="FFFFFF"/>
                </a:solidFill>
                <a:latin typeface="Arial"/>
                <a:cs typeface="Arial"/>
              </a:rPr>
              <a:t>traffic.</a:t>
            </a:r>
          </a:p>
          <a:p>
            <a:pPr marL="927101" marR="855980" lvl="1" indent="-457200">
              <a:buClr>
                <a:srgbClr val="DF773B"/>
              </a:buClr>
              <a:buFont typeface="Wingdings" charset="2"/>
              <a:buChar char="q"/>
              <a:tabLst>
                <a:tab pos="528320" algn="l"/>
              </a:tabLst>
            </a:pPr>
            <a:r>
              <a:rPr lang="en-CA" sz="1600" spc="-10" dirty="0" smtClean="0">
                <a:solidFill>
                  <a:srgbClr val="FFFFFF"/>
                </a:solidFill>
                <a:latin typeface="Arial"/>
                <a:cs typeface="Arial"/>
              </a:rPr>
              <a:t>Examples: HTTP </a:t>
            </a:r>
            <a:r>
              <a:rPr lang="en-CA" sz="1600" spc="-10" dirty="0">
                <a:solidFill>
                  <a:srgbClr val="FFFFFF"/>
                </a:solidFill>
                <a:latin typeface="Arial"/>
                <a:cs typeface="Arial"/>
              </a:rPr>
              <a:t>protocol referrer misuse, Heartbleed bug in the OpenSSL protocol </a:t>
            </a:r>
            <a:r>
              <a:rPr lang="en-CA" sz="1600" spc="-10" dirty="0" smtClean="0">
                <a:solidFill>
                  <a:srgbClr val="FFFFFF"/>
                </a:solidFill>
                <a:latin typeface="Arial"/>
                <a:cs typeface="Arial"/>
              </a:rPr>
              <a:t>of transport </a:t>
            </a:r>
            <a:r>
              <a:rPr lang="en-CA" sz="1600" spc="-10" dirty="0">
                <a:solidFill>
                  <a:srgbClr val="FFFFFF"/>
                </a:solidFill>
                <a:latin typeface="Arial"/>
                <a:cs typeface="Arial"/>
              </a:rPr>
              <a:t>layer (</a:t>
            </a:r>
            <a:r>
              <a:rPr lang="en-CA" sz="1600" spc="-10" dirty="0" err="1">
                <a:solidFill>
                  <a:srgbClr val="FFFFFF"/>
                </a:solidFill>
                <a:latin typeface="Arial"/>
                <a:cs typeface="Arial"/>
              </a:rPr>
              <a:t>Zakir</a:t>
            </a:r>
            <a:r>
              <a:rPr lang="en-CA" sz="1600" spc="-10" dirty="0">
                <a:solidFill>
                  <a:srgbClr val="FFFFFF"/>
                </a:solidFill>
                <a:latin typeface="Arial"/>
                <a:cs typeface="Arial"/>
              </a:rPr>
              <a:t> </a:t>
            </a:r>
            <a:r>
              <a:rPr lang="en-CA" sz="1600" spc="-10" dirty="0" err="1">
                <a:solidFill>
                  <a:srgbClr val="FFFFFF"/>
                </a:solidFill>
                <a:latin typeface="Arial"/>
                <a:cs typeface="Arial"/>
              </a:rPr>
              <a:t>Durumeric</a:t>
            </a:r>
            <a:r>
              <a:rPr lang="en-CA" sz="1600" spc="-10" dirty="0">
                <a:solidFill>
                  <a:srgbClr val="FFFFFF"/>
                </a:solidFill>
                <a:latin typeface="Arial"/>
                <a:cs typeface="Arial"/>
              </a:rPr>
              <a:t>, et al. Nov 2014), and router based split horizon </a:t>
            </a:r>
            <a:r>
              <a:rPr lang="en-CA" sz="1600" spc="-10" dirty="0" smtClean="0">
                <a:solidFill>
                  <a:srgbClr val="FFFFFF"/>
                </a:solidFill>
                <a:latin typeface="Arial"/>
                <a:cs typeface="Arial"/>
              </a:rPr>
              <a:t>route advertisement</a:t>
            </a:r>
            <a:r>
              <a:rPr lang="en-CA" sz="1600" spc="-10" dirty="0">
                <a:solidFill>
                  <a:srgbClr val="FFFFFF"/>
                </a:solidFill>
                <a:latin typeface="Arial"/>
                <a:cs typeface="Arial"/>
              </a:rPr>
              <a:t>.</a:t>
            </a: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Embedded / Firmware / Hardware vulnerabilities</a:t>
            </a:r>
          </a:p>
          <a:p>
            <a:pPr marL="927101" marR="855980" lvl="1" indent="-457200">
              <a:buClr>
                <a:srgbClr val="DF773B"/>
              </a:buClr>
              <a:buFont typeface="Wingdings" charset="2"/>
              <a:buChar char="q"/>
              <a:tabLst>
                <a:tab pos="528320" algn="l"/>
              </a:tabLst>
            </a:pPr>
            <a:r>
              <a:rPr lang="en-CA" sz="1600" spc="-10" dirty="0">
                <a:solidFill>
                  <a:srgbClr val="FFFFFF"/>
                </a:solidFill>
                <a:latin typeface="Arial"/>
                <a:cs typeface="Arial"/>
              </a:rPr>
              <a:t>Controllers, </a:t>
            </a:r>
            <a:r>
              <a:rPr lang="en-CA" sz="1600" spc="-10" dirty="0" smtClean="0">
                <a:solidFill>
                  <a:srgbClr val="FFFFFF"/>
                </a:solidFill>
                <a:latin typeface="Arial"/>
                <a:cs typeface="Arial"/>
              </a:rPr>
              <a:t>ASICs, FPGAs</a:t>
            </a:r>
            <a:r>
              <a:rPr lang="en-CA" sz="1600" spc="-10" dirty="0">
                <a:solidFill>
                  <a:srgbClr val="FFFFFF"/>
                </a:solidFill>
                <a:latin typeface="Arial"/>
                <a:cs typeface="Arial"/>
              </a:rPr>
              <a:t>, </a:t>
            </a:r>
            <a:r>
              <a:rPr lang="en-CA" sz="1600" spc="-10" dirty="0" err="1">
                <a:solidFill>
                  <a:srgbClr val="FFFFFF"/>
                </a:solidFill>
                <a:latin typeface="Arial"/>
                <a:cs typeface="Arial"/>
              </a:rPr>
              <a:t>ASSPs</a:t>
            </a:r>
            <a:r>
              <a:rPr lang="en-CA" sz="1600" spc="-10" dirty="0">
                <a:solidFill>
                  <a:srgbClr val="FFFFFF"/>
                </a:solidFill>
                <a:latin typeface="Arial"/>
                <a:cs typeface="Arial"/>
              </a:rPr>
              <a:t> and System-on-Chips (</a:t>
            </a:r>
            <a:r>
              <a:rPr lang="en-CA" sz="1600" spc="-10" dirty="0" err="1">
                <a:solidFill>
                  <a:srgbClr val="FFFFFF"/>
                </a:solidFill>
                <a:latin typeface="Arial"/>
                <a:cs typeface="Arial"/>
              </a:rPr>
              <a:t>SOC</a:t>
            </a:r>
            <a:r>
              <a:rPr lang="en-CA" sz="1600" spc="-10" dirty="0">
                <a:solidFill>
                  <a:srgbClr val="FFFFFF"/>
                </a:solidFill>
                <a:latin typeface="Arial"/>
                <a:cs typeface="Arial"/>
              </a:rPr>
              <a:t>) </a:t>
            </a:r>
            <a:r>
              <a:rPr lang="en-CA" sz="1600" spc="-10" dirty="0" smtClean="0">
                <a:solidFill>
                  <a:srgbClr val="FFFFFF"/>
                </a:solidFill>
                <a:latin typeface="Arial"/>
                <a:cs typeface="Arial"/>
              </a:rPr>
              <a:t>are </a:t>
            </a:r>
            <a:r>
              <a:rPr lang="en-CA" sz="1600" spc="-10" dirty="0">
                <a:solidFill>
                  <a:srgbClr val="FFFFFF"/>
                </a:solidFill>
                <a:latin typeface="Arial"/>
                <a:cs typeface="Arial"/>
              </a:rPr>
              <a:t>vulnerable to cyber threats </a:t>
            </a:r>
            <a:r>
              <a:rPr lang="en-CA" sz="1600" spc="-10" dirty="0" smtClean="0">
                <a:solidFill>
                  <a:srgbClr val="FFFFFF"/>
                </a:solidFill>
                <a:latin typeface="Arial"/>
                <a:cs typeface="Arial"/>
              </a:rPr>
              <a:t>(</a:t>
            </a:r>
            <a:r>
              <a:rPr lang="en-CA" sz="1600" spc="-10" dirty="0">
                <a:solidFill>
                  <a:srgbClr val="FFFFFF"/>
                </a:solidFill>
                <a:latin typeface="Arial"/>
                <a:cs typeface="Arial"/>
              </a:rPr>
              <a:t>Robert P. Lee, Konstantinos </a:t>
            </a:r>
            <a:r>
              <a:rPr lang="en-CA" sz="1600" spc="-10" dirty="0" err="1">
                <a:solidFill>
                  <a:srgbClr val="FFFFFF"/>
                </a:solidFill>
                <a:latin typeface="Arial"/>
                <a:cs typeface="Arial"/>
              </a:rPr>
              <a:t>Markantonakis</a:t>
            </a:r>
            <a:r>
              <a:rPr lang="en-CA" sz="1600" spc="-10" dirty="0">
                <a:solidFill>
                  <a:srgbClr val="FFFFFF"/>
                </a:solidFill>
                <a:latin typeface="Arial"/>
                <a:cs typeface="Arial"/>
              </a:rPr>
              <a:t> and Raja </a:t>
            </a:r>
            <a:r>
              <a:rPr lang="en-CA" sz="1600" spc="-10" dirty="0" err="1">
                <a:solidFill>
                  <a:srgbClr val="FFFFFF"/>
                </a:solidFill>
                <a:latin typeface="Arial"/>
                <a:cs typeface="Arial"/>
              </a:rPr>
              <a:t>Naeem</a:t>
            </a:r>
            <a:r>
              <a:rPr lang="en-CA" sz="1600" spc="-10" dirty="0">
                <a:solidFill>
                  <a:srgbClr val="FFFFFF"/>
                </a:solidFill>
                <a:latin typeface="Arial"/>
                <a:cs typeface="Arial"/>
              </a:rPr>
              <a:t> </a:t>
            </a:r>
            <a:r>
              <a:rPr lang="en-CA" sz="1600" spc="-10" dirty="0" err="1">
                <a:solidFill>
                  <a:srgbClr val="FFFFFF"/>
                </a:solidFill>
                <a:latin typeface="Arial"/>
                <a:cs typeface="Arial"/>
              </a:rPr>
              <a:t>Akram</a:t>
            </a:r>
            <a:r>
              <a:rPr lang="en-CA" sz="1600" spc="-10" dirty="0">
                <a:solidFill>
                  <a:srgbClr val="FFFFFF"/>
                </a:solidFill>
                <a:latin typeface="Arial"/>
                <a:cs typeface="Arial"/>
              </a:rPr>
              <a:t> May 2016) (</a:t>
            </a:r>
            <a:r>
              <a:rPr lang="en-CA" sz="1600" spc="-10" dirty="0" smtClean="0">
                <a:solidFill>
                  <a:srgbClr val="FFFFFF"/>
                </a:solidFill>
                <a:latin typeface="Arial"/>
                <a:cs typeface="Arial"/>
              </a:rPr>
              <a:t>Martin Novotny </a:t>
            </a:r>
            <a:r>
              <a:rPr lang="en-CA" sz="1600" spc="-10" dirty="0">
                <a:solidFill>
                  <a:srgbClr val="FFFFFF"/>
                </a:solidFill>
                <a:latin typeface="Arial"/>
                <a:cs typeface="Arial"/>
              </a:rPr>
              <a:t>Jun 2016</a:t>
            </a:r>
            <a:r>
              <a:rPr lang="en-CA" sz="1600"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A public database of the vulnerabilities is available at (</a:t>
            </a:r>
            <a:r>
              <a:rPr lang="en-CA" sz="1600" spc="-10" dirty="0" err="1">
                <a:solidFill>
                  <a:srgbClr val="FFFFFF"/>
                </a:solidFill>
                <a:latin typeface="Arial"/>
                <a:cs typeface="Arial"/>
              </a:rPr>
              <a:t>NIST</a:t>
            </a:r>
            <a:r>
              <a:rPr lang="en-CA" sz="1600" spc="-10" dirty="0">
                <a:solidFill>
                  <a:srgbClr val="FFFFFF"/>
                </a:solidFill>
                <a:latin typeface="Arial"/>
                <a:cs typeface="Arial"/>
              </a:rPr>
              <a:t> </a:t>
            </a:r>
            <a:r>
              <a:rPr lang="en-CA" sz="1600" spc="-10" dirty="0" err="1">
                <a:solidFill>
                  <a:srgbClr val="FFFFFF"/>
                </a:solidFill>
                <a:latin typeface="Arial"/>
                <a:cs typeface="Arial"/>
              </a:rPr>
              <a:t>n.d.</a:t>
            </a:r>
            <a:r>
              <a:rPr lang="en-CA" sz="1600" spc="-10" dirty="0">
                <a:solidFill>
                  <a:srgbClr val="FFFFFF"/>
                </a:solidFill>
                <a:latin typeface="Arial"/>
                <a:cs typeface="Arial"/>
              </a:rPr>
              <a:t>)</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Exploitation (E)</a:t>
            </a:r>
            <a:endParaRPr sz="4000" b="1" dirty="0">
              <a:solidFill>
                <a:srgbClr val="FF0000"/>
              </a:solidFill>
              <a:latin typeface="Arial"/>
              <a:cs typeface="Arial"/>
            </a:endParaRPr>
          </a:p>
        </p:txBody>
      </p:sp>
      <p:sp>
        <p:nvSpPr>
          <p:cNvPr id="4" name="Slide Number Placeholder 3"/>
          <p:cNvSpPr>
            <a:spLocks noGrp="1"/>
          </p:cNvSpPr>
          <p:nvPr>
            <p:ph type="sldNum" sz="quarter" idx="7"/>
          </p:nvPr>
        </p:nvSpPr>
        <p:spPr/>
        <p:txBody>
          <a:bodyPr/>
          <a:lstStyle/>
          <a:p>
            <a:fld id="{B6F15528-21DE-4FAA-801E-634DDDAF4B2B}" type="slidenum">
              <a:rPr lang="en-CA" smtClean="0"/>
              <a:t>9</a:t>
            </a:fld>
            <a:endParaRPr lang="en-CA"/>
          </a:p>
        </p:txBody>
      </p:sp>
    </p:spTree>
    <p:extLst>
      <p:ext uri="{BB962C8B-B14F-4D97-AF65-F5344CB8AC3E}">
        <p14:creationId xmlns:p14="http://schemas.microsoft.com/office/powerpoint/2010/main" val="2285694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TotalTime>
  <Words>2744</Words>
  <Application>Microsoft Macintosh PowerPoint</Application>
  <PresentationFormat>On-screen Show (4:3)</PresentationFormat>
  <Paragraphs>220</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Wingdings</vt:lpstr>
      <vt:lpstr>Office Theme</vt:lpstr>
      <vt:lpstr>Chapter 34: A Cognitive and Concurrent Cyber Kill Chain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Microsoft Office User</cp:lastModifiedBy>
  <cp:revision>41</cp:revision>
  <dcterms:created xsi:type="dcterms:W3CDTF">2017-08-17T13:30:46Z</dcterms:created>
  <dcterms:modified xsi:type="dcterms:W3CDTF">2017-10-02T14:23:47Z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