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37" r:id="rId2"/>
    <p:sldId id="259" r:id="rId3"/>
    <p:sldId id="262" r:id="rId4"/>
    <p:sldId id="338" r:id="rId5"/>
    <p:sldId id="359" r:id="rId6"/>
    <p:sldId id="339" r:id="rId7"/>
    <p:sldId id="340" r:id="rId8"/>
    <p:sldId id="341" r:id="rId9"/>
    <p:sldId id="342" r:id="rId10"/>
    <p:sldId id="343" r:id="rId11"/>
    <p:sldId id="344" r:id="rId12"/>
    <p:sldId id="345" r:id="rId13"/>
    <p:sldId id="346" r:id="rId14"/>
    <p:sldId id="358" r:id="rId15"/>
    <p:sldId id="347" r:id="rId16"/>
    <p:sldId id="348" r:id="rId17"/>
    <p:sldId id="349" r:id="rId18"/>
    <p:sldId id="350" r:id="rId19"/>
    <p:sldId id="351" r:id="rId20"/>
    <p:sldId id="352" r:id="rId21"/>
    <p:sldId id="353" r:id="rId22"/>
    <p:sldId id="354" r:id="rId23"/>
    <p:sldId id="355" r:id="rId24"/>
    <p:sldId id="356" r:id="rId25"/>
    <p:sldId id="357"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3094"/>
  </p:normalViewPr>
  <p:slideViewPr>
    <p:cSldViewPr>
      <p:cViewPr varScale="1">
        <p:scale>
          <a:sx n="87" d="100"/>
          <a:sy n="87" d="100"/>
        </p:scale>
        <p:origin x="200" y="9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a:prstGeom prst="rect">
            <a:avLst/>
          </a:prstGeom>
          <a:noFill/>
          <a:ln w="12700">
            <a:solidFill>
              <a:prstClr val="black"/>
            </a:solidFill>
          </a:ln>
        </p:spPr>
      </p:sp>
      <p:sp>
        <p:nvSpPr>
          <p:cNvPr id="3" name="Notes Placeholder 2"/>
          <p:cNvSpPr>
            <a:spLocks noGrp="1"/>
          </p:cNvSpPr>
          <p:nvPr>
            <p:ph type="body" idx="1"/>
          </p:nvPr>
        </p:nvSpPr>
        <p:spPr>
          <a:xfrm>
            <a:off x="914400" y="3300413"/>
            <a:ext cx="7315200" cy="2700337"/>
          </a:xfrm>
          <a:prstGeom prst="rect">
            <a:avLst/>
          </a:prstGeom>
        </p:spPr>
        <p:txBody>
          <a:bodyPr/>
          <a:lstStyle/>
          <a:p>
            <a:endParaRPr lang="en-US" dirty="0"/>
          </a:p>
        </p:txBody>
      </p:sp>
    </p:spTree>
    <p:extLst>
      <p:ext uri="{BB962C8B-B14F-4D97-AF65-F5344CB8AC3E}">
        <p14:creationId xmlns:p14="http://schemas.microsoft.com/office/powerpoint/2010/main" val="61304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42FA2BD3-DDA8-9E42-8E75-197DCEC9D88E}" type="datetime1">
              <a:rPr lang="en-US" smtClean="0"/>
              <a:pPr/>
              <a:t>9/27/17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22EC1C1-D546-8E41-BC1B-43E8C6372879}" type="datetime1">
              <a:rPr lang="en-US" smtClean="0"/>
              <a:pPr/>
              <a:t>9/27/17</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sz="half" idx="2"/>
          </p:nvPr>
        </p:nvSpPr>
        <p:spPr>
          <a:xfrm>
            <a:off x="273811" y="1125402"/>
            <a:ext cx="3940175" cy="3534410"/>
          </a:xfrm>
          <a:prstGeom prst="rect">
            <a:avLst/>
          </a:prstGeom>
        </p:spPr>
        <p:txBody>
          <a:bodyPr wrap="square" lIns="0" tIns="0" rIns="0" bIns="0">
            <a:spAutoFit/>
          </a:bodyPr>
          <a:lstStyle>
            <a:lvl1pPr>
              <a:defRPr sz="1800" b="0" i="0">
                <a:solidFill>
                  <a:schemeClr val="bg1"/>
                </a:solidFill>
                <a:latin typeface="Arial"/>
                <a:cs typeface="Arial"/>
              </a:defRPr>
            </a:lvl1pPr>
          </a:lstStyle>
          <a:p>
            <a:endParaRPr/>
          </a:p>
        </p:txBody>
      </p:sp>
      <p:sp>
        <p:nvSpPr>
          <p:cNvPr id="4" name="Holder 4"/>
          <p:cNvSpPr>
            <a:spLocks noGrp="1"/>
          </p:cNvSpPr>
          <p:nvPr>
            <p:ph sz="half" idx="3"/>
          </p:nvPr>
        </p:nvSpPr>
        <p:spPr>
          <a:xfrm>
            <a:off x="4842128" y="1309930"/>
            <a:ext cx="3769995" cy="4760595"/>
          </a:xfrm>
          <a:prstGeom prst="rect">
            <a:avLst/>
          </a:prstGeom>
        </p:spPr>
        <p:txBody>
          <a:bodyPr wrap="square" lIns="0" tIns="0" rIns="0" bIns="0">
            <a:spAutoFit/>
          </a:bodyPr>
          <a:lstStyle>
            <a:lvl1pPr>
              <a:defRPr sz="1100" b="0" i="0">
                <a:solidFill>
                  <a:schemeClr val="bg1"/>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21A9-A272-8945-839E-AF81344B8AD8}" type="datetime1">
              <a:rPr lang="en-US" smtClean="0"/>
              <a:pPr/>
              <a:t>9/27/17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59697BBF-B566-8949-BB65-E637AA1F7546}" type="datetime1">
              <a:rPr lang="en-US" smtClean="0"/>
              <a:pPr/>
              <a:t>9/27/17</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9EF6CA2E-8BB6-1B42-A6A7-0AB69444D1F0}" type="datetime1">
              <a:rPr lang="en-US" smtClean="0"/>
              <a:pPr/>
              <a:t>9/27/17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26">
              <a:srgbClr val="00B0F0"/>
            </a:gs>
            <a:gs pos="0">
              <a:schemeClr val="accent1">
                <a:lumMod val="5000"/>
                <a:lumOff val="95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70154" y="329181"/>
            <a:ext cx="8603691" cy="804544"/>
          </a:xfrm>
          <a:prstGeom prst="rect">
            <a:avLst/>
          </a:prstGeom>
        </p:spPr>
        <p:txBody>
          <a:bodyPr wrap="square" lIns="0" tIns="0" rIns="0" bIns="0">
            <a:spAutoFit/>
          </a:bodyPr>
          <a:lstStyle>
            <a:lvl1pPr>
              <a:defRPr sz="3600" b="0" i="0">
                <a:solidFill>
                  <a:schemeClr val="bg1"/>
                </a:solidFill>
                <a:latin typeface="Arial"/>
                <a:cs typeface="Arial"/>
              </a:defRPr>
            </a:lvl1pPr>
          </a:lstStyle>
          <a:p>
            <a:endParaRPr/>
          </a:p>
        </p:txBody>
      </p:sp>
      <p:sp>
        <p:nvSpPr>
          <p:cNvPr id="3" name="Holder 3"/>
          <p:cNvSpPr>
            <a:spLocks noGrp="1"/>
          </p:cNvSpPr>
          <p:nvPr>
            <p:ph type="body" idx="1"/>
          </p:nvPr>
        </p:nvSpPr>
        <p:spPr>
          <a:xfrm>
            <a:off x="383540" y="1190236"/>
            <a:ext cx="8376919" cy="4786630"/>
          </a:xfrm>
          <a:prstGeom prst="rect">
            <a:avLst/>
          </a:prstGeom>
        </p:spPr>
        <p:txBody>
          <a:bodyPr wrap="square" lIns="0" tIns="0" rIns="0" bIns="0">
            <a:spAutoFit/>
          </a:bodyPr>
          <a:lstStyle>
            <a:lvl1pPr>
              <a:defRPr sz="26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r>
              <a:rPr lang="en-US" smtClean="0"/>
              <a:t>Computer and Network Security Essentials Editor: Kevin Daimi Associate Editors: Guillermo Francia, Levent Ertaul, Luis H. Encinas, Eman El-Sheikh Published by Springer</a:t>
            </a:r>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8CA26862-02A3-6A4B-8D7A-5134ABB87F60}" type="datetime1">
              <a:rPr lang="en-US" smtClean="0"/>
              <a:pPr/>
              <a:t>9/27/17</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www.cybrary.i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54" y="329181"/>
            <a:ext cx="8603691" cy="1107997"/>
          </a:xfrm>
        </p:spPr>
        <p:txBody>
          <a:bodyPr/>
          <a:lstStyle/>
          <a:p>
            <a:pPr algn="ctr" rtl="0"/>
            <a:r>
              <a:rPr lang="en-US" sz="2800" dirty="0" smtClean="0">
                <a:solidFill>
                  <a:srgbClr val="FF0000"/>
                </a:solidFill>
              </a:rPr>
              <a:t>Chapter 35: Defense Methods Against Social Engineering Attacks</a:t>
            </a:r>
            <a:r>
              <a:rPr lang="en-US" dirty="0" smtClean="0">
                <a:solidFill>
                  <a:srgbClr val="FF0000"/>
                </a:solidFill>
              </a:rPr>
              <a:t/>
            </a:r>
            <a:br>
              <a:rPr lang="en-US" dirty="0" smtClean="0">
                <a:solidFill>
                  <a:srgbClr val="FF0000"/>
                </a:solidFill>
              </a:rPr>
            </a:br>
            <a:endParaRPr lang="en-US"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2032000"/>
            <a:ext cx="4445000" cy="2794000"/>
          </a:xfrm>
          <a:prstGeom prst="rect">
            <a:avLst/>
          </a:prstGeom>
          <a:solidFill>
            <a:schemeClr val="accent1">
              <a:lumMod val="40000"/>
              <a:lumOff val="60000"/>
            </a:schemeClr>
          </a:solidFill>
        </p:spPr>
      </p:pic>
      <p:sp>
        <p:nvSpPr>
          <p:cNvPr id="5" name="Footer Placeholder 4"/>
          <p:cNvSpPr>
            <a:spLocks noGrp="1"/>
          </p:cNvSpPr>
          <p:nvPr>
            <p:ph type="ftr" sz="quarter" idx="5"/>
          </p:nvPr>
        </p:nvSpPr>
        <p:spPr>
          <a:xfrm>
            <a:off x="270154" y="5420822"/>
            <a:ext cx="8340446" cy="1261884"/>
          </a:xfrm>
        </p:spPr>
        <p:txBody>
          <a:bodyPr/>
          <a:lstStyle/>
          <a:p>
            <a:r>
              <a:rPr lang="en-US" sz="1600" dirty="0" smtClean="0">
                <a:solidFill>
                  <a:srgbClr val="FF0000"/>
                </a:solidFill>
              </a:rPr>
              <a:t>Computer and Network Security Essentials</a:t>
            </a:r>
          </a:p>
          <a:p>
            <a:r>
              <a:rPr lang="en-US" sz="1600" dirty="0" smtClean="0">
                <a:solidFill>
                  <a:srgbClr val="FF0000"/>
                </a:solidFill>
              </a:rPr>
              <a:t>Springer</a:t>
            </a:r>
            <a:endParaRPr lang="en-US" sz="1600" dirty="0">
              <a:solidFill>
                <a:srgbClr val="FF0000"/>
              </a:solidFill>
            </a:endParaRPr>
          </a:p>
          <a:p>
            <a:endParaRPr lang="en-US" sz="1600" dirty="0" smtClean="0">
              <a:solidFill>
                <a:srgbClr val="FF0000"/>
              </a:solidFill>
            </a:endParaRPr>
          </a:p>
          <a:p>
            <a:r>
              <a:rPr lang="en-US" sz="1600" dirty="0" smtClean="0">
                <a:solidFill>
                  <a:srgbClr val="FF0000"/>
                </a:solidFill>
              </a:rPr>
              <a:t>Editor: Kevin Daimi</a:t>
            </a:r>
          </a:p>
          <a:p>
            <a:r>
              <a:rPr lang="en-US" sz="1600" b="1" dirty="0" smtClean="0">
                <a:solidFill>
                  <a:srgbClr val="FF0000"/>
                </a:solidFill>
              </a:rPr>
              <a:t>Associate Editors: Guillermo </a:t>
            </a:r>
            <a:r>
              <a:rPr lang="en-US" sz="1600" b="1" dirty="0" err="1" smtClean="0">
                <a:solidFill>
                  <a:srgbClr val="FF0000"/>
                </a:solidFill>
              </a:rPr>
              <a:t>Francia</a:t>
            </a:r>
            <a:r>
              <a:rPr lang="en-US" sz="1600" b="1" dirty="0" smtClean="0">
                <a:solidFill>
                  <a:srgbClr val="FF0000"/>
                </a:solidFill>
              </a:rPr>
              <a:t>, Levent </a:t>
            </a:r>
            <a:r>
              <a:rPr lang="en-US" sz="1600" b="1" dirty="0" err="1" smtClean="0">
                <a:solidFill>
                  <a:srgbClr val="FF0000"/>
                </a:solidFill>
              </a:rPr>
              <a:t>Ertaul</a:t>
            </a:r>
            <a:r>
              <a:rPr lang="en-US" sz="1600" b="1" dirty="0" smtClean="0">
                <a:solidFill>
                  <a:srgbClr val="FF0000"/>
                </a:solidFill>
              </a:rPr>
              <a:t>, Luis </a:t>
            </a:r>
            <a:r>
              <a:rPr lang="en-US" sz="1600" b="1" dirty="0">
                <a:solidFill>
                  <a:srgbClr val="FF0000"/>
                </a:solidFill>
              </a:rPr>
              <a:t>Hernández</a:t>
            </a:r>
            <a:r>
              <a:rPr lang="en-US" sz="1600" dirty="0"/>
              <a:t> </a:t>
            </a:r>
            <a:r>
              <a:rPr lang="en-US" sz="1600" b="1" dirty="0" smtClean="0">
                <a:solidFill>
                  <a:srgbClr val="FF0000"/>
                </a:solidFill>
              </a:rPr>
              <a:t> </a:t>
            </a:r>
            <a:r>
              <a:rPr lang="en-US" sz="1600" b="1" dirty="0" err="1" smtClean="0">
                <a:solidFill>
                  <a:srgbClr val="FF0000"/>
                </a:solidFill>
              </a:rPr>
              <a:t>Encinas</a:t>
            </a:r>
            <a:r>
              <a:rPr lang="en-US" sz="1600" b="1" dirty="0" smtClean="0">
                <a:solidFill>
                  <a:srgbClr val="FF0000"/>
                </a:solidFill>
              </a:rPr>
              <a:t>, Eman El-Sheikh</a:t>
            </a:r>
          </a:p>
        </p:txBody>
      </p:sp>
      <p:sp>
        <p:nvSpPr>
          <p:cNvPr id="6" name="TextBox 5"/>
          <p:cNvSpPr txBox="1"/>
          <p:nvPr/>
        </p:nvSpPr>
        <p:spPr>
          <a:xfrm>
            <a:off x="2133600" y="1437178"/>
            <a:ext cx="5105400" cy="400110"/>
          </a:xfrm>
          <a:prstGeom prst="rect">
            <a:avLst/>
          </a:prstGeom>
          <a:noFill/>
        </p:spPr>
        <p:txBody>
          <a:bodyPr wrap="square" rtlCol="0">
            <a:spAutoFit/>
          </a:bodyPr>
          <a:lstStyle/>
          <a:p>
            <a:r>
              <a:rPr lang="en-CA" sz="2000" dirty="0" err="1" smtClean="0">
                <a:solidFill>
                  <a:schemeClr val="bg1"/>
                </a:solidFill>
              </a:rPr>
              <a:t>Jibran</a:t>
            </a:r>
            <a:r>
              <a:rPr lang="en-CA" sz="2000" dirty="0" smtClean="0">
                <a:solidFill>
                  <a:schemeClr val="bg1"/>
                </a:solidFill>
              </a:rPr>
              <a:t> </a:t>
            </a:r>
            <a:r>
              <a:rPr lang="en-CA" sz="2000" dirty="0" err="1" smtClean="0">
                <a:solidFill>
                  <a:schemeClr val="bg1"/>
                </a:solidFill>
              </a:rPr>
              <a:t>Saleem</a:t>
            </a:r>
            <a:r>
              <a:rPr lang="en-CA" sz="2000" dirty="0" smtClean="0">
                <a:solidFill>
                  <a:schemeClr val="bg1"/>
                </a:solidFill>
              </a:rPr>
              <a:t> and Mohammad </a:t>
            </a:r>
            <a:r>
              <a:rPr lang="en-CA" sz="2000" dirty="0" err="1" smtClean="0">
                <a:solidFill>
                  <a:schemeClr val="bg1"/>
                </a:solidFill>
              </a:rPr>
              <a:t>Hammoudeh</a:t>
            </a:r>
            <a:endParaRPr lang="en-CA" sz="2000" dirty="0">
              <a:solidFill>
                <a:schemeClr val="bg1"/>
              </a:solidFill>
            </a:endParaRPr>
          </a:p>
        </p:txBody>
      </p:sp>
    </p:spTree>
    <p:extLst>
      <p:ext uri="{BB962C8B-B14F-4D97-AF65-F5344CB8AC3E}">
        <p14:creationId xmlns:p14="http://schemas.microsoft.com/office/powerpoint/2010/main" val="103307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Implementation Of Efficient Security Policy And Procedures 1</a:t>
            </a:r>
            <a:endParaRPr sz="4000" dirty="0">
              <a:solidFill>
                <a:srgbClr val="FF0000"/>
              </a:solidFill>
            </a:endParaRPr>
          </a:p>
        </p:txBody>
      </p:sp>
      <p:sp>
        <p:nvSpPr>
          <p:cNvPr id="3" name="object 3"/>
          <p:cNvSpPr txBox="1"/>
          <p:nvPr/>
        </p:nvSpPr>
        <p:spPr>
          <a:xfrm>
            <a:off x="152400" y="2286000"/>
            <a:ext cx="7242809" cy="344709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It is very important to have robustly implemented security policies and procedures.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It is also equally important for staff to have access to these procedures through a centralized system (i.e. staff Intranet), so they can refer to them for guidance.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Implementation Of Efficient Security Policy And Procedures 2</a:t>
            </a:r>
            <a:endParaRPr sz="4000" dirty="0">
              <a:solidFill>
                <a:srgbClr val="FF0000"/>
              </a:solidFill>
            </a:endParaRPr>
          </a:p>
        </p:txBody>
      </p:sp>
      <p:sp>
        <p:nvSpPr>
          <p:cNvPr id="3" name="object 3"/>
          <p:cNvSpPr txBox="1"/>
          <p:nvPr/>
        </p:nvSpPr>
        <p:spPr>
          <a:xfrm>
            <a:off x="152400" y="1905000"/>
            <a:ext cx="7242809" cy="430887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On the importance of having an organized and coherent security policy, </a:t>
            </a:r>
            <a:r>
              <a:rPr lang="en-US" sz="2800" spc="-10" dirty="0" err="1" smtClean="0">
                <a:solidFill>
                  <a:srgbClr val="FFFFFF"/>
                </a:solidFill>
                <a:latin typeface="Arial"/>
                <a:cs typeface="Arial"/>
              </a:rPr>
              <a:t>Mitnick</a:t>
            </a:r>
            <a:r>
              <a:rPr lang="en-US" sz="2800" spc="-10" dirty="0" smtClean="0">
                <a:solidFill>
                  <a:srgbClr val="FFFFFF"/>
                </a:solidFill>
                <a:latin typeface="Arial"/>
                <a:cs typeface="Arial"/>
              </a:rPr>
              <a:t> notes: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800" spc="-10" dirty="0" smtClean="0">
                <a:solidFill>
                  <a:srgbClr val="FFFFFF"/>
                </a:solidFill>
                <a:latin typeface="Arial"/>
                <a:cs typeface="Arial"/>
              </a:rPr>
              <a:t>“Designed at lowering exposure to semantic attacks, well-maintained policy and organizational procedures help to mitigate and significantly lower the risk of a potential exploit occurring, without relying on the technical capabilities of us- </a:t>
            </a:r>
            <a:r>
              <a:rPr lang="en-US" sz="2800" spc="-10" dirty="0" err="1" smtClean="0">
                <a:solidFill>
                  <a:srgbClr val="FFFFFF"/>
                </a:solidFill>
                <a:latin typeface="Arial"/>
                <a:cs typeface="Arial"/>
              </a:rPr>
              <a:t>ers</a:t>
            </a:r>
            <a:r>
              <a:rPr lang="en-US" sz="2800" spc="-10" dirty="0" smtClean="0">
                <a:solidFill>
                  <a:srgbClr val="FFFFFF"/>
                </a:solidFill>
                <a:latin typeface="Arial"/>
                <a:cs typeface="Arial"/>
              </a:rPr>
              <a:t>.” [1]</a:t>
            </a:r>
          </a:p>
        </p:txBody>
      </p:sp>
      <p:sp>
        <p:nvSpPr>
          <p:cNvPr id="7" name="TextBox 6"/>
          <p:cNvSpPr txBox="1"/>
          <p:nvPr/>
        </p:nvSpPr>
        <p:spPr>
          <a:xfrm>
            <a:off x="4355510" y="6324600"/>
            <a:ext cx="4788490" cy="246221"/>
          </a:xfrm>
          <a:prstGeom prst="rect">
            <a:avLst/>
          </a:prstGeom>
          <a:noFill/>
        </p:spPr>
        <p:txBody>
          <a:bodyPr wrap="none" rtlCol="0">
            <a:spAutoFit/>
          </a:bodyPr>
          <a:lstStyle/>
          <a:p>
            <a:r>
              <a:rPr lang="en-US" sz="1000" dirty="0" smtClean="0">
                <a:solidFill>
                  <a:schemeClr val="bg1"/>
                </a:solidFill>
              </a:rPr>
              <a:t>Reference: [1] K. </a:t>
            </a:r>
            <a:r>
              <a:rPr lang="en-US" sz="1000" dirty="0" err="1" smtClean="0">
                <a:solidFill>
                  <a:schemeClr val="bg1"/>
                </a:solidFill>
              </a:rPr>
              <a:t>Mitnick</a:t>
            </a:r>
            <a:r>
              <a:rPr lang="en-US" sz="1000" dirty="0" smtClean="0">
                <a:solidFill>
                  <a:schemeClr val="bg1"/>
                </a:solidFill>
              </a:rPr>
              <a:t> and W. Simon (2002), The art of deception. Indianapolis: Wiley.</a:t>
            </a:r>
            <a:endParaRPr lang="en-US" sz="10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Penetration Testing</a:t>
            </a:r>
            <a:endParaRPr sz="4000" dirty="0">
              <a:solidFill>
                <a:srgbClr val="FF0000"/>
              </a:solidFill>
            </a:endParaRPr>
          </a:p>
        </p:txBody>
      </p:sp>
      <p:sp>
        <p:nvSpPr>
          <p:cNvPr id="3" name="object 3"/>
          <p:cNvSpPr txBox="1"/>
          <p:nvPr/>
        </p:nvSpPr>
        <p:spPr>
          <a:xfrm>
            <a:off x="152400" y="1524000"/>
            <a:ext cx="7242809" cy="5601533"/>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Exercise conducted to gain opinion of another IT security professional about weaknesses in our IT infrastructure, that can be exploited by an attacker.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By employing the same tactics as a malicious Social Engineer, but with the company’s consent, an official penetration tester will attempt to access the system by human manipulation, direct hacking, or use of other tricks.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Benefits Of Penetration Testing 1</a:t>
            </a:r>
            <a:endParaRPr sz="4000" dirty="0">
              <a:solidFill>
                <a:srgbClr val="FF0000"/>
              </a:solidFill>
            </a:endParaRPr>
          </a:p>
        </p:txBody>
      </p:sp>
      <p:sp>
        <p:nvSpPr>
          <p:cNvPr id="3" name="object 3"/>
          <p:cNvSpPr txBox="1"/>
          <p:nvPr/>
        </p:nvSpPr>
        <p:spPr>
          <a:xfrm>
            <a:off x="228600" y="914400"/>
            <a:ext cx="8686800" cy="5324535"/>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information obtained during a penetration test can be very useful in hardening the network and employees in preparation for a real life attack.</a:t>
            </a:r>
          </a:p>
          <a:p>
            <a:pPr marL="469900" indent="-457200">
              <a:lnSpc>
                <a:spcPct val="100000"/>
              </a:lnSpc>
              <a:buClr>
                <a:srgbClr val="DF773B"/>
              </a:buCl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Commenting on the importance of penetration testing, Steve notes: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927100" lvl="1" indent="-457200">
              <a:buClr>
                <a:srgbClr val="DF773B"/>
              </a:buClr>
              <a:buFont typeface="Wingdings"/>
              <a:buChar char=""/>
              <a:tabLst>
                <a:tab pos="469900" algn="l"/>
              </a:tabLst>
            </a:pPr>
            <a:r>
              <a:rPr lang="en-US" sz="2000" spc="-10" dirty="0" smtClean="0">
                <a:solidFill>
                  <a:srgbClr val="FFFFFF"/>
                </a:solidFill>
                <a:latin typeface="Arial"/>
                <a:cs typeface="Arial"/>
              </a:rPr>
              <a:t>“Its not enough to secure often and update often, though these two items certainly go a long way towards ensuring a secure environment. Another basic point of security in depth is to test often. Testing ensures that the security policies are being enforced and the implementation of those security policies is successful.” [2]</a:t>
            </a:r>
          </a:p>
          <a:p>
            <a:pPr marL="469900" indent="-457200" algn="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r">
              <a:lnSpc>
                <a:spcPct val="100000"/>
              </a:lnSpc>
              <a:buClr>
                <a:srgbClr val="DF773B"/>
              </a:buClr>
              <a:tabLst>
                <a:tab pos="469900" algn="l"/>
              </a:tabLst>
            </a:pPr>
            <a:r>
              <a:rPr lang="en-US" sz="1000" spc="-10" dirty="0" smtClean="0">
                <a:solidFill>
                  <a:srgbClr val="FFFFFF"/>
                </a:solidFill>
                <a:latin typeface="Arial"/>
                <a:cs typeface="Arial"/>
              </a:rPr>
              <a:t>Reference: [2] Steve </a:t>
            </a:r>
            <a:r>
              <a:rPr lang="en-US" sz="1000" spc="-10" dirty="0" err="1" smtClean="0">
                <a:solidFill>
                  <a:srgbClr val="FFFFFF"/>
                </a:solidFill>
                <a:latin typeface="Arial"/>
                <a:cs typeface="Arial"/>
              </a:rPr>
              <a:t>Suehring</a:t>
            </a:r>
            <a:r>
              <a:rPr lang="en-US" sz="1000" spc="-10" dirty="0" smtClean="0">
                <a:solidFill>
                  <a:srgbClr val="FFFFFF"/>
                </a:solidFill>
                <a:latin typeface="Arial"/>
                <a:cs typeface="Arial"/>
              </a:rPr>
              <a:t> (2015) Linux Firewalls: Enhancing Security with </a:t>
            </a:r>
            <a:r>
              <a:rPr lang="en-US" sz="1000" spc="-10" dirty="0" err="1" smtClean="0">
                <a:solidFill>
                  <a:srgbClr val="FFFFFF"/>
                </a:solidFill>
                <a:latin typeface="Arial"/>
                <a:cs typeface="Arial"/>
              </a:rPr>
              <a:t>Nftables</a:t>
            </a:r>
            <a:r>
              <a:rPr lang="en-US" sz="1000" spc="-10" dirty="0" smtClean="0">
                <a:solidFill>
                  <a:srgbClr val="FFFFFF"/>
                </a:solidFill>
                <a:latin typeface="Arial"/>
                <a:cs typeface="Arial"/>
              </a:rPr>
              <a:t> and Beyond, 4th </a:t>
            </a:r>
            <a:r>
              <a:rPr lang="en-US" sz="1000" spc="-10" dirty="0" err="1" smtClean="0">
                <a:solidFill>
                  <a:srgbClr val="FFFFFF"/>
                </a:solidFill>
                <a:latin typeface="Arial"/>
                <a:cs typeface="Arial"/>
              </a:rPr>
              <a:t>edn</a:t>
            </a:r>
            <a:r>
              <a:rPr lang="en-US" sz="1000" spc="-10" dirty="0" smtClean="0">
                <a:solidFill>
                  <a:srgbClr val="FFFFFF"/>
                </a:solidFill>
                <a:latin typeface="Arial"/>
                <a:cs typeface="Arial"/>
              </a:rPr>
              <a:t>., Boston, US: Addison Wesley.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Benefits Of Penetration Testing 2</a:t>
            </a:r>
            <a:endParaRPr sz="4000" dirty="0">
              <a:solidFill>
                <a:srgbClr val="FF0000"/>
              </a:solidFill>
            </a:endParaRPr>
          </a:p>
        </p:txBody>
      </p:sp>
      <p:sp>
        <p:nvSpPr>
          <p:cNvPr id="3" name="object 3"/>
          <p:cNvSpPr txBox="1"/>
          <p:nvPr/>
        </p:nvSpPr>
        <p:spPr>
          <a:xfrm>
            <a:off x="228600" y="914400"/>
            <a:ext cx="8686800" cy="6401753"/>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To summarize, these are some of the main benefits of Penetration testing:</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Reveal vulnerabilities</a:t>
            </a:r>
          </a:p>
          <a:p>
            <a:pPr marL="1384300" lvl="2" indent="-457200">
              <a:buClr>
                <a:srgbClr val="DF773B"/>
              </a:buClr>
              <a:buFont typeface="Wingdings"/>
              <a:buChar char=""/>
              <a:tabLst>
                <a:tab pos="469900" algn="l"/>
              </a:tabLst>
            </a:pPr>
            <a:endParaRPr lang="en-US" sz="24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Show real risks</a:t>
            </a:r>
          </a:p>
          <a:p>
            <a:pPr marL="1384300" lvl="2" indent="-457200">
              <a:buClr>
                <a:srgbClr val="DF773B"/>
              </a:buClr>
              <a:buFont typeface="Wingdings"/>
              <a:buChar char=""/>
              <a:tabLst>
                <a:tab pos="469900" algn="l"/>
              </a:tabLst>
            </a:pPr>
            <a:endParaRPr lang="en-US" sz="24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Testing of company’s cyber defense capability</a:t>
            </a:r>
          </a:p>
          <a:p>
            <a:pPr marL="1384300" lvl="2" indent="-457200">
              <a:buClr>
                <a:srgbClr val="DF773B"/>
              </a:buClr>
              <a:buFont typeface="Wingdings"/>
              <a:buChar char=""/>
              <a:tabLst>
                <a:tab pos="469900" algn="l"/>
              </a:tabLst>
            </a:pPr>
            <a:endParaRPr lang="en-US" sz="24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Have a third party expert opinion</a:t>
            </a:r>
          </a:p>
          <a:p>
            <a:pPr marL="1384300" lvl="2" indent="-457200">
              <a:buClr>
                <a:srgbClr val="DF773B"/>
              </a:buClr>
              <a:buFont typeface="Wingdings"/>
              <a:buChar char=""/>
              <a:tabLst>
                <a:tab pos="469900" algn="l"/>
              </a:tabLst>
            </a:pPr>
            <a:endParaRPr lang="en-US" sz="24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An opportunity to plug the gaps in security</a:t>
            </a:r>
          </a:p>
          <a:p>
            <a:pPr marL="1384300" lvl="2" indent="-457200">
              <a:buClr>
                <a:srgbClr val="DF773B"/>
              </a:buClr>
              <a:buFont typeface="Wingdings"/>
              <a:buChar char=""/>
              <a:tabLst>
                <a:tab pos="469900" algn="l"/>
              </a:tabLst>
            </a:pPr>
            <a:endParaRPr lang="en-US" sz="24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400" spc="-10" dirty="0" smtClean="0">
                <a:solidFill>
                  <a:srgbClr val="FFFFFF"/>
                </a:solidFill>
                <a:latin typeface="Arial"/>
                <a:cs typeface="Arial"/>
              </a:rPr>
              <a:t>Ensures business continuity</a:t>
            </a:r>
          </a:p>
          <a:p>
            <a:pPr marL="469900" indent="-457200">
              <a:lnSpc>
                <a:spcPct val="100000"/>
              </a:lnSpc>
              <a:buClr>
                <a:srgbClr val="DF773B"/>
              </a:buClr>
              <a:tabLst>
                <a:tab pos="469900" algn="l"/>
              </a:tabLst>
            </a:pPr>
            <a:endParaRPr lang="en-US" sz="2800" spc="-10" dirty="0" smtClean="0">
              <a:solidFill>
                <a:srgbClr val="FFFFFF"/>
              </a:solidFill>
              <a:latin typeface="Arial"/>
              <a:cs typeface="Arial"/>
            </a:endParaRPr>
          </a:p>
          <a:p>
            <a:pPr marL="469900" indent="-457200" algn="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r">
              <a:lnSpc>
                <a:spcPct val="100000"/>
              </a:lnSpc>
              <a:buClr>
                <a:srgbClr val="DF773B"/>
              </a:buClr>
              <a:tabLst>
                <a:tab pos="469900" algn="l"/>
              </a:tabLst>
            </a:pPr>
            <a:endParaRPr lang="en-US" sz="2000" spc="-10" dirty="0" smtClean="0">
              <a:solidFill>
                <a:srgbClr val="FFFFFF"/>
              </a:solidFill>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User Training And Security Awareness</a:t>
            </a:r>
            <a:endParaRPr sz="4000" dirty="0">
              <a:solidFill>
                <a:srgbClr val="FF0000"/>
              </a:solidFill>
            </a:endParaRPr>
          </a:p>
        </p:txBody>
      </p:sp>
      <p:sp>
        <p:nvSpPr>
          <p:cNvPr id="3" name="object 3"/>
          <p:cNvSpPr txBox="1"/>
          <p:nvPr/>
        </p:nvSpPr>
        <p:spPr>
          <a:xfrm>
            <a:off x="304800" y="1600200"/>
            <a:ext cx="8686800" cy="4462760"/>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 company’s security is only as strong as their weakest link, i.e. their employees.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Policies that ensure strong passwords, two-factor authentications for work login, top of the range firewalls, and IDS, are all made redundant if employees do not appreciate the importance of maintaining the safety of their pin, passwords, and access cards.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endParaRPr lang="en-US" sz="1000" spc="-10" dirty="0" smtClean="0">
              <a:solidFill>
                <a:srgbClr val="FFFFFF"/>
              </a:solidFill>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Security Awareness – An Effective Defense Strategy </a:t>
            </a:r>
            <a:endParaRPr sz="4000" dirty="0">
              <a:solidFill>
                <a:srgbClr val="FF0000"/>
              </a:solidFill>
            </a:endParaRPr>
          </a:p>
        </p:txBody>
      </p:sp>
      <p:sp>
        <p:nvSpPr>
          <p:cNvPr id="3" name="object 3"/>
          <p:cNvSpPr txBox="1"/>
          <p:nvPr/>
        </p:nvSpPr>
        <p:spPr>
          <a:xfrm>
            <a:off x="304800" y="1600200"/>
            <a:ext cx="8686800" cy="4031873"/>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Out of the many actions a company can take, security awareness is perhaps the most effective against cyber attacks.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Businesses can take every single security measure available to them, but if their employees are not educated on the risks of disclosing internal sensitive information to strangers, all existing security measure are meaningless.</a:t>
            </a:r>
          </a:p>
          <a:p>
            <a:pPr marL="469900" indent="-457200">
              <a:lnSpc>
                <a:spcPct val="100000"/>
              </a:lnSpc>
              <a:buClr>
                <a:srgbClr val="DF773B"/>
              </a:buClr>
              <a:buFont typeface="Wingdings"/>
              <a:buChar char=""/>
              <a:tabLst>
                <a:tab pos="469900" algn="l"/>
              </a:tabLst>
            </a:pPr>
            <a:endParaRPr lang="en-US" sz="1000" spc="-10" dirty="0" smtClean="0">
              <a:solidFill>
                <a:srgbClr val="FFFFFF"/>
              </a:solidFill>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Methods Of Improving Security Awareness</a:t>
            </a:r>
            <a:endParaRPr sz="4000" dirty="0">
              <a:solidFill>
                <a:srgbClr val="FF0000"/>
              </a:solidFill>
            </a:endParaRPr>
          </a:p>
        </p:txBody>
      </p:sp>
      <p:sp>
        <p:nvSpPr>
          <p:cNvPr id="3" name="object 3"/>
          <p:cNvSpPr txBox="1"/>
          <p:nvPr/>
        </p:nvSpPr>
        <p:spPr>
          <a:xfrm>
            <a:off x="228600" y="2057400"/>
            <a:ext cx="8686800" cy="344709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Social Engineers are on constant search for new technical and psychological vulnerabilities so they can continue exploiting their targets. Unfortunately, uneducated and naive workers make the task of manipulation easier for the Social Engineers.</a:t>
            </a:r>
          </a:p>
          <a:p>
            <a:pPr marL="469900" indent="-457200">
              <a:lnSpc>
                <a:spcPct val="100000"/>
              </a:lnSpc>
              <a:buClr>
                <a:srgbClr val="DF773B"/>
              </a:buCl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There are numerous measures businesses can take to improve security awareness of their employees.</a:t>
            </a:r>
            <a:endParaRPr lang="en-US" sz="1000" spc="-10" dirty="0" smtClean="0">
              <a:solidFill>
                <a:srgbClr val="FFFFFF"/>
              </a:solidFill>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Onsite Training</a:t>
            </a:r>
            <a:endParaRPr sz="4000" dirty="0">
              <a:solidFill>
                <a:srgbClr val="FF0000"/>
              </a:solidFill>
            </a:endParaRPr>
          </a:p>
        </p:txBody>
      </p:sp>
      <p:sp>
        <p:nvSpPr>
          <p:cNvPr id="3" name="object 3"/>
          <p:cNvSpPr txBox="1"/>
          <p:nvPr/>
        </p:nvSpPr>
        <p:spPr>
          <a:xfrm>
            <a:off x="304800" y="1066800"/>
            <a:ext cx="8686800" cy="5324535"/>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An external company can be hired to deliver security awareness training to employees. </a:t>
            </a:r>
          </a:p>
          <a:p>
            <a:pPr marL="469900" indent="-457200">
              <a:lnSpc>
                <a:spcPct val="100000"/>
              </a:lnSpc>
              <a:buClr>
                <a:srgbClr val="DF773B"/>
              </a:buCl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Alternatively, a staff with good technical knowledge can also be trained up to regularly train internal staff on security awareness.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 intranet is also a good medium to circulate security notifications to workers regarding recent security risks, with instructions on how to deal with the threat and who to report the incident to.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endParaRPr lang="en-US" sz="1000" spc="-10" dirty="0" smtClean="0">
              <a:solidFill>
                <a:srgbClr val="FFFFFF"/>
              </a:solidFill>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Company’s Intranet </a:t>
            </a:r>
            <a:endParaRPr sz="4000" dirty="0">
              <a:solidFill>
                <a:srgbClr val="FF0000"/>
              </a:solidFill>
            </a:endParaRPr>
          </a:p>
        </p:txBody>
      </p:sp>
      <p:sp>
        <p:nvSpPr>
          <p:cNvPr id="3" name="object 3"/>
          <p:cNvSpPr txBox="1"/>
          <p:nvPr/>
        </p:nvSpPr>
        <p:spPr>
          <a:xfrm>
            <a:off x="304800" y="1066800"/>
            <a:ext cx="8686800" cy="575542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A company’s intranet can be very resourceful in facilitating security awareness programs.</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A company can integrate a security course, prepared locally or externally by accredited personnel, and list the program as learning guide in a prominent section of the intranet.</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It’s a good practice to have short bite-sized training session with breaks, to give the trainees an opportunity to absorb the message.    </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Use of technical jargon should also be avoided in the training sessions.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endParaRPr lang="en-US" sz="1000" spc="-10" dirty="0" smtClean="0">
              <a:solidFill>
                <a:srgbClr val="FFFFFF"/>
              </a:solidFill>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828800"/>
            <a:ext cx="8228330" cy="4739759"/>
          </a:xfrm>
          <a:prstGeom prst="rect">
            <a:avLst/>
          </a:prstGeom>
        </p:spPr>
        <p:txBody>
          <a:bodyPr vert="horz" wrap="square" lIns="0" tIns="0" rIns="0" bIns="0" rtlCol="0">
            <a:spAutoFit/>
          </a:bodyPr>
          <a:lstStyle/>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Review of multiple social engineering defense methods.</a:t>
            </a:r>
          </a:p>
          <a:p>
            <a:pPr marL="469901" marR="855980" indent="-457200">
              <a:lnSpc>
                <a:spcPct val="100000"/>
              </a:lnSpc>
              <a:buClr>
                <a:srgbClr val="DF773B"/>
              </a:buClr>
              <a:buFont typeface="Wingdings" charset="2"/>
              <a:buChar char="q"/>
              <a:tabLst>
                <a:tab pos="528320" algn="l"/>
              </a:tabLst>
            </a:pPr>
            <a:endParaRPr lang="en-US" sz="2800" spc="-20" dirty="0" smtClean="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Analysis of Mitigation strategies</a:t>
            </a:r>
          </a:p>
          <a:p>
            <a:pPr marL="469901" marR="855980" indent="-457200">
              <a:lnSpc>
                <a:spcPct val="100000"/>
              </a:lnSpc>
              <a:buClr>
                <a:srgbClr val="DF773B"/>
              </a:buClr>
              <a:buFont typeface="Wingdings" charset="2"/>
              <a:buChar char="q"/>
              <a:tabLst>
                <a:tab pos="528320" algn="l"/>
              </a:tabLst>
            </a:pPr>
            <a:endParaRPr lang="en-US" sz="2800" spc="-10" dirty="0" smtClean="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Security Awareness</a:t>
            </a:r>
          </a:p>
          <a:p>
            <a:pPr marL="469901" marR="855980" indent="-457200">
              <a:lnSpc>
                <a:spcPct val="100000"/>
              </a:lnSpc>
              <a:buClr>
                <a:srgbClr val="DF773B"/>
              </a:buClr>
              <a:tabLst>
                <a:tab pos="528320" algn="l"/>
              </a:tabLst>
            </a:pPr>
            <a:endParaRPr lang="en-US" sz="2800" spc="-10" dirty="0" smtClean="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Methods to improve user awareness</a:t>
            </a:r>
          </a:p>
          <a:p>
            <a:pPr marL="469901" marR="855980" indent="-457200">
              <a:lnSpc>
                <a:spcPct val="100000"/>
              </a:lnSpc>
              <a:buClr>
                <a:srgbClr val="DF773B"/>
              </a:buClr>
              <a:buFont typeface="Wingdings" charset="2"/>
              <a:buChar char="q"/>
              <a:tabLst>
                <a:tab pos="528320" algn="l"/>
              </a:tabLst>
            </a:pPr>
            <a:endParaRPr lang="en-US" sz="2800" spc="-10" dirty="0" smtClean="0">
              <a:solidFill>
                <a:srgbClr val="FFFFFF"/>
              </a:solidFill>
              <a:latin typeface="Arial"/>
              <a:cs typeface="Arial"/>
            </a:endParaRPr>
          </a:p>
          <a:p>
            <a:pPr marL="469901" marR="855980" indent="-457200">
              <a:lnSpc>
                <a:spcPct val="100000"/>
              </a:lnSpc>
              <a:buClr>
                <a:srgbClr val="DF773B"/>
              </a:buClr>
              <a:buFont typeface="Wingdings" charset="2"/>
              <a:buChar char="q"/>
              <a:tabLst>
                <a:tab pos="528320" algn="l"/>
              </a:tabLst>
            </a:pPr>
            <a:r>
              <a:rPr lang="en-US" sz="2800" spc="-10" dirty="0" smtClean="0">
                <a:solidFill>
                  <a:srgbClr val="FFFFFF"/>
                </a:solidFill>
                <a:latin typeface="Arial"/>
                <a:cs typeface="Arial"/>
              </a:rPr>
              <a:t>Summary</a:t>
            </a:r>
          </a:p>
          <a:p>
            <a:pPr marL="469901" marR="855980" indent="-457200">
              <a:lnSpc>
                <a:spcPct val="100000"/>
              </a:lnSpc>
              <a:buClr>
                <a:srgbClr val="DF773B"/>
              </a:buClr>
              <a:buFont typeface="Wingdings" charset="2"/>
              <a:buChar char="q"/>
              <a:tabLst>
                <a:tab pos="528320" algn="l"/>
              </a:tabLst>
            </a:pPr>
            <a:endParaRPr sz="2800" dirty="0">
              <a:latin typeface="Arial"/>
              <a:cs typeface="Arial"/>
            </a:endParaRPr>
          </a:p>
        </p:txBody>
      </p:sp>
      <p:sp>
        <p:nvSpPr>
          <p:cNvPr id="3" name="object 3"/>
          <p:cNvSpPr txBox="1"/>
          <p:nvPr/>
        </p:nvSpPr>
        <p:spPr>
          <a:xfrm>
            <a:off x="431393" y="710181"/>
            <a:ext cx="7874407" cy="615553"/>
          </a:xfrm>
          <a:prstGeom prst="rect">
            <a:avLst/>
          </a:prstGeom>
        </p:spPr>
        <p:txBody>
          <a:bodyPr vert="horz" wrap="square" lIns="0" tIns="0" rIns="0" bIns="0" rtlCol="0">
            <a:spAutoFit/>
          </a:bodyPr>
          <a:lstStyle/>
          <a:p>
            <a:pPr marL="12700" algn="ctr">
              <a:lnSpc>
                <a:spcPct val="100000"/>
              </a:lnSpc>
            </a:pPr>
            <a:r>
              <a:rPr lang="en-US" sz="4000" b="1" spc="-20" dirty="0" smtClean="0">
                <a:solidFill>
                  <a:srgbClr val="FF0000"/>
                </a:solidFill>
                <a:latin typeface="Arial"/>
                <a:cs typeface="Arial"/>
              </a:rPr>
              <a:t>Introduction</a:t>
            </a:r>
            <a:endParaRPr sz="4000" b="1" dirty="0">
              <a:solidFill>
                <a:srgbClr val="FF0000"/>
              </a:solidFill>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Screensavers</a:t>
            </a:r>
            <a:endParaRPr sz="4000" dirty="0">
              <a:solidFill>
                <a:srgbClr val="FF0000"/>
              </a:solidFill>
            </a:endParaRPr>
          </a:p>
        </p:txBody>
      </p:sp>
      <p:sp>
        <p:nvSpPr>
          <p:cNvPr id="3" name="object 3"/>
          <p:cNvSpPr txBox="1"/>
          <p:nvPr/>
        </p:nvSpPr>
        <p:spPr>
          <a:xfrm>
            <a:off x="304800" y="1066800"/>
            <a:ext cx="8686800" cy="575542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Screensavers can play a big part in promoting security awareness among employees.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They can be used to display short reminders on topics such as keeping the password safe, disallowing tailgating, challenging anyone without a company badge/pass, reporting any suspicious behavior to relevant departments, and so on.</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Efforts must be made to ensure bigger, bolder fonts and appropriate and relevant imagery are used in order for the content to be viewed and understood from a reasonable distance.</a:t>
            </a:r>
          </a:p>
          <a:p>
            <a:pPr marL="469900" indent="-457200">
              <a:lnSpc>
                <a:spcPct val="100000"/>
              </a:lnSpc>
              <a:buClr>
                <a:srgbClr val="DF773B"/>
              </a:buClr>
              <a:buFont typeface="Wingdings"/>
              <a:buChar char=""/>
              <a:tabLst>
                <a:tab pos="469900" algn="l"/>
              </a:tabLst>
            </a:pPr>
            <a:endParaRPr lang="en-US" sz="1000" spc="-10" dirty="0" smtClean="0">
              <a:solidFill>
                <a:srgbClr val="FFFFFF"/>
              </a:solidFill>
              <a:latin typeface="Arial"/>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Posters</a:t>
            </a:r>
            <a:endParaRPr sz="4000" dirty="0">
              <a:solidFill>
                <a:srgbClr val="FF0000"/>
              </a:solidFill>
            </a:endParaRPr>
          </a:p>
        </p:txBody>
      </p:sp>
      <p:sp>
        <p:nvSpPr>
          <p:cNvPr id="3" name="object 3"/>
          <p:cNvSpPr txBox="1"/>
          <p:nvPr/>
        </p:nvSpPr>
        <p:spPr>
          <a:xfrm>
            <a:off x="304800" y="1066800"/>
            <a:ext cx="8686800" cy="5170646"/>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Displaying bright and vibrant posters with big fonts can be an effective attention-grabber.</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Putting brief and targeted messages on security issues concerning the business can act as an effective strategy in creating awareness among employees.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General security reminders on posters should be rotated routinely, which will provide employees the opportunity to digest multiple security messages with ease and convenience.</a:t>
            </a:r>
            <a:endParaRPr lang="en-US" sz="1000" spc="-10" dirty="0" smtClean="0">
              <a:solidFill>
                <a:srgbClr val="FFFFFF"/>
              </a:solidFill>
              <a:latin typeface="Arial"/>
              <a:cs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Manual Reminders</a:t>
            </a:r>
            <a:endParaRPr sz="4000" dirty="0">
              <a:solidFill>
                <a:srgbClr val="FF0000"/>
              </a:solidFill>
            </a:endParaRPr>
          </a:p>
        </p:txBody>
      </p:sp>
      <p:sp>
        <p:nvSpPr>
          <p:cNvPr id="3" name="object 3"/>
          <p:cNvSpPr txBox="1"/>
          <p:nvPr/>
        </p:nvSpPr>
        <p:spPr>
          <a:xfrm>
            <a:off x="304800" y="1066800"/>
            <a:ext cx="8686800" cy="553997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Concise and direct reminders can also be delivered to the workforce through printed sheets.</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In cases where staff intranet or other resources are not available, this could be an affordable model to keep the employees informed about the risks associated with Social Engineering.</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Managers could also implement a system where these manual/physical reminders are circulated in the workplace with a staff name list and date. That way, everyone who has read and understood the content can sign the form acknowledging that they have reviewed security awareness reminders, and those who have not can be re-approached with the reminders.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Online Courses</a:t>
            </a:r>
            <a:endParaRPr sz="4000" dirty="0">
              <a:solidFill>
                <a:srgbClr val="FF0000"/>
              </a:solidFill>
            </a:endParaRPr>
          </a:p>
        </p:txBody>
      </p:sp>
      <p:sp>
        <p:nvSpPr>
          <p:cNvPr id="3" name="object 3"/>
          <p:cNvSpPr txBox="1"/>
          <p:nvPr/>
        </p:nvSpPr>
        <p:spPr>
          <a:xfrm>
            <a:off x="304800" y="1066800"/>
            <a:ext cx="8686800" cy="553997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Online courses not only allow self-paced learning and flexibility, but some providers offer intranet integration and specialist software in the package as well.</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This allows the managers to track the progress of their employees from their own computers.</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Although many online training websites charge a fee for supplying courses, there some excellent and free resources available online too such as </a:t>
            </a:r>
            <a:r>
              <a:rPr lang="en-US" sz="2400" spc="-10" dirty="0" smtClean="0">
                <a:solidFill>
                  <a:srgbClr val="FFFFFF"/>
                </a:solidFill>
                <a:latin typeface="Arial"/>
                <a:cs typeface="Arial"/>
                <a:hlinkClick r:id="rId3"/>
              </a:rPr>
              <a:t>www.cybrary.it</a:t>
            </a:r>
            <a:r>
              <a:rPr lang="en-US" sz="2400" spc="-10" dirty="0" smtClean="0">
                <a:solidFill>
                  <a:srgbClr val="FFFFFF"/>
                </a:solidFill>
                <a:latin typeface="Arial"/>
                <a:cs typeface="Arial"/>
              </a:rPr>
              <a:t>.</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These websites can be very effective in developing a worker’s knowledge on risks related to Social Engineering, and has an added benefit of zero cost to employers, proving to be very beneficial for cash-strapped businesses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Summary 1</a:t>
            </a:r>
            <a:endParaRPr sz="4000" dirty="0">
              <a:solidFill>
                <a:srgbClr val="FF0000"/>
              </a:solidFill>
            </a:endParaRPr>
          </a:p>
        </p:txBody>
      </p:sp>
      <p:sp>
        <p:nvSpPr>
          <p:cNvPr id="3" name="object 3"/>
          <p:cNvSpPr txBox="1"/>
          <p:nvPr/>
        </p:nvSpPr>
        <p:spPr>
          <a:xfrm>
            <a:off x="304800" y="1066800"/>
            <a:ext cx="8686800" cy="5170646"/>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In this presentation, we discussed detailed analyses of Social Engineering mitigation techniques, which can be used by companies to protect themselves from attacks.</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The last few slides of this presentation also lists and examines various approaches that are available to deliver security awareness coaching and reminders to employees in an office environment.</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Companies must spend their time and effort to ensure that their workforce truly understands and appreciates the threat of Social Engineering. By recognizing the general exploitation methods that Social Engineers use to execute attacks, workers can play a huge part in protecting the enterprise.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76200"/>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Summary 2</a:t>
            </a:r>
            <a:endParaRPr sz="4000" dirty="0">
              <a:solidFill>
                <a:srgbClr val="FF0000"/>
              </a:solidFill>
            </a:endParaRPr>
          </a:p>
        </p:txBody>
      </p:sp>
      <p:sp>
        <p:nvSpPr>
          <p:cNvPr id="3" name="object 3"/>
          <p:cNvSpPr txBox="1"/>
          <p:nvPr/>
        </p:nvSpPr>
        <p:spPr>
          <a:xfrm>
            <a:off x="304800" y="1066800"/>
            <a:ext cx="8686800" cy="553997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Defense steps outlined above are by no means exhaustive. It would be more beneficial to combine all the defense measures listed in this presentation to achieve maximum protection.</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A multi-layered defense program will undoubtedly be more effective against Social Engineering attacks compared to a single defense method.</a:t>
            </a:r>
          </a:p>
          <a:p>
            <a:pPr marL="469900" indent="-457200">
              <a:lnSpc>
                <a:spcPct val="100000"/>
              </a:lnSpc>
              <a:buClr>
                <a:srgbClr val="DF773B"/>
              </a:buClr>
              <a:buFont typeface="Wingdings"/>
              <a:buChar char=""/>
              <a:tabLst>
                <a:tab pos="469900" algn="l"/>
              </a:tabLst>
            </a:pPr>
            <a:endParaRPr lang="en-US" sz="24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Using creativity in their own refined methods, businesses can also trigger various behavioral defense instincts in their workers. An excellent way to achieve this is by conducting regular brainstorming sessions, so that employees can pre sent new defense ideas and learn from each others’ experiences.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1384995"/>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Defense Against Social Engineering Attacks</a:t>
            </a:r>
            <a:endParaRPr sz="4000" dirty="0">
              <a:solidFill>
                <a:srgbClr val="FF0000"/>
              </a:solidFill>
            </a:endParaRPr>
          </a:p>
        </p:txBody>
      </p:sp>
      <p:sp>
        <p:nvSpPr>
          <p:cNvPr id="3" name="object 3"/>
          <p:cNvSpPr txBox="1"/>
          <p:nvPr/>
        </p:nvSpPr>
        <p:spPr>
          <a:xfrm>
            <a:off x="228600" y="1905000"/>
            <a:ext cx="7242809" cy="430887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Damage caused by Social Engineering attacks can be:</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1384300" lvl="2" indent="-457200">
              <a:buClr>
                <a:srgbClr val="DF773B"/>
              </a:buClr>
              <a:buFont typeface="Wingdings"/>
              <a:buChar char=""/>
              <a:tabLst>
                <a:tab pos="469900" algn="l"/>
              </a:tabLst>
            </a:pPr>
            <a:r>
              <a:rPr lang="en-US" sz="2800" spc="-10" dirty="0" smtClean="0">
                <a:solidFill>
                  <a:srgbClr val="FFFFFF"/>
                </a:solidFill>
                <a:latin typeface="Arial"/>
                <a:cs typeface="Arial"/>
              </a:rPr>
              <a:t>Social</a:t>
            </a:r>
          </a:p>
          <a:p>
            <a:pPr marL="1384300" lvl="2" indent="-457200">
              <a:buClr>
                <a:srgbClr val="DF773B"/>
              </a:buClr>
              <a:buFont typeface="Wingdings"/>
              <a:buChar char=""/>
              <a:tabLst>
                <a:tab pos="469900" algn="l"/>
              </a:tabLst>
            </a:pPr>
            <a:r>
              <a:rPr lang="en-US" sz="2800" spc="-10" dirty="0" smtClean="0">
                <a:solidFill>
                  <a:srgbClr val="FFFFFF"/>
                </a:solidFill>
                <a:latin typeface="Arial"/>
                <a:cs typeface="Arial"/>
              </a:rPr>
              <a:t>Economical </a:t>
            </a:r>
          </a:p>
          <a:p>
            <a:pPr marL="1384300" lvl="2" indent="-457200">
              <a:buClr>
                <a:srgbClr val="DF773B"/>
              </a:buClr>
              <a:buFont typeface="Wingdings"/>
              <a:buChar char=""/>
              <a:tabLst>
                <a:tab pos="469900" algn="l"/>
              </a:tabLst>
            </a:pPr>
            <a:r>
              <a:rPr lang="en-US" sz="2800" spc="-10" dirty="0" smtClean="0">
                <a:solidFill>
                  <a:srgbClr val="FFFFFF"/>
                </a:solidFill>
                <a:latin typeface="Arial"/>
                <a:cs typeface="Arial"/>
              </a:rPr>
              <a:t>Reputational</a:t>
            </a:r>
          </a:p>
          <a:p>
            <a:pPr marL="1384300" lvl="2" indent="-457200">
              <a:buClr>
                <a:srgbClr val="DF773B"/>
              </a:buClr>
              <a:buFont typeface="Wingdings"/>
              <a:buChar char=""/>
              <a:tabLst>
                <a:tab pos="469900" algn="l"/>
              </a:tabLst>
            </a:pPr>
            <a:endParaRPr lang="en-US" sz="2800" spc="-10" dirty="0" smtClean="0">
              <a:solidFill>
                <a:srgbClr val="FFFFFF"/>
              </a:solidFill>
              <a:latin typeface="Arial"/>
              <a:cs typeface="Arial"/>
            </a:endParaRPr>
          </a:p>
          <a:p>
            <a:pPr marL="461963" lvl="2" indent="-461963">
              <a:buClr>
                <a:srgbClr val="DF773B"/>
              </a:buClr>
              <a:buFont typeface="Wingdings"/>
              <a:buChar char=""/>
              <a:tabLst>
                <a:tab pos="469900" algn="l"/>
              </a:tabLst>
            </a:pPr>
            <a:r>
              <a:rPr lang="en-US" sz="2800" spc="-10" dirty="0" smtClean="0">
                <a:solidFill>
                  <a:srgbClr val="FFFFFF"/>
                </a:solidFill>
                <a:latin typeface="Arial"/>
                <a:cs typeface="Arial"/>
              </a:rPr>
              <a:t>Consequences of Social Engineering attacks can be devastating if loss prevention strategies are not in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Security vs. Safety</a:t>
            </a:r>
            <a:endParaRPr sz="4000" dirty="0">
              <a:solidFill>
                <a:srgbClr val="FF0000"/>
              </a:solidFill>
            </a:endParaRPr>
          </a:p>
        </p:txBody>
      </p:sp>
      <p:sp>
        <p:nvSpPr>
          <p:cNvPr id="3" name="object 3"/>
          <p:cNvSpPr txBox="1"/>
          <p:nvPr/>
        </p:nvSpPr>
        <p:spPr>
          <a:xfrm>
            <a:off x="228600" y="1905000"/>
            <a:ext cx="7242809" cy="3016210"/>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Security: We must protect our computers and data in the same way that we secure the doors to our homes.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Safety: We must behave in ways that protect us against risks and threats that come with technology.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Threat, Vulnerability And Risk</a:t>
            </a:r>
            <a:endParaRPr sz="4000" dirty="0">
              <a:solidFill>
                <a:srgbClr val="FF0000"/>
              </a:solidFill>
            </a:endParaRPr>
          </a:p>
        </p:txBody>
      </p:sp>
      <p:sp>
        <p:nvSpPr>
          <p:cNvPr id="3" name="object 3"/>
          <p:cNvSpPr txBox="1"/>
          <p:nvPr/>
        </p:nvSpPr>
        <p:spPr>
          <a:xfrm>
            <a:off x="152400" y="1219200"/>
            <a:ext cx="8763000" cy="535531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Threat – Anything that can exploit a vulnerability, intentionally or accidentally, and obtain, damage, or destroy an asset. </a:t>
            </a:r>
          </a:p>
          <a:p>
            <a:pPr marL="469900" indent="-457200" algn="ct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ctr">
              <a:lnSpc>
                <a:spcPct val="100000"/>
              </a:lnSpc>
              <a:buClr>
                <a:srgbClr val="DF773B"/>
              </a:buClr>
              <a:tabLst>
                <a:tab pos="469900" algn="l"/>
              </a:tabLst>
            </a:pPr>
            <a:r>
              <a:rPr lang="en-US" sz="2000" spc="-10" dirty="0" smtClean="0">
                <a:solidFill>
                  <a:srgbClr val="FFFFFF"/>
                </a:solidFill>
                <a:latin typeface="Arial"/>
                <a:cs typeface="Arial"/>
              </a:rPr>
              <a:t>A threat is what we’re trying to protect against.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Vulnerability – Weaknesses or gaps in a security program that can be exploited by threats to gain unauthorized access to an asset</a:t>
            </a:r>
            <a:r>
              <a:rPr lang="en-US" sz="2800" spc="-10" dirty="0" smtClean="0">
                <a:solidFill>
                  <a:srgbClr val="FFFFFF"/>
                </a:solidFill>
                <a:latin typeface="Arial"/>
                <a:cs typeface="Arial"/>
              </a:rPr>
              <a:t>. </a:t>
            </a:r>
          </a:p>
          <a:p>
            <a:pPr marL="469900" indent="-457200" algn="ct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ctr">
              <a:lnSpc>
                <a:spcPct val="100000"/>
              </a:lnSpc>
              <a:buClr>
                <a:srgbClr val="DF773B"/>
              </a:buClr>
              <a:tabLst>
                <a:tab pos="469900" algn="l"/>
              </a:tabLst>
            </a:pPr>
            <a:r>
              <a:rPr lang="en-US" sz="2000" spc="-10" dirty="0" smtClean="0">
                <a:solidFill>
                  <a:srgbClr val="FFFFFF"/>
                </a:solidFill>
                <a:latin typeface="Arial"/>
                <a:cs typeface="Arial"/>
              </a:rPr>
              <a:t>A vulnerability is a weakness or gap in our protection efforts.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400" spc="-10" dirty="0" smtClean="0">
                <a:solidFill>
                  <a:srgbClr val="FFFFFF"/>
                </a:solidFill>
                <a:latin typeface="Arial"/>
                <a:cs typeface="Arial"/>
              </a:rPr>
              <a:t>Risk – The potential for loss, damage or destruction of an asset as a result of a threat exploiting a vulnerability. </a:t>
            </a:r>
          </a:p>
          <a:p>
            <a:pPr marL="469900" indent="-457200" algn="ctr">
              <a:lnSpc>
                <a:spcPct val="100000"/>
              </a:lnSpc>
              <a:buClr>
                <a:srgbClr val="DF773B"/>
              </a:buClr>
              <a:tabLst>
                <a:tab pos="469900" algn="l"/>
              </a:tabLst>
            </a:pPr>
            <a:endParaRPr lang="en-US" sz="2000" spc="-10" dirty="0" smtClean="0">
              <a:solidFill>
                <a:srgbClr val="FFFFFF"/>
              </a:solidFill>
              <a:latin typeface="Arial"/>
              <a:cs typeface="Arial"/>
            </a:endParaRPr>
          </a:p>
          <a:p>
            <a:pPr marL="469900" indent="-457200" algn="ctr">
              <a:lnSpc>
                <a:spcPct val="100000"/>
              </a:lnSpc>
              <a:buClr>
                <a:srgbClr val="DF773B"/>
              </a:buClr>
              <a:tabLst>
                <a:tab pos="469900" algn="l"/>
              </a:tabLst>
            </a:pPr>
            <a:r>
              <a:rPr lang="en-US" sz="2000" spc="-10" dirty="0" smtClean="0">
                <a:solidFill>
                  <a:srgbClr val="FFFFFF"/>
                </a:solidFill>
                <a:latin typeface="Arial"/>
                <a:cs typeface="Arial"/>
              </a:rPr>
              <a:t>Risk is the intersection of assets, threats, and vulnerabilities.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Physical Security 1</a:t>
            </a:r>
            <a:endParaRPr sz="4000" dirty="0">
              <a:solidFill>
                <a:srgbClr val="FF0000"/>
              </a:solidFill>
            </a:endParaRPr>
          </a:p>
        </p:txBody>
      </p:sp>
      <p:sp>
        <p:nvSpPr>
          <p:cNvPr id="3" name="object 3"/>
          <p:cNvSpPr txBox="1"/>
          <p:nvPr/>
        </p:nvSpPr>
        <p:spPr>
          <a:xfrm>
            <a:off x="228600" y="1905000"/>
            <a:ext cx="7242809" cy="4308872"/>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Never share your keys, passwords, or access tokens with others.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This includes co-workers or other employees! </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Never prop the door open or allow strangers inside the building or home.</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Destroy all confidential paper data.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Physical Security 2</a:t>
            </a:r>
            <a:endParaRPr sz="4000" dirty="0">
              <a:solidFill>
                <a:srgbClr val="FF0000"/>
              </a:solidFill>
            </a:endParaRPr>
          </a:p>
        </p:txBody>
      </p:sp>
      <p:sp>
        <p:nvSpPr>
          <p:cNvPr id="3" name="object 3"/>
          <p:cNvSpPr txBox="1"/>
          <p:nvPr/>
        </p:nvSpPr>
        <p:spPr>
          <a:xfrm>
            <a:off x="152400" y="1524000"/>
            <a:ext cx="7242809" cy="4739759"/>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Secure all confidential information when you are not around.</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Lock information in filing cabinets. </a:t>
            </a:r>
          </a:p>
          <a:p>
            <a:pPr marL="469900" indent="-457200">
              <a:lnSpc>
                <a:spcPct val="100000"/>
              </a:lnSpc>
              <a:buClr>
                <a:srgbClr val="DF773B"/>
              </a:buCl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Always lock your workstation when you step away. This prevents others from accessing your resources.</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Report suspicious activity or persons immediately.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Internal/Digital Security 1</a:t>
            </a:r>
            <a:endParaRPr sz="4000" dirty="0">
              <a:solidFill>
                <a:srgbClr val="FF0000"/>
              </a:solidFill>
            </a:endParaRPr>
          </a:p>
        </p:txBody>
      </p:sp>
      <p:sp>
        <p:nvSpPr>
          <p:cNvPr id="3" name="object 3"/>
          <p:cNvSpPr txBox="1"/>
          <p:nvPr/>
        </p:nvSpPr>
        <p:spPr>
          <a:xfrm>
            <a:off x="228600" y="2057400"/>
            <a:ext cx="7242809" cy="3447098"/>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Secure workstations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Lock our systems (Ctrl-Alt-Delete)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Shut down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Run up to date virus scanning software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Password protect files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Apply software patches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Install cable locks </a:t>
            </a: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Run a desktop firewall.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154" y="329181"/>
            <a:ext cx="8603691" cy="769441"/>
          </a:xfrm>
          <a:prstGeom prst="rect">
            <a:avLst/>
          </a:prstGeom>
        </p:spPr>
        <p:txBody>
          <a:bodyPr vert="horz" wrap="square" lIns="0" tIns="152400" rIns="0" bIns="0" rtlCol="0">
            <a:spAutoFit/>
          </a:bodyPr>
          <a:lstStyle/>
          <a:p>
            <a:pPr marL="125730" algn="ctr">
              <a:lnSpc>
                <a:spcPct val="100000"/>
              </a:lnSpc>
            </a:pPr>
            <a:r>
              <a:rPr lang="en-US" sz="4000" spc="-20" dirty="0" smtClean="0">
                <a:solidFill>
                  <a:srgbClr val="FF0000"/>
                </a:solidFill>
              </a:rPr>
              <a:t>Internal/Digital Security 2</a:t>
            </a:r>
            <a:endParaRPr sz="4000" dirty="0">
              <a:solidFill>
                <a:srgbClr val="FF0000"/>
              </a:solidFill>
            </a:endParaRPr>
          </a:p>
        </p:txBody>
      </p:sp>
      <p:sp>
        <p:nvSpPr>
          <p:cNvPr id="3" name="object 3"/>
          <p:cNvSpPr txBox="1"/>
          <p:nvPr/>
        </p:nvSpPr>
        <p:spPr>
          <a:xfrm>
            <a:off x="152400" y="1524000"/>
            <a:ext cx="7242809" cy="5170646"/>
          </a:xfrm>
          <a:prstGeom prst="rect">
            <a:avLst/>
          </a:prstGeom>
        </p:spPr>
        <p:txBody>
          <a:bodyPr vert="horz" wrap="square" lIns="0" tIns="0" rIns="0" bIns="0" rtlCol="0">
            <a:spAutoFit/>
          </a:bodyPr>
          <a:lstStyle/>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Always use antivirus, anti-spyware, and firewall.</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Be selective in the sites you visit.</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Some downloads have Adware or Spyware bundled with the file.</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Monitor children’s internet usage.</a:t>
            </a:r>
          </a:p>
          <a:p>
            <a:pPr marL="469900" indent="-457200">
              <a:lnSpc>
                <a:spcPct val="100000"/>
              </a:lnSpc>
              <a:buClr>
                <a:srgbClr val="DF773B"/>
              </a:buClr>
              <a:buFont typeface="Wingdings"/>
              <a:buChar char=""/>
              <a:tabLst>
                <a:tab pos="469900" algn="l"/>
              </a:tabLst>
            </a:pPr>
            <a:endParaRPr lang="en-US" sz="2800" spc="-10" dirty="0" smtClean="0">
              <a:solidFill>
                <a:srgbClr val="FFFFFF"/>
              </a:solidFill>
              <a:latin typeface="Arial"/>
              <a:cs typeface="Arial"/>
            </a:endParaRPr>
          </a:p>
          <a:p>
            <a:pPr marL="469900" indent="-457200">
              <a:lnSpc>
                <a:spcPct val="100000"/>
              </a:lnSpc>
              <a:buClr>
                <a:srgbClr val="DF773B"/>
              </a:buClr>
              <a:buFont typeface="Wingdings"/>
              <a:buChar char=""/>
              <a:tabLst>
                <a:tab pos="469900" algn="l"/>
              </a:tabLst>
            </a:pPr>
            <a:r>
              <a:rPr lang="en-US" sz="2800" spc="-10" dirty="0" smtClean="0">
                <a:solidFill>
                  <a:srgbClr val="FFFFFF"/>
                </a:solidFill>
                <a:latin typeface="Arial"/>
                <a:cs typeface="Arial"/>
              </a:rPr>
              <a:t>Encrypt stored data and dispose of data properly.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5CAEB"/>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423</TotalTime>
  <Words>1710</Words>
  <Application>Microsoft Macintosh PowerPoint</Application>
  <PresentationFormat>On-screen Show (4:3)</PresentationFormat>
  <Paragraphs>178</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Calibri</vt:lpstr>
      <vt:lpstr>Wingdings</vt:lpstr>
      <vt:lpstr>Arial</vt:lpstr>
      <vt:lpstr>Office Theme</vt:lpstr>
      <vt:lpstr>Chapter 35: Defense Methods Against Social Engineering Attacks </vt:lpstr>
      <vt:lpstr>PowerPoint Presentation</vt:lpstr>
      <vt:lpstr>Defense Against Social Engineering Attacks</vt:lpstr>
      <vt:lpstr>Security vs. Safety</vt:lpstr>
      <vt:lpstr>Threat, Vulnerability And Risk</vt:lpstr>
      <vt:lpstr>Physical Security 1</vt:lpstr>
      <vt:lpstr>Physical Security 2</vt:lpstr>
      <vt:lpstr>Internal/Digital Security 1</vt:lpstr>
      <vt:lpstr>Internal/Digital Security 2</vt:lpstr>
      <vt:lpstr>Implementation Of Efficient Security Policy And Procedures 1</vt:lpstr>
      <vt:lpstr>Implementation Of Efficient Security Policy And Procedures 2</vt:lpstr>
      <vt:lpstr>Penetration Testing</vt:lpstr>
      <vt:lpstr>Benefits Of Penetration Testing 1</vt:lpstr>
      <vt:lpstr>Benefits Of Penetration Testing 2</vt:lpstr>
      <vt:lpstr>User Training And Security Awareness</vt:lpstr>
      <vt:lpstr>Security Awareness – An Effective Defense Strategy </vt:lpstr>
      <vt:lpstr>Methods Of Improving Security Awareness</vt:lpstr>
      <vt:lpstr>Onsite Training</vt:lpstr>
      <vt:lpstr>Company’s Intranet </vt:lpstr>
      <vt:lpstr>Screensavers</vt:lpstr>
      <vt:lpstr>Posters</vt:lpstr>
      <vt:lpstr>Manual Reminders</vt:lpstr>
      <vt:lpstr>Online Courses</vt:lpstr>
      <vt:lpstr>Summary 1</vt:lpstr>
      <vt:lpstr>Summary 2</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Analogs and simulations</dc:title>
  <dc:creator>arnauld nicogossian</dc:creator>
  <cp:lastModifiedBy>Microsoft Office User</cp:lastModifiedBy>
  <cp:revision>53</cp:revision>
  <dcterms:created xsi:type="dcterms:W3CDTF">2017-08-17T13:30:46Z</dcterms:created>
  <dcterms:modified xsi:type="dcterms:W3CDTF">2017-09-27T17:19:44Z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2016-07-25T00:00:00Z</vt:filetime>
  </property>
  <property fmtid="{D5CDD505-2E9C-101B-9397-08002B2CF9AE}" pid="3" name="LastSaved">
    <vt:filetime>2017-08-17T00:00:00Z</vt:filetime>
  </property>
</Properties>
</file>