
<file path=[Content_Types].xml><?xml version="1.0" encoding="utf-8"?>
<Types xmlns="http://schemas.openxmlformats.org/package/2006/content-types">
  <Default Extension="xml" ContentType="application/xml"/>
  <Default Extension="mp4" ContentType="video/mp4"/>
  <Default Extension="jpeg" ContentType="image/jpeg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37" r:id="rId2"/>
    <p:sldId id="259" r:id="rId3"/>
    <p:sldId id="357" r:id="rId4"/>
    <p:sldId id="341" r:id="rId5"/>
    <p:sldId id="338" r:id="rId6"/>
    <p:sldId id="339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3" r:id="rId18"/>
    <p:sldId id="355" r:id="rId19"/>
    <p:sldId id="354" r:id="rId20"/>
    <p:sldId id="358" r:id="rId2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99"/>
  </p:normalViewPr>
  <p:slideViewPr>
    <p:cSldViewPr>
      <p:cViewPr varScale="1">
        <p:scale>
          <a:sx n="101" d="100"/>
          <a:sy n="101" d="100"/>
        </p:scale>
        <p:origin x="186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81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46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15992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5064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4457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8183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868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647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3706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76227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7252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24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91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54909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9755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7095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589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5744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4550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2099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D40B9-BF0A-BF46-9551-469645F74301}" type="datetime1">
              <a:rPr lang="en-US" smtClean="0"/>
              <a:t>9/20/17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5"/>
          </p:nvPr>
        </p:nvSpPr>
        <p:spPr>
          <a:xfrm>
            <a:off x="152400" y="6102088"/>
            <a:ext cx="8991600" cy="52277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</a:t>
            </a:r>
            <a:r>
              <a:rPr lang="en-US" sz="1600" dirty="0" err="1" smtClean="0">
                <a:solidFill>
                  <a:srgbClr val="FF0000"/>
                </a:solidFill>
              </a:rPr>
              <a:t>Daimi</a:t>
            </a:r>
            <a:r>
              <a:rPr lang="en-US" sz="1600" dirty="0" smtClean="0">
                <a:solidFill>
                  <a:srgbClr val="FF0000"/>
                </a:solidFill>
              </a:rPr>
              <a:t> Associate Editors: Guillermo </a:t>
            </a:r>
            <a:r>
              <a:rPr lang="en-US" sz="1600" dirty="0" err="1" smtClean="0">
                <a:solidFill>
                  <a:srgbClr val="FF0000"/>
                </a:solidFill>
              </a:rPr>
              <a:t>Francia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Levent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Ertaul</a:t>
            </a:r>
            <a:r>
              <a:rPr lang="en-US" sz="1600" dirty="0" smtClean="0">
                <a:solidFill>
                  <a:srgbClr val="FF0000"/>
                </a:solidFill>
              </a:rPr>
              <a:t>, Luis H. </a:t>
            </a:r>
            <a:r>
              <a:rPr lang="en-US" sz="1600" dirty="0" err="1" smtClean="0">
                <a:solidFill>
                  <a:srgbClr val="FF0000"/>
                </a:solidFill>
              </a:rPr>
              <a:t>Encinas</a:t>
            </a:r>
            <a:r>
              <a:rPr lang="en-US" sz="1600" dirty="0" smtClean="0">
                <a:solidFill>
                  <a:srgbClr val="FF0000"/>
                </a:solidFill>
              </a:rPr>
              <a:t>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1D148-A034-E64A-9C66-76EF6E381195}" type="datetime1">
              <a:rPr lang="en-US" smtClean="0"/>
              <a:t>9/20/17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5"/>
          </p:nvPr>
        </p:nvSpPr>
        <p:spPr>
          <a:xfrm>
            <a:off x="152400" y="6102088"/>
            <a:ext cx="8991600" cy="52277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</a:t>
            </a:r>
            <a:r>
              <a:rPr lang="en-US" sz="1600" dirty="0" err="1" smtClean="0">
                <a:solidFill>
                  <a:srgbClr val="FF0000"/>
                </a:solidFill>
              </a:rPr>
              <a:t>Daimi</a:t>
            </a:r>
            <a:r>
              <a:rPr lang="en-US" sz="1600" dirty="0" smtClean="0">
                <a:solidFill>
                  <a:srgbClr val="FF0000"/>
                </a:solidFill>
              </a:rPr>
              <a:t> Associate Editors: Guillermo </a:t>
            </a:r>
            <a:r>
              <a:rPr lang="en-US" sz="1600" dirty="0" err="1" smtClean="0">
                <a:solidFill>
                  <a:srgbClr val="FF0000"/>
                </a:solidFill>
              </a:rPr>
              <a:t>Francia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Levent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Ertaul</a:t>
            </a:r>
            <a:r>
              <a:rPr lang="en-US" sz="1600" dirty="0" smtClean="0">
                <a:solidFill>
                  <a:srgbClr val="FF0000"/>
                </a:solidFill>
              </a:rPr>
              <a:t>, Luis H. </a:t>
            </a:r>
            <a:r>
              <a:rPr lang="en-US" sz="1600" dirty="0" err="1" smtClean="0">
                <a:solidFill>
                  <a:srgbClr val="FF0000"/>
                </a:solidFill>
              </a:rPr>
              <a:t>Encinas</a:t>
            </a:r>
            <a:r>
              <a:rPr lang="en-US" sz="1600" dirty="0" smtClean="0">
                <a:solidFill>
                  <a:srgbClr val="FF0000"/>
                </a:solidFill>
              </a:rPr>
              <a:t>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73811" y="1125402"/>
            <a:ext cx="3940175" cy="35344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42128" y="1309930"/>
            <a:ext cx="3769995" cy="4760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0843F-6FB9-684B-98FF-DE5267614FAB}" type="datetime1">
              <a:rPr lang="en-US" smtClean="0"/>
              <a:t>9/20/17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5"/>
          </p:nvPr>
        </p:nvSpPr>
        <p:spPr>
          <a:xfrm>
            <a:off x="152400" y="6102088"/>
            <a:ext cx="8991600" cy="52277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</a:t>
            </a:r>
            <a:r>
              <a:rPr lang="en-US" sz="1600" dirty="0" err="1" smtClean="0">
                <a:solidFill>
                  <a:srgbClr val="FF0000"/>
                </a:solidFill>
              </a:rPr>
              <a:t>Daimi</a:t>
            </a:r>
            <a:r>
              <a:rPr lang="en-US" sz="1600" dirty="0" smtClean="0">
                <a:solidFill>
                  <a:srgbClr val="FF0000"/>
                </a:solidFill>
              </a:rPr>
              <a:t> Associate Editors: Guillermo </a:t>
            </a:r>
            <a:r>
              <a:rPr lang="en-US" sz="1600" dirty="0" err="1" smtClean="0">
                <a:solidFill>
                  <a:srgbClr val="FF0000"/>
                </a:solidFill>
              </a:rPr>
              <a:t>Francia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Levent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Ertaul</a:t>
            </a:r>
            <a:r>
              <a:rPr lang="en-US" sz="1600" dirty="0" smtClean="0">
                <a:solidFill>
                  <a:srgbClr val="FF0000"/>
                </a:solidFill>
              </a:rPr>
              <a:t>, Luis H. </a:t>
            </a:r>
            <a:r>
              <a:rPr lang="en-US" sz="1600" dirty="0" err="1" smtClean="0">
                <a:solidFill>
                  <a:srgbClr val="FF0000"/>
                </a:solidFill>
              </a:rPr>
              <a:t>Encinas</a:t>
            </a:r>
            <a:r>
              <a:rPr lang="en-US" sz="1600" dirty="0" smtClean="0">
                <a:solidFill>
                  <a:srgbClr val="FF0000"/>
                </a:solidFill>
              </a:rPr>
              <a:t>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70667-AC44-9445-950D-23C805DF74E2}" type="datetime1">
              <a:rPr lang="en-US" smtClean="0"/>
              <a:t>9/20/17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5"/>
          </p:nvPr>
        </p:nvSpPr>
        <p:spPr>
          <a:xfrm>
            <a:off x="152400" y="6102088"/>
            <a:ext cx="8991600" cy="52277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</a:t>
            </a:r>
            <a:r>
              <a:rPr lang="en-US" sz="1600" dirty="0" err="1" smtClean="0">
                <a:solidFill>
                  <a:srgbClr val="FF0000"/>
                </a:solidFill>
              </a:rPr>
              <a:t>Daimi</a:t>
            </a:r>
            <a:r>
              <a:rPr lang="en-US" sz="1600" dirty="0" smtClean="0">
                <a:solidFill>
                  <a:srgbClr val="FF0000"/>
                </a:solidFill>
              </a:rPr>
              <a:t> Associate Editors: Guillermo </a:t>
            </a:r>
            <a:r>
              <a:rPr lang="en-US" sz="1600" dirty="0" err="1" smtClean="0">
                <a:solidFill>
                  <a:srgbClr val="FF0000"/>
                </a:solidFill>
              </a:rPr>
              <a:t>Francia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Levent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Ertaul</a:t>
            </a:r>
            <a:r>
              <a:rPr lang="en-US" sz="1600" dirty="0" smtClean="0">
                <a:solidFill>
                  <a:srgbClr val="FF0000"/>
                </a:solidFill>
              </a:rPr>
              <a:t>, Luis H. </a:t>
            </a:r>
            <a:r>
              <a:rPr lang="en-US" sz="1600" dirty="0" err="1" smtClean="0">
                <a:solidFill>
                  <a:srgbClr val="FF0000"/>
                </a:solidFill>
              </a:rPr>
              <a:t>Encinas</a:t>
            </a:r>
            <a:r>
              <a:rPr lang="en-US" sz="1600" dirty="0" smtClean="0">
                <a:solidFill>
                  <a:srgbClr val="FF0000"/>
                </a:solidFill>
              </a:rPr>
              <a:t>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BC69C-A962-B94E-8834-E6ADCF416B04}" type="datetime1">
              <a:rPr lang="en-US" smtClean="0"/>
              <a:t>9/20/17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5"/>
          </p:nvPr>
        </p:nvSpPr>
        <p:spPr>
          <a:xfrm>
            <a:off x="152400" y="6102088"/>
            <a:ext cx="8991600" cy="52277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</a:t>
            </a:r>
            <a:r>
              <a:rPr lang="en-US" sz="1600" dirty="0" err="1" smtClean="0">
                <a:solidFill>
                  <a:srgbClr val="FF0000"/>
                </a:solidFill>
              </a:rPr>
              <a:t>Daimi</a:t>
            </a:r>
            <a:r>
              <a:rPr lang="en-US" sz="1600" dirty="0" smtClean="0">
                <a:solidFill>
                  <a:srgbClr val="FF0000"/>
                </a:solidFill>
              </a:rPr>
              <a:t> Associate Editors: Guillermo </a:t>
            </a:r>
            <a:r>
              <a:rPr lang="en-US" sz="1600" dirty="0" err="1" smtClean="0">
                <a:solidFill>
                  <a:srgbClr val="FF0000"/>
                </a:solidFill>
              </a:rPr>
              <a:t>Francia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Levent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Ertaul</a:t>
            </a:r>
            <a:r>
              <a:rPr lang="en-US" sz="1600" dirty="0" smtClean="0">
                <a:solidFill>
                  <a:srgbClr val="FF0000"/>
                </a:solidFill>
              </a:rPr>
              <a:t>, Luis H. </a:t>
            </a:r>
            <a:r>
              <a:rPr lang="en-US" sz="1600" dirty="0" err="1" smtClean="0">
                <a:solidFill>
                  <a:srgbClr val="FF0000"/>
                </a:solidFill>
              </a:rPr>
              <a:t>Encinas</a:t>
            </a:r>
            <a:r>
              <a:rPr lang="en-US" sz="1600" dirty="0" smtClean="0">
                <a:solidFill>
                  <a:srgbClr val="FF0000"/>
                </a:solidFill>
              </a:rPr>
              <a:t>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26">
              <a:srgbClr val="00B0F0"/>
            </a:gs>
            <a:gs pos="0">
              <a:schemeClr val="accent1">
                <a:lumMod val="5000"/>
                <a:lumOff val="9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54" y="329181"/>
            <a:ext cx="8603691" cy="804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3540" y="1190236"/>
            <a:ext cx="8376919" cy="47866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20BE7-CD6B-054F-9CBF-53E4E6E9383C}" type="datetime1">
              <a:rPr lang="en-US" smtClean="0"/>
              <a:t>9/20/17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102088"/>
            <a:ext cx="8991600" cy="52277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</a:t>
            </a:r>
            <a:r>
              <a:rPr lang="en-US" sz="1600" dirty="0" err="1" smtClean="0">
                <a:solidFill>
                  <a:srgbClr val="FF0000"/>
                </a:solidFill>
              </a:rPr>
              <a:t>Daimi</a:t>
            </a:r>
            <a:r>
              <a:rPr lang="en-US" sz="1600" dirty="0" smtClean="0">
                <a:solidFill>
                  <a:srgbClr val="FF0000"/>
                </a:solidFill>
              </a:rPr>
              <a:t> Associate Editors: Guillermo </a:t>
            </a:r>
            <a:r>
              <a:rPr lang="en-US" sz="1600" dirty="0" err="1" smtClean="0">
                <a:solidFill>
                  <a:srgbClr val="FF0000"/>
                </a:solidFill>
              </a:rPr>
              <a:t>Francia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Levent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Ertaul</a:t>
            </a:r>
            <a:r>
              <a:rPr lang="en-US" sz="1600" dirty="0" smtClean="0">
                <a:solidFill>
                  <a:srgbClr val="FF0000"/>
                </a:solidFill>
              </a:rPr>
              <a:t>, Luis H. </a:t>
            </a:r>
            <a:r>
              <a:rPr lang="en-US" sz="1600" dirty="0" err="1" smtClean="0">
                <a:solidFill>
                  <a:srgbClr val="FF0000"/>
                </a:solidFill>
              </a:rPr>
              <a:t>Encinas</a:t>
            </a:r>
            <a:r>
              <a:rPr lang="en-US" sz="1600" dirty="0" smtClean="0">
                <a:solidFill>
                  <a:srgbClr val="FF0000"/>
                </a:solidFill>
              </a:rPr>
              <a:t>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1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54" y="329181"/>
            <a:ext cx="8603691" cy="2215991"/>
          </a:xfrm>
        </p:spPr>
        <p:txBody>
          <a:bodyPr/>
          <a:lstStyle/>
          <a:p>
            <a:pPr algn="ctr" rtl="0"/>
            <a:r>
              <a:rPr lang="en-US" dirty="0">
                <a:solidFill>
                  <a:srgbClr val="FF0000"/>
                </a:solidFill>
              </a:rPr>
              <a:t>Chapter </a:t>
            </a:r>
            <a:r>
              <a:rPr lang="en-US" dirty="0" smtClean="0">
                <a:solidFill>
                  <a:srgbClr val="FF0000"/>
                </a:solidFill>
              </a:rPr>
              <a:t>26: </a:t>
            </a:r>
            <a:r>
              <a:rPr lang="en-US" dirty="0">
                <a:solidFill>
                  <a:srgbClr val="FF0000"/>
                </a:solidFill>
              </a:rPr>
              <a:t>On Inferring and Characterizing Large-Scale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Probing and DDoS Campaigns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981200"/>
            <a:ext cx="4069080" cy="39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Probing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043" y="1295400"/>
            <a:ext cx="4197957" cy="3962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319753"/>
            <a:ext cx="3357233" cy="379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Probing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371600"/>
            <a:ext cx="3357233" cy="37958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109247"/>
            <a:ext cx="4534001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7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Probing Behavioral Analytics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12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457200" y="1037301"/>
            <a:ext cx="8302752" cy="44958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600" b="0" i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0" dirty="0" smtClean="0"/>
              <a:t>Aims at inferring the strategies, machinery and natures by scrutinizing the previously extracted probing sources/sessions</a:t>
            </a:r>
          </a:p>
          <a:p>
            <a:endParaRPr lang="en-US" sz="3000" kern="0" dirty="0" smtClean="0"/>
          </a:p>
          <a:p>
            <a:r>
              <a:rPr lang="en-US" kern="0" dirty="0" smtClean="0"/>
              <a:t>Behavioral analytics </a:t>
            </a:r>
            <a:br>
              <a:rPr lang="en-US" kern="0" dirty="0" smtClean="0"/>
            </a:br>
            <a:r>
              <a:rPr lang="en-US" kern="0" dirty="0" smtClean="0"/>
              <a:t>(statistical, information theoretic and fuzzy techniques)</a:t>
            </a:r>
          </a:p>
          <a:p>
            <a:pPr lvl="2"/>
            <a:r>
              <a:rPr lang="en-CA" kern="0" dirty="0" smtClean="0">
                <a:solidFill>
                  <a:schemeClr val="bg1"/>
                </a:solidFill>
              </a:rPr>
              <a:t>Is the probing traffic random or does it follow a certain pattern</a:t>
            </a:r>
            <a:r>
              <a:rPr lang="en-CA" sz="21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2"/>
            <a:r>
              <a:rPr lang="en-CA" kern="0" dirty="0" smtClean="0">
                <a:solidFill>
                  <a:schemeClr val="bg1"/>
                </a:solidFill>
              </a:rPr>
              <a:t>How are the targets being probed</a:t>
            </a:r>
            <a:r>
              <a:rPr lang="en-CA" sz="21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2"/>
            <a:r>
              <a:rPr lang="en-CA" kern="0" dirty="0" smtClean="0">
                <a:solidFill>
                  <a:schemeClr val="bg1"/>
                </a:solidFill>
              </a:rPr>
              <a:t>What is the nature of the probing source</a:t>
            </a:r>
            <a:r>
              <a:rPr lang="en-CA" sz="21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2"/>
            <a:r>
              <a:rPr lang="en-CA" kern="0" dirty="0" smtClean="0">
                <a:solidFill>
                  <a:schemeClr val="bg1"/>
                </a:solidFill>
              </a:rPr>
              <a:t>Is the probing targeted or dispersed</a:t>
            </a:r>
            <a:r>
              <a:rPr lang="en-CA" sz="20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2"/>
            <a:r>
              <a:rPr lang="en-CA" kern="0" dirty="0" smtClean="0">
                <a:solidFill>
                  <a:schemeClr val="bg1"/>
                </a:solidFill>
              </a:rPr>
              <a:t>Are the probing sources infected</a:t>
            </a:r>
            <a:r>
              <a:rPr lang="en-CA" sz="21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2"/>
            <a:r>
              <a:rPr lang="en-US" kern="0" dirty="0" smtClean="0">
                <a:solidFill>
                  <a:schemeClr val="bg1"/>
                </a:solidFill>
              </a:rPr>
              <a:t>Miscellaneous (rates, destination overlaps, ports)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0295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Probing Behavioral Analytics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685800" y="1143000"/>
            <a:ext cx="8153400" cy="449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600" b="0" i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CA" sz="2700" kern="0" smtClean="0"/>
              <a:t>Inferring infections by correlating malware and probing activities</a:t>
            </a:r>
          </a:p>
          <a:p>
            <a:endParaRPr lang="en-US" kern="0" smtClean="0"/>
          </a:p>
          <a:p>
            <a:endParaRPr lang="en-US" kern="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52" y="2286000"/>
            <a:ext cx="8565940" cy="3291840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778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>
                <a:solidFill>
                  <a:srgbClr val="FF0000"/>
                </a:solidFill>
                <a:latin typeface="Arial"/>
                <a:cs typeface="Arial"/>
              </a:rPr>
              <a:t>Inferring Large-scale Probing Campaigns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10" name="Flowchart: Multidocument 9"/>
          <p:cNvSpPr/>
          <p:nvPr/>
        </p:nvSpPr>
        <p:spPr>
          <a:xfrm>
            <a:off x="3657600" y="1143000"/>
            <a:ext cx="2326069" cy="1262463"/>
          </a:xfrm>
          <a:prstGeom prst="flowChartMultidocumen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Frequent </a:t>
            </a:r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atterns using FP-tree and FP-Growth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Can 10"/>
          <p:cNvSpPr/>
          <p:nvPr/>
        </p:nvSpPr>
        <p:spPr>
          <a:xfrm>
            <a:off x="609601" y="1245469"/>
            <a:ext cx="2409140" cy="1159994"/>
          </a:xfrm>
          <a:prstGeom prst="can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Feature vectors generated from</a:t>
            </a:r>
            <a:br>
              <a:rPr lang="en-US" dirty="0" smtClean="0"/>
            </a:br>
            <a:r>
              <a:rPr lang="en-US" dirty="0" smtClean="0"/>
              <a:t>behavioral analytics </a:t>
            </a:r>
            <a:endParaRPr lang="en-US" dirty="0"/>
          </a:p>
        </p:txBody>
      </p:sp>
      <p:sp>
        <p:nvSpPr>
          <p:cNvPr id="12" name="Flowchart: Terminator 11"/>
          <p:cNvSpPr/>
          <p:nvPr/>
        </p:nvSpPr>
        <p:spPr>
          <a:xfrm>
            <a:off x="6624222" y="1491063"/>
            <a:ext cx="1681578" cy="644372"/>
          </a:xfrm>
          <a:prstGeom prst="flowChartTerminator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Parsing algorithms</a:t>
            </a:r>
          </a:p>
        </p:txBody>
      </p:sp>
      <p:sp>
        <p:nvSpPr>
          <p:cNvPr id="13" name="Left-Right Arrow 12"/>
          <p:cNvSpPr/>
          <p:nvPr/>
        </p:nvSpPr>
        <p:spPr>
          <a:xfrm>
            <a:off x="5867400" y="1616827"/>
            <a:ext cx="726683" cy="314808"/>
          </a:xfrm>
          <a:prstGeom prst="leftRightArrow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2995455" y="1609941"/>
            <a:ext cx="660621" cy="314808"/>
          </a:xfrm>
          <a:prstGeom prst="rightArrow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53" y="2679448"/>
            <a:ext cx="8842247" cy="2883152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8546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>
                <a:solidFill>
                  <a:srgbClr val="FF0000"/>
                </a:solidFill>
                <a:latin typeface="Arial"/>
                <a:cs typeface="Arial"/>
              </a:rPr>
              <a:t>Inferring Large-scale Probing Campaigns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12" y="3528871"/>
            <a:ext cx="7230208" cy="23920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735072"/>
            <a:ext cx="2782633" cy="267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5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</a:t>
            </a:r>
            <a:r>
              <a:rPr lang="en-US" sz="3200" b="1" spc="-20" dirty="0" err="1" smtClean="0">
                <a:solidFill>
                  <a:srgbClr val="FF0000"/>
                </a:solidFill>
                <a:latin typeface="Arial"/>
                <a:cs typeface="Arial"/>
              </a:rPr>
              <a:t>DDoS</a:t>
            </a: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6" name="Bent-Up Arrow 5"/>
          <p:cNvSpPr/>
          <p:nvPr/>
        </p:nvSpPr>
        <p:spPr>
          <a:xfrm rot="10800000">
            <a:off x="4389499" y="2632408"/>
            <a:ext cx="652320" cy="1602838"/>
          </a:xfrm>
          <a:prstGeom prst="bentUpArrow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Bent-Up Arrow 8"/>
          <p:cNvSpPr/>
          <p:nvPr/>
        </p:nvSpPr>
        <p:spPr>
          <a:xfrm rot="10800000">
            <a:off x="6705600" y="2575530"/>
            <a:ext cx="609600" cy="1089900"/>
          </a:xfrm>
          <a:prstGeom prst="bentUpArrow">
            <a:avLst/>
          </a:prstGeom>
          <a:solidFill>
            <a:srgbClr val="ACB0BB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TextBox 45"/>
          <p:cNvSpPr txBox="1"/>
          <p:nvPr/>
        </p:nvSpPr>
        <p:spPr>
          <a:xfrm>
            <a:off x="457200" y="822930"/>
            <a:ext cx="120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11" name="TextBox 46"/>
          <p:cNvSpPr txBox="1"/>
          <p:nvPr/>
        </p:nvSpPr>
        <p:spPr>
          <a:xfrm>
            <a:off x="152400" y="1280130"/>
            <a:ext cx="1526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</a:rPr>
              <a:t>Darknet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0" y="1280130"/>
            <a:ext cx="1600200" cy="0"/>
          </a:xfrm>
          <a:prstGeom prst="line">
            <a:avLst/>
          </a:prstGeom>
          <a:ln w="6350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762000" y="1280130"/>
            <a:ext cx="228600" cy="0"/>
          </a:xfrm>
          <a:prstGeom prst="line">
            <a:avLst/>
          </a:prstGeom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52400" y="1280130"/>
            <a:ext cx="304800" cy="0"/>
          </a:xfrm>
          <a:prstGeom prst="line">
            <a:avLst/>
          </a:prstGeom>
          <a:ln w="63500"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76200" y="1789763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87" name="Rounded Rectangle 86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8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Dataset</a:t>
              </a:r>
              <a:endParaRPr lang="en-US" sz="1600" kern="12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752600" y="2042130"/>
            <a:ext cx="516717" cy="368380"/>
            <a:chOff x="1572076" y="1212761"/>
            <a:chExt cx="516717" cy="368380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85" name="Right Arrow 84"/>
            <p:cNvSpPr/>
            <p:nvPr/>
          </p:nvSpPr>
          <p:spPr>
            <a:xfrm>
              <a:off x="1572076" y="1212761"/>
              <a:ext cx="516717" cy="36838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6" name="Right Arrow 4"/>
            <p:cNvSpPr/>
            <p:nvPr/>
          </p:nvSpPr>
          <p:spPr>
            <a:xfrm>
              <a:off x="1572076" y="1286437"/>
              <a:ext cx="406203" cy="22102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pic>
        <p:nvPicPr>
          <p:cNvPr id="18" name="Picture 17" descr="http://4.bp.blogspot.com/-62VWZGr2Exc/U_rRPMBF_yI/AAAAAAAADO8/ZRAx2v5bf0U/s1600/d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328" y="1022130"/>
            <a:ext cx="685800" cy="7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2" y="1203930"/>
            <a:ext cx="237137" cy="20065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4941" y="1456348"/>
            <a:ext cx="237137" cy="20065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97263" y="1269278"/>
            <a:ext cx="237137" cy="20065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35" y="1414698"/>
            <a:ext cx="304800" cy="24384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76335" y="1201338"/>
            <a:ext cx="237137" cy="2006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4904" y="1453756"/>
            <a:ext cx="237137" cy="20065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17226" y="1266686"/>
            <a:ext cx="237137" cy="20065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535" y="1506138"/>
            <a:ext cx="304800" cy="24384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135" y="1201338"/>
            <a:ext cx="304800" cy="24384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135" y="972738"/>
            <a:ext cx="304800" cy="24384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152400" y="2361704"/>
            <a:ext cx="1905000" cy="775490"/>
            <a:chOff x="229506" y="1605586"/>
            <a:chExt cx="1603471" cy="1324800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83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229506" y="1605586"/>
              <a:ext cx="1603471" cy="13248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Darknet Feeds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/13 dark IP space</a:t>
              </a:r>
            </a:p>
            <a:p>
              <a:pPr marL="342900" indent="-342900">
                <a:buFontTx/>
                <a:buChar char="-"/>
              </a:pPr>
              <a:endParaRPr lang="en-US" sz="1400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62200" y="1821790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81" name="Rounded Rectangle 80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2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Database</a:t>
              </a:r>
              <a:endParaRPr lang="en-US" sz="1600" kern="12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438400" y="2393731"/>
            <a:ext cx="1905000" cy="775490"/>
            <a:chOff x="229506" y="1605586"/>
            <a:chExt cx="1603471" cy="1324800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79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229506" y="1605586"/>
              <a:ext cx="1603471" cy="13248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Filtering</a:t>
              </a:r>
              <a:endParaRPr lang="en-US" sz="1200" dirty="0"/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Parsing</a:t>
              </a:r>
              <a:endParaRPr lang="en-US" sz="1200" dirty="0"/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Indexing</a:t>
              </a:r>
            </a:p>
            <a:p>
              <a:pPr marL="171450" lvl="0" indent="-171450">
                <a:buFontTx/>
                <a:buChar char="-"/>
              </a:pPr>
              <a:endParaRPr lang="en-US" sz="1200" dirty="0" smtClean="0"/>
            </a:p>
            <a:p>
              <a:pPr lvl="0"/>
              <a:endParaRPr lang="en-US" sz="1200" dirty="0"/>
            </a:p>
            <a:p>
              <a:endParaRPr lang="en-US" sz="1400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724400" y="1821790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77" name="Rounded Rectangle 76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8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Flows</a:t>
              </a:r>
              <a:endParaRPr lang="en-US" sz="1600" kern="1200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800600" y="2393731"/>
            <a:ext cx="1905000" cy="775490"/>
            <a:chOff x="229506" y="1605586"/>
            <a:chExt cx="1603471" cy="1324800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75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229506" y="1605586"/>
              <a:ext cx="1603471" cy="13248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Extraction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PCAP Generation</a:t>
              </a:r>
              <a:endParaRPr lang="en-US" sz="12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File Handling</a:t>
              </a:r>
              <a:endParaRPr lang="en-US" sz="12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86600" y="1813530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73" name="Rounded Rectangle 72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4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DDoS/DRDoS Attack</a:t>
              </a:r>
              <a:endParaRPr lang="en-US" sz="1600" kern="1200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162800" y="2385471"/>
            <a:ext cx="1905000" cy="775490"/>
            <a:chOff x="229506" y="1605586"/>
            <a:chExt cx="1603471" cy="1324800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71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229506" y="1605586"/>
              <a:ext cx="1603471" cy="13248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Attack Fingerprinting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Detection Mechanism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en-US" sz="1200" dirty="0" smtClean="0"/>
                <a:t>Attack </a:t>
              </a:r>
              <a:r>
                <a:rPr lang="en-US" sz="1200" dirty="0"/>
                <a:t>parameter</a:t>
              </a:r>
            </a:p>
            <a:p>
              <a:endParaRPr lang="en-US" sz="14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038600" y="2054750"/>
            <a:ext cx="516717" cy="368380"/>
            <a:chOff x="1572076" y="1212761"/>
            <a:chExt cx="516717" cy="368380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69" name="Right Arrow 68"/>
            <p:cNvSpPr/>
            <p:nvPr/>
          </p:nvSpPr>
          <p:spPr>
            <a:xfrm>
              <a:off x="1572076" y="1212761"/>
              <a:ext cx="516717" cy="36838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0" name="Right Arrow 4"/>
            <p:cNvSpPr/>
            <p:nvPr/>
          </p:nvSpPr>
          <p:spPr>
            <a:xfrm>
              <a:off x="1572076" y="1286437"/>
              <a:ext cx="406203" cy="22102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324600" y="2054750"/>
            <a:ext cx="516717" cy="368380"/>
            <a:chOff x="1572076" y="1212761"/>
            <a:chExt cx="516717" cy="368380"/>
          </a:xfrm>
          <a:solidFill>
            <a:srgbClr val="ACB0BB"/>
          </a:solidFill>
        </p:grpSpPr>
        <p:sp>
          <p:nvSpPr>
            <p:cNvPr id="67" name="Right Arrow 66"/>
            <p:cNvSpPr/>
            <p:nvPr/>
          </p:nvSpPr>
          <p:spPr>
            <a:xfrm>
              <a:off x="1572076" y="1212761"/>
              <a:ext cx="516717" cy="36838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8" name="Right Arrow 4"/>
            <p:cNvSpPr/>
            <p:nvPr/>
          </p:nvSpPr>
          <p:spPr>
            <a:xfrm>
              <a:off x="1572076" y="1286437"/>
              <a:ext cx="406203" cy="22102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cxnSp>
        <p:nvCxnSpPr>
          <p:cNvPr id="38" name="Straight Connector 37"/>
          <p:cNvCxnSpPr/>
          <p:nvPr/>
        </p:nvCxnSpPr>
        <p:spPr>
          <a:xfrm flipH="1">
            <a:off x="1143000" y="3718530"/>
            <a:ext cx="6019800" cy="0"/>
          </a:xfrm>
          <a:prstGeom prst="line">
            <a:avLst/>
          </a:prstGeom>
          <a:ln w="63500">
            <a:solidFill>
              <a:srgbClr val="ACB0BB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 rot="5400000">
            <a:off x="3862752" y="3830798"/>
            <a:ext cx="440515" cy="368380"/>
            <a:chOff x="1572076" y="1212761"/>
            <a:chExt cx="516717" cy="368380"/>
          </a:xfrm>
          <a:solidFill>
            <a:srgbClr val="ACB0BB"/>
          </a:solidFill>
        </p:grpSpPr>
        <p:sp>
          <p:nvSpPr>
            <p:cNvPr id="65" name="Right Arrow 64"/>
            <p:cNvSpPr/>
            <p:nvPr/>
          </p:nvSpPr>
          <p:spPr>
            <a:xfrm>
              <a:off x="1572076" y="1212761"/>
              <a:ext cx="516717" cy="36838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6" name="Right Arrow 4"/>
            <p:cNvSpPr/>
            <p:nvPr/>
          </p:nvSpPr>
          <p:spPr>
            <a:xfrm>
              <a:off x="1572077" y="1352541"/>
              <a:ext cx="357524" cy="1549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grpSp>
        <p:nvGrpSpPr>
          <p:cNvPr id="40" name="Group 39"/>
          <p:cNvGrpSpPr/>
          <p:nvPr/>
        </p:nvGrpSpPr>
        <p:grpSpPr>
          <a:xfrm rot="5400000">
            <a:off x="1271951" y="3830798"/>
            <a:ext cx="440515" cy="368380"/>
            <a:chOff x="1572076" y="1212761"/>
            <a:chExt cx="516717" cy="368380"/>
          </a:xfrm>
          <a:solidFill>
            <a:srgbClr val="ACB0BB"/>
          </a:solidFill>
        </p:grpSpPr>
        <p:sp>
          <p:nvSpPr>
            <p:cNvPr id="63" name="Right Arrow 62"/>
            <p:cNvSpPr/>
            <p:nvPr/>
          </p:nvSpPr>
          <p:spPr>
            <a:xfrm>
              <a:off x="1572076" y="1212761"/>
              <a:ext cx="516717" cy="36838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4" name="Right Arrow 4"/>
            <p:cNvSpPr/>
            <p:nvPr/>
          </p:nvSpPr>
          <p:spPr>
            <a:xfrm>
              <a:off x="1572078" y="1352540"/>
              <a:ext cx="268142" cy="1549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grpSp>
        <p:nvGrpSpPr>
          <p:cNvPr id="41" name="Group 40"/>
          <p:cNvGrpSpPr/>
          <p:nvPr/>
        </p:nvGrpSpPr>
        <p:grpSpPr>
          <a:xfrm rot="5400000">
            <a:off x="6453552" y="3830798"/>
            <a:ext cx="440516" cy="368380"/>
            <a:chOff x="1572076" y="1212761"/>
            <a:chExt cx="516717" cy="368380"/>
          </a:xfrm>
          <a:solidFill>
            <a:srgbClr val="ACB0BB"/>
          </a:solidFill>
        </p:grpSpPr>
        <p:sp>
          <p:nvSpPr>
            <p:cNvPr id="61" name="Right Arrow 60"/>
            <p:cNvSpPr/>
            <p:nvPr/>
          </p:nvSpPr>
          <p:spPr>
            <a:xfrm>
              <a:off x="1572076" y="1212761"/>
              <a:ext cx="516717" cy="36838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2" name="Right Arrow 4"/>
            <p:cNvSpPr/>
            <p:nvPr/>
          </p:nvSpPr>
          <p:spPr>
            <a:xfrm>
              <a:off x="1572076" y="1352541"/>
              <a:ext cx="357522" cy="154924"/>
            </a:xfrm>
            <a:prstGeom prst="rect">
              <a:avLst/>
            </a:prstGeom>
            <a:grpFill/>
            <a:ln>
              <a:solidFill>
                <a:srgbClr val="ACB0BB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5800" y="4251930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59" name="Rounded Rectangle 58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0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Attack Prediction</a:t>
              </a:r>
              <a:endParaRPr lang="en-US" sz="1600" kern="1200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38200" y="4823871"/>
            <a:ext cx="2133600" cy="1129017"/>
            <a:chOff x="229506" y="1605586"/>
            <a:chExt cx="1603471" cy="1571039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57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29506" y="1605586"/>
              <a:ext cx="1603471" cy="1571039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Testing </a:t>
              </a:r>
              <a:r>
                <a:rPr lang="en-US" sz="1200" dirty="0"/>
                <a:t>for </a:t>
              </a:r>
              <a:r>
                <a:rPr lang="en-US" sz="1200" dirty="0" smtClean="0"/>
                <a:t>Predictability</a:t>
              </a:r>
              <a:endParaRPr lang="en-US" sz="1200" dirty="0"/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err="1"/>
                <a:t>Detrended</a:t>
              </a:r>
              <a:r>
                <a:rPr lang="en-US" sz="1200" dirty="0"/>
                <a:t> Fluctuation Analysis (DFA)</a:t>
              </a: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/>
                <a:t>Forecasting </a:t>
              </a:r>
              <a:r>
                <a:rPr lang="en-US" sz="1200" dirty="0" smtClean="0"/>
                <a:t>algorithms</a:t>
              </a:r>
              <a:endParaRPr lang="en-US" sz="1200" dirty="0"/>
            </a:p>
            <a:p>
              <a:pPr marL="342900" indent="-342900">
                <a:buFontTx/>
                <a:buChar char="-"/>
              </a:pPr>
              <a:endParaRPr lang="en-US" sz="1400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76600" y="4251930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55" name="Rounded Rectangle 54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6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Clustering</a:t>
              </a:r>
              <a:endParaRPr lang="en-US" sz="1600" kern="120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429000" y="4823871"/>
            <a:ext cx="2133600" cy="1175724"/>
            <a:chOff x="229506" y="1605586"/>
            <a:chExt cx="1603471" cy="1324800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53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229506" y="1605586"/>
              <a:ext cx="1603471" cy="13248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Cyber Campaign Identification</a:t>
              </a:r>
              <a:endParaRPr lang="en-US" sz="1200" dirty="0"/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Pattern Recognition</a:t>
              </a:r>
              <a:endParaRPr lang="en-US" sz="1200" dirty="0"/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Data Mining</a:t>
              </a: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Threat Correlation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943600" y="4251930"/>
            <a:ext cx="1600200" cy="984161"/>
            <a:chOff x="4178" y="1133613"/>
            <a:chExt cx="1324162" cy="884194"/>
          </a:xfrm>
          <a:solidFill>
            <a:srgbClr val="006699"/>
          </a:solidFill>
        </p:grpSpPr>
        <p:sp>
          <p:nvSpPr>
            <p:cNvPr id="51" name="Rounded Rectangle 50"/>
            <p:cNvSpPr/>
            <p:nvPr/>
          </p:nvSpPr>
          <p:spPr>
            <a:xfrm>
              <a:off x="4178" y="1133613"/>
              <a:ext cx="1324162" cy="88419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2" name="Rounded Rectangle 4"/>
            <p:cNvSpPr/>
            <p:nvPr/>
          </p:nvSpPr>
          <p:spPr>
            <a:xfrm>
              <a:off x="4178" y="1133613"/>
              <a:ext cx="1324162" cy="5266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76200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Profiling</a:t>
              </a:r>
              <a:endParaRPr lang="en-US" sz="1600" kern="1200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96000" y="4823871"/>
            <a:ext cx="2133600" cy="1211198"/>
            <a:chOff x="229506" y="1605586"/>
            <a:chExt cx="1603471" cy="1324800"/>
          </a:xfrm>
          <a:solidFill>
            <a:schemeClr val="lt1">
              <a:hueOff val="0"/>
              <a:satOff val="0"/>
              <a:lumOff val="0"/>
            </a:schemeClr>
          </a:solidFill>
        </p:grpSpPr>
        <p:sp>
          <p:nvSpPr>
            <p:cNvPr id="49" name="Rounded Rectangle 6"/>
            <p:cNvSpPr/>
            <p:nvPr/>
          </p:nvSpPr>
          <p:spPr>
            <a:xfrm>
              <a:off x="268308" y="1644388"/>
              <a:ext cx="1412269" cy="1247196"/>
            </a:xfrm>
            <a:prstGeom prst="rect">
              <a:avLst/>
            </a:prstGeom>
            <a:ln>
              <a:solidFill>
                <a:srgbClr val="006699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344" tIns="85344" rIns="85344" bIns="85344" numCol="1" spcCol="1270" anchor="t" anchorCtr="0"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Darknet feeds</a:t>
              </a:r>
              <a:endParaRPr lang="en-US" sz="12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1200" kern="1200" dirty="0" smtClean="0"/>
                <a:t>/13 routable but unused IP addresses</a:t>
              </a:r>
              <a:endParaRPr lang="en-US" sz="1200" kern="1200" dirty="0"/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29506" y="1605586"/>
              <a:ext cx="1603471" cy="13248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00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/>
                <a:t>Characterization</a:t>
              </a: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/>
                <a:t>Geographic Identification</a:t>
              </a: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Statistics/Analytics</a:t>
              </a:r>
              <a:endParaRPr lang="en-US" sz="1200" dirty="0"/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n-US" sz="1200" dirty="0" smtClean="0"/>
                <a:t>Intelligence Gathering</a:t>
              </a:r>
            </a:p>
          </p:txBody>
        </p:sp>
      </p:grpSp>
      <p:sp>
        <p:nvSpPr>
          <p:cNvPr id="48" name="Bent-Up Arrow 47"/>
          <p:cNvSpPr/>
          <p:nvPr/>
        </p:nvSpPr>
        <p:spPr>
          <a:xfrm rot="10800000" flipH="1">
            <a:off x="4648201" y="3452951"/>
            <a:ext cx="1676399" cy="744095"/>
          </a:xfrm>
          <a:prstGeom prst="bentUpArrow">
            <a:avLst>
              <a:gd name="adj1" fmla="val 23329"/>
              <a:gd name="adj2" fmla="val 25000"/>
              <a:gd name="adj3" fmla="val 25000"/>
            </a:avLst>
          </a:prstGeom>
          <a:noFill/>
          <a:ln>
            <a:solidFill>
              <a:schemeClr val="bg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3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</a:t>
            </a:r>
            <a:r>
              <a:rPr lang="en-US" sz="3200" b="1" spc="-20" dirty="0" err="1" smtClean="0">
                <a:solidFill>
                  <a:srgbClr val="FF0000"/>
                </a:solidFill>
                <a:latin typeface="Arial"/>
                <a:cs typeface="Arial"/>
              </a:rPr>
              <a:t>DDoS</a:t>
            </a: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4854150" y="865757"/>
            <a:ext cx="4213650" cy="1512168"/>
          </a:xfrm>
          <a:prstGeom prst="roundRect">
            <a:avLst/>
          </a:prstGeom>
          <a:solidFill>
            <a:schemeClr val="tx1">
              <a:alpha val="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76200" y="865757"/>
            <a:ext cx="4289850" cy="1512168"/>
          </a:xfrm>
          <a:prstGeom prst="roundRect">
            <a:avLst/>
          </a:prstGeom>
          <a:solidFill>
            <a:schemeClr val="tx1">
              <a:alpha val="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76200" y="865757"/>
            <a:ext cx="426720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DDoS &amp; Campaign Fingerprinting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4876800" y="865757"/>
            <a:ext cx="419100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DDoS Forecasting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204" name="Picture 2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374" y="795915"/>
            <a:ext cx="1887450" cy="1324527"/>
          </a:xfrm>
          <a:prstGeom prst="rect">
            <a:avLst/>
          </a:prstGeom>
        </p:spPr>
      </p:pic>
      <p:pic>
        <p:nvPicPr>
          <p:cNvPr id="205" name="Picture 2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8863" y="947532"/>
            <a:ext cx="2296515" cy="1093579"/>
          </a:xfrm>
          <a:prstGeom prst="rect">
            <a:avLst/>
          </a:prstGeom>
        </p:spPr>
      </p:pic>
      <p:pic>
        <p:nvPicPr>
          <p:cNvPr id="206" name="Picture 2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5733" y="957172"/>
            <a:ext cx="1708351" cy="1075186"/>
          </a:xfrm>
          <a:prstGeom prst="rect">
            <a:avLst/>
          </a:prstGeom>
        </p:spPr>
      </p:pic>
      <p:pic>
        <p:nvPicPr>
          <p:cNvPr id="207" name="Picture 206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7690749" y="3133182"/>
            <a:ext cx="142036" cy="200386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208" name="Picture 207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7690749" y="3351706"/>
            <a:ext cx="142036" cy="200386"/>
          </a:xfrm>
          <a:prstGeom prst="rect">
            <a:avLst/>
          </a:prstGeom>
          <a:noFill/>
          <a:extLst/>
        </p:spPr>
      </p:pic>
      <p:pic>
        <p:nvPicPr>
          <p:cNvPr id="209" name="Picture 208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7701382" y="3564991"/>
            <a:ext cx="142036" cy="200386"/>
          </a:xfrm>
          <a:prstGeom prst="rect">
            <a:avLst/>
          </a:prstGeom>
          <a:noFill/>
          <a:extLst/>
        </p:spPr>
      </p:pic>
      <p:pic>
        <p:nvPicPr>
          <p:cNvPr id="210" name="Picture 209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7701383" y="3795906"/>
            <a:ext cx="142036" cy="200386"/>
          </a:xfrm>
          <a:prstGeom prst="rect">
            <a:avLst/>
          </a:prstGeom>
          <a:noFill/>
          <a:extLst/>
        </p:spPr>
      </p:pic>
      <p:sp>
        <p:nvSpPr>
          <p:cNvPr id="211" name="Rectangle 210"/>
          <p:cNvSpPr/>
          <p:nvPr/>
        </p:nvSpPr>
        <p:spPr>
          <a:xfrm>
            <a:off x="7772400" y="309436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fontAlgn="t"/>
            <a:r>
              <a:rPr lang="en-US" sz="1400" dirty="0" smtClean="0">
                <a:solidFill>
                  <a:schemeClr val="bg1"/>
                </a:solidFill>
              </a:rPr>
              <a:t>Packet </a:t>
            </a:r>
            <a:r>
              <a:rPr lang="en-US" sz="1400" dirty="0">
                <a:solidFill>
                  <a:schemeClr val="bg1"/>
                </a:solidFill>
              </a:rPr>
              <a:t>Threshold</a:t>
            </a:r>
          </a:p>
          <a:p>
            <a:pPr fontAlgn="t"/>
            <a:r>
              <a:rPr lang="en-US" sz="1400" dirty="0">
                <a:solidFill>
                  <a:schemeClr val="bg1"/>
                </a:solidFill>
              </a:rPr>
              <a:t>Scanned Hosts</a:t>
            </a:r>
          </a:p>
          <a:p>
            <a:pPr fontAlgn="t"/>
            <a:r>
              <a:rPr lang="en-US" sz="1400" dirty="0">
                <a:solidFill>
                  <a:schemeClr val="bg1"/>
                </a:solidFill>
              </a:rPr>
              <a:t>DNS Query Type</a:t>
            </a:r>
          </a:p>
          <a:p>
            <a:pPr fontAlgn="t"/>
            <a:r>
              <a:rPr lang="en-US" sz="1400" dirty="0">
                <a:solidFill>
                  <a:schemeClr val="bg1"/>
                </a:solidFill>
              </a:rPr>
              <a:t>Requested </a:t>
            </a:r>
            <a:r>
              <a:rPr lang="en-US" sz="1400" dirty="0" smtClean="0">
                <a:solidFill>
                  <a:schemeClr val="bg1"/>
                </a:solidFill>
              </a:rPr>
              <a:t>Domain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212" name="Straight Connector 211"/>
          <p:cNvCxnSpPr/>
          <p:nvPr/>
        </p:nvCxnSpPr>
        <p:spPr>
          <a:xfrm flipV="1">
            <a:off x="9119287" y="1923092"/>
            <a:ext cx="0" cy="11712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/>
          <p:nvPr/>
        </p:nvCxnSpPr>
        <p:spPr>
          <a:xfrm>
            <a:off x="7653143" y="3071600"/>
            <a:ext cx="11404" cy="8844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/>
          <p:nvPr/>
        </p:nvCxnSpPr>
        <p:spPr>
          <a:xfrm flipH="1">
            <a:off x="8863984" y="1923091"/>
            <a:ext cx="2553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 flipH="1" flipV="1">
            <a:off x="7664547" y="3082800"/>
            <a:ext cx="1454744" cy="2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7" name="Picture 2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333199">
            <a:off x="7578704" y="2203851"/>
            <a:ext cx="721815" cy="443447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4127" y="2721298"/>
            <a:ext cx="237137" cy="200654"/>
          </a:xfrm>
          <a:prstGeom prst="rect">
            <a:avLst/>
          </a:prstGeom>
        </p:spPr>
      </p:pic>
      <p:pic>
        <p:nvPicPr>
          <p:cNvPr id="219" name="Picture 2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2696" y="2973716"/>
            <a:ext cx="237137" cy="200654"/>
          </a:xfrm>
          <a:prstGeom prst="rect">
            <a:avLst/>
          </a:prstGeom>
        </p:spPr>
      </p:pic>
      <p:pic>
        <p:nvPicPr>
          <p:cNvPr id="220" name="Picture 2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5018" y="2786646"/>
            <a:ext cx="237137" cy="200654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7734" y="2693124"/>
            <a:ext cx="237137" cy="200654"/>
          </a:xfrm>
          <a:prstGeom prst="rect">
            <a:avLst/>
          </a:prstGeom>
        </p:spPr>
      </p:pic>
      <p:pic>
        <p:nvPicPr>
          <p:cNvPr id="222" name="Picture 2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6303" y="2945542"/>
            <a:ext cx="237137" cy="200654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8625" y="2758472"/>
            <a:ext cx="237137" cy="200654"/>
          </a:xfrm>
          <a:prstGeom prst="rect">
            <a:avLst/>
          </a:prstGeom>
        </p:spPr>
      </p:pic>
      <p:sp>
        <p:nvSpPr>
          <p:cNvPr id="224" name="Rectangle 223"/>
          <p:cNvSpPr/>
          <p:nvPr/>
        </p:nvSpPr>
        <p:spPr>
          <a:xfrm>
            <a:off x="5403620" y="3129241"/>
            <a:ext cx="271261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800" dirty="0" err="1" smtClean="0">
                <a:solidFill>
                  <a:schemeClr val="bg1"/>
                </a:solidFill>
              </a:rPr>
              <a:t>DDoS</a:t>
            </a:r>
            <a:r>
              <a:rPr lang="en-US" sz="1800" dirty="0" smtClean="0">
                <a:solidFill>
                  <a:schemeClr val="bg1"/>
                </a:solidFill>
              </a:rPr>
              <a:t/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>Sessions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5" name="Rectangle 224"/>
          <p:cNvSpPr/>
          <p:nvPr/>
        </p:nvSpPr>
        <p:spPr>
          <a:xfrm>
            <a:off x="5843678" y="4710568"/>
            <a:ext cx="27126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Rate </a:t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>Classification</a:t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>Engine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26" name="Picture 2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1363" y="4966055"/>
            <a:ext cx="342938" cy="342938"/>
          </a:xfrm>
          <a:prstGeom prst="rect">
            <a:avLst/>
          </a:prstGeom>
        </p:spPr>
      </p:pic>
      <p:pic>
        <p:nvPicPr>
          <p:cNvPr id="228" name="Picture 2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022254">
            <a:off x="6088597" y="3999814"/>
            <a:ext cx="721815" cy="476470"/>
          </a:xfrm>
          <a:prstGeom prst="rect">
            <a:avLst/>
          </a:prstGeom>
        </p:spPr>
      </p:pic>
      <p:pic>
        <p:nvPicPr>
          <p:cNvPr id="229" name="Picture 228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5414010" y="5211291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229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5414010" y="5429815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230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5424643" y="5643100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2" name="Straight Connector 231"/>
          <p:cNvCxnSpPr/>
          <p:nvPr/>
        </p:nvCxnSpPr>
        <p:spPr>
          <a:xfrm>
            <a:off x="5363871" y="5105897"/>
            <a:ext cx="0" cy="76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 flipH="1" flipV="1">
            <a:off x="5375278" y="5117098"/>
            <a:ext cx="842642" cy="4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Rectangle 233"/>
          <p:cNvSpPr/>
          <p:nvPr/>
        </p:nvSpPr>
        <p:spPr>
          <a:xfrm>
            <a:off x="904772" y="2666240"/>
            <a:ext cx="271261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Clustering</a:t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>Engine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35" name="Picture 234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387028" y="3260368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6" name="Picture 235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387028" y="3478892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" name="Picture 236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397661" y="3692177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8" name="Picture 237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397662" y="3901826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9" name="Picture 238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402005" y="4102355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" name="Picture 239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402005" y="4288979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1" name="Picture 240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412638" y="4502264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2" name="Picture 241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412639" y="4733179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3" name="Rectangle 242"/>
          <p:cNvSpPr/>
          <p:nvPr/>
        </p:nvSpPr>
        <p:spPr>
          <a:xfrm>
            <a:off x="529141" y="3178455"/>
            <a:ext cx="271261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bg1"/>
                </a:solidFill>
              </a:rPr>
              <a:t>IP flags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4" name="Rectangle 243"/>
          <p:cNvSpPr/>
          <p:nvPr/>
        </p:nvSpPr>
        <p:spPr>
          <a:xfrm>
            <a:off x="528465" y="3391646"/>
            <a:ext cx="1821332" cy="246221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bg1"/>
                </a:solidFill>
              </a:rPr>
              <a:t>Don’t fragment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Total IP </a:t>
            </a:r>
            <a:r>
              <a:rPr lang="en-US" sz="1400" dirty="0" smtClean="0">
                <a:solidFill>
                  <a:schemeClr val="bg1"/>
                </a:solidFill>
              </a:rPr>
              <a:t>Length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Time to Live</a:t>
            </a:r>
          </a:p>
          <a:p>
            <a:r>
              <a:rPr lang="en-US" sz="1400" dirty="0">
                <a:solidFill>
                  <a:schemeClr val="bg1"/>
                </a:solidFill>
              </a:rPr>
              <a:t>UDP Length</a:t>
            </a:r>
          </a:p>
          <a:p>
            <a:r>
              <a:rPr lang="en-US" sz="1400" dirty="0">
                <a:solidFill>
                  <a:schemeClr val="bg1"/>
                </a:solidFill>
              </a:rPr>
              <a:t>DNS Additional RRs</a:t>
            </a:r>
          </a:p>
          <a:p>
            <a:r>
              <a:rPr lang="en-US" sz="1400" dirty="0">
                <a:solidFill>
                  <a:schemeClr val="bg1"/>
                </a:solidFill>
              </a:rPr>
              <a:t>DNS Query Name</a:t>
            </a:r>
          </a:p>
          <a:p>
            <a:r>
              <a:rPr lang="en-US" sz="1400" dirty="0">
                <a:solidFill>
                  <a:schemeClr val="bg1"/>
                </a:solidFill>
              </a:rPr>
              <a:t>Average Packet Size</a:t>
            </a:r>
          </a:p>
          <a:p>
            <a:r>
              <a:rPr lang="en-US" sz="1400" dirty="0">
                <a:solidFill>
                  <a:schemeClr val="bg1"/>
                </a:solidFill>
              </a:rPr>
              <a:t>Attack Duration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Autonomous System #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45" name="Picture 244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423973" y="4921730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" name="Picture 245" descr="Black 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04">
            <a:off x="427448" y="5148122"/>
            <a:ext cx="142036" cy="2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7" name="Straight Connector 246"/>
          <p:cNvCxnSpPr/>
          <p:nvPr/>
        </p:nvCxnSpPr>
        <p:spPr>
          <a:xfrm>
            <a:off x="357568" y="3160875"/>
            <a:ext cx="11154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247"/>
          <p:cNvCxnSpPr/>
          <p:nvPr/>
        </p:nvCxnSpPr>
        <p:spPr>
          <a:xfrm flipH="1">
            <a:off x="348568" y="3160875"/>
            <a:ext cx="8778" cy="20608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6" name="Picture 2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818458">
            <a:off x="2034859" y="3563115"/>
            <a:ext cx="721815" cy="443447"/>
          </a:xfrm>
          <a:prstGeom prst="rect">
            <a:avLst/>
          </a:prstGeom>
        </p:spPr>
      </p:pic>
      <p:pic>
        <p:nvPicPr>
          <p:cNvPr id="257" name="Picture 2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205219">
            <a:off x="4206223" y="4677395"/>
            <a:ext cx="721815" cy="443447"/>
          </a:xfrm>
          <a:prstGeom prst="rect">
            <a:avLst/>
          </a:prstGeom>
        </p:spPr>
      </p:pic>
      <p:sp>
        <p:nvSpPr>
          <p:cNvPr id="258" name="Rectangle 257"/>
          <p:cNvSpPr/>
          <p:nvPr/>
        </p:nvSpPr>
        <p:spPr>
          <a:xfrm>
            <a:off x="2434844" y="3839944"/>
            <a:ext cx="271261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Validation</a:t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>Engine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59" name="Picture 2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2106" y="4131821"/>
            <a:ext cx="342938" cy="342938"/>
          </a:xfrm>
          <a:prstGeom prst="rect">
            <a:avLst/>
          </a:prstGeom>
        </p:spPr>
      </p:pic>
      <p:pic>
        <p:nvPicPr>
          <p:cNvPr id="260" name="Picture 259" descr="http://www5.carleton.ca/financialservices/ccms/wp-content/ccms-files/Cautionary_warning_-_Cautio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021" y="5647645"/>
            <a:ext cx="281980" cy="24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1" name="Rectangle 260"/>
          <p:cNvSpPr/>
          <p:nvPr/>
        </p:nvSpPr>
        <p:spPr>
          <a:xfrm>
            <a:off x="2392781" y="5665601"/>
            <a:ext cx="271261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Intrusion Detection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262" name="Straight Connector 261"/>
          <p:cNvCxnSpPr/>
          <p:nvPr/>
        </p:nvCxnSpPr>
        <p:spPr>
          <a:xfrm>
            <a:off x="2636361" y="4298332"/>
            <a:ext cx="7905" cy="15555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262"/>
          <p:cNvCxnSpPr>
            <a:stCxn id="259" idx="1"/>
          </p:cNvCxnSpPr>
          <p:nvPr/>
        </p:nvCxnSpPr>
        <p:spPr>
          <a:xfrm flipH="1" flipV="1">
            <a:off x="2625734" y="4297866"/>
            <a:ext cx="386372" cy="5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4" name="Picture 26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9118" y="5127249"/>
            <a:ext cx="263686" cy="337997"/>
          </a:xfrm>
          <a:prstGeom prst="rect">
            <a:avLst/>
          </a:prstGeom>
        </p:spPr>
      </p:pic>
      <p:sp>
        <p:nvSpPr>
          <p:cNvPr id="265" name="Rectangle 264"/>
          <p:cNvSpPr/>
          <p:nvPr/>
        </p:nvSpPr>
        <p:spPr>
          <a:xfrm>
            <a:off x="2951780" y="5217494"/>
            <a:ext cx="271261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r>
              <a:rPr lang="en-US" sz="1400" dirty="0" err="1" smtClean="0">
                <a:solidFill>
                  <a:schemeClr val="bg1"/>
                </a:solidFill>
              </a:rPr>
              <a:t>DShield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66" name="Picture 26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9650" y="4626163"/>
            <a:ext cx="835318" cy="303977"/>
          </a:xfrm>
          <a:prstGeom prst="rect">
            <a:avLst/>
          </a:prstGeom>
        </p:spPr>
      </p:pic>
      <p:pic>
        <p:nvPicPr>
          <p:cNvPr id="270" name="Picture 26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2034" y="2989406"/>
            <a:ext cx="342938" cy="342938"/>
          </a:xfrm>
          <a:prstGeom prst="rect">
            <a:avLst/>
          </a:prstGeom>
        </p:spPr>
      </p:pic>
      <p:pic>
        <p:nvPicPr>
          <p:cNvPr id="271" name="Picture 27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9821" y="1411493"/>
            <a:ext cx="436343" cy="389171"/>
          </a:xfrm>
          <a:prstGeom prst="rect">
            <a:avLst/>
          </a:prstGeom>
        </p:spPr>
      </p:pic>
      <p:pic>
        <p:nvPicPr>
          <p:cNvPr id="272" name="Picture 27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8810" y="1570763"/>
            <a:ext cx="436343" cy="389171"/>
          </a:xfrm>
          <a:prstGeom prst="rect">
            <a:avLst/>
          </a:prstGeom>
        </p:spPr>
      </p:pic>
      <p:sp>
        <p:nvSpPr>
          <p:cNvPr id="273" name="Rectangle 272"/>
          <p:cNvSpPr/>
          <p:nvPr/>
        </p:nvSpPr>
        <p:spPr>
          <a:xfrm>
            <a:off x="46682" y="809741"/>
            <a:ext cx="9573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Darknet </a:t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>Feeds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74" name="Picture 27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80943" y="1333681"/>
            <a:ext cx="747013" cy="330709"/>
          </a:xfrm>
          <a:prstGeom prst="rect">
            <a:avLst/>
          </a:prstGeom>
        </p:spPr>
      </p:pic>
      <p:sp>
        <p:nvSpPr>
          <p:cNvPr id="275" name="Rectangle 274"/>
          <p:cNvSpPr/>
          <p:nvPr/>
        </p:nvSpPr>
        <p:spPr>
          <a:xfrm>
            <a:off x="1143000" y="1692191"/>
            <a:ext cx="11043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Filtering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76" name="Picture 27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9357" y="1616431"/>
            <a:ext cx="220311" cy="196494"/>
          </a:xfrm>
          <a:prstGeom prst="rect">
            <a:avLst/>
          </a:prstGeom>
        </p:spPr>
      </p:pic>
      <p:pic>
        <p:nvPicPr>
          <p:cNvPr id="277" name="Picture 27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79265" y="1430570"/>
            <a:ext cx="220311" cy="196494"/>
          </a:xfrm>
          <a:prstGeom prst="rect">
            <a:avLst/>
          </a:prstGeom>
        </p:spPr>
      </p:pic>
      <p:pic>
        <p:nvPicPr>
          <p:cNvPr id="278" name="Picture 27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88865" y="1608212"/>
            <a:ext cx="220311" cy="196494"/>
          </a:xfrm>
          <a:prstGeom prst="rect">
            <a:avLst/>
          </a:prstGeom>
        </p:spPr>
      </p:pic>
      <p:pic>
        <p:nvPicPr>
          <p:cNvPr id="279" name="Picture 27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99576" y="1330351"/>
            <a:ext cx="220311" cy="196494"/>
          </a:xfrm>
          <a:prstGeom prst="rect">
            <a:avLst/>
          </a:prstGeom>
        </p:spPr>
      </p:pic>
      <p:pic>
        <p:nvPicPr>
          <p:cNvPr id="280" name="Picture 27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07145" y="1276606"/>
            <a:ext cx="220311" cy="196494"/>
          </a:xfrm>
          <a:prstGeom prst="rect">
            <a:avLst/>
          </a:prstGeom>
        </p:spPr>
      </p:pic>
      <p:sp>
        <p:nvSpPr>
          <p:cNvPr id="282" name="Rectangle 281"/>
          <p:cNvSpPr/>
          <p:nvPr/>
        </p:nvSpPr>
        <p:spPr>
          <a:xfrm>
            <a:off x="5562600" y="513517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-128"/>
                <a:cs typeface="+mn-cs"/>
              </a:defRPr>
            </a:lvl9pPr>
          </a:lstStyle>
          <a:p>
            <a:r>
              <a:rPr lang="en-US" sz="1400" dirty="0" smtClean="0">
                <a:solidFill>
                  <a:schemeClr val="bg1"/>
                </a:solidFill>
              </a:rPr>
              <a:t>Low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Medium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High</a:t>
            </a:r>
            <a:endParaRPr lang="en-US" sz="1400" dirty="0">
              <a:solidFill>
                <a:schemeClr val="bg1"/>
              </a:solidFill>
            </a:endParaRPr>
          </a:p>
          <a:p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</a:t>
            </a:r>
            <a:r>
              <a:rPr lang="en-US" sz="3200" b="1" spc="-20" dirty="0" err="1" smtClean="0">
                <a:solidFill>
                  <a:srgbClr val="FF0000"/>
                </a:solidFill>
                <a:latin typeface="Arial"/>
                <a:cs typeface="Arial"/>
              </a:rPr>
              <a:t>DDoS</a:t>
            </a: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spc="-20" dirty="0" err="1" smtClean="0">
                <a:solidFill>
                  <a:srgbClr val="FF0000"/>
                </a:solidFill>
                <a:latin typeface="Arial"/>
                <a:cs typeface="Arial"/>
              </a:rPr>
              <a:t>Campains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23" y="1043162"/>
            <a:ext cx="7215554" cy="470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4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</a:t>
            </a:r>
            <a:r>
              <a:rPr lang="en-US" sz="3200" b="1" spc="-20" dirty="0" err="1" smtClean="0">
                <a:solidFill>
                  <a:srgbClr val="FF0000"/>
                </a:solidFill>
                <a:latin typeface="Arial"/>
                <a:cs typeface="Arial"/>
              </a:rPr>
              <a:t>DDoS</a:t>
            </a: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spc="-20" dirty="0" err="1" smtClean="0">
                <a:solidFill>
                  <a:srgbClr val="FF0000"/>
                </a:solidFill>
                <a:latin typeface="Arial"/>
                <a:cs typeface="Arial"/>
              </a:rPr>
              <a:t>Campaings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854850"/>
            <a:ext cx="7086600" cy="510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9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4000" b="1" spc="-20" dirty="0" smtClean="0">
                <a:solidFill>
                  <a:srgbClr val="FF0000"/>
                </a:solidFill>
                <a:latin typeface="Arial"/>
                <a:cs typeface="Arial"/>
              </a:rPr>
              <a:t>Introduction</a:t>
            </a:r>
            <a:endParaRPr sz="40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2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055">
            <a:off x="4311270" y="1323202"/>
            <a:ext cx="4495800" cy="6611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036">
            <a:off x="4145195" y="4045723"/>
            <a:ext cx="2899719" cy="4771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558">
            <a:off x="4677049" y="3138686"/>
            <a:ext cx="4328977" cy="3362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0707">
            <a:off x="119534" y="1573630"/>
            <a:ext cx="3905349" cy="6082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523">
            <a:off x="211815" y="5060114"/>
            <a:ext cx="4479297" cy="5031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53214">
            <a:off x="123860" y="4477547"/>
            <a:ext cx="5234206" cy="2933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351554">
            <a:off x="1329945" y="2322521"/>
            <a:ext cx="5657850" cy="295454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556" y="3264403"/>
            <a:ext cx="4733785" cy="468360"/>
          </a:xfrm>
          <a:prstGeom prst="rect">
            <a:avLst/>
          </a:prstGeom>
          <a:ln>
            <a:solidFill>
              <a:schemeClr val="tx2">
                <a:lumMod val="25000"/>
                <a:lumOff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058451">
            <a:off x="5578921" y="4821196"/>
            <a:ext cx="3305703" cy="7470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82296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Concluding Remarks and Research Gaps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1219200"/>
            <a:ext cx="7848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 smtClean="0">
                <a:solidFill>
                  <a:schemeClr val="bg1"/>
                </a:solidFill>
              </a:rPr>
              <a:t>Approaches which aim at inferring and attributing large-scale orchestrated campaigns.</a:t>
            </a:r>
          </a:p>
          <a:p>
            <a:endParaRPr lang="en-US" kern="0" dirty="0">
              <a:solidFill>
                <a:schemeClr val="bg1"/>
              </a:solidFill>
            </a:endParaRPr>
          </a:p>
          <a:p>
            <a:r>
              <a:rPr lang="en-US" kern="0" dirty="0" smtClean="0">
                <a:solidFill>
                  <a:schemeClr val="bg1"/>
                </a:solidFill>
              </a:rPr>
              <a:t>Novel passive measurement data analytics to support investigations of cyber space.</a:t>
            </a:r>
            <a:endParaRPr lang="en-US" kern="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3352800"/>
            <a:ext cx="8001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bg1"/>
                </a:solidFill>
              </a:rPr>
              <a:t>Despite the existence of few collaborative darknet projects, more </a:t>
            </a:r>
            <a:r>
              <a:rPr lang="en-US" dirty="0" smtClean="0">
                <a:solidFill>
                  <a:schemeClr val="bg1"/>
                </a:solidFill>
              </a:rPr>
              <a:t>darknet resources </a:t>
            </a:r>
            <a:r>
              <a:rPr lang="en-US" dirty="0">
                <a:solidFill>
                  <a:schemeClr val="bg1"/>
                </a:solidFill>
              </a:rPr>
              <a:t>and information sharing </a:t>
            </a:r>
            <a:r>
              <a:rPr lang="en-US" dirty="0" smtClean="0">
                <a:solidFill>
                  <a:schemeClr val="bg1"/>
                </a:solidFill>
              </a:rPr>
              <a:t>efforts </a:t>
            </a:r>
            <a:r>
              <a:rPr lang="en-US" dirty="0">
                <a:solidFill>
                  <a:schemeClr val="bg1"/>
                </a:solidFill>
              </a:rPr>
              <a:t>should emerge to </a:t>
            </a:r>
            <a:r>
              <a:rPr lang="en-US" dirty="0" smtClean="0">
                <a:solidFill>
                  <a:schemeClr val="bg1"/>
                </a:solidFill>
              </a:rPr>
              <a:t>infer and </a:t>
            </a:r>
            <a:r>
              <a:rPr lang="en-US" dirty="0">
                <a:solidFill>
                  <a:schemeClr val="bg1"/>
                </a:solidFill>
              </a:rPr>
              <a:t>attribute large-scale cyber </a:t>
            </a:r>
            <a:r>
              <a:rPr lang="en-US" dirty="0" smtClean="0">
                <a:solidFill>
                  <a:schemeClr val="bg1"/>
                </a:solidFill>
              </a:rPr>
              <a:t>activities.</a:t>
            </a:r>
          </a:p>
          <a:p>
            <a:pPr algn="just"/>
            <a:endParaRPr lang="en-US" kern="0" dirty="0">
              <a:solidFill>
                <a:schemeClr val="bg1"/>
              </a:solidFill>
            </a:endParaRPr>
          </a:p>
          <a:p>
            <a:pPr algn="just"/>
            <a:r>
              <a:rPr lang="en-US" dirty="0">
                <a:solidFill>
                  <a:schemeClr val="bg1"/>
                </a:solidFill>
              </a:rPr>
              <a:t>There exists a need to explore darknet data to generate cyber threat intelligence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for other evolving paradigms, include the </a:t>
            </a:r>
            <a:r>
              <a:rPr lang="en-US" dirty="0" smtClean="0">
                <a:solidFill>
                  <a:schemeClr val="bg1"/>
                </a:solidFill>
              </a:rPr>
              <a:t>Internet-of-Things (IoT</a:t>
            </a:r>
            <a:r>
              <a:rPr lang="en-US" dirty="0">
                <a:solidFill>
                  <a:schemeClr val="bg1"/>
                </a:solidFill>
              </a:rPr>
              <a:t>) and Cyber-Physical Systems (CPS).</a:t>
            </a:r>
            <a:endParaRPr lang="en-US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2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62" y="1219200"/>
            <a:ext cx="7601168" cy="4191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7" name="object 3"/>
          <p:cNvSpPr txBox="1"/>
          <p:nvPr/>
        </p:nvSpPr>
        <p:spPr>
          <a:xfrm>
            <a:off x="457200" y="242629"/>
            <a:ext cx="7874407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4000" b="1" spc="-20" dirty="0" smtClean="0">
                <a:solidFill>
                  <a:srgbClr val="FF0000"/>
                </a:solidFill>
                <a:latin typeface="Arial"/>
                <a:cs typeface="Arial"/>
              </a:rPr>
              <a:t>Cyber Threat Intelligence</a:t>
            </a:r>
            <a:endParaRPr sz="40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66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Distributed Denial of Service Attacks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19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044378"/>
            <a:ext cx="6705600" cy="474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21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Background-Orchestrated Campaigns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17" name="sipscan.composite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1066800"/>
            <a:ext cx="7086600" cy="441071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56112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Background-Network Telescopes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031439"/>
            <a:ext cx="7669696" cy="462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39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Probing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762000" y="1066800"/>
            <a:ext cx="8153400" cy="44958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600" b="0" i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0" smtClean="0"/>
              <a:t>Main observation: certain probing techniques possess</a:t>
            </a:r>
            <a:r>
              <a:rPr lang="en-CA" kern="0" smtClean="0"/>
              <a:t> similar temporal correlations and similarities </a:t>
            </a:r>
            <a:endParaRPr lang="en-US" kern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374" y="2029683"/>
            <a:ext cx="2498804" cy="20116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137" y="1981645"/>
            <a:ext cx="2435422" cy="20116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990" y="4114800"/>
            <a:ext cx="2500762" cy="20116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379" y="4114800"/>
            <a:ext cx="2445300" cy="20116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89" y="1981200"/>
            <a:ext cx="2472778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Probing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sp>
        <p:nvSpPr>
          <p:cNvPr id="15" name="Content Placeholder 3"/>
          <p:cNvSpPr txBox="1">
            <a:spLocks/>
          </p:cNvSpPr>
          <p:nvPr/>
        </p:nvSpPr>
        <p:spPr>
          <a:xfrm>
            <a:off x="457200" y="1295400"/>
            <a:ext cx="8153400" cy="4495800"/>
          </a:xfrm>
          <a:prstGeom prst="rect">
            <a:avLst/>
          </a:prstGeom>
        </p:spPr>
        <p:txBody>
          <a:bodyPr wrap="square" lIns="0" tIns="0" rIns="0" bIns="0">
            <a:normAutofit fontScale="92500" lnSpcReduction="20000"/>
          </a:bodyPr>
          <a:lstStyle>
            <a:lvl1pPr marL="0">
              <a:defRPr sz="2600" b="0" i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0" dirty="0" smtClean="0"/>
              <a:t>Exploit that observation to capture the </a:t>
            </a:r>
            <a:r>
              <a:rPr lang="en-CA" kern="0" dirty="0" smtClean="0"/>
              <a:t>correlation status of the probing signal</a:t>
            </a:r>
          </a:p>
          <a:p>
            <a:endParaRPr lang="en-CA" kern="0" dirty="0" smtClean="0"/>
          </a:p>
          <a:p>
            <a:r>
              <a:rPr lang="en-US" kern="0" dirty="0" err="1" smtClean="0"/>
              <a:t>Detrended</a:t>
            </a:r>
            <a:r>
              <a:rPr lang="en-US" kern="0" dirty="0" smtClean="0"/>
              <a:t> Fluctuation Analysis (DFA)</a:t>
            </a:r>
          </a:p>
          <a:p>
            <a:pPr lvl="2"/>
            <a:r>
              <a:rPr lang="en-CA" sz="2900" kern="0" dirty="0" smtClean="0">
                <a:solidFill>
                  <a:schemeClr val="bg1"/>
                </a:solidFill>
              </a:rPr>
              <a:t>To determine the statistical self-affinity of a signal</a:t>
            </a:r>
          </a:p>
          <a:p>
            <a:pPr lvl="2"/>
            <a:r>
              <a:rPr lang="en-CA" sz="2900" kern="0" dirty="0" smtClean="0">
                <a:solidFill>
                  <a:schemeClr val="bg1"/>
                </a:solidFill>
              </a:rPr>
              <a:t>Excessively used in medicine, economy and geology</a:t>
            </a:r>
          </a:p>
          <a:p>
            <a:pPr marL="1143000" lvl="3"/>
            <a:endParaRPr lang="en-US" sz="2900" kern="0" dirty="0" smtClean="0">
              <a:solidFill>
                <a:sysClr val="windowText" lastClr="000000"/>
              </a:solidFill>
            </a:endParaRPr>
          </a:p>
          <a:p>
            <a:r>
              <a:rPr lang="en-CA" kern="0" dirty="0" smtClean="0"/>
              <a:t>The fluctuations are characterized </a:t>
            </a:r>
            <a:r>
              <a:rPr lang="en-US" kern="0" dirty="0" smtClean="0"/>
              <a:t>by a scaling exponent </a:t>
            </a:r>
            <a:r>
              <a:rPr lang="el-GR" kern="0" dirty="0" smtClean="0"/>
              <a:t>α</a:t>
            </a:r>
            <a:r>
              <a:rPr lang="en-US" kern="0" dirty="0" smtClean="0"/>
              <a:t>:</a:t>
            </a:r>
            <a:br>
              <a:rPr lang="en-US" kern="0" dirty="0" smtClean="0"/>
            </a:br>
            <a:r>
              <a:rPr lang="en-US" kern="0" dirty="0" smtClean="0"/>
              <a:t>    </a:t>
            </a:r>
            <a:r>
              <a:rPr lang="el-GR" kern="0" dirty="0" smtClean="0"/>
              <a:t>α</a:t>
            </a:r>
            <a:r>
              <a:rPr lang="en-US" kern="0" dirty="0" smtClean="0"/>
              <a:t> &lt; 0.5: anti-correlated</a:t>
            </a:r>
            <a:r>
              <a:rPr lang="en-CA" kern="0" dirty="0" smtClean="0"/>
              <a:t/>
            </a:r>
            <a:br>
              <a:rPr lang="en-CA" kern="0" dirty="0" smtClean="0"/>
            </a:br>
            <a:r>
              <a:rPr lang="en-CA" kern="0" dirty="0" smtClean="0"/>
              <a:t>    </a:t>
            </a:r>
            <a:r>
              <a:rPr lang="el-GR" kern="0" dirty="0" smtClean="0"/>
              <a:t>α</a:t>
            </a:r>
            <a:r>
              <a:rPr lang="en-US" kern="0" dirty="0" smtClean="0"/>
              <a:t> ≈ </a:t>
            </a:r>
            <a:r>
              <a:rPr lang="en-CA" kern="0" dirty="0" smtClean="0"/>
              <a:t>0.5: uncorrelated or white noise</a:t>
            </a:r>
            <a:br>
              <a:rPr lang="en-CA" kern="0" dirty="0" smtClean="0"/>
            </a:br>
            <a:r>
              <a:rPr lang="en-CA" kern="0" dirty="0" smtClean="0"/>
              <a:t>    </a:t>
            </a:r>
            <a:r>
              <a:rPr lang="el-GR" kern="0" dirty="0" smtClean="0"/>
              <a:t>α</a:t>
            </a:r>
            <a:r>
              <a:rPr lang="en-US" kern="0" dirty="0" smtClean="0"/>
              <a:t> &gt; 0.5: correlated </a:t>
            </a:r>
            <a:br>
              <a:rPr lang="en-US" kern="0" dirty="0" smtClean="0"/>
            </a:br>
            <a:r>
              <a:rPr lang="en-US" kern="0" dirty="0" smtClean="0"/>
              <a:t>    </a:t>
            </a:r>
            <a:r>
              <a:rPr lang="el-GR" kern="0" dirty="0" smtClean="0"/>
              <a:t>α</a:t>
            </a:r>
            <a:r>
              <a:rPr lang="en-US" kern="0" dirty="0" smtClean="0"/>
              <a:t> ≈ 1: 1/f-noise or pink noise</a:t>
            </a:r>
            <a:r>
              <a:rPr lang="en-CA" kern="0" dirty="0" smtClean="0"/>
              <a:t/>
            </a:r>
            <a:br>
              <a:rPr lang="en-CA" kern="0" dirty="0" smtClean="0"/>
            </a:br>
            <a:r>
              <a:rPr lang="en-CA" kern="0" dirty="0" smtClean="0"/>
              <a:t>    </a:t>
            </a:r>
            <a:r>
              <a:rPr lang="el-GR" kern="0" dirty="0" smtClean="0"/>
              <a:t>α</a:t>
            </a:r>
            <a:r>
              <a:rPr lang="en-US" kern="0" dirty="0" smtClean="0"/>
              <a:t> </a:t>
            </a:r>
            <a:r>
              <a:rPr lang="en-CA" kern="0" dirty="0" smtClean="0"/>
              <a:t>&gt; 1: non-stationary, random walk like, unbounded</a:t>
            </a:r>
            <a:br>
              <a:rPr lang="en-CA" kern="0" dirty="0" smtClean="0"/>
            </a:br>
            <a:r>
              <a:rPr lang="en-CA" kern="0" dirty="0" smtClean="0"/>
              <a:t>    </a:t>
            </a:r>
            <a:r>
              <a:rPr lang="el-GR" kern="0" dirty="0" smtClean="0"/>
              <a:t>α</a:t>
            </a:r>
            <a:r>
              <a:rPr lang="en-US" kern="0" dirty="0" smtClean="0"/>
              <a:t> ≈ 1.5: Brownian noise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66774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242629"/>
            <a:ext cx="787440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n-US" sz="3200" b="1" spc="-20" dirty="0" smtClean="0">
                <a:solidFill>
                  <a:srgbClr val="FF0000"/>
                </a:solidFill>
                <a:latin typeface="Arial"/>
                <a:cs typeface="Arial"/>
              </a:rPr>
              <a:t>Fingerprinting Probing Activities</a:t>
            </a:r>
            <a:endParaRPr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uk-UA" smtClean="0"/>
              <a:t>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algn="ctr"/>
            <a:r>
              <a:rPr lang="en-US" sz="1600" smtClean="0">
                <a:solidFill>
                  <a:srgbClr val="FF0000"/>
                </a:solidFill>
              </a:rPr>
              <a:t>Computer and Network Security Essentials Editor: Kevin Daimi Associate Editors: Guillermo Francia, Levent Ertaul, Luis H. Encinas, Eman El-Sheikh Published by Springer</a:t>
            </a:r>
            <a:endParaRPr lang="en-US" sz="1600" b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504" y="1321067"/>
            <a:ext cx="2890714" cy="1554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" y="1295400"/>
            <a:ext cx="2953512" cy="15544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10640"/>
            <a:ext cx="2833101" cy="15544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09" y="3100844"/>
            <a:ext cx="3084725" cy="2286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62" y="3040882"/>
            <a:ext cx="2581325" cy="234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58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5CAE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934</Words>
  <Application>Microsoft Macintosh PowerPoint</Application>
  <PresentationFormat>On-screen Show (4:3)</PresentationFormat>
  <Paragraphs>157</Paragraphs>
  <Slides>20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ＭＳ Ｐゴシック</vt:lpstr>
      <vt:lpstr>Times</vt:lpstr>
      <vt:lpstr>Office Theme</vt:lpstr>
      <vt:lpstr>Chapter 26: On Inferring and Characterizing Large-Scale Probing and DDoS Campaigns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Chapter Title in Red and Centered</dc:title>
  <dc:subject/>
  <dc:creator>Elias Bou-Harb</dc:creator>
  <cp:keywords/>
  <dc:description/>
  <cp:lastModifiedBy>Microsoft Office User</cp:lastModifiedBy>
  <cp:revision>52</cp:revision>
  <dcterms:created xsi:type="dcterms:W3CDTF">2017-08-17T13:30:46Z</dcterms:created>
  <dcterms:modified xsi:type="dcterms:W3CDTF">2017-09-21T01:58:14Z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2016-07-24T05:00:00Z</vt:filetime>
  </property>
  <property fmtid="{D5CDD505-2E9C-101B-9397-08002B2CF9AE}" pid="3" name="LastSaved">
    <vt:filetime>2017-08-16T05:00:00Z</vt:filetime>
  </property>
</Properties>
</file>