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2.jpg" ContentType="image/jpeg"/>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tags/tag4.xml" ContentType="application/vnd.openxmlformats-officedocument.presentationml.tags+xml"/>
  <Override PartName="/ppt/notesSlides/notesSlide7.xml" ContentType="application/vnd.openxmlformats-officedocument.presentationml.notesSlide+xml"/>
  <Override PartName="/ppt/tags/tag5.xml" ContentType="application/vnd.openxmlformats-officedocument.presentationml.tags+xml"/>
  <Override PartName="/ppt/notesSlides/notesSlide8.xml" ContentType="application/vnd.openxmlformats-officedocument.presentationml.notesSlide+xml"/>
  <Override PartName="/ppt/tags/tag6.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media/image9.jpg" ContentType="image/jpeg"/>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337" r:id="rId2"/>
    <p:sldId id="461" r:id="rId3"/>
    <p:sldId id="462" r:id="rId4"/>
    <p:sldId id="463" r:id="rId5"/>
    <p:sldId id="464" r:id="rId6"/>
    <p:sldId id="465" r:id="rId7"/>
    <p:sldId id="466" r:id="rId8"/>
    <p:sldId id="467" r:id="rId9"/>
    <p:sldId id="468" r:id="rId10"/>
    <p:sldId id="469" r:id="rId11"/>
    <p:sldId id="470" r:id="rId12"/>
    <p:sldId id="472" r:id="rId13"/>
    <p:sldId id="471" r:id="rId14"/>
    <p:sldId id="473" r:id="rId15"/>
    <p:sldId id="474" r:id="rId16"/>
    <p:sldId id="475" r:id="rId17"/>
    <p:sldId id="476" r:id="rId18"/>
    <p:sldId id="497" r:id="rId19"/>
    <p:sldId id="499" r:id="rId20"/>
    <p:sldId id="501" r:id="rId21"/>
    <p:sldId id="496" r:id="rId22"/>
    <p:sldId id="484" r:id="rId23"/>
    <p:sldId id="485" r:id="rId24"/>
    <p:sldId id="486" r:id="rId25"/>
    <p:sldId id="487" r:id="rId26"/>
    <p:sldId id="498" r:id="rId27"/>
    <p:sldId id="488" r:id="rId28"/>
    <p:sldId id="490" r:id="rId29"/>
    <p:sldId id="493" r:id="rId30"/>
    <p:sldId id="494" r:id="rId31"/>
    <p:sldId id="495" r:id="rId32"/>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61221" autoAdjust="0"/>
  </p:normalViewPr>
  <p:slideViewPr>
    <p:cSldViewPr>
      <p:cViewPr varScale="1">
        <p:scale>
          <a:sx n="66" d="100"/>
          <a:sy n="66" d="100"/>
        </p:scale>
        <p:origin x="1284" y="4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58199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a:prstGeom prst="rect">
            <a:avLst/>
          </a:prstGeom>
          <a:noFill/>
          <a:ln w="12700">
            <a:solidFill>
              <a:prstClr val="black"/>
            </a:solidFill>
          </a:ln>
        </p:spPr>
      </p:sp>
      <p:sp>
        <p:nvSpPr>
          <p:cNvPr id="3" name="Notes Placeholder 2"/>
          <p:cNvSpPr>
            <a:spLocks noGrp="1"/>
          </p:cNvSpPr>
          <p:nvPr>
            <p:ph type="body" idx="1"/>
          </p:nvPr>
        </p:nvSpPr>
        <p:spPr>
          <a:xfrm>
            <a:off x="914400" y="3300413"/>
            <a:ext cx="7315200" cy="2700337"/>
          </a:xfrm>
          <a:prstGeom prst="rect">
            <a:avLst/>
          </a:prstGeom>
        </p:spPr>
        <p:txBody>
          <a:bodyPr/>
          <a:lstStyle/>
          <a:p>
            <a:endParaRPr lang="en-US" dirty="0"/>
          </a:p>
        </p:txBody>
      </p:sp>
    </p:spTree>
    <p:extLst>
      <p:ext uri="{BB962C8B-B14F-4D97-AF65-F5344CB8AC3E}">
        <p14:creationId xmlns:p14="http://schemas.microsoft.com/office/powerpoint/2010/main" val="6130466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en-IN"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8F52A29-E533-4979-8D6F-71ACA54671C0}" type="slidenum">
              <a:rPr lang="en-US" smtClean="0"/>
              <a:pPr>
                <a:defRPr/>
              </a:pPr>
              <a:t>10</a:t>
            </a:fld>
            <a:endParaRPr lang="en-US" dirty="0"/>
          </a:p>
        </p:txBody>
      </p:sp>
    </p:spTree>
    <p:extLst>
      <p:ext uri="{BB962C8B-B14F-4D97-AF65-F5344CB8AC3E}">
        <p14:creationId xmlns:p14="http://schemas.microsoft.com/office/powerpoint/2010/main" val="21679634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en-IN"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8F52A29-E533-4979-8D6F-71ACA54671C0}" type="slidenum">
              <a:rPr lang="en-US" smtClean="0"/>
              <a:pPr>
                <a:defRPr/>
              </a:pPr>
              <a:t>11</a:t>
            </a:fld>
            <a:endParaRPr lang="en-US" dirty="0"/>
          </a:p>
        </p:txBody>
      </p:sp>
    </p:spTree>
    <p:extLst>
      <p:ext uri="{BB962C8B-B14F-4D97-AF65-F5344CB8AC3E}">
        <p14:creationId xmlns:p14="http://schemas.microsoft.com/office/powerpoint/2010/main" val="33108795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en-IN"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8F52A29-E533-4979-8D6F-71ACA54671C0}" type="slidenum">
              <a:rPr lang="en-US" smtClean="0"/>
              <a:pPr>
                <a:defRPr/>
              </a:pPr>
              <a:t>12</a:t>
            </a:fld>
            <a:endParaRPr lang="en-US" dirty="0"/>
          </a:p>
        </p:txBody>
      </p:sp>
    </p:spTree>
    <p:extLst>
      <p:ext uri="{BB962C8B-B14F-4D97-AF65-F5344CB8AC3E}">
        <p14:creationId xmlns:p14="http://schemas.microsoft.com/office/powerpoint/2010/main" val="20731147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dirty="0" smtClean="0"/>
              <a:t>PPDFIM – Privacy Preserving</a:t>
            </a:r>
            <a:r>
              <a:rPr lang="en-US" baseline="0" dirty="0" smtClean="0"/>
              <a:t> Distributed Frequent Itemset Mining for Horizontally Partitioned data</a:t>
            </a:r>
            <a:endParaRPr lang="en-IN"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8F52A29-E533-4979-8D6F-71ACA54671C0}" type="slidenum">
              <a:rPr lang="en-US" smtClean="0"/>
              <a:pPr>
                <a:defRPr/>
              </a:pPr>
              <a:t>13</a:t>
            </a:fld>
            <a:endParaRPr lang="en-US" dirty="0"/>
          </a:p>
        </p:txBody>
      </p:sp>
    </p:spTree>
    <p:extLst>
      <p:ext uri="{BB962C8B-B14F-4D97-AF65-F5344CB8AC3E}">
        <p14:creationId xmlns:p14="http://schemas.microsoft.com/office/powerpoint/2010/main" val="25836630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en-IN"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8F52A29-E533-4979-8D6F-71ACA54671C0}" type="slidenum">
              <a:rPr lang="en-US" smtClean="0"/>
              <a:pPr>
                <a:defRPr/>
              </a:pPr>
              <a:t>14</a:t>
            </a:fld>
            <a:endParaRPr lang="en-US" dirty="0"/>
          </a:p>
        </p:txBody>
      </p:sp>
    </p:spTree>
    <p:extLst>
      <p:ext uri="{BB962C8B-B14F-4D97-AF65-F5344CB8AC3E}">
        <p14:creationId xmlns:p14="http://schemas.microsoft.com/office/powerpoint/2010/main" val="2765209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8F52A29-E533-4979-8D6F-71ACA54671C0}" type="slidenum">
              <a:rPr lang="en-US" smtClean="0"/>
              <a:pPr>
                <a:defRPr/>
              </a:pPr>
              <a:t>17</a:t>
            </a:fld>
            <a:endParaRPr lang="en-US" dirty="0"/>
          </a:p>
        </p:txBody>
      </p:sp>
    </p:spTree>
    <p:extLst>
      <p:ext uri="{BB962C8B-B14F-4D97-AF65-F5344CB8AC3E}">
        <p14:creationId xmlns:p14="http://schemas.microsoft.com/office/powerpoint/2010/main" val="646907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lstStyle/>
          <a:p>
            <a:pPr marL="342900" lvl="1" indent="-342900">
              <a:lnSpc>
                <a:spcPct val="90000"/>
              </a:lnSpc>
            </a:pPr>
            <a:r>
              <a:rPr lang="en-US" sz="2400" dirty="0" smtClean="0"/>
              <a:t>In reality, a PPDDM formulation is like a multi-party game wherein each party tries to maximize its objectives.(utility/ payoffs) .</a:t>
            </a:r>
          </a:p>
          <a:p>
            <a:pPr marL="342900" lvl="1" indent="-342900">
              <a:lnSpc>
                <a:spcPct val="90000"/>
              </a:lnSpc>
            </a:pPr>
            <a:r>
              <a:rPr lang="en-US" sz="2400" dirty="0" smtClean="0"/>
              <a:t>To achieve the Nash equilibrium with no dishonest behavior, the parties decide on a punishment policy that will </a:t>
            </a:r>
            <a:r>
              <a:rPr lang="en-US" sz="2400" b="1" dirty="0" smtClean="0"/>
              <a:t>discourage or reduce the payoff of the parties that deviate from the game. </a:t>
            </a:r>
          </a:p>
          <a:p>
            <a:endParaRPr lang="en-IN"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8F52A29-E533-4979-8D6F-71ACA54671C0}" type="slidenum">
              <a:rPr lang="en-US" smtClean="0"/>
              <a:pPr>
                <a:defRPr/>
              </a:pPr>
              <a:t>18</a:t>
            </a:fld>
            <a:endParaRPr lang="en-US" dirty="0"/>
          </a:p>
        </p:txBody>
      </p:sp>
    </p:spTree>
    <p:extLst>
      <p:ext uri="{BB962C8B-B14F-4D97-AF65-F5344CB8AC3E}">
        <p14:creationId xmlns:p14="http://schemas.microsoft.com/office/powerpoint/2010/main" val="14809997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en-IN"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8F52A29-E533-4979-8D6F-71ACA54671C0}" type="slidenum">
              <a:rPr lang="en-US" smtClean="0"/>
              <a:pPr>
                <a:defRPr/>
              </a:pPr>
              <a:t>19</a:t>
            </a:fld>
            <a:endParaRPr lang="en-US" dirty="0"/>
          </a:p>
        </p:txBody>
      </p:sp>
    </p:spTree>
    <p:extLst>
      <p:ext uri="{BB962C8B-B14F-4D97-AF65-F5344CB8AC3E}">
        <p14:creationId xmlns:p14="http://schemas.microsoft.com/office/powerpoint/2010/main" val="41499808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en-IN"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8F52A29-E533-4979-8D6F-71ACA54671C0}" type="slidenum">
              <a:rPr lang="en-US" smtClean="0"/>
              <a:pPr>
                <a:defRPr/>
              </a:pPr>
              <a:t>20</a:t>
            </a:fld>
            <a:endParaRPr lang="en-US" dirty="0"/>
          </a:p>
        </p:txBody>
      </p:sp>
    </p:spTree>
    <p:extLst>
      <p:ext uri="{BB962C8B-B14F-4D97-AF65-F5344CB8AC3E}">
        <p14:creationId xmlns:p14="http://schemas.microsoft.com/office/powerpoint/2010/main" val="42334325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en-IN"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8F52A29-E533-4979-8D6F-71ACA54671C0}" type="slidenum">
              <a:rPr lang="en-US" smtClean="0"/>
              <a:pPr>
                <a:defRPr/>
              </a:pPr>
              <a:t>21</a:t>
            </a:fld>
            <a:endParaRPr lang="en-US" dirty="0"/>
          </a:p>
        </p:txBody>
      </p:sp>
    </p:spTree>
    <p:extLst>
      <p:ext uri="{BB962C8B-B14F-4D97-AF65-F5344CB8AC3E}">
        <p14:creationId xmlns:p14="http://schemas.microsoft.com/office/powerpoint/2010/main" val="183980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1143000" y="685800"/>
            <a:ext cx="4572000" cy="3429000"/>
          </a:xfrm>
          <a:prstGeom prst="rect">
            <a:avLst/>
          </a:prstGeom>
          <a:ln/>
          <a:extLst/>
        </p:spPr>
      </p:sp>
      <p:sp>
        <p:nvSpPr>
          <p:cNvPr id="27651" name="Rectangle 3"/>
          <p:cNvSpPr>
            <a:spLocks noGrp="1" noChangeArrowheads="1"/>
          </p:cNvSpPr>
          <p:nvPr>
            <p:ph type="body" idx="1"/>
          </p:nvPr>
        </p:nvSpPr>
        <p:spPr>
          <a:xfrm>
            <a:off x="685800" y="4343400"/>
            <a:ext cx="5486400" cy="4114800"/>
          </a:xfrm>
          <a:prstGeom prst="rect">
            <a:avLst/>
          </a:prstGeom>
        </p:spPr>
        <p:txBody>
          <a:bodyPr/>
          <a:lstStyle/>
          <a:p>
            <a:pPr marL="0" marR="0" lvl="2" indent="0" algn="l" defTabSz="457200" rtl="0" eaLnBrk="1" fontAlgn="base" latinLnBrk="0" hangingPunct="1">
              <a:lnSpc>
                <a:spcPct val="100000"/>
              </a:lnSpc>
              <a:spcBef>
                <a:spcPct val="30000"/>
              </a:spcBef>
              <a:spcAft>
                <a:spcPct val="0"/>
              </a:spcAft>
              <a:buClrTx/>
              <a:buSzTx/>
              <a:buFontTx/>
              <a:buNone/>
              <a:tabLst/>
              <a:defRPr/>
            </a:pPr>
            <a:endParaRPr lang="en-US" dirty="0" smtClean="0">
              <a:latin typeface="Calibri" pitchFamily="34" charset="0"/>
              <a:ea typeface="ＭＳ Ｐゴシック" pitchFamily="4" charset="-128"/>
            </a:endParaRPr>
          </a:p>
        </p:txBody>
      </p:sp>
    </p:spTree>
    <p:extLst>
      <p:ext uri="{BB962C8B-B14F-4D97-AF65-F5344CB8AC3E}">
        <p14:creationId xmlns:p14="http://schemas.microsoft.com/office/powerpoint/2010/main" val="32777456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a:prstGeom prst="rect">
            <a:avLst/>
          </a:prstGeom>
          <a:noFill/>
          <a:ln w="12700">
            <a:solidFill>
              <a:prstClr val="black"/>
            </a:solidFill>
          </a:ln>
        </p:spPr>
      </p:sp>
      <p:sp>
        <p:nvSpPr>
          <p:cNvPr id="3" name="Notes Placeholder 2"/>
          <p:cNvSpPr>
            <a:spLocks noGrp="1"/>
          </p:cNvSpPr>
          <p:nvPr>
            <p:ph type="body" idx="1"/>
          </p:nvPr>
        </p:nvSpPr>
        <p:spPr>
          <a:xfrm>
            <a:off x="914400" y="3300413"/>
            <a:ext cx="7315200" cy="2700337"/>
          </a:xfrm>
          <a:prstGeom prst="rect">
            <a:avLst/>
          </a:prstGeom>
        </p:spPr>
        <p:txBody>
          <a:bodyPr/>
          <a:lstStyle/>
          <a:p>
            <a:r>
              <a:rPr lang="en-US" dirty="0" smtClean="0"/>
              <a:t>PPDFIM – Vertically Partitioned Data</a:t>
            </a:r>
            <a:endParaRPr lang="en-IN" dirty="0"/>
          </a:p>
        </p:txBody>
      </p:sp>
    </p:spTree>
    <p:extLst>
      <p:ext uri="{BB962C8B-B14F-4D97-AF65-F5344CB8AC3E}">
        <p14:creationId xmlns:p14="http://schemas.microsoft.com/office/powerpoint/2010/main" val="2377003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en-IN"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8F52A29-E533-4979-8D6F-71ACA54671C0}" type="slidenum">
              <a:rPr lang="en-US" smtClean="0"/>
              <a:pPr>
                <a:defRPr/>
              </a:pPr>
              <a:t>23</a:t>
            </a:fld>
            <a:endParaRPr lang="en-US" dirty="0"/>
          </a:p>
        </p:txBody>
      </p:sp>
    </p:spTree>
    <p:extLst>
      <p:ext uri="{BB962C8B-B14F-4D97-AF65-F5344CB8AC3E}">
        <p14:creationId xmlns:p14="http://schemas.microsoft.com/office/powerpoint/2010/main" val="37994339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en-IN"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8F52A29-E533-4979-8D6F-71ACA54671C0}" type="slidenum">
              <a:rPr lang="en-US" smtClean="0"/>
              <a:pPr>
                <a:defRPr/>
              </a:pPr>
              <a:t>24</a:t>
            </a:fld>
            <a:endParaRPr lang="en-US" dirty="0"/>
          </a:p>
        </p:txBody>
      </p:sp>
    </p:spTree>
    <p:extLst>
      <p:ext uri="{BB962C8B-B14F-4D97-AF65-F5344CB8AC3E}">
        <p14:creationId xmlns:p14="http://schemas.microsoft.com/office/powerpoint/2010/main" val="33313700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en-IN"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8F52A29-E533-4979-8D6F-71ACA54671C0}" type="slidenum">
              <a:rPr lang="en-US" smtClean="0"/>
              <a:pPr>
                <a:defRPr/>
              </a:pPr>
              <a:t>27</a:t>
            </a:fld>
            <a:endParaRPr lang="en-US" dirty="0"/>
          </a:p>
        </p:txBody>
      </p:sp>
    </p:spTree>
    <p:extLst>
      <p:ext uri="{BB962C8B-B14F-4D97-AF65-F5344CB8AC3E}">
        <p14:creationId xmlns:p14="http://schemas.microsoft.com/office/powerpoint/2010/main" val="29089328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en-IN"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8F52A29-E533-4979-8D6F-71ACA54671C0}" type="slidenum">
              <a:rPr lang="en-US" smtClean="0"/>
              <a:pPr>
                <a:defRPr/>
              </a:pPr>
              <a:t>29</a:t>
            </a:fld>
            <a:endParaRPr lang="en-US" dirty="0"/>
          </a:p>
        </p:txBody>
      </p:sp>
    </p:spTree>
    <p:extLst>
      <p:ext uri="{BB962C8B-B14F-4D97-AF65-F5344CB8AC3E}">
        <p14:creationId xmlns:p14="http://schemas.microsoft.com/office/powerpoint/2010/main" val="12339082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en-IN"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8F52A29-E533-4979-8D6F-71ACA54671C0}" type="slidenum">
              <a:rPr lang="en-US" smtClean="0"/>
              <a:pPr>
                <a:defRPr/>
              </a:pPr>
              <a:t>31</a:t>
            </a:fld>
            <a:endParaRPr lang="en-US" dirty="0"/>
          </a:p>
        </p:txBody>
      </p:sp>
    </p:spTree>
    <p:extLst>
      <p:ext uri="{BB962C8B-B14F-4D97-AF65-F5344CB8AC3E}">
        <p14:creationId xmlns:p14="http://schemas.microsoft.com/office/powerpoint/2010/main" val="31466180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en-IN"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8F52A29-E533-4979-8D6F-71ACA54671C0}" type="slidenum">
              <a:rPr lang="en-US" smtClean="0"/>
              <a:pPr>
                <a:defRPr/>
              </a:pPr>
              <a:t>3</a:t>
            </a:fld>
            <a:endParaRPr lang="en-US" dirty="0"/>
          </a:p>
        </p:txBody>
      </p:sp>
    </p:spTree>
    <p:extLst>
      <p:ext uri="{BB962C8B-B14F-4D97-AF65-F5344CB8AC3E}">
        <p14:creationId xmlns:p14="http://schemas.microsoft.com/office/powerpoint/2010/main" val="19528344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Calibri" charset="0"/>
                <a:ea typeface="ＭＳ Ｐゴシック" charset="0"/>
                <a:cs typeface="ＭＳ Ｐゴシック" charset="0"/>
              </a:rPr>
              <a:t>There are two alternatives that we are left with in such situations – the first one being to get all the data in one place like a data warehouse and then mine the entire data set. However this solution is not preferred by many organizations mainly for loss of the privacy of their customers, patients, employees etc. Hence the second approach of mining the data individually at each of the different sites and then merging the results is more likely to be used. This approach known as Distributed Data Mining(DDM) helps protect the privacy to a large extent among these competitors who wish to collaborate selectively.</a:t>
            </a:r>
            <a:endParaRPr lang="en-IN" sz="1200" kern="1200" dirty="0" smtClean="0">
              <a:solidFill>
                <a:schemeClr val="tx1"/>
              </a:solidFill>
              <a:effectLst/>
              <a:latin typeface="Calibri" charset="0"/>
              <a:ea typeface="ＭＳ Ｐゴシック" charset="0"/>
              <a:cs typeface="ＭＳ Ｐゴシック" charset="0"/>
            </a:endParaRPr>
          </a:p>
          <a:p>
            <a:endParaRPr lang="en-IN"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8F52A29-E533-4979-8D6F-71ACA54671C0}" type="slidenum">
              <a:rPr lang="en-US" smtClean="0"/>
              <a:pPr>
                <a:defRPr/>
              </a:pPr>
              <a:t>4</a:t>
            </a:fld>
            <a:endParaRPr lang="en-US" dirty="0"/>
          </a:p>
        </p:txBody>
      </p:sp>
    </p:spTree>
    <p:extLst>
      <p:ext uri="{BB962C8B-B14F-4D97-AF65-F5344CB8AC3E}">
        <p14:creationId xmlns:p14="http://schemas.microsoft.com/office/powerpoint/2010/main" val="25353094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1143000" y="685800"/>
            <a:ext cx="4572000" cy="3429000"/>
          </a:xfrm>
          <a:prstGeom prst="rect">
            <a:avLst/>
          </a:prstGeom>
          <a:ln/>
          <a:extLst/>
        </p:spPr>
      </p:sp>
      <p:sp>
        <p:nvSpPr>
          <p:cNvPr id="27651" name="Rectangle 3"/>
          <p:cNvSpPr>
            <a:spLocks noGrp="1" noChangeArrowheads="1"/>
          </p:cNvSpPr>
          <p:nvPr>
            <p:ph type="body" idx="1"/>
          </p:nvPr>
        </p:nvSpPr>
        <p:spPr>
          <a:xfrm>
            <a:off x="685800" y="4343400"/>
            <a:ext cx="5486400" cy="4114800"/>
          </a:xfrm>
          <a:prstGeom prst="rect">
            <a:avLst/>
          </a:prstGeom>
        </p:spPr>
        <p:txBody>
          <a:bodyPr/>
          <a:lstStyle/>
          <a:p>
            <a:endParaRPr lang="en-IN" sz="1200" kern="1200" dirty="0" smtClean="0">
              <a:solidFill>
                <a:schemeClr val="tx1"/>
              </a:solidFill>
              <a:effectLst/>
              <a:latin typeface="Calibri" charset="0"/>
              <a:ea typeface="ＭＳ Ｐゴシック" charset="0"/>
              <a:cs typeface="ＭＳ Ｐゴシック" charset="0"/>
            </a:endParaRPr>
          </a:p>
        </p:txBody>
      </p:sp>
    </p:spTree>
    <p:extLst>
      <p:ext uri="{BB962C8B-B14F-4D97-AF65-F5344CB8AC3E}">
        <p14:creationId xmlns:p14="http://schemas.microsoft.com/office/powerpoint/2010/main" val="10650968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1143000" y="685800"/>
            <a:ext cx="4572000" cy="3429000"/>
          </a:xfrm>
          <a:prstGeom prst="rect">
            <a:avLst/>
          </a:prstGeom>
          <a:ln/>
          <a:extLst/>
        </p:spPr>
      </p:sp>
      <p:sp>
        <p:nvSpPr>
          <p:cNvPr id="27651" name="Rectangle 3"/>
          <p:cNvSpPr>
            <a:spLocks noGrp="1" noChangeArrowheads="1"/>
          </p:cNvSpPr>
          <p:nvPr>
            <p:ph type="body" idx="1"/>
          </p:nvPr>
        </p:nvSpPr>
        <p:spPr>
          <a:xfrm>
            <a:off x="685800" y="4343400"/>
            <a:ext cx="5486400" cy="4114800"/>
          </a:xfrm>
          <a:prstGeom prst="rect">
            <a:avLst/>
          </a:prstGeom>
        </p:spPr>
        <p:txBody>
          <a:bodyPr/>
          <a:lstStyle/>
          <a:p>
            <a:pPr eaLnBrk="1" hangingPunct="1">
              <a:defRPr/>
            </a:pPr>
            <a:endParaRPr lang="en-US" dirty="0" smtClean="0">
              <a:latin typeface="Calibri" pitchFamily="34" charset="0"/>
              <a:ea typeface="ＭＳ Ｐゴシック" pitchFamily="4" charset="-128"/>
            </a:endParaRPr>
          </a:p>
        </p:txBody>
      </p:sp>
    </p:spTree>
    <p:extLst>
      <p:ext uri="{BB962C8B-B14F-4D97-AF65-F5344CB8AC3E}">
        <p14:creationId xmlns:p14="http://schemas.microsoft.com/office/powerpoint/2010/main" val="32402537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1143000" y="685800"/>
            <a:ext cx="4572000" cy="3429000"/>
          </a:xfrm>
          <a:prstGeom prst="rect">
            <a:avLst/>
          </a:prstGeom>
          <a:ln/>
          <a:extLst/>
        </p:spPr>
      </p:sp>
      <p:sp>
        <p:nvSpPr>
          <p:cNvPr id="27651" name="Rectangle 3"/>
          <p:cNvSpPr>
            <a:spLocks noGrp="1" noChangeArrowheads="1"/>
          </p:cNvSpPr>
          <p:nvPr>
            <p:ph type="body" idx="1"/>
          </p:nvPr>
        </p:nvSpPr>
        <p:spPr>
          <a:xfrm>
            <a:off x="685800" y="4343400"/>
            <a:ext cx="5486400" cy="4114800"/>
          </a:xfrm>
          <a:prstGeom prst="rect">
            <a:avLst/>
          </a:prstGeom>
        </p:spPr>
        <p:txBody>
          <a:bodyPr/>
          <a:lstStyle/>
          <a:p>
            <a:endParaRPr lang="en-US" dirty="0" smtClean="0">
              <a:latin typeface="Calibri" pitchFamily="34" charset="0"/>
              <a:ea typeface="ＭＳ Ｐゴシック" pitchFamily="4" charset="-128"/>
            </a:endParaRPr>
          </a:p>
        </p:txBody>
      </p:sp>
    </p:spTree>
    <p:extLst>
      <p:ext uri="{BB962C8B-B14F-4D97-AF65-F5344CB8AC3E}">
        <p14:creationId xmlns:p14="http://schemas.microsoft.com/office/powerpoint/2010/main" val="34244163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1143000" y="685800"/>
            <a:ext cx="4572000" cy="3429000"/>
          </a:xfrm>
          <a:prstGeom prst="rect">
            <a:avLst/>
          </a:prstGeom>
          <a:ln/>
          <a:extLst/>
        </p:spPr>
      </p:sp>
      <p:sp>
        <p:nvSpPr>
          <p:cNvPr id="27651" name="Rectangle 3"/>
          <p:cNvSpPr>
            <a:spLocks noGrp="1" noChangeArrowheads="1"/>
          </p:cNvSpPr>
          <p:nvPr>
            <p:ph type="body" idx="1"/>
          </p:nvPr>
        </p:nvSpPr>
        <p:spPr>
          <a:xfrm>
            <a:off x="685800" y="4343400"/>
            <a:ext cx="5486400" cy="4114800"/>
          </a:xfrm>
          <a:prstGeom prst="rect">
            <a:avLst/>
          </a:prstGeom>
        </p:spPr>
        <p:txBody>
          <a:bodyPr/>
          <a:lstStyle/>
          <a:p>
            <a:endParaRPr lang="en-US" dirty="0" smtClean="0">
              <a:latin typeface="Calibri" pitchFamily="34" charset="0"/>
              <a:ea typeface="ＭＳ Ｐゴシック" pitchFamily="4" charset="-128"/>
            </a:endParaRPr>
          </a:p>
        </p:txBody>
      </p:sp>
    </p:spTree>
    <p:extLst>
      <p:ext uri="{BB962C8B-B14F-4D97-AF65-F5344CB8AC3E}">
        <p14:creationId xmlns:p14="http://schemas.microsoft.com/office/powerpoint/2010/main" val="39228095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1143000" y="685800"/>
            <a:ext cx="4572000" cy="3429000"/>
          </a:xfrm>
          <a:prstGeom prst="rect">
            <a:avLst/>
          </a:prstGeom>
          <a:ln/>
          <a:extLst/>
        </p:spPr>
      </p:sp>
      <p:sp>
        <p:nvSpPr>
          <p:cNvPr id="27651" name="Rectangle 3"/>
          <p:cNvSpPr>
            <a:spLocks noGrp="1" noChangeArrowheads="1"/>
          </p:cNvSpPr>
          <p:nvPr>
            <p:ph type="body" idx="1"/>
          </p:nvPr>
        </p:nvSpPr>
        <p:spPr>
          <a:xfrm>
            <a:off x="685800" y="4343400"/>
            <a:ext cx="5486400" cy="4114800"/>
          </a:xfrm>
          <a:prstGeom prst="rect">
            <a:avLst/>
          </a:prstGeom>
        </p:spPr>
        <p:txBody>
          <a:bodyPr/>
          <a:lstStyle/>
          <a:p>
            <a:pPr marL="502920" lvl="2" indent="0">
              <a:spcAft>
                <a:spcPts val="300"/>
              </a:spcAft>
              <a:buClr>
                <a:schemeClr val="tx2"/>
              </a:buClr>
              <a:buSzPct val="100000"/>
              <a:buFont typeface="Wingdings" panose="05000000000000000000" pitchFamily="2" charset="2"/>
              <a:buNone/>
            </a:pPr>
            <a:r>
              <a:rPr lang="en-US" altLang="en-US" sz="2400" dirty="0" smtClean="0"/>
              <a:t>- These techniques are based on the issues that arise </a:t>
            </a:r>
          </a:p>
          <a:p>
            <a:pPr marL="502920" lvl="2">
              <a:spcAft>
                <a:spcPts val="300"/>
              </a:spcAft>
              <a:buClr>
                <a:schemeClr val="tx2"/>
              </a:buClr>
              <a:buSzPct val="100000"/>
            </a:pPr>
            <a:r>
              <a:rPr lang="en-US" altLang="en-US" sz="2400" dirty="0" smtClean="0"/>
              <a:t>in a PPDARM scenario</a:t>
            </a:r>
          </a:p>
          <a:p>
            <a:pPr marL="502920" marR="0" lvl="2" indent="0" algn="l" defTabSz="457200" rtl="0" eaLnBrk="0" fontAlgn="base" latinLnBrk="0" hangingPunct="0">
              <a:lnSpc>
                <a:spcPct val="100000"/>
              </a:lnSpc>
              <a:spcBef>
                <a:spcPct val="30000"/>
              </a:spcBef>
              <a:spcAft>
                <a:spcPts val="300"/>
              </a:spcAft>
              <a:buClr>
                <a:schemeClr val="tx2"/>
              </a:buClr>
              <a:buSzPct val="100000"/>
              <a:buFontTx/>
              <a:buNone/>
              <a:tabLst/>
              <a:defRPr/>
            </a:pPr>
            <a:r>
              <a:rPr lang="en-US" altLang="en-US" sz="2400" dirty="0" smtClean="0"/>
              <a:t>- </a:t>
            </a:r>
            <a:r>
              <a:rPr lang="en-US" sz="2400" dirty="0" smtClean="0">
                <a:latin typeface="Calibri" pitchFamily="34" charset="0"/>
                <a:ea typeface="ＭＳ Ｐゴシック" pitchFamily="4" charset="-128"/>
              </a:rPr>
              <a:t>Our case studies focus on the corporate model – data held</a:t>
            </a:r>
            <a:r>
              <a:rPr lang="en-US" sz="2400" baseline="0" dirty="0" smtClean="0">
                <a:latin typeface="Calibri" pitchFamily="34" charset="0"/>
                <a:ea typeface="ＭＳ Ｐゴシック" pitchFamily="4" charset="-128"/>
              </a:rPr>
              <a:t> by organizations and not WWW (individuals are data holders).</a:t>
            </a:r>
            <a:endParaRPr lang="en-US" sz="2400" dirty="0" smtClean="0">
              <a:latin typeface="Calibri" pitchFamily="34" charset="0"/>
              <a:ea typeface="ＭＳ Ｐゴシック" pitchFamily="4" charset="-128"/>
            </a:endParaRPr>
          </a:p>
          <a:p>
            <a:pPr marL="502920" lvl="2">
              <a:spcAft>
                <a:spcPts val="300"/>
              </a:spcAft>
              <a:buClr>
                <a:schemeClr val="tx2"/>
              </a:buClr>
              <a:buSzPct val="100000"/>
            </a:pPr>
            <a:endParaRPr lang="en-US" altLang="en-US" sz="2400" dirty="0" smtClean="0"/>
          </a:p>
          <a:p>
            <a:pPr eaLnBrk="1" hangingPunct="1">
              <a:defRPr/>
            </a:pPr>
            <a:endParaRPr lang="en-US" dirty="0" smtClean="0">
              <a:latin typeface="Calibri" pitchFamily="34" charset="0"/>
              <a:ea typeface="ＭＳ Ｐゴシック" pitchFamily="4" charset="-128"/>
            </a:endParaRPr>
          </a:p>
        </p:txBody>
      </p:sp>
    </p:spTree>
    <p:extLst>
      <p:ext uri="{BB962C8B-B14F-4D97-AF65-F5344CB8AC3E}">
        <p14:creationId xmlns:p14="http://schemas.microsoft.com/office/powerpoint/2010/main" val="42259123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r>
              <a:rPr lang="en-US" dirty="0" smtClean="0"/>
              <a:t>Computer and Network Security Essentials Editor: Kevin Daimi Associate Editors: Guillermo Francia, Levent Ertaul, Luis H. Encinas, Eman El-Sheikh Published by Springer</a:t>
            </a:r>
            <a:endParaRPr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42FA2BD3-DDA8-9E42-8E75-197DCEC9D88E}" type="datetime1">
              <a:rPr lang="en-US" smtClean="0"/>
              <a:t>9/14/2017</a:t>
            </a:fld>
            <a:endParaRPr lang="en-US" dirty="0"/>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6" name="bk object 16"/>
          <p:cNvSpPr/>
          <p:nvPr/>
        </p:nvSpPr>
        <p:spPr>
          <a:xfrm>
            <a:off x="0" y="0"/>
            <a:ext cx="9144000" cy="6857999"/>
          </a:xfrm>
          <a:prstGeom prst="rect">
            <a:avLst/>
          </a:prstGeom>
          <a:blipFill>
            <a:blip r:embed="rId2" cstate="print"/>
            <a:stretch>
              <a:fillRect/>
            </a:stretch>
          </a:blipFill>
        </p:spPr>
        <p:txBody>
          <a:bodyPr wrap="square" lIns="0" tIns="0" rIns="0" bIns="0" rtlCol="0"/>
          <a:lstStyle/>
          <a:p>
            <a:endParaRPr dirty="0"/>
          </a:p>
        </p:txBody>
      </p:sp>
      <p:sp>
        <p:nvSpPr>
          <p:cNvPr id="17" name="bk object 17"/>
          <p:cNvSpPr/>
          <p:nvPr/>
        </p:nvSpPr>
        <p:spPr>
          <a:xfrm>
            <a:off x="0" y="0"/>
            <a:ext cx="9144000" cy="6858000"/>
          </a:xfrm>
          <a:custGeom>
            <a:avLst/>
            <a:gdLst/>
            <a:ahLst/>
            <a:cxnLst/>
            <a:rect l="l" t="t" r="r" b="b"/>
            <a:pathLst>
              <a:path w="9144000" h="6858000">
                <a:moveTo>
                  <a:pt x="0" y="6858000"/>
                </a:moveTo>
                <a:lnTo>
                  <a:pt x="9144000" y="6858000"/>
                </a:lnTo>
                <a:lnTo>
                  <a:pt x="9144000" y="0"/>
                </a:lnTo>
                <a:lnTo>
                  <a:pt x="0" y="0"/>
                </a:lnTo>
                <a:lnTo>
                  <a:pt x="0" y="6858000"/>
                </a:lnTo>
              </a:path>
            </a:pathLst>
          </a:custGeom>
          <a:solidFill>
            <a:srgbClr val="001F5F"/>
          </a:solidFill>
        </p:spPr>
        <p:txBody>
          <a:bodyPr wrap="square" lIns="0" tIns="0" rIns="0" bIns="0" rtlCol="0"/>
          <a:lstStyle/>
          <a:p>
            <a:endParaRPr dirty="0"/>
          </a:p>
        </p:txBody>
      </p:sp>
      <p:sp>
        <p:nvSpPr>
          <p:cNvPr id="2" name="Holder 2"/>
          <p:cNvSpPr>
            <a:spLocks noGrp="1"/>
          </p:cNvSpPr>
          <p:nvPr>
            <p:ph type="title"/>
          </p:nvPr>
        </p:nvSpPr>
        <p:spPr>
          <a:xfrm>
            <a:off x="457200" y="329181"/>
            <a:ext cx="8416645" cy="615553"/>
          </a:xfrm>
        </p:spPr>
        <p:txBody>
          <a:bodyPr lIns="0" tIns="0" rIns="0" bIns="0"/>
          <a:lstStyle>
            <a:lvl1pPr>
              <a:defRPr sz="4000" b="1" i="0">
                <a:solidFill>
                  <a:srgbClr val="FF0000"/>
                </a:solidFill>
                <a:latin typeface="Arial"/>
                <a:cs typeface="Arial"/>
              </a:defRPr>
            </a:lvl1pPr>
          </a:lstStyle>
          <a:p>
            <a:endParaRPr dirty="0"/>
          </a:p>
        </p:txBody>
      </p:sp>
      <p:sp>
        <p:nvSpPr>
          <p:cNvPr id="3" name="Holder 3"/>
          <p:cNvSpPr>
            <a:spLocks noGrp="1"/>
          </p:cNvSpPr>
          <p:nvPr>
            <p:ph type="body" idx="1"/>
          </p:nvPr>
        </p:nvSpPr>
        <p:spPr>
          <a:xfrm>
            <a:off x="383540" y="1190236"/>
            <a:ext cx="8376919" cy="400110"/>
          </a:xfrm>
        </p:spPr>
        <p:txBody>
          <a:bodyPr lIns="0" tIns="0" rIns="0" bIns="0"/>
          <a:lstStyle>
            <a:lvl1pPr>
              <a:defRPr sz="2600" b="0" i="0">
                <a:solidFill>
                  <a:schemeClr val="bg1"/>
                </a:solidFill>
                <a:latin typeface="Arial"/>
                <a:cs typeface="Arial"/>
              </a:defRPr>
            </a:lvl1pPr>
          </a:lstStyle>
          <a:p>
            <a:endParaRPr dirty="0"/>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r>
              <a:rPr lang="en-US" dirty="0" smtClean="0"/>
              <a:t>Computer and Network Security Essentials Editor: Kevin Daimi Associate Editors: Guillermo Francia, Levent Ertaul, Luis H. Encinas, Eman El-Sheikh Published by Springer</a:t>
            </a:r>
            <a:endParaRPr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B22EC1C1-D546-8E41-BC1B-43E8C6372879}" type="datetime1">
              <a:rPr lang="en-US" smtClean="0"/>
              <a:t>9/14/2017</a:t>
            </a:fld>
            <a:endParaRPr lang="en-US" dirty="0"/>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6" name="bk object 16"/>
          <p:cNvSpPr/>
          <p:nvPr/>
        </p:nvSpPr>
        <p:spPr>
          <a:xfrm>
            <a:off x="0" y="0"/>
            <a:ext cx="9144000" cy="6857999"/>
          </a:xfrm>
          <a:prstGeom prst="rect">
            <a:avLst/>
          </a:prstGeom>
          <a:blipFill>
            <a:blip r:embed="rId2" cstate="print"/>
            <a:stretch>
              <a:fillRect/>
            </a:stretch>
          </a:blipFill>
        </p:spPr>
        <p:txBody>
          <a:bodyPr wrap="square" lIns="0" tIns="0" rIns="0" bIns="0" rtlCol="0"/>
          <a:lstStyle/>
          <a:p>
            <a:endParaRPr dirty="0"/>
          </a:p>
        </p:txBody>
      </p:sp>
      <p:sp>
        <p:nvSpPr>
          <p:cNvPr id="17" name="bk object 17"/>
          <p:cNvSpPr/>
          <p:nvPr/>
        </p:nvSpPr>
        <p:spPr>
          <a:xfrm>
            <a:off x="0" y="0"/>
            <a:ext cx="9144000" cy="6858000"/>
          </a:xfrm>
          <a:custGeom>
            <a:avLst/>
            <a:gdLst/>
            <a:ahLst/>
            <a:cxnLst/>
            <a:rect l="l" t="t" r="r" b="b"/>
            <a:pathLst>
              <a:path w="9144000" h="6858000">
                <a:moveTo>
                  <a:pt x="0" y="6858000"/>
                </a:moveTo>
                <a:lnTo>
                  <a:pt x="9144000" y="6858000"/>
                </a:lnTo>
                <a:lnTo>
                  <a:pt x="9144000" y="0"/>
                </a:lnTo>
                <a:lnTo>
                  <a:pt x="0" y="0"/>
                </a:lnTo>
                <a:lnTo>
                  <a:pt x="0" y="6858000"/>
                </a:lnTo>
              </a:path>
            </a:pathLst>
          </a:custGeom>
          <a:solidFill>
            <a:srgbClr val="001F5F"/>
          </a:solidFill>
        </p:spPr>
        <p:txBody>
          <a:bodyPr wrap="square" lIns="0" tIns="0" rIns="0" bIns="0" rtlCol="0"/>
          <a:lstStyle/>
          <a:p>
            <a:endParaRPr dirty="0"/>
          </a:p>
        </p:txBody>
      </p:sp>
      <p:sp>
        <p:nvSpPr>
          <p:cNvPr id="3" name="Holder 3"/>
          <p:cNvSpPr>
            <a:spLocks noGrp="1"/>
          </p:cNvSpPr>
          <p:nvPr>
            <p:ph sz="half" idx="2"/>
          </p:nvPr>
        </p:nvSpPr>
        <p:spPr>
          <a:xfrm>
            <a:off x="273811" y="1125402"/>
            <a:ext cx="3940175" cy="3534410"/>
          </a:xfrm>
          <a:prstGeom prst="rect">
            <a:avLst/>
          </a:prstGeom>
        </p:spPr>
        <p:txBody>
          <a:bodyPr wrap="square" lIns="0" tIns="0" rIns="0" bIns="0">
            <a:spAutoFit/>
          </a:bodyPr>
          <a:lstStyle>
            <a:lvl1pPr>
              <a:defRPr sz="1800" b="0" i="0">
                <a:solidFill>
                  <a:schemeClr val="bg1"/>
                </a:solidFill>
                <a:latin typeface="Arial"/>
                <a:cs typeface="Arial"/>
              </a:defRPr>
            </a:lvl1pPr>
          </a:lstStyle>
          <a:p>
            <a:endParaRPr/>
          </a:p>
        </p:txBody>
      </p:sp>
      <p:sp>
        <p:nvSpPr>
          <p:cNvPr id="4" name="Holder 4"/>
          <p:cNvSpPr>
            <a:spLocks noGrp="1"/>
          </p:cNvSpPr>
          <p:nvPr>
            <p:ph sz="half" idx="3"/>
          </p:nvPr>
        </p:nvSpPr>
        <p:spPr>
          <a:xfrm>
            <a:off x="4842128" y="1309930"/>
            <a:ext cx="3769995" cy="4760595"/>
          </a:xfrm>
          <a:prstGeom prst="rect">
            <a:avLst/>
          </a:prstGeom>
        </p:spPr>
        <p:txBody>
          <a:bodyPr wrap="square" lIns="0" tIns="0" rIns="0" bIns="0">
            <a:spAutoFit/>
          </a:bodyPr>
          <a:lstStyle>
            <a:lvl1pPr>
              <a:defRPr sz="1100" b="0" i="0">
                <a:solidFill>
                  <a:schemeClr val="bg1"/>
                </a:solidFill>
                <a:latin typeface="Arial"/>
                <a:cs typeface="Arial"/>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r>
              <a:rPr lang="en-US" dirty="0" smtClean="0"/>
              <a:t>Computer and Network Security Essentials Editor: Kevin Daimi Associate Editors: Guillermo Francia, Levent Ertaul, Luis H. Encinas, Eman El-Sheikh Published by Springer</a:t>
            </a:r>
            <a:endParaRPr dirty="0"/>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433D21A9-A272-8945-839E-AF81344B8AD8}" type="datetime1">
              <a:rPr lang="en-US" smtClean="0"/>
              <a:t>9/14/2017</a:t>
            </a:fld>
            <a:endParaRPr lang="en-US" dirty="0"/>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dirty="0"/>
          </a:p>
        </p:txBody>
      </p:sp>
      <p:sp>
        <p:nvSpPr>
          <p:cNvPr id="10" name="Holder 2"/>
          <p:cNvSpPr>
            <a:spLocks noGrp="1"/>
          </p:cNvSpPr>
          <p:nvPr>
            <p:ph type="title"/>
          </p:nvPr>
        </p:nvSpPr>
        <p:spPr>
          <a:xfrm>
            <a:off x="457200" y="329181"/>
            <a:ext cx="8416645" cy="615553"/>
          </a:xfrm>
        </p:spPr>
        <p:txBody>
          <a:bodyPr lIns="0" tIns="0" rIns="0" bIns="0"/>
          <a:lstStyle>
            <a:lvl1pPr>
              <a:defRPr sz="4000" b="1" i="0">
                <a:solidFill>
                  <a:srgbClr val="FF0000"/>
                </a:solidFill>
                <a:latin typeface="Arial"/>
                <a:cs typeface="Arial"/>
              </a:defRPr>
            </a:lvl1pPr>
          </a:lstStyle>
          <a:p>
            <a:endParaRPr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r>
              <a:rPr lang="en-US" dirty="0" smtClean="0"/>
              <a:t>Computer and Network Security Essentials Editor: Kevin Daimi Associate Editors: Guillermo Francia, Levent Ertaul, Luis H. Encinas, Eman El-Sheikh Published by Springer</a:t>
            </a:r>
            <a:endParaRPr dirty="0"/>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59697BBF-B566-8949-BB65-E637AA1F7546}" type="datetime1">
              <a:rPr lang="en-US" smtClean="0"/>
              <a:t>9/14/2017</a:t>
            </a:fld>
            <a:endParaRPr lang="en-US" dirty="0"/>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dirty="0"/>
          </a:p>
        </p:txBody>
      </p:sp>
      <p:sp>
        <p:nvSpPr>
          <p:cNvPr id="6" name="Holder 2"/>
          <p:cNvSpPr>
            <a:spLocks noGrp="1"/>
          </p:cNvSpPr>
          <p:nvPr>
            <p:ph type="title"/>
          </p:nvPr>
        </p:nvSpPr>
        <p:spPr>
          <a:xfrm>
            <a:off x="457200" y="329181"/>
            <a:ext cx="8416645" cy="615553"/>
          </a:xfrm>
        </p:spPr>
        <p:txBody>
          <a:bodyPr lIns="0" tIns="0" rIns="0" bIns="0"/>
          <a:lstStyle>
            <a:lvl1pPr>
              <a:defRPr sz="4000" b="1" i="0">
                <a:solidFill>
                  <a:srgbClr val="FF0000"/>
                </a:solidFill>
                <a:latin typeface="Arial"/>
                <a:cs typeface="Arial"/>
              </a:defRPr>
            </a:lvl1pPr>
          </a:lstStyle>
          <a:p>
            <a:endParaRPr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r>
              <a:rPr lang="en-US" dirty="0" smtClean="0"/>
              <a:t>Computer and Network Security Essentials Editor: Kevin Daimi Associate Editors: Guillermo Francia, Levent Ertaul, Luis H. Encinas, Eman El-Sheikh Published by Springer</a:t>
            </a:r>
            <a:endParaRPr dirty="0"/>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9EF6CA2E-8BB6-1B42-A6A7-0AB69444D1F0}" type="datetime1">
              <a:rPr lang="en-US" smtClean="0"/>
              <a:t>9/14/2017</a:t>
            </a:fld>
            <a:endParaRPr lang="en-US" dirty="0"/>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1026">
              <a:srgbClr val="00B0F0"/>
            </a:gs>
            <a:gs pos="0">
              <a:schemeClr val="accent1">
                <a:lumMod val="5000"/>
                <a:lumOff val="95000"/>
              </a:schemeClr>
            </a:gs>
            <a:gs pos="65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16" name="bk object 16"/>
          <p:cNvSpPr/>
          <p:nvPr/>
        </p:nvSpPr>
        <p:spPr>
          <a:xfrm>
            <a:off x="0" y="0"/>
            <a:ext cx="9144000" cy="6857999"/>
          </a:xfrm>
          <a:prstGeom prst="rect">
            <a:avLst/>
          </a:prstGeom>
          <a:blipFill>
            <a:blip r:embed="rId7" cstate="print"/>
            <a:stretch>
              <a:fillRect/>
            </a:stretch>
          </a:blipFill>
        </p:spPr>
        <p:txBody>
          <a:bodyPr wrap="square" lIns="0" tIns="0" rIns="0" bIns="0" rtlCol="0"/>
          <a:lstStyle/>
          <a:p>
            <a:endParaRPr dirty="0"/>
          </a:p>
        </p:txBody>
      </p:sp>
      <p:sp>
        <p:nvSpPr>
          <p:cNvPr id="2" name="Holder 2"/>
          <p:cNvSpPr>
            <a:spLocks noGrp="1"/>
          </p:cNvSpPr>
          <p:nvPr>
            <p:ph type="title"/>
          </p:nvPr>
        </p:nvSpPr>
        <p:spPr>
          <a:xfrm>
            <a:off x="457200" y="329181"/>
            <a:ext cx="8416645" cy="553998"/>
          </a:xfrm>
          <a:prstGeom prst="rect">
            <a:avLst/>
          </a:prstGeom>
        </p:spPr>
        <p:txBody>
          <a:bodyPr wrap="square" lIns="0" tIns="0" rIns="0" bIns="0">
            <a:spAutoFit/>
          </a:bodyPr>
          <a:lstStyle>
            <a:lvl1pPr>
              <a:defRPr sz="3600" b="0" i="0">
                <a:solidFill>
                  <a:schemeClr val="bg1"/>
                </a:solidFill>
                <a:latin typeface="Arial"/>
                <a:cs typeface="Arial"/>
              </a:defRPr>
            </a:lvl1pPr>
          </a:lstStyle>
          <a:p>
            <a:r>
              <a:rPr lang="en-US" dirty="0" smtClean="0"/>
              <a:t>d</a:t>
            </a:r>
            <a:endParaRPr dirty="0"/>
          </a:p>
        </p:txBody>
      </p:sp>
      <p:sp>
        <p:nvSpPr>
          <p:cNvPr id="3" name="Holder 3"/>
          <p:cNvSpPr>
            <a:spLocks noGrp="1"/>
          </p:cNvSpPr>
          <p:nvPr>
            <p:ph type="body" idx="1"/>
          </p:nvPr>
        </p:nvSpPr>
        <p:spPr>
          <a:xfrm>
            <a:off x="383540" y="1190236"/>
            <a:ext cx="8376919" cy="4786630"/>
          </a:xfrm>
          <a:prstGeom prst="rect">
            <a:avLst/>
          </a:prstGeom>
        </p:spPr>
        <p:txBody>
          <a:bodyPr wrap="square" lIns="0" tIns="0" rIns="0" bIns="0">
            <a:spAutoFit/>
          </a:bodyPr>
          <a:lstStyle>
            <a:lvl1pPr>
              <a:defRPr sz="2600" b="0" i="0">
                <a:solidFill>
                  <a:schemeClr val="bg1"/>
                </a:solidFill>
                <a:latin typeface="Arial"/>
                <a:cs typeface="Arial"/>
              </a:defRPr>
            </a:lvl1pPr>
          </a:lstStyle>
          <a:p>
            <a:endParaRPr dirty="0"/>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r>
              <a:rPr lang="en-US" dirty="0" smtClean="0"/>
              <a:t>Computer and Network Security Essentials Editor: Kevin Daimi Associate Editors: Guillermo Francia, Levent Ertaul, Luis H. Encinas, Eman El-Sheikh Published by Springer</a:t>
            </a:r>
            <a:endParaRPr dirty="0"/>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8CA26862-02A3-6A4B-8D7A-5134ABB87F60}" type="datetime1">
              <a:rPr lang="en-US" smtClean="0"/>
              <a:t>9/14/2017</a:t>
            </a:fld>
            <a:endParaRPr lang="en-US" dirty="0"/>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iming>
    <p:tnLst>
      <p:par>
        <p:cTn id="1" dur="indefinite" restart="never" nodeType="tmRoot"/>
      </p:par>
    </p:tnLst>
  </p:timing>
  <p:hf sldNum="0" hdr="0" dt="0"/>
  <p:txStyles>
    <p:titleStyle>
      <a:lvl1pPr algn="ctr">
        <a:defRPr sz="4000" b="1">
          <a:solidFill>
            <a:srgbClr val="FF0000"/>
          </a:solidFill>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0154" y="329181"/>
            <a:ext cx="8603691" cy="2092881"/>
          </a:xfrm>
        </p:spPr>
        <p:txBody>
          <a:bodyPr/>
          <a:lstStyle/>
          <a:p>
            <a:pPr algn="ctr"/>
            <a:r>
              <a:rPr lang="en-US" sz="3200" dirty="0" smtClean="0">
                <a:solidFill>
                  <a:srgbClr val="FF0000"/>
                </a:solidFill>
              </a:rPr>
              <a:t>Chapter 4: </a:t>
            </a:r>
            <a:r>
              <a:rPr lang="en-IN" sz="3200" dirty="0" smtClean="0">
                <a:solidFill>
                  <a:srgbClr val="FF0000"/>
                </a:solidFill>
              </a:rPr>
              <a:t>Information-Theoretically </a:t>
            </a:r>
            <a:r>
              <a:rPr lang="en-IN" sz="3200" dirty="0">
                <a:solidFill>
                  <a:srgbClr val="FF0000"/>
                </a:solidFill>
              </a:rPr>
              <a:t>Secure </a:t>
            </a:r>
            <a:r>
              <a:rPr lang="en-IN" sz="3200" dirty="0" smtClean="0">
                <a:solidFill>
                  <a:srgbClr val="FF0000"/>
                </a:solidFill>
              </a:rPr>
              <a:t>Privacy Preserving </a:t>
            </a:r>
            <a:r>
              <a:rPr lang="en-IN" sz="3200" dirty="0">
                <a:solidFill>
                  <a:srgbClr val="FF0000"/>
                </a:solidFill>
              </a:rPr>
              <a:t>Approaches for Collaborative </a:t>
            </a:r>
            <a:r>
              <a:rPr lang="en-IN" sz="3200" dirty="0" smtClean="0">
                <a:solidFill>
                  <a:srgbClr val="FF0000"/>
                </a:solidFill>
              </a:rPr>
              <a:t>Association Rule Mining</a:t>
            </a:r>
            <a:r>
              <a:rPr lang="en-US" dirty="0">
                <a:solidFill>
                  <a:srgbClr val="FF0000"/>
                </a:solidFill>
              </a:rPr>
              <a:t/>
            </a:r>
            <a:br>
              <a:rPr lang="en-US" dirty="0">
                <a:solidFill>
                  <a:srgbClr val="FF0000"/>
                </a:solidFill>
              </a:rPr>
            </a:br>
            <a:endParaRPr lang="en-US" dirty="0">
              <a:solidFill>
                <a:srgbClr val="FF0000"/>
              </a:solidFill>
            </a:endParaRPr>
          </a:p>
        </p:txBody>
      </p:sp>
      <p:sp>
        <p:nvSpPr>
          <p:cNvPr id="5" name="Footer Placeholder 4"/>
          <p:cNvSpPr>
            <a:spLocks noGrp="1"/>
          </p:cNvSpPr>
          <p:nvPr>
            <p:ph type="ftr" sz="quarter" idx="5"/>
          </p:nvPr>
        </p:nvSpPr>
        <p:spPr>
          <a:xfrm>
            <a:off x="270154" y="5148628"/>
            <a:ext cx="8340446" cy="1723549"/>
          </a:xfrm>
        </p:spPr>
        <p:txBody>
          <a:bodyPr/>
          <a:lstStyle/>
          <a:p>
            <a:r>
              <a:rPr lang="en-US" sz="1600" dirty="0" smtClean="0">
                <a:solidFill>
                  <a:srgbClr val="FF0000"/>
                </a:solidFill>
              </a:rPr>
              <a:t>Computer and Network Security Essentials</a:t>
            </a:r>
          </a:p>
          <a:p>
            <a:r>
              <a:rPr lang="en-US" sz="1600" dirty="0" smtClean="0">
                <a:solidFill>
                  <a:srgbClr val="FF0000"/>
                </a:solidFill>
              </a:rPr>
              <a:t>Springer</a:t>
            </a:r>
          </a:p>
          <a:p>
            <a:endParaRPr lang="en-US" sz="1600" dirty="0" smtClean="0">
              <a:solidFill>
                <a:srgbClr val="FF0000"/>
              </a:solidFill>
            </a:endParaRPr>
          </a:p>
          <a:p>
            <a:r>
              <a:rPr lang="en-US" sz="1600" dirty="0" smtClean="0">
                <a:solidFill>
                  <a:srgbClr val="FF0000"/>
                </a:solidFill>
              </a:rPr>
              <a:t>Editor: Kevin Daimi</a:t>
            </a:r>
          </a:p>
          <a:p>
            <a:r>
              <a:rPr lang="en-US" sz="1600" b="1" dirty="0" smtClean="0">
                <a:solidFill>
                  <a:srgbClr val="FF0000"/>
                </a:solidFill>
              </a:rPr>
              <a:t>Associate Editors: Guillermo Francia, Levent Ertaul, Luis Hernández</a:t>
            </a:r>
            <a:r>
              <a:rPr lang="en-US" sz="1600" dirty="0" smtClean="0"/>
              <a:t> </a:t>
            </a:r>
            <a:r>
              <a:rPr lang="en-US" sz="1600" b="1" dirty="0" smtClean="0">
                <a:solidFill>
                  <a:srgbClr val="FF0000"/>
                </a:solidFill>
              </a:rPr>
              <a:t> Encinas, Eman El-Sheikh</a:t>
            </a:r>
          </a:p>
          <a:p>
            <a:r>
              <a:rPr lang="en-US" sz="1600" b="1" dirty="0" smtClean="0">
                <a:solidFill>
                  <a:srgbClr val="FF0000"/>
                </a:solidFill>
              </a:rPr>
              <a:t>Prepared By: </a:t>
            </a:r>
          </a:p>
          <a:p>
            <a:r>
              <a:rPr lang="en-US" sz="1600" b="1" dirty="0" smtClean="0">
                <a:solidFill>
                  <a:srgbClr val="FF0000"/>
                </a:solidFill>
              </a:rPr>
              <a:t>N. R Nanavati and D.C. Jinwala</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1200" y="1905000"/>
            <a:ext cx="5257800" cy="3276600"/>
          </a:xfrm>
          <a:prstGeom prst="rect">
            <a:avLst/>
          </a:prstGeom>
          <a:solidFill>
            <a:schemeClr val="accent1">
              <a:lumMod val="40000"/>
              <a:lumOff val="60000"/>
            </a:schemeClr>
          </a:solidFill>
        </p:spPr>
      </p:pic>
    </p:spTree>
    <p:extLst>
      <p:ext uri="{BB962C8B-B14F-4D97-AF65-F5344CB8AC3E}">
        <p14:creationId xmlns:p14="http://schemas.microsoft.com/office/powerpoint/2010/main" val="1033077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Computational versus Information-theoretic Security</a:t>
            </a:r>
            <a:endParaRPr lang="en-IN" dirty="0"/>
          </a:p>
        </p:txBody>
      </p:sp>
      <p:sp>
        <p:nvSpPr>
          <p:cNvPr id="3" name="Slide Number Placeholder 2"/>
          <p:cNvSpPr>
            <a:spLocks noGrp="1"/>
          </p:cNvSpPr>
          <p:nvPr>
            <p:ph type="sldNum" sz="quarter" idx="4294967295"/>
          </p:nvPr>
        </p:nvSpPr>
        <p:spPr>
          <a:xfrm>
            <a:off x="7620000" y="18288"/>
            <a:ext cx="1066800" cy="329184"/>
          </a:xfrm>
          <a:prstGeom prst="rect">
            <a:avLst/>
          </a:prstGeom>
        </p:spPr>
        <p:txBody>
          <a:bodyPr/>
          <a:lstStyle/>
          <a:p>
            <a:pPr algn="r">
              <a:defRPr/>
            </a:pPr>
            <a:fld id="{6DCF13EE-2ADE-48ED-93B8-E48A1964EC99}" type="slidenum">
              <a:rPr lang="en-US" smtClean="0">
                <a:solidFill>
                  <a:schemeClr val="bg1"/>
                </a:solidFill>
              </a:rPr>
              <a:pPr algn="r">
                <a:defRPr/>
              </a:pPr>
              <a:t>10</a:t>
            </a:fld>
            <a:endParaRPr lang="en-US" dirty="0">
              <a:solidFill>
                <a:schemeClr val="bg1"/>
              </a:solidFill>
            </a:endParaRPr>
          </a:p>
        </p:txBody>
      </p:sp>
      <p:sp>
        <p:nvSpPr>
          <p:cNvPr id="4" name="Rectangle 3"/>
          <p:cNvSpPr/>
          <p:nvPr/>
        </p:nvSpPr>
        <p:spPr>
          <a:xfrm>
            <a:off x="457200" y="1846730"/>
            <a:ext cx="8466083" cy="4288866"/>
          </a:xfrm>
          <a:prstGeom prst="rect">
            <a:avLst/>
          </a:prstGeom>
        </p:spPr>
        <p:txBody>
          <a:bodyPr wrap="square">
            <a:spAutoFit/>
          </a:bodyPr>
          <a:lstStyle/>
          <a:p>
            <a:pPr marL="845820" marR="855980" lvl="2" indent="-457200">
              <a:spcBef>
                <a:spcPct val="20000"/>
              </a:spcBef>
              <a:spcAft>
                <a:spcPts val="300"/>
              </a:spcAft>
              <a:buClr>
                <a:srgbClr val="DF773B"/>
              </a:buClr>
              <a:buSzPct val="100000"/>
              <a:buFont typeface="Wingdings" charset="2"/>
              <a:buChar char="q"/>
              <a:tabLst>
                <a:tab pos="528320" algn="l"/>
              </a:tabLst>
            </a:pPr>
            <a:r>
              <a:rPr lang="en-US" altLang="en-US" sz="2800" spc="-10" dirty="0">
                <a:solidFill>
                  <a:srgbClr val="FFFFFF"/>
                </a:solidFill>
                <a:latin typeface="Arial"/>
                <a:cs typeface="Arial"/>
              </a:rPr>
              <a:t>Computational Security </a:t>
            </a:r>
          </a:p>
          <a:p>
            <a:pPr marL="1303020" marR="855980" lvl="3" indent="-457200">
              <a:spcBef>
                <a:spcPct val="20000"/>
              </a:spcBef>
              <a:spcAft>
                <a:spcPts val="300"/>
              </a:spcAft>
              <a:buClr>
                <a:srgbClr val="DF773B"/>
              </a:buClr>
              <a:buSzPct val="100000"/>
              <a:buFont typeface="Wingdings" charset="2"/>
              <a:buChar char="q"/>
              <a:tabLst>
                <a:tab pos="528320" algn="l"/>
              </a:tabLst>
            </a:pPr>
            <a:r>
              <a:rPr lang="en-US" altLang="en-US" sz="2000" spc="-10" dirty="0">
                <a:solidFill>
                  <a:srgbClr val="FFFFFF"/>
                </a:solidFill>
                <a:latin typeface="Arial"/>
                <a:cs typeface="Arial"/>
              </a:rPr>
              <a:t>an assumption that the adversary is not omni-potent [23].</a:t>
            </a:r>
          </a:p>
          <a:p>
            <a:pPr marL="1303020" marR="855980" lvl="3" indent="-457200">
              <a:spcBef>
                <a:spcPct val="20000"/>
              </a:spcBef>
              <a:spcAft>
                <a:spcPts val="300"/>
              </a:spcAft>
              <a:buClr>
                <a:srgbClr val="DF773B"/>
              </a:buClr>
              <a:buSzPct val="100000"/>
              <a:buFont typeface="Wingdings" charset="2"/>
              <a:buChar char="q"/>
              <a:tabLst>
                <a:tab pos="528320" algn="l"/>
              </a:tabLst>
            </a:pPr>
            <a:r>
              <a:rPr lang="en-US" altLang="en-US" sz="2000" spc="-10" dirty="0">
                <a:solidFill>
                  <a:srgbClr val="FFFFFF"/>
                </a:solidFill>
                <a:latin typeface="Arial"/>
                <a:cs typeface="Arial"/>
              </a:rPr>
              <a:t>need to adapt continuously.</a:t>
            </a:r>
          </a:p>
          <a:p>
            <a:pPr marL="845820" marR="855980" lvl="2" indent="-457200">
              <a:spcBef>
                <a:spcPct val="20000"/>
              </a:spcBef>
              <a:spcAft>
                <a:spcPts val="300"/>
              </a:spcAft>
              <a:buClr>
                <a:srgbClr val="DF773B"/>
              </a:buClr>
              <a:buSzPct val="100000"/>
              <a:buFont typeface="Wingdings" charset="2"/>
              <a:buChar char="q"/>
              <a:tabLst>
                <a:tab pos="528320" algn="l"/>
              </a:tabLst>
            </a:pPr>
            <a:r>
              <a:rPr lang="en-US" altLang="en-US" sz="2800" spc="-10" dirty="0">
                <a:solidFill>
                  <a:srgbClr val="FFFFFF"/>
                </a:solidFill>
                <a:latin typeface="Arial"/>
                <a:cs typeface="Arial"/>
              </a:rPr>
              <a:t>Information-theoretic Security</a:t>
            </a:r>
          </a:p>
          <a:p>
            <a:pPr marL="1303020" marR="855980" lvl="3" indent="-457200">
              <a:spcBef>
                <a:spcPct val="20000"/>
              </a:spcBef>
              <a:spcAft>
                <a:spcPts val="300"/>
              </a:spcAft>
              <a:buClr>
                <a:srgbClr val="DF773B"/>
              </a:buClr>
              <a:buSzPct val="100000"/>
              <a:buFont typeface="Wingdings" charset="2"/>
              <a:buChar char="q"/>
              <a:tabLst>
                <a:tab pos="528320" algn="l"/>
              </a:tabLst>
            </a:pPr>
            <a:r>
              <a:rPr lang="en-US" altLang="en-US" sz="2000" spc="-10" dirty="0">
                <a:solidFill>
                  <a:srgbClr val="FFFFFF"/>
                </a:solidFill>
                <a:latin typeface="Arial"/>
                <a:cs typeface="Arial"/>
              </a:rPr>
              <a:t>based on perfect security.</a:t>
            </a:r>
          </a:p>
          <a:p>
            <a:pPr marL="1303020" marR="855980" lvl="3" indent="-457200">
              <a:spcBef>
                <a:spcPct val="20000"/>
              </a:spcBef>
              <a:spcAft>
                <a:spcPts val="300"/>
              </a:spcAft>
              <a:buClr>
                <a:srgbClr val="DF773B"/>
              </a:buClr>
              <a:buSzPct val="100000"/>
              <a:buFont typeface="Wingdings" charset="2"/>
              <a:buChar char="q"/>
              <a:tabLst>
                <a:tab pos="528320" algn="l"/>
              </a:tabLst>
            </a:pPr>
            <a:r>
              <a:rPr lang="en-US" altLang="en-US" sz="2000" spc="-10" dirty="0">
                <a:solidFill>
                  <a:srgbClr val="FFFFFF"/>
                </a:solidFill>
                <a:latin typeface="Arial"/>
                <a:cs typeface="Arial"/>
              </a:rPr>
              <a:t>an assumption that the adversary is not omni-present.</a:t>
            </a:r>
          </a:p>
          <a:p>
            <a:pPr marL="1303020" marR="855980" lvl="3" indent="-457200">
              <a:spcBef>
                <a:spcPct val="20000"/>
              </a:spcBef>
              <a:spcAft>
                <a:spcPts val="300"/>
              </a:spcAft>
              <a:buClr>
                <a:srgbClr val="DF773B"/>
              </a:buClr>
              <a:buSzPct val="100000"/>
              <a:buFont typeface="Wingdings" charset="2"/>
              <a:buChar char="q"/>
              <a:tabLst>
                <a:tab pos="528320" algn="l"/>
              </a:tabLst>
            </a:pPr>
            <a:r>
              <a:rPr lang="en-US" altLang="en-US" sz="2000" spc="-10" dirty="0">
                <a:solidFill>
                  <a:srgbClr val="FFFFFF"/>
                </a:solidFill>
                <a:latin typeface="Arial"/>
                <a:cs typeface="Arial"/>
              </a:rPr>
              <a:t>not vulnerable to developments in computation power [27].</a:t>
            </a:r>
          </a:p>
          <a:p>
            <a:pPr marL="845820" marR="855980" lvl="2" indent="-457200">
              <a:spcBef>
                <a:spcPct val="20000"/>
              </a:spcBef>
              <a:spcAft>
                <a:spcPts val="300"/>
              </a:spcAft>
              <a:buClr>
                <a:srgbClr val="DF773B"/>
              </a:buClr>
              <a:buSzPct val="100000"/>
              <a:buFont typeface="Wingdings" charset="2"/>
              <a:buChar char="q"/>
              <a:tabLst>
                <a:tab pos="528320" algn="l"/>
              </a:tabLst>
            </a:pPr>
            <a:endParaRPr lang="en-US" altLang="en-US" sz="2800" spc="-10" dirty="0">
              <a:solidFill>
                <a:srgbClr val="FFFFFF"/>
              </a:solidFill>
              <a:latin typeface="Arial"/>
              <a:cs typeface="Arial"/>
            </a:endParaRPr>
          </a:p>
        </p:txBody>
      </p:sp>
      <p:sp>
        <p:nvSpPr>
          <p:cNvPr id="5" name="Rounded Rectangle 4"/>
          <p:cNvSpPr/>
          <p:nvPr/>
        </p:nvSpPr>
        <p:spPr>
          <a:xfrm>
            <a:off x="914400" y="3551277"/>
            <a:ext cx="5334000" cy="439886"/>
          </a:xfrm>
          <a:prstGeom prst="roundRect">
            <a:avLst/>
          </a:prstGeom>
          <a:solidFill>
            <a:schemeClr val="accent5">
              <a:alpha val="20000"/>
            </a:schemeClr>
          </a:solidFill>
          <a:ln w="28575"/>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88911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Information-theoretic Security for PPDFIM </a:t>
            </a:r>
            <a:endParaRPr lang="en-IN" dirty="0"/>
          </a:p>
        </p:txBody>
      </p:sp>
      <p:sp>
        <p:nvSpPr>
          <p:cNvPr id="3" name="Slide Number Placeholder 2"/>
          <p:cNvSpPr>
            <a:spLocks noGrp="1"/>
          </p:cNvSpPr>
          <p:nvPr>
            <p:ph type="sldNum" sz="quarter" idx="4294967295"/>
          </p:nvPr>
        </p:nvSpPr>
        <p:spPr>
          <a:xfrm>
            <a:off x="7620000" y="18288"/>
            <a:ext cx="1066800" cy="329184"/>
          </a:xfrm>
          <a:prstGeom prst="rect">
            <a:avLst/>
          </a:prstGeom>
        </p:spPr>
        <p:txBody>
          <a:bodyPr/>
          <a:lstStyle/>
          <a:p>
            <a:pPr algn="r">
              <a:defRPr/>
            </a:pPr>
            <a:fld id="{6DCF13EE-2ADE-48ED-93B8-E48A1964EC99}" type="slidenum">
              <a:rPr lang="en-US" smtClean="0">
                <a:solidFill>
                  <a:schemeClr val="bg1"/>
                </a:solidFill>
              </a:rPr>
              <a:pPr algn="r">
                <a:defRPr/>
              </a:pPr>
              <a:t>11</a:t>
            </a:fld>
            <a:endParaRPr lang="en-US" dirty="0">
              <a:solidFill>
                <a:schemeClr val="bg1"/>
              </a:solidFill>
            </a:endParaRPr>
          </a:p>
        </p:txBody>
      </p:sp>
      <p:sp>
        <p:nvSpPr>
          <p:cNvPr id="4" name="Rectangle 3"/>
          <p:cNvSpPr/>
          <p:nvPr/>
        </p:nvSpPr>
        <p:spPr>
          <a:xfrm>
            <a:off x="457200" y="1846730"/>
            <a:ext cx="8466083" cy="2496068"/>
          </a:xfrm>
          <a:prstGeom prst="rect">
            <a:avLst/>
          </a:prstGeom>
        </p:spPr>
        <p:txBody>
          <a:bodyPr wrap="square">
            <a:spAutoFit/>
          </a:bodyPr>
          <a:lstStyle/>
          <a:p>
            <a:pPr marL="845820" marR="855980" lvl="2" indent="-457200">
              <a:spcBef>
                <a:spcPct val="20000"/>
              </a:spcBef>
              <a:spcAft>
                <a:spcPts val="300"/>
              </a:spcAft>
              <a:buClr>
                <a:srgbClr val="DF773B"/>
              </a:buClr>
              <a:buSzPct val="100000"/>
              <a:buFont typeface="Wingdings" charset="2"/>
              <a:buChar char="q"/>
              <a:tabLst>
                <a:tab pos="528320" algn="l"/>
              </a:tabLst>
            </a:pPr>
            <a:r>
              <a:rPr lang="en-US" altLang="en-US" sz="2800" spc="-10" dirty="0">
                <a:solidFill>
                  <a:srgbClr val="FFFFFF"/>
                </a:solidFill>
                <a:latin typeface="Arial"/>
                <a:cs typeface="Arial"/>
              </a:rPr>
              <a:t>Information-theoretic Security for </a:t>
            </a:r>
            <a:r>
              <a:rPr lang="en-US" altLang="en-US" sz="2800" spc="-10" dirty="0" smtClean="0">
                <a:solidFill>
                  <a:srgbClr val="FFFFFF"/>
                </a:solidFill>
                <a:latin typeface="Arial"/>
                <a:cs typeface="Arial"/>
              </a:rPr>
              <a:t>PPDFIM (Privacy Preservation in Distributed Frequent Itemset Mining)</a:t>
            </a:r>
            <a:endParaRPr lang="en-US" altLang="en-US" sz="2800" spc="-10" dirty="0">
              <a:solidFill>
                <a:srgbClr val="FFFFFF"/>
              </a:solidFill>
              <a:latin typeface="Arial"/>
              <a:cs typeface="Arial"/>
            </a:endParaRPr>
          </a:p>
          <a:p>
            <a:pPr marL="1303020" marR="855980" lvl="3" indent="-457200">
              <a:spcBef>
                <a:spcPct val="20000"/>
              </a:spcBef>
              <a:spcAft>
                <a:spcPts val="300"/>
              </a:spcAft>
              <a:buClr>
                <a:srgbClr val="DF773B"/>
              </a:buClr>
              <a:buSzPct val="100000"/>
              <a:buFont typeface="Wingdings" charset="2"/>
              <a:buChar char="q"/>
              <a:tabLst>
                <a:tab pos="528320" algn="l"/>
              </a:tabLst>
            </a:pPr>
            <a:r>
              <a:rPr lang="en-US" altLang="en-US" sz="2800" spc="-10" dirty="0">
                <a:solidFill>
                  <a:srgbClr val="FFFFFF"/>
                </a:solidFill>
                <a:latin typeface="Arial"/>
                <a:cs typeface="Arial"/>
              </a:rPr>
              <a:t>Horizontally Partitioned Data</a:t>
            </a:r>
          </a:p>
          <a:p>
            <a:pPr marL="1303020" marR="855980" lvl="3" indent="-457200">
              <a:spcBef>
                <a:spcPct val="20000"/>
              </a:spcBef>
              <a:spcAft>
                <a:spcPts val="300"/>
              </a:spcAft>
              <a:buClr>
                <a:srgbClr val="DF773B"/>
              </a:buClr>
              <a:buSzPct val="100000"/>
              <a:buFont typeface="Wingdings" charset="2"/>
              <a:buChar char="q"/>
              <a:tabLst>
                <a:tab pos="528320" algn="l"/>
              </a:tabLst>
            </a:pPr>
            <a:r>
              <a:rPr lang="en-US" altLang="en-US" sz="2800" spc="-10" dirty="0">
                <a:solidFill>
                  <a:srgbClr val="FFFFFF"/>
                </a:solidFill>
                <a:latin typeface="Arial"/>
                <a:cs typeface="Arial"/>
              </a:rPr>
              <a:t>Vertically Partitioned Data</a:t>
            </a:r>
          </a:p>
        </p:txBody>
      </p:sp>
      <p:sp>
        <p:nvSpPr>
          <p:cNvPr id="5" name="Rounded Rectangle 4"/>
          <p:cNvSpPr/>
          <p:nvPr/>
        </p:nvSpPr>
        <p:spPr>
          <a:xfrm>
            <a:off x="1143000" y="3352800"/>
            <a:ext cx="5638800" cy="439886"/>
          </a:xfrm>
          <a:prstGeom prst="roundRect">
            <a:avLst/>
          </a:prstGeom>
          <a:solidFill>
            <a:schemeClr val="accent5">
              <a:alpha val="20000"/>
            </a:schemeClr>
          </a:solidFill>
          <a:ln w="28575"/>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37753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Applications of PPDFIM</a:t>
            </a:r>
            <a:endParaRPr lang="en-US" dirty="0"/>
          </a:p>
        </p:txBody>
      </p:sp>
      <p:sp>
        <p:nvSpPr>
          <p:cNvPr id="3" name="Content Placeholder 2"/>
          <p:cNvSpPr>
            <a:spLocks noGrp="1"/>
          </p:cNvSpPr>
          <p:nvPr>
            <p:ph idx="1"/>
          </p:nvPr>
        </p:nvSpPr>
        <p:spPr>
          <a:xfrm>
            <a:off x="383540" y="1190236"/>
            <a:ext cx="8376919" cy="3305564"/>
          </a:xfrm>
        </p:spPr>
        <p:txBody>
          <a:bodyPr>
            <a:normAutofit/>
          </a:bodyPr>
          <a:lstStyle/>
          <a:p>
            <a:pPr marR="855980" lvl="2" indent="-457200" algn="l" rtl="0">
              <a:spcBef>
                <a:spcPct val="20000"/>
              </a:spcBef>
              <a:spcAft>
                <a:spcPts val="300"/>
              </a:spcAft>
              <a:buClr>
                <a:srgbClr val="DF773B"/>
              </a:buClr>
              <a:buSzPct val="100000"/>
              <a:buFont typeface="Wingdings" charset="2"/>
              <a:buChar char="q"/>
              <a:tabLst>
                <a:tab pos="528320" algn="l"/>
              </a:tabLst>
            </a:pPr>
            <a:r>
              <a:rPr lang="en-US" altLang="ja-JP" sz="2800" kern="1200" spc="-10" dirty="0">
                <a:solidFill>
                  <a:srgbClr val="FFFFFF"/>
                </a:solidFill>
                <a:latin typeface="Arial"/>
                <a:cs typeface="Arial"/>
              </a:rPr>
              <a:t>Market basket data analysis</a:t>
            </a:r>
          </a:p>
          <a:p>
            <a:pPr marR="855980" lvl="2" indent="-457200" algn="l" rtl="0">
              <a:spcBef>
                <a:spcPct val="20000"/>
              </a:spcBef>
              <a:spcAft>
                <a:spcPts val="300"/>
              </a:spcAft>
              <a:buClr>
                <a:srgbClr val="DF773B"/>
              </a:buClr>
              <a:buSzPct val="100000"/>
              <a:buFont typeface="Wingdings" charset="2"/>
              <a:buChar char="q"/>
              <a:tabLst>
                <a:tab pos="528320" algn="l"/>
              </a:tabLst>
            </a:pPr>
            <a:r>
              <a:rPr lang="en-US" altLang="ja-JP" sz="2800" kern="1200" spc="-10" dirty="0">
                <a:solidFill>
                  <a:srgbClr val="FFFFFF"/>
                </a:solidFill>
                <a:latin typeface="Arial"/>
                <a:cs typeface="Arial"/>
              </a:rPr>
              <a:t>Medical data analysis</a:t>
            </a:r>
          </a:p>
          <a:p>
            <a:pPr marR="855980" lvl="2" indent="-457200" algn="l" rtl="0">
              <a:spcBef>
                <a:spcPct val="20000"/>
              </a:spcBef>
              <a:spcAft>
                <a:spcPts val="300"/>
              </a:spcAft>
              <a:buClr>
                <a:srgbClr val="DF773B"/>
              </a:buClr>
              <a:buSzPct val="100000"/>
              <a:buFont typeface="Wingdings" charset="2"/>
              <a:buChar char="q"/>
              <a:tabLst>
                <a:tab pos="528320" algn="l"/>
              </a:tabLst>
            </a:pPr>
            <a:r>
              <a:rPr lang="en-US" altLang="ja-JP" sz="2800" kern="1200" spc="-10" dirty="0">
                <a:solidFill>
                  <a:srgbClr val="FFFFFF"/>
                </a:solidFill>
                <a:latin typeface="Arial"/>
                <a:cs typeface="Arial"/>
              </a:rPr>
              <a:t>Media related data</a:t>
            </a:r>
          </a:p>
          <a:p>
            <a:pPr marR="855980" lvl="2" indent="-457200" algn="l" rtl="0">
              <a:spcBef>
                <a:spcPct val="20000"/>
              </a:spcBef>
              <a:spcAft>
                <a:spcPts val="300"/>
              </a:spcAft>
              <a:buClr>
                <a:srgbClr val="DF773B"/>
              </a:buClr>
              <a:buSzPct val="100000"/>
              <a:buFont typeface="Wingdings" charset="2"/>
              <a:buChar char="q"/>
              <a:tabLst>
                <a:tab pos="528320" algn="l"/>
              </a:tabLst>
            </a:pPr>
            <a:r>
              <a:rPr lang="en-US" altLang="ja-JP" sz="2800" kern="1200" spc="-10" dirty="0">
                <a:solidFill>
                  <a:srgbClr val="FFFFFF"/>
                </a:solidFill>
                <a:latin typeface="Arial"/>
                <a:cs typeface="Arial"/>
              </a:rPr>
              <a:t>Stock Market data</a:t>
            </a:r>
          </a:p>
          <a:p>
            <a:pPr lvl="1">
              <a:spcBef>
                <a:spcPts val="1200"/>
              </a:spcBef>
            </a:pPr>
            <a:endParaRPr lang="en-US" altLang="ja-JP" sz="2200" dirty="0" smtClean="0">
              <a:solidFill>
                <a:schemeClr val="bg1"/>
              </a:solidFill>
              <a:ea typeface="ＭＳ Ｐゴシック" pitchFamily="4" charset="-128"/>
            </a:endParaRPr>
          </a:p>
          <a:p>
            <a:pPr lvl="1">
              <a:spcBef>
                <a:spcPts val="1200"/>
              </a:spcBef>
            </a:pPr>
            <a:endParaRPr lang="en-US" altLang="ja-JP" sz="2200" dirty="0" smtClean="0">
              <a:solidFill>
                <a:schemeClr val="bg1"/>
              </a:solidFill>
              <a:ea typeface="ＭＳ Ｐゴシック" pitchFamily="4" charset="-128"/>
            </a:endParaRPr>
          </a:p>
          <a:p>
            <a:pPr>
              <a:lnSpc>
                <a:spcPct val="120000"/>
              </a:lnSpc>
              <a:spcBef>
                <a:spcPts val="600"/>
              </a:spcBef>
            </a:pPr>
            <a:endParaRPr lang="en-US" dirty="0" smtClean="0"/>
          </a:p>
          <a:p>
            <a:pPr>
              <a:lnSpc>
                <a:spcPct val="120000"/>
              </a:lnSpc>
              <a:spcBef>
                <a:spcPts val="600"/>
              </a:spcBef>
            </a:pPr>
            <a:endParaRPr lang="en-GB" dirty="0" smtClean="0"/>
          </a:p>
          <a:p>
            <a:pPr marL="457200" lvl="2" indent="0">
              <a:spcBef>
                <a:spcPts val="1569"/>
              </a:spcBef>
              <a:buNone/>
            </a:pPr>
            <a:endParaRPr lang="en-GB" dirty="0" smtClean="0">
              <a:solidFill>
                <a:schemeClr val="bg1"/>
              </a:solidFill>
            </a:endParaRPr>
          </a:p>
          <a:p>
            <a:pPr lvl="3"/>
            <a:endParaRPr lang="en-US" sz="1900" dirty="0">
              <a:solidFill>
                <a:schemeClr val="bg1"/>
              </a:solidFill>
            </a:endParaRPr>
          </a:p>
          <a:p>
            <a:pPr lvl="3"/>
            <a:endParaRPr lang="en-US" sz="1900" dirty="0">
              <a:solidFill>
                <a:schemeClr val="bg1"/>
              </a:solidFill>
            </a:endParaRPr>
          </a:p>
        </p:txBody>
      </p:sp>
      <p:sp>
        <p:nvSpPr>
          <p:cNvPr id="4" name="Slide Number Placeholder 3"/>
          <p:cNvSpPr>
            <a:spLocks noGrp="1"/>
          </p:cNvSpPr>
          <p:nvPr>
            <p:ph type="sldNum" sz="quarter" idx="4294967295"/>
          </p:nvPr>
        </p:nvSpPr>
        <p:spPr>
          <a:xfrm>
            <a:off x="7620000" y="18288"/>
            <a:ext cx="1066800" cy="329184"/>
          </a:xfrm>
          <a:prstGeom prst="rect">
            <a:avLst/>
          </a:prstGeom>
        </p:spPr>
        <p:txBody>
          <a:bodyPr/>
          <a:lstStyle/>
          <a:p>
            <a:pPr algn="r">
              <a:defRPr/>
            </a:pPr>
            <a:fld id="{A4A763C8-E099-4F6C-AD2E-FB798AF766F2}" type="slidenum">
              <a:rPr lang="en-US" smtClean="0">
                <a:solidFill>
                  <a:schemeClr val="bg1"/>
                </a:solidFill>
              </a:rPr>
              <a:pPr algn="r">
                <a:defRPr/>
              </a:pPr>
              <a:t>12</a:t>
            </a:fld>
            <a:endParaRPr lang="en-US" dirty="0">
              <a:solidFill>
                <a:schemeClr val="bg1"/>
              </a:solidFill>
            </a:endParaRPr>
          </a:p>
        </p:txBody>
      </p:sp>
      <p:sp>
        <p:nvSpPr>
          <p:cNvPr id="7" name="PB"/>
          <p:cNvSpPr/>
          <p:nvPr/>
        </p:nvSpPr>
        <p:spPr>
          <a:xfrm>
            <a:off x="0" y="0"/>
            <a:ext cx="0" cy="0"/>
          </a:xfrm>
          <a:prstGeom prst="rect">
            <a:avLst/>
          </a:prstGeom>
          <a:gradFill flip="none" rotWithShape="1">
            <a:gsLst>
              <a:gs pos="0">
                <a:srgbClr val="666666"/>
              </a:gs>
              <a:gs pos="100000">
                <a:schemeClr val="accent1">
                  <a:tint val="70000"/>
                  <a:shade val="100000"/>
                  <a:alpha val="100000"/>
                  <a:satMod val="200000"/>
                  <a:lumMod val="100000"/>
                </a:schemeClr>
              </a:gs>
            </a:gsLst>
            <a:lin ang="5400000" scaled="1"/>
            <a:tileRect/>
          </a:gradFill>
        </p:spPr>
        <p:style>
          <a:lnRef idx="1">
            <a:schemeClr val="accent1"/>
          </a:lnRef>
          <a:fillRef idx="3">
            <a:schemeClr val="accent1"/>
          </a:fillRef>
          <a:effectRef idx="2">
            <a:schemeClr val="accent1"/>
          </a:effectRef>
          <a:fontRef idx="minor">
            <a:schemeClr val="lt1"/>
          </a:fontRef>
        </p:style>
        <p:txBody>
          <a:bodyPr lIns="91433" tIns="45717" rIns="91433" bIns="45717" rtlCol="0" anchor="ctr"/>
          <a:lstStyle/>
          <a:p>
            <a:pPr algn="ctr"/>
            <a:endParaRPr lang="en-US" dirty="0"/>
          </a:p>
        </p:txBody>
      </p:sp>
      <p:sp>
        <p:nvSpPr>
          <p:cNvPr id="8" name="Rounded Rectangle 7"/>
          <p:cNvSpPr/>
          <p:nvPr/>
        </p:nvSpPr>
        <p:spPr>
          <a:xfrm>
            <a:off x="1219200" y="1163505"/>
            <a:ext cx="4953000" cy="494160"/>
          </a:xfrm>
          <a:prstGeom prst="roundRect">
            <a:avLst/>
          </a:prstGeom>
          <a:solidFill>
            <a:schemeClr val="accent5">
              <a:alpha val="20000"/>
            </a:schemeClr>
          </a:solidFill>
          <a:ln w="28575"/>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80251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PPDFIM – An Illustration</a:t>
            </a:r>
            <a:endParaRPr lang="en-IN" dirty="0"/>
          </a:p>
        </p:txBody>
      </p:sp>
      <p:sp>
        <p:nvSpPr>
          <p:cNvPr id="3" name="Slide Number Placeholder 2"/>
          <p:cNvSpPr>
            <a:spLocks noGrp="1"/>
          </p:cNvSpPr>
          <p:nvPr>
            <p:ph type="sldNum" sz="quarter" idx="4294967295"/>
          </p:nvPr>
        </p:nvSpPr>
        <p:spPr>
          <a:xfrm>
            <a:off x="7620000" y="18288"/>
            <a:ext cx="1066800" cy="329184"/>
          </a:xfrm>
          <a:prstGeom prst="rect">
            <a:avLst/>
          </a:prstGeom>
        </p:spPr>
        <p:txBody>
          <a:bodyPr/>
          <a:lstStyle/>
          <a:p>
            <a:pPr algn="r">
              <a:defRPr/>
            </a:pPr>
            <a:fld id="{6DCF13EE-2ADE-48ED-93B8-E48A1964EC99}" type="slidenum">
              <a:rPr lang="en-US" smtClean="0">
                <a:solidFill>
                  <a:schemeClr val="bg1"/>
                </a:solidFill>
              </a:rPr>
              <a:pPr algn="r">
                <a:defRPr/>
              </a:pPr>
              <a:t>13</a:t>
            </a:fld>
            <a:endParaRPr lang="en-US" dirty="0">
              <a:solidFill>
                <a:schemeClr val="bg1"/>
              </a:solidFill>
            </a:endParaRPr>
          </a:p>
        </p:txBody>
      </p:sp>
      <p:pic>
        <p:nvPicPr>
          <p:cNvPr id="16386" name="Picture 2" descr="C:\Users\Nirali'z\Desktop\Thesis_Final\Thesis_Format_Final\5_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815153"/>
            <a:ext cx="8229600" cy="4503760"/>
          </a:xfrm>
          <a:prstGeom prst="rect">
            <a:avLst/>
          </a:prstGeom>
          <a:noFill/>
          <a:extLst>
            <a:ext uri="{909E8E84-426E-40DD-AFC4-6F175D3DCCD1}">
              <a14:hiddenFill xmlns:a14="http://schemas.microsoft.com/office/drawing/2010/main">
                <a:solidFill>
                  <a:srgbClr val="FFFFFF"/>
                </a:solidFill>
              </a14:hiddenFill>
            </a:ext>
          </a:extLst>
        </p:spPr>
      </p:pic>
      <p:sp>
        <p:nvSpPr>
          <p:cNvPr id="5" name="Rounded Rectangle 4"/>
          <p:cNvSpPr/>
          <p:nvPr/>
        </p:nvSpPr>
        <p:spPr>
          <a:xfrm>
            <a:off x="469098" y="3712192"/>
            <a:ext cx="8217702" cy="2606721"/>
          </a:xfrm>
          <a:prstGeom prst="roundRect">
            <a:avLst/>
          </a:prstGeom>
          <a:solidFill>
            <a:schemeClr val="accent5">
              <a:alpha val="20000"/>
            </a:schemeClr>
          </a:solidFill>
          <a:ln w="28575"/>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09475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ea typeface="ＭＳ Ｐゴシック" pitchFamily="4" charset="-128"/>
              </a:rPr>
              <a:t>Shamir’s</a:t>
            </a:r>
            <a:r>
              <a:rPr lang="en-US" sz="3200" dirty="0">
                <a:ea typeface="ＭＳ Ｐゴシック" pitchFamily="4" charset="-128"/>
              </a:rPr>
              <a:t> </a:t>
            </a:r>
            <a:r>
              <a:rPr lang="en-US" sz="3200" dirty="0" smtClean="0">
                <a:ea typeface="ＭＳ Ｐゴシック" pitchFamily="4" charset="-128"/>
              </a:rPr>
              <a:t>[m,m] </a:t>
            </a:r>
            <a:r>
              <a:rPr lang="en-US" dirty="0" smtClean="0">
                <a:ea typeface="ＭＳ Ｐゴシック" pitchFamily="4" charset="-128"/>
              </a:rPr>
              <a:t>Secret</a:t>
            </a:r>
            <a:r>
              <a:rPr lang="en-US" sz="3200" dirty="0" smtClean="0">
                <a:ea typeface="ＭＳ Ｐゴシック" pitchFamily="4" charset="-128"/>
              </a:rPr>
              <a:t> </a:t>
            </a:r>
            <a:r>
              <a:rPr lang="en-US" dirty="0">
                <a:ea typeface="ＭＳ Ｐゴシック" pitchFamily="4" charset="-128"/>
              </a:rPr>
              <a:t>Sharing</a:t>
            </a:r>
            <a:r>
              <a:rPr lang="en-US" sz="3200" dirty="0">
                <a:ea typeface="ＭＳ Ｐゴシック" pitchFamily="4" charset="-128"/>
              </a:rPr>
              <a:t> – </a:t>
            </a:r>
            <a:r>
              <a:rPr lang="en-US" sz="3200" dirty="0" smtClean="0">
                <a:ea typeface="ＭＳ Ｐゴシック" pitchFamily="4" charset="-128"/>
              </a:rPr>
              <a:t/>
            </a:r>
            <a:br>
              <a:rPr lang="en-US" sz="3200" dirty="0" smtClean="0">
                <a:ea typeface="ＭＳ Ｐゴシック" pitchFamily="4" charset="-128"/>
              </a:rPr>
            </a:br>
            <a:r>
              <a:rPr lang="en-US" dirty="0" smtClean="0">
                <a:ea typeface="ＭＳ Ｐゴシック" pitchFamily="4" charset="-128"/>
              </a:rPr>
              <a:t>NoTP</a:t>
            </a:r>
            <a:r>
              <a:rPr lang="en-US" sz="3200" dirty="0" smtClean="0">
                <a:ea typeface="ＭＳ Ｐゴシック" pitchFamily="4" charset="-128"/>
              </a:rPr>
              <a:t> </a:t>
            </a:r>
            <a:r>
              <a:rPr lang="en-US" dirty="0" smtClean="0">
                <a:ea typeface="ＭＳ Ｐゴシック" pitchFamily="4" charset="-128"/>
              </a:rPr>
              <a:t>model [20,27]</a:t>
            </a:r>
            <a:endParaRPr lang="en-IN" dirty="0"/>
          </a:p>
        </p:txBody>
      </p:sp>
      <p:sp>
        <p:nvSpPr>
          <p:cNvPr id="3" name="Slide Number Placeholder 2"/>
          <p:cNvSpPr>
            <a:spLocks noGrp="1"/>
          </p:cNvSpPr>
          <p:nvPr>
            <p:ph type="sldNum" sz="quarter" idx="4294967295"/>
          </p:nvPr>
        </p:nvSpPr>
        <p:spPr>
          <a:xfrm>
            <a:off x="7620000" y="18288"/>
            <a:ext cx="1066800" cy="329184"/>
          </a:xfrm>
          <a:prstGeom prst="rect">
            <a:avLst/>
          </a:prstGeom>
        </p:spPr>
        <p:txBody>
          <a:bodyPr/>
          <a:lstStyle/>
          <a:p>
            <a:pPr algn="r">
              <a:defRPr/>
            </a:pPr>
            <a:fld id="{6DCF13EE-2ADE-48ED-93B8-E48A1964EC99}" type="slidenum">
              <a:rPr lang="en-US" smtClean="0">
                <a:solidFill>
                  <a:schemeClr val="bg1"/>
                </a:solidFill>
              </a:rPr>
              <a:pPr algn="r">
                <a:defRPr/>
              </a:pPr>
              <a:t>14</a:t>
            </a:fld>
            <a:endParaRPr lang="en-US" dirty="0">
              <a:solidFill>
                <a:schemeClr val="bg1"/>
              </a:solidFill>
            </a:endParaRPr>
          </a:p>
        </p:txBody>
      </p:sp>
      <p:pic>
        <p:nvPicPr>
          <p:cNvPr id="12290" name="Picture 2" descr="C:\Users\Nirali'z\Desktop\Thesis_Final\Thesis_Format_Final\3_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731963"/>
            <a:ext cx="8413845" cy="4859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82633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2"/>
          <p:cNvSpPr>
            <a:spLocks noGrp="1"/>
          </p:cNvSpPr>
          <p:nvPr>
            <p:ph type="title"/>
          </p:nvPr>
        </p:nvSpPr>
        <p:spPr/>
        <p:txBody>
          <a:bodyPr>
            <a:normAutofit fontScale="90000"/>
          </a:bodyPr>
          <a:lstStyle/>
          <a:p>
            <a:r>
              <a:rPr lang="en-US" sz="4400" dirty="0" smtClean="0"/>
              <a:t>Semi-Honest Adversary</a:t>
            </a:r>
            <a:r>
              <a:rPr lang="en-US" sz="3600" dirty="0" smtClean="0">
                <a:ea typeface="ＭＳ Ｐゴシック" pitchFamily="4" charset="-128"/>
              </a:rPr>
              <a:t> </a:t>
            </a:r>
            <a:r>
              <a:rPr lang="en-US" sz="4400" dirty="0"/>
              <a:t>Model</a:t>
            </a:r>
            <a:r>
              <a:rPr lang="en-US" sz="3100" dirty="0" smtClean="0">
                <a:ea typeface="ＭＳ Ｐゴシック" pitchFamily="4" charset="-128"/>
              </a:rPr>
              <a:t/>
            </a:r>
            <a:br>
              <a:rPr lang="en-US" sz="3100" dirty="0" smtClean="0">
                <a:ea typeface="ＭＳ Ｐゴシック" pitchFamily="4" charset="-128"/>
              </a:rPr>
            </a:br>
            <a:endParaRPr lang="en-US" sz="3100" dirty="0" smtClean="0">
              <a:ea typeface="ＭＳ Ｐゴシック" pitchFamily="4" charset="-128"/>
            </a:endParaRPr>
          </a:p>
        </p:txBody>
      </p:sp>
      <p:sp>
        <p:nvSpPr>
          <p:cNvPr id="33794" name="Slide Number Placeholder 5"/>
          <p:cNvSpPr>
            <a:spLocks noGrp="1"/>
          </p:cNvSpPr>
          <p:nvPr>
            <p:ph type="sldNum" sz="quarter" idx="4294967295"/>
          </p:nvPr>
        </p:nvSpPr>
        <p:spPr bwMode="auto">
          <a:xfrm>
            <a:off x="7620000" y="18288"/>
            <a:ext cx="1066800" cy="32918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4" charset="-128"/>
              </a:defRPr>
            </a:lvl1pPr>
            <a:lvl2pPr marL="742950" indent="-285750" eaLnBrk="0" hangingPunct="0">
              <a:defRPr>
                <a:solidFill>
                  <a:schemeClr val="tx1"/>
                </a:solidFill>
                <a:latin typeface="Arial" pitchFamily="34" charset="0"/>
                <a:ea typeface="ＭＳ Ｐゴシック" pitchFamily="4" charset="-128"/>
              </a:defRPr>
            </a:lvl2pPr>
            <a:lvl3pPr marL="1143000" indent="-228600" eaLnBrk="0" hangingPunct="0">
              <a:defRPr>
                <a:solidFill>
                  <a:schemeClr val="tx1"/>
                </a:solidFill>
                <a:latin typeface="Arial" pitchFamily="34" charset="0"/>
                <a:ea typeface="ＭＳ Ｐゴシック" pitchFamily="4" charset="-128"/>
              </a:defRPr>
            </a:lvl3pPr>
            <a:lvl4pPr marL="1600200" indent="-228600" eaLnBrk="0" hangingPunct="0">
              <a:defRPr>
                <a:solidFill>
                  <a:schemeClr val="tx1"/>
                </a:solidFill>
                <a:latin typeface="Arial" pitchFamily="34" charset="0"/>
                <a:ea typeface="ＭＳ Ｐゴシック" pitchFamily="4" charset="-128"/>
              </a:defRPr>
            </a:lvl4pPr>
            <a:lvl5pPr marL="2057400" indent="-228600" eaLnBrk="0" hangingPunct="0">
              <a:defRPr>
                <a:solidFill>
                  <a:schemeClr val="tx1"/>
                </a:solidFill>
                <a:latin typeface="Arial" pitchFamily="34" charset="0"/>
                <a:ea typeface="ＭＳ Ｐゴシック" pitchFamily="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4" charset="-128"/>
              </a:defRPr>
            </a:lvl9pPr>
          </a:lstStyle>
          <a:p>
            <a:pPr algn="r" eaLnBrk="1" hangingPunct="1"/>
            <a:fld id="{A8913FCD-AFAB-49E3-BC41-F6A798B79796}" type="slidenum">
              <a:rPr lang="en-US" smtClean="0">
                <a:solidFill>
                  <a:schemeClr val="bg1"/>
                </a:solidFill>
              </a:rPr>
              <a:pPr algn="r" eaLnBrk="1" hangingPunct="1"/>
              <a:t>15</a:t>
            </a:fld>
            <a:endParaRPr lang="en-US" dirty="0" smtClean="0">
              <a:solidFill>
                <a:schemeClr val="bg1"/>
              </a:solidFill>
            </a:endParaRPr>
          </a:p>
        </p:txBody>
      </p:sp>
      <p:pic>
        <p:nvPicPr>
          <p:cNvPr id="18434" name="Picture 2" descr="C:\Users\Nirali'z\Desktop\Thesis_Final\Thesis_Format_Final\1_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8327" y="1336912"/>
            <a:ext cx="8701774" cy="46482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945929" y="1336913"/>
            <a:ext cx="1734207" cy="10699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14946072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Methodology of Evaluation – PPDFIM for horizontally partitioned data [30]</a:t>
            </a:r>
            <a:endParaRPr lang="en-IN" dirty="0"/>
          </a:p>
        </p:txBody>
      </p:sp>
      <p:sp>
        <p:nvSpPr>
          <p:cNvPr id="3" name="Slide Number Placeholder 2"/>
          <p:cNvSpPr>
            <a:spLocks noGrp="1"/>
          </p:cNvSpPr>
          <p:nvPr>
            <p:ph type="sldNum" sz="quarter" idx="4294967295"/>
          </p:nvPr>
        </p:nvSpPr>
        <p:spPr>
          <a:xfrm>
            <a:off x="7620000" y="18288"/>
            <a:ext cx="1066800" cy="329184"/>
          </a:xfrm>
          <a:prstGeom prst="rect">
            <a:avLst/>
          </a:prstGeom>
        </p:spPr>
        <p:txBody>
          <a:bodyPr/>
          <a:lstStyle/>
          <a:p>
            <a:pPr algn="r">
              <a:defRPr/>
            </a:pPr>
            <a:fld id="{6DCF13EE-2ADE-48ED-93B8-E48A1964EC99}" type="slidenum">
              <a:rPr lang="en-US" smtClean="0">
                <a:solidFill>
                  <a:schemeClr val="bg1"/>
                </a:solidFill>
              </a:rPr>
              <a:pPr algn="r">
                <a:defRPr/>
              </a:pPr>
              <a:t>16</a:t>
            </a:fld>
            <a:endParaRPr lang="en-US" dirty="0">
              <a:solidFill>
                <a:schemeClr val="bg1"/>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3437" y="2095500"/>
            <a:ext cx="8113363" cy="4382792"/>
          </a:xfrm>
          <a:prstGeom prst="rect">
            <a:avLst/>
          </a:prstGeom>
        </p:spPr>
      </p:pic>
    </p:spTree>
    <p:extLst>
      <p:ext uri="{BB962C8B-B14F-4D97-AF65-F5344CB8AC3E}">
        <p14:creationId xmlns:p14="http://schemas.microsoft.com/office/powerpoint/2010/main" val="247897824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ko-KR" sz="4400" dirty="0"/>
              <a:t>Comparative</a:t>
            </a:r>
            <a:r>
              <a:rPr lang="en-US" altLang="ko-KR" sz="4400" dirty="0" smtClean="0">
                <a:ea typeface="ＭＳ Ｐゴシック" pitchFamily="4" charset="-128"/>
              </a:rPr>
              <a:t> </a:t>
            </a:r>
            <a:r>
              <a:rPr lang="en-US" altLang="ko-KR" sz="4400" dirty="0"/>
              <a:t>Analysis</a:t>
            </a:r>
            <a:r>
              <a:rPr lang="en-US" altLang="ko-KR" sz="4400" dirty="0" smtClean="0">
                <a:ea typeface="ＭＳ Ｐゴシック" pitchFamily="4" charset="-128"/>
              </a:rPr>
              <a:t>: </a:t>
            </a:r>
            <a:r>
              <a:rPr lang="en-US" altLang="ko-KR" sz="3200" dirty="0" smtClean="0">
                <a:ea typeface="ＭＳ Ｐゴシック" pitchFamily="4" charset="-128"/>
              </a:rPr>
              <a:t/>
            </a:r>
            <a:br>
              <a:rPr lang="en-US" altLang="ko-KR" sz="3200" dirty="0" smtClean="0">
                <a:ea typeface="ＭＳ Ｐゴシック" pitchFamily="4" charset="-128"/>
              </a:rPr>
            </a:br>
            <a:r>
              <a:rPr lang="en-US" altLang="ko-KR" sz="3200" dirty="0" smtClean="0">
                <a:ea typeface="ＭＳ Ｐゴシック" pitchFamily="4" charset="-128"/>
              </a:rPr>
              <a:t>(Schemes for Secure Sum in PPDFIM – Semi-Honest Model [30])</a:t>
            </a:r>
            <a:endParaRPr lang="en-US" sz="3100" dirty="0"/>
          </a:p>
        </p:txBody>
      </p:sp>
      <p:graphicFrame>
        <p:nvGraphicFramePr>
          <p:cNvPr id="5" name="Content Placeholder 4"/>
          <p:cNvGraphicFramePr>
            <a:graphicFrameLocks noGrp="1"/>
          </p:cNvGraphicFramePr>
          <p:nvPr>
            <p:ph idx="1"/>
            <p:extLst/>
          </p:nvPr>
        </p:nvGraphicFramePr>
        <p:xfrm>
          <a:off x="457200" y="1868214"/>
          <a:ext cx="8230944" cy="4014683"/>
        </p:xfrm>
        <a:graphic>
          <a:graphicData uri="http://schemas.openxmlformats.org/drawingml/2006/table">
            <a:tbl>
              <a:tblPr firstRow="1" bandRow="1">
                <a:tableStyleId>{5C22544A-7EE6-4342-B048-85BDC9FD1C3A}</a:tableStyleId>
              </a:tblPr>
              <a:tblGrid>
                <a:gridCol w="2128693"/>
                <a:gridCol w="1986779"/>
                <a:gridCol w="1937310"/>
                <a:gridCol w="2178162"/>
              </a:tblGrid>
              <a:tr h="730714">
                <a:tc>
                  <a:txBody>
                    <a:bodyPr/>
                    <a:lstStyle/>
                    <a:p>
                      <a:pPr marL="0" marR="0" lvl="0" indent="0" algn="ctr" defTabSz="914400" rtl="0" eaLnBrk="0" fontAlgn="base" latinLnBrk="0" hangingPunct="0">
                        <a:lnSpc>
                          <a:spcPct val="100000"/>
                        </a:lnSpc>
                        <a:spcBef>
                          <a:spcPts val="2000"/>
                        </a:spcBef>
                        <a:spcAft>
                          <a:spcPct val="0"/>
                        </a:spcAft>
                        <a:buClr>
                          <a:schemeClr val="accent1"/>
                        </a:buClr>
                        <a:buSzPct val="75000"/>
                        <a:buFont typeface="Wingdings" pitchFamily="2" charset="2"/>
                        <a:buNone/>
                        <a:tabLst/>
                      </a:pPr>
                      <a:r>
                        <a:rPr kumimoji="0" lang="en-US" sz="1400" b="1" i="0" u="none" strike="noStrike" cap="none" normalizeH="0" baseline="0" dirty="0" smtClean="0">
                          <a:ln>
                            <a:noFill/>
                          </a:ln>
                          <a:solidFill>
                            <a:srgbClr val="595959"/>
                          </a:solidFill>
                          <a:effectLst/>
                          <a:latin typeface="Arial" pitchFamily="34" charset="0"/>
                          <a:ea typeface="ＭＳ Ｐゴシック" pitchFamily="4" charset="-128"/>
                        </a:rPr>
                        <a:t>Symmetric key based scheme[30] [28]</a:t>
                      </a:r>
                    </a:p>
                  </a:txBody>
                  <a:tcPr marL="86438" marR="86438" horzOverflow="overflow">
                    <a:solidFill>
                      <a:schemeClr val="tx2">
                        <a:lumMod val="40000"/>
                        <a:lumOff val="60000"/>
                      </a:schemeClr>
                    </a:solidFill>
                  </a:tcPr>
                </a:tc>
                <a:tc>
                  <a:txBody>
                    <a:bodyPr/>
                    <a:lstStyle/>
                    <a:p>
                      <a:pPr marL="0" marR="0" lvl="0" indent="0" algn="ctr" defTabSz="914400" rtl="0" eaLnBrk="0" fontAlgn="base" latinLnBrk="0" hangingPunct="0">
                        <a:lnSpc>
                          <a:spcPct val="100000"/>
                        </a:lnSpc>
                        <a:spcBef>
                          <a:spcPts val="2000"/>
                        </a:spcBef>
                        <a:spcAft>
                          <a:spcPct val="0"/>
                        </a:spcAft>
                        <a:buClr>
                          <a:schemeClr val="accent1"/>
                        </a:buClr>
                        <a:buSzPct val="75000"/>
                        <a:buFont typeface="Wingdings" pitchFamily="2" charset="2"/>
                        <a:buNone/>
                        <a:tabLst/>
                      </a:pPr>
                      <a:r>
                        <a:rPr kumimoji="0" lang="en-US" sz="1400" b="1" i="0" u="none" strike="noStrike" cap="none" normalizeH="0" baseline="0" dirty="0" smtClean="0">
                          <a:ln>
                            <a:noFill/>
                          </a:ln>
                          <a:solidFill>
                            <a:srgbClr val="595959"/>
                          </a:solidFill>
                          <a:effectLst/>
                          <a:latin typeface="Arial" pitchFamily="34" charset="0"/>
                          <a:ea typeface="ＭＳ Ｐゴシック" pitchFamily="4" charset="-128"/>
                        </a:rPr>
                        <a:t>Shamir’s Secret Sharing (NoTP model)[20, 31]</a:t>
                      </a:r>
                    </a:p>
                  </a:txBody>
                  <a:tcPr marL="86438" marR="86438" horzOverflow="overflow">
                    <a:solidFill>
                      <a:schemeClr val="tx2">
                        <a:lumMod val="40000"/>
                        <a:lumOff val="60000"/>
                      </a:schemeClr>
                    </a:solidFill>
                  </a:tcPr>
                </a:tc>
                <a:tc>
                  <a:txBody>
                    <a:bodyPr/>
                    <a:lstStyle/>
                    <a:p>
                      <a:pPr marL="0" marR="0" lvl="0" indent="0" algn="ctr" defTabSz="914400" rtl="0" eaLnBrk="0" fontAlgn="base" latinLnBrk="0" hangingPunct="0">
                        <a:lnSpc>
                          <a:spcPct val="100000"/>
                        </a:lnSpc>
                        <a:spcBef>
                          <a:spcPts val="2000"/>
                        </a:spcBef>
                        <a:spcAft>
                          <a:spcPct val="0"/>
                        </a:spcAft>
                        <a:buClr>
                          <a:schemeClr val="accent1"/>
                        </a:buClr>
                        <a:buSzPct val="75000"/>
                        <a:buFont typeface="Wingdings" pitchFamily="2" charset="2"/>
                        <a:buNone/>
                        <a:tabLst/>
                      </a:pPr>
                      <a:r>
                        <a:rPr kumimoji="0" lang="en-US" sz="1400" b="1" i="0" u="none" strike="noStrike" cap="none" normalizeH="0" baseline="0" dirty="0" smtClean="0">
                          <a:ln>
                            <a:noFill/>
                          </a:ln>
                          <a:solidFill>
                            <a:srgbClr val="595959"/>
                          </a:solidFill>
                          <a:effectLst/>
                          <a:latin typeface="Arial" pitchFamily="34" charset="0"/>
                          <a:ea typeface="ＭＳ Ｐゴシック" pitchFamily="4" charset="-128"/>
                        </a:rPr>
                        <a:t>Shamir’s Secret Sharing (STTP model) [32]</a:t>
                      </a:r>
                    </a:p>
                  </a:txBody>
                  <a:tcPr marL="86438" marR="86438" horzOverflow="overflow">
                    <a:solidFill>
                      <a:schemeClr val="tx2">
                        <a:lumMod val="40000"/>
                        <a:lumOff val="60000"/>
                      </a:schemeClr>
                    </a:solidFill>
                  </a:tcPr>
                </a:tc>
                <a:tc>
                  <a:txBody>
                    <a:bodyPr/>
                    <a:lstStyle/>
                    <a:p>
                      <a:pPr marL="0" marR="0" lvl="0" indent="0" algn="ctr" defTabSz="914400" rtl="0" eaLnBrk="0" fontAlgn="base" latinLnBrk="0" hangingPunct="0">
                        <a:lnSpc>
                          <a:spcPct val="100000"/>
                        </a:lnSpc>
                        <a:spcBef>
                          <a:spcPts val="2000"/>
                        </a:spcBef>
                        <a:spcAft>
                          <a:spcPct val="0"/>
                        </a:spcAft>
                        <a:buClr>
                          <a:schemeClr val="accent1"/>
                        </a:buClr>
                        <a:buSzPct val="75000"/>
                        <a:buFont typeface="Wingdings" pitchFamily="2" charset="2"/>
                        <a:buNone/>
                        <a:tabLst/>
                      </a:pPr>
                      <a:r>
                        <a:rPr kumimoji="0" lang="en-US" sz="1400" b="1" i="0" u="none" strike="noStrike" cap="none" normalizeH="0" baseline="0" dirty="0" smtClean="0">
                          <a:ln>
                            <a:noFill/>
                          </a:ln>
                          <a:solidFill>
                            <a:srgbClr val="595959"/>
                          </a:solidFill>
                          <a:effectLst/>
                          <a:latin typeface="Arial" pitchFamily="34" charset="0"/>
                          <a:ea typeface="ＭＳ Ｐゴシック" pitchFamily="4" charset="-128"/>
                        </a:rPr>
                        <a:t>Paillier based scheme for Secure Sum[14]</a:t>
                      </a:r>
                    </a:p>
                  </a:txBody>
                  <a:tcPr marL="86438" marR="86438" horzOverflow="overflow">
                    <a:solidFill>
                      <a:schemeClr val="tx2">
                        <a:lumMod val="40000"/>
                        <a:lumOff val="60000"/>
                      </a:schemeClr>
                    </a:solidFill>
                  </a:tcPr>
                </a:tc>
              </a:tr>
              <a:tr h="1066573">
                <a:tc>
                  <a:txBody>
                    <a:bodyPr/>
                    <a:lstStyle/>
                    <a:p>
                      <a:pPr marL="0" marR="0" lvl="0" indent="0" algn="l" defTabSz="914400" rtl="0" eaLnBrk="0" fontAlgn="base" latinLnBrk="0" hangingPunct="0">
                        <a:lnSpc>
                          <a:spcPct val="100000"/>
                        </a:lnSpc>
                        <a:spcBef>
                          <a:spcPts val="0"/>
                        </a:spcBef>
                        <a:spcAft>
                          <a:spcPct val="0"/>
                        </a:spcAft>
                        <a:buClr>
                          <a:schemeClr val="accent1"/>
                        </a:buClr>
                        <a:buSzPct val="75000"/>
                        <a:buFont typeface="Wingdings" pitchFamily="2" charset="2"/>
                        <a:buNone/>
                        <a:tabLst/>
                        <a:defRPr/>
                      </a:pPr>
                      <a:r>
                        <a:rPr kumimoji="0" lang="en-US" sz="1400" b="0" i="0" u="none" strike="noStrike" kern="1200" cap="none" normalizeH="0" baseline="0" dirty="0" smtClean="0">
                          <a:ln>
                            <a:noFill/>
                          </a:ln>
                          <a:solidFill>
                            <a:srgbClr val="595959"/>
                          </a:solidFill>
                          <a:effectLst/>
                          <a:latin typeface="Arial" pitchFamily="34" charset="0"/>
                          <a:ea typeface="ＭＳ Ｐゴシック" pitchFamily="4" charset="-128"/>
                          <a:cs typeface="+mn-cs"/>
                        </a:rPr>
                        <a:t>O (p*N) modular additions and generation of O (p*N) modular addition pseudo random numbers</a:t>
                      </a:r>
                    </a:p>
                  </a:txBody>
                  <a:tcPr marL="86438" marR="86438" horzOverflow="overflow"/>
                </a:tc>
                <a:tc>
                  <a:txBody>
                    <a:bodyPr/>
                    <a:lstStyle/>
                    <a:p>
                      <a:pPr marL="0" marR="0" lvl="0" indent="0" algn="l" defTabSz="914400" rtl="0" eaLnBrk="0" fontAlgn="base" latinLnBrk="0" hangingPunct="0">
                        <a:lnSpc>
                          <a:spcPct val="100000"/>
                        </a:lnSpc>
                        <a:spcBef>
                          <a:spcPts val="0"/>
                        </a:spcBef>
                        <a:spcAft>
                          <a:spcPct val="0"/>
                        </a:spcAft>
                        <a:buClr>
                          <a:schemeClr val="accent1"/>
                        </a:buClr>
                        <a:buSzPct val="75000"/>
                        <a:buFont typeface="Wingdings" pitchFamily="2" charset="2"/>
                        <a:buNone/>
                        <a:tabLst/>
                        <a:defRPr/>
                      </a:pPr>
                      <a:r>
                        <a:rPr kumimoji="0" lang="en-US" altLang="ja-JP" sz="1400" b="0" i="0" u="none" strike="noStrike" cap="none" normalizeH="0" baseline="0" dirty="0" smtClean="0">
                          <a:ln>
                            <a:noFill/>
                          </a:ln>
                          <a:solidFill>
                            <a:srgbClr val="595959"/>
                          </a:solidFill>
                          <a:effectLst/>
                          <a:latin typeface="Arial" pitchFamily="34" charset="0"/>
                          <a:ea typeface="ＭＳ Ｐゴシック" pitchFamily="4" charset="-128"/>
                        </a:rPr>
                        <a:t>Computation is done in the same field as the secret. </a:t>
                      </a:r>
                      <a:endParaRPr kumimoji="0" lang="en-US" sz="1400" b="0" i="0" u="none" strike="noStrike" cap="none" normalizeH="0" baseline="0" dirty="0" smtClean="0">
                        <a:ln>
                          <a:noFill/>
                        </a:ln>
                        <a:solidFill>
                          <a:srgbClr val="595959"/>
                        </a:solidFill>
                        <a:effectLst/>
                        <a:latin typeface="Arial" pitchFamily="34" charset="0"/>
                        <a:ea typeface="ＭＳ Ｐゴシック" pitchFamily="4" charset="-128"/>
                      </a:endParaRPr>
                    </a:p>
                    <a:p>
                      <a:pPr marL="0" marR="0" lvl="0" indent="0" algn="l" defTabSz="914400" rtl="0" eaLnBrk="0" fontAlgn="base" latinLnBrk="0" hangingPunct="0">
                        <a:lnSpc>
                          <a:spcPct val="100000"/>
                        </a:lnSpc>
                        <a:spcBef>
                          <a:spcPts val="0"/>
                        </a:spcBef>
                        <a:spcAft>
                          <a:spcPct val="0"/>
                        </a:spcAft>
                        <a:buClr>
                          <a:schemeClr val="accent1"/>
                        </a:buClr>
                        <a:buSzPct val="75000"/>
                        <a:buFont typeface="Wingdings" pitchFamily="2" charset="2"/>
                        <a:buNone/>
                        <a:tabLst/>
                      </a:pPr>
                      <a:endParaRPr kumimoji="0" lang="en-US" sz="1400" b="0" i="0" u="none" strike="noStrike" cap="none" normalizeH="0" baseline="0" dirty="0" smtClean="0">
                        <a:ln>
                          <a:noFill/>
                        </a:ln>
                        <a:solidFill>
                          <a:srgbClr val="595959"/>
                        </a:solidFill>
                        <a:effectLst/>
                        <a:latin typeface="Arial" pitchFamily="34" charset="0"/>
                        <a:ea typeface="ＭＳ Ｐゴシック" pitchFamily="4" charset="-128"/>
                      </a:endParaRPr>
                    </a:p>
                  </a:txBody>
                  <a:tcPr marL="86438" marR="86438" horzOverflow="overflow"/>
                </a:tc>
                <a:tc>
                  <a:txBody>
                    <a:bodyPr/>
                    <a:lstStyle/>
                    <a:p>
                      <a:pPr marL="0" marR="0" lvl="0" indent="0" algn="l" defTabSz="914400" rtl="0" eaLnBrk="0" fontAlgn="base" latinLnBrk="0" hangingPunct="0">
                        <a:lnSpc>
                          <a:spcPct val="100000"/>
                        </a:lnSpc>
                        <a:spcBef>
                          <a:spcPts val="2000"/>
                        </a:spcBef>
                        <a:spcAft>
                          <a:spcPct val="0"/>
                        </a:spcAft>
                        <a:buClr>
                          <a:schemeClr val="accent1"/>
                        </a:buClr>
                        <a:buSzPct val="75000"/>
                        <a:buFont typeface="Wingdings" pitchFamily="2" charset="2"/>
                        <a:buNone/>
                        <a:tabLst/>
                        <a:defRPr/>
                      </a:pPr>
                      <a:r>
                        <a:rPr kumimoji="0" lang="en-US" altLang="ja-JP" sz="1400" b="0" i="0" u="none" strike="noStrike" cap="none" normalizeH="0" baseline="0" dirty="0" smtClean="0">
                          <a:ln>
                            <a:noFill/>
                          </a:ln>
                          <a:solidFill>
                            <a:srgbClr val="595959"/>
                          </a:solidFill>
                          <a:effectLst/>
                          <a:latin typeface="Arial" pitchFamily="34" charset="0"/>
                          <a:ea typeface="ＭＳ Ｐゴシック" pitchFamily="4" charset="-128"/>
                        </a:rPr>
                        <a:t>Computation is done in the same field as the secret. </a:t>
                      </a:r>
                      <a:endParaRPr kumimoji="0" lang="en-US" sz="1400" b="0" i="0" u="none" strike="noStrike" cap="none" normalizeH="0" baseline="0" dirty="0" smtClean="0">
                        <a:ln>
                          <a:noFill/>
                        </a:ln>
                        <a:solidFill>
                          <a:srgbClr val="595959"/>
                        </a:solidFill>
                        <a:effectLst/>
                        <a:latin typeface="Arial" pitchFamily="34" charset="0"/>
                        <a:ea typeface="ＭＳ Ｐゴシック" pitchFamily="4" charset="-128"/>
                      </a:endParaRPr>
                    </a:p>
                    <a:p>
                      <a:pPr marL="0" marR="0" lvl="0" indent="0" algn="l" defTabSz="914400" rtl="0" eaLnBrk="0" fontAlgn="base" latinLnBrk="0" hangingPunct="0">
                        <a:lnSpc>
                          <a:spcPct val="100000"/>
                        </a:lnSpc>
                        <a:spcBef>
                          <a:spcPts val="2000"/>
                        </a:spcBef>
                        <a:spcAft>
                          <a:spcPct val="0"/>
                        </a:spcAft>
                        <a:buClr>
                          <a:schemeClr val="accent1"/>
                        </a:buClr>
                        <a:buSzPct val="75000"/>
                        <a:buFont typeface="Wingdings" pitchFamily="2" charset="2"/>
                        <a:buNone/>
                        <a:tabLst/>
                      </a:pPr>
                      <a:endParaRPr kumimoji="0" lang="en-US" sz="1400" b="0" i="0" u="none" strike="noStrike" cap="none" normalizeH="0" baseline="0" dirty="0" smtClean="0">
                        <a:ln>
                          <a:noFill/>
                        </a:ln>
                        <a:solidFill>
                          <a:srgbClr val="595959"/>
                        </a:solidFill>
                        <a:effectLst/>
                        <a:latin typeface="Arial" pitchFamily="34" charset="0"/>
                        <a:ea typeface="ＭＳ Ｐゴシック" pitchFamily="4" charset="-128"/>
                      </a:endParaRPr>
                    </a:p>
                  </a:txBody>
                  <a:tcPr marL="86438" marR="86438" horzOverflow="overflow"/>
                </a:tc>
                <a:tc>
                  <a:txBody>
                    <a:bodyPr/>
                    <a:lstStyle/>
                    <a:p>
                      <a:pPr marL="0" marR="0" lvl="0" indent="0" algn="l" defTabSz="914400" rtl="0" eaLnBrk="0" fontAlgn="base" latinLnBrk="0" hangingPunct="0">
                        <a:lnSpc>
                          <a:spcPct val="100000"/>
                        </a:lnSpc>
                        <a:spcBef>
                          <a:spcPts val="2000"/>
                        </a:spcBef>
                        <a:spcAft>
                          <a:spcPct val="0"/>
                        </a:spcAft>
                        <a:buClr>
                          <a:schemeClr val="accent1"/>
                        </a:buClr>
                        <a:buSzPct val="75000"/>
                        <a:buFont typeface="Wingdings" pitchFamily="2" charset="2"/>
                        <a:buNone/>
                        <a:tabLst/>
                        <a:defRPr/>
                      </a:pPr>
                      <a:r>
                        <a:rPr kumimoji="0" lang="en-US" altLang="ja-JP" sz="1400" b="0" i="0" u="none" strike="noStrike" cap="none" normalizeH="0" baseline="0" dirty="0" smtClean="0">
                          <a:ln>
                            <a:noFill/>
                          </a:ln>
                          <a:solidFill>
                            <a:srgbClr val="595959"/>
                          </a:solidFill>
                          <a:effectLst/>
                          <a:latin typeface="Arial" pitchFamily="34" charset="0"/>
                          <a:ea typeface="ＭＳ Ｐゴシック" pitchFamily="4" charset="-128"/>
                        </a:rPr>
                        <a:t>Requires expensive operations :modular exponentiation of large numbers. (1000s of bits)</a:t>
                      </a:r>
                      <a:endParaRPr kumimoji="0" lang="en-US" sz="1400" b="0" i="0" u="none" strike="noStrike" cap="none" normalizeH="0" baseline="0" dirty="0" smtClean="0">
                        <a:ln>
                          <a:noFill/>
                        </a:ln>
                        <a:solidFill>
                          <a:srgbClr val="595959"/>
                        </a:solidFill>
                        <a:effectLst/>
                        <a:latin typeface="Arial" pitchFamily="34" charset="0"/>
                        <a:ea typeface="ＭＳ Ｐゴシック" pitchFamily="4" charset="-128"/>
                      </a:endParaRPr>
                    </a:p>
                    <a:p>
                      <a:pPr marL="0" marR="0" lvl="0" indent="0" algn="l" defTabSz="914400" rtl="0" eaLnBrk="0" fontAlgn="base" latinLnBrk="0" hangingPunct="0">
                        <a:lnSpc>
                          <a:spcPct val="100000"/>
                        </a:lnSpc>
                        <a:spcBef>
                          <a:spcPts val="2000"/>
                        </a:spcBef>
                        <a:spcAft>
                          <a:spcPct val="0"/>
                        </a:spcAft>
                        <a:buClr>
                          <a:schemeClr val="accent1"/>
                        </a:buClr>
                        <a:buSzPct val="75000"/>
                        <a:buFont typeface="Wingdings" pitchFamily="2" charset="2"/>
                        <a:buNone/>
                        <a:tabLst/>
                      </a:pPr>
                      <a:r>
                        <a:rPr kumimoji="0" lang="en-US" altLang="ja-JP" sz="1400" b="0" i="0" u="none" strike="noStrike" cap="none" normalizeH="0" baseline="0" dirty="0" smtClean="0">
                          <a:ln>
                            <a:noFill/>
                          </a:ln>
                          <a:solidFill>
                            <a:srgbClr val="595959"/>
                          </a:solidFill>
                          <a:effectLst/>
                          <a:latin typeface="Arial" pitchFamily="34" charset="0"/>
                          <a:ea typeface="ＭＳ Ｐゴシック" pitchFamily="4" charset="-128"/>
                        </a:rPr>
                        <a:t>. </a:t>
                      </a:r>
                      <a:endParaRPr kumimoji="0" lang="en-US" sz="1400" b="0" i="0" u="none" strike="noStrike" cap="none" normalizeH="0" baseline="0" dirty="0" smtClean="0">
                        <a:ln>
                          <a:noFill/>
                        </a:ln>
                        <a:solidFill>
                          <a:srgbClr val="595959"/>
                        </a:solidFill>
                        <a:effectLst/>
                        <a:latin typeface="Arial" pitchFamily="34" charset="0"/>
                        <a:ea typeface="ＭＳ Ｐゴシック" pitchFamily="4" charset="-128"/>
                      </a:endParaRPr>
                    </a:p>
                  </a:txBody>
                  <a:tcPr marL="86438" marR="86438" horzOverflow="overflow"/>
                </a:tc>
              </a:tr>
              <a:tr h="757433">
                <a:tc>
                  <a:txBody>
                    <a:bodyPr/>
                    <a:lstStyle/>
                    <a:p>
                      <a:pPr marL="0" marR="0" lvl="0" indent="0" algn="l" defTabSz="914400" rtl="0" eaLnBrk="0" fontAlgn="base" latinLnBrk="0" hangingPunct="0">
                        <a:lnSpc>
                          <a:spcPct val="100000"/>
                        </a:lnSpc>
                        <a:spcBef>
                          <a:spcPts val="0"/>
                        </a:spcBef>
                        <a:spcAft>
                          <a:spcPct val="0"/>
                        </a:spcAft>
                        <a:buClr>
                          <a:schemeClr val="accent1"/>
                        </a:buClr>
                        <a:buSzPct val="75000"/>
                        <a:buFont typeface="Wingdings" pitchFamily="2" charset="2"/>
                        <a:buNone/>
                        <a:tabLst/>
                        <a:defRPr/>
                      </a:pPr>
                      <a:r>
                        <a:rPr kumimoji="0" lang="en-US" sz="1400" b="0" i="0" u="none" strike="noStrike" cap="none" normalizeH="0" baseline="0" dirty="0" smtClean="0">
                          <a:ln>
                            <a:noFill/>
                          </a:ln>
                          <a:solidFill>
                            <a:srgbClr val="595959"/>
                          </a:solidFill>
                          <a:effectLst/>
                          <a:latin typeface="Arial" pitchFamily="34" charset="0"/>
                          <a:ea typeface="ＭＳ Ｐゴシック" pitchFamily="4" charset="-128"/>
                        </a:rPr>
                        <a:t>Communication Cost </a:t>
                      </a:r>
                      <a:r>
                        <a:rPr kumimoji="0" lang="en-US" sz="1400" b="1" i="0" u="none" strike="noStrike" cap="none" normalizeH="0" baseline="0" dirty="0" smtClean="0">
                          <a:ln>
                            <a:noFill/>
                          </a:ln>
                          <a:solidFill>
                            <a:srgbClr val="595959"/>
                          </a:solidFill>
                          <a:effectLst/>
                          <a:latin typeface="Arial" pitchFamily="34" charset="0"/>
                          <a:ea typeface="ＭＳ Ｐゴシック" pitchFamily="4" charset="-128"/>
                        </a:rPr>
                        <a:t>O(N*p) – Phase 1 and 2</a:t>
                      </a:r>
                    </a:p>
                    <a:p>
                      <a:pPr marL="0" marR="0" lvl="0" indent="0" algn="l" defTabSz="914400" rtl="0" eaLnBrk="0" fontAlgn="base" latinLnBrk="0" hangingPunct="0">
                        <a:lnSpc>
                          <a:spcPct val="100000"/>
                        </a:lnSpc>
                        <a:spcBef>
                          <a:spcPts val="0"/>
                        </a:spcBef>
                        <a:spcAft>
                          <a:spcPct val="0"/>
                        </a:spcAft>
                        <a:buClr>
                          <a:schemeClr val="accent1"/>
                        </a:buClr>
                        <a:buSzPct val="75000"/>
                        <a:buFont typeface="Wingdings" pitchFamily="2" charset="2"/>
                        <a:buNone/>
                        <a:tabLst/>
                      </a:pPr>
                      <a:endParaRPr kumimoji="0" lang="en-US" sz="1400" b="1" i="0" u="none" strike="noStrike" cap="none" normalizeH="0" baseline="0" dirty="0" smtClean="0">
                        <a:ln>
                          <a:noFill/>
                        </a:ln>
                        <a:solidFill>
                          <a:srgbClr val="595959"/>
                        </a:solidFill>
                        <a:effectLst/>
                        <a:latin typeface="Arial" pitchFamily="34" charset="0"/>
                        <a:ea typeface="ＭＳ Ｐゴシック" pitchFamily="4" charset="-128"/>
                      </a:endParaRPr>
                    </a:p>
                  </a:txBody>
                  <a:tcPr marL="86438" marR="86438" horzOverflow="overflow"/>
                </a:tc>
                <a:tc>
                  <a:txBody>
                    <a:bodyPr/>
                    <a:lstStyle/>
                    <a:p>
                      <a:pPr marL="0" marR="0" lvl="0" indent="0" algn="l" defTabSz="914400" rtl="0" eaLnBrk="0" fontAlgn="base" latinLnBrk="0" hangingPunct="0">
                        <a:lnSpc>
                          <a:spcPct val="100000"/>
                        </a:lnSpc>
                        <a:spcBef>
                          <a:spcPts val="0"/>
                        </a:spcBef>
                        <a:spcAft>
                          <a:spcPct val="0"/>
                        </a:spcAft>
                        <a:buClr>
                          <a:schemeClr val="accent1"/>
                        </a:buClr>
                        <a:buSzPct val="75000"/>
                        <a:buFont typeface="Wingdings" pitchFamily="2" charset="2"/>
                        <a:buNone/>
                        <a:tabLst/>
                        <a:defRPr/>
                      </a:pPr>
                      <a:r>
                        <a:rPr kumimoji="0" lang="en-US" sz="1400" b="0" i="0" u="none" strike="noStrike" cap="none" normalizeH="0" baseline="0" dirty="0" smtClean="0">
                          <a:ln>
                            <a:noFill/>
                          </a:ln>
                          <a:solidFill>
                            <a:srgbClr val="595959"/>
                          </a:solidFill>
                          <a:effectLst/>
                          <a:latin typeface="Arial" pitchFamily="34" charset="0"/>
                          <a:ea typeface="ＭＳ Ｐゴシック" pitchFamily="4" charset="-128"/>
                        </a:rPr>
                        <a:t>Communication Cost </a:t>
                      </a:r>
                      <a:r>
                        <a:rPr kumimoji="0" lang="en-US" sz="1400" b="1" i="0" u="none" strike="noStrike" cap="none" normalizeH="0" baseline="0" dirty="0" smtClean="0">
                          <a:ln>
                            <a:noFill/>
                          </a:ln>
                          <a:solidFill>
                            <a:srgbClr val="595959"/>
                          </a:solidFill>
                          <a:effectLst/>
                          <a:latin typeface="Arial" pitchFamily="34" charset="0"/>
                          <a:ea typeface="ＭＳ Ｐゴシック" pitchFamily="4" charset="-128"/>
                        </a:rPr>
                        <a:t>O(N*p</a:t>
                      </a:r>
                      <a:r>
                        <a:rPr kumimoji="0" lang="en-US" sz="1400" b="1" i="0" u="none" strike="noStrike" cap="none" normalizeH="0" baseline="30000" dirty="0" smtClean="0">
                          <a:ln>
                            <a:noFill/>
                          </a:ln>
                          <a:solidFill>
                            <a:srgbClr val="595959"/>
                          </a:solidFill>
                          <a:effectLst/>
                          <a:latin typeface="Arial" pitchFamily="34" charset="0"/>
                          <a:ea typeface="ＭＳ Ｐゴシック" pitchFamily="4" charset="-128"/>
                        </a:rPr>
                        <a:t>2</a:t>
                      </a:r>
                      <a:r>
                        <a:rPr kumimoji="0" lang="en-US" sz="1400" b="1" i="0" u="none" strike="noStrike" cap="none" normalizeH="0" baseline="0" dirty="0" smtClean="0">
                          <a:ln>
                            <a:noFill/>
                          </a:ln>
                          <a:solidFill>
                            <a:srgbClr val="595959"/>
                          </a:solidFill>
                          <a:effectLst/>
                          <a:latin typeface="Arial" pitchFamily="34" charset="0"/>
                          <a:ea typeface="ＭＳ Ｐゴシック" pitchFamily="4" charset="-128"/>
                        </a:rPr>
                        <a:t>) – </a:t>
                      </a:r>
                    </a:p>
                    <a:p>
                      <a:pPr marL="0" marR="0" lvl="0" indent="0" algn="l" defTabSz="914400" rtl="0" eaLnBrk="0" fontAlgn="base" latinLnBrk="0" hangingPunct="0">
                        <a:lnSpc>
                          <a:spcPct val="100000"/>
                        </a:lnSpc>
                        <a:spcBef>
                          <a:spcPts val="0"/>
                        </a:spcBef>
                        <a:spcAft>
                          <a:spcPct val="0"/>
                        </a:spcAft>
                        <a:buClr>
                          <a:schemeClr val="accent1"/>
                        </a:buClr>
                        <a:buSzPct val="75000"/>
                        <a:buFont typeface="Wingdings" pitchFamily="2" charset="2"/>
                        <a:buNone/>
                        <a:tabLst/>
                        <a:defRPr/>
                      </a:pPr>
                      <a:r>
                        <a:rPr kumimoji="0" lang="en-US" sz="1400" b="1" i="0" u="none" strike="noStrike" cap="none" normalizeH="0" baseline="0" dirty="0" smtClean="0">
                          <a:ln>
                            <a:noFill/>
                          </a:ln>
                          <a:solidFill>
                            <a:srgbClr val="595959"/>
                          </a:solidFill>
                          <a:effectLst/>
                          <a:latin typeface="Arial" pitchFamily="34" charset="0"/>
                          <a:ea typeface="ＭＳ Ｐゴシック" pitchFamily="4" charset="-128"/>
                        </a:rPr>
                        <a:t>Phase 1 &amp; 2</a:t>
                      </a:r>
                    </a:p>
                    <a:p>
                      <a:pPr marL="0" marR="0" lvl="0" indent="0" algn="l" defTabSz="914400" rtl="0" eaLnBrk="0" fontAlgn="base" latinLnBrk="0" hangingPunct="0">
                        <a:lnSpc>
                          <a:spcPct val="100000"/>
                        </a:lnSpc>
                        <a:spcBef>
                          <a:spcPts val="0"/>
                        </a:spcBef>
                        <a:spcAft>
                          <a:spcPct val="0"/>
                        </a:spcAft>
                        <a:buClr>
                          <a:schemeClr val="accent1"/>
                        </a:buClr>
                        <a:buSzPct val="75000"/>
                        <a:buFont typeface="Wingdings" pitchFamily="2" charset="2"/>
                        <a:buNone/>
                        <a:tabLst/>
                      </a:pPr>
                      <a:endParaRPr kumimoji="0" lang="en-US" sz="1400" b="1" i="0" u="none" strike="noStrike" cap="none" normalizeH="0" baseline="0" dirty="0" smtClean="0">
                        <a:ln>
                          <a:noFill/>
                        </a:ln>
                        <a:solidFill>
                          <a:srgbClr val="595959"/>
                        </a:solidFill>
                        <a:effectLst/>
                        <a:latin typeface="Arial" pitchFamily="34" charset="0"/>
                        <a:ea typeface="ＭＳ Ｐゴシック" pitchFamily="4" charset="-128"/>
                      </a:endParaRPr>
                    </a:p>
                  </a:txBody>
                  <a:tcPr marL="86438" marR="86438" horzOverflow="overflow"/>
                </a:tc>
                <a:tc>
                  <a:txBody>
                    <a:bodyPr/>
                    <a:lstStyle/>
                    <a:p>
                      <a:pPr marL="0" marR="0" lvl="0" indent="0" algn="l" defTabSz="914400" rtl="0" eaLnBrk="0" fontAlgn="base" latinLnBrk="0" hangingPunct="0">
                        <a:lnSpc>
                          <a:spcPct val="100000"/>
                        </a:lnSpc>
                        <a:spcBef>
                          <a:spcPts val="0"/>
                        </a:spcBef>
                        <a:spcAft>
                          <a:spcPct val="0"/>
                        </a:spcAft>
                        <a:buClr>
                          <a:schemeClr val="accent1"/>
                        </a:buClr>
                        <a:buSzPct val="75000"/>
                        <a:buFont typeface="Wingdings" pitchFamily="2" charset="2"/>
                        <a:buNone/>
                        <a:tabLst/>
                      </a:pPr>
                      <a:r>
                        <a:rPr kumimoji="0" lang="en-US" sz="1400" b="0" i="0" u="none" strike="noStrike" cap="none" normalizeH="0" baseline="0" dirty="0" smtClean="0">
                          <a:ln>
                            <a:noFill/>
                          </a:ln>
                          <a:solidFill>
                            <a:srgbClr val="595959"/>
                          </a:solidFill>
                          <a:effectLst/>
                          <a:latin typeface="Arial" pitchFamily="34" charset="0"/>
                          <a:ea typeface="ＭＳ Ｐゴシック" pitchFamily="4" charset="-128"/>
                        </a:rPr>
                        <a:t>Communication Cost </a:t>
                      </a:r>
                      <a:r>
                        <a:rPr kumimoji="0" lang="en-US" sz="1400" b="1" i="0" u="none" strike="noStrike" cap="none" normalizeH="0" baseline="0" dirty="0" smtClean="0">
                          <a:ln>
                            <a:noFill/>
                          </a:ln>
                          <a:solidFill>
                            <a:srgbClr val="595959"/>
                          </a:solidFill>
                          <a:effectLst/>
                          <a:latin typeface="Arial" pitchFamily="34" charset="0"/>
                          <a:ea typeface="ＭＳ Ｐゴシック" pitchFamily="4" charset="-128"/>
                        </a:rPr>
                        <a:t>O(N*p</a:t>
                      </a:r>
                      <a:r>
                        <a:rPr kumimoji="0" lang="en-US" sz="1400" b="1" i="0" u="none" strike="noStrike" cap="none" normalizeH="0" baseline="30000" dirty="0" smtClean="0">
                          <a:ln>
                            <a:noFill/>
                          </a:ln>
                          <a:solidFill>
                            <a:srgbClr val="595959"/>
                          </a:solidFill>
                          <a:effectLst/>
                          <a:latin typeface="Arial" pitchFamily="34" charset="0"/>
                          <a:ea typeface="ＭＳ Ｐゴシック" pitchFamily="4" charset="-128"/>
                        </a:rPr>
                        <a:t>2</a:t>
                      </a:r>
                      <a:r>
                        <a:rPr kumimoji="0" lang="en-US" sz="1400" b="1" i="0" u="none" strike="noStrike" cap="none" normalizeH="0" baseline="0" dirty="0" smtClean="0">
                          <a:ln>
                            <a:noFill/>
                          </a:ln>
                          <a:solidFill>
                            <a:srgbClr val="595959"/>
                          </a:solidFill>
                          <a:effectLst/>
                          <a:latin typeface="Arial" pitchFamily="34" charset="0"/>
                          <a:ea typeface="ＭＳ Ｐゴシック" pitchFamily="4" charset="-128"/>
                        </a:rPr>
                        <a:t>) – Phase 1; O(N*p) – Phase 2</a:t>
                      </a:r>
                    </a:p>
                  </a:txBody>
                  <a:tcPr marL="86438" marR="86438" horzOverflow="overflow"/>
                </a:tc>
                <a:tc>
                  <a:txBody>
                    <a:bodyPr/>
                    <a:lstStyle/>
                    <a:p>
                      <a:pPr marL="0" marR="0" lvl="0" indent="0" algn="l" defTabSz="914400" rtl="0" eaLnBrk="0" fontAlgn="base" latinLnBrk="0" hangingPunct="0">
                        <a:lnSpc>
                          <a:spcPct val="100000"/>
                        </a:lnSpc>
                        <a:spcBef>
                          <a:spcPts val="0"/>
                        </a:spcBef>
                        <a:spcAft>
                          <a:spcPct val="0"/>
                        </a:spcAft>
                        <a:buClr>
                          <a:schemeClr val="accent1"/>
                        </a:buClr>
                        <a:buSzPct val="75000"/>
                        <a:buFont typeface="Wingdings" pitchFamily="2" charset="2"/>
                        <a:buNone/>
                        <a:tabLst/>
                        <a:defRPr/>
                      </a:pPr>
                      <a:r>
                        <a:rPr kumimoji="0" lang="en-US" sz="1400" b="0" i="0" u="none" strike="noStrike" cap="none" normalizeH="0" baseline="0" dirty="0" smtClean="0">
                          <a:ln>
                            <a:noFill/>
                          </a:ln>
                          <a:solidFill>
                            <a:srgbClr val="595959"/>
                          </a:solidFill>
                          <a:effectLst/>
                          <a:latin typeface="Arial" pitchFamily="34" charset="0"/>
                          <a:ea typeface="ＭＳ Ｐゴシック" pitchFamily="4" charset="-128"/>
                        </a:rPr>
                        <a:t>Communication Cost </a:t>
                      </a:r>
                      <a:r>
                        <a:rPr kumimoji="0" lang="en-US" sz="1400" b="1" i="0" u="none" strike="noStrike" cap="none" normalizeH="0" baseline="0" dirty="0" smtClean="0">
                          <a:ln>
                            <a:noFill/>
                          </a:ln>
                          <a:solidFill>
                            <a:srgbClr val="595959"/>
                          </a:solidFill>
                          <a:effectLst/>
                          <a:latin typeface="Arial" pitchFamily="34" charset="0"/>
                          <a:ea typeface="ＭＳ Ｐゴシック" pitchFamily="4" charset="-128"/>
                        </a:rPr>
                        <a:t>O(N*p</a:t>
                      </a:r>
                      <a:r>
                        <a:rPr kumimoji="0" lang="en-US" sz="1400" b="1" i="0" u="none" strike="noStrike" cap="none" normalizeH="0" baseline="-25000" dirty="0" smtClean="0">
                          <a:ln>
                            <a:noFill/>
                          </a:ln>
                          <a:solidFill>
                            <a:srgbClr val="595959"/>
                          </a:solidFill>
                          <a:effectLst/>
                          <a:latin typeface="Arial" pitchFamily="34" charset="0"/>
                          <a:ea typeface="ＭＳ Ｐゴシック" pitchFamily="4" charset="-128"/>
                        </a:rPr>
                        <a:t> </a:t>
                      </a:r>
                      <a:r>
                        <a:rPr kumimoji="0" lang="en-US" sz="1400" b="1" i="0" u="none" strike="noStrike" cap="none" normalizeH="0" baseline="0" dirty="0" smtClean="0">
                          <a:ln>
                            <a:noFill/>
                          </a:ln>
                          <a:solidFill>
                            <a:srgbClr val="595959"/>
                          </a:solidFill>
                          <a:effectLst/>
                          <a:latin typeface="Arial" pitchFamily="34" charset="0"/>
                          <a:ea typeface="ＭＳ Ｐゴシック" pitchFamily="4" charset="-128"/>
                        </a:rPr>
                        <a:t>) – Phase 1 and 2</a:t>
                      </a:r>
                    </a:p>
                    <a:p>
                      <a:pPr marL="0" marR="0" lvl="0" indent="0" algn="l" defTabSz="914400" rtl="0" eaLnBrk="0" fontAlgn="base" latinLnBrk="0" hangingPunct="0">
                        <a:lnSpc>
                          <a:spcPct val="100000"/>
                        </a:lnSpc>
                        <a:spcBef>
                          <a:spcPts val="0"/>
                        </a:spcBef>
                        <a:spcAft>
                          <a:spcPct val="0"/>
                        </a:spcAft>
                        <a:buClr>
                          <a:schemeClr val="accent1"/>
                        </a:buClr>
                        <a:buSzPct val="75000"/>
                        <a:buFont typeface="Wingdings" pitchFamily="2" charset="2"/>
                        <a:buNone/>
                        <a:tabLst/>
                      </a:pPr>
                      <a:endParaRPr kumimoji="0" lang="en-US" sz="1400" b="1" i="0" u="none" strike="noStrike" cap="none" normalizeH="0" baseline="30000" dirty="0" smtClean="0">
                        <a:ln>
                          <a:noFill/>
                        </a:ln>
                        <a:solidFill>
                          <a:srgbClr val="595959"/>
                        </a:solidFill>
                        <a:effectLst/>
                        <a:latin typeface="Arial" pitchFamily="34" charset="0"/>
                        <a:ea typeface="ＭＳ Ｐゴシック" pitchFamily="4" charset="-128"/>
                      </a:endParaRPr>
                    </a:p>
                  </a:txBody>
                  <a:tcPr marL="86438" marR="86438" horzOverflow="overflow"/>
                </a:tc>
              </a:tr>
              <a:tr h="926043">
                <a:tc>
                  <a:txBody>
                    <a:bodyPr/>
                    <a:lstStyle/>
                    <a:p>
                      <a:pPr marL="0" marR="0" lvl="0" indent="0" algn="l" defTabSz="914400" rtl="0" eaLnBrk="0" fontAlgn="base" latinLnBrk="0" hangingPunct="0">
                        <a:lnSpc>
                          <a:spcPct val="100000"/>
                        </a:lnSpc>
                        <a:spcBef>
                          <a:spcPts val="0"/>
                        </a:spcBef>
                        <a:spcAft>
                          <a:spcPct val="0"/>
                        </a:spcAft>
                        <a:buClr>
                          <a:schemeClr val="accent1"/>
                        </a:buClr>
                        <a:buSzPct val="75000"/>
                        <a:buFont typeface="Wingdings" pitchFamily="2" charset="2"/>
                        <a:buNone/>
                        <a:tabLst/>
                        <a:defRPr/>
                      </a:pPr>
                      <a:r>
                        <a:rPr kumimoji="0" lang="en-US" altLang="ja-JP" sz="1400" b="0" i="0" u="none" strike="noStrike" cap="none" normalizeH="0" baseline="0" dirty="0" smtClean="0">
                          <a:ln>
                            <a:noFill/>
                          </a:ln>
                          <a:solidFill>
                            <a:srgbClr val="595959"/>
                          </a:solidFill>
                          <a:effectLst/>
                          <a:latin typeface="Arial" pitchFamily="34" charset="0"/>
                          <a:ea typeface="ＭＳ Ｐゴシック" pitchFamily="4" charset="-128"/>
                        </a:rPr>
                        <a:t>Information theoretically secure</a:t>
                      </a:r>
                      <a:endParaRPr kumimoji="0" lang="en-US" sz="1400" b="0" i="0" u="none" strike="noStrike" cap="none" normalizeH="0" baseline="0" dirty="0" smtClean="0">
                        <a:ln>
                          <a:noFill/>
                        </a:ln>
                        <a:solidFill>
                          <a:srgbClr val="595959"/>
                        </a:solidFill>
                        <a:effectLst/>
                        <a:latin typeface="Arial" pitchFamily="34" charset="0"/>
                        <a:ea typeface="ＭＳ Ｐゴシック" pitchFamily="4" charset="-128"/>
                      </a:endParaRPr>
                    </a:p>
                  </a:txBody>
                  <a:tcPr marL="86438" marR="86438" horzOverflow="overflow"/>
                </a:tc>
                <a:tc>
                  <a:txBody>
                    <a:bodyPr/>
                    <a:lstStyle/>
                    <a:p>
                      <a:pPr marL="0" marR="0" lvl="0" indent="0" algn="l" defTabSz="914400" rtl="0" eaLnBrk="0" fontAlgn="base" latinLnBrk="0" hangingPunct="0">
                        <a:lnSpc>
                          <a:spcPct val="100000"/>
                        </a:lnSpc>
                        <a:spcBef>
                          <a:spcPts val="0"/>
                        </a:spcBef>
                        <a:spcAft>
                          <a:spcPct val="0"/>
                        </a:spcAft>
                        <a:buClr>
                          <a:schemeClr val="accent1"/>
                        </a:buClr>
                        <a:buSzPct val="75000"/>
                        <a:buFont typeface="Wingdings" pitchFamily="2" charset="2"/>
                        <a:buNone/>
                        <a:tabLst/>
                        <a:defRPr/>
                      </a:pPr>
                      <a:r>
                        <a:rPr kumimoji="0" lang="en-US" altLang="ja-JP" sz="1400" b="0" i="0" u="none" strike="noStrike" cap="none" normalizeH="0" baseline="0" dirty="0" smtClean="0">
                          <a:ln>
                            <a:noFill/>
                          </a:ln>
                          <a:solidFill>
                            <a:srgbClr val="595959"/>
                          </a:solidFill>
                          <a:effectLst/>
                          <a:latin typeface="Arial" pitchFamily="34" charset="0"/>
                          <a:ea typeface="ＭＳ Ｐゴシック" pitchFamily="4" charset="-128"/>
                        </a:rPr>
                        <a:t>Information theoretically secure</a:t>
                      </a:r>
                      <a:endParaRPr kumimoji="0" lang="en-US" sz="1400" b="0" i="0" u="none" strike="noStrike" cap="none" normalizeH="0" baseline="0" dirty="0" smtClean="0">
                        <a:ln>
                          <a:noFill/>
                        </a:ln>
                        <a:solidFill>
                          <a:srgbClr val="595959"/>
                        </a:solidFill>
                        <a:effectLst/>
                        <a:latin typeface="Arial" pitchFamily="34" charset="0"/>
                        <a:ea typeface="ＭＳ Ｐゴシック" pitchFamily="4" charset="-128"/>
                      </a:endParaRPr>
                    </a:p>
                    <a:p>
                      <a:pPr marL="0" marR="0" lvl="0" indent="0" algn="l" defTabSz="914400" rtl="0" eaLnBrk="0" fontAlgn="base" latinLnBrk="0" hangingPunct="0">
                        <a:lnSpc>
                          <a:spcPct val="100000"/>
                        </a:lnSpc>
                        <a:spcBef>
                          <a:spcPts val="0"/>
                        </a:spcBef>
                        <a:spcAft>
                          <a:spcPct val="0"/>
                        </a:spcAft>
                        <a:buClr>
                          <a:schemeClr val="accent1"/>
                        </a:buClr>
                        <a:buSzPct val="75000"/>
                        <a:buFont typeface="Wingdings" pitchFamily="2" charset="2"/>
                        <a:buNone/>
                        <a:tabLst/>
                      </a:pPr>
                      <a:endParaRPr kumimoji="0" lang="en-US" sz="1400" b="0" i="0" u="none" strike="noStrike" cap="none" normalizeH="0" baseline="0" dirty="0" smtClean="0">
                        <a:ln>
                          <a:noFill/>
                        </a:ln>
                        <a:solidFill>
                          <a:srgbClr val="595959"/>
                        </a:solidFill>
                        <a:effectLst/>
                        <a:latin typeface="Arial" pitchFamily="34" charset="0"/>
                        <a:ea typeface="ＭＳ Ｐゴシック" pitchFamily="4" charset="-128"/>
                      </a:endParaRPr>
                    </a:p>
                  </a:txBody>
                  <a:tcPr marL="86438" marR="86438" horzOverflow="overflow"/>
                </a:tc>
                <a:tc>
                  <a:txBody>
                    <a:bodyPr/>
                    <a:lstStyle/>
                    <a:p>
                      <a:pPr marL="0" marR="0" lvl="0" indent="0" algn="l" defTabSz="914400" rtl="0" eaLnBrk="0" fontAlgn="base" latinLnBrk="0" hangingPunct="0">
                        <a:lnSpc>
                          <a:spcPct val="100000"/>
                        </a:lnSpc>
                        <a:spcBef>
                          <a:spcPts val="0"/>
                        </a:spcBef>
                        <a:spcAft>
                          <a:spcPct val="0"/>
                        </a:spcAft>
                        <a:buClr>
                          <a:schemeClr val="accent1"/>
                        </a:buClr>
                        <a:buSzPct val="75000"/>
                        <a:buFont typeface="Wingdings" pitchFamily="2" charset="2"/>
                        <a:buNone/>
                        <a:tabLst/>
                        <a:defRPr/>
                      </a:pPr>
                      <a:r>
                        <a:rPr kumimoji="0" lang="en-US" altLang="ja-JP" sz="1400" b="0" i="0" u="none" strike="noStrike" cap="none" normalizeH="0" baseline="0" dirty="0" smtClean="0">
                          <a:ln>
                            <a:noFill/>
                          </a:ln>
                          <a:solidFill>
                            <a:srgbClr val="595959"/>
                          </a:solidFill>
                          <a:effectLst/>
                          <a:latin typeface="Arial" pitchFamily="34" charset="0"/>
                          <a:ea typeface="ＭＳ Ｐゴシック" pitchFamily="4" charset="-128"/>
                        </a:rPr>
                        <a:t>Information theoretically secure</a:t>
                      </a:r>
                      <a:endParaRPr kumimoji="0" lang="en-US" sz="1400" b="0" i="0" u="none" strike="noStrike" cap="none" normalizeH="0" baseline="0" dirty="0" smtClean="0">
                        <a:ln>
                          <a:noFill/>
                        </a:ln>
                        <a:solidFill>
                          <a:srgbClr val="595959"/>
                        </a:solidFill>
                        <a:effectLst/>
                        <a:latin typeface="Arial" pitchFamily="34" charset="0"/>
                        <a:ea typeface="ＭＳ Ｐゴシック" pitchFamily="4" charset="-128"/>
                      </a:endParaRPr>
                    </a:p>
                    <a:p>
                      <a:pPr marL="0" marR="0" lvl="0" indent="0" algn="l" defTabSz="914400" rtl="0" eaLnBrk="0" fontAlgn="base" latinLnBrk="0" hangingPunct="0">
                        <a:lnSpc>
                          <a:spcPct val="100000"/>
                        </a:lnSpc>
                        <a:spcBef>
                          <a:spcPts val="0"/>
                        </a:spcBef>
                        <a:spcAft>
                          <a:spcPct val="0"/>
                        </a:spcAft>
                        <a:buClr>
                          <a:schemeClr val="accent1"/>
                        </a:buClr>
                        <a:buSzPct val="75000"/>
                        <a:buFont typeface="Wingdings" pitchFamily="2" charset="2"/>
                        <a:buNone/>
                        <a:tabLst/>
                      </a:pPr>
                      <a:endParaRPr kumimoji="0" lang="en-US" sz="1400" b="0" i="0" u="none" strike="noStrike" cap="none" normalizeH="0" baseline="0" dirty="0" smtClean="0">
                        <a:ln>
                          <a:noFill/>
                        </a:ln>
                        <a:solidFill>
                          <a:srgbClr val="595959"/>
                        </a:solidFill>
                        <a:effectLst/>
                        <a:latin typeface="Arial" pitchFamily="34" charset="0"/>
                        <a:ea typeface="ＭＳ Ｐゴシック" pitchFamily="4" charset="-128"/>
                      </a:endParaRPr>
                    </a:p>
                  </a:txBody>
                  <a:tcPr marL="86438" marR="86438" horzOverflow="overflow"/>
                </a:tc>
                <a:tc>
                  <a:txBody>
                    <a:bodyPr/>
                    <a:lstStyle/>
                    <a:p>
                      <a:pPr marL="0" marR="0" lvl="0" indent="0" algn="l" defTabSz="914400" rtl="0" eaLnBrk="0" fontAlgn="base" latinLnBrk="0" hangingPunct="0">
                        <a:lnSpc>
                          <a:spcPct val="100000"/>
                        </a:lnSpc>
                        <a:spcBef>
                          <a:spcPts val="0"/>
                        </a:spcBef>
                        <a:spcAft>
                          <a:spcPct val="0"/>
                        </a:spcAft>
                        <a:buClr>
                          <a:schemeClr val="accent1"/>
                        </a:buClr>
                        <a:buSzPct val="75000"/>
                        <a:buFont typeface="Wingdings" pitchFamily="2" charset="2"/>
                        <a:buNone/>
                        <a:tabLst/>
                        <a:defRPr/>
                      </a:pPr>
                      <a:r>
                        <a:rPr kumimoji="0" lang="en-US" altLang="ja-JP" sz="1400" b="0" i="0" u="none" strike="noStrike" cap="none" normalizeH="0" baseline="0" dirty="0" smtClean="0">
                          <a:ln>
                            <a:noFill/>
                          </a:ln>
                          <a:solidFill>
                            <a:srgbClr val="595959"/>
                          </a:solidFill>
                          <a:effectLst/>
                          <a:latin typeface="Arial" pitchFamily="34" charset="0"/>
                          <a:ea typeface="ＭＳ Ｐゴシック" pitchFamily="4" charset="-128"/>
                        </a:rPr>
                        <a:t>Computationally Secure</a:t>
                      </a:r>
                      <a:endParaRPr kumimoji="0" lang="en-US" sz="1400" b="0" i="0" u="none" strike="noStrike" cap="none" normalizeH="0" baseline="0" dirty="0" smtClean="0">
                        <a:ln>
                          <a:noFill/>
                        </a:ln>
                        <a:solidFill>
                          <a:srgbClr val="595959"/>
                        </a:solidFill>
                        <a:effectLst/>
                        <a:latin typeface="Arial" pitchFamily="34" charset="0"/>
                        <a:ea typeface="ＭＳ Ｐゴシック" pitchFamily="4" charset="-128"/>
                      </a:endParaRPr>
                    </a:p>
                    <a:p>
                      <a:pPr marL="0" marR="0" lvl="0" indent="0" algn="l" defTabSz="914400" rtl="0" eaLnBrk="0" fontAlgn="base" latinLnBrk="0" hangingPunct="0">
                        <a:lnSpc>
                          <a:spcPct val="100000"/>
                        </a:lnSpc>
                        <a:spcBef>
                          <a:spcPts val="0"/>
                        </a:spcBef>
                        <a:spcAft>
                          <a:spcPct val="0"/>
                        </a:spcAft>
                        <a:buClr>
                          <a:schemeClr val="accent1"/>
                        </a:buClr>
                        <a:buSzPct val="75000"/>
                        <a:buFont typeface="Wingdings" pitchFamily="2" charset="2"/>
                        <a:buNone/>
                        <a:tabLst/>
                      </a:pPr>
                      <a:endParaRPr kumimoji="0" lang="en-US" sz="1400" b="0" i="0" u="none" strike="noStrike" cap="none" normalizeH="0" baseline="0" dirty="0" smtClean="0">
                        <a:ln>
                          <a:noFill/>
                        </a:ln>
                        <a:solidFill>
                          <a:srgbClr val="595959"/>
                        </a:solidFill>
                        <a:effectLst/>
                        <a:latin typeface="Arial" pitchFamily="34" charset="0"/>
                        <a:ea typeface="ＭＳ Ｐゴシック" pitchFamily="4" charset="-128"/>
                      </a:endParaRPr>
                    </a:p>
                  </a:txBody>
                  <a:tcPr marL="86438" marR="86438" horzOverflow="overflow"/>
                </a:tc>
              </a:tr>
            </a:tbl>
          </a:graphicData>
        </a:graphic>
      </p:graphicFrame>
      <p:sp>
        <p:nvSpPr>
          <p:cNvPr id="4" name="Slide Number Placeholder 3"/>
          <p:cNvSpPr>
            <a:spLocks noGrp="1"/>
          </p:cNvSpPr>
          <p:nvPr>
            <p:ph type="sldNum" sz="quarter" idx="4294967295"/>
          </p:nvPr>
        </p:nvSpPr>
        <p:spPr>
          <a:xfrm>
            <a:off x="7620000" y="18288"/>
            <a:ext cx="1066800" cy="329184"/>
          </a:xfrm>
          <a:prstGeom prst="rect">
            <a:avLst/>
          </a:prstGeom>
        </p:spPr>
        <p:txBody>
          <a:bodyPr/>
          <a:lstStyle/>
          <a:p>
            <a:pPr algn="r">
              <a:defRPr/>
            </a:pPr>
            <a:fld id="{A4A763C8-E099-4F6C-AD2E-FB798AF766F2}" type="slidenum">
              <a:rPr lang="en-US" smtClean="0">
                <a:solidFill>
                  <a:schemeClr val="bg1"/>
                </a:solidFill>
              </a:rPr>
              <a:pPr algn="r">
                <a:defRPr/>
              </a:pPr>
              <a:t>17</a:t>
            </a:fld>
            <a:endParaRPr lang="en-US" dirty="0">
              <a:solidFill>
                <a:schemeClr val="bg1"/>
              </a:solidFill>
            </a:endParaRPr>
          </a:p>
        </p:txBody>
      </p:sp>
      <p:sp>
        <p:nvSpPr>
          <p:cNvPr id="6" name="Rounded Rectangle 5"/>
          <p:cNvSpPr/>
          <p:nvPr/>
        </p:nvSpPr>
        <p:spPr>
          <a:xfrm>
            <a:off x="457199" y="6142469"/>
            <a:ext cx="5659821" cy="54819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Tx/>
              <a:buChar char="-"/>
            </a:pPr>
            <a:r>
              <a:rPr lang="en-US" dirty="0"/>
              <a:t>N</a:t>
            </a:r>
            <a:r>
              <a:rPr lang="en-US" dirty="0" smtClean="0"/>
              <a:t> = the number of candidate itemsets</a:t>
            </a:r>
          </a:p>
          <a:p>
            <a:pPr marL="285750" indent="-285750">
              <a:buFontTx/>
              <a:buChar char="-"/>
            </a:pPr>
            <a:r>
              <a:rPr lang="en-US" dirty="0" smtClean="0"/>
              <a:t>p = Number of co-opetitive parties</a:t>
            </a:r>
            <a:endParaRPr lang="en-IN" dirty="0"/>
          </a:p>
        </p:txBody>
      </p:sp>
    </p:spTree>
    <p:extLst>
      <p:ext uri="{BB962C8B-B14F-4D97-AF65-F5344CB8AC3E}">
        <p14:creationId xmlns:p14="http://schemas.microsoft.com/office/powerpoint/2010/main" val="24941983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3"/>
          <p:cNvSpPr>
            <a:spLocks noGrp="1"/>
          </p:cNvSpPr>
          <p:nvPr>
            <p:ph idx="1"/>
          </p:nvPr>
        </p:nvSpPr>
        <p:spPr bwMode="auto">
          <a:xfrm>
            <a:off x="457199" y="1260166"/>
            <a:ext cx="8416645" cy="536923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10000"/>
          </a:bodyPr>
          <a:lstStyle/>
          <a:p>
            <a:pPr marR="855980" indent="-457200" algn="l" rtl="0">
              <a:lnSpc>
                <a:spcPct val="90000"/>
              </a:lnSpc>
              <a:spcBef>
                <a:spcPct val="20000"/>
              </a:spcBef>
              <a:spcAft>
                <a:spcPts val="300"/>
              </a:spcAft>
              <a:buClr>
                <a:srgbClr val="DF773B"/>
              </a:buClr>
              <a:buSzPct val="100000"/>
              <a:buFont typeface="Wingdings" charset="2"/>
              <a:buChar char="q"/>
              <a:tabLst>
                <a:tab pos="528320" algn="l"/>
              </a:tabLst>
            </a:pPr>
            <a:r>
              <a:rPr lang="en-US" sz="2800" kern="1200" spc="-10" dirty="0" smtClean="0">
                <a:solidFill>
                  <a:srgbClr val="FFFFFF"/>
                </a:solidFill>
              </a:rPr>
              <a:t>In </a:t>
            </a:r>
            <a:r>
              <a:rPr lang="en-US" sz="2800" kern="1200" spc="-10" dirty="0">
                <a:solidFill>
                  <a:srgbClr val="FFFFFF"/>
                </a:solidFill>
              </a:rPr>
              <a:t>reality, a PPDDM formulation is like a multi-party </a:t>
            </a:r>
            <a:r>
              <a:rPr lang="en-US" sz="2800" kern="1200" spc="-10" dirty="0" smtClean="0">
                <a:solidFill>
                  <a:srgbClr val="FFFFFF"/>
                </a:solidFill>
              </a:rPr>
              <a:t>game. </a:t>
            </a:r>
          </a:p>
          <a:p>
            <a:pPr marR="855980" indent="-457200" algn="l" rtl="0">
              <a:lnSpc>
                <a:spcPct val="90000"/>
              </a:lnSpc>
              <a:spcBef>
                <a:spcPct val="20000"/>
              </a:spcBef>
              <a:spcAft>
                <a:spcPts val="300"/>
              </a:spcAft>
              <a:buClr>
                <a:srgbClr val="DF773B"/>
              </a:buClr>
              <a:buSzPct val="100000"/>
              <a:buFont typeface="Wingdings" charset="2"/>
              <a:buChar char="q"/>
              <a:tabLst>
                <a:tab pos="528320" algn="l"/>
              </a:tabLst>
            </a:pPr>
            <a:r>
              <a:rPr lang="en-IN" sz="2800" dirty="0" smtClean="0"/>
              <a:t>Along </a:t>
            </a:r>
            <a:r>
              <a:rPr lang="en-IN" sz="2800" dirty="0"/>
              <a:t>with the malicious model, parties could also be rational in behaviour. In a </a:t>
            </a:r>
            <a:r>
              <a:rPr lang="en-IN" sz="2800" dirty="0" smtClean="0"/>
              <a:t>co-opetitive </a:t>
            </a:r>
            <a:r>
              <a:rPr lang="en-IN" sz="2800" dirty="0"/>
              <a:t>setup, the rational participants will try to maximize their own benefit </a:t>
            </a:r>
            <a:r>
              <a:rPr lang="en-IN" sz="2800" dirty="0" smtClean="0"/>
              <a:t>or </a:t>
            </a:r>
            <a:r>
              <a:rPr lang="en-IN" sz="2800" dirty="0"/>
              <a:t>utility and then prefer that the other agents have the least utility [33–35</a:t>
            </a:r>
            <a:r>
              <a:rPr lang="en-IN" sz="2800" dirty="0" smtClean="0"/>
              <a:t>]. </a:t>
            </a:r>
          </a:p>
          <a:p>
            <a:pPr marR="855980" indent="-457200" algn="l" rtl="0">
              <a:lnSpc>
                <a:spcPct val="90000"/>
              </a:lnSpc>
              <a:spcBef>
                <a:spcPct val="20000"/>
              </a:spcBef>
              <a:spcAft>
                <a:spcPts val="300"/>
              </a:spcAft>
              <a:buClr>
                <a:srgbClr val="DF773B"/>
              </a:buClr>
              <a:buSzPct val="100000"/>
              <a:buFont typeface="Wingdings" charset="2"/>
              <a:buChar char="q"/>
              <a:tabLst>
                <a:tab pos="528320" algn="l"/>
              </a:tabLst>
            </a:pPr>
            <a:r>
              <a:rPr lang="en-IN" sz="2800" dirty="0" smtClean="0"/>
              <a:t>One </a:t>
            </a:r>
            <a:r>
              <a:rPr lang="en-IN" sz="2800" dirty="0"/>
              <a:t>of the goals of PPDDM is to ensure maximum participation from the contending</a:t>
            </a:r>
          </a:p>
          <a:p>
            <a:r>
              <a:rPr lang="en-IN" sz="2800" dirty="0" smtClean="0"/>
              <a:t>participants.</a:t>
            </a:r>
          </a:p>
          <a:p>
            <a:endParaRPr lang="en-IN" sz="2800" dirty="0" smtClean="0"/>
          </a:p>
          <a:p>
            <a:r>
              <a:rPr lang="en-IN" sz="2800" dirty="0" smtClean="0"/>
              <a:t>Hence, </a:t>
            </a:r>
            <a:r>
              <a:rPr lang="en-IN" sz="2800" dirty="0"/>
              <a:t>the scheme proposed must incorporate not only preventive, but also corrective measures. These measures aim at eliminating or </a:t>
            </a:r>
            <a:r>
              <a:rPr lang="en-IN" sz="2800" dirty="0" smtClean="0"/>
              <a:t>correcting the </a:t>
            </a:r>
            <a:r>
              <a:rPr lang="en-IN" sz="2800" dirty="0"/>
              <a:t>negatively performing rational and malicious participants.</a:t>
            </a:r>
            <a:endParaRPr lang="en-US" sz="2800" kern="1200" spc="-10" dirty="0">
              <a:solidFill>
                <a:srgbClr val="FFFFFF"/>
              </a:solidFill>
            </a:endParaRPr>
          </a:p>
        </p:txBody>
      </p:sp>
      <p:sp>
        <p:nvSpPr>
          <p:cNvPr id="32770" name="Slide Number Placeholder 5"/>
          <p:cNvSpPr>
            <a:spLocks noGrp="1"/>
          </p:cNvSpPr>
          <p:nvPr>
            <p:ph type="sldNum" sz="quarter" idx="4294967295"/>
          </p:nvPr>
        </p:nvSpPr>
        <p:spPr bwMode="auto">
          <a:xfrm>
            <a:off x="7620000" y="18288"/>
            <a:ext cx="1066800" cy="32918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4" charset="-128"/>
              </a:defRPr>
            </a:lvl1pPr>
            <a:lvl2pPr marL="742950" indent="-285750" eaLnBrk="0" hangingPunct="0">
              <a:defRPr>
                <a:solidFill>
                  <a:schemeClr val="tx1"/>
                </a:solidFill>
                <a:latin typeface="Arial" pitchFamily="34" charset="0"/>
                <a:ea typeface="ＭＳ Ｐゴシック" pitchFamily="4" charset="-128"/>
              </a:defRPr>
            </a:lvl2pPr>
            <a:lvl3pPr marL="1143000" indent="-228600" eaLnBrk="0" hangingPunct="0">
              <a:defRPr>
                <a:solidFill>
                  <a:schemeClr val="tx1"/>
                </a:solidFill>
                <a:latin typeface="Arial" pitchFamily="34" charset="0"/>
                <a:ea typeface="ＭＳ Ｐゴシック" pitchFamily="4" charset="-128"/>
              </a:defRPr>
            </a:lvl3pPr>
            <a:lvl4pPr marL="1600200" indent="-228600" eaLnBrk="0" hangingPunct="0">
              <a:defRPr>
                <a:solidFill>
                  <a:schemeClr val="tx1"/>
                </a:solidFill>
                <a:latin typeface="Arial" pitchFamily="34" charset="0"/>
                <a:ea typeface="ＭＳ Ｐゴシック" pitchFamily="4" charset="-128"/>
              </a:defRPr>
            </a:lvl4pPr>
            <a:lvl5pPr marL="2057400" indent="-228600" eaLnBrk="0" hangingPunct="0">
              <a:defRPr>
                <a:solidFill>
                  <a:schemeClr val="tx1"/>
                </a:solidFill>
                <a:latin typeface="Arial" pitchFamily="34" charset="0"/>
                <a:ea typeface="ＭＳ Ｐゴシック" pitchFamily="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4" charset="-128"/>
              </a:defRPr>
            </a:lvl9pPr>
          </a:lstStyle>
          <a:p>
            <a:pPr algn="r" eaLnBrk="1" hangingPunct="1"/>
            <a:fld id="{E3C28A64-BB78-4CE5-8CF8-2C8CA1423E02}" type="slidenum">
              <a:rPr lang="en-US" smtClean="0">
                <a:solidFill>
                  <a:schemeClr val="bg1"/>
                </a:solidFill>
              </a:rPr>
              <a:pPr algn="r" eaLnBrk="1" hangingPunct="1"/>
              <a:t>18</a:t>
            </a:fld>
            <a:endParaRPr lang="en-US" dirty="0" smtClean="0">
              <a:solidFill>
                <a:schemeClr val="bg1"/>
              </a:solidFill>
            </a:endParaRPr>
          </a:p>
        </p:txBody>
      </p:sp>
      <p:sp>
        <p:nvSpPr>
          <p:cNvPr id="7" name="Rectangle 2"/>
          <p:cNvSpPr txBox="1">
            <a:spLocks/>
          </p:cNvSpPr>
          <p:nvPr/>
        </p:nvSpPr>
        <p:spPr>
          <a:xfrm>
            <a:off x="609600" y="481581"/>
            <a:ext cx="8416645" cy="615553"/>
          </a:xfrm>
          <a:prstGeom prst="rect">
            <a:avLst/>
          </a:prstGeom>
        </p:spPr>
        <p:txBody>
          <a:bodyPr wrap="square" lIns="0" tIns="0" rIns="0" bIns="0">
            <a:normAutofit fontScale="75000" lnSpcReduction="20000"/>
          </a:bodyPr>
          <a:lstStyle>
            <a:lvl1pPr algn="ctr">
              <a:defRPr sz="4000" b="1" i="0">
                <a:solidFill>
                  <a:srgbClr val="FF0000"/>
                </a:solidFill>
                <a:latin typeface="Arial"/>
                <a:ea typeface="+mj-ea"/>
                <a:cs typeface="Arial"/>
              </a:defRPr>
            </a:lvl1pPr>
          </a:lstStyle>
          <a:p>
            <a:r>
              <a:rPr lang="en-US" kern="0" dirty="0" smtClean="0"/>
              <a:t>PPDFIM – Rational and Malicious Adversaries</a:t>
            </a:r>
            <a:endParaRPr lang="en-US" kern="0" dirty="0" smtClean="0">
              <a:ea typeface="ＭＳ Ｐゴシック" pitchFamily="4" charset="-128"/>
            </a:endParaRPr>
          </a:p>
        </p:txBody>
      </p:sp>
    </p:spTree>
    <p:extLst>
      <p:ext uri="{BB962C8B-B14F-4D97-AF65-F5344CB8AC3E}">
        <p14:creationId xmlns:p14="http://schemas.microsoft.com/office/powerpoint/2010/main" val="21863762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3"/>
          <p:cNvSpPr>
            <a:spLocks noGrp="1"/>
          </p:cNvSpPr>
          <p:nvPr>
            <p:ph idx="1"/>
          </p:nvPr>
        </p:nvSpPr>
        <p:spPr bwMode="auto">
          <a:xfrm>
            <a:off x="489098" y="1371600"/>
            <a:ext cx="8229600" cy="4876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R="855980" indent="-457200" algn="l" rtl="0">
              <a:lnSpc>
                <a:spcPct val="80000"/>
              </a:lnSpc>
              <a:spcBef>
                <a:spcPct val="20000"/>
              </a:spcBef>
              <a:spcAft>
                <a:spcPts val="300"/>
              </a:spcAft>
              <a:buClr>
                <a:srgbClr val="DF773B"/>
              </a:buClr>
              <a:buSzPct val="100000"/>
              <a:buFont typeface="Wingdings" charset="2"/>
              <a:buChar char="q"/>
              <a:tabLst>
                <a:tab pos="528320" algn="l"/>
              </a:tabLst>
            </a:pPr>
            <a:r>
              <a:rPr lang="en-IN" kern="1200" spc="-10" dirty="0">
                <a:solidFill>
                  <a:srgbClr val="FFFFFF"/>
                </a:solidFill>
              </a:rPr>
              <a:t>There have been approaches proposed for rational </a:t>
            </a:r>
            <a:r>
              <a:rPr lang="en-IN" dirty="0" smtClean="0"/>
              <a:t>secret </a:t>
            </a:r>
            <a:r>
              <a:rPr lang="en-IN" dirty="0"/>
              <a:t>sharing which has rational participants using the game theory [33, 36–38</a:t>
            </a:r>
            <a:r>
              <a:rPr lang="en-IN" dirty="0" smtClean="0"/>
              <a:t>].</a:t>
            </a:r>
          </a:p>
          <a:p>
            <a:pPr marR="855980" indent="-457200" algn="l" rtl="0">
              <a:lnSpc>
                <a:spcPct val="80000"/>
              </a:lnSpc>
              <a:spcBef>
                <a:spcPct val="20000"/>
              </a:spcBef>
              <a:spcAft>
                <a:spcPts val="300"/>
              </a:spcAft>
              <a:buClr>
                <a:srgbClr val="DF773B"/>
              </a:buClr>
              <a:buSzPct val="100000"/>
              <a:buFont typeface="Wingdings" charset="2"/>
              <a:buChar char="q"/>
              <a:tabLst>
                <a:tab pos="528320" algn="l"/>
              </a:tabLst>
            </a:pPr>
            <a:r>
              <a:rPr lang="en-IN" dirty="0" smtClean="0"/>
              <a:t>For </a:t>
            </a:r>
            <a:r>
              <a:rPr lang="en-IN" dirty="0"/>
              <a:t>the rational party based model, the authors in [35] propose a game- </a:t>
            </a:r>
            <a:r>
              <a:rPr lang="en-IN" dirty="0" smtClean="0"/>
              <a:t>theoretic </a:t>
            </a:r>
            <a:r>
              <a:rPr lang="en-IN" dirty="0"/>
              <a:t>secret sharing scheme that models Shamir’s secret sharing in PPDDM </a:t>
            </a:r>
            <a:r>
              <a:rPr lang="en-IN" dirty="0" smtClean="0"/>
              <a:t>as </a:t>
            </a:r>
            <a:r>
              <a:rPr lang="en-IN" dirty="0"/>
              <a:t>a repeated game without using mediators. </a:t>
            </a:r>
            <a:endParaRPr lang="en-IN" dirty="0" smtClean="0"/>
          </a:p>
          <a:p>
            <a:pPr marR="855980" indent="-457200" algn="l" rtl="0">
              <a:lnSpc>
                <a:spcPct val="80000"/>
              </a:lnSpc>
              <a:spcBef>
                <a:spcPct val="20000"/>
              </a:spcBef>
              <a:spcAft>
                <a:spcPts val="300"/>
              </a:spcAft>
              <a:buClr>
                <a:srgbClr val="DF773B"/>
              </a:buClr>
              <a:buSzPct val="100000"/>
              <a:buFont typeface="Wingdings" charset="2"/>
              <a:buChar char="q"/>
              <a:tabLst>
                <a:tab pos="528320" algn="l"/>
              </a:tabLst>
            </a:pPr>
            <a:r>
              <a:rPr lang="en-IN" i="1" dirty="0" smtClean="0"/>
              <a:t>[m</a:t>
            </a:r>
            <a:r>
              <a:rPr lang="en-IN" dirty="0" smtClean="0"/>
              <a:t>,</a:t>
            </a:r>
            <a:r>
              <a:rPr lang="en-IN" i="1" dirty="0" smtClean="0"/>
              <a:t>m]</a:t>
            </a:r>
            <a:r>
              <a:rPr lang="en-IN" dirty="0" smtClean="0"/>
              <a:t> </a:t>
            </a:r>
            <a:r>
              <a:rPr lang="en-IN" dirty="0"/>
              <a:t>secret sharing has been used </a:t>
            </a:r>
            <a:r>
              <a:rPr lang="en-IN" dirty="0" smtClean="0"/>
              <a:t>in </a:t>
            </a:r>
            <a:r>
              <a:rPr lang="en-IN" dirty="0"/>
              <a:t>PPDDM by [20, 31, 39] to decipher the sum privately. The authors in [35] </a:t>
            </a:r>
            <a:r>
              <a:rPr lang="en-IN" dirty="0" smtClean="0"/>
              <a:t>have </a:t>
            </a:r>
            <a:r>
              <a:rPr lang="en-IN" dirty="0"/>
              <a:t>further analysed this model by proposing three novel punishment policies for </a:t>
            </a:r>
          </a:p>
          <a:p>
            <a:r>
              <a:rPr lang="en-IN" dirty="0"/>
              <a:t>PPDFIM.</a:t>
            </a:r>
            <a:endParaRPr lang="en-US" dirty="0"/>
          </a:p>
        </p:txBody>
      </p:sp>
      <p:sp>
        <p:nvSpPr>
          <p:cNvPr id="32770" name="Slide Number Placeholder 5"/>
          <p:cNvSpPr>
            <a:spLocks noGrp="1"/>
          </p:cNvSpPr>
          <p:nvPr>
            <p:ph type="sldNum" sz="quarter" idx="4294967295"/>
          </p:nvPr>
        </p:nvSpPr>
        <p:spPr bwMode="auto">
          <a:xfrm>
            <a:off x="7620000" y="18288"/>
            <a:ext cx="1066800" cy="32918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4" charset="-128"/>
              </a:defRPr>
            </a:lvl1pPr>
            <a:lvl2pPr marL="742950" indent="-285750" eaLnBrk="0" hangingPunct="0">
              <a:defRPr>
                <a:solidFill>
                  <a:schemeClr val="tx1"/>
                </a:solidFill>
                <a:latin typeface="Arial" pitchFamily="34" charset="0"/>
                <a:ea typeface="ＭＳ Ｐゴシック" pitchFamily="4" charset="-128"/>
              </a:defRPr>
            </a:lvl2pPr>
            <a:lvl3pPr marL="1143000" indent="-228600" eaLnBrk="0" hangingPunct="0">
              <a:defRPr>
                <a:solidFill>
                  <a:schemeClr val="tx1"/>
                </a:solidFill>
                <a:latin typeface="Arial" pitchFamily="34" charset="0"/>
                <a:ea typeface="ＭＳ Ｐゴシック" pitchFamily="4" charset="-128"/>
              </a:defRPr>
            </a:lvl3pPr>
            <a:lvl4pPr marL="1600200" indent="-228600" eaLnBrk="0" hangingPunct="0">
              <a:defRPr>
                <a:solidFill>
                  <a:schemeClr val="tx1"/>
                </a:solidFill>
                <a:latin typeface="Arial" pitchFamily="34" charset="0"/>
                <a:ea typeface="ＭＳ Ｐゴシック" pitchFamily="4" charset="-128"/>
              </a:defRPr>
            </a:lvl4pPr>
            <a:lvl5pPr marL="2057400" indent="-228600" eaLnBrk="0" hangingPunct="0">
              <a:defRPr>
                <a:solidFill>
                  <a:schemeClr val="tx1"/>
                </a:solidFill>
                <a:latin typeface="Arial" pitchFamily="34" charset="0"/>
                <a:ea typeface="ＭＳ Ｐゴシック" pitchFamily="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4" charset="-128"/>
              </a:defRPr>
            </a:lvl9pPr>
          </a:lstStyle>
          <a:p>
            <a:pPr eaLnBrk="1" hangingPunct="1"/>
            <a:fld id="{E3C28A64-BB78-4CE5-8CF8-2C8CA1423E02}" type="slidenum">
              <a:rPr lang="en-US" smtClean="0">
                <a:solidFill>
                  <a:schemeClr val="bg1"/>
                </a:solidFill>
              </a:rPr>
              <a:pPr eaLnBrk="1" hangingPunct="1"/>
              <a:t>19</a:t>
            </a:fld>
            <a:endParaRPr lang="en-US" dirty="0" smtClean="0">
              <a:solidFill>
                <a:schemeClr val="bg1"/>
              </a:solidFill>
            </a:endParaRPr>
          </a:p>
        </p:txBody>
      </p:sp>
      <p:sp>
        <p:nvSpPr>
          <p:cNvPr id="7" name="Rectangle 2"/>
          <p:cNvSpPr txBox="1">
            <a:spLocks/>
          </p:cNvSpPr>
          <p:nvPr/>
        </p:nvSpPr>
        <p:spPr>
          <a:xfrm>
            <a:off x="609600" y="481581"/>
            <a:ext cx="8416645" cy="615553"/>
          </a:xfrm>
          <a:prstGeom prst="rect">
            <a:avLst/>
          </a:prstGeom>
        </p:spPr>
        <p:txBody>
          <a:bodyPr wrap="square" lIns="0" tIns="0" rIns="0" bIns="0">
            <a:normAutofit fontScale="75000" lnSpcReduction="20000"/>
          </a:bodyPr>
          <a:lstStyle>
            <a:lvl1pPr algn="ctr">
              <a:defRPr sz="4000" b="1" i="0">
                <a:solidFill>
                  <a:srgbClr val="FF0000"/>
                </a:solidFill>
                <a:latin typeface="Arial"/>
                <a:ea typeface="+mj-ea"/>
                <a:cs typeface="Arial"/>
              </a:defRPr>
            </a:lvl1pPr>
          </a:lstStyle>
          <a:p>
            <a:r>
              <a:rPr lang="en-US" kern="0" dirty="0" smtClean="0"/>
              <a:t>PPDFIM – Rational and Malicious Adversaries</a:t>
            </a:r>
            <a:endParaRPr lang="en-US" kern="0" dirty="0" smtClean="0">
              <a:ea typeface="ＭＳ Ｐゴシック" pitchFamily="4" charset="-128"/>
            </a:endParaRPr>
          </a:p>
        </p:txBody>
      </p:sp>
    </p:spTree>
    <p:extLst>
      <p:ext uri="{BB962C8B-B14F-4D97-AF65-F5344CB8AC3E}">
        <p14:creationId xmlns:p14="http://schemas.microsoft.com/office/powerpoint/2010/main" val="33487066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p:cNvSpPr>
          <p:nvPr>
            <p:ph type="title"/>
          </p:nvPr>
        </p:nvSpPr>
        <p:spPr/>
        <p:txBody>
          <a:bodyPr>
            <a:noAutofit/>
          </a:bodyPr>
          <a:lstStyle/>
          <a:p>
            <a:pPr eaLnBrk="1" hangingPunct="1"/>
            <a:r>
              <a:rPr lang="en-US" dirty="0" smtClean="0">
                <a:ea typeface="ＭＳ Ｐゴシック" pitchFamily="4" charset="-128"/>
              </a:rPr>
              <a:t>Privacy in Data Mining </a:t>
            </a:r>
          </a:p>
        </p:txBody>
      </p:sp>
      <p:sp>
        <p:nvSpPr>
          <p:cNvPr id="25604" name="Rectangle 3"/>
          <p:cNvSpPr>
            <a:spLocks noGrp="1"/>
          </p:cNvSpPr>
          <p:nvPr>
            <p:ph idx="1"/>
          </p:nvPr>
        </p:nvSpPr>
        <p:spPr bwMode="auto">
          <a:xfrm>
            <a:off x="467199" y="1600200"/>
            <a:ext cx="8229600" cy="4876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469901" marR="855980" lvl="1" indent="-457200" algn="l" rtl="0">
              <a:spcAft>
                <a:spcPts val="300"/>
              </a:spcAft>
              <a:buClr>
                <a:srgbClr val="DF773B"/>
              </a:buClr>
              <a:buSzPct val="100000"/>
              <a:buFont typeface="Wingdings" charset="2"/>
              <a:buChar char="q"/>
              <a:tabLst>
                <a:tab pos="528320" algn="l"/>
              </a:tabLst>
            </a:pPr>
            <a:r>
              <a:rPr lang="en-US" altLang="en-US" sz="2800" kern="1200" spc="-10" dirty="0">
                <a:solidFill>
                  <a:srgbClr val="FFFFFF"/>
                </a:solidFill>
                <a:latin typeface="Arial"/>
                <a:cs typeface="Arial"/>
              </a:rPr>
              <a:t>Data Mining </a:t>
            </a:r>
            <a:endParaRPr lang="en-US" altLang="en-US" sz="2800" kern="1200" spc="-10" dirty="0" smtClean="0">
              <a:solidFill>
                <a:srgbClr val="FFFFFF"/>
              </a:solidFill>
              <a:latin typeface="Arial"/>
              <a:cs typeface="Arial"/>
            </a:endParaRPr>
          </a:p>
          <a:p>
            <a:pPr marL="927101" marR="855980" lvl="2" indent="-457200" algn="l" rtl="0">
              <a:spcAft>
                <a:spcPts val="300"/>
              </a:spcAft>
              <a:buClr>
                <a:srgbClr val="DF773B"/>
              </a:buClr>
              <a:buSzPct val="100000"/>
              <a:buFont typeface="Wingdings" charset="2"/>
              <a:buChar char="q"/>
              <a:tabLst>
                <a:tab pos="528320" algn="l"/>
              </a:tabLst>
            </a:pPr>
            <a:r>
              <a:rPr lang="en-US" altLang="en-US" sz="2400" kern="1200" spc="-10" dirty="0" smtClean="0">
                <a:solidFill>
                  <a:srgbClr val="FFFFFF"/>
                </a:solidFill>
                <a:latin typeface="Arial"/>
                <a:cs typeface="Arial"/>
              </a:rPr>
              <a:t>used </a:t>
            </a:r>
            <a:r>
              <a:rPr lang="en-US" altLang="en-US" sz="2400" kern="1200" spc="-10" dirty="0">
                <a:solidFill>
                  <a:srgbClr val="FFFFFF"/>
                </a:solidFill>
                <a:latin typeface="Arial"/>
                <a:cs typeface="Arial"/>
              </a:rPr>
              <a:t>for inferring vital information from vast quantities of data collections.</a:t>
            </a:r>
          </a:p>
          <a:p>
            <a:pPr marL="469901" marR="855980" lvl="1" indent="-457200" algn="l" rtl="0">
              <a:spcAft>
                <a:spcPts val="300"/>
              </a:spcAft>
              <a:buClr>
                <a:srgbClr val="DF773B"/>
              </a:buClr>
              <a:buSzPct val="100000"/>
              <a:buFont typeface="Wingdings" charset="2"/>
              <a:buChar char="q"/>
              <a:tabLst>
                <a:tab pos="528320" algn="l"/>
              </a:tabLst>
            </a:pPr>
            <a:r>
              <a:rPr lang="en-US" altLang="en-US" sz="2800" kern="1200" spc="-10" dirty="0">
                <a:solidFill>
                  <a:srgbClr val="FFFFFF"/>
                </a:solidFill>
                <a:latin typeface="Arial"/>
                <a:cs typeface="Arial"/>
              </a:rPr>
              <a:t>These collections may be split among various parties</a:t>
            </a:r>
          </a:p>
          <a:p>
            <a:pPr marL="469901" marR="855980" lvl="1" indent="-457200" algn="l" rtl="0">
              <a:spcAft>
                <a:spcPts val="300"/>
              </a:spcAft>
              <a:buClr>
                <a:srgbClr val="DF773B"/>
              </a:buClr>
              <a:buSzPct val="100000"/>
              <a:buFont typeface="Wingdings" charset="2"/>
              <a:buChar char="q"/>
              <a:tabLst>
                <a:tab pos="528320" algn="l"/>
              </a:tabLst>
            </a:pPr>
            <a:r>
              <a:rPr lang="en-US" altLang="en-US" sz="2800" kern="1200" spc="-10" dirty="0">
                <a:solidFill>
                  <a:srgbClr val="FFFFFF"/>
                </a:solidFill>
                <a:latin typeface="Arial"/>
                <a:cs typeface="Arial"/>
              </a:rPr>
              <a:t>Even competing organizations increasingly collaborate</a:t>
            </a:r>
          </a:p>
          <a:p>
            <a:pPr marL="927101" marR="855980" lvl="3" indent="-457200" algn="l" rtl="0">
              <a:spcAft>
                <a:spcPts val="300"/>
              </a:spcAft>
              <a:buClr>
                <a:srgbClr val="DF773B"/>
              </a:buClr>
              <a:buSzPct val="100000"/>
              <a:buFont typeface="Wingdings" charset="2"/>
              <a:buChar char="q"/>
              <a:tabLst>
                <a:tab pos="528320" algn="l"/>
              </a:tabLst>
            </a:pPr>
            <a:r>
              <a:rPr lang="en-US" altLang="en-US" sz="2400" kern="1200" spc="-10" dirty="0">
                <a:solidFill>
                  <a:srgbClr val="FFFFFF"/>
                </a:solidFill>
                <a:latin typeface="Arial"/>
                <a:cs typeface="Arial"/>
              </a:rPr>
              <a:t>to exploit the distributed data and infer vital insights therein.</a:t>
            </a:r>
          </a:p>
          <a:p>
            <a:pPr marL="927101" marR="855980" lvl="3" indent="-457200" algn="l" rtl="0">
              <a:spcAft>
                <a:spcPts val="300"/>
              </a:spcAft>
              <a:buClr>
                <a:srgbClr val="DF773B"/>
              </a:buClr>
              <a:buSzPct val="100000"/>
              <a:buFont typeface="Wingdings" charset="2"/>
              <a:buChar char="q"/>
              <a:tabLst>
                <a:tab pos="528320" algn="l"/>
              </a:tabLst>
            </a:pPr>
            <a:r>
              <a:rPr lang="en-US" altLang="en-US" sz="2400" kern="1200" spc="-10" dirty="0">
                <a:solidFill>
                  <a:srgbClr val="FFFFFF"/>
                </a:solidFill>
                <a:latin typeface="Arial"/>
                <a:cs typeface="Arial"/>
              </a:rPr>
              <a:t>Such exposure however, sacrifices the privacy of the data.</a:t>
            </a:r>
          </a:p>
          <a:p>
            <a:pPr marL="845820" lvl="2" indent="-342900">
              <a:spcAft>
                <a:spcPts val="300"/>
              </a:spcAft>
              <a:buClr>
                <a:schemeClr val="tx2"/>
              </a:buClr>
              <a:buSzPct val="100000"/>
              <a:buFont typeface="Wingdings" panose="05000000000000000000" pitchFamily="2" charset="2"/>
              <a:buChar char="§"/>
            </a:pPr>
            <a:endParaRPr lang="en-US" altLang="en-US" sz="2400" dirty="0" smtClean="0">
              <a:solidFill>
                <a:schemeClr val="bg1"/>
              </a:solidFill>
              <a:ea typeface="ＭＳ Ｐゴシック" pitchFamily="4" charset="-128"/>
            </a:endParaRPr>
          </a:p>
          <a:p>
            <a:pPr marL="502920" lvl="2" indent="0">
              <a:spcAft>
                <a:spcPts val="300"/>
              </a:spcAft>
              <a:buClr>
                <a:schemeClr val="tx2"/>
              </a:buClr>
              <a:buSzPct val="100000"/>
              <a:buNone/>
            </a:pPr>
            <a:endParaRPr lang="en-US" altLang="en-US" sz="2400" dirty="0">
              <a:solidFill>
                <a:schemeClr val="bg1"/>
              </a:solidFill>
              <a:ea typeface="ＭＳ Ｐゴシック" pitchFamily="4" charset="-128"/>
            </a:endParaRPr>
          </a:p>
          <a:p>
            <a:pPr marL="502920" lvl="2" indent="0">
              <a:spcAft>
                <a:spcPts val="300"/>
              </a:spcAft>
              <a:buClr>
                <a:schemeClr val="tx2"/>
              </a:buClr>
              <a:buSzPct val="100000"/>
              <a:buNone/>
            </a:pPr>
            <a:endParaRPr lang="en-US" altLang="en-US" dirty="0" smtClean="0">
              <a:solidFill>
                <a:schemeClr val="bg1"/>
              </a:solidFill>
              <a:ea typeface="ＭＳ Ｐゴシック" pitchFamily="4" charset="-128"/>
            </a:endParaRPr>
          </a:p>
        </p:txBody>
      </p:sp>
      <p:sp>
        <p:nvSpPr>
          <p:cNvPr id="25602" name="Slide Number Placeholder 5"/>
          <p:cNvSpPr>
            <a:spLocks noGrp="1"/>
          </p:cNvSpPr>
          <p:nvPr>
            <p:ph type="sldNum" sz="quarter" idx="4294967295"/>
          </p:nvPr>
        </p:nvSpPr>
        <p:spPr bwMode="auto">
          <a:xfrm>
            <a:off x="7620000" y="18288"/>
            <a:ext cx="1066800" cy="32918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4" charset="-128"/>
              </a:defRPr>
            </a:lvl1pPr>
            <a:lvl2pPr marL="742950" indent="-285750" eaLnBrk="0" hangingPunct="0">
              <a:defRPr>
                <a:solidFill>
                  <a:schemeClr val="tx1"/>
                </a:solidFill>
                <a:latin typeface="Arial" pitchFamily="34" charset="0"/>
                <a:ea typeface="ＭＳ Ｐゴシック" pitchFamily="4" charset="-128"/>
              </a:defRPr>
            </a:lvl2pPr>
            <a:lvl3pPr marL="1143000" indent="-228600" eaLnBrk="0" hangingPunct="0">
              <a:defRPr>
                <a:solidFill>
                  <a:schemeClr val="tx1"/>
                </a:solidFill>
                <a:latin typeface="Arial" pitchFamily="34" charset="0"/>
                <a:ea typeface="ＭＳ Ｐゴシック" pitchFamily="4" charset="-128"/>
              </a:defRPr>
            </a:lvl3pPr>
            <a:lvl4pPr marL="1600200" indent="-228600" eaLnBrk="0" hangingPunct="0">
              <a:defRPr>
                <a:solidFill>
                  <a:schemeClr val="tx1"/>
                </a:solidFill>
                <a:latin typeface="Arial" pitchFamily="34" charset="0"/>
                <a:ea typeface="ＭＳ Ｐゴシック" pitchFamily="4" charset="-128"/>
              </a:defRPr>
            </a:lvl4pPr>
            <a:lvl5pPr marL="2057400" indent="-228600" eaLnBrk="0" hangingPunct="0">
              <a:defRPr>
                <a:solidFill>
                  <a:schemeClr val="tx1"/>
                </a:solidFill>
                <a:latin typeface="Arial" pitchFamily="34" charset="0"/>
                <a:ea typeface="ＭＳ Ｐゴシック" pitchFamily="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4" charset="-128"/>
              </a:defRPr>
            </a:lvl9pPr>
          </a:lstStyle>
          <a:p>
            <a:pPr algn="r" eaLnBrk="1" hangingPunct="1"/>
            <a:fld id="{BCED0296-0661-45A5-89F4-5C32345C8471}" type="slidenum">
              <a:rPr lang="en-US" smtClean="0">
                <a:solidFill>
                  <a:schemeClr val="bg1"/>
                </a:solidFill>
              </a:rPr>
              <a:pPr algn="r" eaLnBrk="1" hangingPunct="1"/>
              <a:t>2</a:t>
            </a:fld>
            <a:endParaRPr lang="en-US" dirty="0" smtClean="0">
              <a:solidFill>
                <a:schemeClr val="bg1"/>
              </a:solidFill>
            </a:endParaRPr>
          </a:p>
        </p:txBody>
      </p:sp>
      <p:sp>
        <p:nvSpPr>
          <p:cNvPr id="4" name="PB"/>
          <p:cNvSpPr/>
          <p:nvPr/>
        </p:nvSpPr>
        <p:spPr>
          <a:xfrm>
            <a:off x="0" y="0"/>
            <a:ext cx="0" cy="0"/>
          </a:xfrm>
          <a:prstGeom prst="rect">
            <a:avLst/>
          </a:prstGeom>
          <a:gradFill flip="none" rotWithShape="1">
            <a:gsLst>
              <a:gs pos="0">
                <a:srgbClr val="666666"/>
              </a:gs>
              <a:gs pos="100000">
                <a:schemeClr val="accent1">
                  <a:tint val="70000"/>
                  <a:shade val="100000"/>
                  <a:alpha val="100000"/>
                  <a:satMod val="200000"/>
                  <a:lumMod val="100000"/>
                </a:schemeClr>
              </a:gs>
            </a:gsLst>
            <a:lin ang="54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AutoShape 2" descr="Image result for data mining ic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dirty="0"/>
          </a:p>
        </p:txBody>
      </p:sp>
    </p:spTree>
    <p:custDataLst>
      <p:tags r:id="rId1"/>
    </p:custDataLst>
    <p:extLst>
      <p:ext uri="{BB962C8B-B14F-4D97-AF65-F5344CB8AC3E}">
        <p14:creationId xmlns:p14="http://schemas.microsoft.com/office/powerpoint/2010/main" val="2564946574"/>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3"/>
          <p:cNvSpPr>
            <a:spLocks noGrp="1"/>
          </p:cNvSpPr>
          <p:nvPr>
            <p:ph idx="1"/>
          </p:nvPr>
        </p:nvSpPr>
        <p:spPr bwMode="auto">
          <a:xfrm>
            <a:off x="457200" y="1447800"/>
            <a:ext cx="8229600" cy="4876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R="855980" indent="-457200" algn="l" rtl="0">
              <a:lnSpc>
                <a:spcPct val="80000"/>
              </a:lnSpc>
              <a:spcBef>
                <a:spcPct val="20000"/>
              </a:spcBef>
              <a:spcAft>
                <a:spcPts val="300"/>
              </a:spcAft>
              <a:buClr>
                <a:srgbClr val="DF773B"/>
              </a:buClr>
              <a:buSzPct val="100000"/>
              <a:buFont typeface="Wingdings" charset="2"/>
              <a:buChar char="q"/>
              <a:tabLst>
                <a:tab pos="528320" algn="l"/>
              </a:tabLst>
            </a:pPr>
            <a:r>
              <a:rPr lang="en-IN" dirty="0"/>
              <a:t>Further, the authors in [35] identify the problem that the schemes discussed until now would not be able to deal with a mixed model of rational, semi- honest and malicious parties in a game-theoretic setting that encourages maximum participation. </a:t>
            </a:r>
          </a:p>
          <a:p>
            <a:pPr marR="855980" indent="-457200" algn="l" rtl="0">
              <a:lnSpc>
                <a:spcPct val="80000"/>
              </a:lnSpc>
              <a:spcBef>
                <a:spcPct val="20000"/>
              </a:spcBef>
              <a:spcAft>
                <a:spcPts val="300"/>
              </a:spcAft>
              <a:buClr>
                <a:srgbClr val="DF773B"/>
              </a:buClr>
              <a:buSzPct val="100000"/>
              <a:buFont typeface="Wingdings" charset="2"/>
              <a:buChar char="q"/>
              <a:tabLst>
                <a:tab pos="528320" algn="l"/>
              </a:tabLst>
            </a:pPr>
            <a:r>
              <a:rPr lang="en-IN" dirty="0"/>
              <a:t>Hence, they further propose a scheme [40] that works in such a mixed model. </a:t>
            </a:r>
          </a:p>
          <a:p>
            <a:endParaRPr lang="en-US" kern="1200" spc="-10" dirty="0">
              <a:solidFill>
                <a:srgbClr val="FFFFFF"/>
              </a:solidFill>
            </a:endParaRPr>
          </a:p>
        </p:txBody>
      </p:sp>
      <p:sp>
        <p:nvSpPr>
          <p:cNvPr id="32770" name="Slide Number Placeholder 5"/>
          <p:cNvSpPr>
            <a:spLocks noGrp="1"/>
          </p:cNvSpPr>
          <p:nvPr>
            <p:ph type="sldNum" sz="quarter" idx="4294967295"/>
          </p:nvPr>
        </p:nvSpPr>
        <p:spPr bwMode="auto">
          <a:xfrm>
            <a:off x="7620000" y="18288"/>
            <a:ext cx="1066800" cy="32918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4" charset="-128"/>
              </a:defRPr>
            </a:lvl1pPr>
            <a:lvl2pPr marL="742950" indent="-285750" eaLnBrk="0" hangingPunct="0">
              <a:defRPr>
                <a:solidFill>
                  <a:schemeClr val="tx1"/>
                </a:solidFill>
                <a:latin typeface="Arial" pitchFamily="34" charset="0"/>
                <a:ea typeface="ＭＳ Ｐゴシック" pitchFamily="4" charset="-128"/>
              </a:defRPr>
            </a:lvl2pPr>
            <a:lvl3pPr marL="1143000" indent="-228600" eaLnBrk="0" hangingPunct="0">
              <a:defRPr>
                <a:solidFill>
                  <a:schemeClr val="tx1"/>
                </a:solidFill>
                <a:latin typeface="Arial" pitchFamily="34" charset="0"/>
                <a:ea typeface="ＭＳ Ｐゴシック" pitchFamily="4" charset="-128"/>
              </a:defRPr>
            </a:lvl3pPr>
            <a:lvl4pPr marL="1600200" indent="-228600" eaLnBrk="0" hangingPunct="0">
              <a:defRPr>
                <a:solidFill>
                  <a:schemeClr val="tx1"/>
                </a:solidFill>
                <a:latin typeface="Arial" pitchFamily="34" charset="0"/>
                <a:ea typeface="ＭＳ Ｐゴシック" pitchFamily="4" charset="-128"/>
              </a:defRPr>
            </a:lvl4pPr>
            <a:lvl5pPr marL="2057400" indent="-228600" eaLnBrk="0" hangingPunct="0">
              <a:defRPr>
                <a:solidFill>
                  <a:schemeClr val="tx1"/>
                </a:solidFill>
                <a:latin typeface="Arial" pitchFamily="34" charset="0"/>
                <a:ea typeface="ＭＳ Ｐゴシック" pitchFamily="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4" charset="-128"/>
              </a:defRPr>
            </a:lvl9pPr>
          </a:lstStyle>
          <a:p>
            <a:pPr eaLnBrk="1" hangingPunct="1"/>
            <a:fld id="{E3C28A64-BB78-4CE5-8CF8-2C8CA1423E02}" type="slidenum">
              <a:rPr lang="en-US" smtClean="0">
                <a:solidFill>
                  <a:schemeClr val="bg1"/>
                </a:solidFill>
              </a:rPr>
              <a:pPr eaLnBrk="1" hangingPunct="1"/>
              <a:t>20</a:t>
            </a:fld>
            <a:endParaRPr lang="en-US" dirty="0" smtClean="0">
              <a:solidFill>
                <a:schemeClr val="bg1"/>
              </a:solidFill>
            </a:endParaRPr>
          </a:p>
        </p:txBody>
      </p:sp>
      <p:sp>
        <p:nvSpPr>
          <p:cNvPr id="7" name="Rectangle 2"/>
          <p:cNvSpPr txBox="1">
            <a:spLocks/>
          </p:cNvSpPr>
          <p:nvPr/>
        </p:nvSpPr>
        <p:spPr>
          <a:xfrm>
            <a:off x="609600" y="481581"/>
            <a:ext cx="8416645" cy="615553"/>
          </a:xfrm>
          <a:prstGeom prst="rect">
            <a:avLst/>
          </a:prstGeom>
        </p:spPr>
        <p:txBody>
          <a:bodyPr wrap="square" lIns="0" tIns="0" rIns="0" bIns="0">
            <a:normAutofit fontScale="75000" lnSpcReduction="20000"/>
          </a:bodyPr>
          <a:lstStyle>
            <a:lvl1pPr algn="ctr">
              <a:defRPr sz="4000" b="1" i="0">
                <a:solidFill>
                  <a:srgbClr val="FF0000"/>
                </a:solidFill>
                <a:latin typeface="Arial"/>
                <a:ea typeface="+mj-ea"/>
                <a:cs typeface="Arial"/>
              </a:defRPr>
            </a:lvl1pPr>
          </a:lstStyle>
          <a:p>
            <a:r>
              <a:rPr lang="en-US" kern="0" dirty="0" smtClean="0"/>
              <a:t>PPDFIM – Rational and Malicious Adversaries</a:t>
            </a:r>
            <a:endParaRPr lang="en-US" kern="0" dirty="0" smtClean="0">
              <a:ea typeface="ＭＳ Ｐゴシック" pitchFamily="4" charset="-128"/>
            </a:endParaRPr>
          </a:p>
        </p:txBody>
      </p:sp>
    </p:spTree>
    <p:extLst>
      <p:ext uri="{BB962C8B-B14F-4D97-AF65-F5344CB8AC3E}">
        <p14:creationId xmlns:p14="http://schemas.microsoft.com/office/powerpoint/2010/main" val="17466662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Information-theoretic Security for PPDFIM </a:t>
            </a:r>
            <a:endParaRPr lang="en-IN" dirty="0"/>
          </a:p>
        </p:txBody>
      </p:sp>
      <p:sp>
        <p:nvSpPr>
          <p:cNvPr id="3" name="Slide Number Placeholder 2"/>
          <p:cNvSpPr>
            <a:spLocks noGrp="1"/>
          </p:cNvSpPr>
          <p:nvPr>
            <p:ph type="sldNum" sz="quarter" idx="4294967295"/>
          </p:nvPr>
        </p:nvSpPr>
        <p:spPr>
          <a:xfrm>
            <a:off x="7620000" y="18288"/>
            <a:ext cx="1066800" cy="329184"/>
          </a:xfrm>
          <a:prstGeom prst="rect">
            <a:avLst/>
          </a:prstGeom>
        </p:spPr>
        <p:txBody>
          <a:bodyPr/>
          <a:lstStyle/>
          <a:p>
            <a:pPr>
              <a:defRPr/>
            </a:pPr>
            <a:fld id="{6DCF13EE-2ADE-48ED-93B8-E48A1964EC99}" type="slidenum">
              <a:rPr lang="en-US" smtClean="0"/>
              <a:pPr>
                <a:defRPr/>
              </a:pPr>
              <a:t>21</a:t>
            </a:fld>
            <a:endParaRPr lang="en-US" dirty="0"/>
          </a:p>
        </p:txBody>
      </p:sp>
      <p:sp>
        <p:nvSpPr>
          <p:cNvPr id="4" name="Rectangle 3"/>
          <p:cNvSpPr/>
          <p:nvPr/>
        </p:nvSpPr>
        <p:spPr>
          <a:xfrm>
            <a:off x="457200" y="1846730"/>
            <a:ext cx="8466083" cy="2496068"/>
          </a:xfrm>
          <a:prstGeom prst="rect">
            <a:avLst/>
          </a:prstGeom>
        </p:spPr>
        <p:txBody>
          <a:bodyPr wrap="square">
            <a:spAutoFit/>
          </a:bodyPr>
          <a:lstStyle/>
          <a:p>
            <a:pPr marL="845820" marR="855980" lvl="2" indent="-457200">
              <a:spcBef>
                <a:spcPct val="20000"/>
              </a:spcBef>
              <a:spcAft>
                <a:spcPts val="300"/>
              </a:spcAft>
              <a:buClr>
                <a:srgbClr val="DF773B"/>
              </a:buClr>
              <a:buSzPct val="100000"/>
              <a:buFont typeface="Wingdings" charset="2"/>
              <a:buChar char="q"/>
              <a:tabLst>
                <a:tab pos="528320" algn="l"/>
              </a:tabLst>
            </a:pPr>
            <a:r>
              <a:rPr lang="en-US" altLang="en-US" sz="2800" spc="-10" dirty="0">
                <a:solidFill>
                  <a:srgbClr val="FFFFFF"/>
                </a:solidFill>
                <a:latin typeface="Arial"/>
                <a:cs typeface="Arial"/>
              </a:rPr>
              <a:t>Information-theoretic Security for </a:t>
            </a:r>
            <a:r>
              <a:rPr lang="en-US" altLang="en-US" sz="2800" spc="-10" dirty="0" smtClean="0">
                <a:solidFill>
                  <a:srgbClr val="FFFFFF"/>
                </a:solidFill>
                <a:latin typeface="Arial"/>
                <a:cs typeface="Arial"/>
              </a:rPr>
              <a:t>PPDFIM (Privacy Preservation in Distributed Frequent Itemset Mining)</a:t>
            </a:r>
            <a:endParaRPr lang="en-US" altLang="en-US" sz="2800" spc="-10" dirty="0">
              <a:solidFill>
                <a:srgbClr val="FFFFFF"/>
              </a:solidFill>
              <a:latin typeface="Arial"/>
              <a:cs typeface="Arial"/>
            </a:endParaRPr>
          </a:p>
          <a:p>
            <a:pPr marL="1303020" marR="855980" lvl="3" indent="-457200">
              <a:spcBef>
                <a:spcPct val="20000"/>
              </a:spcBef>
              <a:spcAft>
                <a:spcPts val="300"/>
              </a:spcAft>
              <a:buClr>
                <a:srgbClr val="DF773B"/>
              </a:buClr>
              <a:buSzPct val="100000"/>
              <a:buFont typeface="Wingdings" charset="2"/>
              <a:buChar char="q"/>
              <a:tabLst>
                <a:tab pos="528320" algn="l"/>
              </a:tabLst>
            </a:pPr>
            <a:r>
              <a:rPr lang="en-US" altLang="en-US" sz="2800" spc="-10" dirty="0">
                <a:solidFill>
                  <a:srgbClr val="FFFFFF"/>
                </a:solidFill>
                <a:latin typeface="Arial"/>
                <a:cs typeface="Arial"/>
              </a:rPr>
              <a:t>Horizontally Partitioned Data</a:t>
            </a:r>
          </a:p>
          <a:p>
            <a:pPr marL="1303020" marR="855980" lvl="3" indent="-457200">
              <a:spcBef>
                <a:spcPct val="20000"/>
              </a:spcBef>
              <a:spcAft>
                <a:spcPts val="300"/>
              </a:spcAft>
              <a:buClr>
                <a:srgbClr val="DF773B"/>
              </a:buClr>
              <a:buSzPct val="100000"/>
              <a:buFont typeface="Wingdings" charset="2"/>
              <a:buChar char="q"/>
              <a:tabLst>
                <a:tab pos="528320" algn="l"/>
              </a:tabLst>
            </a:pPr>
            <a:r>
              <a:rPr lang="en-US" altLang="en-US" sz="2800" spc="-10" dirty="0">
                <a:solidFill>
                  <a:srgbClr val="FFFFFF"/>
                </a:solidFill>
                <a:latin typeface="Arial"/>
                <a:cs typeface="Arial"/>
              </a:rPr>
              <a:t>Vertically Partitioned Data</a:t>
            </a:r>
          </a:p>
        </p:txBody>
      </p:sp>
      <p:sp>
        <p:nvSpPr>
          <p:cNvPr id="5" name="Rounded Rectangle 4"/>
          <p:cNvSpPr/>
          <p:nvPr/>
        </p:nvSpPr>
        <p:spPr>
          <a:xfrm>
            <a:off x="1219200" y="3902912"/>
            <a:ext cx="5638800" cy="439886"/>
          </a:xfrm>
          <a:prstGeom prst="roundRect">
            <a:avLst/>
          </a:prstGeom>
          <a:solidFill>
            <a:schemeClr val="accent5">
              <a:alpha val="20000"/>
            </a:schemeClr>
          </a:solidFill>
          <a:ln w="28575"/>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58849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dirty="0" smtClean="0"/>
              <a:t>PPDFIM – </a:t>
            </a:r>
            <a:r>
              <a:rPr lang="en-US" dirty="0" smtClean="0"/>
              <a:t/>
            </a:r>
            <a:br>
              <a:rPr lang="en-US" dirty="0" smtClean="0"/>
            </a:br>
            <a:r>
              <a:rPr lang="en-US" sz="2700" dirty="0" smtClean="0"/>
              <a:t>An Illustration</a:t>
            </a:r>
            <a:endParaRPr lang="en-IN" sz="2700" dirty="0"/>
          </a:p>
        </p:txBody>
      </p:sp>
      <p:sp>
        <p:nvSpPr>
          <p:cNvPr id="3" name="Slide Number Placeholder 2"/>
          <p:cNvSpPr>
            <a:spLocks noGrp="1"/>
          </p:cNvSpPr>
          <p:nvPr>
            <p:ph type="sldNum" sz="quarter" idx="4294967295"/>
          </p:nvPr>
        </p:nvSpPr>
        <p:spPr>
          <a:xfrm>
            <a:off x="7620000" y="18288"/>
            <a:ext cx="1066800" cy="329184"/>
          </a:xfrm>
          <a:prstGeom prst="rect">
            <a:avLst/>
          </a:prstGeom>
        </p:spPr>
        <p:txBody>
          <a:bodyPr/>
          <a:lstStyle/>
          <a:p>
            <a:pPr algn="r">
              <a:defRPr/>
            </a:pPr>
            <a:fld id="{6DCF13EE-2ADE-48ED-93B8-E48A1964EC99}" type="slidenum">
              <a:rPr lang="en-US" smtClean="0">
                <a:solidFill>
                  <a:schemeClr val="bg1"/>
                </a:solidFill>
              </a:rPr>
              <a:pPr algn="r">
                <a:defRPr/>
              </a:pPr>
              <a:t>22</a:t>
            </a:fld>
            <a:endParaRPr lang="en-US" dirty="0">
              <a:solidFill>
                <a:schemeClr val="bg1"/>
              </a:solidFill>
            </a:endParaRPr>
          </a:p>
        </p:txBody>
      </p:sp>
      <p:pic>
        <p:nvPicPr>
          <p:cNvPr id="44034" name="Picture 2" descr="C:\Users\Nirali'z\Desktop\Thesis_Final\Thesis_Format_Final\8_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820911"/>
            <a:ext cx="8454788" cy="43956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741537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Related Work</a:t>
            </a:r>
            <a:endParaRPr lang="en-IN" sz="3100" dirty="0"/>
          </a:p>
        </p:txBody>
      </p:sp>
      <p:sp>
        <p:nvSpPr>
          <p:cNvPr id="3" name="Content Placeholder 2"/>
          <p:cNvSpPr>
            <a:spLocks noGrp="1"/>
          </p:cNvSpPr>
          <p:nvPr>
            <p:ph idx="1"/>
          </p:nvPr>
        </p:nvSpPr>
        <p:spPr>
          <a:xfrm>
            <a:off x="383540" y="1190236"/>
            <a:ext cx="8376919" cy="4692054"/>
          </a:xfrm>
        </p:spPr>
        <p:txBody>
          <a:bodyPr/>
          <a:lstStyle/>
          <a:p>
            <a:pPr marR="855980" lvl="2" indent="-457200" algn="l" rtl="0">
              <a:spcBef>
                <a:spcPct val="20000"/>
              </a:spcBef>
              <a:spcAft>
                <a:spcPts val="300"/>
              </a:spcAft>
              <a:buClr>
                <a:srgbClr val="DF773B"/>
              </a:buClr>
              <a:buSzPct val="100000"/>
              <a:buFont typeface="Wingdings" charset="2"/>
              <a:buChar char="q"/>
              <a:tabLst>
                <a:tab pos="528320" algn="l"/>
              </a:tabLst>
            </a:pPr>
            <a:r>
              <a:rPr lang="en-US" sz="2800" kern="1200" spc="-10" dirty="0" smtClean="0">
                <a:solidFill>
                  <a:srgbClr val="FFFFFF"/>
                </a:solidFill>
                <a:latin typeface="Arial"/>
                <a:cs typeface="Arial"/>
              </a:rPr>
              <a:t>Sub-protocols proposed for Vertically partitioned PPDFIM include </a:t>
            </a:r>
          </a:p>
          <a:p>
            <a:pPr marR="855980" lvl="2" indent="-457200" algn="l" rtl="0">
              <a:spcBef>
                <a:spcPct val="20000"/>
              </a:spcBef>
              <a:spcAft>
                <a:spcPts val="300"/>
              </a:spcAft>
              <a:buClr>
                <a:srgbClr val="DF773B"/>
              </a:buClr>
              <a:buSzPct val="100000"/>
              <a:buFont typeface="Wingdings" charset="2"/>
              <a:buChar char="q"/>
              <a:tabLst>
                <a:tab pos="528320" algn="l"/>
              </a:tabLst>
            </a:pPr>
            <a:r>
              <a:rPr lang="en-US" sz="2800" kern="1200" spc="-10" dirty="0" smtClean="0">
                <a:solidFill>
                  <a:srgbClr val="FFFFFF"/>
                </a:solidFill>
                <a:latin typeface="Arial"/>
                <a:cs typeface="Arial"/>
              </a:rPr>
              <a:t>Secure Sum[20, 42], </a:t>
            </a:r>
          </a:p>
          <a:p>
            <a:pPr marR="855980" lvl="2" indent="-457200" algn="l" rtl="0">
              <a:spcBef>
                <a:spcPct val="20000"/>
              </a:spcBef>
              <a:spcAft>
                <a:spcPts val="300"/>
              </a:spcAft>
              <a:buClr>
                <a:srgbClr val="DF773B"/>
              </a:buClr>
              <a:buSzPct val="100000"/>
              <a:buFont typeface="Wingdings" charset="2"/>
              <a:buChar char="q"/>
              <a:tabLst>
                <a:tab pos="528320" algn="l"/>
              </a:tabLst>
            </a:pPr>
            <a:r>
              <a:rPr lang="en-US" sz="2800" kern="1200" spc="-10" dirty="0" smtClean="0">
                <a:solidFill>
                  <a:srgbClr val="FFFFFF"/>
                </a:solidFill>
                <a:latin typeface="Arial"/>
                <a:cs typeface="Arial"/>
              </a:rPr>
              <a:t>Secure </a:t>
            </a:r>
            <a:r>
              <a:rPr lang="en-US" sz="2800" kern="1200" spc="-10" dirty="0">
                <a:solidFill>
                  <a:srgbClr val="FFFFFF"/>
                </a:solidFill>
                <a:latin typeface="Arial"/>
                <a:cs typeface="Arial"/>
              </a:rPr>
              <a:t>Binary Dot Product (SBDP) and Sum of Product of </a:t>
            </a:r>
            <a:r>
              <a:rPr lang="en-US" sz="2800" kern="1200" spc="-10" dirty="0" smtClean="0">
                <a:solidFill>
                  <a:srgbClr val="FFFFFF"/>
                </a:solidFill>
                <a:latin typeface="Arial"/>
                <a:cs typeface="Arial"/>
              </a:rPr>
              <a:t>Vectors[17, 41] </a:t>
            </a:r>
            <a:endParaRPr lang="en-US" sz="2800" kern="1200" spc="-10" dirty="0">
              <a:solidFill>
                <a:srgbClr val="FFFFFF"/>
              </a:solidFill>
              <a:latin typeface="Arial"/>
              <a:cs typeface="Arial"/>
            </a:endParaRPr>
          </a:p>
          <a:p>
            <a:pPr marR="855980" lvl="2" indent="-457200" algn="l" rtl="0">
              <a:spcBef>
                <a:spcPct val="20000"/>
              </a:spcBef>
              <a:spcAft>
                <a:spcPts val="300"/>
              </a:spcAft>
              <a:buClr>
                <a:srgbClr val="DF773B"/>
              </a:buClr>
              <a:buSzPct val="100000"/>
              <a:buFont typeface="Wingdings" charset="2"/>
              <a:buChar char="q"/>
              <a:tabLst>
                <a:tab pos="528320" algn="l"/>
              </a:tabLst>
            </a:pPr>
            <a:r>
              <a:rPr lang="en-US" sz="2800" kern="1200" spc="-10" dirty="0">
                <a:solidFill>
                  <a:srgbClr val="FFFFFF"/>
                </a:solidFill>
                <a:latin typeface="Arial"/>
                <a:cs typeface="Arial"/>
              </a:rPr>
              <a:t>Cardinality of the Set Intersection </a:t>
            </a:r>
            <a:r>
              <a:rPr lang="en-US" sz="2800" kern="1200" spc="-10" dirty="0" smtClean="0">
                <a:solidFill>
                  <a:srgbClr val="FFFFFF"/>
                </a:solidFill>
                <a:latin typeface="Arial"/>
                <a:cs typeface="Arial"/>
              </a:rPr>
              <a:t>[19] </a:t>
            </a:r>
            <a:r>
              <a:rPr lang="en-US" sz="2800" kern="1200" spc="-10" dirty="0">
                <a:solidFill>
                  <a:srgbClr val="FFFFFF"/>
                </a:solidFill>
                <a:latin typeface="Arial"/>
                <a:cs typeface="Arial"/>
              </a:rPr>
              <a:t>(for data that is sparse). </a:t>
            </a:r>
          </a:p>
          <a:p>
            <a:pPr marR="855980" lvl="2" indent="-457200" algn="l" rtl="0">
              <a:spcBef>
                <a:spcPct val="20000"/>
              </a:spcBef>
              <a:spcAft>
                <a:spcPts val="300"/>
              </a:spcAft>
              <a:buClr>
                <a:srgbClr val="DF773B"/>
              </a:buClr>
              <a:buSzPct val="100000"/>
              <a:buFont typeface="Wingdings" charset="2"/>
              <a:buChar char="q"/>
              <a:tabLst>
                <a:tab pos="528320" algn="l"/>
              </a:tabLst>
            </a:pPr>
            <a:r>
              <a:rPr lang="en-US" sz="2800" kern="1200" spc="-10" dirty="0" smtClean="0">
                <a:solidFill>
                  <a:srgbClr val="FFFFFF"/>
                </a:solidFill>
                <a:latin typeface="Arial"/>
                <a:cs typeface="Arial"/>
              </a:rPr>
              <a:t>None </a:t>
            </a:r>
            <a:r>
              <a:rPr lang="en-US" sz="2800" kern="1200" spc="-10" dirty="0">
                <a:solidFill>
                  <a:srgbClr val="FFFFFF"/>
                </a:solidFill>
                <a:latin typeface="Arial"/>
                <a:cs typeface="Arial"/>
              </a:rPr>
              <a:t>of them is extended to multi-party multi-vector scenario</a:t>
            </a:r>
          </a:p>
          <a:p>
            <a:pPr lvl="1"/>
            <a:endParaRPr lang="en-US" dirty="0"/>
          </a:p>
        </p:txBody>
      </p:sp>
      <p:sp>
        <p:nvSpPr>
          <p:cNvPr id="4" name="Slide Number Placeholder 3"/>
          <p:cNvSpPr>
            <a:spLocks noGrp="1"/>
          </p:cNvSpPr>
          <p:nvPr>
            <p:ph type="sldNum" sz="quarter" idx="4294967295"/>
          </p:nvPr>
        </p:nvSpPr>
        <p:spPr>
          <a:xfrm>
            <a:off x="7620000" y="18288"/>
            <a:ext cx="1066800" cy="329184"/>
          </a:xfrm>
          <a:prstGeom prst="rect">
            <a:avLst/>
          </a:prstGeom>
        </p:spPr>
        <p:txBody>
          <a:bodyPr/>
          <a:lstStyle/>
          <a:p>
            <a:pPr algn="r">
              <a:defRPr/>
            </a:pPr>
            <a:fld id="{A4A763C8-E099-4F6C-AD2E-FB798AF766F2}" type="slidenum">
              <a:rPr lang="en-US" smtClean="0">
                <a:solidFill>
                  <a:schemeClr val="bg1"/>
                </a:solidFill>
              </a:rPr>
              <a:pPr algn="r">
                <a:defRPr/>
              </a:pPr>
              <a:t>23</a:t>
            </a:fld>
            <a:endParaRPr lang="en-US" dirty="0">
              <a:solidFill>
                <a:schemeClr val="bg1"/>
              </a:solidFill>
            </a:endParaRPr>
          </a:p>
        </p:txBody>
      </p:sp>
    </p:spTree>
    <p:extLst>
      <p:ext uri="{BB962C8B-B14F-4D97-AF65-F5344CB8AC3E}">
        <p14:creationId xmlns:p14="http://schemas.microsoft.com/office/powerpoint/2010/main" val="17494970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Related Work…</a:t>
            </a:r>
            <a:endParaRPr lang="en-IN" sz="3100" dirty="0"/>
          </a:p>
        </p:txBody>
      </p:sp>
      <p:sp>
        <p:nvSpPr>
          <p:cNvPr id="3" name="Content Placeholder 2"/>
          <p:cNvSpPr>
            <a:spLocks noGrp="1"/>
          </p:cNvSpPr>
          <p:nvPr>
            <p:ph idx="1"/>
          </p:nvPr>
        </p:nvSpPr>
        <p:spPr>
          <a:xfrm>
            <a:off x="383540" y="1190236"/>
            <a:ext cx="8376919" cy="3762764"/>
          </a:xfrm>
        </p:spPr>
        <p:txBody>
          <a:bodyPr>
            <a:normAutofit/>
          </a:bodyPr>
          <a:lstStyle/>
          <a:p>
            <a:pPr marR="855980" lvl="2" indent="-457200" algn="l" rtl="0">
              <a:spcBef>
                <a:spcPct val="20000"/>
              </a:spcBef>
              <a:spcAft>
                <a:spcPts val="300"/>
              </a:spcAft>
              <a:buClr>
                <a:srgbClr val="DF773B"/>
              </a:buClr>
              <a:buSzPct val="100000"/>
              <a:buFont typeface="Wingdings" charset="2"/>
              <a:buChar char="q"/>
              <a:tabLst>
                <a:tab pos="528320" algn="l"/>
              </a:tabLst>
            </a:pPr>
            <a:r>
              <a:rPr lang="en-US" sz="2800" kern="1200" spc="-10" dirty="0">
                <a:solidFill>
                  <a:srgbClr val="FFFFFF"/>
                </a:solidFill>
                <a:latin typeface="Arial"/>
                <a:cs typeface="Arial"/>
              </a:rPr>
              <a:t>A critique on how the Secure Sum protocol </a:t>
            </a:r>
            <a:r>
              <a:rPr lang="en-US" sz="2800" kern="1200" spc="-10" dirty="0" smtClean="0">
                <a:solidFill>
                  <a:srgbClr val="FFFFFF"/>
                </a:solidFill>
                <a:latin typeface="Arial"/>
                <a:cs typeface="Arial"/>
              </a:rPr>
              <a:t>[20, 42] </a:t>
            </a:r>
            <a:r>
              <a:rPr lang="en-US" sz="2800" kern="1200" spc="-10" dirty="0">
                <a:solidFill>
                  <a:srgbClr val="FFFFFF"/>
                </a:solidFill>
                <a:latin typeface="Arial"/>
                <a:cs typeface="Arial"/>
              </a:rPr>
              <a:t>leads to loss of privacy in case of PPDFIM - heterogeneous setup. </a:t>
            </a:r>
            <a:endParaRPr lang="en-IN" sz="2800" kern="1200" spc="-10" dirty="0">
              <a:solidFill>
                <a:srgbClr val="FFFFFF"/>
              </a:solidFill>
              <a:latin typeface="Arial"/>
              <a:cs typeface="Arial"/>
            </a:endParaRPr>
          </a:p>
          <a:p>
            <a:pPr marR="855980" lvl="2" indent="-457200" algn="l" rtl="0">
              <a:spcBef>
                <a:spcPct val="20000"/>
              </a:spcBef>
              <a:spcAft>
                <a:spcPts val="300"/>
              </a:spcAft>
              <a:buClr>
                <a:srgbClr val="DF773B"/>
              </a:buClr>
              <a:buSzPct val="100000"/>
              <a:buFont typeface="Wingdings" charset="2"/>
              <a:buChar char="q"/>
              <a:tabLst>
                <a:tab pos="528320" algn="l"/>
              </a:tabLst>
            </a:pPr>
            <a:r>
              <a:rPr lang="en-US" sz="2800" kern="1200" spc="-10" dirty="0" smtClean="0">
                <a:solidFill>
                  <a:srgbClr val="FFFFFF"/>
                </a:solidFill>
                <a:latin typeface="Arial"/>
                <a:cs typeface="Arial"/>
              </a:rPr>
              <a:t>In [45], the authors extend </a:t>
            </a:r>
            <a:r>
              <a:rPr lang="en-US" sz="2800" kern="1200" spc="-10" dirty="0">
                <a:solidFill>
                  <a:srgbClr val="FFFFFF"/>
                </a:solidFill>
                <a:latin typeface="Arial"/>
                <a:cs typeface="Arial"/>
              </a:rPr>
              <a:t>the Du-Atallah based SBDP protocol </a:t>
            </a:r>
            <a:r>
              <a:rPr lang="en-US" sz="2800" kern="1200" spc="-10" dirty="0" smtClean="0">
                <a:solidFill>
                  <a:srgbClr val="FFFFFF"/>
                </a:solidFill>
                <a:latin typeface="Arial"/>
                <a:cs typeface="Arial"/>
              </a:rPr>
              <a:t>[17, 41] </a:t>
            </a:r>
            <a:r>
              <a:rPr lang="en-US" sz="2800" kern="1200" spc="-10" dirty="0">
                <a:solidFill>
                  <a:srgbClr val="FFFFFF"/>
                </a:solidFill>
                <a:latin typeface="Arial"/>
                <a:cs typeface="Arial"/>
              </a:rPr>
              <a:t>to a multi-party scenario </a:t>
            </a:r>
          </a:p>
        </p:txBody>
      </p:sp>
      <p:sp>
        <p:nvSpPr>
          <p:cNvPr id="4" name="Slide Number Placeholder 3"/>
          <p:cNvSpPr>
            <a:spLocks noGrp="1"/>
          </p:cNvSpPr>
          <p:nvPr>
            <p:ph type="sldNum" sz="quarter" idx="4294967295"/>
          </p:nvPr>
        </p:nvSpPr>
        <p:spPr>
          <a:xfrm>
            <a:off x="7620000" y="18288"/>
            <a:ext cx="1066800" cy="329184"/>
          </a:xfrm>
          <a:prstGeom prst="rect">
            <a:avLst/>
          </a:prstGeom>
        </p:spPr>
        <p:txBody>
          <a:bodyPr/>
          <a:lstStyle/>
          <a:p>
            <a:pPr algn="r">
              <a:defRPr/>
            </a:pPr>
            <a:fld id="{A4A763C8-E099-4F6C-AD2E-FB798AF766F2}" type="slidenum">
              <a:rPr lang="en-US" smtClean="0">
                <a:solidFill>
                  <a:schemeClr val="bg1"/>
                </a:solidFill>
              </a:rPr>
              <a:pPr algn="r">
                <a:defRPr/>
              </a:pPr>
              <a:t>24</a:t>
            </a:fld>
            <a:endParaRPr lang="en-US" dirty="0">
              <a:solidFill>
                <a:schemeClr val="bg1"/>
              </a:solidFill>
            </a:endParaRPr>
          </a:p>
        </p:txBody>
      </p:sp>
    </p:spTree>
    <p:extLst>
      <p:ext uri="{BB962C8B-B14F-4D97-AF65-F5344CB8AC3E}">
        <p14:creationId xmlns:p14="http://schemas.microsoft.com/office/powerpoint/2010/main" val="24683785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9181"/>
            <a:ext cx="8416645" cy="1231106"/>
          </a:xfrm>
        </p:spPr>
        <p:txBody>
          <a:bodyPr/>
          <a:lstStyle/>
          <a:p>
            <a:r>
              <a:rPr lang="en-US" dirty="0" smtClean="0"/>
              <a:t>Semi- Honest Adversary Model [45]</a:t>
            </a:r>
            <a:endParaRPr lang="en-IN" dirty="0"/>
          </a:p>
        </p:txBody>
      </p:sp>
      <p:sp>
        <p:nvSpPr>
          <p:cNvPr id="3" name="Slide Number Placeholder 2"/>
          <p:cNvSpPr>
            <a:spLocks noGrp="1"/>
          </p:cNvSpPr>
          <p:nvPr>
            <p:ph type="sldNum" sz="quarter" idx="4294967295"/>
          </p:nvPr>
        </p:nvSpPr>
        <p:spPr>
          <a:xfrm>
            <a:off x="7620000" y="18288"/>
            <a:ext cx="1066800" cy="329184"/>
          </a:xfrm>
          <a:prstGeom prst="rect">
            <a:avLst/>
          </a:prstGeom>
        </p:spPr>
        <p:txBody>
          <a:bodyPr/>
          <a:lstStyle/>
          <a:p>
            <a:pPr>
              <a:defRPr/>
            </a:pPr>
            <a:fld id="{6DCF13EE-2ADE-48ED-93B8-E48A1964EC99}" type="slidenum">
              <a:rPr lang="en-US" smtClean="0"/>
              <a:pPr>
                <a:defRPr/>
              </a:pPr>
              <a:t>25</a:t>
            </a:fld>
            <a:endParaRPr lang="en-US" dirty="0"/>
          </a:p>
        </p:txBody>
      </p:sp>
      <p:pic>
        <p:nvPicPr>
          <p:cNvPr id="45058" name="Picture 2" descr="C:\Users\Nirali'z\Desktop\Thesis_Final\Thesis_Format_Final\8_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2212" y="2082847"/>
            <a:ext cx="7817513" cy="4248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060100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Methodology of Evaluation [45]</a:t>
            </a:r>
            <a:endParaRPr lang="en-IN" dirty="0"/>
          </a:p>
        </p:txBody>
      </p:sp>
      <p:sp>
        <p:nvSpPr>
          <p:cNvPr id="3" name="Slide Number Placeholder 2"/>
          <p:cNvSpPr>
            <a:spLocks noGrp="1"/>
          </p:cNvSpPr>
          <p:nvPr>
            <p:ph type="sldNum" sz="quarter" idx="4294967295"/>
          </p:nvPr>
        </p:nvSpPr>
        <p:spPr>
          <a:xfrm>
            <a:off x="7620000" y="18288"/>
            <a:ext cx="1066800" cy="276999"/>
          </a:xfrm>
          <a:prstGeom prst="rect">
            <a:avLst/>
          </a:prstGeom>
        </p:spPr>
        <p:txBody>
          <a:bodyPr/>
          <a:lstStyle/>
          <a:p>
            <a:pPr>
              <a:defRPr/>
            </a:pPr>
            <a:fld id="{6DCF13EE-2ADE-48ED-93B8-E48A1964EC99}" type="slidenum">
              <a:rPr lang="en-US" smtClean="0">
                <a:solidFill>
                  <a:schemeClr val="bg1"/>
                </a:solidFill>
              </a:rPr>
              <a:pPr>
                <a:defRPr/>
              </a:pPr>
              <a:t>26</a:t>
            </a:fld>
            <a:endParaRPr lang="en-US" dirty="0">
              <a:solidFill>
                <a:schemeClr val="bg1"/>
              </a:solidFill>
            </a:endParaRPr>
          </a:p>
        </p:txBody>
      </p:sp>
      <p:pic>
        <p:nvPicPr>
          <p:cNvPr id="47106" name="Picture 2" descr="C:\Users\Nirali'z\Desktop\Thesis_Final\Thesis_Format_Final\8_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3803" y="1898649"/>
            <a:ext cx="7366284" cy="37946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193712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Algorithm – </a:t>
            </a:r>
            <a:br>
              <a:rPr lang="en-US" dirty="0" smtClean="0"/>
            </a:br>
            <a:r>
              <a:rPr lang="en-US" sz="2400" dirty="0" smtClean="0"/>
              <a:t>PPDFIM across Vertically partitioned data [41]</a:t>
            </a:r>
            <a:br>
              <a:rPr lang="en-US" sz="2400" dirty="0" smtClean="0"/>
            </a:br>
            <a:endParaRPr lang="en-IN" sz="2400" dirty="0"/>
          </a:p>
        </p:txBody>
      </p:sp>
      <p:sp>
        <p:nvSpPr>
          <p:cNvPr id="3" name="Slide Number Placeholder 2"/>
          <p:cNvSpPr>
            <a:spLocks noGrp="1"/>
          </p:cNvSpPr>
          <p:nvPr>
            <p:ph type="sldNum" sz="quarter" idx="4294967295"/>
          </p:nvPr>
        </p:nvSpPr>
        <p:spPr>
          <a:xfrm>
            <a:off x="7620000" y="18288"/>
            <a:ext cx="1066800" cy="329184"/>
          </a:xfrm>
          <a:prstGeom prst="rect">
            <a:avLst/>
          </a:prstGeom>
        </p:spPr>
        <p:txBody>
          <a:bodyPr/>
          <a:lstStyle/>
          <a:p>
            <a:pPr algn="r">
              <a:defRPr/>
            </a:pPr>
            <a:fld id="{6DCF13EE-2ADE-48ED-93B8-E48A1964EC99}" type="slidenum">
              <a:rPr lang="en-US" smtClean="0">
                <a:solidFill>
                  <a:schemeClr val="bg1"/>
                </a:solidFill>
              </a:rPr>
              <a:pPr algn="r">
                <a:defRPr/>
              </a:pPr>
              <a:t>27</a:t>
            </a:fld>
            <a:endParaRPr lang="en-US" dirty="0">
              <a:solidFill>
                <a:schemeClr val="bg1"/>
              </a:solidFill>
            </a:endParaRPr>
          </a:p>
        </p:txBody>
      </p:sp>
      <p:sp>
        <p:nvSpPr>
          <p:cNvPr id="6" name="Rounded Rectangle 5"/>
          <p:cNvSpPr/>
          <p:nvPr/>
        </p:nvSpPr>
        <p:spPr>
          <a:xfrm>
            <a:off x="805218" y="4953000"/>
            <a:ext cx="7054015" cy="507064"/>
          </a:xfrm>
          <a:prstGeom prst="roundRect">
            <a:avLst/>
          </a:prstGeom>
          <a:solidFill>
            <a:schemeClr val="accent5">
              <a:alpha val="20000"/>
            </a:schemeClr>
          </a:solidFill>
          <a:ln w="28575"/>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5" name="Picture 4"/>
          <p:cNvPicPr>
            <a:picLocks noChangeAspect="1"/>
          </p:cNvPicPr>
          <p:nvPr/>
        </p:nvPicPr>
        <p:blipFill>
          <a:blip r:embed="rId3"/>
          <a:stretch>
            <a:fillRect/>
          </a:stretch>
        </p:blipFill>
        <p:spPr>
          <a:xfrm>
            <a:off x="796358" y="1524000"/>
            <a:ext cx="7729181" cy="4962105"/>
          </a:xfrm>
          <a:prstGeom prst="rect">
            <a:avLst/>
          </a:prstGeom>
        </p:spPr>
      </p:pic>
    </p:spTree>
    <p:extLst>
      <p:ext uri="{BB962C8B-B14F-4D97-AF65-F5344CB8AC3E}">
        <p14:creationId xmlns:p14="http://schemas.microsoft.com/office/powerpoint/2010/main" val="1566512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dirty="0" smtClean="0"/>
              <a:t>Extension-Du-Atallah protocol- </a:t>
            </a:r>
            <a:br>
              <a:rPr lang="en-US" sz="4400" dirty="0" smtClean="0"/>
            </a:br>
            <a:r>
              <a:rPr lang="en-US" sz="2700" dirty="0" smtClean="0"/>
              <a:t>3 </a:t>
            </a:r>
            <a:r>
              <a:rPr lang="en-US" sz="2700" dirty="0"/>
              <a:t>party </a:t>
            </a:r>
            <a:r>
              <a:rPr lang="en-US" sz="2700" dirty="0" smtClean="0"/>
              <a:t>scenario [45]</a:t>
            </a:r>
            <a:endParaRPr lang="en-IN" sz="2700" dirty="0"/>
          </a:p>
        </p:txBody>
      </p:sp>
      <p:sp>
        <p:nvSpPr>
          <p:cNvPr id="3" name="Content Placeholder 2"/>
          <p:cNvSpPr>
            <a:spLocks noGrp="1"/>
          </p:cNvSpPr>
          <p:nvPr>
            <p:ph idx="1"/>
          </p:nvPr>
        </p:nvSpPr>
        <p:spPr/>
        <p:txBody>
          <a:bodyPr/>
          <a:lstStyle/>
          <a:p>
            <a:endParaRPr lang="en-IN" dirty="0"/>
          </a:p>
        </p:txBody>
      </p:sp>
      <p:sp>
        <p:nvSpPr>
          <p:cNvPr id="4" name="Slide Number Placeholder 3"/>
          <p:cNvSpPr>
            <a:spLocks noGrp="1"/>
          </p:cNvSpPr>
          <p:nvPr>
            <p:ph type="sldNum" sz="quarter" idx="4294967295"/>
          </p:nvPr>
        </p:nvSpPr>
        <p:spPr>
          <a:xfrm>
            <a:off x="7620000" y="18288"/>
            <a:ext cx="1066800" cy="329184"/>
          </a:xfrm>
          <a:prstGeom prst="rect">
            <a:avLst/>
          </a:prstGeom>
        </p:spPr>
        <p:txBody>
          <a:bodyPr/>
          <a:lstStyle/>
          <a:p>
            <a:pPr algn="r">
              <a:defRPr/>
            </a:pPr>
            <a:fld id="{6DCF13EE-2ADE-48ED-93B8-E48A1964EC99}" type="slidenum">
              <a:rPr lang="en-US" smtClean="0">
                <a:solidFill>
                  <a:schemeClr val="bg1"/>
                </a:solidFill>
              </a:rPr>
              <a:pPr algn="r">
                <a:defRPr/>
              </a:pPr>
              <a:t>28</a:t>
            </a:fld>
            <a:endParaRPr lang="en-US" dirty="0">
              <a:solidFill>
                <a:schemeClr val="bg1"/>
              </a:solidFill>
            </a:endParaRPr>
          </a:p>
        </p:txBody>
      </p:sp>
      <p:pic>
        <p:nvPicPr>
          <p:cNvPr id="46082" name="Picture 2" descr="C:\Users\Nirali'z\Desktop\Thesis_Final\Thesis_Format_Final\8_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37758" y="1958209"/>
            <a:ext cx="7009851" cy="4308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755267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Future Research Directions</a:t>
            </a:r>
            <a:endParaRPr lang="en-IN" b="1" dirty="0"/>
          </a:p>
        </p:txBody>
      </p:sp>
      <p:sp>
        <p:nvSpPr>
          <p:cNvPr id="3" name="Content Placeholder 2"/>
          <p:cNvSpPr>
            <a:spLocks noGrp="1"/>
          </p:cNvSpPr>
          <p:nvPr>
            <p:ph idx="1"/>
          </p:nvPr>
        </p:nvSpPr>
        <p:spPr>
          <a:xfrm>
            <a:off x="383540" y="1190236"/>
            <a:ext cx="8376919" cy="5286764"/>
          </a:xfrm>
        </p:spPr>
        <p:txBody>
          <a:bodyPr>
            <a:normAutofit fontScale="92500" lnSpcReduction="20000"/>
          </a:bodyPr>
          <a:lstStyle/>
          <a:p>
            <a:pPr marL="845820" marR="855980" lvl="2" indent="-457200" algn="l" rtl="0">
              <a:spcBef>
                <a:spcPct val="20000"/>
              </a:spcBef>
              <a:spcAft>
                <a:spcPts val="300"/>
              </a:spcAft>
              <a:buClr>
                <a:srgbClr val="DF773B"/>
              </a:buClr>
              <a:buSzPct val="100000"/>
              <a:buFont typeface="Wingdings" charset="2"/>
              <a:buChar char="q"/>
              <a:tabLst>
                <a:tab pos="528320" algn="l"/>
              </a:tabLst>
            </a:pPr>
            <a:r>
              <a:rPr lang="en-US" sz="2800" kern="1200" spc="-10" dirty="0" smtClean="0">
                <a:solidFill>
                  <a:schemeClr val="bg1"/>
                </a:solidFill>
                <a:latin typeface="Arial"/>
                <a:cs typeface="Arial"/>
              </a:rPr>
              <a:t>The </a:t>
            </a:r>
            <a:r>
              <a:rPr lang="en-US" sz="2800" kern="1200" spc="-10" dirty="0">
                <a:solidFill>
                  <a:schemeClr val="bg1"/>
                </a:solidFill>
                <a:latin typeface="Arial"/>
                <a:cs typeface="Arial"/>
              </a:rPr>
              <a:t>schemes proposed </a:t>
            </a:r>
            <a:r>
              <a:rPr lang="en-US" sz="2800" kern="1200" spc="-10" dirty="0" smtClean="0">
                <a:solidFill>
                  <a:schemeClr val="bg1"/>
                </a:solidFill>
                <a:latin typeface="Arial"/>
                <a:cs typeface="Arial"/>
              </a:rPr>
              <a:t>could </a:t>
            </a:r>
            <a:r>
              <a:rPr lang="en-US" sz="2800" kern="1200" spc="-10" dirty="0">
                <a:solidFill>
                  <a:schemeClr val="bg1"/>
                </a:solidFill>
                <a:latin typeface="Arial"/>
                <a:cs typeface="Arial"/>
              </a:rPr>
              <a:t>be analyzed for other data mining methods viz. classification and clustering.</a:t>
            </a:r>
          </a:p>
          <a:p>
            <a:pPr marL="845820" marR="855980" lvl="2" indent="-457200" algn="l" rtl="0">
              <a:spcBef>
                <a:spcPct val="20000"/>
              </a:spcBef>
              <a:spcAft>
                <a:spcPts val="300"/>
              </a:spcAft>
              <a:buClr>
                <a:srgbClr val="DF773B"/>
              </a:buClr>
              <a:buSzPct val="100000"/>
              <a:buFont typeface="Wingdings" charset="2"/>
              <a:buChar char="q"/>
              <a:tabLst>
                <a:tab pos="528320" algn="l"/>
              </a:tabLst>
            </a:pPr>
            <a:r>
              <a:rPr lang="en-IN" sz="2800" kern="1200" spc="-10" dirty="0">
                <a:solidFill>
                  <a:schemeClr val="bg1"/>
                </a:solidFill>
                <a:latin typeface="Arial"/>
                <a:cs typeface="Arial"/>
              </a:rPr>
              <a:t>The </a:t>
            </a:r>
            <a:r>
              <a:rPr lang="en-IN" sz="2800" kern="1200" spc="-10" dirty="0" smtClean="0">
                <a:solidFill>
                  <a:schemeClr val="bg1"/>
                </a:solidFill>
                <a:latin typeface="Arial"/>
                <a:cs typeface="Arial"/>
              </a:rPr>
              <a:t>extensions discussed </a:t>
            </a:r>
            <a:r>
              <a:rPr lang="en-IN" sz="2800" kern="1200" spc="-10" dirty="0">
                <a:solidFill>
                  <a:schemeClr val="bg1"/>
                </a:solidFill>
                <a:latin typeface="Arial"/>
                <a:cs typeface="Arial"/>
              </a:rPr>
              <a:t>could also be explored for investigating other privacy preserving functions for PPDDM scenarios viz. secure union and secure </a:t>
            </a:r>
            <a:r>
              <a:rPr lang="en-IN" sz="2800" kern="1200" spc="-10" dirty="0" smtClean="0">
                <a:solidFill>
                  <a:schemeClr val="bg1"/>
                </a:solidFill>
                <a:latin typeface="Arial"/>
                <a:cs typeface="Arial"/>
              </a:rPr>
              <a:t>logarithms.</a:t>
            </a:r>
          </a:p>
          <a:p>
            <a:pPr marL="845820" marR="855980" lvl="2" indent="-457200" algn="l" rtl="0">
              <a:spcBef>
                <a:spcPct val="20000"/>
              </a:spcBef>
              <a:spcAft>
                <a:spcPts val="300"/>
              </a:spcAft>
              <a:buClr>
                <a:srgbClr val="DF773B"/>
              </a:buClr>
              <a:buSzPct val="100000"/>
              <a:buFont typeface="Wingdings" charset="2"/>
              <a:buChar char="q"/>
              <a:tabLst>
                <a:tab pos="528320" algn="l"/>
              </a:tabLst>
            </a:pPr>
            <a:r>
              <a:rPr lang="en-IN" sz="2800" dirty="0" smtClean="0">
                <a:solidFill>
                  <a:schemeClr val="bg1"/>
                </a:solidFill>
              </a:rPr>
              <a:t>Optimum </a:t>
            </a:r>
            <a:r>
              <a:rPr lang="en-IN" sz="2800" dirty="0">
                <a:solidFill>
                  <a:schemeClr val="bg1"/>
                </a:solidFill>
              </a:rPr>
              <a:t>privacy preserving solutions for different application scenarios need to </a:t>
            </a:r>
            <a:r>
              <a:rPr lang="en-IN" sz="800" dirty="0" smtClean="0">
                <a:solidFill>
                  <a:schemeClr val="bg1"/>
                </a:solidFill>
              </a:rPr>
              <a:t>2</a:t>
            </a:r>
            <a:r>
              <a:rPr lang="en-IN" sz="2800" dirty="0" smtClean="0">
                <a:solidFill>
                  <a:schemeClr val="bg1"/>
                </a:solidFill>
              </a:rPr>
              <a:t>be </a:t>
            </a:r>
            <a:r>
              <a:rPr lang="en-IN" sz="2800" dirty="0">
                <a:solidFill>
                  <a:schemeClr val="bg1"/>
                </a:solidFill>
              </a:rPr>
              <a:t>explored that provide a balance between privacy and efficiency.</a:t>
            </a:r>
            <a:endParaRPr lang="en-US" sz="7200" kern="1200" spc="-10" dirty="0">
              <a:solidFill>
                <a:schemeClr val="bg1"/>
              </a:solidFill>
              <a:latin typeface="Arial"/>
              <a:cs typeface="Arial"/>
            </a:endParaRPr>
          </a:p>
          <a:p>
            <a:pPr marL="845820" marR="855980" lvl="2" indent="-457200" algn="l" rtl="0">
              <a:spcBef>
                <a:spcPct val="20000"/>
              </a:spcBef>
              <a:spcAft>
                <a:spcPts val="300"/>
              </a:spcAft>
              <a:buClr>
                <a:srgbClr val="DF773B"/>
              </a:buClr>
              <a:buSzPct val="100000"/>
              <a:buFont typeface="Wingdings" charset="2"/>
              <a:buChar char="q"/>
              <a:tabLst>
                <a:tab pos="528320" algn="l"/>
              </a:tabLst>
            </a:pPr>
            <a:r>
              <a:rPr lang="en-IN" sz="2800" kern="1200" spc="-10" dirty="0">
                <a:solidFill>
                  <a:schemeClr val="bg1"/>
                </a:solidFill>
                <a:latin typeface="Arial"/>
                <a:cs typeface="Arial"/>
              </a:rPr>
              <a:t>Solutions that can deal with completely malicious behaviour without a trade-off of efficiency also need to be explored.</a:t>
            </a:r>
          </a:p>
          <a:p>
            <a:endParaRPr lang="en-IN" dirty="0"/>
          </a:p>
          <a:p>
            <a:endParaRPr lang="en-IN" dirty="0"/>
          </a:p>
        </p:txBody>
      </p:sp>
      <p:sp>
        <p:nvSpPr>
          <p:cNvPr id="4" name="Slide Number Placeholder 3"/>
          <p:cNvSpPr>
            <a:spLocks noGrp="1"/>
          </p:cNvSpPr>
          <p:nvPr>
            <p:ph type="sldNum" sz="quarter" idx="4294967295"/>
          </p:nvPr>
        </p:nvSpPr>
        <p:spPr>
          <a:xfrm>
            <a:off x="7620000" y="18288"/>
            <a:ext cx="1066800" cy="329184"/>
          </a:xfrm>
          <a:prstGeom prst="rect">
            <a:avLst/>
          </a:prstGeom>
        </p:spPr>
        <p:txBody>
          <a:bodyPr/>
          <a:lstStyle/>
          <a:p>
            <a:pPr algn="r">
              <a:defRPr/>
            </a:pPr>
            <a:fld id="{A4A763C8-E099-4F6C-AD2E-FB798AF766F2}" type="slidenum">
              <a:rPr lang="en-US" smtClean="0">
                <a:solidFill>
                  <a:schemeClr val="bg1"/>
                </a:solidFill>
              </a:rPr>
              <a:pPr algn="r">
                <a:defRPr/>
              </a:pPr>
              <a:t>29</a:t>
            </a:fld>
            <a:endParaRPr lang="en-US" dirty="0">
              <a:solidFill>
                <a:schemeClr val="bg1"/>
              </a:solidFill>
            </a:endParaRPr>
          </a:p>
        </p:txBody>
      </p:sp>
    </p:spTree>
    <p:extLst>
      <p:ext uri="{BB962C8B-B14F-4D97-AF65-F5344CB8AC3E}">
        <p14:creationId xmlns:p14="http://schemas.microsoft.com/office/powerpoint/2010/main" val="21590402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lvl="1" algn="ctr" rtl="0">
              <a:spcBef>
                <a:spcPct val="0"/>
              </a:spcBef>
            </a:pPr>
            <a:r>
              <a:rPr lang="en-US" altLang="en-US" sz="4000" b="1" dirty="0">
                <a:solidFill>
                  <a:srgbClr val="FF0000"/>
                </a:solidFill>
                <a:latin typeface="Arial"/>
                <a:ea typeface="ＭＳ Ｐゴシック" pitchFamily="4" charset="-128"/>
                <a:cs typeface="Arial"/>
              </a:rPr>
              <a:t>Violation of Privacy - </a:t>
            </a:r>
            <a:br>
              <a:rPr lang="en-US" altLang="en-US" sz="4000" b="1" dirty="0">
                <a:solidFill>
                  <a:srgbClr val="FF0000"/>
                </a:solidFill>
                <a:latin typeface="Arial"/>
                <a:ea typeface="ＭＳ Ｐゴシック" pitchFamily="4" charset="-128"/>
                <a:cs typeface="Arial"/>
              </a:rPr>
            </a:br>
            <a:r>
              <a:rPr lang="en-US" altLang="en-US" sz="2800" b="1" dirty="0">
                <a:solidFill>
                  <a:srgbClr val="FF0000"/>
                </a:solidFill>
                <a:latin typeface="Arial"/>
                <a:ea typeface="ＭＳ Ｐゴシック" pitchFamily="4" charset="-128"/>
                <a:cs typeface="Arial"/>
              </a:rPr>
              <a:t>Real world examples</a:t>
            </a:r>
            <a:r>
              <a:rPr lang="en-US" altLang="en-US" sz="4000" b="1" dirty="0">
                <a:solidFill>
                  <a:srgbClr val="FF0000"/>
                </a:solidFill>
                <a:latin typeface="Arial"/>
                <a:ea typeface="ＭＳ Ｐゴシック" pitchFamily="4" charset="-128"/>
                <a:cs typeface="Arial"/>
              </a:rPr>
              <a:t/>
            </a:r>
            <a:br>
              <a:rPr lang="en-US" altLang="en-US" sz="4000" b="1" dirty="0">
                <a:solidFill>
                  <a:srgbClr val="FF0000"/>
                </a:solidFill>
                <a:latin typeface="Arial"/>
                <a:ea typeface="ＭＳ Ｐゴシック" pitchFamily="4" charset="-128"/>
                <a:cs typeface="Arial"/>
              </a:rPr>
            </a:br>
            <a:endParaRPr lang="en-IN" sz="4000" b="1" dirty="0">
              <a:solidFill>
                <a:srgbClr val="FF0000"/>
              </a:solidFill>
              <a:latin typeface="Arial"/>
              <a:ea typeface="ＭＳ Ｐゴシック" pitchFamily="4" charset="-128"/>
              <a:cs typeface="Arial"/>
            </a:endParaRPr>
          </a:p>
        </p:txBody>
      </p:sp>
      <p:sp>
        <p:nvSpPr>
          <p:cNvPr id="3" name="Slide Number Placeholder 2"/>
          <p:cNvSpPr>
            <a:spLocks noGrp="1"/>
          </p:cNvSpPr>
          <p:nvPr>
            <p:ph type="sldNum" sz="quarter" idx="4294967295"/>
          </p:nvPr>
        </p:nvSpPr>
        <p:spPr>
          <a:xfrm>
            <a:off x="7620000" y="18288"/>
            <a:ext cx="1066800" cy="329184"/>
          </a:xfrm>
          <a:prstGeom prst="rect">
            <a:avLst/>
          </a:prstGeom>
        </p:spPr>
        <p:txBody>
          <a:bodyPr/>
          <a:lstStyle/>
          <a:p>
            <a:pPr algn="r">
              <a:defRPr/>
            </a:pPr>
            <a:fld id="{6DCF13EE-2ADE-48ED-93B8-E48A1964EC99}" type="slidenum">
              <a:rPr lang="en-US" smtClean="0">
                <a:solidFill>
                  <a:schemeClr val="bg1"/>
                </a:solidFill>
              </a:rPr>
              <a:pPr algn="r">
                <a:defRPr/>
              </a:pPr>
              <a:t>3</a:t>
            </a:fld>
            <a:endParaRPr lang="en-US" dirty="0">
              <a:solidFill>
                <a:schemeClr val="bg1"/>
              </a:solidFill>
            </a:endParaRPr>
          </a:p>
        </p:txBody>
      </p:sp>
      <p:sp>
        <p:nvSpPr>
          <p:cNvPr id="4" name="Rectangle 3"/>
          <p:cNvSpPr txBox="1">
            <a:spLocks/>
          </p:cNvSpPr>
          <p:nvPr/>
        </p:nvSpPr>
        <p:spPr bwMode="auto">
          <a:xfrm>
            <a:off x="457200" y="1600200"/>
            <a:ext cx="8229600" cy="4876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lvl1pPr marL="182880" indent="-182880" algn="l" defTabSz="914400" rtl="0" eaLnBrk="1" latinLnBrk="0" hangingPunct="1">
              <a:spcBef>
                <a:spcPct val="20000"/>
              </a:spcBef>
              <a:buClrTx/>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Tx/>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Tx/>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Tx/>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Tx/>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571500" marR="855980" lvl="1" indent="-457200">
              <a:spcAft>
                <a:spcPts val="300"/>
              </a:spcAft>
              <a:buClr>
                <a:srgbClr val="DF773B"/>
              </a:buClr>
              <a:buSzPct val="100000"/>
              <a:buFont typeface="Wingdings" charset="2"/>
              <a:buChar char="q"/>
              <a:tabLst>
                <a:tab pos="528320" algn="l"/>
              </a:tabLst>
            </a:pPr>
            <a:r>
              <a:rPr lang="en-US" altLang="en-US" sz="2800" spc="-10" dirty="0">
                <a:solidFill>
                  <a:srgbClr val="FFFFFF"/>
                </a:solidFill>
                <a:latin typeface="Arial"/>
                <a:cs typeface="Arial"/>
              </a:rPr>
              <a:t>The Terrorist Information Awareness (TIA) Project by DARPA </a:t>
            </a:r>
          </a:p>
          <a:p>
            <a:pPr marL="845820" marR="855980" lvl="2" indent="-457200">
              <a:spcAft>
                <a:spcPts val="300"/>
              </a:spcAft>
              <a:buClr>
                <a:srgbClr val="DF773B"/>
              </a:buClr>
              <a:buSzPct val="100000"/>
              <a:buFont typeface="Wingdings" charset="2"/>
              <a:buChar char="q"/>
              <a:tabLst>
                <a:tab pos="528320" algn="l"/>
              </a:tabLst>
            </a:pPr>
            <a:r>
              <a:rPr lang="en-US" altLang="en-US" sz="2400" spc="-10" dirty="0">
                <a:solidFill>
                  <a:srgbClr val="FFFFFF"/>
                </a:solidFill>
                <a:latin typeface="Arial"/>
                <a:cs typeface="Arial"/>
              </a:rPr>
              <a:t>suspended by the Data Mining Moratorium [3].</a:t>
            </a:r>
          </a:p>
          <a:p>
            <a:pPr marL="571500" marR="855980" lvl="1" indent="-457200">
              <a:spcAft>
                <a:spcPts val="300"/>
              </a:spcAft>
              <a:buClr>
                <a:srgbClr val="DF773B"/>
              </a:buClr>
              <a:buSzPct val="100000"/>
              <a:buFont typeface="Wingdings" charset="2"/>
              <a:buChar char="q"/>
              <a:tabLst>
                <a:tab pos="528320" algn="l"/>
              </a:tabLst>
            </a:pPr>
            <a:r>
              <a:rPr lang="en-US" altLang="en-US" sz="2800" spc="-10" dirty="0">
                <a:solidFill>
                  <a:srgbClr val="FFFFFF"/>
                </a:solidFill>
                <a:latin typeface="Arial"/>
                <a:cs typeface="Arial"/>
              </a:rPr>
              <a:t>National Security Agency (NSA)’s PRISM program revealed by the whistleblower computer analyst Edward Snowden [6].</a:t>
            </a:r>
          </a:p>
          <a:p>
            <a:pPr marL="571500" marR="855980" lvl="1" indent="-457200">
              <a:spcAft>
                <a:spcPts val="300"/>
              </a:spcAft>
              <a:buClr>
                <a:srgbClr val="DF773B"/>
              </a:buClr>
              <a:buSzPct val="100000"/>
              <a:buFont typeface="Wingdings" charset="2"/>
              <a:buChar char="q"/>
              <a:tabLst>
                <a:tab pos="528320" algn="l"/>
              </a:tabLst>
            </a:pPr>
            <a:r>
              <a:rPr lang="en-US" altLang="en-US" sz="2800" spc="-10" dirty="0">
                <a:solidFill>
                  <a:srgbClr val="FFFFFF"/>
                </a:solidFill>
                <a:latin typeface="Arial"/>
                <a:cs typeface="Arial"/>
              </a:rPr>
              <a:t>Lead to rigorous research in Privacy Preserving Data </a:t>
            </a:r>
            <a:r>
              <a:rPr lang="en-US" altLang="en-US" sz="2800" spc="-10" dirty="0" smtClean="0">
                <a:solidFill>
                  <a:srgbClr val="FFFFFF"/>
                </a:solidFill>
                <a:latin typeface="Arial"/>
                <a:cs typeface="Arial"/>
              </a:rPr>
              <a:t>Mining (PPDM) [3][6]</a:t>
            </a:r>
            <a:endParaRPr lang="en-US" altLang="en-US" sz="2200" dirty="0">
              <a:solidFill>
                <a:schemeClr val="tx2">
                  <a:lumMod val="50000"/>
                </a:schemeClr>
              </a:solidFill>
              <a:ea typeface="ＭＳ Ｐゴシック" pitchFamily="4" charset="-128"/>
            </a:endParaRPr>
          </a:p>
          <a:p>
            <a:pPr marL="777240" lvl="3" indent="0">
              <a:spcAft>
                <a:spcPts val="300"/>
              </a:spcAft>
              <a:buClr>
                <a:schemeClr val="tx2"/>
              </a:buClr>
              <a:buSzPct val="100000"/>
              <a:buFont typeface="Arial" pitchFamily="34" charset="0"/>
              <a:buNone/>
            </a:pPr>
            <a:endParaRPr lang="en-US" altLang="en-US" sz="2000" dirty="0" smtClean="0">
              <a:ea typeface="ＭＳ Ｐゴシック" pitchFamily="4" charset="-128"/>
            </a:endParaRPr>
          </a:p>
          <a:p>
            <a:pPr marL="845820" lvl="2" indent="-342900">
              <a:spcAft>
                <a:spcPts val="300"/>
              </a:spcAft>
              <a:buClr>
                <a:schemeClr val="tx2"/>
              </a:buClr>
              <a:buSzPct val="100000"/>
              <a:buFont typeface="Wingdings" panose="05000000000000000000" pitchFamily="2" charset="2"/>
              <a:buChar char="§"/>
            </a:pPr>
            <a:endParaRPr lang="en-US" altLang="en-US" sz="4000" spc="-100" dirty="0">
              <a:latin typeface="+mj-lt"/>
              <a:ea typeface="ＭＳ Ｐゴシック" pitchFamily="4" charset="-128"/>
              <a:cs typeface="+mj-cs"/>
            </a:endParaRPr>
          </a:p>
          <a:p>
            <a:pPr marL="502920" lvl="2" indent="0">
              <a:spcAft>
                <a:spcPts val="300"/>
              </a:spcAft>
              <a:buClr>
                <a:schemeClr val="tx2"/>
              </a:buClr>
              <a:buSzPct val="100000"/>
              <a:buFont typeface="Arial" pitchFamily="34" charset="0"/>
              <a:buNone/>
            </a:pPr>
            <a:endParaRPr lang="en-US" altLang="en-US" sz="2400" dirty="0" smtClean="0">
              <a:ea typeface="ＭＳ Ｐゴシック" pitchFamily="4" charset="-128"/>
            </a:endParaRPr>
          </a:p>
          <a:p>
            <a:pPr marL="502920" lvl="2" indent="0">
              <a:spcAft>
                <a:spcPts val="300"/>
              </a:spcAft>
              <a:buClr>
                <a:schemeClr val="tx2"/>
              </a:buClr>
              <a:buSzPct val="100000"/>
              <a:buFont typeface="Arial" pitchFamily="34" charset="0"/>
              <a:buNone/>
            </a:pPr>
            <a:endParaRPr lang="en-US" altLang="en-US" dirty="0" smtClean="0">
              <a:ea typeface="ＭＳ Ｐゴシック" pitchFamily="4" charset="-128"/>
            </a:endParaRPr>
          </a:p>
        </p:txBody>
      </p:sp>
    </p:spTree>
    <p:extLst>
      <p:ext uri="{BB962C8B-B14F-4D97-AF65-F5344CB8AC3E}">
        <p14:creationId xmlns:p14="http://schemas.microsoft.com/office/powerpoint/2010/main" val="901465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 </a:t>
            </a:r>
            <a:endParaRPr lang="en-IN" dirty="0"/>
          </a:p>
        </p:txBody>
      </p:sp>
      <p:sp>
        <p:nvSpPr>
          <p:cNvPr id="3" name="Content Placeholder 2"/>
          <p:cNvSpPr>
            <a:spLocks noGrp="1"/>
          </p:cNvSpPr>
          <p:nvPr>
            <p:ph idx="1"/>
          </p:nvPr>
        </p:nvSpPr>
        <p:spPr>
          <a:xfrm>
            <a:off x="383540" y="1190236"/>
            <a:ext cx="8376919" cy="2000548"/>
          </a:xfrm>
        </p:spPr>
        <p:txBody>
          <a:bodyPr/>
          <a:lstStyle/>
          <a:p>
            <a:r>
              <a:rPr lang="en-US" dirty="0" smtClean="0"/>
              <a:t>As in the Book Chapter 4 : </a:t>
            </a:r>
          </a:p>
          <a:p>
            <a:r>
              <a:rPr lang="en-IN" dirty="0" smtClean="0"/>
              <a:t>Information-Theoretically </a:t>
            </a:r>
            <a:r>
              <a:rPr lang="en-IN" dirty="0"/>
              <a:t>Secure </a:t>
            </a:r>
            <a:r>
              <a:rPr lang="en-IN" dirty="0" smtClean="0"/>
              <a:t>Privacy Preserving </a:t>
            </a:r>
            <a:r>
              <a:rPr lang="en-IN" dirty="0"/>
              <a:t>Approaches for Collaborative Association Rules</a:t>
            </a:r>
            <a:r>
              <a:rPr lang="en-US" dirty="0" smtClean="0"/>
              <a:t> by Nirali R. Nanavati and Devesh C. Jinwala – Book: Computer and Network Security Essentials By Springer</a:t>
            </a:r>
            <a:endParaRPr lang="en-IN" dirty="0"/>
          </a:p>
        </p:txBody>
      </p:sp>
      <p:sp>
        <p:nvSpPr>
          <p:cNvPr id="4" name="Slide Number Placeholder 3"/>
          <p:cNvSpPr>
            <a:spLocks noGrp="1"/>
          </p:cNvSpPr>
          <p:nvPr>
            <p:ph type="sldNum" sz="quarter" idx="4294967295"/>
          </p:nvPr>
        </p:nvSpPr>
        <p:spPr>
          <a:xfrm>
            <a:off x="7620000" y="18288"/>
            <a:ext cx="1066800" cy="329184"/>
          </a:xfrm>
          <a:prstGeom prst="rect">
            <a:avLst/>
          </a:prstGeom>
        </p:spPr>
        <p:txBody>
          <a:bodyPr/>
          <a:lstStyle/>
          <a:p>
            <a:pPr algn="r">
              <a:defRPr/>
            </a:pPr>
            <a:fld id="{6DCF13EE-2ADE-48ED-93B8-E48A1964EC99}" type="slidenum">
              <a:rPr lang="en-US" smtClean="0">
                <a:solidFill>
                  <a:schemeClr val="bg1"/>
                </a:solidFill>
              </a:rPr>
              <a:pPr algn="r">
                <a:defRPr/>
              </a:pPr>
              <a:t>30</a:t>
            </a:fld>
            <a:endParaRPr lang="en-US" dirty="0">
              <a:solidFill>
                <a:schemeClr val="bg1"/>
              </a:solidFill>
            </a:endParaRPr>
          </a:p>
        </p:txBody>
      </p:sp>
    </p:spTree>
    <p:extLst>
      <p:ext uri="{BB962C8B-B14F-4D97-AF65-F5344CB8AC3E}">
        <p14:creationId xmlns:p14="http://schemas.microsoft.com/office/powerpoint/2010/main" val="216119743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p:cNvSpPr>
            <a:spLocks noGrp="1"/>
          </p:cNvSpPr>
          <p:nvPr>
            <p:ph idx="1"/>
          </p:nvPr>
        </p:nvSpPr>
        <p:spPr bwMode="auto">
          <a:xfrm>
            <a:off x="0" y="1420813"/>
            <a:ext cx="9144000" cy="4144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ctr" eaLnBrk="1" hangingPunct="1">
              <a:buFont typeface="Wingdings" pitchFamily="2" charset="2"/>
              <a:buNone/>
            </a:pPr>
            <a:endParaRPr lang="en-US" dirty="0" smtClean="0">
              <a:ea typeface="ＭＳ Ｐゴシック" pitchFamily="4" charset="-128"/>
            </a:endParaRPr>
          </a:p>
          <a:p>
            <a:pPr algn="ctr" eaLnBrk="1" hangingPunct="1">
              <a:buFont typeface="Wingdings" pitchFamily="2" charset="2"/>
              <a:buNone/>
            </a:pPr>
            <a:endParaRPr lang="en-US" dirty="0" smtClean="0">
              <a:ea typeface="ＭＳ Ｐゴシック" pitchFamily="4" charset="-128"/>
            </a:endParaRPr>
          </a:p>
          <a:p>
            <a:pPr algn="ctr" eaLnBrk="1" hangingPunct="1">
              <a:buFont typeface="Wingdings" pitchFamily="2" charset="2"/>
              <a:buNone/>
            </a:pPr>
            <a:endParaRPr lang="en-US" dirty="0" smtClean="0">
              <a:ea typeface="ＭＳ Ｐゴシック" pitchFamily="4" charset="-128"/>
            </a:endParaRPr>
          </a:p>
          <a:p>
            <a:pPr algn="ctr" eaLnBrk="1" hangingPunct="1">
              <a:buFont typeface="Wingdings" pitchFamily="2" charset="2"/>
              <a:buNone/>
            </a:pPr>
            <a:r>
              <a:rPr lang="en-US" sz="4400" dirty="0" smtClean="0">
                <a:ea typeface="ＭＳ Ｐゴシック" pitchFamily="4" charset="-128"/>
              </a:rPr>
              <a:t>Thank You</a:t>
            </a:r>
          </a:p>
        </p:txBody>
      </p:sp>
      <p:sp>
        <p:nvSpPr>
          <p:cNvPr id="2" name="PB"/>
          <p:cNvSpPr/>
          <p:nvPr/>
        </p:nvSpPr>
        <p:spPr>
          <a:xfrm>
            <a:off x="0" y="0"/>
            <a:ext cx="0" cy="0"/>
          </a:xfrm>
          <a:prstGeom prst="rect">
            <a:avLst/>
          </a:prstGeom>
          <a:gradFill flip="none" rotWithShape="1">
            <a:gsLst>
              <a:gs pos="0">
                <a:srgbClr val="666666"/>
              </a:gs>
              <a:gs pos="100000">
                <a:schemeClr val="accent1">
                  <a:tint val="70000"/>
                  <a:shade val="100000"/>
                  <a:alpha val="100000"/>
                  <a:satMod val="200000"/>
                  <a:lumMod val="100000"/>
                </a:schemeClr>
              </a:gs>
            </a:gsLst>
            <a:lin ang="54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5249683"/>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Alternatives for Mining Collaborative Data </a:t>
            </a:r>
            <a:endParaRPr lang="en-IN" dirty="0"/>
          </a:p>
        </p:txBody>
      </p:sp>
      <p:sp>
        <p:nvSpPr>
          <p:cNvPr id="3" name="Slide Number Placeholder 2"/>
          <p:cNvSpPr>
            <a:spLocks noGrp="1"/>
          </p:cNvSpPr>
          <p:nvPr>
            <p:ph type="sldNum" sz="quarter" idx="4294967295"/>
          </p:nvPr>
        </p:nvSpPr>
        <p:spPr>
          <a:xfrm>
            <a:off x="7620000" y="18288"/>
            <a:ext cx="1066800" cy="329184"/>
          </a:xfrm>
          <a:prstGeom prst="rect">
            <a:avLst/>
          </a:prstGeom>
        </p:spPr>
        <p:txBody>
          <a:bodyPr/>
          <a:lstStyle/>
          <a:p>
            <a:pPr algn="r">
              <a:defRPr/>
            </a:pPr>
            <a:fld id="{6DCF13EE-2ADE-48ED-93B8-E48A1964EC99}" type="slidenum">
              <a:rPr lang="en-US" smtClean="0">
                <a:solidFill>
                  <a:schemeClr val="bg1"/>
                </a:solidFill>
              </a:rPr>
              <a:pPr algn="r">
                <a:defRPr/>
              </a:pPr>
              <a:t>4</a:t>
            </a:fld>
            <a:endParaRPr lang="en-US" dirty="0">
              <a:solidFill>
                <a:schemeClr val="bg1"/>
              </a:solidFill>
            </a:endParaRPr>
          </a:p>
        </p:txBody>
      </p:sp>
      <p:pic>
        <p:nvPicPr>
          <p:cNvPr id="1026" name="Picture 2" descr="C:\Users\Nirali'z\Desktop\Thesis_Final\Thesis_Format_Final\1_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8251" y="1727389"/>
            <a:ext cx="7128662" cy="4967021"/>
          </a:xfrm>
          <a:prstGeom prst="rect">
            <a:avLst/>
          </a:prstGeom>
          <a:noFill/>
          <a:extLst>
            <a:ext uri="{909E8E84-426E-40DD-AFC4-6F175D3DCCD1}">
              <a14:hiddenFill xmlns:a14="http://schemas.microsoft.com/office/drawing/2010/main">
                <a:solidFill>
                  <a:srgbClr val="FFFFFF"/>
                </a:solidFill>
              </a14:hiddenFill>
            </a:ext>
          </a:extLst>
        </p:spPr>
      </p:pic>
      <p:sp>
        <p:nvSpPr>
          <p:cNvPr id="5" name="Line Callout 3 4"/>
          <p:cNvSpPr/>
          <p:nvPr/>
        </p:nvSpPr>
        <p:spPr>
          <a:xfrm>
            <a:off x="3225461" y="3671248"/>
            <a:ext cx="1346540" cy="1119354"/>
          </a:xfrm>
          <a:prstGeom prst="borderCallout3">
            <a:avLst>
              <a:gd name="adj1" fmla="val 18750"/>
              <a:gd name="adj2" fmla="val -1130"/>
              <a:gd name="adj3" fmla="val 18750"/>
              <a:gd name="adj4" fmla="val -16667"/>
              <a:gd name="adj5" fmla="val 20700"/>
              <a:gd name="adj6" fmla="val -19012"/>
              <a:gd name="adj7" fmla="val 20578"/>
              <a:gd name="adj8" fmla="val -186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t>Major Concern: Violation of Privacy</a:t>
            </a:r>
          </a:p>
        </p:txBody>
      </p:sp>
      <p:sp>
        <p:nvSpPr>
          <p:cNvPr id="6" name="Line Callout 3 5"/>
          <p:cNvSpPr/>
          <p:nvPr/>
        </p:nvSpPr>
        <p:spPr>
          <a:xfrm>
            <a:off x="7473324" y="3523397"/>
            <a:ext cx="1544551" cy="1119354"/>
          </a:xfrm>
          <a:prstGeom prst="borderCallout3">
            <a:avLst>
              <a:gd name="adj1" fmla="val 18750"/>
              <a:gd name="adj2" fmla="val -1130"/>
              <a:gd name="adj3" fmla="val 18750"/>
              <a:gd name="adj4" fmla="val -16667"/>
              <a:gd name="adj5" fmla="val 20700"/>
              <a:gd name="adj6" fmla="val -19012"/>
              <a:gd name="adj7" fmla="val 19360"/>
              <a:gd name="adj8" fmla="val -1683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t>What if these results are sensitive?</a:t>
            </a:r>
          </a:p>
        </p:txBody>
      </p:sp>
    </p:spTree>
    <p:extLst>
      <p:ext uri="{BB962C8B-B14F-4D97-AF65-F5344CB8AC3E}">
        <p14:creationId xmlns:p14="http://schemas.microsoft.com/office/powerpoint/2010/main" val="1526196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p:cNvSpPr>
          <p:nvPr>
            <p:ph type="title"/>
          </p:nvPr>
        </p:nvSpPr>
        <p:spPr/>
        <p:txBody>
          <a:bodyPr>
            <a:noAutofit/>
          </a:bodyPr>
          <a:lstStyle/>
          <a:p>
            <a:pPr eaLnBrk="1" hangingPunct="1"/>
            <a:r>
              <a:rPr lang="en-US" dirty="0" smtClean="0">
                <a:ea typeface="ＭＳ Ｐゴシック" pitchFamily="4" charset="-128"/>
              </a:rPr>
              <a:t>Privacy in Distributed Data Mining </a:t>
            </a:r>
          </a:p>
        </p:txBody>
      </p:sp>
      <p:sp>
        <p:nvSpPr>
          <p:cNvPr id="25604" name="Rectangle 3"/>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lnSpcReduction="10000"/>
          </a:bodyPr>
          <a:lstStyle/>
          <a:p>
            <a:pPr marL="845820" lvl="2" indent="-342900">
              <a:spcAft>
                <a:spcPts val="300"/>
              </a:spcAft>
              <a:buClr>
                <a:schemeClr val="tx2"/>
              </a:buClr>
              <a:buSzPct val="100000"/>
              <a:buFont typeface="Wingdings" panose="05000000000000000000" pitchFamily="2" charset="2"/>
              <a:buChar char="§"/>
            </a:pPr>
            <a:endParaRPr lang="en-US" altLang="en-US" sz="2400" dirty="0">
              <a:ea typeface="ＭＳ Ｐゴシック" pitchFamily="4" charset="-128"/>
            </a:endParaRPr>
          </a:p>
          <a:p>
            <a:pPr marL="502920" lvl="2" indent="0">
              <a:spcAft>
                <a:spcPts val="300"/>
              </a:spcAft>
              <a:buClr>
                <a:schemeClr val="tx2"/>
              </a:buClr>
              <a:buSzPct val="100000"/>
              <a:buNone/>
            </a:pPr>
            <a:endParaRPr lang="en-US" altLang="en-US" dirty="0" smtClean="0">
              <a:ea typeface="ＭＳ Ｐゴシック" pitchFamily="4" charset="-128"/>
            </a:endParaRPr>
          </a:p>
        </p:txBody>
      </p:sp>
      <p:sp>
        <p:nvSpPr>
          <p:cNvPr id="25602" name="Slide Number Placeholder 5"/>
          <p:cNvSpPr>
            <a:spLocks noGrp="1"/>
          </p:cNvSpPr>
          <p:nvPr>
            <p:ph type="sldNum" sz="quarter" idx="4294967295"/>
          </p:nvPr>
        </p:nvSpPr>
        <p:spPr bwMode="auto">
          <a:xfrm>
            <a:off x="7620000" y="18288"/>
            <a:ext cx="1066800" cy="32918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4" charset="-128"/>
              </a:defRPr>
            </a:lvl1pPr>
            <a:lvl2pPr marL="742950" indent="-285750" eaLnBrk="0" hangingPunct="0">
              <a:defRPr>
                <a:solidFill>
                  <a:schemeClr val="tx1"/>
                </a:solidFill>
                <a:latin typeface="Arial" pitchFamily="34" charset="0"/>
                <a:ea typeface="ＭＳ Ｐゴシック" pitchFamily="4" charset="-128"/>
              </a:defRPr>
            </a:lvl2pPr>
            <a:lvl3pPr marL="1143000" indent="-228600" eaLnBrk="0" hangingPunct="0">
              <a:defRPr>
                <a:solidFill>
                  <a:schemeClr val="tx1"/>
                </a:solidFill>
                <a:latin typeface="Arial" pitchFamily="34" charset="0"/>
                <a:ea typeface="ＭＳ Ｐゴシック" pitchFamily="4" charset="-128"/>
              </a:defRPr>
            </a:lvl3pPr>
            <a:lvl4pPr marL="1600200" indent="-228600" eaLnBrk="0" hangingPunct="0">
              <a:defRPr>
                <a:solidFill>
                  <a:schemeClr val="tx1"/>
                </a:solidFill>
                <a:latin typeface="Arial" pitchFamily="34" charset="0"/>
                <a:ea typeface="ＭＳ Ｐゴシック" pitchFamily="4" charset="-128"/>
              </a:defRPr>
            </a:lvl4pPr>
            <a:lvl5pPr marL="2057400" indent="-228600" eaLnBrk="0" hangingPunct="0">
              <a:defRPr>
                <a:solidFill>
                  <a:schemeClr val="tx1"/>
                </a:solidFill>
                <a:latin typeface="Arial" pitchFamily="34" charset="0"/>
                <a:ea typeface="ＭＳ Ｐゴシック" pitchFamily="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4" charset="-128"/>
              </a:defRPr>
            </a:lvl9pPr>
          </a:lstStyle>
          <a:p>
            <a:pPr algn="r" eaLnBrk="1" hangingPunct="1"/>
            <a:fld id="{BCED0296-0661-45A5-89F4-5C32345C8471}" type="slidenum">
              <a:rPr lang="en-US" smtClean="0">
                <a:solidFill>
                  <a:schemeClr val="bg1"/>
                </a:solidFill>
              </a:rPr>
              <a:pPr algn="r" eaLnBrk="1" hangingPunct="1"/>
              <a:t>5</a:t>
            </a:fld>
            <a:endParaRPr lang="en-US" dirty="0" smtClean="0">
              <a:solidFill>
                <a:schemeClr val="bg1"/>
              </a:solidFill>
            </a:endParaRPr>
          </a:p>
        </p:txBody>
      </p:sp>
      <p:sp>
        <p:nvSpPr>
          <p:cNvPr id="4" name="PB"/>
          <p:cNvSpPr/>
          <p:nvPr/>
        </p:nvSpPr>
        <p:spPr>
          <a:xfrm>
            <a:off x="0" y="0"/>
            <a:ext cx="0" cy="0"/>
          </a:xfrm>
          <a:prstGeom prst="rect">
            <a:avLst/>
          </a:prstGeom>
          <a:gradFill flip="none" rotWithShape="1">
            <a:gsLst>
              <a:gs pos="0">
                <a:srgbClr val="666666"/>
              </a:gs>
              <a:gs pos="100000">
                <a:schemeClr val="accent1">
                  <a:tint val="70000"/>
                  <a:shade val="100000"/>
                  <a:alpha val="100000"/>
                  <a:satMod val="200000"/>
                  <a:lumMod val="100000"/>
                </a:schemeClr>
              </a:gs>
            </a:gsLst>
            <a:lin ang="54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tangle 3"/>
          <p:cNvSpPr txBox="1">
            <a:spLocks/>
          </p:cNvSpPr>
          <p:nvPr/>
        </p:nvSpPr>
        <p:spPr bwMode="auto">
          <a:xfrm>
            <a:off x="609600" y="1752600"/>
            <a:ext cx="8229600" cy="4876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lnSpcReduction="10000"/>
          </a:bodyPr>
          <a:lstStyle>
            <a:lvl1pPr marL="182880" indent="-182880" algn="l" defTabSz="914400" rtl="0" eaLnBrk="1" latinLnBrk="0" hangingPunct="1">
              <a:spcBef>
                <a:spcPct val="20000"/>
              </a:spcBef>
              <a:buClrTx/>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Tx/>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Tx/>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Tx/>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Tx/>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571500" marR="855980" lvl="1" indent="-457200">
              <a:spcAft>
                <a:spcPts val="300"/>
              </a:spcAft>
              <a:buClr>
                <a:srgbClr val="DF773B"/>
              </a:buClr>
              <a:buSzPct val="100000"/>
              <a:buFont typeface="Wingdings" charset="2"/>
              <a:buChar char="q"/>
              <a:tabLst>
                <a:tab pos="528320" algn="l"/>
              </a:tabLst>
            </a:pPr>
            <a:r>
              <a:rPr lang="en-IN" sz="2800" spc="-10" dirty="0">
                <a:solidFill>
                  <a:srgbClr val="FFFFFF"/>
                </a:solidFill>
                <a:latin typeface="Arial"/>
                <a:cs typeface="Arial"/>
              </a:rPr>
              <a:t>Solution: </a:t>
            </a:r>
          </a:p>
          <a:p>
            <a:pPr marL="845820" marR="855980" lvl="2" indent="-457200">
              <a:spcAft>
                <a:spcPts val="300"/>
              </a:spcAft>
              <a:buClr>
                <a:srgbClr val="DF773B"/>
              </a:buClr>
              <a:buSzPct val="100000"/>
              <a:buFont typeface="Wingdings" charset="2"/>
              <a:buChar char="q"/>
              <a:tabLst>
                <a:tab pos="528320" algn="l"/>
              </a:tabLst>
            </a:pPr>
            <a:r>
              <a:rPr lang="en-IN" sz="2800" spc="-10" dirty="0">
                <a:solidFill>
                  <a:srgbClr val="FFFFFF"/>
                </a:solidFill>
                <a:latin typeface="Arial"/>
                <a:cs typeface="Arial"/>
              </a:rPr>
              <a:t>To avoid disclosing data beyond its source [7],</a:t>
            </a:r>
            <a:r>
              <a:rPr lang="en-US" sz="2800" spc="-10" dirty="0">
                <a:solidFill>
                  <a:srgbClr val="FFFFFF"/>
                </a:solidFill>
                <a:latin typeface="Arial"/>
                <a:cs typeface="Arial"/>
              </a:rPr>
              <a:t> anything learnt must be derivable from one</a:t>
            </a:r>
            <a:r>
              <a:rPr lang="ja-JP" altLang="en-US" sz="2800" spc="-10" dirty="0">
                <a:solidFill>
                  <a:srgbClr val="FFFFFF"/>
                </a:solidFill>
                <a:latin typeface="Arial"/>
                <a:cs typeface="Arial"/>
              </a:rPr>
              <a:t>’</a:t>
            </a:r>
            <a:r>
              <a:rPr lang="en-US" altLang="ja-JP" sz="2800" spc="-10" dirty="0">
                <a:solidFill>
                  <a:srgbClr val="FFFFFF"/>
                </a:solidFill>
                <a:latin typeface="Arial"/>
                <a:cs typeface="Arial"/>
              </a:rPr>
              <a:t>s own data and the final result.</a:t>
            </a:r>
          </a:p>
          <a:p>
            <a:pPr marL="1120140" marR="855980" lvl="3" indent="-457200">
              <a:spcAft>
                <a:spcPts val="300"/>
              </a:spcAft>
              <a:buClr>
                <a:srgbClr val="DF773B"/>
              </a:buClr>
              <a:buSzPct val="100000"/>
              <a:buFont typeface="Wingdings" charset="2"/>
              <a:buChar char="q"/>
              <a:tabLst>
                <a:tab pos="528320" algn="l"/>
              </a:tabLst>
            </a:pPr>
            <a:r>
              <a:rPr lang="en-US" altLang="en-US" sz="2800" spc="-10" dirty="0">
                <a:solidFill>
                  <a:srgbClr val="FFFFFF"/>
                </a:solidFill>
                <a:latin typeface="Arial"/>
                <a:cs typeface="Arial"/>
              </a:rPr>
              <a:t>Privacy Preservation in Distributed Data Mining (PPDDM) </a:t>
            </a:r>
          </a:p>
          <a:p>
            <a:pPr marL="1120140" marR="855980" lvl="3" indent="-457200">
              <a:spcAft>
                <a:spcPts val="300"/>
              </a:spcAft>
              <a:buClr>
                <a:srgbClr val="DF773B"/>
              </a:buClr>
              <a:buSzPct val="100000"/>
              <a:buFont typeface="Wingdings" charset="2"/>
              <a:buChar char="q"/>
              <a:tabLst>
                <a:tab pos="528320" algn="l"/>
              </a:tabLst>
            </a:pPr>
            <a:endParaRPr lang="en-US" altLang="en-US" sz="2800" spc="-10" dirty="0">
              <a:solidFill>
                <a:srgbClr val="FFFFFF"/>
              </a:solidFill>
              <a:latin typeface="Arial"/>
              <a:cs typeface="Arial"/>
            </a:endParaRPr>
          </a:p>
          <a:p>
            <a:pPr marL="571500" marR="855980" lvl="1" indent="-457200">
              <a:spcAft>
                <a:spcPts val="300"/>
              </a:spcAft>
              <a:buClr>
                <a:srgbClr val="DF773B"/>
              </a:buClr>
              <a:buSzPct val="100000"/>
              <a:buFont typeface="Wingdings" charset="2"/>
              <a:buChar char="q"/>
              <a:tabLst>
                <a:tab pos="528320" algn="l"/>
              </a:tabLst>
            </a:pPr>
            <a:r>
              <a:rPr lang="en-US" altLang="en-US" sz="2800" spc="-10" dirty="0">
                <a:solidFill>
                  <a:srgbClr val="FFFFFF"/>
                </a:solidFill>
                <a:latin typeface="Arial"/>
                <a:cs typeface="Arial"/>
              </a:rPr>
              <a:t>PPDDM - an essential Secure Multiparty Computation (SMC) </a:t>
            </a:r>
            <a:r>
              <a:rPr lang="en-US" altLang="en-US" sz="2800" spc="-10" dirty="0" smtClean="0">
                <a:solidFill>
                  <a:srgbClr val="FFFFFF"/>
                </a:solidFill>
                <a:latin typeface="Arial"/>
                <a:cs typeface="Arial"/>
              </a:rPr>
              <a:t>[8, 9] </a:t>
            </a:r>
            <a:r>
              <a:rPr lang="en-US" altLang="en-US" sz="2800" spc="-10" dirty="0">
                <a:solidFill>
                  <a:srgbClr val="FFFFFF"/>
                </a:solidFill>
                <a:latin typeface="Arial"/>
                <a:cs typeface="Arial"/>
              </a:rPr>
              <a:t>problem.</a:t>
            </a:r>
          </a:p>
          <a:p>
            <a:pPr marL="845820" lvl="2" indent="-342900">
              <a:spcAft>
                <a:spcPts val="300"/>
              </a:spcAft>
              <a:buClr>
                <a:schemeClr val="tx2"/>
              </a:buClr>
              <a:buSzPct val="120000"/>
            </a:pPr>
            <a:endParaRPr lang="en-US" altLang="en-US" sz="2400" dirty="0" smtClean="0">
              <a:ea typeface="ＭＳ Ｐゴシック" pitchFamily="4" charset="-128"/>
            </a:endParaRPr>
          </a:p>
          <a:p>
            <a:pPr marL="502920" lvl="2" indent="0">
              <a:spcAft>
                <a:spcPts val="300"/>
              </a:spcAft>
              <a:buClr>
                <a:schemeClr val="tx2"/>
              </a:buClr>
              <a:buSzPct val="100000"/>
              <a:buFont typeface="Arial" pitchFamily="34" charset="0"/>
              <a:buNone/>
            </a:pPr>
            <a:endParaRPr lang="en-US" altLang="en-US" dirty="0" smtClean="0">
              <a:ea typeface="ＭＳ Ｐゴシック" pitchFamily="4" charset="-128"/>
            </a:endParaRPr>
          </a:p>
        </p:txBody>
      </p:sp>
      <p:sp>
        <p:nvSpPr>
          <p:cNvPr id="10" name="Rounded Rectangle 9"/>
          <p:cNvSpPr/>
          <p:nvPr/>
        </p:nvSpPr>
        <p:spPr>
          <a:xfrm>
            <a:off x="1251307" y="3971056"/>
            <a:ext cx="6828429" cy="829543"/>
          </a:xfrm>
          <a:prstGeom prst="roundRect">
            <a:avLst/>
          </a:prstGeom>
          <a:solidFill>
            <a:schemeClr val="accent5">
              <a:alpha val="20000"/>
            </a:schemeClr>
          </a:solidFill>
          <a:ln w="28575"/>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223176224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Nirali'z\Desktop\Thesis_Final\Thesis_Format_Final\1_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85194" y="2737703"/>
            <a:ext cx="6532563" cy="3492500"/>
          </a:xfrm>
          <a:prstGeom prst="rect">
            <a:avLst/>
          </a:prstGeom>
          <a:noFill/>
          <a:extLst>
            <a:ext uri="{909E8E84-426E-40DD-AFC4-6F175D3DCCD1}">
              <a14:hiddenFill xmlns:a14="http://schemas.microsoft.com/office/drawing/2010/main">
                <a:solidFill>
                  <a:srgbClr val="FFFFFF"/>
                </a:solidFill>
              </a14:hiddenFill>
            </a:ext>
          </a:extLst>
        </p:spPr>
      </p:pic>
      <p:sp>
        <p:nvSpPr>
          <p:cNvPr id="25603" name="Rectangle 2"/>
          <p:cNvSpPr>
            <a:spLocks noGrp="1"/>
          </p:cNvSpPr>
          <p:nvPr>
            <p:ph type="title"/>
          </p:nvPr>
        </p:nvSpPr>
        <p:spPr/>
        <p:txBody>
          <a:bodyPr wrap="square" lIns="0" tIns="0" rIns="0" bIns="0">
            <a:noAutofit/>
          </a:bodyPr>
          <a:lstStyle/>
          <a:p>
            <a:r>
              <a:rPr lang="en-US" dirty="0">
                <a:ea typeface="ＭＳ Ｐゴシック" pitchFamily="4" charset="-128"/>
              </a:rPr>
              <a:t>Privacy in Distributed Data Mining…</a:t>
            </a:r>
          </a:p>
        </p:txBody>
      </p:sp>
      <p:sp>
        <p:nvSpPr>
          <p:cNvPr id="25602" name="Slide Number Placeholder 5"/>
          <p:cNvSpPr>
            <a:spLocks noGrp="1"/>
          </p:cNvSpPr>
          <p:nvPr>
            <p:ph type="sldNum" sz="quarter" idx="4294967295"/>
          </p:nvPr>
        </p:nvSpPr>
        <p:spPr bwMode="auto">
          <a:xfrm>
            <a:off x="7620000" y="18288"/>
            <a:ext cx="1066800" cy="32918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4" charset="-128"/>
              </a:defRPr>
            </a:lvl1pPr>
            <a:lvl2pPr marL="742950" indent="-285750" eaLnBrk="0" hangingPunct="0">
              <a:defRPr>
                <a:solidFill>
                  <a:schemeClr val="tx1"/>
                </a:solidFill>
                <a:latin typeface="Arial" pitchFamily="34" charset="0"/>
                <a:ea typeface="ＭＳ Ｐゴシック" pitchFamily="4" charset="-128"/>
              </a:defRPr>
            </a:lvl2pPr>
            <a:lvl3pPr marL="1143000" indent="-228600" eaLnBrk="0" hangingPunct="0">
              <a:defRPr>
                <a:solidFill>
                  <a:schemeClr val="tx1"/>
                </a:solidFill>
                <a:latin typeface="Arial" pitchFamily="34" charset="0"/>
                <a:ea typeface="ＭＳ Ｐゴシック" pitchFamily="4" charset="-128"/>
              </a:defRPr>
            </a:lvl3pPr>
            <a:lvl4pPr marL="1600200" indent="-228600" eaLnBrk="0" hangingPunct="0">
              <a:defRPr>
                <a:solidFill>
                  <a:schemeClr val="tx1"/>
                </a:solidFill>
                <a:latin typeface="Arial" pitchFamily="34" charset="0"/>
                <a:ea typeface="ＭＳ Ｐゴシック" pitchFamily="4" charset="-128"/>
              </a:defRPr>
            </a:lvl4pPr>
            <a:lvl5pPr marL="2057400" indent="-228600" eaLnBrk="0" hangingPunct="0">
              <a:defRPr>
                <a:solidFill>
                  <a:schemeClr val="tx1"/>
                </a:solidFill>
                <a:latin typeface="Arial" pitchFamily="34" charset="0"/>
                <a:ea typeface="ＭＳ Ｐゴシック" pitchFamily="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4" charset="-128"/>
              </a:defRPr>
            </a:lvl9pPr>
          </a:lstStyle>
          <a:p>
            <a:pPr algn="r" eaLnBrk="1" hangingPunct="1"/>
            <a:fld id="{BCED0296-0661-45A5-89F4-5C32345C8471}" type="slidenum">
              <a:rPr lang="en-US" smtClean="0">
                <a:solidFill>
                  <a:schemeClr val="bg1"/>
                </a:solidFill>
              </a:rPr>
              <a:pPr algn="r" eaLnBrk="1" hangingPunct="1"/>
              <a:t>6</a:t>
            </a:fld>
            <a:endParaRPr lang="en-US" dirty="0" smtClean="0">
              <a:solidFill>
                <a:schemeClr val="bg1"/>
              </a:solidFill>
            </a:endParaRPr>
          </a:p>
        </p:txBody>
      </p:sp>
      <p:sp>
        <p:nvSpPr>
          <p:cNvPr id="4" name="PB"/>
          <p:cNvSpPr/>
          <p:nvPr/>
        </p:nvSpPr>
        <p:spPr>
          <a:xfrm>
            <a:off x="0" y="0"/>
            <a:ext cx="0" cy="0"/>
          </a:xfrm>
          <a:prstGeom prst="rect">
            <a:avLst/>
          </a:prstGeom>
          <a:gradFill flip="none" rotWithShape="1">
            <a:gsLst>
              <a:gs pos="0">
                <a:srgbClr val="666666"/>
              </a:gs>
              <a:gs pos="100000">
                <a:schemeClr val="accent1">
                  <a:tint val="70000"/>
                  <a:shade val="100000"/>
                  <a:alpha val="100000"/>
                  <a:satMod val="200000"/>
                  <a:lumMod val="100000"/>
                </a:schemeClr>
              </a:gs>
            </a:gsLst>
            <a:lin ang="54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5" name="Rectangle 84"/>
          <p:cNvSpPr/>
          <p:nvPr/>
        </p:nvSpPr>
        <p:spPr>
          <a:xfrm>
            <a:off x="1016484" y="6444702"/>
            <a:ext cx="7298075" cy="338554"/>
          </a:xfrm>
          <a:prstGeom prst="rect">
            <a:avLst/>
          </a:prstGeom>
          <a:solidFill>
            <a:schemeClr val="bg1"/>
          </a:solidFill>
          <a:effectLst>
            <a:glow rad="127000">
              <a:schemeClr val="accent1">
                <a:alpha val="0"/>
              </a:schemeClr>
            </a:glow>
          </a:effectLst>
        </p:spPr>
        <p:txBody>
          <a:bodyPr wrap="square">
            <a:spAutoFit/>
          </a:bodyPr>
          <a:lstStyle/>
          <a:p>
            <a:pPr algn="ctr"/>
            <a:r>
              <a:rPr lang="en-US" altLang="en-US" sz="1600" b="1" dirty="0" smtClean="0">
                <a:solidFill>
                  <a:schemeClr val="accent1">
                    <a:lumMod val="75000"/>
                  </a:schemeClr>
                </a:solidFill>
              </a:rPr>
              <a:t>Secure Multiparty Computation for PPDDM</a:t>
            </a:r>
            <a:endParaRPr lang="en-US" sz="1600" b="1" dirty="0">
              <a:solidFill>
                <a:schemeClr val="accent1">
                  <a:lumMod val="75000"/>
                </a:schemeClr>
              </a:solidFill>
            </a:endParaRPr>
          </a:p>
        </p:txBody>
      </p:sp>
      <p:sp>
        <p:nvSpPr>
          <p:cNvPr id="3" name="Line Callout 3 2"/>
          <p:cNvSpPr/>
          <p:nvPr/>
        </p:nvSpPr>
        <p:spPr>
          <a:xfrm>
            <a:off x="521690" y="1790700"/>
            <a:ext cx="2549409" cy="732504"/>
          </a:xfrm>
          <a:prstGeom prst="borderCallout3">
            <a:avLst>
              <a:gd name="adj1" fmla="val 51676"/>
              <a:gd name="adj2" fmla="val 99815"/>
              <a:gd name="adj3" fmla="val 51127"/>
              <a:gd name="adj4" fmla="val 99154"/>
              <a:gd name="adj5" fmla="val 54815"/>
              <a:gd name="adj6" fmla="val 101393"/>
              <a:gd name="adj7" fmla="val 136209"/>
              <a:gd name="adj8" fmla="val 15462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f=Secure Sum, </a:t>
            </a:r>
            <a:r>
              <a:rPr lang="en-US" sz="1400" b="1" dirty="0" smtClean="0"/>
              <a:t>Private </a:t>
            </a:r>
            <a:r>
              <a:rPr lang="en-US" sz="1400" b="1" dirty="0"/>
              <a:t>Matching, Sum of Product</a:t>
            </a:r>
            <a:endParaRPr lang="en-IN" sz="1400" b="1" dirty="0"/>
          </a:p>
        </p:txBody>
      </p:sp>
      <p:sp>
        <p:nvSpPr>
          <p:cNvPr id="9" name="Line Callout 3 8"/>
          <p:cNvSpPr/>
          <p:nvPr/>
        </p:nvSpPr>
        <p:spPr>
          <a:xfrm>
            <a:off x="6217613" y="1636099"/>
            <a:ext cx="2469187" cy="793891"/>
          </a:xfrm>
          <a:prstGeom prst="borderCallout3">
            <a:avLst>
              <a:gd name="adj1" fmla="val 104776"/>
              <a:gd name="adj2" fmla="val 49610"/>
              <a:gd name="adj3" fmla="val 104024"/>
              <a:gd name="adj4" fmla="val 50136"/>
              <a:gd name="adj5" fmla="val 107889"/>
              <a:gd name="adj6" fmla="val 49617"/>
              <a:gd name="adj7" fmla="val 313353"/>
              <a:gd name="adj8" fmla="val 915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1400" b="1" dirty="0">
                <a:solidFill>
                  <a:schemeClr val="bg1"/>
                </a:solidFill>
              </a:rPr>
              <a:t>C</a:t>
            </a:r>
            <a:r>
              <a:rPr lang="en-US" altLang="en-US" sz="1400" b="1" dirty="0" smtClean="0">
                <a:solidFill>
                  <a:schemeClr val="bg1"/>
                </a:solidFill>
              </a:rPr>
              <a:t>o-opetitive </a:t>
            </a:r>
            <a:r>
              <a:rPr lang="en-US" altLang="en-US" sz="1400" b="1" dirty="0">
                <a:solidFill>
                  <a:schemeClr val="bg1"/>
                </a:solidFill>
              </a:rPr>
              <a:t>Setup = Competition + Selective </a:t>
            </a:r>
            <a:r>
              <a:rPr lang="en-US" altLang="en-US" sz="1400" b="1" dirty="0" smtClean="0">
                <a:solidFill>
                  <a:schemeClr val="bg1"/>
                </a:solidFill>
              </a:rPr>
              <a:t>Collaboration [24]</a:t>
            </a:r>
            <a:endParaRPr lang="en-US" sz="1400" b="1" dirty="0">
              <a:solidFill>
                <a:schemeClr val="bg1"/>
              </a:solidFill>
            </a:endParaRPr>
          </a:p>
        </p:txBody>
      </p:sp>
    </p:spTree>
    <p:custDataLst>
      <p:tags r:id="rId1"/>
    </p:custDataLst>
    <p:extLst>
      <p:ext uri="{BB962C8B-B14F-4D97-AF65-F5344CB8AC3E}">
        <p14:creationId xmlns:p14="http://schemas.microsoft.com/office/powerpoint/2010/main" val="103306248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p:cNvSpPr>
          <p:nvPr>
            <p:ph type="title"/>
          </p:nvPr>
        </p:nvSpPr>
        <p:spPr/>
        <p:txBody>
          <a:bodyPr>
            <a:noAutofit/>
          </a:bodyPr>
          <a:lstStyle/>
          <a:p>
            <a:pPr eaLnBrk="1" hangingPunct="1"/>
            <a:r>
              <a:rPr lang="en-US" dirty="0" smtClean="0">
                <a:ea typeface="ＭＳ Ｐゴシック" pitchFamily="4" charset="-128"/>
              </a:rPr>
              <a:t>Privacy Preservation in Distributed Data Mining </a:t>
            </a:r>
          </a:p>
        </p:txBody>
      </p:sp>
      <p:sp>
        <p:nvSpPr>
          <p:cNvPr id="25604" name="Rectangle 3"/>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lnSpcReduction="10000"/>
          </a:bodyPr>
          <a:lstStyle/>
          <a:p>
            <a:pPr marL="845820" lvl="2" indent="-342900">
              <a:spcAft>
                <a:spcPts val="300"/>
              </a:spcAft>
              <a:buClr>
                <a:schemeClr val="tx2"/>
              </a:buClr>
              <a:buSzPct val="100000"/>
              <a:buFont typeface="Wingdings" panose="05000000000000000000" pitchFamily="2" charset="2"/>
              <a:buChar char="§"/>
            </a:pPr>
            <a:endParaRPr lang="en-US" altLang="en-US" sz="2400" dirty="0">
              <a:ea typeface="ＭＳ Ｐゴシック" pitchFamily="4" charset="-128"/>
            </a:endParaRPr>
          </a:p>
          <a:p>
            <a:pPr marL="502920" lvl="2" indent="0">
              <a:spcAft>
                <a:spcPts val="300"/>
              </a:spcAft>
              <a:buClr>
                <a:schemeClr val="tx2"/>
              </a:buClr>
              <a:buSzPct val="100000"/>
              <a:buNone/>
            </a:pPr>
            <a:endParaRPr lang="en-US" altLang="en-US" dirty="0" smtClean="0">
              <a:ea typeface="ＭＳ Ｐゴシック" pitchFamily="4" charset="-128"/>
            </a:endParaRPr>
          </a:p>
        </p:txBody>
      </p:sp>
      <p:sp>
        <p:nvSpPr>
          <p:cNvPr id="25602" name="Slide Number Placeholder 5"/>
          <p:cNvSpPr>
            <a:spLocks noGrp="1"/>
          </p:cNvSpPr>
          <p:nvPr>
            <p:ph type="sldNum" sz="quarter" idx="4294967295"/>
          </p:nvPr>
        </p:nvSpPr>
        <p:spPr bwMode="auto">
          <a:xfrm>
            <a:off x="7620000" y="18288"/>
            <a:ext cx="1066800" cy="32918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4" charset="-128"/>
              </a:defRPr>
            </a:lvl1pPr>
            <a:lvl2pPr marL="742950" indent="-285750" eaLnBrk="0" hangingPunct="0">
              <a:defRPr>
                <a:solidFill>
                  <a:schemeClr val="tx1"/>
                </a:solidFill>
                <a:latin typeface="Arial" pitchFamily="34" charset="0"/>
                <a:ea typeface="ＭＳ Ｐゴシック" pitchFamily="4" charset="-128"/>
              </a:defRPr>
            </a:lvl2pPr>
            <a:lvl3pPr marL="1143000" indent="-228600" eaLnBrk="0" hangingPunct="0">
              <a:defRPr>
                <a:solidFill>
                  <a:schemeClr val="tx1"/>
                </a:solidFill>
                <a:latin typeface="Arial" pitchFamily="34" charset="0"/>
                <a:ea typeface="ＭＳ Ｐゴシック" pitchFamily="4" charset="-128"/>
              </a:defRPr>
            </a:lvl3pPr>
            <a:lvl4pPr marL="1600200" indent="-228600" eaLnBrk="0" hangingPunct="0">
              <a:defRPr>
                <a:solidFill>
                  <a:schemeClr val="tx1"/>
                </a:solidFill>
                <a:latin typeface="Arial" pitchFamily="34" charset="0"/>
                <a:ea typeface="ＭＳ Ｐゴシック" pitchFamily="4" charset="-128"/>
              </a:defRPr>
            </a:lvl4pPr>
            <a:lvl5pPr marL="2057400" indent="-228600" eaLnBrk="0" hangingPunct="0">
              <a:defRPr>
                <a:solidFill>
                  <a:schemeClr val="tx1"/>
                </a:solidFill>
                <a:latin typeface="Arial" pitchFamily="34" charset="0"/>
                <a:ea typeface="ＭＳ Ｐゴシック" pitchFamily="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4" charset="-128"/>
              </a:defRPr>
            </a:lvl9pPr>
          </a:lstStyle>
          <a:p>
            <a:pPr algn="r" eaLnBrk="1" hangingPunct="1"/>
            <a:fld id="{BCED0296-0661-45A5-89F4-5C32345C8471}" type="slidenum">
              <a:rPr lang="en-US" smtClean="0">
                <a:solidFill>
                  <a:schemeClr val="bg1"/>
                </a:solidFill>
              </a:rPr>
              <a:pPr algn="r" eaLnBrk="1" hangingPunct="1"/>
              <a:t>7</a:t>
            </a:fld>
            <a:endParaRPr lang="en-US" dirty="0" smtClean="0">
              <a:solidFill>
                <a:schemeClr val="bg1"/>
              </a:solidFill>
            </a:endParaRPr>
          </a:p>
        </p:txBody>
      </p:sp>
      <p:sp>
        <p:nvSpPr>
          <p:cNvPr id="4" name="PB"/>
          <p:cNvSpPr/>
          <p:nvPr/>
        </p:nvSpPr>
        <p:spPr>
          <a:xfrm>
            <a:off x="0" y="0"/>
            <a:ext cx="0" cy="0"/>
          </a:xfrm>
          <a:prstGeom prst="rect">
            <a:avLst/>
          </a:prstGeom>
          <a:gradFill flip="none" rotWithShape="1">
            <a:gsLst>
              <a:gs pos="0">
                <a:srgbClr val="666666"/>
              </a:gs>
              <a:gs pos="100000">
                <a:schemeClr val="accent1">
                  <a:tint val="70000"/>
                  <a:shade val="100000"/>
                  <a:alpha val="100000"/>
                  <a:satMod val="200000"/>
                  <a:lumMod val="100000"/>
                </a:schemeClr>
              </a:gs>
            </a:gsLst>
            <a:lin ang="54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tangle 3"/>
          <p:cNvSpPr txBox="1">
            <a:spLocks/>
          </p:cNvSpPr>
          <p:nvPr/>
        </p:nvSpPr>
        <p:spPr bwMode="auto">
          <a:xfrm>
            <a:off x="609600" y="1752600"/>
            <a:ext cx="8229600" cy="4876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182880" indent="-182880" algn="l" defTabSz="914400" rtl="0" eaLnBrk="1" latinLnBrk="0" hangingPunct="1">
              <a:spcBef>
                <a:spcPct val="20000"/>
              </a:spcBef>
              <a:buClrTx/>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Tx/>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Tx/>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Tx/>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Tx/>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571500" marR="855980" lvl="1" indent="-457200">
              <a:spcAft>
                <a:spcPts val="300"/>
              </a:spcAft>
              <a:buClr>
                <a:srgbClr val="DF773B"/>
              </a:buClr>
              <a:buSzPct val="100000"/>
              <a:buFont typeface="Wingdings" charset="2"/>
              <a:buChar char="q"/>
              <a:tabLst>
                <a:tab pos="528320" algn="l"/>
              </a:tabLst>
            </a:pPr>
            <a:r>
              <a:rPr lang="en-US" sz="2800" spc="-10" dirty="0">
                <a:solidFill>
                  <a:srgbClr val="FFFFFF"/>
                </a:solidFill>
                <a:latin typeface="Arial"/>
                <a:cs typeface="Arial"/>
              </a:rPr>
              <a:t>Helps in knowing how the competitor is performing without compromising the user privacy.</a:t>
            </a:r>
          </a:p>
          <a:p>
            <a:pPr marL="571500" marR="855980" lvl="1" indent="-457200">
              <a:spcAft>
                <a:spcPts val="300"/>
              </a:spcAft>
              <a:buClr>
                <a:srgbClr val="DF773B"/>
              </a:buClr>
              <a:buSzPct val="100000"/>
              <a:buFont typeface="Wingdings" charset="2"/>
              <a:buChar char="q"/>
              <a:tabLst>
                <a:tab pos="528320" algn="l"/>
              </a:tabLst>
            </a:pPr>
            <a:r>
              <a:rPr lang="en-US" sz="2800" spc="-10" dirty="0">
                <a:solidFill>
                  <a:srgbClr val="FFFFFF"/>
                </a:solidFill>
                <a:latin typeface="Arial"/>
                <a:cs typeface="Arial"/>
              </a:rPr>
              <a:t>Primary motivation of PPDDM is benchmarking [10]  – </a:t>
            </a:r>
            <a:r>
              <a:rPr lang="en-US" i="1" dirty="0" smtClean="0">
                <a:solidFill>
                  <a:schemeClr val="bg1"/>
                </a:solidFill>
              </a:rPr>
              <a:t>helps find </a:t>
            </a:r>
            <a:r>
              <a:rPr lang="en-US" i="1" dirty="0">
                <a:solidFill>
                  <a:schemeClr val="bg1"/>
                </a:solidFill>
              </a:rPr>
              <a:t>the best practice in the field of operation while protecting the privacy of the participating parties.</a:t>
            </a:r>
          </a:p>
          <a:p>
            <a:pPr marL="845820" lvl="2" indent="-342900">
              <a:spcAft>
                <a:spcPts val="300"/>
              </a:spcAft>
              <a:buClr>
                <a:schemeClr val="tx2"/>
              </a:buClr>
              <a:buSzPct val="120000"/>
            </a:pPr>
            <a:endParaRPr lang="en-IN" sz="2200" i="1" dirty="0" smtClean="0"/>
          </a:p>
          <a:p>
            <a:pPr marL="845820" lvl="2" indent="-342900">
              <a:spcAft>
                <a:spcPts val="300"/>
              </a:spcAft>
              <a:buClr>
                <a:schemeClr val="tx2"/>
              </a:buClr>
              <a:buSzPct val="120000"/>
            </a:pPr>
            <a:endParaRPr lang="en-US" altLang="en-US" sz="2400" dirty="0" smtClean="0">
              <a:ea typeface="ＭＳ Ｐゴシック" pitchFamily="4" charset="-128"/>
            </a:endParaRPr>
          </a:p>
          <a:p>
            <a:pPr marL="502920" lvl="2" indent="0">
              <a:spcAft>
                <a:spcPts val="300"/>
              </a:spcAft>
              <a:buClr>
                <a:schemeClr val="tx2"/>
              </a:buClr>
              <a:buSzPct val="100000"/>
              <a:buFont typeface="Arial" pitchFamily="34" charset="0"/>
              <a:buNone/>
            </a:pPr>
            <a:endParaRPr lang="en-US" altLang="en-US" dirty="0" smtClean="0">
              <a:ea typeface="ＭＳ Ｐゴシック" pitchFamily="4" charset="-128"/>
            </a:endParaRPr>
          </a:p>
        </p:txBody>
      </p:sp>
    </p:spTree>
    <p:custDataLst>
      <p:tags r:id="rId1"/>
    </p:custDataLst>
    <p:extLst>
      <p:ext uri="{BB962C8B-B14F-4D97-AF65-F5344CB8AC3E}">
        <p14:creationId xmlns:p14="http://schemas.microsoft.com/office/powerpoint/2010/main" val="439549388"/>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p:cNvSpPr>
          <p:nvPr>
            <p:ph type="title"/>
          </p:nvPr>
        </p:nvSpPr>
        <p:spPr/>
        <p:txBody>
          <a:bodyPr>
            <a:noAutofit/>
          </a:bodyPr>
          <a:lstStyle/>
          <a:p>
            <a:pPr eaLnBrk="1" hangingPunct="1"/>
            <a:r>
              <a:rPr lang="en-US" dirty="0" smtClean="0">
                <a:ea typeface="ＭＳ Ｐゴシック" pitchFamily="4" charset="-128"/>
              </a:rPr>
              <a:t>Privacy Preservation in Distributed Association Rule Mining</a:t>
            </a:r>
          </a:p>
        </p:txBody>
      </p:sp>
      <p:sp>
        <p:nvSpPr>
          <p:cNvPr id="25604" name="Rectangle 3"/>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lnSpcReduction="10000"/>
          </a:bodyPr>
          <a:lstStyle/>
          <a:p>
            <a:pPr marL="845820" lvl="2" indent="-342900">
              <a:spcAft>
                <a:spcPts val="300"/>
              </a:spcAft>
              <a:buClr>
                <a:schemeClr val="tx2"/>
              </a:buClr>
              <a:buSzPct val="100000"/>
              <a:buFont typeface="Wingdings" panose="05000000000000000000" pitchFamily="2" charset="2"/>
              <a:buChar char="§"/>
            </a:pPr>
            <a:endParaRPr lang="en-US" altLang="en-US" sz="2400" dirty="0">
              <a:ea typeface="ＭＳ Ｐゴシック" pitchFamily="4" charset="-128"/>
            </a:endParaRPr>
          </a:p>
          <a:p>
            <a:pPr marL="502920" lvl="2" indent="0">
              <a:spcAft>
                <a:spcPts val="300"/>
              </a:spcAft>
              <a:buClr>
                <a:schemeClr val="tx2"/>
              </a:buClr>
              <a:buSzPct val="100000"/>
              <a:buNone/>
            </a:pPr>
            <a:endParaRPr lang="en-US" altLang="en-US" dirty="0" smtClean="0">
              <a:ea typeface="ＭＳ Ｐゴシック" pitchFamily="4" charset="-128"/>
            </a:endParaRPr>
          </a:p>
        </p:txBody>
      </p:sp>
      <p:sp>
        <p:nvSpPr>
          <p:cNvPr id="25602" name="Slide Number Placeholder 5"/>
          <p:cNvSpPr>
            <a:spLocks noGrp="1"/>
          </p:cNvSpPr>
          <p:nvPr>
            <p:ph type="sldNum" sz="quarter" idx="4294967295"/>
          </p:nvPr>
        </p:nvSpPr>
        <p:spPr bwMode="auto">
          <a:xfrm>
            <a:off x="7620000" y="18288"/>
            <a:ext cx="1066800" cy="32918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4" charset="-128"/>
              </a:defRPr>
            </a:lvl1pPr>
            <a:lvl2pPr marL="742950" indent="-285750" eaLnBrk="0" hangingPunct="0">
              <a:defRPr>
                <a:solidFill>
                  <a:schemeClr val="tx1"/>
                </a:solidFill>
                <a:latin typeface="Arial" pitchFamily="34" charset="0"/>
                <a:ea typeface="ＭＳ Ｐゴシック" pitchFamily="4" charset="-128"/>
              </a:defRPr>
            </a:lvl2pPr>
            <a:lvl3pPr marL="1143000" indent="-228600" eaLnBrk="0" hangingPunct="0">
              <a:defRPr>
                <a:solidFill>
                  <a:schemeClr val="tx1"/>
                </a:solidFill>
                <a:latin typeface="Arial" pitchFamily="34" charset="0"/>
                <a:ea typeface="ＭＳ Ｐゴシック" pitchFamily="4" charset="-128"/>
              </a:defRPr>
            </a:lvl3pPr>
            <a:lvl4pPr marL="1600200" indent="-228600" eaLnBrk="0" hangingPunct="0">
              <a:defRPr>
                <a:solidFill>
                  <a:schemeClr val="tx1"/>
                </a:solidFill>
                <a:latin typeface="Arial" pitchFamily="34" charset="0"/>
                <a:ea typeface="ＭＳ Ｐゴシック" pitchFamily="4" charset="-128"/>
              </a:defRPr>
            </a:lvl4pPr>
            <a:lvl5pPr marL="2057400" indent="-228600" eaLnBrk="0" hangingPunct="0">
              <a:defRPr>
                <a:solidFill>
                  <a:schemeClr val="tx1"/>
                </a:solidFill>
                <a:latin typeface="Arial" pitchFamily="34" charset="0"/>
                <a:ea typeface="ＭＳ Ｐゴシック" pitchFamily="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4" charset="-128"/>
              </a:defRPr>
            </a:lvl9pPr>
          </a:lstStyle>
          <a:p>
            <a:pPr algn="r" eaLnBrk="1" hangingPunct="1"/>
            <a:fld id="{BCED0296-0661-45A5-89F4-5C32345C8471}" type="slidenum">
              <a:rPr lang="en-US" smtClean="0">
                <a:solidFill>
                  <a:schemeClr val="bg1"/>
                </a:solidFill>
              </a:rPr>
              <a:pPr algn="r" eaLnBrk="1" hangingPunct="1"/>
              <a:t>8</a:t>
            </a:fld>
            <a:endParaRPr lang="en-US" dirty="0" smtClean="0">
              <a:solidFill>
                <a:schemeClr val="bg1"/>
              </a:solidFill>
            </a:endParaRPr>
          </a:p>
        </p:txBody>
      </p:sp>
      <p:sp>
        <p:nvSpPr>
          <p:cNvPr id="4" name="PB"/>
          <p:cNvSpPr/>
          <p:nvPr/>
        </p:nvSpPr>
        <p:spPr>
          <a:xfrm>
            <a:off x="0" y="0"/>
            <a:ext cx="0" cy="0"/>
          </a:xfrm>
          <a:prstGeom prst="rect">
            <a:avLst/>
          </a:prstGeom>
          <a:gradFill flip="none" rotWithShape="1">
            <a:gsLst>
              <a:gs pos="0">
                <a:srgbClr val="666666"/>
              </a:gs>
              <a:gs pos="100000">
                <a:schemeClr val="accent1">
                  <a:tint val="70000"/>
                  <a:shade val="100000"/>
                  <a:alpha val="100000"/>
                  <a:satMod val="200000"/>
                  <a:lumMod val="100000"/>
                </a:schemeClr>
              </a:gs>
            </a:gsLst>
            <a:lin ang="54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tangle 3"/>
          <p:cNvSpPr txBox="1">
            <a:spLocks/>
          </p:cNvSpPr>
          <p:nvPr/>
        </p:nvSpPr>
        <p:spPr bwMode="auto">
          <a:xfrm>
            <a:off x="609600" y="1752600"/>
            <a:ext cx="8229600" cy="4876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182880" indent="-182880" algn="l" defTabSz="914400" rtl="0" eaLnBrk="1" latinLnBrk="0" hangingPunct="1">
              <a:spcBef>
                <a:spcPct val="20000"/>
              </a:spcBef>
              <a:buClrTx/>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Tx/>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Tx/>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Tx/>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Tx/>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845820" lvl="2" indent="-342900">
              <a:spcAft>
                <a:spcPts val="300"/>
              </a:spcAft>
              <a:buClr>
                <a:schemeClr val="tx2"/>
              </a:buClr>
              <a:buSzPct val="100000"/>
            </a:pPr>
            <a:endParaRPr lang="en-US" altLang="en-US" sz="2400" dirty="0" smtClean="0">
              <a:solidFill>
                <a:schemeClr val="bg1"/>
              </a:solidFill>
              <a:ea typeface="ＭＳ Ｐゴシック" pitchFamily="4" charset="-128"/>
            </a:endParaRPr>
          </a:p>
          <a:p>
            <a:pPr marL="571500" marR="855980" lvl="1" indent="-457200">
              <a:spcAft>
                <a:spcPts val="300"/>
              </a:spcAft>
              <a:buClr>
                <a:srgbClr val="DF773B"/>
              </a:buClr>
              <a:buSzPct val="100000"/>
              <a:buFont typeface="Wingdings" charset="2"/>
              <a:buChar char="q"/>
              <a:tabLst>
                <a:tab pos="528320" algn="l"/>
              </a:tabLst>
            </a:pPr>
            <a:r>
              <a:rPr lang="en-US" altLang="en-US" sz="2800" spc="-10" dirty="0">
                <a:solidFill>
                  <a:srgbClr val="FFFFFF"/>
                </a:solidFill>
                <a:latin typeface="Arial"/>
                <a:cs typeface="Arial"/>
              </a:rPr>
              <a:t>Our focus </a:t>
            </a:r>
            <a:r>
              <a:rPr lang="en-US" altLang="en-US" sz="2800" spc="-10" dirty="0" smtClean="0">
                <a:solidFill>
                  <a:srgbClr val="FFFFFF"/>
                </a:solidFill>
                <a:latin typeface="Arial"/>
                <a:cs typeface="Arial"/>
              </a:rPr>
              <a:t>in the chapter:</a:t>
            </a:r>
            <a:endParaRPr lang="en-US" altLang="en-US" sz="2800" spc="-10" dirty="0">
              <a:solidFill>
                <a:srgbClr val="FFFFFF"/>
              </a:solidFill>
              <a:latin typeface="Arial"/>
              <a:cs typeface="Arial"/>
            </a:endParaRPr>
          </a:p>
          <a:p>
            <a:pPr marL="1120140" marR="855980" lvl="3" indent="-457200">
              <a:spcAft>
                <a:spcPts val="300"/>
              </a:spcAft>
              <a:buClr>
                <a:srgbClr val="DF773B"/>
              </a:buClr>
              <a:buSzPct val="100000"/>
              <a:buFont typeface="Wingdings" charset="2"/>
              <a:buChar char="q"/>
              <a:tabLst>
                <a:tab pos="528320" algn="l"/>
              </a:tabLst>
            </a:pPr>
            <a:r>
              <a:rPr lang="en-US" altLang="en-US" sz="2400" spc="-10" dirty="0">
                <a:solidFill>
                  <a:srgbClr val="FFFFFF"/>
                </a:solidFill>
                <a:latin typeface="Arial"/>
                <a:cs typeface="Arial"/>
              </a:rPr>
              <a:t>Improving the state of the art of Privacy Preservation in Distributed Data Mining</a:t>
            </a:r>
          </a:p>
          <a:p>
            <a:pPr marL="1120140" marR="855980" lvl="3" indent="-457200">
              <a:spcAft>
                <a:spcPts val="300"/>
              </a:spcAft>
              <a:buClr>
                <a:srgbClr val="DF773B"/>
              </a:buClr>
              <a:buSzPct val="100000"/>
              <a:buFont typeface="Wingdings" charset="2"/>
              <a:buChar char="q"/>
              <a:tabLst>
                <a:tab pos="528320" algn="l"/>
              </a:tabLst>
            </a:pPr>
            <a:r>
              <a:rPr lang="en-US" altLang="en-US" sz="2400" spc="-10" dirty="0">
                <a:solidFill>
                  <a:srgbClr val="FFFFFF"/>
                </a:solidFill>
                <a:latin typeface="Arial"/>
                <a:cs typeface="Arial"/>
              </a:rPr>
              <a:t>In Particular, Privacy Preservation in Distributed Association Rule Mining (PPDARM) </a:t>
            </a:r>
          </a:p>
        </p:txBody>
      </p:sp>
      <p:sp>
        <p:nvSpPr>
          <p:cNvPr id="8" name="Rounded Rectangle 7"/>
          <p:cNvSpPr/>
          <p:nvPr/>
        </p:nvSpPr>
        <p:spPr>
          <a:xfrm>
            <a:off x="1111217" y="3657600"/>
            <a:ext cx="7226365" cy="1219200"/>
          </a:xfrm>
          <a:prstGeom prst="roundRect">
            <a:avLst/>
          </a:prstGeom>
          <a:solidFill>
            <a:schemeClr val="accent5">
              <a:alpha val="20000"/>
            </a:schemeClr>
          </a:solidFill>
          <a:ln w="28575"/>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180213403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Nirali'z\Desktop\Thesis_Final\Thesis_Format_Final\1_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343" y="1856096"/>
            <a:ext cx="7911917" cy="3916907"/>
          </a:xfrm>
          <a:prstGeom prst="rect">
            <a:avLst/>
          </a:prstGeom>
          <a:noFill/>
          <a:extLst>
            <a:ext uri="{909E8E84-426E-40DD-AFC4-6F175D3DCCD1}">
              <a14:hiddenFill xmlns:a14="http://schemas.microsoft.com/office/drawing/2010/main">
                <a:solidFill>
                  <a:srgbClr val="FFFFFF"/>
                </a:solidFill>
              </a14:hiddenFill>
            </a:ext>
          </a:extLst>
        </p:spPr>
      </p:pic>
      <p:sp>
        <p:nvSpPr>
          <p:cNvPr id="25603" name="Rectangle 2"/>
          <p:cNvSpPr>
            <a:spLocks noGrp="1"/>
          </p:cNvSpPr>
          <p:nvPr>
            <p:ph type="title"/>
          </p:nvPr>
        </p:nvSpPr>
        <p:spPr/>
        <p:txBody>
          <a:bodyPr wrap="square" lIns="0" tIns="0" rIns="0" bIns="0">
            <a:noAutofit/>
          </a:bodyPr>
          <a:lstStyle/>
          <a:p>
            <a:r>
              <a:rPr lang="en-US" dirty="0">
                <a:ea typeface="ＭＳ Ｐゴシック" pitchFamily="4" charset="-128"/>
              </a:rPr>
              <a:t>PPDARM Techniques – Design Issues</a:t>
            </a:r>
          </a:p>
        </p:txBody>
      </p:sp>
      <p:sp>
        <p:nvSpPr>
          <p:cNvPr id="25604" name="Rectangle 3"/>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lvl="1">
              <a:spcAft>
                <a:spcPts val="300"/>
              </a:spcAft>
            </a:pPr>
            <a:endParaRPr lang="en-US" altLang="en-US" dirty="0">
              <a:ea typeface="ＭＳ Ｐゴシック" pitchFamily="4" charset="-128"/>
            </a:endParaRPr>
          </a:p>
          <a:p>
            <a:pPr lvl="1">
              <a:spcAft>
                <a:spcPts val="300"/>
              </a:spcAft>
            </a:pPr>
            <a:endParaRPr lang="en-US" altLang="en-US" dirty="0" smtClean="0">
              <a:ea typeface="ＭＳ Ｐゴシック" pitchFamily="4" charset="-128"/>
            </a:endParaRPr>
          </a:p>
        </p:txBody>
      </p:sp>
      <p:sp>
        <p:nvSpPr>
          <p:cNvPr id="25602" name="Slide Number Placeholder 5"/>
          <p:cNvSpPr>
            <a:spLocks noGrp="1"/>
          </p:cNvSpPr>
          <p:nvPr>
            <p:ph type="sldNum" sz="quarter" idx="4294967295"/>
          </p:nvPr>
        </p:nvSpPr>
        <p:spPr bwMode="auto">
          <a:xfrm>
            <a:off x="7620000" y="18288"/>
            <a:ext cx="1066800" cy="32918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4" charset="-128"/>
              </a:defRPr>
            </a:lvl1pPr>
            <a:lvl2pPr marL="742950" indent="-285750" eaLnBrk="0" hangingPunct="0">
              <a:defRPr>
                <a:solidFill>
                  <a:schemeClr val="tx1"/>
                </a:solidFill>
                <a:latin typeface="Arial" pitchFamily="34" charset="0"/>
                <a:ea typeface="ＭＳ Ｐゴシック" pitchFamily="4" charset="-128"/>
              </a:defRPr>
            </a:lvl2pPr>
            <a:lvl3pPr marL="1143000" indent="-228600" eaLnBrk="0" hangingPunct="0">
              <a:defRPr>
                <a:solidFill>
                  <a:schemeClr val="tx1"/>
                </a:solidFill>
                <a:latin typeface="Arial" pitchFamily="34" charset="0"/>
                <a:ea typeface="ＭＳ Ｐゴシック" pitchFamily="4" charset="-128"/>
              </a:defRPr>
            </a:lvl3pPr>
            <a:lvl4pPr marL="1600200" indent="-228600" eaLnBrk="0" hangingPunct="0">
              <a:defRPr>
                <a:solidFill>
                  <a:schemeClr val="tx1"/>
                </a:solidFill>
                <a:latin typeface="Arial" pitchFamily="34" charset="0"/>
                <a:ea typeface="ＭＳ Ｐゴシック" pitchFamily="4" charset="-128"/>
              </a:defRPr>
            </a:lvl4pPr>
            <a:lvl5pPr marL="2057400" indent="-228600" eaLnBrk="0" hangingPunct="0">
              <a:defRPr>
                <a:solidFill>
                  <a:schemeClr val="tx1"/>
                </a:solidFill>
                <a:latin typeface="Arial" pitchFamily="34" charset="0"/>
                <a:ea typeface="ＭＳ Ｐゴシック" pitchFamily="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4" charset="-128"/>
              </a:defRPr>
            </a:lvl9pPr>
          </a:lstStyle>
          <a:p>
            <a:pPr algn="r" eaLnBrk="1" hangingPunct="1"/>
            <a:fld id="{BCED0296-0661-45A5-89F4-5C32345C8471}" type="slidenum">
              <a:rPr lang="en-US" smtClean="0">
                <a:solidFill>
                  <a:schemeClr val="bg1"/>
                </a:solidFill>
              </a:rPr>
              <a:pPr algn="r" eaLnBrk="1" hangingPunct="1"/>
              <a:t>9</a:t>
            </a:fld>
            <a:endParaRPr lang="en-US" dirty="0" smtClean="0">
              <a:solidFill>
                <a:schemeClr val="bg1"/>
              </a:solidFill>
            </a:endParaRPr>
          </a:p>
        </p:txBody>
      </p:sp>
      <p:sp>
        <p:nvSpPr>
          <p:cNvPr id="4" name="PB"/>
          <p:cNvSpPr/>
          <p:nvPr/>
        </p:nvSpPr>
        <p:spPr>
          <a:xfrm>
            <a:off x="0" y="0"/>
            <a:ext cx="0" cy="0"/>
          </a:xfrm>
          <a:prstGeom prst="rect">
            <a:avLst/>
          </a:prstGeom>
          <a:gradFill flip="none" rotWithShape="1">
            <a:gsLst>
              <a:gs pos="0">
                <a:srgbClr val="666666"/>
              </a:gs>
              <a:gs pos="100000">
                <a:schemeClr val="accent1">
                  <a:tint val="70000"/>
                  <a:shade val="100000"/>
                  <a:alpha val="100000"/>
                  <a:satMod val="200000"/>
                  <a:lumMod val="100000"/>
                </a:schemeClr>
              </a:gs>
            </a:gsLst>
            <a:lin ang="54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7" name="Oval 76"/>
          <p:cNvSpPr/>
          <p:nvPr/>
        </p:nvSpPr>
        <p:spPr>
          <a:xfrm>
            <a:off x="1602759" y="5773003"/>
            <a:ext cx="180156" cy="180156"/>
          </a:xfrm>
          <a:prstGeom prst="ellipse">
            <a:avLst/>
          </a:prstGeom>
          <a:solidFill>
            <a:schemeClr val="accent5">
              <a:alpha val="20000"/>
            </a:schemeClr>
          </a:solidFill>
          <a:ln w="28575"/>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dirty="0"/>
          </a:p>
        </p:txBody>
      </p:sp>
      <p:sp>
        <p:nvSpPr>
          <p:cNvPr id="78" name="Oval 77"/>
          <p:cNvSpPr/>
          <p:nvPr/>
        </p:nvSpPr>
        <p:spPr>
          <a:xfrm>
            <a:off x="3667299" y="4851650"/>
            <a:ext cx="180156" cy="180156"/>
          </a:xfrm>
          <a:prstGeom prst="ellipse">
            <a:avLst/>
          </a:prstGeom>
          <a:solidFill>
            <a:schemeClr val="accent5">
              <a:alpha val="20000"/>
            </a:schemeClr>
          </a:solidFill>
          <a:ln w="28575"/>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dirty="0"/>
          </a:p>
        </p:txBody>
      </p:sp>
      <p:sp>
        <p:nvSpPr>
          <p:cNvPr id="79" name="Oval 78"/>
          <p:cNvSpPr/>
          <p:nvPr/>
        </p:nvSpPr>
        <p:spPr>
          <a:xfrm>
            <a:off x="969009" y="4882919"/>
            <a:ext cx="180156" cy="180156"/>
          </a:xfrm>
          <a:prstGeom prst="ellipse">
            <a:avLst/>
          </a:prstGeom>
          <a:solidFill>
            <a:schemeClr val="accent5">
              <a:alpha val="20000"/>
            </a:schemeClr>
          </a:solidFill>
          <a:ln w="28575"/>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dirty="0"/>
          </a:p>
        </p:txBody>
      </p:sp>
      <p:sp>
        <p:nvSpPr>
          <p:cNvPr id="80" name="Oval 79"/>
          <p:cNvSpPr/>
          <p:nvPr/>
        </p:nvSpPr>
        <p:spPr>
          <a:xfrm>
            <a:off x="2316954" y="4870510"/>
            <a:ext cx="180156" cy="180156"/>
          </a:xfrm>
          <a:prstGeom prst="ellipse">
            <a:avLst/>
          </a:prstGeom>
          <a:solidFill>
            <a:schemeClr val="accent5">
              <a:alpha val="20000"/>
            </a:schemeClr>
          </a:solidFill>
          <a:ln w="28575"/>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dirty="0"/>
          </a:p>
        </p:txBody>
      </p:sp>
      <p:sp>
        <p:nvSpPr>
          <p:cNvPr id="81" name="Oval 80"/>
          <p:cNvSpPr/>
          <p:nvPr/>
        </p:nvSpPr>
        <p:spPr>
          <a:xfrm>
            <a:off x="4951709" y="4851650"/>
            <a:ext cx="180156" cy="180156"/>
          </a:xfrm>
          <a:prstGeom prst="ellipse">
            <a:avLst/>
          </a:prstGeom>
          <a:solidFill>
            <a:schemeClr val="accent5">
              <a:alpha val="20000"/>
            </a:schemeClr>
          </a:solidFill>
          <a:ln w="28575"/>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dirty="0"/>
          </a:p>
        </p:txBody>
      </p:sp>
      <p:sp>
        <p:nvSpPr>
          <p:cNvPr id="82" name="Oval 81"/>
          <p:cNvSpPr/>
          <p:nvPr/>
        </p:nvSpPr>
        <p:spPr>
          <a:xfrm>
            <a:off x="7710078" y="5776547"/>
            <a:ext cx="180156" cy="180156"/>
          </a:xfrm>
          <a:prstGeom prst="ellipse">
            <a:avLst/>
          </a:prstGeom>
          <a:solidFill>
            <a:schemeClr val="accent5">
              <a:alpha val="20000"/>
            </a:schemeClr>
          </a:solidFill>
          <a:ln w="28575"/>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dirty="0"/>
          </a:p>
        </p:txBody>
      </p:sp>
      <p:cxnSp>
        <p:nvCxnSpPr>
          <p:cNvPr id="5" name="Straight Connector 4"/>
          <p:cNvCxnSpPr>
            <a:endCxn id="2" idx="0"/>
          </p:cNvCxnSpPr>
          <p:nvPr/>
        </p:nvCxnSpPr>
        <p:spPr>
          <a:xfrm flipH="1">
            <a:off x="5445457" y="4851650"/>
            <a:ext cx="745017" cy="1278545"/>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a:endCxn id="2" idx="0"/>
          </p:cNvCxnSpPr>
          <p:nvPr/>
        </p:nvCxnSpPr>
        <p:spPr>
          <a:xfrm flipH="1">
            <a:off x="5445457" y="5776547"/>
            <a:ext cx="431119" cy="35364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4700440" y="6130195"/>
            <a:ext cx="1490034" cy="364471"/>
          </a:xfrm>
          <a:prstGeom prst="rect">
            <a:avLst/>
          </a:prstGeom>
          <a:solidFill>
            <a:schemeClr val="accent2"/>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t>Loss of Accuracy</a:t>
            </a:r>
            <a:endParaRPr lang="en-IN" sz="1200" b="1" dirty="0"/>
          </a:p>
        </p:txBody>
      </p:sp>
      <p:cxnSp>
        <p:nvCxnSpPr>
          <p:cNvPr id="17" name="Straight Connector 16"/>
          <p:cNvCxnSpPr/>
          <p:nvPr/>
        </p:nvCxnSpPr>
        <p:spPr>
          <a:xfrm flipH="1">
            <a:off x="5445457" y="4851650"/>
            <a:ext cx="2444777" cy="1278545"/>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95428464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8" grpId="0" animBg="1"/>
      <p:bldP spid="79" grpId="0" animBg="1"/>
      <p:bldP spid="80" grpId="0" animBg="1"/>
      <p:bldP spid="81" grpId="0" animBg="1"/>
      <p:bldP spid="82" grpId="0" animBg="1"/>
      <p:bldP spid="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ROGRESS DOTS TITLE" val="Introduction"/>
</p:tagLst>
</file>

<file path=ppt/tags/tag2.xml><?xml version="1.0" encoding="utf-8"?>
<p:tagLst xmlns:a="http://schemas.openxmlformats.org/drawingml/2006/main" xmlns:r="http://schemas.openxmlformats.org/officeDocument/2006/relationships" xmlns:p="http://schemas.openxmlformats.org/presentationml/2006/main">
  <p:tag name="PROGRESS DOTS TITLE" val="Introduction"/>
</p:tagLst>
</file>

<file path=ppt/tags/tag3.xml><?xml version="1.0" encoding="utf-8"?>
<p:tagLst xmlns:a="http://schemas.openxmlformats.org/drawingml/2006/main" xmlns:r="http://schemas.openxmlformats.org/officeDocument/2006/relationships" xmlns:p="http://schemas.openxmlformats.org/presentationml/2006/main">
  <p:tag name="PROGRESS DOTS TITLE" val="Introduction"/>
</p:tagLst>
</file>

<file path=ppt/tags/tag4.xml><?xml version="1.0" encoding="utf-8"?>
<p:tagLst xmlns:a="http://schemas.openxmlformats.org/drawingml/2006/main" xmlns:r="http://schemas.openxmlformats.org/officeDocument/2006/relationships" xmlns:p="http://schemas.openxmlformats.org/presentationml/2006/main">
  <p:tag name="PROGRESS DOTS TITLE" val="Introduction"/>
</p:tagLst>
</file>

<file path=ppt/tags/tag5.xml><?xml version="1.0" encoding="utf-8"?>
<p:tagLst xmlns:a="http://schemas.openxmlformats.org/drawingml/2006/main" xmlns:r="http://schemas.openxmlformats.org/officeDocument/2006/relationships" xmlns:p="http://schemas.openxmlformats.org/presentationml/2006/main">
  <p:tag name="PROGRESS DOTS TITLE" val="Introduction"/>
</p:tagLst>
</file>

<file path=ppt/tags/tag6.xml><?xml version="1.0" encoding="utf-8"?>
<p:tagLst xmlns:a="http://schemas.openxmlformats.org/drawingml/2006/main" xmlns:r="http://schemas.openxmlformats.org/officeDocument/2006/relationships" xmlns:p="http://schemas.openxmlformats.org/presentationml/2006/main">
  <p:tag name="PROGRESS DOTS TITLE" val="Introduction"/>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25CAEB"/>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17881</TotalTime>
  <Words>1462</Words>
  <Application>Microsoft Office PowerPoint</Application>
  <PresentationFormat>On-screen Show (4:3)</PresentationFormat>
  <Paragraphs>193</Paragraphs>
  <Slides>31</Slides>
  <Notes>25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맑은 고딕</vt:lpstr>
      <vt:lpstr>ＭＳ Ｐゴシック</vt:lpstr>
      <vt:lpstr>Arial</vt:lpstr>
      <vt:lpstr>Calibri</vt:lpstr>
      <vt:lpstr>Wingdings</vt:lpstr>
      <vt:lpstr>Office Theme</vt:lpstr>
      <vt:lpstr>Chapter 4: Information-Theoretically Secure Privacy Preserving Approaches for Collaborative Association Rule Mining </vt:lpstr>
      <vt:lpstr>Privacy in Data Mining </vt:lpstr>
      <vt:lpstr>Violation of Privacy -  Real world examples </vt:lpstr>
      <vt:lpstr>Alternatives for Mining Collaborative Data </vt:lpstr>
      <vt:lpstr>Privacy in Distributed Data Mining </vt:lpstr>
      <vt:lpstr>Privacy in Distributed Data Mining…</vt:lpstr>
      <vt:lpstr>Privacy Preservation in Distributed Data Mining </vt:lpstr>
      <vt:lpstr>Privacy Preservation in Distributed Association Rule Mining</vt:lpstr>
      <vt:lpstr>PPDARM Techniques – Design Issues</vt:lpstr>
      <vt:lpstr>Computational versus Information-theoretic Security</vt:lpstr>
      <vt:lpstr>Information-theoretic Security for PPDFIM </vt:lpstr>
      <vt:lpstr>Applications of PPDFIM</vt:lpstr>
      <vt:lpstr>PPDFIM – An Illustration</vt:lpstr>
      <vt:lpstr>Shamir’s [m,m] Secret Sharing –  NoTP model [20,27]</vt:lpstr>
      <vt:lpstr>Semi-Honest Adversary Model </vt:lpstr>
      <vt:lpstr>Methodology of Evaluation – PPDFIM for horizontally partitioned data [30]</vt:lpstr>
      <vt:lpstr>Comparative Analysis:  (Schemes for Secure Sum in PPDFIM – Semi-Honest Model [30])</vt:lpstr>
      <vt:lpstr>PowerPoint Presentation</vt:lpstr>
      <vt:lpstr>PowerPoint Presentation</vt:lpstr>
      <vt:lpstr>PowerPoint Presentation</vt:lpstr>
      <vt:lpstr>Information-theoretic Security for PPDFIM </vt:lpstr>
      <vt:lpstr>PPDFIM –  An Illustration</vt:lpstr>
      <vt:lpstr>Related Work</vt:lpstr>
      <vt:lpstr>Related Work…</vt:lpstr>
      <vt:lpstr>Semi- Honest Adversary Model [45]</vt:lpstr>
      <vt:lpstr>Methodology of Evaluation [45]</vt:lpstr>
      <vt:lpstr>Algorithm –  PPDFIM across Vertically partitioned data [41] </vt:lpstr>
      <vt:lpstr>Extension-Du-Atallah protocol-  3 party scenario [45]</vt:lpstr>
      <vt:lpstr>Future Research Directions</vt:lpstr>
      <vt:lpstr>References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Analogs and simulations</dc:title>
  <dc:creator>arnauld nicogossian</dc:creator>
  <cp:lastModifiedBy>levent1</cp:lastModifiedBy>
  <cp:revision>26</cp:revision>
  <dcterms:created xsi:type="dcterms:W3CDTF">2017-08-17T13:30:46Z</dcterms:created>
  <dcterms:modified xsi:type="dcterms:W3CDTF">2017-09-14T17:02:38Z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2016-07-25T00:00:00Z</vt:filetime>
  </property>
  <property fmtid="{D5CDD505-2E9C-101B-9397-08002B2CF9AE}" pid="3" name="LastSaved">
    <vt:filetime>2017-08-17T00:00:00Z</vt:filetime>
  </property>
</Properties>
</file>