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960" r:id="rId1"/>
  </p:sldMasterIdLst>
  <p:notesMasterIdLst>
    <p:notesMasterId r:id="rId46"/>
  </p:notesMasterIdLst>
  <p:handoutMasterIdLst>
    <p:handoutMasterId r:id="rId47"/>
  </p:handoutMasterIdLst>
  <p:sldIdLst>
    <p:sldId id="256" r:id="rId2"/>
    <p:sldId id="258" r:id="rId3"/>
    <p:sldId id="257" r:id="rId4"/>
    <p:sldId id="267" r:id="rId5"/>
    <p:sldId id="265" r:id="rId6"/>
    <p:sldId id="266" r:id="rId7"/>
    <p:sldId id="259" r:id="rId8"/>
    <p:sldId id="289" r:id="rId9"/>
    <p:sldId id="290" r:id="rId10"/>
    <p:sldId id="260" r:id="rId11"/>
    <p:sldId id="268" r:id="rId12"/>
    <p:sldId id="261" r:id="rId13"/>
    <p:sldId id="269" r:id="rId14"/>
    <p:sldId id="270" r:id="rId15"/>
    <p:sldId id="262" r:id="rId16"/>
    <p:sldId id="271" r:id="rId17"/>
    <p:sldId id="263" r:id="rId18"/>
    <p:sldId id="276" r:id="rId19"/>
    <p:sldId id="273" r:id="rId20"/>
    <p:sldId id="277" r:id="rId21"/>
    <p:sldId id="291" r:id="rId22"/>
    <p:sldId id="278" r:id="rId23"/>
    <p:sldId id="292" r:id="rId24"/>
    <p:sldId id="281" r:id="rId25"/>
    <p:sldId id="282" r:id="rId26"/>
    <p:sldId id="293" r:id="rId27"/>
    <p:sldId id="272" r:id="rId28"/>
    <p:sldId id="279" r:id="rId29"/>
    <p:sldId id="283" r:id="rId30"/>
    <p:sldId id="280" r:id="rId31"/>
    <p:sldId id="275" r:id="rId32"/>
    <p:sldId id="284" r:id="rId33"/>
    <p:sldId id="301" r:id="rId34"/>
    <p:sldId id="285" r:id="rId35"/>
    <p:sldId id="286" r:id="rId36"/>
    <p:sldId id="294" r:id="rId37"/>
    <p:sldId id="295" r:id="rId38"/>
    <p:sldId id="296" r:id="rId39"/>
    <p:sldId id="297" r:id="rId40"/>
    <p:sldId id="298" r:id="rId41"/>
    <p:sldId id="287" r:id="rId42"/>
    <p:sldId id="299" r:id="rId43"/>
    <p:sldId id="300" r:id="rId44"/>
    <p:sldId id="264" r:id="rId4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 showGuides="1">
      <p:cViewPr>
        <p:scale>
          <a:sx n="108" d="100"/>
          <a:sy n="108" d="100"/>
        </p:scale>
        <p:origin x="-228" y="126"/>
      </p:cViewPr>
      <p:guideLst>
        <p:guide orient="horz" pos="3191"/>
        <p:guide pos="5503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20C145-7186-5E4F-82C8-EF9437B1F933}" type="datetimeFigureOut">
              <a:rPr lang="de-DE" smtClean="0"/>
              <a:t>14.08.2018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5315D-357B-FF4F-90A3-A39D45B2A5B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162136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berschrift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236467-23B7-FB4F-888B-64D2357714EF}" type="datetimeFigureOut">
              <a:rPr lang="de-DE" smtClean="0"/>
              <a:t>14.08.2018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9D7AA0-1474-5647-B70C-4956639E2028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9847402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Betrachtung Cashflows </a:t>
            </a:r>
            <a:r>
              <a:rPr lang="de-DE" dirty="0" smtClean="0">
                <a:sym typeface="Wingdings"/>
              </a:rPr>
              <a:t>/</a:t>
            </a:r>
            <a:r>
              <a:rPr lang="de-DE" baseline="0" dirty="0" smtClean="0">
                <a:sym typeface="Wingdings"/>
              </a:rPr>
              <a:t> </a:t>
            </a:r>
            <a:r>
              <a:rPr lang="de-DE" baseline="0" dirty="0" err="1" smtClean="0">
                <a:sym typeface="Wingdings"/>
              </a:rPr>
              <a:t>Aufwand&amp;Ertrag</a:t>
            </a:r>
            <a:r>
              <a:rPr lang="de-DE" baseline="0" dirty="0" smtClean="0">
                <a:sym typeface="Wingdings"/>
              </a:rPr>
              <a:t> (</a:t>
            </a:r>
            <a:r>
              <a:rPr lang="de-DE" baseline="0" dirty="0" err="1" smtClean="0">
                <a:sym typeface="Wingdings"/>
              </a:rPr>
              <a:t>einperiodisch</a:t>
            </a:r>
            <a:r>
              <a:rPr lang="de-DE" baseline="0" dirty="0" smtClean="0">
                <a:sym typeface="Wingdings"/>
              </a:rPr>
              <a:t>)</a:t>
            </a:r>
          </a:p>
          <a:p>
            <a:endParaRPr lang="de-DE" baseline="0" dirty="0" smtClean="0">
              <a:sym typeface="Wingdings"/>
            </a:endParaRPr>
          </a:p>
          <a:p>
            <a:endParaRPr lang="de-DE" baseline="0" dirty="0" smtClean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50111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Zahlungsreihe einer</a:t>
            </a:r>
            <a:r>
              <a:rPr lang="de-DE" baseline="0" dirty="0" smtClean="0"/>
              <a:t> Investition</a:t>
            </a:r>
          </a:p>
          <a:p>
            <a:r>
              <a:rPr lang="de-DE" baseline="0" dirty="0" smtClean="0"/>
              <a:t>Zu berücksichtigende Einnahmen und Ausgaben</a:t>
            </a:r>
          </a:p>
          <a:p>
            <a:r>
              <a:rPr lang="de-DE" baseline="0" dirty="0" smtClean="0"/>
              <a:t>Typen von Investitionsentscheidungen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92534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Anforderungen Vergleichsrechnung</a:t>
            </a:r>
          </a:p>
          <a:p>
            <a:r>
              <a:rPr lang="de-DE" dirty="0" smtClean="0"/>
              <a:t>Übersicht</a:t>
            </a:r>
            <a:r>
              <a:rPr lang="de-DE" baseline="0" dirty="0" smtClean="0"/>
              <a:t> über die Verfahren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09315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Anforderungen Vergleichsrechnung</a:t>
            </a:r>
          </a:p>
          <a:p>
            <a:r>
              <a:rPr lang="de-DE" dirty="0" smtClean="0"/>
              <a:t>Übersicht</a:t>
            </a:r>
            <a:r>
              <a:rPr lang="de-DE" baseline="0" dirty="0" smtClean="0"/>
              <a:t> über die Verfahren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093157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Anforderungen Vergleichsrechnung</a:t>
            </a:r>
          </a:p>
          <a:p>
            <a:r>
              <a:rPr lang="de-DE" dirty="0" smtClean="0"/>
              <a:t>Übersicht</a:t>
            </a:r>
            <a:r>
              <a:rPr lang="de-DE" baseline="0" dirty="0" smtClean="0"/>
              <a:t> über die Verfahren</a:t>
            </a: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09315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Kostenvergleichsrechnung</a:t>
            </a:r>
          </a:p>
          <a:p>
            <a:r>
              <a:rPr lang="de-DE" dirty="0" smtClean="0"/>
              <a:t>Gewinnvergleichsrechnung</a:t>
            </a:r>
          </a:p>
          <a:p>
            <a:r>
              <a:rPr lang="de-DE" dirty="0" smtClean="0"/>
              <a:t>Rentabilitätsvergleichsrechnung:</a:t>
            </a:r>
            <a:r>
              <a:rPr lang="de-DE" baseline="0" dirty="0" smtClean="0"/>
              <a:t> Rendite vs. Gewinn</a:t>
            </a:r>
          </a:p>
          <a:p>
            <a:r>
              <a:rPr lang="de-DE" baseline="0" dirty="0" smtClean="0"/>
              <a:t>Amortisationsvergleichsrechnung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10494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Kostenvergleichsrechnung</a:t>
            </a:r>
          </a:p>
          <a:p>
            <a:r>
              <a:rPr lang="de-DE" dirty="0" smtClean="0"/>
              <a:t>Gewinnvergleichsrechnung</a:t>
            </a:r>
          </a:p>
          <a:p>
            <a:r>
              <a:rPr lang="de-DE" dirty="0" smtClean="0"/>
              <a:t>Rentabilitätsvergleichsrechnung:</a:t>
            </a:r>
            <a:r>
              <a:rPr lang="de-DE" baseline="0" dirty="0" smtClean="0"/>
              <a:t> Rendite vs. Gewinn</a:t>
            </a:r>
          </a:p>
          <a:p>
            <a:r>
              <a:rPr lang="de-DE" baseline="0" dirty="0" smtClean="0"/>
              <a:t>Amortisationsvergleichsrechnung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16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10494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aseline="0" dirty="0" smtClean="0">
                <a:sym typeface="Wingdings"/>
              </a:rPr>
              <a:t>Zahlungsreihe der Investition</a:t>
            </a:r>
          </a:p>
          <a:p>
            <a:r>
              <a:rPr lang="de-DE" baseline="0" dirty="0" smtClean="0">
                <a:sym typeface="Wingdings"/>
              </a:rPr>
              <a:t>Nötige Eingangsdaten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828367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aseline="0" dirty="0" smtClean="0">
                <a:sym typeface="Wingdings"/>
              </a:rPr>
              <a:t>Zahlungsreihe der Investition</a:t>
            </a:r>
          </a:p>
          <a:p>
            <a:r>
              <a:rPr lang="de-DE" baseline="0" dirty="0" smtClean="0">
                <a:sym typeface="Wingdings"/>
              </a:rPr>
              <a:t>Nötige Eingangsdaten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828367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31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32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33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34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35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36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37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38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39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40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aseline="0" dirty="0" smtClean="0">
                <a:sym typeface="Wingdings"/>
              </a:rPr>
              <a:t>Unterschied Erweiterungs- und Rationalisierungsinvestition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828367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41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42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Zinsbegriff</a:t>
            </a:r>
          </a:p>
          <a:p>
            <a:r>
              <a:rPr lang="de-DE" dirty="0" smtClean="0"/>
              <a:t>Barwert und Endwert einzelne Zahlung</a:t>
            </a:r>
          </a:p>
          <a:p>
            <a:r>
              <a:rPr lang="de-DE" dirty="0" smtClean="0"/>
              <a:t>Jährliche</a:t>
            </a:r>
            <a:r>
              <a:rPr lang="de-DE" baseline="0" dirty="0" smtClean="0"/>
              <a:t> und unterjährliche Verzinsung</a:t>
            </a:r>
          </a:p>
          <a:p>
            <a:r>
              <a:rPr lang="de-DE" baseline="0" dirty="0" smtClean="0"/>
              <a:t>Barwert, Endwert, Annuität einer Zahlungsreihe. RBF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43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985344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baseline="0" dirty="0" smtClean="0">
                <a:sym typeface="Wingdings"/>
              </a:rPr>
              <a:t>Unterschied Erweiterungs- </a:t>
            </a:r>
            <a:r>
              <a:rPr lang="de-DE" baseline="0" smtClean="0">
                <a:sym typeface="Wingdings"/>
              </a:rPr>
              <a:t>und Rationalisierungsinvestition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82836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Mit und ohne vollkommenem</a:t>
            </a:r>
            <a:r>
              <a:rPr lang="de-DE" baseline="0" dirty="0" smtClean="0"/>
              <a:t> Kapitalmarkt</a:t>
            </a:r>
          </a:p>
          <a:p>
            <a:r>
              <a:rPr lang="de-DE" baseline="0" dirty="0" smtClean="0"/>
              <a:t>Vermögens- &amp; </a:t>
            </a:r>
            <a:r>
              <a:rPr lang="de-DE" baseline="0" dirty="0" err="1" smtClean="0"/>
              <a:t>Endwertmaximierer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37775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Mit und ohne vollkommenem</a:t>
            </a:r>
            <a:r>
              <a:rPr lang="de-DE" baseline="0" dirty="0" smtClean="0"/>
              <a:t> Kapitalmarkt</a:t>
            </a:r>
          </a:p>
          <a:p>
            <a:r>
              <a:rPr lang="de-DE" baseline="0" dirty="0" smtClean="0"/>
              <a:t>Vermögens- &amp; </a:t>
            </a:r>
            <a:r>
              <a:rPr lang="de-DE" baseline="0" dirty="0" err="1" smtClean="0"/>
              <a:t>Endwertmaximierer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37775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Mit und ohne vollkommenem</a:t>
            </a:r>
            <a:r>
              <a:rPr lang="de-DE" baseline="0" dirty="0" smtClean="0"/>
              <a:t> Kapitalmarkt</a:t>
            </a:r>
          </a:p>
          <a:p>
            <a:r>
              <a:rPr lang="de-DE" baseline="0" dirty="0" smtClean="0"/>
              <a:t>Vermögens- &amp; </a:t>
            </a:r>
            <a:r>
              <a:rPr lang="de-DE" baseline="0" dirty="0" err="1" smtClean="0"/>
              <a:t>Endwertmaximierer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837775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Zahlungsreihe einer</a:t>
            </a:r>
            <a:r>
              <a:rPr lang="de-DE" baseline="0" dirty="0" smtClean="0"/>
              <a:t> Investition</a:t>
            </a:r>
          </a:p>
          <a:p>
            <a:r>
              <a:rPr lang="de-DE" baseline="0" dirty="0" smtClean="0"/>
              <a:t>Zu berücksichtigende Einnahmen und Ausgaben</a:t>
            </a:r>
          </a:p>
          <a:p>
            <a:r>
              <a:rPr lang="de-DE" baseline="0" dirty="0" smtClean="0"/>
              <a:t>Typen von Investitionsentscheidungen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9D7AA0-1474-5647-B70C-4956639E2028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92534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028700"/>
            <a:ext cx="7848600" cy="1445419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2628900"/>
            <a:ext cx="6400800" cy="131445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C2EB1-6C24-A84A-91CF-D547EBBF95D3}" type="datetime1">
              <a:rPr lang="de-DE" smtClean="0"/>
              <a:t>14.08.2018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2548890"/>
            <a:ext cx="7848600" cy="119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F0A82-5395-CF4C-8FA0-90EF05B03021}" type="datetime1">
              <a:rPr lang="de-DE" smtClean="0"/>
              <a:t>14.08.2018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457200"/>
            <a:ext cx="2057400" cy="4400550"/>
          </a:xfrm>
        </p:spPr>
        <p:txBody>
          <a:bodyPr vert="eaVert" anchor="b"/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57200"/>
            <a:ext cx="6019800" cy="4400550"/>
          </a:xfrm>
        </p:spPr>
        <p:txBody>
          <a:bodyPr vert="eaVert"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C3A8E-A763-B842-857A-71353F832585}" type="datetime1">
              <a:rPr lang="de-DE" smtClean="0"/>
              <a:t>14.08.2018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4622F9-F919-AE49-8DE5-B1486E299F37}" type="datetime1">
              <a:rPr lang="de-DE" smtClean="0"/>
              <a:t>14.08.2018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771651"/>
            <a:ext cx="7772400" cy="1650206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470149"/>
            <a:ext cx="7772400" cy="1125140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DB3CD-76FA-734E-9250-757FBCF9EB20}" type="datetime1">
              <a:rPr lang="de-DE" smtClean="0"/>
              <a:t>14.08.2018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3449574"/>
            <a:ext cx="7848600" cy="1191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55014"/>
            <a:ext cx="4038600" cy="35387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55014"/>
            <a:ext cx="4038600" cy="35387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C45A0E-6A40-524D-98FF-755699846860}" type="datetime1">
              <a:rPr lang="de-DE" smtClean="0"/>
              <a:t>14.08.2018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57300"/>
            <a:ext cx="3931920" cy="47982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28800"/>
            <a:ext cx="3931920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257300"/>
            <a:ext cx="3931920" cy="47982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1828800"/>
            <a:ext cx="3931920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EB3B9A-D4B0-934A-9E19-4D9A267FC519}" type="datetime1">
              <a:rPr lang="de-DE" smtClean="0"/>
              <a:t>14.08.2018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806462" y="3034268"/>
            <a:ext cx="353187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Mastertitelformat bearbeiten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75A84-DC51-D640-AA83-FCB62599E798}" type="datetime1">
              <a:rPr lang="de-DE" smtClean="0"/>
              <a:t>14.08.2018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9E542B-8B8D-C444-92C8-4B0B8DE14333}" type="datetime1">
              <a:rPr lang="de-DE" smtClean="0"/>
              <a:t>14.08.2018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060"/>
            <a:ext cx="2139696" cy="946404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594060"/>
            <a:ext cx="5715000" cy="41833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597915"/>
            <a:ext cx="2139696" cy="31827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370AE8-15EB-3D4A-A32E-5E6D884157FD}" type="datetime1">
              <a:rPr lang="de-DE" smtClean="0"/>
              <a:t>14.08.2018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684114" y="2684956"/>
            <a:ext cx="418338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60"/>
            <a:ext cx="2142680" cy="94869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628651"/>
            <a:ext cx="5904390" cy="4125342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auf Platzhalter ziehen oder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2139696" cy="31821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Mastertextformat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1B4BAF-E471-CB40-8C34-07417076ACBD}" type="datetime1">
              <a:rPr lang="de-DE" smtClean="0"/>
              <a:t>14.08.2018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EC368-1D7A-4F81-ABF6-AE0E36BAF64C}" type="slidenum">
              <a:rPr lang="en-US" smtClean="0"/>
              <a:pPr/>
              <a:t>‹Nr.›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165590"/>
            <a:ext cx="9144000" cy="1714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Mastertitelformat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Mastertextformat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2743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3716"/>
            <a:ext cx="2895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DABB694-BBCA-4148-A305-5544807F15D7}" type="datetime1">
              <a:rPr lang="de-DE" smtClean="0"/>
              <a:t>14.08.2018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3716"/>
            <a:ext cx="4114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3716"/>
            <a:ext cx="10668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0CFEC368-1D7A-4F81-ABF6-AE0E36BAF64C}" type="slidenum">
              <a:rPr lang="en-US" smtClean="0"/>
              <a:pPr/>
              <a:t>‹Nr.›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hdr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emf"/><Relationship Id="rId4" Type="http://schemas.openxmlformats.org/officeDocument/2006/relationships/image" Target="../media/image1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emf"/><Relationship Id="rId3" Type="http://schemas.openxmlformats.org/officeDocument/2006/relationships/notesSlide" Target="../notesSlides/notesSlide21.xml"/><Relationship Id="rId7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22.emf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emf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emf"/><Relationship Id="rId5" Type="http://schemas.openxmlformats.org/officeDocument/2006/relationships/image" Target="../media/image28.emf"/><Relationship Id="rId4" Type="http://schemas.openxmlformats.org/officeDocument/2006/relationships/image" Target="../media/image27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emf"/><Relationship Id="rId5" Type="http://schemas.openxmlformats.org/officeDocument/2006/relationships/image" Target="../media/image31.emf"/><Relationship Id="rId4" Type="http://schemas.openxmlformats.org/officeDocument/2006/relationships/image" Target="../media/image30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emf"/><Relationship Id="rId4" Type="http://schemas.openxmlformats.org/officeDocument/2006/relationships/image" Target="../media/image33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emf"/><Relationship Id="rId3" Type="http://schemas.openxmlformats.org/officeDocument/2006/relationships/notesSlide" Target="../notesSlides/notesSlide27.xml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package" Target="../embeddings/Microsoft_Word_Document2.docx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emf"/><Relationship Id="rId4" Type="http://schemas.openxmlformats.org/officeDocument/2006/relationships/image" Target="../media/image38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3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emf"/><Relationship Id="rId5" Type="http://schemas.openxmlformats.org/officeDocument/2006/relationships/image" Target="../media/image41.emf"/><Relationship Id="rId4" Type="http://schemas.openxmlformats.org/officeDocument/2006/relationships/image" Target="../media/image40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emf"/><Relationship Id="rId5" Type="http://schemas.openxmlformats.org/officeDocument/2006/relationships/image" Target="../media/image44.emf"/><Relationship Id="rId4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emf"/><Relationship Id="rId4" Type="http://schemas.openxmlformats.org/officeDocument/2006/relationships/image" Target="../media/image46.e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emf"/><Relationship Id="rId5" Type="http://schemas.openxmlformats.org/officeDocument/2006/relationships/image" Target="../media/image53.emf"/><Relationship Id="rId4" Type="http://schemas.openxmlformats.org/officeDocument/2006/relationships/image" Target="../media/image52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emf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sz="3600" cap="none" dirty="0" smtClean="0">
                <a:latin typeface="Arial"/>
                <a:cs typeface="Arial"/>
              </a:rPr>
              <a:t>Investitionstheorie</a:t>
            </a:r>
            <a:br>
              <a:rPr lang="de-DE" sz="3600" cap="none" dirty="0" smtClean="0">
                <a:latin typeface="Arial"/>
                <a:cs typeface="Arial"/>
              </a:rPr>
            </a:br>
            <a:r>
              <a:rPr lang="de-DE" sz="3200" cap="none" dirty="0" smtClean="0">
                <a:latin typeface="Arial"/>
                <a:cs typeface="Arial"/>
              </a:rPr>
              <a:t>und </a:t>
            </a:r>
            <a:r>
              <a:rPr lang="de-DE" sz="3600" cap="none" dirty="0" smtClean="0">
                <a:latin typeface="Arial"/>
                <a:cs typeface="Arial"/>
              </a:rPr>
              <a:t/>
            </a:r>
            <a:br>
              <a:rPr lang="de-DE" sz="3600" cap="none" dirty="0" smtClean="0">
                <a:latin typeface="Arial"/>
                <a:cs typeface="Arial"/>
              </a:rPr>
            </a:br>
            <a:r>
              <a:rPr lang="de-DE" sz="3600" cap="none" dirty="0" smtClean="0">
                <a:latin typeface="Arial"/>
                <a:cs typeface="Arial"/>
              </a:rPr>
              <a:t>Investitionsrechnung</a:t>
            </a:r>
            <a:endParaRPr lang="de-DE" sz="3600" cap="none" dirty="0">
              <a:latin typeface="Arial"/>
              <a:cs typeface="Arial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685799" y="2628900"/>
            <a:ext cx="6968046" cy="575060"/>
          </a:xfrm>
        </p:spPr>
        <p:txBody>
          <a:bodyPr>
            <a:normAutofit/>
          </a:bodyPr>
          <a:lstStyle/>
          <a:p>
            <a:r>
              <a:rPr lang="de-DE" sz="1600" dirty="0" smtClean="0"/>
              <a:t>Folien zum Lehrbuch: Busse von </a:t>
            </a:r>
            <a:r>
              <a:rPr lang="de-DE" sz="1600" dirty="0" err="1" smtClean="0"/>
              <a:t>Colbe</a:t>
            </a:r>
            <a:r>
              <a:rPr lang="de-DE" sz="1600" dirty="0" smtClean="0"/>
              <a:t>, </a:t>
            </a:r>
            <a:r>
              <a:rPr lang="de-DE" sz="1600" dirty="0" err="1" smtClean="0"/>
              <a:t>Laßmann</a:t>
            </a:r>
            <a:r>
              <a:rPr lang="de-DE" sz="1600" dirty="0" smtClean="0"/>
              <a:t>, Witte</a:t>
            </a:r>
            <a:endParaRPr lang="de-DE" sz="1600" dirty="0"/>
          </a:p>
        </p:txBody>
      </p:sp>
      <p:sp>
        <p:nvSpPr>
          <p:cNvPr id="6" name="Untertitel 2"/>
          <p:cNvSpPr txBox="1">
            <a:spLocks/>
          </p:cNvSpPr>
          <p:nvPr/>
        </p:nvSpPr>
        <p:spPr>
          <a:xfrm>
            <a:off x="685800" y="3573780"/>
            <a:ext cx="6968046" cy="5750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None/>
              <a:defRPr sz="1400" kern="1200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None/>
              <a:defRPr sz="13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 smtClean="0"/>
              <a:t>Kapitel 1: Grundlagen der Investitionstheorie</a:t>
            </a:r>
            <a:endParaRPr lang="de-DE" dirty="0"/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1254" y="4577682"/>
            <a:ext cx="2222659" cy="50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34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Zahlungen innerhalb einer Periode werden dem Zeitpunkt des Periodenendes zugerechnet</a:t>
            </a:r>
          </a:p>
          <a:p>
            <a:r>
              <a:rPr lang="de-DE" dirty="0" smtClean="0"/>
              <a:t>Berücksichtigung aller geplanten Einnahmen und Ausgaben (und wegfallenden Einnahmen)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89081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10</a:t>
            </a:fld>
            <a:endParaRPr lang="en-US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1.3 Investitionsplanung</a:t>
            </a:r>
            <a:endParaRPr lang="de-DE" sz="2400" dirty="0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pic>
        <p:nvPicPr>
          <p:cNvPr id="10" name="Grafik 18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44" y="3084932"/>
            <a:ext cx="3564620" cy="1727046"/>
          </a:xfrm>
          <a:prstGeom prst="rect">
            <a:avLst/>
          </a:prstGeom>
          <a:noFill/>
        </p:spPr>
      </p:pic>
      <p:pic>
        <p:nvPicPr>
          <p:cNvPr id="11" name="Grafik 19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579" y="3041875"/>
            <a:ext cx="2918635" cy="1810471"/>
          </a:xfrm>
          <a:prstGeom prst="rect">
            <a:avLst/>
          </a:prstGeom>
          <a:noFill/>
        </p:spPr>
      </p:pic>
      <p:sp>
        <p:nvSpPr>
          <p:cNvPr id="12" name="Textfeld 11"/>
          <p:cNvSpPr txBox="1"/>
          <p:nvPr/>
        </p:nvSpPr>
        <p:spPr>
          <a:xfrm>
            <a:off x="2105838" y="4559313"/>
            <a:ext cx="15033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Diskrete Zahlungsreihe</a:t>
            </a:r>
            <a:endParaRPr lang="de-DE" sz="1000" dirty="0"/>
          </a:p>
        </p:txBody>
      </p:sp>
      <p:sp>
        <p:nvSpPr>
          <p:cNvPr id="13" name="Textfeld 12"/>
          <p:cNvSpPr txBox="1"/>
          <p:nvPr/>
        </p:nvSpPr>
        <p:spPr>
          <a:xfrm>
            <a:off x="5427313" y="4559313"/>
            <a:ext cx="18742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Kontinuierliche Zahlungsreihe</a:t>
            </a:r>
            <a:endParaRPr lang="de-DE" sz="1000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477B7F-AFE1-714C-AABA-9D85130FB35F}" type="datetime1">
              <a:rPr lang="de-DE" smtClean="0"/>
              <a:t>14.08.2018</a:t>
            </a:fld>
            <a:endParaRPr lang="en-US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21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11</a:t>
            </a:fld>
            <a:endParaRPr lang="en-US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1.3 Investitionsplanung</a:t>
            </a:r>
            <a:endParaRPr lang="de-DE" sz="2400" dirty="0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graphicFrame>
        <p:nvGraphicFramePr>
          <p:cNvPr id="10" name="Tabel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370263"/>
              </p:ext>
            </p:extLst>
          </p:nvPr>
        </p:nvGraphicFramePr>
        <p:xfrm>
          <a:off x="206410" y="1433509"/>
          <a:ext cx="8480392" cy="3201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0098"/>
                <a:gridCol w="2120098"/>
                <a:gridCol w="2120098"/>
                <a:gridCol w="2120098"/>
              </a:tblGrid>
              <a:tr h="296365"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Einnahmen</a:t>
                      </a:r>
                      <a:endParaRPr lang="de-D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Investitionsausgaben</a:t>
                      </a:r>
                      <a:endParaRPr lang="de-D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Betriebsausgaben</a:t>
                      </a:r>
                      <a:endParaRPr lang="de-D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Wegfallende</a:t>
                      </a:r>
                      <a:r>
                        <a:rPr lang="de-DE" sz="1000" baseline="0" dirty="0" smtClean="0"/>
                        <a:t> Einnahmen</a:t>
                      </a:r>
                      <a:endParaRPr lang="de-DE" sz="1000" dirty="0"/>
                    </a:p>
                  </a:txBody>
                  <a:tcPr/>
                </a:tc>
              </a:tr>
              <a:tr h="559267"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Nettoeinnahmen (Verkauf der Produkte)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Aktivierungsfähige</a:t>
                      </a:r>
                      <a:r>
                        <a:rPr lang="de-DE" sz="1000" baseline="0" dirty="0" smtClean="0"/>
                        <a:t> Anschaffungs- und Herstellungsausgaben</a:t>
                      </a:r>
                      <a:endParaRPr lang="de-D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Verbrauchsfaktoren (Fertigungsmaterial)</a:t>
                      </a:r>
                      <a:endParaRPr lang="de-D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Ersatzinvestition: wegfallende</a:t>
                      </a:r>
                      <a:r>
                        <a:rPr lang="de-DE" sz="1000" baseline="0" dirty="0" smtClean="0"/>
                        <a:t> Erlöse für nicht mehr entstehende Nebenprodukte</a:t>
                      </a:r>
                      <a:endParaRPr lang="de-DE" sz="1000" dirty="0"/>
                    </a:p>
                  </a:txBody>
                  <a:tcPr/>
                </a:tc>
              </a:tr>
              <a:tr h="524338"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Nettoeinnahmen (Verkauf der Anlage)</a:t>
                      </a:r>
                      <a:endParaRPr lang="de-D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Aktivierungsfähige Anschaffungsnebenausgaben</a:t>
                      </a:r>
                      <a:endParaRPr lang="de-D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Verbrauchsfaktoren (Betriebsstoffe)</a:t>
                      </a:r>
                      <a:endParaRPr lang="de-D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Aufschub von Ersatzinvestitionen: Verringerung von Resterlösen für die</a:t>
                      </a:r>
                      <a:r>
                        <a:rPr lang="de-DE" sz="1000" baseline="0" dirty="0" smtClean="0"/>
                        <a:t> Altanlage</a:t>
                      </a:r>
                      <a:endParaRPr lang="de-DE" sz="1000" dirty="0"/>
                    </a:p>
                  </a:txBody>
                  <a:tcPr/>
                </a:tc>
              </a:tr>
              <a:tr h="549860"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Bei</a:t>
                      </a:r>
                      <a:r>
                        <a:rPr lang="de-DE" sz="1000" baseline="0" dirty="0" smtClean="0"/>
                        <a:t> Ersatzinvestitionen: Einsparungen an Betriebsausgaben</a:t>
                      </a:r>
                      <a:endParaRPr lang="de-D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Aktivierungsfähige Ausgaben für</a:t>
                      </a:r>
                      <a:r>
                        <a:rPr lang="de-DE" sz="1000" baseline="0" dirty="0" smtClean="0"/>
                        <a:t> die Erhöhung des Umlaufvermögens</a:t>
                      </a:r>
                      <a:endParaRPr lang="de-D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Personal</a:t>
                      </a:r>
                      <a:endParaRPr lang="de-D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000"/>
                    </a:p>
                  </a:txBody>
                  <a:tcPr/>
                </a:tc>
              </a:tr>
              <a:tr h="410352">
                <a:tc>
                  <a:txBody>
                    <a:bodyPr/>
                    <a:lstStyle/>
                    <a:p>
                      <a:endParaRPr lang="de-DE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Nicht aktivierungsfähige Ausgaben</a:t>
                      </a:r>
                      <a:endParaRPr lang="de-D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Dienstleistungen für die Produktion</a:t>
                      </a:r>
                      <a:endParaRPr lang="de-D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000"/>
                    </a:p>
                  </a:txBody>
                  <a:tcPr/>
                </a:tc>
              </a:tr>
              <a:tr h="296365">
                <a:tc>
                  <a:txBody>
                    <a:bodyPr/>
                    <a:lstStyle/>
                    <a:p>
                      <a:endParaRPr lang="de-DE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Instandhaltung und -setzung</a:t>
                      </a:r>
                      <a:endParaRPr lang="de-D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000"/>
                    </a:p>
                  </a:txBody>
                  <a:tcPr/>
                </a:tc>
              </a:tr>
              <a:tr h="296365">
                <a:tc>
                  <a:txBody>
                    <a:bodyPr/>
                    <a:lstStyle/>
                    <a:p>
                      <a:endParaRPr lang="de-DE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Gewährleistungen</a:t>
                      </a:r>
                      <a:endParaRPr lang="de-D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000"/>
                    </a:p>
                  </a:txBody>
                  <a:tcPr/>
                </a:tc>
              </a:tr>
              <a:tr h="182378">
                <a:tc>
                  <a:txBody>
                    <a:bodyPr/>
                    <a:lstStyle/>
                    <a:p>
                      <a:endParaRPr lang="de-DE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0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000" dirty="0" smtClean="0"/>
                        <a:t>Abgaben</a:t>
                      </a:r>
                      <a:endParaRPr lang="de-DE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de-DE" sz="10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feld 10"/>
          <p:cNvSpPr txBox="1"/>
          <p:nvPr/>
        </p:nvSpPr>
        <p:spPr>
          <a:xfrm>
            <a:off x="194491" y="1098500"/>
            <a:ext cx="52381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600" dirty="0" smtClean="0"/>
              <a:t>Beispiele für zuzurechnende Einnahmen und Ausgaben</a:t>
            </a:r>
            <a:endParaRPr lang="de-DE" sz="1600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9C7A6-93FC-FC47-AFFA-D721B53FCE3D}" type="datetime1">
              <a:rPr lang="de-DE" smtClean="0"/>
              <a:t>14.08.2018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158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640118"/>
          </a:xfrm>
        </p:spPr>
        <p:txBody>
          <a:bodyPr>
            <a:normAutofit/>
          </a:bodyPr>
          <a:lstStyle/>
          <a:p>
            <a:r>
              <a:rPr lang="de-DE" dirty="0" smtClean="0"/>
              <a:t>Rechenverfahren im Rahmen des Entscheidungsprozesses</a:t>
            </a:r>
          </a:p>
          <a:p>
            <a:pPr lvl="1"/>
            <a:r>
              <a:rPr lang="de-DE" dirty="0"/>
              <a:t>Beurteilung der Akzeptanz von isolierten Investitionsvorhaben</a:t>
            </a:r>
          </a:p>
          <a:p>
            <a:pPr lvl="1"/>
            <a:r>
              <a:rPr lang="de-DE" dirty="0"/>
              <a:t>Beurteilung der Akzeptanz von </a:t>
            </a:r>
            <a:r>
              <a:rPr lang="de-DE" dirty="0" smtClean="0"/>
              <a:t>Investitionsalternativen</a:t>
            </a:r>
          </a:p>
          <a:p>
            <a:endParaRPr lang="de-DE" dirty="0" smtClean="0"/>
          </a:p>
          <a:p>
            <a:r>
              <a:rPr lang="de-DE" dirty="0" smtClean="0"/>
              <a:t>Statische Verfahren</a:t>
            </a:r>
          </a:p>
          <a:p>
            <a:pPr lvl="1"/>
            <a:r>
              <a:rPr lang="de-DE" dirty="0" smtClean="0"/>
              <a:t>Basieren auf Kosten und Erlösen</a:t>
            </a:r>
          </a:p>
          <a:p>
            <a:r>
              <a:rPr lang="de-DE" dirty="0" smtClean="0"/>
              <a:t>Dynamische Verfahren</a:t>
            </a:r>
          </a:p>
          <a:p>
            <a:pPr lvl="1"/>
            <a:r>
              <a:rPr lang="de-DE" dirty="0" smtClean="0"/>
              <a:t>Basieren auf Ein- und Auszahlungen</a:t>
            </a:r>
            <a:endParaRPr lang="de-DE" dirty="0"/>
          </a:p>
          <a:p>
            <a:pPr lvl="1"/>
            <a:endParaRPr lang="de-DE" dirty="0" smtClean="0"/>
          </a:p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12</a:t>
            </a:fld>
            <a:endParaRPr lang="en-US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1.4 Investitionsrechnung</a:t>
            </a:r>
            <a:endParaRPr lang="de-DE" sz="2400" dirty="0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2A1F82-44A7-B34A-AFE1-0B0A51A50A1F}" type="datetime1">
              <a:rPr lang="de-DE" smtClean="0"/>
              <a:t>14.08.2018</a:t>
            </a:fld>
            <a:endParaRPr lang="en-US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137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2304310"/>
          </a:xfrm>
        </p:spPr>
        <p:txBody>
          <a:bodyPr>
            <a:normAutofit/>
          </a:bodyPr>
          <a:lstStyle/>
          <a:p>
            <a:r>
              <a:rPr lang="de-DE" dirty="0" smtClean="0"/>
              <a:t>Bedingungen für die Anwendbarkeit von Vergleichsrechnungen</a:t>
            </a:r>
          </a:p>
          <a:p>
            <a:pPr lvl="1"/>
            <a:r>
              <a:rPr lang="de-DE" dirty="0" smtClean="0"/>
              <a:t>Gleiches Zielsystem</a:t>
            </a:r>
            <a:endParaRPr lang="de-DE" dirty="0"/>
          </a:p>
          <a:p>
            <a:pPr lvl="1"/>
            <a:r>
              <a:rPr lang="de-DE" dirty="0" smtClean="0"/>
              <a:t>Gleiche Umwelt</a:t>
            </a:r>
          </a:p>
          <a:p>
            <a:pPr lvl="1"/>
            <a:r>
              <a:rPr lang="de-DE" dirty="0" smtClean="0"/>
              <a:t>Gleicher Planungszeitraum</a:t>
            </a:r>
          </a:p>
          <a:p>
            <a:pPr lvl="1"/>
            <a:r>
              <a:rPr lang="de-DE" dirty="0" smtClean="0"/>
              <a:t>Gleicher Kapitaleinsatz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13</a:t>
            </a:fld>
            <a:endParaRPr lang="en-US" dirty="0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1.4 Investitionsrechnung</a:t>
            </a:r>
            <a:endParaRPr lang="de-DE" sz="2400" dirty="0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338594" y="3845500"/>
            <a:ext cx="84699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200" dirty="0"/>
              <a:t>Nur </a:t>
            </a:r>
            <a:r>
              <a:rPr lang="de-DE" sz="2200" i="1" dirty="0"/>
              <a:t>vollständig formulierte Alternativen </a:t>
            </a:r>
            <a:r>
              <a:rPr lang="de-DE" sz="2200" dirty="0"/>
              <a:t>können verglichen werden!</a:t>
            </a:r>
          </a:p>
          <a:p>
            <a:endParaRPr lang="de-DE" sz="2200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6CFA97-01D6-DA41-B17B-8220E38EAA26}" type="datetime1">
              <a:rPr lang="de-DE" smtClean="0"/>
              <a:t>14.08.2018</a:t>
            </a:fld>
            <a:endParaRPr lang="en-US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2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14</a:t>
            </a:fld>
            <a:endParaRPr lang="en-US" dirty="0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12" name="Rechteck 11"/>
          <p:cNvSpPr/>
          <p:nvPr/>
        </p:nvSpPr>
        <p:spPr>
          <a:xfrm>
            <a:off x="3741117" y="2448741"/>
            <a:ext cx="1533058" cy="984073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Statische Verfahren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5136886" y="1313963"/>
            <a:ext cx="2036449" cy="1305741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>
                <a:solidFill>
                  <a:schemeClr val="tx1"/>
                </a:solidFill>
              </a:rPr>
              <a:t>Gewinnvergleichs-</a:t>
            </a:r>
          </a:p>
          <a:p>
            <a:pPr algn="ctr"/>
            <a:r>
              <a:rPr lang="de-DE" sz="1600" dirty="0" err="1" smtClean="0">
                <a:solidFill>
                  <a:schemeClr val="tx1"/>
                </a:solidFill>
              </a:rPr>
              <a:t>rechnung</a:t>
            </a:r>
            <a:endParaRPr lang="de-DE" sz="1600" dirty="0">
              <a:solidFill>
                <a:schemeClr val="tx1"/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1850716" y="1313963"/>
            <a:ext cx="2036449" cy="1305741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>
                <a:solidFill>
                  <a:schemeClr val="tx1"/>
                </a:solidFill>
              </a:rPr>
              <a:t>Kostenvergleichs-</a:t>
            </a:r>
          </a:p>
          <a:p>
            <a:pPr algn="ctr"/>
            <a:r>
              <a:rPr lang="de-DE" sz="1600" dirty="0" err="1" smtClean="0">
                <a:solidFill>
                  <a:schemeClr val="tx1"/>
                </a:solidFill>
              </a:rPr>
              <a:t>rechnung</a:t>
            </a:r>
            <a:endParaRPr lang="de-DE" sz="1600" dirty="0">
              <a:solidFill>
                <a:schemeClr val="tx1"/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1850716" y="3237615"/>
            <a:ext cx="2036449" cy="1305741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>
                <a:solidFill>
                  <a:schemeClr val="tx1"/>
                </a:solidFill>
              </a:rPr>
              <a:t>Rentabilitäts-</a:t>
            </a:r>
          </a:p>
          <a:p>
            <a:pPr algn="ctr"/>
            <a:r>
              <a:rPr lang="de-DE" sz="1600" dirty="0" smtClean="0">
                <a:solidFill>
                  <a:schemeClr val="tx1"/>
                </a:solidFill>
              </a:rPr>
              <a:t>Vergleichsrechnung</a:t>
            </a:r>
          </a:p>
          <a:p>
            <a:pPr algn="ctr"/>
            <a:r>
              <a:rPr lang="de-DE" sz="1600" i="1" dirty="0" err="1" smtClean="0">
                <a:solidFill>
                  <a:schemeClr val="tx1"/>
                </a:solidFill>
              </a:rPr>
              <a:t>RoI</a:t>
            </a:r>
            <a:endParaRPr lang="de-DE" sz="1600" i="1" dirty="0">
              <a:solidFill>
                <a:schemeClr val="tx1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5136886" y="3237615"/>
            <a:ext cx="2036449" cy="1305741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dirty="0" smtClean="0">
                <a:solidFill>
                  <a:schemeClr val="tx1"/>
                </a:solidFill>
              </a:rPr>
              <a:t>Amortisations-</a:t>
            </a:r>
          </a:p>
          <a:p>
            <a:pPr algn="ctr"/>
            <a:r>
              <a:rPr lang="de-DE" sz="1600" dirty="0" err="1" smtClean="0">
                <a:solidFill>
                  <a:schemeClr val="tx1"/>
                </a:solidFill>
              </a:rPr>
              <a:t>vergleichsrechnung</a:t>
            </a:r>
            <a:endParaRPr lang="de-DE" sz="1600" dirty="0">
              <a:solidFill>
                <a:schemeClr val="tx1"/>
              </a:solidFill>
            </a:endParaRPr>
          </a:p>
        </p:txBody>
      </p:sp>
      <p:sp>
        <p:nvSpPr>
          <p:cNvPr id="1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1.5 Kalkulatorische Verfahren der Investitionsrechnung</a:t>
            </a:r>
            <a:endParaRPr lang="de-DE" sz="2400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8FE64-5339-D644-A9E9-30F53700910C}" type="datetime1">
              <a:rPr lang="de-DE" smtClean="0"/>
              <a:t>14.08.2018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24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15</a:t>
            </a:fld>
            <a:endParaRPr lang="en-US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1.5 Kalkulatorische Verfahren der Investitionsrechnung</a:t>
            </a:r>
            <a:endParaRPr lang="de-DE" sz="2400" dirty="0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457200" y="1171592"/>
            <a:ext cx="3456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Rentabilitätsvergleichsrechnung</a:t>
            </a:r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0655A-A307-5446-B219-1347158A842B}" type="datetime1">
              <a:rPr lang="de-DE" smtClean="0"/>
              <a:t>14.08.2018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457200" y="1658524"/>
            <a:ext cx="7926882" cy="5405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i="1" dirty="0" smtClean="0"/>
              <a:t>Return on Investment </a:t>
            </a:r>
            <a:r>
              <a:rPr lang="de-DE" sz="1400" dirty="0" smtClean="0"/>
              <a:t>bezeichnet den Periodengewinn im Verhältnis zum gebundenen Kapital (i.d.R. Buchwert):</a:t>
            </a:r>
            <a:endParaRPr lang="de-DE" sz="1400" dirty="0"/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 rotWithShape="1">
          <a:blip r:embed="rId4"/>
          <a:srcRect l="5987" r="82592"/>
          <a:stretch/>
        </p:blipFill>
        <p:spPr>
          <a:xfrm>
            <a:off x="928950" y="1989821"/>
            <a:ext cx="940712" cy="816429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457200" y="2841530"/>
            <a:ext cx="7468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Zur Durchführung muss ein Projekt mindestens die von der Unternehmensleitung vorgegebene Mindestrentabilität erfüllen (</a:t>
            </a:r>
            <a:r>
              <a:rPr lang="de-DE" sz="1400" i="1" dirty="0" smtClean="0"/>
              <a:t>Akzeptanzkriterium</a:t>
            </a:r>
            <a:r>
              <a:rPr lang="de-DE" sz="1400" dirty="0" smtClean="0"/>
              <a:t>):</a:t>
            </a:r>
            <a:endParaRPr lang="de-DE" sz="1400" dirty="0"/>
          </a:p>
        </p:txBody>
      </p:sp>
      <p:pic>
        <p:nvPicPr>
          <p:cNvPr id="10" name="Bild 9"/>
          <p:cNvPicPr>
            <a:picLocks noChangeAspect="1"/>
          </p:cNvPicPr>
          <p:nvPr/>
        </p:nvPicPr>
        <p:blipFill rotWithShape="1">
          <a:blip r:embed="rId5"/>
          <a:srcRect l="43308" r="43844"/>
          <a:stretch/>
        </p:blipFill>
        <p:spPr>
          <a:xfrm>
            <a:off x="957133" y="3166050"/>
            <a:ext cx="956961" cy="738248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457200" y="3900926"/>
            <a:ext cx="7468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Stehen mehrere, sich gegenseitig ausschließende Objekte zur Wahl, so gilt als </a:t>
            </a:r>
            <a:r>
              <a:rPr lang="de-DE" sz="1400" i="1" dirty="0" smtClean="0"/>
              <a:t>Entscheidungsregel</a:t>
            </a:r>
            <a:r>
              <a:rPr lang="de-DE" sz="1400" dirty="0" smtClean="0"/>
              <a:t>:</a:t>
            </a:r>
            <a:endParaRPr lang="de-DE" sz="1400" dirty="0"/>
          </a:p>
        </p:txBody>
      </p:sp>
      <p:pic>
        <p:nvPicPr>
          <p:cNvPr id="12" name="Bild 11"/>
          <p:cNvPicPr>
            <a:picLocks noChangeAspect="1"/>
          </p:cNvPicPr>
          <p:nvPr/>
        </p:nvPicPr>
        <p:blipFill rotWithShape="1">
          <a:blip r:embed="rId6"/>
          <a:srcRect l="38977" r="40049"/>
          <a:stretch/>
        </p:blipFill>
        <p:spPr>
          <a:xfrm>
            <a:off x="870159" y="4326641"/>
            <a:ext cx="1404116" cy="663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20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16</a:t>
            </a:fld>
            <a:endParaRPr lang="en-US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1.5 Kalkulatorische Verfahren der Investitionsrechnung</a:t>
            </a:r>
            <a:endParaRPr lang="de-DE" sz="2400" dirty="0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457200" y="1006952"/>
            <a:ext cx="4470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Rentabilitätsvergleichsrechnung - Beispiel</a:t>
            </a:r>
            <a:endParaRPr lang="de-DE" dirty="0"/>
          </a:p>
        </p:txBody>
      </p:sp>
      <p:pic>
        <p:nvPicPr>
          <p:cNvPr id="10" name="Bild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3807" y="1495574"/>
            <a:ext cx="6381225" cy="1206936"/>
          </a:xfrm>
          <a:prstGeom prst="rect">
            <a:avLst/>
          </a:prstGeom>
        </p:spPr>
      </p:pic>
      <p:pic>
        <p:nvPicPr>
          <p:cNvPr id="11" name="Bild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9484" y="3121565"/>
            <a:ext cx="6381225" cy="1684930"/>
          </a:xfrm>
          <a:prstGeom prst="rect">
            <a:avLst/>
          </a:prstGeom>
        </p:spPr>
      </p:pic>
      <p:cxnSp>
        <p:nvCxnSpPr>
          <p:cNvPr id="13" name="Gerade Verbindung 12"/>
          <p:cNvCxnSpPr/>
          <p:nvPr/>
        </p:nvCxnSpPr>
        <p:spPr>
          <a:xfrm>
            <a:off x="125848" y="2963667"/>
            <a:ext cx="8617429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hteck 15"/>
          <p:cNvSpPr/>
          <p:nvPr/>
        </p:nvSpPr>
        <p:spPr>
          <a:xfrm>
            <a:off x="7425032" y="403653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Beispiel S. 26</a:t>
            </a:r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2895F2-AE05-3B49-A1D1-02A05EDAF38E}" type="datetime1">
              <a:rPr lang="de-DE" smtClean="0"/>
              <a:t>14.08.2018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3283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de-DE" u="sng" dirty="0" smtClean="0"/>
              <a:t>Zinsbegriff</a:t>
            </a:r>
          </a:p>
          <a:p>
            <a:r>
              <a:rPr lang="de-DE" dirty="0" smtClean="0"/>
              <a:t>Zins drückt eine Zeitpräferenz aus</a:t>
            </a:r>
          </a:p>
          <a:p>
            <a:pPr lvl="1"/>
            <a:r>
              <a:rPr lang="de-DE" dirty="0" smtClean="0"/>
              <a:t>Sofort verfügbarer Betrag wird höherwertig eingeschätzt als später verfügbarer Betrag</a:t>
            </a:r>
          </a:p>
          <a:p>
            <a:pPr lvl="1"/>
            <a:r>
              <a:rPr lang="de-DE" dirty="0" smtClean="0"/>
              <a:t>= Preis für die entgangenen anderweitigen Nutzungsmöglichkeiten des Geldes</a:t>
            </a:r>
          </a:p>
          <a:p>
            <a:pPr lvl="1"/>
            <a:endParaRPr lang="de-DE" dirty="0" smtClean="0"/>
          </a:p>
          <a:p>
            <a:r>
              <a:rPr lang="de-DE" dirty="0" smtClean="0"/>
              <a:t>Sollzinssatz</a:t>
            </a:r>
          </a:p>
          <a:p>
            <a:pPr lvl="1"/>
            <a:r>
              <a:rPr lang="de-DE" dirty="0" smtClean="0"/>
              <a:t>Zins für die Aufnahme von Finanzmitteln</a:t>
            </a:r>
          </a:p>
          <a:p>
            <a:r>
              <a:rPr lang="de-DE" dirty="0" smtClean="0"/>
              <a:t>Habenzinssatz</a:t>
            </a:r>
          </a:p>
          <a:p>
            <a:pPr lvl="1"/>
            <a:r>
              <a:rPr lang="de-DE" dirty="0" smtClean="0"/>
              <a:t>Zins für die Ausleihe von Finanzmitteln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17</a:t>
            </a:fld>
            <a:endParaRPr lang="en-US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 Zinseszinsrechnung</a:t>
            </a:r>
            <a:endParaRPr lang="de-DE" sz="2400" dirty="0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EA5E62-B706-2B48-9045-670B6F9FDCF0}" type="datetime1">
              <a:rPr lang="de-DE" smtClean="0"/>
              <a:t>14.08.2018</a:t>
            </a:fld>
            <a:endParaRPr lang="en-US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3408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000" dirty="0" smtClean="0"/>
              <a:t>Dynamische Investitionsrechnung basiert auf Zinseszinsrechnung</a:t>
            </a:r>
          </a:p>
          <a:p>
            <a:pPr marL="0" indent="0">
              <a:buNone/>
            </a:pPr>
            <a:endParaRPr lang="de-DE" sz="2000" dirty="0" smtClean="0"/>
          </a:p>
          <a:p>
            <a:r>
              <a:rPr lang="de-DE" sz="2000" dirty="0" smtClean="0"/>
              <a:t>Zusammenfassung von Zahlungsreihen auf einen Betrag in einem Zeitpunkt</a:t>
            </a:r>
          </a:p>
          <a:p>
            <a:pPr marL="0" indent="0">
              <a:buNone/>
            </a:pPr>
            <a:endParaRPr lang="de-DE" sz="2000" dirty="0" smtClean="0"/>
          </a:p>
          <a:p>
            <a:r>
              <a:rPr lang="de-DE" sz="2000" i="1" dirty="0" smtClean="0"/>
              <a:t>Barwert</a:t>
            </a:r>
          </a:p>
          <a:p>
            <a:pPr lvl="1"/>
            <a:r>
              <a:rPr lang="de-DE" sz="1800" dirty="0" smtClean="0"/>
              <a:t>Wert der Zahlung/Zahlungsreihe am Anfang (</a:t>
            </a:r>
            <a:r>
              <a:rPr lang="de-DE" sz="1800" i="1" dirty="0" smtClean="0"/>
              <a:t>t</a:t>
            </a:r>
            <a:r>
              <a:rPr lang="de-DE" sz="1800" i="1" baseline="-25000" dirty="0" smtClean="0"/>
              <a:t>0</a:t>
            </a:r>
            <a:r>
              <a:rPr lang="de-DE" sz="1800" dirty="0" smtClean="0"/>
              <a:t>)</a:t>
            </a:r>
          </a:p>
          <a:p>
            <a:r>
              <a:rPr lang="de-DE" sz="2000" i="1" dirty="0" smtClean="0"/>
              <a:t>Endwert</a:t>
            </a:r>
          </a:p>
          <a:p>
            <a:pPr lvl="1"/>
            <a:r>
              <a:rPr lang="de-DE" sz="1800" dirty="0" smtClean="0"/>
              <a:t>Wert der Zahlung/Zahlungsreihe an ihrem Ende (</a:t>
            </a:r>
            <a:r>
              <a:rPr lang="de-DE" sz="1800" i="1" dirty="0" err="1" smtClean="0"/>
              <a:t>t</a:t>
            </a:r>
            <a:r>
              <a:rPr lang="de-DE" sz="1800" i="1" baseline="-25000" dirty="0" err="1" smtClean="0"/>
              <a:t>n</a:t>
            </a:r>
            <a:r>
              <a:rPr lang="de-DE" sz="1800" dirty="0" smtClean="0"/>
              <a:t>) </a:t>
            </a:r>
          </a:p>
          <a:p>
            <a:endParaRPr lang="de-DE" sz="200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18</a:t>
            </a:fld>
            <a:endParaRPr lang="en-US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1.6.2 Barwert und Endwert einer einzelnen Zahlung</a:t>
            </a:r>
            <a:endParaRPr lang="de-DE" sz="2400" dirty="0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ABEC6A-30F2-0D47-A54B-42A314704F65}" type="datetime1">
              <a:rPr lang="de-DE" smtClean="0"/>
              <a:t>14.08.2018</a:t>
            </a:fld>
            <a:endParaRPr lang="en-US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014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19</a:t>
            </a:fld>
            <a:endParaRPr lang="en-US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1.6.2.1 Jährliche Verzinsung</a:t>
            </a:r>
            <a:endParaRPr lang="de-DE" sz="2400" dirty="0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10" name="Inhaltsplatzhalter 2"/>
          <p:cNvSpPr txBox="1">
            <a:spLocks/>
          </p:cNvSpPr>
          <p:nvPr/>
        </p:nvSpPr>
        <p:spPr>
          <a:xfrm>
            <a:off x="445031" y="1385368"/>
            <a:ext cx="8229600" cy="11281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/>
              <a:t>Auszahlung </a:t>
            </a:r>
            <a:r>
              <a:rPr lang="de-DE" sz="1400" i="1" dirty="0"/>
              <a:t>a</a:t>
            </a:r>
            <a:r>
              <a:rPr lang="de-DE" sz="1400" i="1" baseline="-25000" dirty="0"/>
              <a:t>0</a:t>
            </a:r>
            <a:r>
              <a:rPr lang="de-DE" sz="1400" dirty="0"/>
              <a:t> im Zeitpunkt </a:t>
            </a:r>
            <a:r>
              <a:rPr lang="de-DE" sz="1400" i="1" dirty="0"/>
              <a:t>t</a:t>
            </a:r>
            <a:r>
              <a:rPr lang="de-DE" sz="1400" i="1" baseline="-25000" dirty="0"/>
              <a:t>0</a:t>
            </a:r>
            <a:r>
              <a:rPr lang="de-DE" sz="1400" dirty="0"/>
              <a:t> </a:t>
            </a:r>
            <a:endParaRPr lang="de-DE" sz="1400" dirty="0" smtClean="0"/>
          </a:p>
          <a:p>
            <a:r>
              <a:rPr lang="de-DE" sz="1400" dirty="0" smtClean="0"/>
              <a:t>Verzinsung mit dem Zinssatz</a:t>
            </a:r>
            <a:r>
              <a:rPr lang="de-DE" sz="1400" i="1" dirty="0" smtClean="0"/>
              <a:t> i</a:t>
            </a:r>
          </a:p>
          <a:p>
            <a:r>
              <a:rPr lang="de-DE" sz="1400" dirty="0" smtClean="0"/>
              <a:t>Nachschüssige Zinsen: Gutschreibung am Ende jeden Jahres</a:t>
            </a:r>
          </a:p>
          <a:p>
            <a:r>
              <a:rPr lang="de-DE" sz="1400" dirty="0" smtClean="0"/>
              <a:t>Mitverzinsung der gutgeschriebenen Zinsen (Zinseszins)</a:t>
            </a:r>
          </a:p>
          <a:p>
            <a:r>
              <a:rPr lang="de-DE" sz="1400" dirty="0" smtClean="0"/>
              <a:t>Endwert?</a:t>
            </a:r>
            <a:endParaRPr lang="de-DE" sz="1400" dirty="0"/>
          </a:p>
        </p:txBody>
      </p:sp>
      <p:pic>
        <p:nvPicPr>
          <p:cNvPr id="12" name="Bild 11"/>
          <p:cNvPicPr>
            <a:picLocks noChangeAspect="1"/>
          </p:cNvPicPr>
          <p:nvPr/>
        </p:nvPicPr>
        <p:blipFill rotWithShape="1">
          <a:blip r:embed="rId4"/>
          <a:srcRect l="25615"/>
          <a:stretch/>
        </p:blipFill>
        <p:spPr>
          <a:xfrm>
            <a:off x="607120" y="2505736"/>
            <a:ext cx="4893130" cy="1101186"/>
          </a:xfrm>
          <a:prstGeom prst="rect">
            <a:avLst/>
          </a:prstGeom>
        </p:spPr>
      </p:pic>
      <p:sp>
        <p:nvSpPr>
          <p:cNvPr id="13" name="Inhaltsplatzhalter 2"/>
          <p:cNvSpPr txBox="1">
            <a:spLocks/>
          </p:cNvSpPr>
          <p:nvPr/>
        </p:nvSpPr>
        <p:spPr>
          <a:xfrm>
            <a:off x="457200" y="3571642"/>
            <a:ext cx="8229600" cy="3282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 smtClean="0"/>
              <a:t>Endwert am Ende des </a:t>
            </a:r>
            <a:r>
              <a:rPr lang="de-DE" sz="1400" i="1" dirty="0" err="1" smtClean="0"/>
              <a:t>n</a:t>
            </a:r>
            <a:r>
              <a:rPr lang="de-DE" sz="1400" dirty="0" err="1" smtClean="0"/>
              <a:t>-ten</a:t>
            </a:r>
            <a:r>
              <a:rPr lang="de-DE" sz="1400" dirty="0" smtClean="0"/>
              <a:t> Jahres:</a:t>
            </a:r>
            <a:endParaRPr lang="de-DE" sz="1400" dirty="0"/>
          </a:p>
        </p:txBody>
      </p:sp>
      <p:pic>
        <p:nvPicPr>
          <p:cNvPr id="14" name="Bild 13"/>
          <p:cNvPicPr>
            <a:picLocks noChangeAspect="1"/>
          </p:cNvPicPr>
          <p:nvPr/>
        </p:nvPicPr>
        <p:blipFill rotWithShape="1">
          <a:blip r:embed="rId5"/>
          <a:srcRect r="73124"/>
          <a:stretch/>
        </p:blipFill>
        <p:spPr>
          <a:xfrm>
            <a:off x="642398" y="3857029"/>
            <a:ext cx="2109180" cy="777868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8CAA40-E345-9943-9AED-8DB0C727D3E3}" type="datetime1">
              <a:rPr lang="de-DE" smtClean="0"/>
              <a:t>14.08.2018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787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1282919"/>
          </a:xfrm>
        </p:spPr>
        <p:txBody>
          <a:bodyPr/>
          <a:lstStyle/>
          <a:p>
            <a:r>
              <a:rPr lang="de-DE" dirty="0" smtClean="0"/>
              <a:t>Ziel: Auswahl von einzelnen </a:t>
            </a:r>
            <a:r>
              <a:rPr lang="de-DE" i="1" dirty="0" smtClean="0"/>
              <a:t>Investitionsobjekten</a:t>
            </a:r>
            <a:r>
              <a:rPr lang="de-DE" dirty="0" smtClean="0"/>
              <a:t> und </a:t>
            </a:r>
            <a:r>
              <a:rPr lang="de-DE" i="1" dirty="0" smtClean="0"/>
              <a:t>Investitionsprogrammen</a:t>
            </a:r>
          </a:p>
          <a:p>
            <a:r>
              <a:rPr lang="de-DE" dirty="0" smtClean="0"/>
              <a:t>Betrachtung über </a:t>
            </a:r>
            <a:r>
              <a:rPr lang="de-DE" i="1" dirty="0" smtClean="0"/>
              <a:t>mehrere Perioden</a:t>
            </a:r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</a:t>
            </a:fld>
            <a:endParaRPr lang="en-US"/>
          </a:p>
        </p:txBody>
      </p:sp>
      <p:sp>
        <p:nvSpPr>
          <p:cNvPr id="8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1.1 Investitionstheorie als Teil der Betriebswirtschaftstheorie</a:t>
            </a:r>
            <a:endParaRPr lang="de-DE" sz="2400" dirty="0"/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2731037" y="2912549"/>
            <a:ext cx="28664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Betrachtung des Investors</a:t>
            </a:r>
          </a:p>
        </p:txBody>
      </p:sp>
      <p:grpSp>
        <p:nvGrpSpPr>
          <p:cNvPr id="19" name="Gruppierung 18"/>
          <p:cNvGrpSpPr/>
          <p:nvPr/>
        </p:nvGrpSpPr>
        <p:grpSpPr>
          <a:xfrm>
            <a:off x="926699" y="3597353"/>
            <a:ext cx="7004404" cy="1052141"/>
            <a:chOff x="926699" y="2868966"/>
            <a:chExt cx="7004404" cy="1052141"/>
          </a:xfrm>
        </p:grpSpPr>
        <p:sp>
          <p:nvSpPr>
            <p:cNvPr id="10" name="Textfeld 9"/>
            <p:cNvSpPr txBox="1"/>
            <p:nvPr/>
          </p:nvSpPr>
          <p:spPr>
            <a:xfrm>
              <a:off x="926699" y="2868966"/>
              <a:ext cx="1202535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Input</a:t>
              </a:r>
            </a:p>
            <a:p>
              <a:r>
                <a:rPr lang="de-DE" sz="1400" dirty="0" smtClean="0"/>
                <a:t>Faktorbedarf</a:t>
              </a:r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6189433" y="2874868"/>
              <a:ext cx="1741670" cy="5847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dirty="0" smtClean="0"/>
                <a:t>Output</a:t>
              </a:r>
            </a:p>
            <a:p>
              <a:r>
                <a:rPr lang="de-DE" sz="1400" dirty="0" smtClean="0"/>
                <a:t>Pot. Absatzmengen</a:t>
              </a:r>
            </a:p>
          </p:txBody>
        </p:sp>
        <p:cxnSp>
          <p:nvCxnSpPr>
            <p:cNvPr id="13" name="Gerade Verbindung mit Pfeil 12"/>
            <p:cNvCxnSpPr/>
            <p:nvPr/>
          </p:nvCxnSpPr>
          <p:spPr>
            <a:xfrm>
              <a:off x="1086869" y="3547243"/>
              <a:ext cx="6325087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feld 14"/>
            <p:cNvSpPr txBox="1"/>
            <p:nvPr/>
          </p:nvSpPr>
          <p:spPr>
            <a:xfrm>
              <a:off x="6189433" y="3613330"/>
              <a:ext cx="127275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 smtClean="0"/>
                <a:t>Einzahlungen</a:t>
              </a:r>
              <a:endParaRPr lang="de-DE" sz="1400" dirty="0"/>
            </a:p>
          </p:txBody>
        </p:sp>
        <p:sp>
          <p:nvSpPr>
            <p:cNvPr id="16" name="Textfeld 15"/>
            <p:cNvSpPr txBox="1"/>
            <p:nvPr/>
          </p:nvSpPr>
          <p:spPr>
            <a:xfrm>
              <a:off x="926699" y="3613330"/>
              <a:ext cx="132263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400" dirty="0" smtClean="0"/>
                <a:t>Auszahlungen</a:t>
              </a:r>
              <a:endParaRPr lang="de-DE" sz="1400" dirty="0"/>
            </a:p>
          </p:txBody>
        </p:sp>
        <p:sp>
          <p:nvSpPr>
            <p:cNvPr id="18" name="Textfeld 17"/>
            <p:cNvSpPr txBox="1"/>
            <p:nvPr/>
          </p:nvSpPr>
          <p:spPr>
            <a:xfrm>
              <a:off x="3649595" y="3308519"/>
              <a:ext cx="855162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1100" i="1" dirty="0" smtClean="0"/>
                <a:t>Investition</a:t>
              </a:r>
            </a:p>
          </p:txBody>
        </p:sp>
      </p:grpSp>
      <p:cxnSp>
        <p:nvCxnSpPr>
          <p:cNvPr id="22" name="Gerade Verbindung mit Pfeil 21"/>
          <p:cNvCxnSpPr>
            <a:stCxn id="14" idx="2"/>
          </p:cNvCxnSpPr>
          <p:nvPr/>
        </p:nvCxnSpPr>
        <p:spPr>
          <a:xfrm flipH="1">
            <a:off x="1726588" y="3281881"/>
            <a:ext cx="2437650" cy="5324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mit Pfeil 23"/>
          <p:cNvCxnSpPr/>
          <p:nvPr/>
        </p:nvCxnSpPr>
        <p:spPr>
          <a:xfrm>
            <a:off x="4152479" y="3277958"/>
            <a:ext cx="2036954" cy="53246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B92B2-17C6-C340-AB18-77EA3F9C532A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1014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504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err="1" smtClean="0"/>
              <a:t>Aufzinsung</a:t>
            </a:r>
            <a:r>
              <a:rPr lang="de-DE" dirty="0" smtClean="0"/>
              <a:t> - Endwert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20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pic>
        <p:nvPicPr>
          <p:cNvPr id="10" name="Bild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817678"/>
            <a:ext cx="7974186" cy="3011745"/>
          </a:xfrm>
          <a:prstGeom prst="rect">
            <a:avLst/>
          </a:prstGeom>
        </p:spPr>
      </p:pic>
      <p:pic>
        <p:nvPicPr>
          <p:cNvPr id="32" name="Bild 31"/>
          <p:cNvPicPr>
            <a:picLocks noChangeAspect="1"/>
          </p:cNvPicPr>
          <p:nvPr/>
        </p:nvPicPr>
        <p:blipFill rotWithShape="1">
          <a:blip r:embed="rId5"/>
          <a:srcRect r="71396"/>
          <a:stretch/>
        </p:blipFill>
        <p:spPr>
          <a:xfrm>
            <a:off x="3240856" y="1141071"/>
            <a:ext cx="1877663" cy="563893"/>
          </a:xfrm>
          <a:prstGeom prst="rect">
            <a:avLst/>
          </a:prstGeom>
        </p:spPr>
      </p:pic>
      <p:sp>
        <p:nvSpPr>
          <p:cNvPr id="35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1.6.2.1 Jährliche Verzinsung</a:t>
            </a:r>
            <a:endParaRPr lang="de-DE" sz="2400" dirty="0"/>
          </a:p>
        </p:txBody>
      </p:sp>
      <p:sp>
        <p:nvSpPr>
          <p:cNvPr id="36" name="Textfeld 35"/>
          <p:cNvSpPr txBox="1"/>
          <p:nvPr/>
        </p:nvSpPr>
        <p:spPr>
          <a:xfrm>
            <a:off x="457200" y="4829423"/>
            <a:ext cx="33370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err="1" smtClean="0"/>
              <a:t>Aufzinsung</a:t>
            </a:r>
            <a:r>
              <a:rPr lang="de-DE" sz="1200" dirty="0" smtClean="0"/>
              <a:t> von 1€ bei alternativen Zinssätzen</a:t>
            </a:r>
            <a:endParaRPr lang="de-DE" sz="1200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F626-04AE-8447-BA74-EB54F73BC87D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0397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504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err="1" smtClean="0"/>
              <a:t>Aufzinsung</a:t>
            </a:r>
            <a:r>
              <a:rPr lang="de-DE" dirty="0" smtClean="0"/>
              <a:t> - Endwert - Beispiel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21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35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1.6.2.1 Jährliche Verzinsung</a:t>
            </a:r>
            <a:endParaRPr lang="de-DE" sz="2400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DBF626-04AE-8447-BA74-EB54F73BC87D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457200" y="1752004"/>
            <a:ext cx="82788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Jemand zahlt 1.000 € auf ein Sparkonto ein, das jährlich 6% Zinsen bringt</a:t>
            </a:r>
            <a:r>
              <a:rPr lang="de-DE" dirty="0" smtClean="0"/>
              <a:t>.</a:t>
            </a:r>
          </a:p>
          <a:p>
            <a:endParaRPr lang="de-DE" dirty="0"/>
          </a:p>
          <a:p>
            <a:r>
              <a:rPr lang="de-DE" dirty="0" err="1"/>
              <a:t>Wieviel</a:t>
            </a:r>
            <a:r>
              <a:rPr lang="de-DE" dirty="0"/>
              <a:t> wird er am Ende des fünften Jahres abheben können? </a:t>
            </a:r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 rotWithShape="1">
          <a:blip r:embed="rId4"/>
          <a:srcRect l="24325" t="25205" r="24865"/>
          <a:stretch/>
        </p:blipFill>
        <p:spPr>
          <a:xfrm>
            <a:off x="1046541" y="3186941"/>
            <a:ext cx="4080332" cy="423358"/>
          </a:xfrm>
          <a:prstGeom prst="rect">
            <a:avLst/>
          </a:prstGeom>
        </p:spPr>
      </p:pic>
      <p:sp>
        <p:nvSpPr>
          <p:cNvPr id="13" name="Rechteck 12"/>
          <p:cNvSpPr/>
          <p:nvPr/>
        </p:nvSpPr>
        <p:spPr>
          <a:xfrm>
            <a:off x="7276789" y="400050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Beispiel S. 32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10288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504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Abzinsung - Barwert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22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4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pic>
        <p:nvPicPr>
          <p:cNvPr id="2" name="Bild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955" y="1791823"/>
            <a:ext cx="7951304" cy="3000950"/>
          </a:xfrm>
          <a:prstGeom prst="rect">
            <a:avLst/>
          </a:prstGeom>
        </p:spPr>
      </p:pic>
      <p:graphicFrame>
        <p:nvGraphicFramePr>
          <p:cNvPr id="11" name="Objek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867400"/>
              </p:ext>
            </p:extLst>
          </p:nvPr>
        </p:nvGraphicFramePr>
        <p:xfrm>
          <a:off x="1224487" y="1164614"/>
          <a:ext cx="5765800" cy="49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6" name="Dokument" r:id="rId7" imgW="5765800" imgH="495300" progId="Word.Document.12">
                  <p:embed/>
                </p:oleObj>
              </mc:Choice>
              <mc:Fallback>
                <p:oleObj name="Dokument" r:id="rId7" imgW="5765800" imgH="4953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24487" y="1164614"/>
                        <a:ext cx="5765800" cy="495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1.6.2.1 Jährliche Verzinsung</a:t>
            </a:r>
            <a:endParaRPr lang="de-DE" sz="2400" dirty="0"/>
          </a:p>
        </p:txBody>
      </p:sp>
      <p:sp>
        <p:nvSpPr>
          <p:cNvPr id="15" name="Textfeld 14"/>
          <p:cNvSpPr txBox="1"/>
          <p:nvPr/>
        </p:nvSpPr>
        <p:spPr>
          <a:xfrm>
            <a:off x="457200" y="4829423"/>
            <a:ext cx="32942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Abzinsung von 1€ bei alternativen Zinssätzen</a:t>
            </a:r>
            <a:endParaRPr lang="de-DE" sz="1200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6E04C-BD77-1F49-A8D1-4FE04BD73AD5}" type="datetime1">
              <a:rPr lang="de-DE" smtClean="0"/>
              <a:t>14.08.2018</a:t>
            </a:fld>
            <a:endParaRPr lang="en-US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15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504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Abzinsung – Barwert - Beispiel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23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14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1.6.2.1 Jährliche Verzinsung</a:t>
            </a:r>
            <a:endParaRPr lang="de-DE" sz="2400" dirty="0"/>
          </a:p>
        </p:txBody>
      </p:sp>
      <p:sp>
        <p:nvSpPr>
          <p:cNvPr id="15" name="Textfeld 14"/>
          <p:cNvSpPr txBox="1"/>
          <p:nvPr/>
        </p:nvSpPr>
        <p:spPr>
          <a:xfrm>
            <a:off x="457200" y="4829423"/>
            <a:ext cx="32942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Abzinsung von 1€ bei alternativen Zinssätzen</a:t>
            </a:r>
            <a:endParaRPr lang="de-DE" sz="1200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16E04C-BD77-1F49-A8D1-4FE04BD73AD5}" type="datetime1">
              <a:rPr lang="de-DE" smtClean="0"/>
              <a:t>14.08.2018</a:t>
            </a:fld>
            <a:endParaRPr lang="en-US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12" name="Rechteck 11"/>
          <p:cNvSpPr/>
          <p:nvPr/>
        </p:nvSpPr>
        <p:spPr>
          <a:xfrm>
            <a:off x="7276789" y="400050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Beispiel S. 32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455047" y="1728483"/>
            <a:ext cx="8231753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Ein Investor hat in </a:t>
            </a:r>
            <a:r>
              <a:rPr lang="de-DE" i="1" dirty="0"/>
              <a:t>t</a:t>
            </a:r>
            <a:r>
              <a:rPr lang="de-DE" i="1" baseline="-25000" dirty="0"/>
              <a:t>0</a:t>
            </a:r>
            <a:r>
              <a:rPr lang="de-DE" dirty="0"/>
              <a:t> Anspruch auf eine Zahlung. Der Zahlungsverpflichtete bietet dem Investor die Abtretung eines Darlehens in Höhe von 10.000 € an, das unverzinslich und erst in 3 Jahren fällig ist. </a:t>
            </a:r>
            <a:endParaRPr lang="de-DE" dirty="0" smtClean="0"/>
          </a:p>
          <a:p>
            <a:endParaRPr lang="de-DE" dirty="0"/>
          </a:p>
          <a:p>
            <a:r>
              <a:rPr lang="de-DE" dirty="0" smtClean="0"/>
              <a:t>Mit </a:t>
            </a:r>
            <a:r>
              <a:rPr lang="de-DE" dirty="0"/>
              <a:t>welchem Betrag sollte der Investor diese Abtretung auf die fällige Zahlung in </a:t>
            </a:r>
            <a:r>
              <a:rPr lang="de-DE" i="1" dirty="0"/>
              <a:t>t</a:t>
            </a:r>
            <a:r>
              <a:rPr lang="de-DE" i="1" baseline="-25000" dirty="0"/>
              <a:t>0</a:t>
            </a:r>
            <a:r>
              <a:rPr lang="de-DE" dirty="0"/>
              <a:t> anrechnen, wenn er Anlagemöglichkeiten zu 10 % Zinsen hätte</a:t>
            </a:r>
            <a:r>
              <a:rPr lang="de-DE" dirty="0" smtClean="0"/>
              <a:t>?</a:t>
            </a:r>
            <a:endParaRPr lang="de-DE" dirty="0"/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 rotWithShape="1">
          <a:blip r:embed="rId4"/>
          <a:srcRect l="21690" r="21818"/>
          <a:stretch/>
        </p:blipFill>
        <p:spPr>
          <a:xfrm>
            <a:off x="1058298" y="3779510"/>
            <a:ext cx="4330545" cy="759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1489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24</a:t>
            </a:fld>
            <a:endParaRPr lang="en-US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1.6.2.2 Unterjährliche Verzinsung</a:t>
            </a:r>
            <a:endParaRPr lang="de-DE" sz="2400" dirty="0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10" name="Inhaltsplatzhalter 2"/>
          <p:cNvSpPr txBox="1">
            <a:spLocks/>
          </p:cNvSpPr>
          <p:nvPr/>
        </p:nvSpPr>
        <p:spPr>
          <a:xfrm>
            <a:off x="445031" y="1337896"/>
            <a:ext cx="8229600" cy="1128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 smtClean="0"/>
              <a:t>Anzahl der Zinsgutschreibungen innerhalb eines Jahres = </a:t>
            </a:r>
            <a:r>
              <a:rPr lang="de-DE" sz="1400" i="1" dirty="0" smtClean="0"/>
              <a:t>m</a:t>
            </a:r>
            <a:endParaRPr lang="de-DE" sz="1400" dirty="0" smtClean="0"/>
          </a:p>
          <a:p>
            <a:r>
              <a:rPr lang="de-DE" sz="1400" dirty="0" smtClean="0"/>
              <a:t>Verzinsung mit dem Zinssatz</a:t>
            </a:r>
            <a:r>
              <a:rPr lang="de-DE" sz="1400" i="1" dirty="0" smtClean="0"/>
              <a:t> i</a:t>
            </a:r>
          </a:p>
          <a:p>
            <a:r>
              <a:rPr lang="de-DE" sz="1400" dirty="0" smtClean="0"/>
              <a:t>Mitverzinsung der gutgeschriebenen Zinsen (Zinseszins)</a:t>
            </a:r>
          </a:p>
          <a:p>
            <a:r>
              <a:rPr lang="de-DE" sz="1400" dirty="0" smtClean="0"/>
              <a:t>Endwert nach 1, 2 Jahren?</a:t>
            </a:r>
            <a:endParaRPr lang="de-DE" sz="1400" dirty="0"/>
          </a:p>
        </p:txBody>
      </p:sp>
      <p:sp>
        <p:nvSpPr>
          <p:cNvPr id="13" name="Inhaltsplatzhalter 2"/>
          <p:cNvSpPr txBox="1">
            <a:spLocks/>
          </p:cNvSpPr>
          <p:nvPr/>
        </p:nvSpPr>
        <p:spPr>
          <a:xfrm>
            <a:off x="457200" y="3688197"/>
            <a:ext cx="8229600" cy="3282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400" dirty="0" smtClean="0"/>
              <a:t>Endwert am Ende des </a:t>
            </a:r>
            <a:r>
              <a:rPr lang="de-DE" sz="1400" i="1" dirty="0" err="1" smtClean="0"/>
              <a:t>n</a:t>
            </a:r>
            <a:r>
              <a:rPr lang="de-DE" sz="1400" dirty="0" err="1" smtClean="0"/>
              <a:t>-ten</a:t>
            </a:r>
            <a:r>
              <a:rPr lang="de-DE" sz="1400" dirty="0" smtClean="0"/>
              <a:t> Jahres:</a:t>
            </a:r>
            <a:endParaRPr lang="de-DE" sz="1400" dirty="0"/>
          </a:p>
        </p:txBody>
      </p:sp>
      <p:pic>
        <p:nvPicPr>
          <p:cNvPr id="15" name="Bild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422777" y="4164968"/>
            <a:ext cx="6837658" cy="572315"/>
          </a:xfrm>
          <a:prstGeom prst="rect">
            <a:avLst/>
          </a:prstGeom>
        </p:spPr>
      </p:pic>
      <p:pic>
        <p:nvPicPr>
          <p:cNvPr id="17" name="Bild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15374" y="2512410"/>
            <a:ext cx="5765800" cy="571500"/>
          </a:xfrm>
          <a:prstGeom prst="rect">
            <a:avLst/>
          </a:prstGeom>
        </p:spPr>
      </p:pic>
      <p:pic>
        <p:nvPicPr>
          <p:cNvPr id="18" name="Bild 17"/>
          <p:cNvPicPr>
            <a:picLocks noChangeAspect="1"/>
          </p:cNvPicPr>
          <p:nvPr/>
        </p:nvPicPr>
        <p:blipFill rotWithShape="1">
          <a:blip r:embed="rId6"/>
          <a:srcRect b="26507"/>
          <a:stretch/>
        </p:blipFill>
        <p:spPr>
          <a:xfrm>
            <a:off x="-791634" y="2921376"/>
            <a:ext cx="5765800" cy="420012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4EE2A6-6B3E-0944-8A8C-C5D2BD06592E}" type="datetime1">
              <a:rPr lang="de-DE" smtClean="0"/>
              <a:t>14.08.2018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66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25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457200" y="1108606"/>
            <a:ext cx="8229600" cy="504814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Beispiel 1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457200" y="1596811"/>
            <a:ext cx="79407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Jemand zahlt 1.000 € auf ein Konto ein, bei dem halbjährlich Zinsen zu einem Jahreszinssatz von 6% gezahlt werden. </a:t>
            </a:r>
            <a:endParaRPr lang="de-DE" sz="1200" dirty="0" smtClean="0"/>
          </a:p>
          <a:p>
            <a:r>
              <a:rPr lang="de-DE" sz="1200" dirty="0" err="1" smtClean="0"/>
              <a:t>Wieviel</a:t>
            </a:r>
            <a:r>
              <a:rPr lang="de-DE" sz="1200" dirty="0" smtClean="0"/>
              <a:t> </a:t>
            </a:r>
            <a:r>
              <a:rPr lang="de-DE" sz="1200" dirty="0"/>
              <a:t>beträgt der Endwert nach a) 6 Monaten, b) 1 Jahr und c) 5 Jahren</a:t>
            </a:r>
            <a:r>
              <a:rPr lang="de-DE" sz="1200" dirty="0" smtClean="0"/>
              <a:t>?</a:t>
            </a:r>
            <a:endParaRPr lang="de-DE" sz="1200" dirty="0"/>
          </a:p>
          <a:p>
            <a:endParaRPr lang="de-DE" sz="1200" dirty="0"/>
          </a:p>
        </p:txBody>
      </p:sp>
      <p:pic>
        <p:nvPicPr>
          <p:cNvPr id="11" name="Bild 10"/>
          <p:cNvPicPr>
            <a:picLocks noChangeAspect="1"/>
          </p:cNvPicPr>
          <p:nvPr/>
        </p:nvPicPr>
        <p:blipFill rotWithShape="1">
          <a:blip r:embed="rId4"/>
          <a:srcRect l="28905"/>
          <a:stretch/>
        </p:blipFill>
        <p:spPr>
          <a:xfrm>
            <a:off x="747789" y="2906563"/>
            <a:ext cx="4099182" cy="571500"/>
          </a:xfrm>
          <a:prstGeom prst="rect">
            <a:avLst/>
          </a:prstGeom>
        </p:spPr>
      </p:pic>
      <p:sp>
        <p:nvSpPr>
          <p:cNvPr id="14" name="Textfeld 13"/>
          <p:cNvSpPr txBox="1"/>
          <p:nvPr/>
        </p:nvSpPr>
        <p:spPr>
          <a:xfrm>
            <a:off x="461892" y="2617696"/>
            <a:ext cx="239560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a) 	</a:t>
            </a:r>
            <a:r>
              <a:rPr lang="de-DE" sz="1200" i="1" dirty="0" smtClean="0"/>
              <a:t>i</a:t>
            </a:r>
            <a:r>
              <a:rPr lang="de-DE" sz="1200" dirty="0" smtClean="0"/>
              <a:t>=0,06; </a:t>
            </a:r>
            <a:r>
              <a:rPr lang="de-DE" sz="1200" i="1" dirty="0" smtClean="0"/>
              <a:t>m</a:t>
            </a:r>
            <a:r>
              <a:rPr lang="de-DE" sz="1200" dirty="0" smtClean="0"/>
              <a:t>=2; </a:t>
            </a:r>
            <a:r>
              <a:rPr lang="de-DE" sz="1200" i="1" dirty="0" err="1" smtClean="0"/>
              <a:t>n</a:t>
            </a:r>
            <a:r>
              <a:rPr lang="de-DE" sz="1200" dirty="0" smtClean="0"/>
              <a:t>=0,5 </a:t>
            </a:r>
            <a:endParaRPr lang="de-DE" sz="1200" dirty="0"/>
          </a:p>
        </p:txBody>
      </p:sp>
      <p:sp>
        <p:nvSpPr>
          <p:cNvPr id="19" name="Textfeld 18"/>
          <p:cNvSpPr txBox="1"/>
          <p:nvPr/>
        </p:nvSpPr>
        <p:spPr>
          <a:xfrm>
            <a:off x="461892" y="3873862"/>
            <a:ext cx="2267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b</a:t>
            </a:r>
            <a:r>
              <a:rPr lang="de-DE" sz="1200" dirty="0" smtClean="0"/>
              <a:t>) 	</a:t>
            </a:r>
            <a:r>
              <a:rPr lang="de-DE" sz="1200" i="1" dirty="0" smtClean="0"/>
              <a:t>i</a:t>
            </a:r>
            <a:r>
              <a:rPr lang="de-DE" sz="1200" dirty="0" smtClean="0"/>
              <a:t>=0,06; </a:t>
            </a:r>
            <a:r>
              <a:rPr lang="de-DE" sz="1200" i="1" dirty="0" smtClean="0"/>
              <a:t>m</a:t>
            </a:r>
            <a:r>
              <a:rPr lang="de-DE" sz="1200" dirty="0" smtClean="0"/>
              <a:t>=2; </a:t>
            </a:r>
            <a:r>
              <a:rPr lang="de-DE" sz="1200" i="1" dirty="0" err="1" smtClean="0"/>
              <a:t>n</a:t>
            </a:r>
            <a:r>
              <a:rPr lang="de-DE" sz="1200" dirty="0" smtClean="0"/>
              <a:t>=1 </a:t>
            </a:r>
            <a:endParaRPr lang="de-DE" sz="1200" dirty="0"/>
          </a:p>
        </p:txBody>
      </p:sp>
      <p:pic>
        <p:nvPicPr>
          <p:cNvPr id="16" name="Bild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221895" y="4300757"/>
            <a:ext cx="5765800" cy="571500"/>
          </a:xfrm>
          <a:prstGeom prst="rect">
            <a:avLst/>
          </a:prstGeom>
        </p:spPr>
      </p:pic>
      <p:sp>
        <p:nvSpPr>
          <p:cNvPr id="20" name="Textfeld 19"/>
          <p:cNvSpPr txBox="1"/>
          <p:nvPr/>
        </p:nvSpPr>
        <p:spPr>
          <a:xfrm>
            <a:off x="5112850" y="2617695"/>
            <a:ext cx="22672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c) 	</a:t>
            </a:r>
            <a:r>
              <a:rPr lang="de-DE" sz="1200" i="1" dirty="0" smtClean="0"/>
              <a:t>i</a:t>
            </a:r>
            <a:r>
              <a:rPr lang="de-DE" sz="1200" dirty="0" smtClean="0"/>
              <a:t>=0,06;</a:t>
            </a:r>
            <a:r>
              <a:rPr lang="de-DE" sz="1200" i="1" dirty="0" smtClean="0"/>
              <a:t> m</a:t>
            </a:r>
            <a:r>
              <a:rPr lang="de-DE" sz="1200" dirty="0" smtClean="0"/>
              <a:t>=2;</a:t>
            </a:r>
            <a:r>
              <a:rPr lang="de-DE" sz="1200" i="1" dirty="0" smtClean="0"/>
              <a:t> </a:t>
            </a:r>
            <a:r>
              <a:rPr lang="de-DE" sz="1200" i="1" dirty="0" err="1" smtClean="0"/>
              <a:t>n</a:t>
            </a:r>
            <a:r>
              <a:rPr lang="de-DE" sz="1200" dirty="0" smtClean="0"/>
              <a:t>=5 </a:t>
            </a:r>
            <a:endParaRPr lang="de-DE" sz="1200" dirty="0"/>
          </a:p>
        </p:txBody>
      </p:sp>
      <p:pic>
        <p:nvPicPr>
          <p:cNvPr id="21" name="Bild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8792" y="2913296"/>
            <a:ext cx="5765800" cy="571500"/>
          </a:xfrm>
          <a:prstGeom prst="rect">
            <a:avLst/>
          </a:prstGeom>
        </p:spPr>
      </p:pic>
      <p:sp>
        <p:nvSpPr>
          <p:cNvPr id="22" name="Rechteck 21"/>
          <p:cNvSpPr/>
          <p:nvPr/>
        </p:nvSpPr>
        <p:spPr>
          <a:xfrm>
            <a:off x="7276789" y="400050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Beispiel S. 34</a:t>
            </a:r>
            <a:endParaRPr lang="de-DE" dirty="0"/>
          </a:p>
        </p:txBody>
      </p:sp>
      <p:sp>
        <p:nvSpPr>
          <p:cNvPr id="24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1.6.2.2 Unterjährliche Verzinsung</a:t>
            </a:r>
            <a:endParaRPr lang="de-DE" sz="240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267F0-74CE-FC48-AC75-4FBE0D6B0F5C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252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  <p:bldP spid="2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26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Inhaltsplatzhalter 1"/>
          <p:cNvSpPr>
            <a:spLocks noGrp="1"/>
          </p:cNvSpPr>
          <p:nvPr>
            <p:ph idx="1"/>
          </p:nvPr>
        </p:nvSpPr>
        <p:spPr>
          <a:xfrm>
            <a:off x="457200" y="1108606"/>
            <a:ext cx="8229600" cy="504814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Beispiel 2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22" name="Rechteck 21"/>
          <p:cNvSpPr/>
          <p:nvPr/>
        </p:nvSpPr>
        <p:spPr>
          <a:xfrm>
            <a:off x="7276789" y="400050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Beispiel S. 35</a:t>
            </a:r>
            <a:endParaRPr lang="de-DE" dirty="0"/>
          </a:p>
        </p:txBody>
      </p:sp>
      <p:sp>
        <p:nvSpPr>
          <p:cNvPr id="24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1.6.2.2 Unterjährliche Verzinsung</a:t>
            </a:r>
            <a:endParaRPr lang="de-DE" sz="2400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267F0-74CE-FC48-AC75-4FBE0D6B0F5C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457200" y="1799268"/>
            <a:ext cx="82860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Wie hoch ist der Endwert eines Startkapital von 1.000 € nach einem Jahr bei halbjährlicher, vierteljährlicher und monatlicher Verzinsung von 6% p. a.?</a:t>
            </a:r>
          </a:p>
          <a:p>
            <a:endParaRPr lang="de-DE" dirty="0"/>
          </a:p>
        </p:txBody>
      </p:sp>
      <p:pic>
        <p:nvPicPr>
          <p:cNvPr id="12" name="Bild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325" y="2675558"/>
            <a:ext cx="5871862" cy="582013"/>
          </a:xfrm>
          <a:prstGeom prst="rect">
            <a:avLst/>
          </a:prstGeom>
        </p:spPr>
      </p:pic>
      <p:sp>
        <p:nvSpPr>
          <p:cNvPr id="23" name="Textfeld 22"/>
          <p:cNvSpPr txBox="1"/>
          <p:nvPr/>
        </p:nvSpPr>
        <p:spPr>
          <a:xfrm>
            <a:off x="461892" y="2794096"/>
            <a:ext cx="145439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a) 	</a:t>
            </a:r>
            <a:r>
              <a:rPr lang="de-DE" sz="1200" i="1" dirty="0" smtClean="0"/>
              <a:t>m</a:t>
            </a:r>
            <a:r>
              <a:rPr lang="de-DE" sz="1200" dirty="0" smtClean="0"/>
              <a:t>=2 </a:t>
            </a:r>
            <a:endParaRPr lang="de-DE" sz="1200" dirty="0"/>
          </a:p>
        </p:txBody>
      </p:sp>
      <p:sp>
        <p:nvSpPr>
          <p:cNvPr id="25" name="Textfeld 24"/>
          <p:cNvSpPr txBox="1"/>
          <p:nvPr/>
        </p:nvSpPr>
        <p:spPr>
          <a:xfrm>
            <a:off x="457200" y="3687373"/>
            <a:ext cx="14116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/>
              <a:t>b</a:t>
            </a:r>
            <a:r>
              <a:rPr lang="de-DE" sz="1200" dirty="0" smtClean="0"/>
              <a:t>) 	</a:t>
            </a:r>
            <a:r>
              <a:rPr lang="de-DE" sz="1200" i="1" dirty="0" smtClean="0"/>
              <a:t>m</a:t>
            </a:r>
            <a:r>
              <a:rPr lang="de-DE" sz="1200" dirty="0" smtClean="0"/>
              <a:t>=</a:t>
            </a:r>
            <a:r>
              <a:rPr lang="de-DE" sz="1200" dirty="0"/>
              <a:t>4</a:t>
            </a:r>
            <a:r>
              <a:rPr lang="de-DE" sz="1200" dirty="0" smtClean="0"/>
              <a:t> </a:t>
            </a:r>
            <a:endParaRPr lang="de-DE" sz="1200" dirty="0"/>
          </a:p>
        </p:txBody>
      </p:sp>
      <p:pic>
        <p:nvPicPr>
          <p:cNvPr id="13" name="Bild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8843" y="3572782"/>
            <a:ext cx="5765800" cy="571500"/>
          </a:xfrm>
          <a:prstGeom prst="rect">
            <a:avLst/>
          </a:prstGeom>
        </p:spPr>
      </p:pic>
      <p:pic>
        <p:nvPicPr>
          <p:cNvPr id="15" name="Bild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2361" y="4396187"/>
            <a:ext cx="5765800" cy="571500"/>
          </a:xfrm>
          <a:prstGeom prst="rect">
            <a:avLst/>
          </a:prstGeom>
        </p:spPr>
      </p:pic>
      <p:sp>
        <p:nvSpPr>
          <p:cNvPr id="26" name="Textfeld 25"/>
          <p:cNvSpPr txBox="1"/>
          <p:nvPr/>
        </p:nvSpPr>
        <p:spPr>
          <a:xfrm>
            <a:off x="457200" y="4510778"/>
            <a:ext cx="149722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c) 	</a:t>
            </a:r>
            <a:r>
              <a:rPr lang="de-DE" sz="1200" i="1" dirty="0" smtClean="0"/>
              <a:t>m</a:t>
            </a:r>
            <a:r>
              <a:rPr lang="de-DE" sz="1200" dirty="0" smtClean="0"/>
              <a:t>=12 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186530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27</a:t>
            </a:fld>
            <a:endParaRPr lang="en-US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1.6.3 Barwert, Endwert und Annuität einer Zahlungsreihe</a:t>
            </a:r>
            <a:endParaRPr lang="de-DE" sz="2400" dirty="0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9" name="Inhaltsplatzhalt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657600"/>
          </a:xfrm>
        </p:spPr>
        <p:txBody>
          <a:bodyPr>
            <a:normAutofit/>
          </a:bodyPr>
          <a:lstStyle/>
          <a:p>
            <a:r>
              <a:rPr lang="de-DE" sz="2000" dirty="0"/>
              <a:t>Der </a:t>
            </a:r>
            <a:r>
              <a:rPr lang="de-DE" sz="2000" i="1" dirty="0"/>
              <a:t>Barwert</a:t>
            </a:r>
            <a:r>
              <a:rPr lang="de-DE" sz="2000" dirty="0"/>
              <a:t> (</a:t>
            </a:r>
            <a:r>
              <a:rPr lang="de-DE" sz="2000" i="1" dirty="0"/>
              <a:t>B</a:t>
            </a:r>
            <a:r>
              <a:rPr lang="de-DE" sz="2000" i="1" baseline="-25000" dirty="0"/>
              <a:t>0</a:t>
            </a:r>
            <a:r>
              <a:rPr lang="de-DE" sz="2000" dirty="0"/>
              <a:t>) einer </a:t>
            </a:r>
            <a:r>
              <a:rPr lang="de-DE" sz="2000" i="1" dirty="0"/>
              <a:t>nachschüssigen Einzahlungsreihe</a:t>
            </a:r>
            <a:r>
              <a:rPr lang="de-DE" sz="2000" dirty="0"/>
              <a:t> im Zeitpunkt </a:t>
            </a:r>
            <a:r>
              <a:rPr lang="de-DE" sz="2000" i="1" dirty="0"/>
              <a:t>t</a:t>
            </a:r>
            <a:r>
              <a:rPr lang="de-DE" sz="2000" i="1" baseline="-25000" dirty="0"/>
              <a:t>0</a:t>
            </a:r>
            <a:r>
              <a:rPr lang="de-DE" sz="2000" dirty="0"/>
              <a:t> ergibt sich als Summe der vom Zeitpunkt ihres Anfalls t auf </a:t>
            </a:r>
            <a:r>
              <a:rPr lang="de-DE" sz="2000" i="1" dirty="0"/>
              <a:t>t</a:t>
            </a:r>
            <a:r>
              <a:rPr lang="de-DE" sz="2000" i="1" baseline="-25000" dirty="0"/>
              <a:t>0</a:t>
            </a:r>
            <a:r>
              <a:rPr lang="de-DE" sz="2000" dirty="0"/>
              <a:t> abgezinsten einzelnen Einzahlungen (</a:t>
            </a:r>
            <a:r>
              <a:rPr lang="de-DE" sz="2000" i="1" dirty="0" err="1"/>
              <a:t>b</a:t>
            </a:r>
            <a:r>
              <a:rPr lang="de-DE" sz="2000" i="1" baseline="-25000" dirty="0" err="1"/>
              <a:t>t</a:t>
            </a:r>
            <a:r>
              <a:rPr lang="de-DE" sz="2000" dirty="0"/>
              <a:t>)</a:t>
            </a:r>
            <a:r>
              <a:rPr lang="de-DE" sz="2000" dirty="0" smtClean="0"/>
              <a:t>:</a:t>
            </a:r>
          </a:p>
          <a:p>
            <a:endParaRPr lang="de-DE" dirty="0"/>
          </a:p>
          <a:p>
            <a:endParaRPr lang="de-DE" dirty="0" smtClean="0"/>
          </a:p>
          <a:p>
            <a:pPr marL="0" indent="0" algn="ctr">
              <a:buNone/>
            </a:pPr>
            <a:endParaRPr lang="de-DE" dirty="0" smtClean="0"/>
          </a:p>
          <a:p>
            <a:pPr marL="0" indent="0" algn="ctr">
              <a:buNone/>
            </a:pPr>
            <a:endParaRPr lang="de-DE" sz="2000" dirty="0" smtClean="0"/>
          </a:p>
          <a:p>
            <a:pPr marL="0" indent="0" algn="ctr">
              <a:buNone/>
            </a:pPr>
            <a:r>
              <a:rPr lang="de-DE" sz="2000" dirty="0" smtClean="0"/>
              <a:t>Der </a:t>
            </a:r>
            <a:r>
              <a:rPr lang="de-DE" sz="2000" dirty="0"/>
              <a:t>Barwert </a:t>
            </a:r>
            <a:r>
              <a:rPr lang="de-DE" sz="2000" i="1" dirty="0"/>
              <a:t>B</a:t>
            </a:r>
            <a:r>
              <a:rPr lang="de-DE" sz="2000" i="1" baseline="-25000" dirty="0"/>
              <a:t>0</a:t>
            </a:r>
            <a:r>
              <a:rPr lang="de-DE" sz="2000" dirty="0"/>
              <a:t> ist ein äquivalenter Ausdruck für die gesamte </a:t>
            </a:r>
            <a:r>
              <a:rPr lang="de-DE" sz="2000" dirty="0" smtClean="0"/>
              <a:t>Zahlungsreihe!</a:t>
            </a:r>
          </a:p>
          <a:p>
            <a:endParaRPr lang="de-DE" dirty="0"/>
          </a:p>
        </p:txBody>
      </p:sp>
      <p:pic>
        <p:nvPicPr>
          <p:cNvPr id="10" name="Bild 9"/>
          <p:cNvPicPr>
            <a:picLocks noChangeAspect="1"/>
          </p:cNvPicPr>
          <p:nvPr/>
        </p:nvPicPr>
        <p:blipFill rotWithShape="1">
          <a:blip r:embed="rId4"/>
          <a:srcRect l="39808" r="39657"/>
          <a:stretch/>
        </p:blipFill>
        <p:spPr>
          <a:xfrm>
            <a:off x="3679913" y="2558341"/>
            <a:ext cx="1787350" cy="747712"/>
          </a:xfrm>
          <a:prstGeom prst="rect">
            <a:avLst/>
          </a:prstGeom>
        </p:spPr>
      </p:pic>
      <p:pic>
        <p:nvPicPr>
          <p:cNvPr id="11" name="Bild 10"/>
          <p:cNvPicPr>
            <a:picLocks noChangeAspect="1"/>
          </p:cNvPicPr>
          <p:nvPr/>
        </p:nvPicPr>
        <p:blipFill rotWithShape="1">
          <a:blip r:embed="rId5"/>
          <a:srcRect l="37636" r="38566"/>
          <a:stretch/>
        </p:blipFill>
        <p:spPr>
          <a:xfrm>
            <a:off x="3609358" y="4398215"/>
            <a:ext cx="1945543" cy="810310"/>
          </a:xfrm>
          <a:prstGeom prst="rect">
            <a:avLst/>
          </a:prstGeom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2AF3E9-0B8D-7141-A661-CA4D740F253D}" type="datetime1">
              <a:rPr lang="de-DE" smtClean="0"/>
              <a:t>14.08.2018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46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504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Abzinsung – Barwert - Beispiel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28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4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457200" y="1648715"/>
            <a:ext cx="77620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dirty="0"/>
              <a:t>Ein Student soll von seinem Onkel in den nächsten 3 Jahren zu Silvester nacheinander 1.000, 2.000 und 3.000 € erhalten. Er fragt, ob er den Barwert erhalten könne. Der Student und der Onkel haben eine Geldanlagemöglichkeit zu 8%</a:t>
            </a:r>
            <a:r>
              <a:rPr lang="de-DE" sz="1200" dirty="0" smtClean="0"/>
              <a:t>.</a:t>
            </a:r>
          </a:p>
          <a:p>
            <a:endParaRPr lang="de-DE" sz="1200" dirty="0"/>
          </a:p>
          <a:p>
            <a:r>
              <a:rPr lang="de-DE" sz="1200" dirty="0"/>
              <a:t>Wie hoch ist der Barwert </a:t>
            </a:r>
            <a:r>
              <a:rPr lang="de-DE" sz="1200" i="1" dirty="0"/>
              <a:t>B</a:t>
            </a:r>
            <a:r>
              <a:rPr lang="de-DE" sz="1200" i="1" baseline="-25000" dirty="0"/>
              <a:t>0</a:t>
            </a:r>
            <a:r>
              <a:rPr lang="de-DE" sz="1200" dirty="0"/>
              <a:t>?</a:t>
            </a:r>
          </a:p>
          <a:p>
            <a:endParaRPr lang="de-DE" sz="1200" dirty="0"/>
          </a:p>
        </p:txBody>
      </p:sp>
      <p:sp>
        <p:nvSpPr>
          <p:cNvPr id="11" name="Rechteck 10"/>
          <p:cNvSpPr/>
          <p:nvPr/>
        </p:nvSpPr>
        <p:spPr>
          <a:xfrm>
            <a:off x="7167411" y="2398008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Beispiel S. 36</a:t>
            </a:r>
            <a:endParaRPr lang="de-DE" dirty="0"/>
          </a:p>
        </p:txBody>
      </p:sp>
      <p:graphicFrame>
        <p:nvGraphicFramePr>
          <p:cNvPr id="12" name="Objek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2715869"/>
              </p:ext>
            </p:extLst>
          </p:nvPr>
        </p:nvGraphicFramePr>
        <p:xfrm>
          <a:off x="3352800" y="3668308"/>
          <a:ext cx="5765800" cy="1079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00" name="Dokument" r:id="rId6" imgW="5765800" imgH="1079500" progId="Word.Document.12">
                  <p:embed/>
                </p:oleObj>
              </mc:Choice>
              <mc:Fallback>
                <p:oleObj name="Dokument" r:id="rId6" imgW="5765800" imgH="1079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52800" y="3668308"/>
                        <a:ext cx="5765800" cy="1079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Bild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7200" y="2849044"/>
            <a:ext cx="3835400" cy="2019300"/>
          </a:xfrm>
          <a:prstGeom prst="rect">
            <a:avLst/>
          </a:prstGeom>
        </p:spPr>
      </p:pic>
      <p:sp>
        <p:nvSpPr>
          <p:cNvPr id="14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1.6.3 Barwert, Endwert und Annuität einer Zahlungsreihe</a:t>
            </a:r>
            <a:endParaRPr lang="de-DE" sz="2400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577F5D-C7BE-0E44-B77E-9A7F7E140F80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766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29</a:t>
            </a:fld>
            <a:endParaRPr lang="en-US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1.6.3 Barwert, Endwert und Annuität einer Zahlungsreihe</a:t>
            </a:r>
            <a:endParaRPr lang="de-DE" sz="2400" dirty="0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9" name="Inhaltsplatzhalt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3657600"/>
          </a:xfrm>
        </p:spPr>
        <p:txBody>
          <a:bodyPr>
            <a:normAutofit/>
          </a:bodyPr>
          <a:lstStyle/>
          <a:p>
            <a:r>
              <a:rPr lang="de-DE" sz="2000" dirty="0" smtClean="0"/>
              <a:t>Entsprechend gilt für den </a:t>
            </a:r>
            <a:r>
              <a:rPr lang="de-DE" sz="2000" i="1" dirty="0" smtClean="0"/>
              <a:t>Endwert</a:t>
            </a:r>
            <a:r>
              <a:rPr lang="de-DE" sz="2000" dirty="0" smtClean="0"/>
              <a:t> </a:t>
            </a:r>
            <a:r>
              <a:rPr lang="de-DE" sz="2000" dirty="0"/>
              <a:t>(</a:t>
            </a:r>
            <a:r>
              <a:rPr lang="de-DE" sz="2000" i="1" dirty="0" err="1" smtClean="0"/>
              <a:t>B</a:t>
            </a:r>
            <a:r>
              <a:rPr lang="de-DE" sz="2000" i="1" baseline="-25000" dirty="0" err="1"/>
              <a:t>n</a:t>
            </a:r>
            <a:r>
              <a:rPr lang="de-DE" sz="2000" dirty="0" smtClean="0"/>
              <a:t>) einer nachschüssigen Zahlungsreihe:</a:t>
            </a:r>
          </a:p>
          <a:p>
            <a:endParaRPr lang="de-DE" sz="2000" dirty="0"/>
          </a:p>
          <a:p>
            <a:pPr marL="0" indent="0">
              <a:buNone/>
            </a:pPr>
            <a:endParaRPr lang="de-DE" sz="2000" dirty="0" smtClean="0"/>
          </a:p>
          <a:p>
            <a:endParaRPr lang="de-DE" sz="2000" dirty="0"/>
          </a:p>
        </p:txBody>
      </p:sp>
      <p:pic>
        <p:nvPicPr>
          <p:cNvPr id="2" name="Bild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13" y="2167314"/>
            <a:ext cx="8069124" cy="799803"/>
          </a:xfrm>
          <a:prstGeom prst="rect">
            <a:avLst/>
          </a:prstGeom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F9D565-7A18-854A-9E76-BA29790A61D6}" type="datetime1">
              <a:rPr lang="de-DE" smtClean="0"/>
              <a:t>14.08.2018</a:t>
            </a:fld>
            <a:endParaRPr lang="en-US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16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>1.2.1 Investitionsobjekt und Investitionsrechnung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Begriff</a:t>
            </a:r>
          </a:p>
          <a:p>
            <a:pPr lvl="1"/>
            <a:r>
              <a:rPr lang="de-DE" dirty="0"/>
              <a:t>Investitionsrechnungen sollen die Vorteilhaftigkeit eines Investitionsobjektes gegenüber Investitionsalternativen erkennbar machen und auf diese Weise Investitionsentscheidungen vorbereiten und wirtschaftlich fundieren.</a:t>
            </a:r>
          </a:p>
          <a:p>
            <a:pPr lvl="1"/>
            <a:endParaRPr lang="de-DE" dirty="0" smtClean="0"/>
          </a:p>
          <a:p>
            <a:pPr lvl="1"/>
            <a:r>
              <a:rPr lang="de-DE" dirty="0" err="1"/>
              <a:t>Kruschwitz</a:t>
            </a:r>
            <a:r>
              <a:rPr lang="de-DE" dirty="0"/>
              <a:t> (2014, S. 10):</a:t>
            </a:r>
            <a:br>
              <a:rPr lang="de-DE" dirty="0"/>
            </a:br>
            <a:r>
              <a:rPr lang="de-DE" dirty="0"/>
              <a:t>„Investitionsrechnungen orientieren sich immer an monetären Zielen. Nicht-monetäre Ziele müssen grundsätzlich außerhalb der Investitionsrechnung berücksichtigt werden.“</a:t>
            </a:r>
          </a:p>
          <a:p>
            <a:pPr lvl="1"/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3</a:t>
            </a:fld>
            <a:endParaRPr lang="en-US" dirty="0"/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8" name="Datumsplatzhalt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4B0249-4A6D-AB4F-93CA-5B31BE395D48}" type="datetime1">
              <a:rPr lang="de-DE" smtClean="0"/>
              <a:t>14.08.2018</a:t>
            </a:fld>
            <a:endParaRPr lang="en-US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258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504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err="1" smtClean="0"/>
              <a:t>Aufzinsung</a:t>
            </a:r>
            <a:r>
              <a:rPr lang="de-DE" dirty="0" smtClean="0"/>
              <a:t> – Endwert - Beispiel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30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pic>
        <p:nvPicPr>
          <p:cNvPr id="2" name="Bild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" y="1778000"/>
            <a:ext cx="3835400" cy="1574800"/>
          </a:xfrm>
          <a:prstGeom prst="rect">
            <a:avLst/>
          </a:prstGeom>
        </p:spPr>
      </p:pic>
      <p:sp>
        <p:nvSpPr>
          <p:cNvPr id="13" name="Rechteck 12"/>
          <p:cNvSpPr/>
          <p:nvPr/>
        </p:nvSpPr>
        <p:spPr>
          <a:xfrm>
            <a:off x="7276789" y="2175800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Beispiel S. 37</a:t>
            </a:r>
            <a:endParaRPr lang="de-DE" dirty="0"/>
          </a:p>
        </p:txBody>
      </p:sp>
      <p:pic>
        <p:nvPicPr>
          <p:cNvPr id="14" name="Bild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70654" y="3643379"/>
            <a:ext cx="6340129" cy="991518"/>
          </a:xfrm>
          <a:prstGeom prst="rect">
            <a:avLst/>
          </a:prstGeom>
        </p:spPr>
      </p:pic>
      <p:sp>
        <p:nvSpPr>
          <p:cNvPr id="17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1.6.3 Barwert, Endwert und Annuität einer Zahlungsreihe</a:t>
            </a:r>
            <a:endParaRPr lang="de-DE" sz="2400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DEC23-5CEE-4449-9C52-DD40D002D69F}" type="datetime1">
              <a:rPr lang="de-DE" smtClean="0"/>
              <a:t>14.08.2018</a:t>
            </a:fld>
            <a:endParaRPr lang="en-US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469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31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1.6.3 Barwert, Endwert und Annuität einer Zahlungsreihe</a:t>
            </a:r>
            <a:endParaRPr lang="de-DE" sz="2400" dirty="0"/>
          </a:p>
        </p:txBody>
      </p:sp>
      <p:sp>
        <p:nvSpPr>
          <p:cNvPr id="10" name="Inhaltsplatzhalt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Rente oder Annuität einer Zahlungsreihe</a:t>
            </a:r>
          </a:p>
          <a:p>
            <a:pPr lvl="1"/>
            <a:r>
              <a:rPr lang="de-DE" dirty="0" smtClean="0"/>
              <a:t>In gleichen Zeitabständen regelmäßig wiederkehrende </a:t>
            </a:r>
          </a:p>
          <a:p>
            <a:pPr lvl="1"/>
            <a:r>
              <a:rPr lang="de-DE" dirty="0" smtClean="0"/>
              <a:t>Zahlung von stets gleicher Größe </a:t>
            </a:r>
            <a:r>
              <a:rPr lang="de-DE" i="1" dirty="0" smtClean="0"/>
              <a:t>b</a:t>
            </a:r>
          </a:p>
          <a:p>
            <a:pPr lvl="1"/>
            <a:endParaRPr lang="de-DE" i="1" dirty="0"/>
          </a:p>
          <a:p>
            <a:pPr lvl="1"/>
            <a:endParaRPr lang="de-DE" i="1" dirty="0" smtClean="0"/>
          </a:p>
          <a:p>
            <a:pPr marL="274320" lvl="1" indent="0">
              <a:buNone/>
            </a:pPr>
            <a:endParaRPr lang="de-DE" i="1" dirty="0" smtClean="0"/>
          </a:p>
          <a:p>
            <a:pPr lvl="1"/>
            <a:r>
              <a:rPr lang="de-DE" dirty="0" smtClean="0"/>
              <a:t>Verzinsung mit dem Zinssatz </a:t>
            </a:r>
            <a:r>
              <a:rPr lang="de-DE" i="1" dirty="0" smtClean="0"/>
              <a:t>i</a:t>
            </a:r>
            <a:r>
              <a:rPr lang="de-DE" dirty="0" smtClean="0"/>
              <a:t> pro Zeiteinheit</a:t>
            </a:r>
          </a:p>
          <a:p>
            <a:pPr lvl="1"/>
            <a:endParaRPr lang="de-DE" dirty="0" smtClean="0"/>
          </a:p>
          <a:p>
            <a:pPr lvl="1"/>
            <a:r>
              <a:rPr lang="de-DE" dirty="0" smtClean="0"/>
              <a:t>Endwert </a:t>
            </a:r>
            <a:r>
              <a:rPr lang="de-DE" i="1" dirty="0" err="1" smtClean="0"/>
              <a:t>B</a:t>
            </a:r>
            <a:r>
              <a:rPr lang="de-DE" i="1" baseline="-25000" dirty="0" err="1" smtClean="0"/>
              <a:t>n</a:t>
            </a:r>
            <a:r>
              <a:rPr lang="de-DE" dirty="0" smtClean="0"/>
              <a:t>? Barwert </a:t>
            </a:r>
            <a:r>
              <a:rPr lang="de-DE" i="1" dirty="0" smtClean="0"/>
              <a:t>B</a:t>
            </a:r>
            <a:r>
              <a:rPr lang="de-DE" i="1" baseline="-25000" dirty="0" smtClean="0"/>
              <a:t>0</a:t>
            </a:r>
            <a:r>
              <a:rPr lang="de-DE" dirty="0" smtClean="0"/>
              <a:t>?</a:t>
            </a:r>
            <a:endParaRPr lang="de-DE" i="1" dirty="0"/>
          </a:p>
        </p:txBody>
      </p:sp>
      <p:pic>
        <p:nvPicPr>
          <p:cNvPr id="11" name="Grafik 28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4730" y="2584255"/>
            <a:ext cx="4622165" cy="775970"/>
          </a:xfrm>
          <a:prstGeom prst="rect">
            <a:avLst/>
          </a:prstGeom>
          <a:noFill/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E05E9F-6331-0645-B42D-BC88922C3E8E}" type="datetime1">
              <a:rPr lang="de-DE" smtClean="0"/>
              <a:t>14.08.2018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2651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32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1.6.3 Barwert, Endwert und Annuität einer Zahlungsreihe</a:t>
            </a:r>
            <a:endParaRPr lang="de-DE" sz="2400" dirty="0"/>
          </a:p>
        </p:txBody>
      </p:sp>
      <p:pic>
        <p:nvPicPr>
          <p:cNvPr id="11" name="Grafik 28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624" y="1143000"/>
            <a:ext cx="4622165" cy="775970"/>
          </a:xfrm>
          <a:prstGeom prst="rect">
            <a:avLst/>
          </a:prstGeom>
          <a:noFill/>
        </p:spPr>
      </p:pic>
      <p:sp>
        <p:nvSpPr>
          <p:cNvPr id="7" name="Textfeld 6"/>
          <p:cNvSpPr txBox="1"/>
          <p:nvPr/>
        </p:nvSpPr>
        <p:spPr>
          <a:xfrm>
            <a:off x="7725053" y="572135"/>
            <a:ext cx="101822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200" dirty="0" smtClean="0"/>
              <a:t>Abkürzung:</a:t>
            </a:r>
          </a:p>
          <a:p>
            <a:pPr algn="ctr"/>
            <a:r>
              <a:rPr lang="de-DE" sz="1200" i="1" dirty="0" smtClean="0"/>
              <a:t>i </a:t>
            </a:r>
            <a:r>
              <a:rPr lang="de-DE" sz="1200" dirty="0" smtClean="0"/>
              <a:t>+ 1 = </a:t>
            </a:r>
            <a:r>
              <a:rPr lang="de-DE" sz="1200" dirty="0" err="1" smtClean="0"/>
              <a:t>q</a:t>
            </a:r>
            <a:endParaRPr lang="de-DE" sz="1200" i="1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7420-F4C4-F944-97F5-4146F4D00BCB}" type="datetime1">
              <a:rPr lang="de-DE" smtClean="0"/>
              <a:t>14.08.2018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729051" y="2093268"/>
            <a:ext cx="4149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Berechnung des Endwertes der Reihe:</a:t>
            </a:r>
          </a:p>
          <a:p>
            <a:endParaRPr lang="de-DE" dirty="0"/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 rotWithShape="1">
          <a:blip r:embed="rId5"/>
          <a:srcRect l="28764" r="30856"/>
          <a:stretch/>
        </p:blipFill>
        <p:spPr>
          <a:xfrm>
            <a:off x="1044081" y="2453849"/>
            <a:ext cx="2328260" cy="571500"/>
          </a:xfrm>
          <a:prstGeom prst="rect">
            <a:avLst/>
          </a:prstGeom>
        </p:spPr>
      </p:pic>
      <p:pic>
        <p:nvPicPr>
          <p:cNvPr id="10" name="Bild 9"/>
          <p:cNvPicPr>
            <a:picLocks noChangeAspect="1"/>
          </p:cNvPicPr>
          <p:nvPr/>
        </p:nvPicPr>
        <p:blipFill rotWithShape="1">
          <a:blip r:embed="rId6"/>
          <a:srcRect l="28829" r="28548"/>
          <a:stretch/>
        </p:blipFill>
        <p:spPr>
          <a:xfrm>
            <a:off x="1091117" y="2857500"/>
            <a:ext cx="2457607" cy="571500"/>
          </a:xfrm>
          <a:prstGeom prst="rect">
            <a:avLst/>
          </a:prstGeom>
        </p:spPr>
      </p:pic>
      <p:sp>
        <p:nvSpPr>
          <p:cNvPr id="13" name="Textfeld 12"/>
          <p:cNvSpPr txBox="1"/>
          <p:nvPr/>
        </p:nvSpPr>
        <p:spPr>
          <a:xfrm>
            <a:off x="732008" y="2966122"/>
            <a:ext cx="44142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und</a:t>
            </a:r>
            <a:endParaRPr lang="de-DE" sz="1200" dirty="0"/>
          </a:p>
        </p:txBody>
      </p:sp>
      <p:sp>
        <p:nvSpPr>
          <p:cNvPr id="15" name="Textfeld 14"/>
          <p:cNvSpPr txBox="1"/>
          <p:nvPr/>
        </p:nvSpPr>
        <p:spPr>
          <a:xfrm>
            <a:off x="729051" y="3723053"/>
            <a:ext cx="298030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nach Umformung: [</a:t>
            </a:r>
            <a:r>
              <a:rPr lang="de-DE" sz="1200" i="1" dirty="0" smtClean="0"/>
              <a:t>Rentenendwertfaktor]</a:t>
            </a:r>
            <a:endParaRPr lang="de-DE" sz="1200" dirty="0"/>
          </a:p>
        </p:txBody>
      </p:sp>
      <p:pic>
        <p:nvPicPr>
          <p:cNvPr id="16" name="Bild 15"/>
          <p:cNvPicPr>
            <a:picLocks noChangeAspect="1"/>
          </p:cNvPicPr>
          <p:nvPr/>
        </p:nvPicPr>
        <p:blipFill rotWithShape="1">
          <a:blip r:embed="rId7"/>
          <a:srcRect l="36416" t="21496" r="35440" b="21895"/>
          <a:stretch/>
        </p:blipFill>
        <p:spPr>
          <a:xfrm>
            <a:off x="1044081" y="4082181"/>
            <a:ext cx="1949284" cy="552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3105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33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1.6.3 Barwert, Endwert und Annuität einer Zahlungsreihe</a:t>
            </a:r>
            <a:endParaRPr lang="de-DE" sz="2400" dirty="0"/>
          </a:p>
        </p:txBody>
      </p:sp>
      <p:pic>
        <p:nvPicPr>
          <p:cNvPr id="11" name="Grafik 28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624" y="1143000"/>
            <a:ext cx="4622165" cy="775970"/>
          </a:xfrm>
          <a:prstGeom prst="rect">
            <a:avLst/>
          </a:prstGeom>
          <a:noFill/>
        </p:spPr>
      </p:pic>
      <p:sp>
        <p:nvSpPr>
          <p:cNvPr id="7" name="Textfeld 6"/>
          <p:cNvSpPr txBox="1"/>
          <p:nvPr/>
        </p:nvSpPr>
        <p:spPr>
          <a:xfrm>
            <a:off x="7725053" y="572135"/>
            <a:ext cx="1018224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de-DE" sz="1200" dirty="0" smtClean="0"/>
              <a:t>Abkürzung:</a:t>
            </a:r>
          </a:p>
          <a:p>
            <a:pPr algn="ctr"/>
            <a:r>
              <a:rPr lang="de-DE" sz="1200" i="1" dirty="0" smtClean="0"/>
              <a:t>i </a:t>
            </a:r>
            <a:r>
              <a:rPr lang="de-DE" sz="1200" dirty="0" smtClean="0"/>
              <a:t>+ 1 = </a:t>
            </a:r>
            <a:r>
              <a:rPr lang="de-DE" sz="1200" dirty="0" err="1" smtClean="0"/>
              <a:t>q</a:t>
            </a:r>
            <a:endParaRPr lang="de-DE" sz="1200" i="1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67420-F4C4-F944-97F5-4146F4D00BCB}" type="datetime1">
              <a:rPr lang="de-DE" smtClean="0"/>
              <a:t>14.08.2018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4" name="Textfeld 3"/>
          <p:cNvSpPr txBox="1"/>
          <p:nvPr/>
        </p:nvSpPr>
        <p:spPr>
          <a:xfrm>
            <a:off x="729051" y="2093268"/>
            <a:ext cx="409822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Berechnung des Barwertes der Reihe:</a:t>
            </a:r>
          </a:p>
          <a:p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732008" y="2601099"/>
            <a:ext cx="30503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durch Abzinsen des Endwertes der Reihe: </a:t>
            </a:r>
            <a:endParaRPr lang="de-DE" sz="1200" dirty="0"/>
          </a:p>
        </p:txBody>
      </p:sp>
      <p:sp>
        <p:nvSpPr>
          <p:cNvPr id="15" name="Textfeld 14"/>
          <p:cNvSpPr txBox="1"/>
          <p:nvPr/>
        </p:nvSpPr>
        <p:spPr>
          <a:xfrm>
            <a:off x="729051" y="3723053"/>
            <a:ext cx="29546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dirty="0" smtClean="0"/>
              <a:t>nach Umformung: [</a:t>
            </a:r>
            <a:r>
              <a:rPr lang="de-DE" sz="1200" i="1" dirty="0" smtClean="0"/>
              <a:t>Rentenbarwertfaktor]</a:t>
            </a:r>
            <a:endParaRPr lang="de-DE" sz="1200" dirty="0"/>
          </a:p>
        </p:txBody>
      </p:sp>
      <p:pic>
        <p:nvPicPr>
          <p:cNvPr id="12" name="Bild 11"/>
          <p:cNvPicPr>
            <a:picLocks noChangeAspect="1"/>
          </p:cNvPicPr>
          <p:nvPr/>
        </p:nvPicPr>
        <p:blipFill rotWithShape="1">
          <a:blip r:embed="rId5"/>
          <a:srcRect l="31233" r="30630"/>
          <a:stretch/>
        </p:blipFill>
        <p:spPr>
          <a:xfrm>
            <a:off x="985286" y="4063396"/>
            <a:ext cx="2600429" cy="675855"/>
          </a:xfrm>
          <a:prstGeom prst="rect">
            <a:avLst/>
          </a:prstGeom>
        </p:spPr>
      </p:pic>
      <p:pic>
        <p:nvPicPr>
          <p:cNvPr id="14" name="Bild 13"/>
          <p:cNvPicPr>
            <a:picLocks noChangeAspect="1"/>
          </p:cNvPicPr>
          <p:nvPr/>
        </p:nvPicPr>
        <p:blipFill rotWithShape="1">
          <a:blip r:embed="rId6"/>
          <a:srcRect l="41473" t="20219" r="41137" b="15991"/>
          <a:stretch/>
        </p:blipFill>
        <p:spPr>
          <a:xfrm>
            <a:off x="1368225" y="2975262"/>
            <a:ext cx="1312800" cy="47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194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34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1.6.3 Barwert, Endwert und Annuität einer Zahlungsreihe</a:t>
            </a:r>
            <a:endParaRPr lang="de-DE" sz="2400" dirty="0"/>
          </a:p>
        </p:txBody>
      </p:sp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504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Berechnen der Annuität - Beispiel 1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457200" y="1865162"/>
            <a:ext cx="8409349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Ein Kredit in Höhe von 100.000 € sei einschließlich Zinsen (10% p. a.) durch gleiche Zahlungen (</a:t>
            </a:r>
            <a:r>
              <a:rPr lang="de-DE" i="1" dirty="0"/>
              <a:t>b</a:t>
            </a:r>
            <a:r>
              <a:rPr lang="de-DE" dirty="0"/>
              <a:t>) in 3 Jahren zurückzuzahlen. Die Zinsen seien auf die Restschuld zu berechnen</a:t>
            </a:r>
            <a:r>
              <a:rPr lang="de-DE" dirty="0" smtClean="0"/>
              <a:t>.</a:t>
            </a:r>
          </a:p>
          <a:p>
            <a:endParaRPr lang="de-DE" dirty="0"/>
          </a:p>
          <a:p>
            <a:r>
              <a:rPr lang="de-DE" dirty="0"/>
              <a:t>a) Wie hoch ist die jährliche Zahlung?</a:t>
            </a:r>
          </a:p>
          <a:p>
            <a:r>
              <a:rPr lang="de-DE" dirty="0"/>
              <a:t>b) Stellen Sie den Tilgungsplan auf! </a:t>
            </a:r>
          </a:p>
        </p:txBody>
      </p:sp>
      <p:sp>
        <p:nvSpPr>
          <p:cNvPr id="14" name="Rechteck 13"/>
          <p:cNvSpPr/>
          <p:nvPr/>
        </p:nvSpPr>
        <p:spPr>
          <a:xfrm>
            <a:off x="6742949" y="3144297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Beispiel S. 41</a:t>
            </a:r>
            <a:endParaRPr lang="de-DE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8C8D39-9205-7E47-9E55-B0C5FB5532C1}" type="datetime1">
              <a:rPr lang="de-DE" smtClean="0"/>
              <a:t>14.08.2018</a:t>
            </a:fld>
            <a:endParaRPr lang="en-US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274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35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1.6.3 Barwert, Endwert und Annuität einer Zahlungsreihe</a:t>
            </a:r>
            <a:endParaRPr lang="de-DE" sz="2400" dirty="0"/>
          </a:p>
        </p:txBody>
      </p:sp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504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Berechnen der Annuität - Beispiel 1</a:t>
            </a:r>
          </a:p>
        </p:txBody>
      </p:sp>
      <p:sp>
        <p:nvSpPr>
          <p:cNvPr id="3" name="Textfeld 2"/>
          <p:cNvSpPr txBox="1"/>
          <p:nvPr/>
        </p:nvSpPr>
        <p:spPr>
          <a:xfrm>
            <a:off x="457200" y="2025364"/>
            <a:ext cx="8409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a)</a:t>
            </a:r>
          </a:p>
        </p:txBody>
      </p:sp>
      <p:sp>
        <p:nvSpPr>
          <p:cNvPr id="14" name="Rechteck 13"/>
          <p:cNvSpPr/>
          <p:nvPr/>
        </p:nvSpPr>
        <p:spPr>
          <a:xfrm>
            <a:off x="7141575" y="1539048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Beispiel S. 41</a:t>
            </a:r>
            <a:endParaRPr lang="de-DE" dirty="0"/>
          </a:p>
        </p:txBody>
      </p:sp>
      <p:pic>
        <p:nvPicPr>
          <p:cNvPr id="2" name="Bild 1"/>
          <p:cNvPicPr>
            <a:picLocks noChangeAspect="1"/>
          </p:cNvPicPr>
          <p:nvPr/>
        </p:nvPicPr>
        <p:blipFill rotWithShape="1">
          <a:blip r:embed="rId4"/>
          <a:srcRect l="29793"/>
          <a:stretch/>
        </p:blipFill>
        <p:spPr>
          <a:xfrm>
            <a:off x="1109750" y="1948428"/>
            <a:ext cx="4619832" cy="652235"/>
          </a:xfrm>
          <a:prstGeom prst="rect">
            <a:avLst/>
          </a:prstGeom>
        </p:spPr>
      </p:pic>
      <p:sp>
        <p:nvSpPr>
          <p:cNvPr id="11" name="Textfeld 10"/>
          <p:cNvSpPr txBox="1"/>
          <p:nvPr/>
        </p:nvSpPr>
        <p:spPr>
          <a:xfrm>
            <a:off x="457200" y="2916433"/>
            <a:ext cx="8409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b</a:t>
            </a:r>
            <a:r>
              <a:rPr lang="de-DE" dirty="0" smtClean="0"/>
              <a:t>)</a:t>
            </a:r>
          </a:p>
        </p:txBody>
      </p:sp>
      <p:pic>
        <p:nvPicPr>
          <p:cNvPr id="12" name="Grafik 34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9750" y="2915039"/>
            <a:ext cx="5760720" cy="135572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54BB9-3B38-4545-8DEC-5EAD3B4CA591}" type="datetime1">
              <a:rPr lang="de-DE" smtClean="0"/>
              <a:t>14.08.2018</a:t>
            </a:fld>
            <a:endParaRPr lang="en-US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28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36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1.6.3 Barwert, Endwert und Annuität einer Zahlungsreihe</a:t>
            </a:r>
            <a:endParaRPr lang="de-DE" sz="2400" dirty="0"/>
          </a:p>
        </p:txBody>
      </p:sp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504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Berechnen der Annuität - Beispiel 2</a:t>
            </a:r>
          </a:p>
        </p:txBody>
      </p:sp>
      <p:sp>
        <p:nvSpPr>
          <p:cNvPr id="14" name="Rechteck 13"/>
          <p:cNvSpPr/>
          <p:nvPr/>
        </p:nvSpPr>
        <p:spPr>
          <a:xfrm>
            <a:off x="6475938" y="3281233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Beispiel S. 41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54BB9-3B38-4545-8DEC-5EAD3B4CA591}" type="datetime1">
              <a:rPr lang="de-DE" smtClean="0"/>
              <a:t>14.08.2018</a:t>
            </a:fld>
            <a:endParaRPr lang="en-US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4" name="Rechteck 3"/>
          <p:cNvSpPr/>
          <p:nvPr/>
        </p:nvSpPr>
        <p:spPr>
          <a:xfrm>
            <a:off x="457199" y="1803048"/>
            <a:ext cx="82788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Welche Annuität ist zu leisten, wenn ein Kredit über 100.000 € bei einer Laufzeit von 30 Jahren und einem Jahreszinssatz von 4,8% aufgenommen wird und der Kreditgeber monatliche Annuitäten erwartet und die Zinsen entsprechend monatlich abrechnet?</a:t>
            </a:r>
          </a:p>
        </p:txBody>
      </p:sp>
    </p:spTree>
    <p:extLst>
      <p:ext uri="{BB962C8B-B14F-4D97-AF65-F5344CB8AC3E}">
        <p14:creationId xmlns:p14="http://schemas.microsoft.com/office/powerpoint/2010/main" val="1866668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37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1.6.3 Barwert, Endwert und Annuität einer Zahlungsreihe</a:t>
            </a:r>
            <a:endParaRPr lang="de-DE" sz="2400" dirty="0"/>
          </a:p>
        </p:txBody>
      </p:sp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504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Berechnen der Annuität - Beispiel 2</a:t>
            </a:r>
          </a:p>
        </p:txBody>
      </p:sp>
      <p:sp>
        <p:nvSpPr>
          <p:cNvPr id="14" name="Rechteck 13"/>
          <p:cNvSpPr/>
          <p:nvPr/>
        </p:nvSpPr>
        <p:spPr>
          <a:xfrm>
            <a:off x="6475938" y="3281233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Beispiel S. 41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54BB9-3B38-4545-8DEC-5EAD3B4CA591}" type="datetime1">
              <a:rPr lang="de-DE" smtClean="0"/>
              <a:t>14.08.2018</a:t>
            </a:fld>
            <a:endParaRPr lang="en-US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4" name="Rechteck 3"/>
          <p:cNvSpPr/>
          <p:nvPr/>
        </p:nvSpPr>
        <p:spPr>
          <a:xfrm>
            <a:off x="457199" y="1803048"/>
            <a:ext cx="82788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i="1" dirty="0" err="1" smtClean="0"/>
              <a:t>n</a:t>
            </a:r>
            <a:r>
              <a:rPr lang="de-DE" dirty="0" smtClean="0"/>
              <a:t> = 30 Jahre 	bzw. 	</a:t>
            </a:r>
            <a:r>
              <a:rPr lang="de-DE" i="1" dirty="0" err="1" smtClean="0"/>
              <a:t>n</a:t>
            </a:r>
            <a:r>
              <a:rPr lang="de-DE" dirty="0" smtClean="0"/>
              <a:t> = 360 Monate</a:t>
            </a:r>
          </a:p>
          <a:p>
            <a:r>
              <a:rPr lang="de-DE" i="1" dirty="0" smtClean="0"/>
              <a:t>i</a:t>
            </a:r>
            <a:r>
              <a:rPr lang="de-DE" dirty="0" smtClean="0"/>
              <a:t> = 4,8%	p.a.	bzw. 	</a:t>
            </a:r>
            <a:r>
              <a:rPr lang="de-DE" i="1" dirty="0" smtClean="0"/>
              <a:t>i</a:t>
            </a:r>
            <a:r>
              <a:rPr lang="de-DE" dirty="0" smtClean="0"/>
              <a:t> = 0,4% p.m.</a:t>
            </a:r>
          </a:p>
          <a:p>
            <a:endParaRPr lang="de-DE" i="1" dirty="0"/>
          </a:p>
        </p:txBody>
      </p:sp>
      <p:pic>
        <p:nvPicPr>
          <p:cNvPr id="2" name="Bild 1"/>
          <p:cNvPicPr>
            <a:picLocks noChangeAspect="1"/>
          </p:cNvPicPr>
          <p:nvPr/>
        </p:nvPicPr>
        <p:blipFill rotWithShape="1">
          <a:blip r:embed="rId4"/>
          <a:srcRect l="27964" r="28188"/>
          <a:stretch/>
        </p:blipFill>
        <p:spPr>
          <a:xfrm>
            <a:off x="905433" y="3345633"/>
            <a:ext cx="3410076" cy="77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941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38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1.6.3 Barwert, Endwert und Annuität einer Zahlungsreihe</a:t>
            </a:r>
            <a:endParaRPr lang="de-DE" sz="2400" dirty="0"/>
          </a:p>
        </p:txBody>
      </p:sp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504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Berechnen der Annuität - Beispiel 2</a:t>
            </a:r>
          </a:p>
        </p:txBody>
      </p:sp>
      <p:sp>
        <p:nvSpPr>
          <p:cNvPr id="14" name="Rechteck 13"/>
          <p:cNvSpPr/>
          <p:nvPr/>
        </p:nvSpPr>
        <p:spPr>
          <a:xfrm>
            <a:off x="6934535" y="1143000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Beispiel S. 41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54BB9-3B38-4545-8DEC-5EAD3B4CA591}" type="datetime1">
              <a:rPr lang="de-DE" smtClean="0"/>
              <a:t>14.08.2018</a:t>
            </a:fld>
            <a:endParaRPr lang="en-US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4" name="Rechteck 3"/>
          <p:cNvSpPr/>
          <p:nvPr/>
        </p:nvSpPr>
        <p:spPr>
          <a:xfrm>
            <a:off x="457199" y="1803048"/>
            <a:ext cx="8278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smtClean="0"/>
              <a:t>Tilgungsplan (Ausschnitt):</a:t>
            </a:r>
          </a:p>
          <a:p>
            <a:endParaRPr lang="de-DE" i="1" dirty="0"/>
          </a:p>
        </p:txBody>
      </p:sp>
      <p:pic>
        <p:nvPicPr>
          <p:cNvPr id="11" name="Grafik 6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39" y="2345697"/>
            <a:ext cx="6265399" cy="256995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075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39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1.6.3 Barwert, Endwert und Annuität einer Zahlungsreihe</a:t>
            </a:r>
            <a:endParaRPr lang="de-DE" sz="2400" dirty="0"/>
          </a:p>
        </p:txBody>
      </p:sp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504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Berechnen der Annuität - Beispiel 2</a:t>
            </a:r>
          </a:p>
        </p:txBody>
      </p:sp>
      <p:sp>
        <p:nvSpPr>
          <p:cNvPr id="14" name="Rechteck 13"/>
          <p:cNvSpPr/>
          <p:nvPr/>
        </p:nvSpPr>
        <p:spPr>
          <a:xfrm>
            <a:off x="6934535" y="1143000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Beispiel S. 41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54BB9-3B38-4545-8DEC-5EAD3B4CA591}" type="datetime1">
              <a:rPr lang="de-DE" smtClean="0"/>
              <a:t>14.08.2018</a:t>
            </a:fld>
            <a:endParaRPr lang="en-US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4" name="Rechteck 3"/>
          <p:cNvSpPr/>
          <p:nvPr/>
        </p:nvSpPr>
        <p:spPr>
          <a:xfrm>
            <a:off x="457199" y="1803048"/>
            <a:ext cx="8278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smtClean="0"/>
              <a:t>Restschuldverlauf über die Zeit:</a:t>
            </a:r>
          </a:p>
          <a:p>
            <a:endParaRPr lang="de-DE" i="1" dirty="0"/>
          </a:p>
        </p:txBody>
      </p:sp>
      <p:pic>
        <p:nvPicPr>
          <p:cNvPr id="12" name="Grafik 38"/>
          <p:cNvPicPr/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38"/>
          <a:stretch/>
        </p:blipFill>
        <p:spPr bwMode="auto">
          <a:xfrm>
            <a:off x="809966" y="2269665"/>
            <a:ext cx="4105246" cy="27047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45943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>1.2.1 Investitionsobjekt und Investitionsrechnung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Investition besteht aus: </a:t>
            </a:r>
          </a:p>
          <a:p>
            <a:pPr lvl="1"/>
            <a:r>
              <a:rPr lang="de-DE" dirty="0" smtClean="0"/>
              <a:t>Anschaffungsauszahlung (Investitionsbetrag)</a:t>
            </a:r>
          </a:p>
          <a:p>
            <a:pPr lvl="1"/>
            <a:r>
              <a:rPr lang="de-DE" dirty="0" smtClean="0"/>
              <a:t>Ein- und Auszahlungen, die mit dem Objekt verbunden sind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4</a:t>
            </a:fld>
            <a:endParaRPr lang="en-US" dirty="0"/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>
          <a:xfrm>
            <a:off x="755089" y="2940778"/>
            <a:ext cx="3340692" cy="1285782"/>
          </a:xfrm>
          <a:prstGeom prst="rect">
            <a:avLst/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DE" sz="1400" u="sng" dirty="0" smtClean="0">
                <a:solidFill>
                  <a:schemeClr val="tx1"/>
                </a:solidFill>
              </a:rPr>
              <a:t>Eingangsdaten Investitionsrechnung:</a:t>
            </a:r>
          </a:p>
          <a:p>
            <a:pPr marL="285750" indent="-285750">
              <a:buFontTx/>
              <a:buChar char="-"/>
            </a:pPr>
            <a:r>
              <a:rPr lang="de-DE" sz="1400" dirty="0" smtClean="0">
                <a:solidFill>
                  <a:schemeClr val="tx1"/>
                </a:solidFill>
              </a:rPr>
              <a:t>Sämtliche mit dem Objekt verbundene Ein- und Auszahlungen</a:t>
            </a:r>
          </a:p>
          <a:p>
            <a:pPr marL="285750" indent="-285750">
              <a:buFontTx/>
              <a:buChar char="-"/>
            </a:pPr>
            <a:r>
              <a:rPr lang="de-DE" sz="1400" dirty="0" smtClean="0">
                <a:solidFill>
                  <a:schemeClr val="tx1"/>
                </a:solidFill>
              </a:rPr>
              <a:t>Zahlungszeitpunkte</a:t>
            </a:r>
          </a:p>
          <a:p>
            <a:pPr marL="285750" indent="-285750">
              <a:buFontTx/>
              <a:buChar char="-"/>
            </a:pPr>
            <a:r>
              <a:rPr lang="de-DE" sz="1400" dirty="0" smtClean="0">
                <a:solidFill>
                  <a:schemeClr val="tx1"/>
                </a:solidFill>
              </a:rPr>
              <a:t>Ungewissheitsgrad der Zahlungen</a:t>
            </a:r>
            <a:endParaRPr lang="de-DE" sz="1400" dirty="0">
              <a:solidFill>
                <a:schemeClr val="tx1"/>
              </a:solidFill>
            </a:endParaRPr>
          </a:p>
        </p:txBody>
      </p:sp>
      <p:cxnSp>
        <p:nvCxnSpPr>
          <p:cNvPr id="10" name="Gerade Verbindung mit Pfeil 9"/>
          <p:cNvCxnSpPr/>
          <p:nvPr/>
        </p:nvCxnSpPr>
        <p:spPr>
          <a:xfrm>
            <a:off x="4221628" y="3581570"/>
            <a:ext cx="549155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feld 10"/>
          <p:cNvSpPr txBox="1"/>
          <p:nvPr/>
        </p:nvSpPr>
        <p:spPr>
          <a:xfrm>
            <a:off x="4965271" y="3398484"/>
            <a:ext cx="3148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 smtClean="0"/>
              <a:t>Zahlungsreihe der Investition</a:t>
            </a:r>
            <a:endParaRPr lang="de-DE" dirty="0"/>
          </a:p>
        </p:txBody>
      </p:sp>
      <p:sp>
        <p:nvSpPr>
          <p:cNvPr id="9" name="Datumsplatzhalt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785BC8-7E22-CF45-83C9-07B239362C0C}" type="datetime1">
              <a:rPr lang="de-DE" smtClean="0"/>
              <a:t>14.08.2018</a:t>
            </a:fld>
            <a:endParaRPr lang="en-US"/>
          </a:p>
        </p:txBody>
      </p:sp>
      <p:sp>
        <p:nvSpPr>
          <p:cNvPr id="12" name="Fußzeilenplatzhalt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159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40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1.6.3 Barwert, Endwert und Annuität einer Zahlungsreihe</a:t>
            </a:r>
            <a:endParaRPr lang="de-DE" sz="2400" dirty="0"/>
          </a:p>
        </p:txBody>
      </p:sp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504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Berechnen der Annuität - Beispiel 2</a:t>
            </a:r>
          </a:p>
        </p:txBody>
      </p:sp>
      <p:sp>
        <p:nvSpPr>
          <p:cNvPr id="14" name="Rechteck 13"/>
          <p:cNvSpPr/>
          <p:nvPr/>
        </p:nvSpPr>
        <p:spPr>
          <a:xfrm>
            <a:off x="6934535" y="1143000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Beispiel S. 41</a:t>
            </a:r>
            <a:endParaRPr lang="de-DE" dirty="0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54BB9-3B38-4545-8DEC-5EAD3B4CA591}" type="datetime1">
              <a:rPr lang="de-DE" smtClean="0"/>
              <a:t>14.08.2018</a:t>
            </a:fld>
            <a:endParaRPr lang="en-US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4" name="Rechteck 3"/>
          <p:cNvSpPr/>
          <p:nvPr/>
        </p:nvSpPr>
        <p:spPr>
          <a:xfrm>
            <a:off x="457199" y="1803048"/>
            <a:ext cx="8278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 smtClean="0"/>
              <a:t>Anteil von Zins und Tilgung in der Annuität über die Zeit:</a:t>
            </a:r>
          </a:p>
          <a:p>
            <a:endParaRPr lang="de-DE" i="1" dirty="0"/>
          </a:p>
        </p:txBody>
      </p:sp>
      <p:pic>
        <p:nvPicPr>
          <p:cNvPr id="11" name="Grafik 8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413" y="2287101"/>
            <a:ext cx="3975898" cy="265207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4861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41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1.6.3 Barwert, Endwert und Annuität einer Zahlungsreihe</a:t>
            </a:r>
            <a:endParaRPr lang="de-DE" sz="2400" dirty="0"/>
          </a:p>
        </p:txBody>
      </p:sp>
      <p:sp>
        <p:nvSpPr>
          <p:cNvPr id="7" name="Inhaltsplatzhalter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de-DE" sz="2000" dirty="0" smtClean="0"/>
              <a:t>Ewige Rente = zeitlich unbegrenzte Annuität</a:t>
            </a:r>
          </a:p>
          <a:p>
            <a:r>
              <a:rPr lang="de-DE" sz="2000" i="1" dirty="0" err="1" smtClean="0"/>
              <a:t>n</a:t>
            </a:r>
            <a:r>
              <a:rPr lang="de-DE" sz="2000" i="1" dirty="0" smtClean="0"/>
              <a:t> → ∞</a:t>
            </a:r>
          </a:p>
          <a:p>
            <a:endParaRPr lang="de-DE" sz="2000" i="1" dirty="0"/>
          </a:p>
          <a:p>
            <a:r>
              <a:rPr lang="de-DE" sz="2000" dirty="0" smtClean="0"/>
              <a:t>Für den Barwert </a:t>
            </a:r>
            <a:r>
              <a:rPr lang="de-DE" sz="2000" i="1" dirty="0" smtClean="0"/>
              <a:t>B</a:t>
            </a:r>
            <a:r>
              <a:rPr lang="de-DE" sz="2000" i="1" baseline="-25000" dirty="0" smtClean="0"/>
              <a:t>0</a:t>
            </a:r>
            <a:r>
              <a:rPr lang="de-DE" sz="2000" dirty="0" smtClean="0"/>
              <a:t> der ewigen Rente gilt deshalb:</a:t>
            </a:r>
          </a:p>
          <a:p>
            <a:endParaRPr lang="de-DE" sz="2000" dirty="0"/>
          </a:p>
          <a:p>
            <a:endParaRPr lang="de-DE" sz="2000" dirty="0" smtClean="0"/>
          </a:p>
          <a:p>
            <a:endParaRPr lang="de-DE" sz="2000" dirty="0" smtClean="0"/>
          </a:p>
          <a:p>
            <a:r>
              <a:rPr lang="de-DE" sz="2000" dirty="0" smtClean="0"/>
              <a:t>Daraus folgt: 			und</a:t>
            </a:r>
          </a:p>
        </p:txBody>
      </p:sp>
      <p:pic>
        <p:nvPicPr>
          <p:cNvPr id="10" name="Bild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279" y="2866550"/>
            <a:ext cx="7708547" cy="764063"/>
          </a:xfrm>
          <a:prstGeom prst="rect">
            <a:avLst/>
          </a:prstGeom>
        </p:spPr>
      </p:pic>
      <p:pic>
        <p:nvPicPr>
          <p:cNvPr id="15" name="Bild 14"/>
          <p:cNvPicPr>
            <a:picLocks noChangeAspect="1"/>
          </p:cNvPicPr>
          <p:nvPr/>
        </p:nvPicPr>
        <p:blipFill rotWithShape="1">
          <a:blip r:embed="rId5"/>
          <a:srcRect l="44894" t="14891" r="44446"/>
          <a:stretch/>
        </p:blipFill>
        <p:spPr>
          <a:xfrm>
            <a:off x="2755907" y="3718210"/>
            <a:ext cx="743647" cy="5492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6" name="Bild 15"/>
          <p:cNvPicPr>
            <a:picLocks noChangeAspect="1"/>
          </p:cNvPicPr>
          <p:nvPr/>
        </p:nvPicPr>
        <p:blipFill rotWithShape="1">
          <a:blip r:embed="rId6"/>
          <a:srcRect l="43757" t="15311" r="44481" b="15266"/>
          <a:stretch/>
        </p:blipFill>
        <p:spPr>
          <a:xfrm>
            <a:off x="5548760" y="3729970"/>
            <a:ext cx="869495" cy="44086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4338A-C833-E242-A88B-7C6D907255A9}" type="datetime1">
              <a:rPr lang="de-DE" smtClean="0"/>
              <a:t>14.08.2018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6945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42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1.6.3 Barwert, Endwert und Annuität einer Zahlungsreihe</a:t>
            </a:r>
            <a:endParaRPr lang="de-DE" sz="2400" dirty="0"/>
          </a:p>
        </p:txBody>
      </p:sp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504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Ewige Rente - Beispiel 1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54BB9-3B38-4545-8DEC-5EAD3B4CA591}" type="datetime1">
              <a:rPr lang="de-DE" smtClean="0"/>
              <a:t>14.08.2018</a:t>
            </a:fld>
            <a:endParaRPr lang="en-US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2" name="Rechteck 1"/>
          <p:cNvSpPr/>
          <p:nvPr/>
        </p:nvSpPr>
        <p:spPr>
          <a:xfrm>
            <a:off x="457200" y="1849904"/>
            <a:ext cx="8229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Ein Kapital in Höhe von </a:t>
            </a:r>
            <a:r>
              <a:rPr lang="de-DE" i="1" dirty="0"/>
              <a:t>B</a:t>
            </a:r>
            <a:r>
              <a:rPr lang="de-DE" i="1" baseline="-25000" dirty="0"/>
              <a:t>0</a:t>
            </a:r>
            <a:r>
              <a:rPr lang="de-DE" dirty="0"/>
              <a:t> = 1.000 wird bei </a:t>
            </a:r>
            <a:r>
              <a:rPr lang="de-DE" i="1" dirty="0"/>
              <a:t>i</a:t>
            </a:r>
            <a:r>
              <a:rPr lang="de-DE" dirty="0"/>
              <a:t> = 5% ewig angelegt. </a:t>
            </a:r>
            <a:endParaRPr lang="de-DE" dirty="0" smtClean="0"/>
          </a:p>
          <a:p>
            <a:endParaRPr lang="de-DE" dirty="0"/>
          </a:p>
          <a:p>
            <a:r>
              <a:rPr lang="de-DE" dirty="0" smtClean="0"/>
              <a:t>Wie </a:t>
            </a:r>
            <a:r>
              <a:rPr lang="de-DE" dirty="0"/>
              <a:t>hoch ist die jährliche Rente </a:t>
            </a:r>
            <a:r>
              <a:rPr lang="de-DE" i="1" dirty="0"/>
              <a:t>b</a:t>
            </a:r>
            <a:r>
              <a:rPr lang="de-DE" dirty="0"/>
              <a:t>, die ewig bezogen werden kann?</a:t>
            </a:r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 rotWithShape="1">
          <a:blip r:embed="rId4"/>
          <a:srcRect l="37190" r="38213"/>
          <a:stretch/>
        </p:blipFill>
        <p:spPr>
          <a:xfrm>
            <a:off x="1117094" y="3238553"/>
            <a:ext cx="1973124" cy="795103"/>
          </a:xfrm>
          <a:prstGeom prst="rect">
            <a:avLst/>
          </a:prstGeom>
        </p:spPr>
      </p:pic>
      <p:sp>
        <p:nvSpPr>
          <p:cNvPr id="15" name="Rechteck 14"/>
          <p:cNvSpPr/>
          <p:nvPr/>
        </p:nvSpPr>
        <p:spPr>
          <a:xfrm>
            <a:off x="6742949" y="3547340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Beispiel S. 44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62307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43</a:t>
            </a:fld>
            <a:endParaRPr lang="en-US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1.6.3 Barwert, Endwert und Annuität einer Zahlungsreihe</a:t>
            </a:r>
            <a:endParaRPr lang="de-DE" sz="2400" dirty="0"/>
          </a:p>
        </p:txBody>
      </p:sp>
      <p:sp>
        <p:nvSpPr>
          <p:cNvPr id="13" name="Inhaltsplatzhalter 2"/>
          <p:cNvSpPr>
            <a:spLocks noGrp="1"/>
          </p:cNvSpPr>
          <p:nvPr>
            <p:ph idx="1"/>
          </p:nvPr>
        </p:nvSpPr>
        <p:spPr>
          <a:xfrm>
            <a:off x="457200" y="1200150"/>
            <a:ext cx="8229600" cy="504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de-DE" dirty="0" smtClean="0"/>
              <a:t>Ewige Rente - Beispiel 2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D54BB9-3B38-4545-8DEC-5EAD3B4CA591}" type="datetime1">
              <a:rPr lang="de-DE" smtClean="0"/>
              <a:t>14.08.2018</a:t>
            </a:fld>
            <a:endParaRPr lang="en-US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  <p:sp>
        <p:nvSpPr>
          <p:cNvPr id="4" name="Rechteck 3"/>
          <p:cNvSpPr/>
          <p:nvPr/>
        </p:nvSpPr>
        <p:spPr>
          <a:xfrm>
            <a:off x="457199" y="1865747"/>
            <a:ext cx="82788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dirty="0"/>
              <a:t>Eine Investition verspricht eine ewige (und sichere) Rente </a:t>
            </a:r>
            <a:r>
              <a:rPr lang="de-DE" i="1" dirty="0"/>
              <a:t>b</a:t>
            </a:r>
            <a:r>
              <a:rPr lang="de-DE" dirty="0"/>
              <a:t> in Höhe von 100 € jährlich. Der Zinssatz </a:t>
            </a:r>
            <a:r>
              <a:rPr lang="de-DE" i="1" dirty="0"/>
              <a:t>i</a:t>
            </a:r>
            <a:r>
              <a:rPr lang="de-DE" dirty="0"/>
              <a:t> liegt bei 10%. </a:t>
            </a:r>
            <a:endParaRPr lang="de-DE" dirty="0" smtClean="0"/>
          </a:p>
          <a:p>
            <a:endParaRPr lang="de-DE" dirty="0"/>
          </a:p>
          <a:p>
            <a:r>
              <a:rPr lang="de-DE" dirty="0" smtClean="0"/>
              <a:t>Welchen </a:t>
            </a:r>
            <a:r>
              <a:rPr lang="de-DE" dirty="0"/>
              <a:t>Barwert </a:t>
            </a:r>
            <a:r>
              <a:rPr lang="de-DE" i="1" dirty="0"/>
              <a:t>B</a:t>
            </a:r>
            <a:r>
              <a:rPr lang="de-DE" i="1" baseline="-25000" dirty="0"/>
              <a:t>0</a:t>
            </a:r>
            <a:r>
              <a:rPr lang="de-DE" dirty="0"/>
              <a:t> hat die Rente?</a:t>
            </a:r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 rotWithShape="1">
          <a:blip r:embed="rId4"/>
          <a:srcRect l="36710" r="37186"/>
          <a:stretch/>
        </p:blipFill>
        <p:spPr>
          <a:xfrm>
            <a:off x="1352271" y="3520793"/>
            <a:ext cx="1857904" cy="705446"/>
          </a:xfrm>
          <a:prstGeom prst="rect">
            <a:avLst/>
          </a:prstGeom>
        </p:spPr>
      </p:pic>
      <p:sp>
        <p:nvSpPr>
          <p:cNvPr id="12" name="Rechteck 11"/>
          <p:cNvSpPr/>
          <p:nvPr/>
        </p:nvSpPr>
        <p:spPr>
          <a:xfrm>
            <a:off x="6742949" y="3547340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Beispiel S. 44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9752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44</a:t>
            </a:fld>
            <a:endParaRPr lang="en-US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1.7 Zusammenfassung</a:t>
            </a:r>
            <a:endParaRPr lang="de-DE" sz="2400" dirty="0"/>
          </a:p>
        </p:txBody>
      </p:sp>
      <p:sp>
        <p:nvSpPr>
          <p:cNvPr id="11" name="Rechteck 10"/>
          <p:cNvSpPr/>
          <p:nvPr/>
        </p:nvSpPr>
        <p:spPr>
          <a:xfrm>
            <a:off x="2537139" y="1143000"/>
            <a:ext cx="5447141" cy="750349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Charakterisierung durch Anschaffungsauszahlung, Ein- und Auszahlungen (entstehen durch Besitz, Nutzung und Verkauf)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457200" y="1143000"/>
            <a:ext cx="2036449" cy="3690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600" b="1" i="1" dirty="0" smtClean="0">
                <a:solidFill>
                  <a:schemeClr val="tx1"/>
                </a:solidFill>
              </a:rPr>
              <a:t>Investition</a:t>
            </a:r>
          </a:p>
          <a:p>
            <a:pPr algn="ctr"/>
            <a:r>
              <a:rPr lang="de-DE" sz="1600" b="1" dirty="0" smtClean="0">
                <a:solidFill>
                  <a:schemeClr val="tx1"/>
                </a:solidFill>
              </a:rPr>
              <a:t>=</a:t>
            </a:r>
          </a:p>
          <a:p>
            <a:pPr algn="ctr"/>
            <a:r>
              <a:rPr lang="de-DE" sz="1600" b="1" dirty="0" smtClean="0">
                <a:solidFill>
                  <a:schemeClr val="tx1"/>
                </a:solidFill>
              </a:rPr>
              <a:t>Anschaffung eines Gutes/Güterverbundes, unabhängig von Art und Zweck</a:t>
            </a:r>
            <a:endParaRPr lang="de-DE" sz="1600" b="1" dirty="0">
              <a:solidFill>
                <a:schemeClr val="tx1"/>
              </a:solidFill>
            </a:endParaRPr>
          </a:p>
        </p:txBody>
      </p:sp>
      <p:sp>
        <p:nvSpPr>
          <p:cNvPr id="17" name="Rechteck 16"/>
          <p:cNvSpPr/>
          <p:nvPr/>
        </p:nvSpPr>
        <p:spPr>
          <a:xfrm>
            <a:off x="2537139" y="2130835"/>
            <a:ext cx="5447141" cy="750349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Die Vorteilhaftigkeit einer Investition </a:t>
            </a:r>
            <a:r>
              <a:rPr lang="de-DE" sz="1200" dirty="0" err="1" smtClean="0">
                <a:solidFill>
                  <a:schemeClr val="tx1"/>
                </a:solidFill>
              </a:rPr>
              <a:t>ggü</a:t>
            </a:r>
            <a:r>
              <a:rPr lang="de-DE" sz="1200" dirty="0" smtClean="0">
                <a:solidFill>
                  <a:schemeClr val="tx1"/>
                </a:solidFill>
              </a:rPr>
              <a:t>. Alternativen wird auf Grund ihrer Zahlungsreihe ermittelt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19" name="Rechteck 18"/>
          <p:cNvSpPr/>
          <p:nvPr/>
        </p:nvSpPr>
        <p:spPr>
          <a:xfrm>
            <a:off x="2537139" y="3114717"/>
            <a:ext cx="5447141" cy="750349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Unterschiedliche Zahlungszeitpunkte werden durch den Ansatz von Zinsen berücksichtigt (dynamische Investitionsrechnung)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20" name="Rechteck 19"/>
          <p:cNvSpPr/>
          <p:nvPr/>
        </p:nvSpPr>
        <p:spPr>
          <a:xfrm>
            <a:off x="2537139" y="4082983"/>
            <a:ext cx="5447141" cy="750349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Statische Investitionsrechnung kann zu Fehlentscheidungen führen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B9BFE-41FD-2A4F-BBAA-2FFEB8D5B7B4}" type="datetime1">
              <a:rPr lang="de-DE" smtClean="0"/>
              <a:t>14.08.2018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860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>1.2.1 Investitionsobjekt und Investitionsrechnung</a:t>
            </a:r>
            <a:endParaRPr lang="de-DE" sz="240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08994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5</a:t>
            </a:fld>
            <a:endParaRPr lang="en-US" dirty="0"/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pic>
        <p:nvPicPr>
          <p:cNvPr id="12" name="Grafik 8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10" y="1165886"/>
            <a:ext cx="7147003" cy="1592162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rafik 9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910" y="2929690"/>
            <a:ext cx="3869249" cy="2047893"/>
          </a:xfrm>
          <a:prstGeom prst="rect">
            <a:avLst/>
          </a:prstGeom>
          <a:noFill/>
        </p:spPr>
      </p:pic>
      <p:sp>
        <p:nvSpPr>
          <p:cNvPr id="15" name="Rechteck 14"/>
          <p:cNvSpPr/>
          <p:nvPr/>
        </p:nvSpPr>
        <p:spPr>
          <a:xfrm>
            <a:off x="5514429" y="3421372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Beispiel S. 2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C12981-1758-0C44-9808-07B57CFD1AD6}" type="datetime1">
              <a:rPr lang="de-DE" smtClean="0"/>
              <a:t>14.08.2018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9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2400" dirty="0" smtClean="0"/>
              <a:t>1.2.1 Investitionsobjekt und Investitionsrechnung</a:t>
            </a:r>
            <a:endParaRPr lang="de-DE" sz="240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08994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6</a:t>
            </a:fld>
            <a:endParaRPr lang="en-US" dirty="0"/>
          </a:p>
        </p:txBody>
      </p:sp>
      <p:pic>
        <p:nvPicPr>
          <p:cNvPr id="7" name="Bild 6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pic>
        <p:nvPicPr>
          <p:cNvPr id="9" name="Grafik 10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14645"/>
            <a:ext cx="7119759" cy="15154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rafik 11"/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929338"/>
            <a:ext cx="4049814" cy="1994329"/>
          </a:xfrm>
          <a:prstGeom prst="rect">
            <a:avLst/>
          </a:prstGeom>
          <a:noFill/>
        </p:spPr>
      </p:pic>
      <p:sp>
        <p:nvSpPr>
          <p:cNvPr id="11" name="Rechteck 10"/>
          <p:cNvSpPr/>
          <p:nvPr/>
        </p:nvSpPr>
        <p:spPr>
          <a:xfrm>
            <a:off x="5514429" y="3421372"/>
            <a:ext cx="1601702" cy="97263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Beispiel S. 3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515889-2FAB-1D4D-83FA-E6570CC9BF03}" type="datetime1">
              <a:rPr lang="de-DE" smtClean="0"/>
              <a:t>14.08.2018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791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7</a:t>
            </a:fld>
            <a:endParaRPr lang="en-US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1.2.2 Investition, Konsum und Kapitalmarkt</a:t>
            </a:r>
            <a:endParaRPr lang="de-DE" sz="2400" dirty="0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11" name="Inhaltsplatzhalter 2"/>
          <p:cNvSpPr>
            <a:spLocks noGrp="1"/>
          </p:cNvSpPr>
          <p:nvPr>
            <p:ph idx="1"/>
          </p:nvPr>
        </p:nvSpPr>
        <p:spPr>
          <a:xfrm>
            <a:off x="457200" y="1599990"/>
            <a:ext cx="8229600" cy="434480"/>
          </a:xfrm>
        </p:spPr>
        <p:txBody>
          <a:bodyPr>
            <a:normAutofit lnSpcReduction="10000"/>
          </a:bodyPr>
          <a:lstStyle/>
          <a:p>
            <a:r>
              <a:rPr lang="de-DE" dirty="0" smtClean="0"/>
              <a:t>Grundsätzliche Entscheidung: Konsum oder Investition?</a:t>
            </a:r>
          </a:p>
        </p:txBody>
      </p:sp>
      <p:sp>
        <p:nvSpPr>
          <p:cNvPr id="12" name="Rechteck 11"/>
          <p:cNvSpPr/>
          <p:nvPr/>
        </p:nvSpPr>
        <p:spPr>
          <a:xfrm>
            <a:off x="752568" y="3222223"/>
            <a:ext cx="1705038" cy="587997"/>
          </a:xfrm>
          <a:prstGeom prst="rect">
            <a:avLst/>
          </a:prstGeom>
          <a:solidFill>
            <a:schemeClr val="tx1">
              <a:lumMod val="25000"/>
              <a:lumOff val="7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Verfügbarer Geldbetrag </a:t>
            </a:r>
            <a:r>
              <a:rPr lang="de-DE" i="1" dirty="0" smtClean="0">
                <a:solidFill>
                  <a:schemeClr val="tx1"/>
                </a:solidFill>
              </a:rPr>
              <a:t>Y</a:t>
            </a:r>
            <a:r>
              <a:rPr lang="de-DE" i="1" baseline="-25000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1164130" y="2916465"/>
            <a:ext cx="8258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u="sng" dirty="0" smtClean="0"/>
              <a:t>Investor </a:t>
            </a:r>
            <a:endParaRPr lang="de-DE" sz="1400" u="sng" dirty="0"/>
          </a:p>
        </p:txBody>
      </p:sp>
      <p:sp>
        <p:nvSpPr>
          <p:cNvPr id="14" name="Rechteck 13"/>
          <p:cNvSpPr/>
          <p:nvPr/>
        </p:nvSpPr>
        <p:spPr>
          <a:xfrm>
            <a:off x="3527197" y="2604826"/>
            <a:ext cx="2387519" cy="617397"/>
          </a:xfrm>
          <a:prstGeom prst="rect">
            <a:avLst/>
          </a:prstGeom>
          <a:noFill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Investition </a:t>
            </a:r>
            <a:r>
              <a:rPr lang="de-DE" i="1" dirty="0">
                <a:solidFill>
                  <a:schemeClr val="tx1"/>
                </a:solidFill>
              </a:rPr>
              <a:t>a</a:t>
            </a:r>
            <a:r>
              <a:rPr lang="de-DE" i="1" baseline="-25000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5" name="Rechteck 14"/>
          <p:cNvSpPr/>
          <p:nvPr/>
        </p:nvSpPr>
        <p:spPr>
          <a:xfrm>
            <a:off x="3527197" y="3592181"/>
            <a:ext cx="2387519" cy="617397"/>
          </a:xfrm>
          <a:prstGeom prst="rect">
            <a:avLst/>
          </a:prstGeom>
          <a:noFill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chemeClr val="tx1"/>
                </a:solidFill>
              </a:rPr>
              <a:t>Konsum </a:t>
            </a:r>
            <a:r>
              <a:rPr lang="de-DE" i="1" dirty="0">
                <a:solidFill>
                  <a:schemeClr val="tx1"/>
                </a:solidFill>
              </a:rPr>
              <a:t>v</a:t>
            </a:r>
            <a:r>
              <a:rPr lang="de-DE" i="1" baseline="-25000" dirty="0" smtClean="0">
                <a:solidFill>
                  <a:schemeClr val="tx1"/>
                </a:solidFill>
              </a:rPr>
              <a:t>0</a:t>
            </a:r>
            <a:endParaRPr lang="de-DE" dirty="0">
              <a:solidFill>
                <a:schemeClr val="tx1"/>
              </a:solidFill>
            </a:endParaRPr>
          </a:p>
        </p:txBody>
      </p:sp>
      <p:cxnSp>
        <p:nvCxnSpPr>
          <p:cNvPr id="17" name="Gerade Verbindung mit Pfeil 16"/>
          <p:cNvCxnSpPr>
            <a:stCxn id="12" idx="3"/>
            <a:endCxn id="14" idx="1"/>
          </p:cNvCxnSpPr>
          <p:nvPr/>
        </p:nvCxnSpPr>
        <p:spPr>
          <a:xfrm flipV="1">
            <a:off x="2457606" y="2913525"/>
            <a:ext cx="1069591" cy="602697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/>
          <p:cNvCxnSpPr>
            <a:stCxn id="12" idx="3"/>
            <a:endCxn id="15" idx="1"/>
          </p:cNvCxnSpPr>
          <p:nvPr/>
        </p:nvCxnSpPr>
        <p:spPr>
          <a:xfrm>
            <a:off x="2457606" y="3516222"/>
            <a:ext cx="1069591" cy="38465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hteck 21"/>
          <p:cNvSpPr/>
          <p:nvPr/>
        </p:nvSpPr>
        <p:spPr>
          <a:xfrm>
            <a:off x="6525713" y="2687146"/>
            <a:ext cx="2387519" cy="452758"/>
          </a:xfrm>
          <a:prstGeom prst="rect">
            <a:avLst/>
          </a:prstGeom>
          <a:noFill/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>
                <a:solidFill>
                  <a:schemeClr val="tx1"/>
                </a:solidFill>
              </a:rPr>
              <a:t>Erzielbare Einzahlungsüberschüsse </a:t>
            </a:r>
            <a:r>
              <a:rPr lang="de-DE" sz="1200" i="1" dirty="0" smtClean="0">
                <a:solidFill>
                  <a:schemeClr val="tx1"/>
                </a:solidFill>
              </a:rPr>
              <a:t>c</a:t>
            </a:r>
            <a:r>
              <a:rPr lang="de-DE" sz="1200" i="1" baseline="-25000" dirty="0" smtClean="0">
                <a:solidFill>
                  <a:schemeClr val="tx1"/>
                </a:solidFill>
              </a:rPr>
              <a:t>1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24" name="Gerade Verbindung mit Pfeil 23"/>
          <p:cNvCxnSpPr>
            <a:stCxn id="14" idx="3"/>
            <a:endCxn id="22" idx="1"/>
          </p:cNvCxnSpPr>
          <p:nvPr/>
        </p:nvCxnSpPr>
        <p:spPr>
          <a:xfrm>
            <a:off x="5914716" y="2913525"/>
            <a:ext cx="610997" cy="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4115608" y="2315697"/>
            <a:ext cx="10894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u="sng" dirty="0" smtClean="0"/>
              <a:t>Zeitpunkt </a:t>
            </a:r>
            <a:r>
              <a:rPr lang="de-DE" sz="1400" i="1" u="sng" dirty="0" smtClean="0"/>
              <a:t>t</a:t>
            </a:r>
            <a:r>
              <a:rPr lang="de-DE" sz="1400" i="1" u="sng" baseline="-25000" dirty="0" smtClean="0"/>
              <a:t>0</a:t>
            </a:r>
            <a:r>
              <a:rPr lang="de-DE" sz="1400" u="sng" dirty="0" smtClean="0"/>
              <a:t> </a:t>
            </a:r>
            <a:endParaRPr lang="de-DE" sz="1400" u="sng" dirty="0"/>
          </a:p>
        </p:txBody>
      </p:sp>
      <p:sp>
        <p:nvSpPr>
          <p:cNvPr id="27" name="Textfeld 26"/>
          <p:cNvSpPr txBox="1"/>
          <p:nvPr/>
        </p:nvSpPr>
        <p:spPr>
          <a:xfrm>
            <a:off x="7172206" y="2387266"/>
            <a:ext cx="108947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400" u="sng" dirty="0" smtClean="0"/>
              <a:t>Zeitpunkt </a:t>
            </a:r>
            <a:r>
              <a:rPr lang="de-DE" sz="1400" i="1" u="sng" dirty="0" smtClean="0"/>
              <a:t>t</a:t>
            </a:r>
            <a:r>
              <a:rPr lang="de-DE" sz="1400" i="1" u="sng" baseline="-25000" dirty="0"/>
              <a:t>1</a:t>
            </a:r>
            <a:r>
              <a:rPr lang="de-DE" sz="1400" u="sng" dirty="0" smtClean="0"/>
              <a:t> </a:t>
            </a:r>
            <a:endParaRPr lang="de-DE" sz="1400" u="sng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18420A-4B22-1F4C-9B26-66CC8A997CC7}" type="datetime1">
              <a:rPr lang="de-DE" smtClean="0"/>
              <a:t>14.08.2018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8238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8</a:t>
            </a:fld>
            <a:endParaRPr lang="en-US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1.2.2 Investition, Konsum und Kapitalmarkt</a:t>
            </a:r>
            <a:endParaRPr lang="de-DE" sz="2400" dirty="0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pic>
        <p:nvPicPr>
          <p:cNvPr id="9" name="Grafik 1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153" y="1011354"/>
            <a:ext cx="3595381" cy="4054359"/>
          </a:xfrm>
          <a:prstGeom prst="rect">
            <a:avLst/>
          </a:prstGeom>
          <a:noFill/>
        </p:spPr>
      </p:pic>
      <p:sp>
        <p:nvSpPr>
          <p:cNvPr id="2" name="Textfeld 1"/>
          <p:cNvSpPr txBox="1"/>
          <p:nvPr/>
        </p:nvSpPr>
        <p:spPr>
          <a:xfrm>
            <a:off x="4209680" y="1528792"/>
            <a:ext cx="3245452" cy="3231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u="sng" dirty="0" smtClean="0"/>
              <a:t>Indifferenzkurven </a:t>
            </a:r>
            <a:r>
              <a:rPr lang="de-DE" sz="1200" b="1" i="1" u="sng" dirty="0" smtClean="0"/>
              <a:t>U</a:t>
            </a:r>
            <a:r>
              <a:rPr lang="de-DE" sz="1200" b="1" u="sng" dirty="0" smtClean="0"/>
              <a:t>:</a:t>
            </a:r>
          </a:p>
          <a:p>
            <a:endParaRPr lang="de-DE" sz="1200" dirty="0" smtClean="0"/>
          </a:p>
          <a:p>
            <a:r>
              <a:rPr lang="de-DE" sz="1200" dirty="0" smtClean="0"/>
              <a:t>Subjektives Austauschverhältnis (Zeitpräferenz) zwischen Konsumausgaben zum Zeitpunkt </a:t>
            </a:r>
            <a:r>
              <a:rPr lang="de-DE" sz="1200" i="1" dirty="0" smtClean="0"/>
              <a:t>t</a:t>
            </a:r>
            <a:r>
              <a:rPr lang="de-DE" sz="1200" i="1" baseline="-25000" dirty="0" smtClean="0"/>
              <a:t>0</a:t>
            </a:r>
            <a:r>
              <a:rPr lang="de-DE" sz="1200" dirty="0" smtClean="0"/>
              <a:t> und </a:t>
            </a:r>
            <a:r>
              <a:rPr lang="de-DE" sz="1200" i="1" dirty="0" smtClean="0"/>
              <a:t>t</a:t>
            </a:r>
            <a:r>
              <a:rPr lang="de-DE" sz="1200" i="1" baseline="-25000" dirty="0" smtClean="0"/>
              <a:t>1</a:t>
            </a:r>
            <a:r>
              <a:rPr lang="de-DE" sz="1200" dirty="0" smtClean="0"/>
              <a:t>  (Transformationskurve </a:t>
            </a:r>
            <a:r>
              <a:rPr lang="de-DE" sz="1200" i="1" dirty="0" smtClean="0"/>
              <a:t>Y</a:t>
            </a:r>
            <a:r>
              <a:rPr lang="de-DE" sz="1200" i="1" baseline="-25000" dirty="0" smtClean="0"/>
              <a:t>0</a:t>
            </a:r>
            <a:r>
              <a:rPr lang="de-DE" sz="1200" i="1" dirty="0" smtClean="0"/>
              <a:t>Y</a:t>
            </a:r>
            <a:r>
              <a:rPr lang="de-DE" sz="1200" i="1" baseline="-25000" dirty="0" smtClean="0"/>
              <a:t>1</a:t>
            </a:r>
            <a:r>
              <a:rPr lang="de-DE" sz="1200" dirty="0"/>
              <a:t>)</a:t>
            </a:r>
            <a:endParaRPr lang="de-DE" sz="1200" dirty="0" smtClean="0"/>
          </a:p>
          <a:p>
            <a:endParaRPr lang="de-DE" sz="1200" dirty="0"/>
          </a:p>
          <a:p>
            <a:r>
              <a:rPr lang="de-DE" sz="1200" dirty="0" smtClean="0"/>
              <a:t>Für ein gegebenes Nutzenniveau</a:t>
            </a:r>
            <a:r>
              <a:rPr lang="de-DE" sz="1200" i="1" dirty="0" smtClean="0"/>
              <a:t> U</a:t>
            </a:r>
            <a:r>
              <a:rPr lang="de-DE" sz="1200" i="1" baseline="30000" dirty="0" smtClean="0"/>
              <a:t>(0) </a:t>
            </a:r>
            <a:r>
              <a:rPr lang="de-DE" sz="1200" dirty="0" smtClean="0"/>
              <a:t>für die Investoren A und B wird auf einen entsprechenden Betrag an Konsumausgaben verzichtet.</a:t>
            </a:r>
          </a:p>
          <a:p>
            <a:endParaRPr lang="de-DE" sz="1200" i="1" dirty="0"/>
          </a:p>
          <a:p>
            <a:r>
              <a:rPr lang="de-DE" sz="1200" dirty="0" smtClean="0"/>
              <a:t>Der Verzicht muss durch überproportional steigende Betrage in </a:t>
            </a:r>
            <a:r>
              <a:rPr lang="de-DE" sz="1200" i="1" dirty="0" smtClean="0"/>
              <a:t>t</a:t>
            </a:r>
            <a:r>
              <a:rPr lang="de-DE" sz="1200" i="1" baseline="-25000" dirty="0" smtClean="0"/>
              <a:t>1</a:t>
            </a:r>
            <a:r>
              <a:rPr lang="de-DE" sz="1200" i="1" dirty="0" smtClean="0"/>
              <a:t> </a:t>
            </a:r>
            <a:r>
              <a:rPr lang="de-DE" sz="1200" dirty="0" smtClean="0"/>
              <a:t>ausgeglichen werden.</a:t>
            </a:r>
          </a:p>
          <a:p>
            <a:endParaRPr lang="de-DE" sz="1200" i="1" dirty="0"/>
          </a:p>
          <a:p>
            <a:r>
              <a:rPr lang="de-DE" sz="1200" i="1" dirty="0" smtClean="0">
                <a:sym typeface="Wingdings"/>
              </a:rPr>
              <a:t>Durch welche Präferenzen zeichnen sich die Investoren A und B aus?</a:t>
            </a:r>
            <a:endParaRPr lang="de-DE" sz="1200" i="1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8A8670-69F0-0A47-AE0E-69D86A0B9016}" type="datetime1">
              <a:rPr lang="de-DE" smtClean="0"/>
              <a:t>14.08.2018</a:t>
            </a:fld>
            <a:endParaRPr lang="en-US"/>
          </a:p>
        </p:txBody>
      </p:sp>
      <p:sp>
        <p:nvSpPr>
          <p:cNvPr id="10" name="Fußzeilenplatzhalt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58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8077640" y="13716"/>
            <a:ext cx="1066800" cy="246888"/>
          </a:xfrm>
        </p:spPr>
        <p:txBody>
          <a:bodyPr/>
          <a:lstStyle/>
          <a:p>
            <a:pPr algn="r"/>
            <a:fld id="{0CFEC368-1D7A-4F81-ABF6-AE0E36BAF64C}" type="slidenum">
              <a:rPr lang="en-US" smtClean="0"/>
              <a:pPr algn="r"/>
              <a:t>9</a:t>
            </a:fld>
            <a:endParaRPr lang="en-US"/>
          </a:p>
        </p:txBody>
      </p:sp>
      <p:sp>
        <p:nvSpPr>
          <p:cNvPr id="7" name="Titel 1"/>
          <p:cNvSpPr>
            <a:spLocks noGrp="1"/>
          </p:cNvSpPr>
          <p:nvPr>
            <p:ph type="title"/>
          </p:nvPr>
        </p:nvSpPr>
        <p:spPr>
          <a:xfrm>
            <a:off x="457200" y="400050"/>
            <a:ext cx="8229600" cy="742950"/>
          </a:xfrm>
        </p:spPr>
        <p:txBody>
          <a:bodyPr>
            <a:normAutofit/>
          </a:bodyPr>
          <a:lstStyle/>
          <a:p>
            <a:r>
              <a:rPr lang="de-DE" sz="2400" dirty="0" smtClean="0"/>
              <a:t>1.2.2 Investition, Konsum und Kapitalmarkt</a:t>
            </a:r>
            <a:endParaRPr lang="de-DE" sz="2400" dirty="0"/>
          </a:p>
        </p:txBody>
      </p:sp>
      <p:pic>
        <p:nvPicPr>
          <p:cNvPr id="8" name="Bild 7"/>
          <p:cNvPicPr>
            <a:picLocks noChangeAspect="1"/>
          </p:cNvPicPr>
          <p:nvPr/>
        </p:nvPicPr>
        <p:blipFill rotWithShape="1">
          <a:blip r:embed="rId3"/>
          <a:srcRect r="81971"/>
          <a:stretch/>
        </p:blipFill>
        <p:spPr>
          <a:xfrm>
            <a:off x="8743277" y="4634897"/>
            <a:ext cx="400723" cy="508603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4162643" y="1270072"/>
            <a:ext cx="4526334" cy="3970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200" b="1" u="sng" dirty="0" smtClean="0"/>
              <a:t>Indifferenzkurven </a:t>
            </a:r>
            <a:r>
              <a:rPr lang="de-DE" sz="1200" b="1" i="1" u="sng" dirty="0" smtClean="0"/>
              <a:t>U</a:t>
            </a:r>
            <a:r>
              <a:rPr lang="de-DE" sz="1200" b="1" u="sng" dirty="0"/>
              <a:t> </a:t>
            </a:r>
            <a:r>
              <a:rPr lang="de-DE" sz="1200" b="1" u="sng" dirty="0" smtClean="0"/>
              <a:t>unter Annahme eines vollkommenen Kapitalmarktes:</a:t>
            </a:r>
          </a:p>
          <a:p>
            <a:endParaRPr lang="de-DE" sz="1200" dirty="0" smtClean="0"/>
          </a:p>
          <a:p>
            <a:r>
              <a:rPr lang="de-DE" sz="1200" dirty="0" smtClean="0"/>
              <a:t>Geld kann zu einem festen Zinssatz </a:t>
            </a:r>
            <a:r>
              <a:rPr lang="de-DE" sz="1200" i="1" dirty="0" smtClean="0"/>
              <a:t>i</a:t>
            </a:r>
            <a:r>
              <a:rPr lang="de-DE" sz="1200" dirty="0" smtClean="0"/>
              <a:t> aufgenommen und angelegt werden. Der Zinssatz findet sich in der Steigung der Kapitalmarktgeraden </a:t>
            </a:r>
            <a:r>
              <a:rPr lang="de-DE" sz="1200" i="1" dirty="0" smtClean="0"/>
              <a:t>Z</a:t>
            </a:r>
            <a:r>
              <a:rPr lang="de-DE" sz="1200" i="1" baseline="-25000" dirty="0" smtClean="0"/>
              <a:t>0</a:t>
            </a:r>
            <a:r>
              <a:rPr lang="de-DE" sz="1200" i="1" dirty="0" smtClean="0"/>
              <a:t>Z</a:t>
            </a:r>
            <a:r>
              <a:rPr lang="de-DE" sz="1200" i="1" baseline="-25000" dirty="0" smtClean="0"/>
              <a:t>1</a:t>
            </a:r>
            <a:r>
              <a:rPr lang="de-DE" sz="1200" dirty="0" smtClean="0"/>
              <a:t> wieder.</a:t>
            </a:r>
          </a:p>
          <a:p>
            <a:endParaRPr lang="de-DE" sz="1200" dirty="0"/>
          </a:p>
          <a:p>
            <a:r>
              <a:rPr lang="de-DE" sz="1200" dirty="0" smtClean="0"/>
              <a:t>Beide Investoren investieren einen gleichen Betrag </a:t>
            </a:r>
            <a:r>
              <a:rPr lang="de-DE" sz="1200" i="1" dirty="0" smtClean="0"/>
              <a:t>a</a:t>
            </a:r>
            <a:r>
              <a:rPr lang="de-DE" sz="1200" i="1" baseline="-25000" dirty="0" smtClean="0"/>
              <a:t>0</a:t>
            </a:r>
            <a:r>
              <a:rPr lang="de-DE" sz="1200" dirty="0" smtClean="0"/>
              <a:t> in Sachanlagen </a:t>
            </a:r>
          </a:p>
          <a:p>
            <a:r>
              <a:rPr lang="de-DE" sz="1200" dirty="0" smtClean="0"/>
              <a:t>(Tangentialpunkt </a:t>
            </a:r>
            <a:r>
              <a:rPr lang="de-DE" sz="1200" i="1" dirty="0" smtClean="0"/>
              <a:t>P</a:t>
            </a:r>
            <a:r>
              <a:rPr lang="de-DE" sz="1200" dirty="0" smtClean="0"/>
              <a:t>). </a:t>
            </a:r>
          </a:p>
          <a:p>
            <a:endParaRPr lang="de-DE" sz="1200" dirty="0" smtClean="0"/>
          </a:p>
          <a:p>
            <a:r>
              <a:rPr lang="de-DE" sz="1200" dirty="0" smtClean="0"/>
              <a:t>Rechts von </a:t>
            </a:r>
            <a:r>
              <a:rPr lang="de-DE" sz="1200" i="1" dirty="0" smtClean="0"/>
              <a:t>P </a:t>
            </a:r>
            <a:r>
              <a:rPr lang="de-DE" sz="1200" dirty="0" smtClean="0"/>
              <a:t>ist die Grenzproduktivität der Sachanlagen höher, links von P die des Kapitalmarktinvestments.</a:t>
            </a:r>
            <a:endParaRPr lang="de-DE" sz="1200" i="1" dirty="0"/>
          </a:p>
          <a:p>
            <a:endParaRPr lang="de-DE" sz="1200" dirty="0"/>
          </a:p>
          <a:p>
            <a:r>
              <a:rPr lang="de-DE" sz="1200" dirty="0" smtClean="0"/>
              <a:t>Beide Investoren haben eine höher liegende Nutzenindifferenzkurve als ohne Kapitalmarkt</a:t>
            </a:r>
          </a:p>
          <a:p>
            <a:endParaRPr lang="de-DE" sz="1200" dirty="0" smtClean="0"/>
          </a:p>
          <a:p>
            <a:r>
              <a:rPr lang="de-DE" sz="1200" i="1" dirty="0" smtClean="0">
                <a:sym typeface="Wingdings"/>
              </a:rPr>
              <a:t> Die Existenz des Kapitalmarktes ist für beide nutzenbringend!</a:t>
            </a:r>
            <a:endParaRPr lang="de-DE" sz="1200" i="1" dirty="0" smtClean="0"/>
          </a:p>
          <a:p>
            <a:endParaRPr lang="de-DE" sz="1200" dirty="0"/>
          </a:p>
          <a:p>
            <a:endParaRPr lang="de-DE" sz="1200" dirty="0"/>
          </a:p>
          <a:p>
            <a:endParaRPr lang="de-DE" sz="1200" dirty="0" smtClean="0"/>
          </a:p>
        </p:txBody>
      </p:sp>
      <p:pic>
        <p:nvPicPr>
          <p:cNvPr id="10" name="Grafik 3"/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580" y="1046633"/>
            <a:ext cx="3771198" cy="4019080"/>
          </a:xfrm>
          <a:prstGeom prst="rect">
            <a:avLst/>
          </a:prstGeom>
          <a:noFill/>
        </p:spPr>
      </p:pic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37F1D-8AFC-0242-86EB-245BE12D3D01}" type="datetime1">
              <a:rPr lang="de-DE" smtClean="0"/>
              <a:t>14.08.2018</a:t>
            </a:fld>
            <a:endParaRPr lang="en-US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r"/>
            <a:r>
              <a:rPr lang="en-US" smtClean="0"/>
              <a:t>Folien zum Lehrbuch: Busse von Colbe / Laßmann / Witte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897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larheit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Klarheit.thmx</Template>
  <TotalTime>0</TotalTime>
  <Words>2880</Words>
  <Application>Microsoft Office PowerPoint</Application>
  <PresentationFormat>Bildschirmpräsentation (16:9)</PresentationFormat>
  <Paragraphs>608</Paragraphs>
  <Slides>44</Slides>
  <Notes>42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44</vt:i4>
      </vt:variant>
    </vt:vector>
  </HeadingPairs>
  <TitlesOfParts>
    <vt:vector size="46" baseType="lpstr">
      <vt:lpstr>Klarheit</vt:lpstr>
      <vt:lpstr>Dokument</vt:lpstr>
      <vt:lpstr>Investitionstheorie und  Investitionsrechnung</vt:lpstr>
      <vt:lpstr>1.1 Investitionstheorie als Teil der Betriebswirtschaftstheorie</vt:lpstr>
      <vt:lpstr>1.2.1 Investitionsobjekt und Investitionsrechnung</vt:lpstr>
      <vt:lpstr>1.2.1 Investitionsobjekt und Investitionsrechnung</vt:lpstr>
      <vt:lpstr>1.2.1 Investitionsobjekt und Investitionsrechnung</vt:lpstr>
      <vt:lpstr>1.2.1 Investitionsobjekt und Investitionsrechnung</vt:lpstr>
      <vt:lpstr>1.2.2 Investition, Konsum und Kapitalmarkt</vt:lpstr>
      <vt:lpstr>1.2.2 Investition, Konsum und Kapitalmarkt</vt:lpstr>
      <vt:lpstr>1.2.2 Investition, Konsum und Kapitalmarkt</vt:lpstr>
      <vt:lpstr>1.3 Investitionsplanung</vt:lpstr>
      <vt:lpstr>1.3 Investitionsplanung</vt:lpstr>
      <vt:lpstr>1.4 Investitionsrechnung</vt:lpstr>
      <vt:lpstr>1.4 Investitionsrechnung</vt:lpstr>
      <vt:lpstr>1.5 Kalkulatorische Verfahren der Investitionsrechnung</vt:lpstr>
      <vt:lpstr>1.5 Kalkulatorische Verfahren der Investitionsrechnung</vt:lpstr>
      <vt:lpstr>1.5 Kalkulatorische Verfahren der Investitionsrechnung</vt:lpstr>
      <vt:lpstr>1.6 Zinseszinsrechnung</vt:lpstr>
      <vt:lpstr>1.6.2 Barwert und Endwert einer einzelnen Zahlung</vt:lpstr>
      <vt:lpstr>1.6.2.1 Jährliche Verzinsung</vt:lpstr>
      <vt:lpstr>1.6.2.1 Jährliche Verzinsung</vt:lpstr>
      <vt:lpstr>1.6.2.1 Jährliche Verzinsung</vt:lpstr>
      <vt:lpstr>1.6.2.1 Jährliche Verzinsung</vt:lpstr>
      <vt:lpstr>1.6.2.1 Jährliche Verzinsung</vt:lpstr>
      <vt:lpstr>1.6.2.2 Unterjährliche Verzinsung</vt:lpstr>
      <vt:lpstr>1.6.2.2 Unterjährliche Verzinsung</vt:lpstr>
      <vt:lpstr>1.6.2.2 Unterjährliche Verzinsung</vt:lpstr>
      <vt:lpstr>1.6.3 Barwert, Endwert und Annuität einer Zahlungsreihe</vt:lpstr>
      <vt:lpstr>1.6.3 Barwert, Endwert und Annuität einer Zahlungsreihe</vt:lpstr>
      <vt:lpstr>1.6.3 Barwert, Endwert und Annuität einer Zahlungsreihe</vt:lpstr>
      <vt:lpstr>1.6.3 Barwert, Endwert und Annuität einer Zahlungsreihe</vt:lpstr>
      <vt:lpstr>1.6.3 Barwert, Endwert und Annuität einer Zahlungsreihe</vt:lpstr>
      <vt:lpstr>1.6.3 Barwert, Endwert und Annuität einer Zahlungsreihe</vt:lpstr>
      <vt:lpstr>1.6.3 Barwert, Endwert und Annuität einer Zahlungsreihe</vt:lpstr>
      <vt:lpstr>1.6.3 Barwert, Endwert und Annuität einer Zahlungsreihe</vt:lpstr>
      <vt:lpstr>1.6.3 Barwert, Endwert und Annuität einer Zahlungsreihe</vt:lpstr>
      <vt:lpstr>1.6.3 Barwert, Endwert und Annuität einer Zahlungsreihe</vt:lpstr>
      <vt:lpstr>1.6.3 Barwert, Endwert und Annuität einer Zahlungsreihe</vt:lpstr>
      <vt:lpstr>1.6.3 Barwert, Endwert und Annuität einer Zahlungsreihe</vt:lpstr>
      <vt:lpstr>1.6.3 Barwert, Endwert und Annuität einer Zahlungsreihe</vt:lpstr>
      <vt:lpstr>1.6.3 Barwert, Endwert und Annuität einer Zahlungsreihe</vt:lpstr>
      <vt:lpstr>1.6.3 Barwert, Endwert und Annuität einer Zahlungsreihe</vt:lpstr>
      <vt:lpstr>1.6.3 Barwert, Endwert und Annuität einer Zahlungsreihe</vt:lpstr>
      <vt:lpstr>1.6.3 Barwert, Endwert und Annuität einer Zahlungsreihe</vt:lpstr>
      <vt:lpstr>1.7 Zusammenfassung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Investitionstheorie und  Investitionsrechnung</dc:title>
  <dc:creator>Anja Dethlefsen</dc:creator>
  <cp:lastModifiedBy>Hoischen, Annika, Springer Fachmedien</cp:lastModifiedBy>
  <cp:revision>91</cp:revision>
  <dcterms:created xsi:type="dcterms:W3CDTF">2016-03-30T12:56:59Z</dcterms:created>
  <dcterms:modified xsi:type="dcterms:W3CDTF">2018-08-14T07:48:45Z</dcterms:modified>
</cp:coreProperties>
</file>