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</p:sldMasterIdLst>
  <p:notesMasterIdLst>
    <p:notesMasterId r:id="rId33"/>
  </p:notesMasterIdLst>
  <p:handoutMasterIdLst>
    <p:handoutMasterId r:id="rId34"/>
  </p:handoutMasterIdLst>
  <p:sldIdLst>
    <p:sldId id="256" r:id="rId2"/>
    <p:sldId id="291" r:id="rId3"/>
    <p:sldId id="309" r:id="rId4"/>
    <p:sldId id="298" r:id="rId5"/>
    <p:sldId id="310" r:id="rId6"/>
    <p:sldId id="311" r:id="rId7"/>
    <p:sldId id="312" r:id="rId8"/>
    <p:sldId id="313" r:id="rId9"/>
    <p:sldId id="328" r:id="rId10"/>
    <p:sldId id="299" r:id="rId11"/>
    <p:sldId id="314" r:id="rId12"/>
    <p:sldId id="315" r:id="rId13"/>
    <p:sldId id="300" r:id="rId14"/>
    <p:sldId id="317" r:id="rId15"/>
    <p:sldId id="301" r:id="rId16"/>
    <p:sldId id="316" r:id="rId17"/>
    <p:sldId id="302" r:id="rId18"/>
    <p:sldId id="303" r:id="rId19"/>
    <p:sldId id="318" r:id="rId20"/>
    <p:sldId id="319" r:id="rId21"/>
    <p:sldId id="327" r:id="rId22"/>
    <p:sldId id="304" r:id="rId23"/>
    <p:sldId id="320" r:id="rId24"/>
    <p:sldId id="321" r:id="rId25"/>
    <p:sldId id="322" r:id="rId26"/>
    <p:sldId id="323" r:id="rId27"/>
    <p:sldId id="324" r:id="rId28"/>
    <p:sldId id="325" r:id="rId29"/>
    <p:sldId id="326" r:id="rId30"/>
    <p:sldId id="297" r:id="rId31"/>
    <p:sldId id="264" r:id="rId32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Keine Formatvorlage, kein Raster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Designformatvorlage 1 - Akz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Designformatvorlage 1 - Akz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Designformatvorlage 1 - Akz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Designformatvorlage 1 - Akz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5758FB7-9AC5-4552-8A53-C91805E547FA}" styleName="Designformatvorlage 1 - Akz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8FB837D-C827-4EFA-A057-4D05807E0F7C}" styleName="Designformatvorlage 1 - Akz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 showGuides="1">
      <p:cViewPr>
        <p:scale>
          <a:sx n="90" d="100"/>
          <a:sy n="90" d="100"/>
        </p:scale>
        <p:origin x="-768" y="-120"/>
      </p:cViewPr>
      <p:guideLst>
        <p:guide orient="horz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0D7CBB6-2FF4-9C47-8D01-3813E345F4F7}" type="doc">
      <dgm:prSet loTypeId="urn:microsoft.com/office/officeart/2005/8/layout/radial4" loCatId="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C24763BE-8CBD-AA44-B4B2-E08F3B9B4566}">
      <dgm:prSet phldrT="[Text]"/>
      <dgm:spPr/>
      <dgm:t>
        <a:bodyPr/>
        <a:lstStyle/>
        <a:p>
          <a:r>
            <a:rPr lang="de-DE" dirty="0" smtClean="0"/>
            <a:t>Normal-investition</a:t>
          </a:r>
          <a:endParaRPr lang="de-DE" dirty="0"/>
        </a:p>
      </dgm:t>
    </dgm:pt>
    <dgm:pt modelId="{CE1BF282-FE6D-1E4C-BB02-6F6B6474A258}" type="parTrans" cxnId="{7A84BD32-2269-4B47-AF6D-515BFE18A152}">
      <dgm:prSet/>
      <dgm:spPr/>
      <dgm:t>
        <a:bodyPr/>
        <a:lstStyle/>
        <a:p>
          <a:endParaRPr lang="de-DE"/>
        </a:p>
      </dgm:t>
    </dgm:pt>
    <dgm:pt modelId="{F3EBDFE0-0248-FC49-B7A6-71AB734C36F4}" type="sibTrans" cxnId="{7A84BD32-2269-4B47-AF6D-515BFE18A152}">
      <dgm:prSet/>
      <dgm:spPr/>
      <dgm:t>
        <a:bodyPr/>
        <a:lstStyle/>
        <a:p>
          <a:endParaRPr lang="de-DE"/>
        </a:p>
      </dgm:t>
    </dgm:pt>
    <dgm:pt modelId="{48D00839-7ADA-C745-BF72-23461185DC7F}">
      <dgm:prSet phldrT="[Text]"/>
      <dgm:spPr/>
      <dgm:t>
        <a:bodyPr/>
        <a:lstStyle/>
        <a:p>
          <a:r>
            <a:rPr lang="de-DE" dirty="0" smtClean="0"/>
            <a:t>Anschaffungs-auszahlung</a:t>
          </a:r>
          <a:endParaRPr lang="de-DE" dirty="0"/>
        </a:p>
      </dgm:t>
    </dgm:pt>
    <dgm:pt modelId="{46410A6B-8E66-CF4C-B626-9C50FE325F34}" type="parTrans" cxnId="{A8CA2A13-2D85-F146-8150-29052E8C76BE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5321513D-33C6-1545-84EA-322B336E8667}" type="sibTrans" cxnId="{A8CA2A13-2D85-F146-8150-29052E8C76BE}">
      <dgm:prSet/>
      <dgm:spPr/>
      <dgm:t>
        <a:bodyPr/>
        <a:lstStyle/>
        <a:p>
          <a:endParaRPr lang="de-DE"/>
        </a:p>
      </dgm:t>
    </dgm:pt>
    <dgm:pt modelId="{53C709F1-8EE1-FC4C-B73F-383C883AFD87}">
      <dgm:prSet phldrT="[Text]"/>
      <dgm:spPr/>
      <dgm:t>
        <a:bodyPr/>
        <a:lstStyle/>
        <a:p>
          <a:r>
            <a:rPr lang="de-DE" dirty="0" smtClean="0"/>
            <a:t>Ein Vorzeichen-wechsel</a:t>
          </a:r>
          <a:endParaRPr lang="de-DE" dirty="0"/>
        </a:p>
      </dgm:t>
    </dgm:pt>
    <dgm:pt modelId="{667F3D6B-FF4E-9547-9D3F-551460447697}" type="parTrans" cxnId="{A5FB8F0A-6772-1644-BAB7-42B24805E9E7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221F1588-CE9D-954F-BF36-C67EE2A4B93B}" type="sibTrans" cxnId="{A5FB8F0A-6772-1644-BAB7-42B24805E9E7}">
      <dgm:prSet/>
      <dgm:spPr/>
      <dgm:t>
        <a:bodyPr/>
        <a:lstStyle/>
        <a:p>
          <a:endParaRPr lang="de-DE"/>
        </a:p>
      </dgm:t>
    </dgm:pt>
    <dgm:pt modelId="{21CDCDD6-17EF-5C4B-B933-0EA8FED18ADE}">
      <dgm:prSet phldrT="[Text]"/>
      <dgm:spPr/>
      <dgm:t>
        <a:bodyPr/>
        <a:lstStyle/>
        <a:p>
          <a:r>
            <a:rPr lang="de-DE" dirty="0" smtClean="0"/>
            <a:t>Einzahlungen &gt; Auszahlungen</a:t>
          </a:r>
          <a:endParaRPr lang="de-DE" dirty="0"/>
        </a:p>
      </dgm:t>
    </dgm:pt>
    <dgm:pt modelId="{6735D385-0EFD-2B4C-8F5D-FFC68D4196B7}" type="parTrans" cxnId="{CE3EB6E9-B03D-8047-839F-1C7649511F06}">
      <dgm:prSet/>
      <dgm:spPr>
        <a:ln>
          <a:solidFill>
            <a:schemeClr val="accent1">
              <a:lumMod val="75000"/>
            </a:schemeClr>
          </a:solidFill>
        </a:ln>
      </dgm:spPr>
      <dgm:t>
        <a:bodyPr/>
        <a:lstStyle/>
        <a:p>
          <a:endParaRPr lang="de-DE"/>
        </a:p>
      </dgm:t>
    </dgm:pt>
    <dgm:pt modelId="{55C89679-03D1-E145-BDE4-65DECBA1154D}" type="sibTrans" cxnId="{CE3EB6E9-B03D-8047-839F-1C7649511F06}">
      <dgm:prSet/>
      <dgm:spPr/>
      <dgm:t>
        <a:bodyPr/>
        <a:lstStyle/>
        <a:p>
          <a:endParaRPr lang="de-DE"/>
        </a:p>
      </dgm:t>
    </dgm:pt>
    <dgm:pt modelId="{5BAD5686-3DA9-524C-B0AF-7CD33FC60587}" type="pres">
      <dgm:prSet presAssocID="{20D7CBB6-2FF4-9C47-8D01-3813E345F4F7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F1064455-3D00-2140-832C-88310757397C}" type="pres">
      <dgm:prSet presAssocID="{C24763BE-8CBD-AA44-B4B2-E08F3B9B4566}" presName="centerShape" presStyleLbl="node0" presStyleIdx="0" presStyleCnt="1"/>
      <dgm:spPr/>
      <dgm:t>
        <a:bodyPr/>
        <a:lstStyle/>
        <a:p>
          <a:endParaRPr lang="de-DE"/>
        </a:p>
      </dgm:t>
    </dgm:pt>
    <dgm:pt modelId="{F94A7DB0-2D1A-C343-9F84-E7CABCE56BE7}" type="pres">
      <dgm:prSet presAssocID="{46410A6B-8E66-CF4C-B626-9C50FE325F34}" presName="parTrans" presStyleLbl="bgSibTrans2D1" presStyleIdx="0" presStyleCnt="3"/>
      <dgm:spPr/>
      <dgm:t>
        <a:bodyPr/>
        <a:lstStyle/>
        <a:p>
          <a:endParaRPr lang="de-DE"/>
        </a:p>
      </dgm:t>
    </dgm:pt>
    <dgm:pt modelId="{86A80721-0CA2-B148-A486-4794778565C2}" type="pres">
      <dgm:prSet presAssocID="{48D00839-7ADA-C745-BF72-23461185DC7F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101648B5-8354-9B40-97A8-C0701CF6360E}" type="pres">
      <dgm:prSet presAssocID="{667F3D6B-FF4E-9547-9D3F-551460447697}" presName="parTrans" presStyleLbl="bgSibTrans2D1" presStyleIdx="1" presStyleCnt="3"/>
      <dgm:spPr/>
      <dgm:t>
        <a:bodyPr/>
        <a:lstStyle/>
        <a:p>
          <a:endParaRPr lang="de-DE"/>
        </a:p>
      </dgm:t>
    </dgm:pt>
    <dgm:pt modelId="{172CDE9B-60EA-BD48-8C98-3FD1096F7910}" type="pres">
      <dgm:prSet presAssocID="{53C709F1-8EE1-FC4C-B73F-383C883AFD8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38CA7448-0536-8549-943C-93FB252EA437}" type="pres">
      <dgm:prSet presAssocID="{6735D385-0EFD-2B4C-8F5D-FFC68D4196B7}" presName="parTrans" presStyleLbl="bgSibTrans2D1" presStyleIdx="2" presStyleCnt="3"/>
      <dgm:spPr/>
      <dgm:t>
        <a:bodyPr/>
        <a:lstStyle/>
        <a:p>
          <a:endParaRPr lang="de-DE"/>
        </a:p>
      </dgm:t>
    </dgm:pt>
    <dgm:pt modelId="{BDFCCCE2-C4A8-174F-A465-002FD5D68991}" type="pres">
      <dgm:prSet presAssocID="{21CDCDD6-17EF-5C4B-B933-0EA8FED18ADE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7A84BD32-2269-4B47-AF6D-515BFE18A152}" srcId="{20D7CBB6-2FF4-9C47-8D01-3813E345F4F7}" destId="{C24763BE-8CBD-AA44-B4B2-E08F3B9B4566}" srcOrd="0" destOrd="0" parTransId="{CE1BF282-FE6D-1E4C-BB02-6F6B6474A258}" sibTransId="{F3EBDFE0-0248-FC49-B7A6-71AB734C36F4}"/>
    <dgm:cxn modelId="{EB27FED2-9BEC-8E45-A945-873E85EB0BAE}" type="presOf" srcId="{21CDCDD6-17EF-5C4B-B933-0EA8FED18ADE}" destId="{BDFCCCE2-C4A8-174F-A465-002FD5D68991}" srcOrd="0" destOrd="0" presId="urn:microsoft.com/office/officeart/2005/8/layout/radial4"/>
    <dgm:cxn modelId="{CE3EB6E9-B03D-8047-839F-1C7649511F06}" srcId="{C24763BE-8CBD-AA44-B4B2-E08F3B9B4566}" destId="{21CDCDD6-17EF-5C4B-B933-0EA8FED18ADE}" srcOrd="2" destOrd="0" parTransId="{6735D385-0EFD-2B4C-8F5D-FFC68D4196B7}" sibTransId="{55C89679-03D1-E145-BDE4-65DECBA1154D}"/>
    <dgm:cxn modelId="{2AA16D98-6D5C-1046-8783-B4D22F4BEEEC}" type="presOf" srcId="{46410A6B-8E66-CF4C-B626-9C50FE325F34}" destId="{F94A7DB0-2D1A-C343-9F84-E7CABCE56BE7}" srcOrd="0" destOrd="0" presId="urn:microsoft.com/office/officeart/2005/8/layout/radial4"/>
    <dgm:cxn modelId="{4BD6CEDD-122F-8246-A9B4-1478872B0BB0}" type="presOf" srcId="{53C709F1-8EE1-FC4C-B73F-383C883AFD87}" destId="{172CDE9B-60EA-BD48-8C98-3FD1096F7910}" srcOrd="0" destOrd="0" presId="urn:microsoft.com/office/officeart/2005/8/layout/radial4"/>
    <dgm:cxn modelId="{809A5C5D-B0EA-6248-A6B8-594EC5641D76}" type="presOf" srcId="{20D7CBB6-2FF4-9C47-8D01-3813E345F4F7}" destId="{5BAD5686-3DA9-524C-B0AF-7CD33FC60587}" srcOrd="0" destOrd="0" presId="urn:microsoft.com/office/officeart/2005/8/layout/radial4"/>
    <dgm:cxn modelId="{A8CA2A13-2D85-F146-8150-29052E8C76BE}" srcId="{C24763BE-8CBD-AA44-B4B2-E08F3B9B4566}" destId="{48D00839-7ADA-C745-BF72-23461185DC7F}" srcOrd="0" destOrd="0" parTransId="{46410A6B-8E66-CF4C-B626-9C50FE325F34}" sibTransId="{5321513D-33C6-1545-84EA-322B336E8667}"/>
    <dgm:cxn modelId="{F25D8E91-ED9E-6043-9407-BF1C2F88F22D}" type="presOf" srcId="{667F3D6B-FF4E-9547-9D3F-551460447697}" destId="{101648B5-8354-9B40-97A8-C0701CF6360E}" srcOrd="0" destOrd="0" presId="urn:microsoft.com/office/officeart/2005/8/layout/radial4"/>
    <dgm:cxn modelId="{0A859206-F60F-9D44-8CC6-1A518D72F340}" type="presOf" srcId="{C24763BE-8CBD-AA44-B4B2-E08F3B9B4566}" destId="{F1064455-3D00-2140-832C-88310757397C}" srcOrd="0" destOrd="0" presId="urn:microsoft.com/office/officeart/2005/8/layout/radial4"/>
    <dgm:cxn modelId="{D9CADF5E-F007-C143-9336-84D1305E523B}" type="presOf" srcId="{48D00839-7ADA-C745-BF72-23461185DC7F}" destId="{86A80721-0CA2-B148-A486-4794778565C2}" srcOrd="0" destOrd="0" presId="urn:microsoft.com/office/officeart/2005/8/layout/radial4"/>
    <dgm:cxn modelId="{87372587-DDB4-C441-A382-5AB40DB7A87B}" type="presOf" srcId="{6735D385-0EFD-2B4C-8F5D-FFC68D4196B7}" destId="{38CA7448-0536-8549-943C-93FB252EA437}" srcOrd="0" destOrd="0" presId="urn:microsoft.com/office/officeart/2005/8/layout/radial4"/>
    <dgm:cxn modelId="{A5FB8F0A-6772-1644-BAB7-42B24805E9E7}" srcId="{C24763BE-8CBD-AA44-B4B2-E08F3B9B4566}" destId="{53C709F1-8EE1-FC4C-B73F-383C883AFD87}" srcOrd="1" destOrd="0" parTransId="{667F3D6B-FF4E-9547-9D3F-551460447697}" sibTransId="{221F1588-CE9D-954F-BF36-C67EE2A4B93B}"/>
    <dgm:cxn modelId="{19309ABE-825A-734A-96CD-863212410881}" type="presParOf" srcId="{5BAD5686-3DA9-524C-B0AF-7CD33FC60587}" destId="{F1064455-3D00-2140-832C-88310757397C}" srcOrd="0" destOrd="0" presId="urn:microsoft.com/office/officeart/2005/8/layout/radial4"/>
    <dgm:cxn modelId="{F5D3EEEB-123F-7542-88DB-EC107A1C4CDC}" type="presParOf" srcId="{5BAD5686-3DA9-524C-B0AF-7CD33FC60587}" destId="{F94A7DB0-2D1A-C343-9F84-E7CABCE56BE7}" srcOrd="1" destOrd="0" presId="urn:microsoft.com/office/officeart/2005/8/layout/radial4"/>
    <dgm:cxn modelId="{E895A990-4CFA-EA41-8575-98B1DE0AC4B7}" type="presParOf" srcId="{5BAD5686-3DA9-524C-B0AF-7CD33FC60587}" destId="{86A80721-0CA2-B148-A486-4794778565C2}" srcOrd="2" destOrd="0" presId="urn:microsoft.com/office/officeart/2005/8/layout/radial4"/>
    <dgm:cxn modelId="{5640625A-85A2-B640-9306-B84A5B850C7E}" type="presParOf" srcId="{5BAD5686-3DA9-524C-B0AF-7CD33FC60587}" destId="{101648B5-8354-9B40-97A8-C0701CF6360E}" srcOrd="3" destOrd="0" presId="urn:microsoft.com/office/officeart/2005/8/layout/radial4"/>
    <dgm:cxn modelId="{E81D67EE-9161-1F4A-BD70-9F5724D81B4F}" type="presParOf" srcId="{5BAD5686-3DA9-524C-B0AF-7CD33FC60587}" destId="{172CDE9B-60EA-BD48-8C98-3FD1096F7910}" srcOrd="4" destOrd="0" presId="urn:microsoft.com/office/officeart/2005/8/layout/radial4"/>
    <dgm:cxn modelId="{9D194CDA-3D54-8C4C-ABD0-F9365E541969}" type="presParOf" srcId="{5BAD5686-3DA9-524C-B0AF-7CD33FC60587}" destId="{38CA7448-0536-8549-943C-93FB252EA437}" srcOrd="5" destOrd="0" presId="urn:microsoft.com/office/officeart/2005/8/layout/radial4"/>
    <dgm:cxn modelId="{6FB9830E-ACCF-0B48-A456-268B47B22219}" type="presParOf" srcId="{5BAD5686-3DA9-524C-B0AF-7CD33FC60587}" destId="{BDFCCCE2-C4A8-174F-A465-002FD5D68991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0C145-7186-5E4F-82C8-EF9437B1F933}" type="datetimeFigureOut">
              <a:rPr lang="de-DE" smtClean="0"/>
              <a:t>14.08.2018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5315D-357B-FF4F-90A3-A39D45B2A5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16213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36467-23B7-FB4F-888B-64D2357714EF}" type="datetimeFigureOut">
              <a:rPr lang="de-DE" smtClean="0"/>
              <a:t>14.08.2018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D7AA0-1474-5647-B70C-4956639E20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4740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0"/>
            <a:ext cx="784860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2890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2EB1-6C24-A84A-91CF-D547EBBF95D3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548890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F0A82-5395-CF4C-8FA0-90EF05B03021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3A8E-A763-B842-857A-71353F832585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22F9-F919-AE49-8DE5-B1486E299F37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771651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49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B3CD-76FA-734E-9250-757FBCF9EB20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3449574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45A0E-6A40-524D-98FF-755699846860}" type="datetime1">
              <a:rPr lang="de-DE" smtClean="0"/>
              <a:t>14.08.2018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B3B9A-D4B0-934A-9E19-4D9A267FC519}" type="datetime1">
              <a:rPr lang="de-DE" smtClean="0"/>
              <a:t>14.08.2018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06462" y="3034268"/>
            <a:ext cx="353187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5A84-DC51-D640-AA83-FCB62599E798}" type="datetime1">
              <a:rPr lang="de-DE" smtClean="0"/>
              <a:t>14.08.2018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E542B-8B8D-C444-92C8-4B0B8DE14333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060"/>
            <a:ext cx="2139696" cy="946404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594060"/>
            <a:ext cx="5715000" cy="41833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97915"/>
            <a:ext cx="2139696" cy="31827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0AE8-15EB-3D4A-A32E-5E6D884157FD}" type="datetime1">
              <a:rPr lang="de-DE" smtClean="0"/>
              <a:t>14.08.2018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684114" y="2684956"/>
            <a:ext cx="418338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60"/>
            <a:ext cx="2142680" cy="94869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628651"/>
            <a:ext cx="5904390" cy="4125342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2139696" cy="318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4BAF-E471-CB40-8C34-07417076ACBD}" type="datetime1">
              <a:rPr lang="de-DE" smtClean="0"/>
              <a:t>14.08.2018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9144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3716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DABB694-BBCA-4148-A305-5544807F15D7}" type="datetime1">
              <a:rPr lang="de-DE" smtClean="0"/>
              <a:t>14.08.2018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3716"/>
            <a:ext cx="411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3716"/>
            <a:ext cx="1066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emf"/><Relationship Id="rId4" Type="http://schemas.openxmlformats.org/officeDocument/2006/relationships/image" Target="../media/image2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emf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emf"/><Relationship Id="rId4" Type="http://schemas.openxmlformats.org/officeDocument/2006/relationships/image" Target="../media/image35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2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emf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emf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6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emf"/><Relationship Id="rId5" Type="http://schemas.openxmlformats.org/officeDocument/2006/relationships/image" Target="../media/image50.emf"/><Relationship Id="rId4" Type="http://schemas.openxmlformats.org/officeDocument/2006/relationships/image" Target="../media/image49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9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emf"/><Relationship Id="rId3" Type="http://schemas.openxmlformats.org/officeDocument/2006/relationships/image" Target="../media/image2.png"/><Relationship Id="rId7" Type="http://schemas.openxmlformats.org/officeDocument/2006/relationships/image" Target="../media/image1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2.png"/><Relationship Id="rId7" Type="http://schemas.openxmlformats.org/officeDocument/2006/relationships/image" Target="../media/image22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3600" cap="none" dirty="0" smtClean="0">
                <a:latin typeface="Arial"/>
                <a:cs typeface="Arial"/>
              </a:rPr>
              <a:t>Investitionstheorie</a:t>
            </a:r>
            <a:br>
              <a:rPr lang="de-DE" sz="3600" cap="none" dirty="0" smtClean="0">
                <a:latin typeface="Arial"/>
                <a:cs typeface="Arial"/>
              </a:rPr>
            </a:br>
            <a:r>
              <a:rPr lang="de-DE" sz="3200" cap="none" dirty="0" smtClean="0">
                <a:latin typeface="Arial"/>
                <a:cs typeface="Arial"/>
              </a:rPr>
              <a:t>und </a:t>
            </a:r>
            <a:r>
              <a:rPr lang="de-DE" sz="3600" cap="none" dirty="0" smtClean="0">
                <a:latin typeface="Arial"/>
                <a:cs typeface="Arial"/>
              </a:rPr>
              <a:t/>
            </a:r>
            <a:br>
              <a:rPr lang="de-DE" sz="3600" cap="none" dirty="0" smtClean="0">
                <a:latin typeface="Arial"/>
                <a:cs typeface="Arial"/>
              </a:rPr>
            </a:br>
            <a:r>
              <a:rPr lang="de-DE" sz="3600" cap="none" dirty="0" smtClean="0">
                <a:latin typeface="Arial"/>
                <a:cs typeface="Arial"/>
              </a:rPr>
              <a:t>Investitionsrechnung</a:t>
            </a:r>
            <a:endParaRPr lang="de-DE" sz="3600" cap="none" dirty="0">
              <a:latin typeface="Arial"/>
              <a:cs typeface="Arial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5799" y="2628900"/>
            <a:ext cx="6968046" cy="575060"/>
          </a:xfrm>
        </p:spPr>
        <p:txBody>
          <a:bodyPr>
            <a:normAutofit/>
          </a:bodyPr>
          <a:lstStyle/>
          <a:p>
            <a:r>
              <a:rPr lang="de-DE" sz="1600" dirty="0" smtClean="0"/>
              <a:t>Folien zum Lehrbuch: Busse von </a:t>
            </a:r>
            <a:r>
              <a:rPr lang="de-DE" sz="1600" dirty="0" err="1" smtClean="0"/>
              <a:t>Colbe</a:t>
            </a:r>
            <a:r>
              <a:rPr lang="de-DE" sz="1600" dirty="0" smtClean="0"/>
              <a:t>, </a:t>
            </a:r>
            <a:r>
              <a:rPr lang="de-DE" sz="1600" dirty="0" err="1" smtClean="0"/>
              <a:t>Laßmann</a:t>
            </a:r>
            <a:r>
              <a:rPr lang="de-DE" sz="1600" dirty="0" smtClean="0"/>
              <a:t>, Witte</a:t>
            </a:r>
            <a:endParaRPr lang="de-DE" sz="1600" dirty="0"/>
          </a:p>
        </p:txBody>
      </p:sp>
      <p:sp>
        <p:nvSpPr>
          <p:cNvPr id="6" name="Untertitel 2"/>
          <p:cNvSpPr txBox="1">
            <a:spLocks/>
          </p:cNvSpPr>
          <p:nvPr/>
        </p:nvSpPr>
        <p:spPr>
          <a:xfrm>
            <a:off x="685800" y="3573780"/>
            <a:ext cx="6968046" cy="575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/>
              <a:t>Kapitel 3: Der interne Zins einer Investition</a:t>
            </a:r>
            <a:endParaRPr lang="de-DE" dirty="0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254" y="4577682"/>
            <a:ext cx="2222659" cy="50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4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10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3123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3.2.2 Mehrdeutige Lösungen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352391"/>
            <a:ext cx="820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Bei Zahlungsreihen, bei denen das Vorzeichen mehrfach wechselt, </a:t>
            </a:r>
          </a:p>
          <a:p>
            <a:r>
              <a:rPr lang="de-DE" sz="1400" dirty="0" smtClean="0"/>
              <a:t>ist eine eindeutige Bestimmung oft nicht möglich.</a:t>
            </a:r>
            <a:endParaRPr lang="de-DE" sz="1400" dirty="0"/>
          </a:p>
        </p:txBody>
      </p:sp>
      <p:sp>
        <p:nvSpPr>
          <p:cNvPr id="10" name="Rechteck 9"/>
          <p:cNvSpPr/>
          <p:nvPr/>
        </p:nvSpPr>
        <p:spPr>
          <a:xfrm>
            <a:off x="6913184" y="656684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Beispiel S. 128</a:t>
            </a:r>
            <a:endParaRPr lang="de-DE" sz="160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4"/>
          <a:srcRect l="24808" r="24614" b="17002"/>
          <a:stretch/>
        </p:blipFill>
        <p:spPr>
          <a:xfrm>
            <a:off x="457200" y="1875611"/>
            <a:ext cx="3315757" cy="683144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0189" y="2617555"/>
            <a:ext cx="6742018" cy="668262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457200" y="3909094"/>
            <a:ext cx="64180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>
                <a:sym typeface="Wingdings"/>
              </a:rPr>
              <a:t> Die Funktion hat 4 Nullstellen: </a:t>
            </a:r>
            <a:r>
              <a:rPr lang="de-DE" sz="1400" i="1" dirty="0" smtClean="0">
                <a:sym typeface="Wingdings"/>
              </a:rPr>
              <a:t>r</a:t>
            </a:r>
            <a:r>
              <a:rPr lang="de-DE" sz="1400" i="1" baseline="-25000" dirty="0" smtClean="0">
                <a:sym typeface="Wingdings"/>
              </a:rPr>
              <a:t>1</a:t>
            </a:r>
            <a:r>
              <a:rPr lang="de-DE" sz="1400" dirty="0" smtClean="0">
                <a:sym typeface="Wingdings"/>
              </a:rPr>
              <a:t> = - 60%; </a:t>
            </a:r>
            <a:r>
              <a:rPr lang="de-DE" sz="1400" i="1" dirty="0" smtClean="0">
                <a:sym typeface="Wingdings"/>
              </a:rPr>
              <a:t>r</a:t>
            </a:r>
            <a:r>
              <a:rPr lang="de-DE" sz="1400" i="1" baseline="-25000" dirty="0" smtClean="0">
                <a:sym typeface="Wingdings"/>
              </a:rPr>
              <a:t>2</a:t>
            </a:r>
            <a:r>
              <a:rPr lang="de-DE" sz="1400" dirty="0" smtClean="0">
                <a:sym typeface="Wingdings"/>
              </a:rPr>
              <a:t> = - 10%; </a:t>
            </a:r>
            <a:r>
              <a:rPr lang="de-DE" sz="1400" i="1" dirty="0" smtClean="0">
                <a:sym typeface="Wingdings"/>
              </a:rPr>
              <a:t>r</a:t>
            </a:r>
            <a:r>
              <a:rPr lang="de-DE" sz="1400" i="1" baseline="-25000" dirty="0" smtClean="0">
                <a:sym typeface="Wingdings"/>
              </a:rPr>
              <a:t>3</a:t>
            </a:r>
            <a:r>
              <a:rPr lang="de-DE" sz="1400" dirty="0" smtClean="0">
                <a:sym typeface="Wingdings"/>
              </a:rPr>
              <a:t> = + 10%; </a:t>
            </a:r>
            <a:r>
              <a:rPr lang="de-DE" sz="1400" i="1" dirty="0" smtClean="0">
                <a:sym typeface="Wingdings"/>
              </a:rPr>
              <a:t>r</a:t>
            </a:r>
            <a:r>
              <a:rPr lang="de-DE" sz="1400" i="1" baseline="-25000" dirty="0" smtClean="0">
                <a:sym typeface="Wingdings"/>
              </a:rPr>
              <a:t>4 </a:t>
            </a:r>
            <a:r>
              <a:rPr lang="de-DE" sz="1400" dirty="0" smtClean="0">
                <a:sym typeface="Wingdings"/>
              </a:rPr>
              <a:t>= + 50%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504673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11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3123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3.2.2 Mehrdeutige Lösungen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6913184" y="656684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Beispiel S. 128</a:t>
            </a:r>
            <a:endParaRPr lang="de-DE" sz="1600" dirty="0"/>
          </a:p>
        </p:txBody>
      </p:sp>
      <p:pic>
        <p:nvPicPr>
          <p:cNvPr id="13" name="Grafik 79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4978" y="2133083"/>
            <a:ext cx="5760720" cy="501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rafik 78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411191"/>
            <a:ext cx="2971800" cy="3551500"/>
          </a:xfrm>
          <a:prstGeom prst="rect">
            <a:avLst/>
          </a:prstGeom>
          <a:noFill/>
        </p:spPr>
      </p:pic>
      <p:sp>
        <p:nvSpPr>
          <p:cNvPr id="15" name="Textfeld 14"/>
          <p:cNvSpPr txBox="1"/>
          <p:nvPr/>
        </p:nvSpPr>
        <p:spPr>
          <a:xfrm>
            <a:off x="3861704" y="3304541"/>
            <a:ext cx="4825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>
                <a:sym typeface="Wingdings"/>
              </a:rPr>
              <a:t> Achtung: Excel errechnet nur eine Lösung!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419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12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31236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3.2.2 Mehrdeutige Lösungen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8596" y="1317113"/>
            <a:ext cx="41425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u="sng" dirty="0" smtClean="0"/>
              <a:t>Wiederanlage der Einzahlungsüberschüsse</a:t>
            </a:r>
            <a:endParaRPr lang="de-DE" sz="1600" u="sng" dirty="0"/>
          </a:p>
        </p:txBody>
      </p:sp>
      <p:pic>
        <p:nvPicPr>
          <p:cNvPr id="16" name="Grafik 80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596" y="1775748"/>
            <a:ext cx="5124244" cy="321487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feld 4"/>
          <p:cNvSpPr txBox="1"/>
          <p:nvPr/>
        </p:nvSpPr>
        <p:spPr>
          <a:xfrm>
            <a:off x="5785369" y="1952147"/>
            <a:ext cx="310434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de-DE" sz="1400" dirty="0" smtClean="0">
                <a:sym typeface="Wingdings"/>
              </a:rPr>
              <a:t>Alternative Interpretation der mehrdeutigen internen Zinssätze: </a:t>
            </a:r>
            <a:r>
              <a:rPr lang="de-DE" sz="1400" i="1" dirty="0" smtClean="0">
                <a:sym typeface="Wingdings"/>
              </a:rPr>
              <a:t>Verzinsung der Anfangsauszahlung</a:t>
            </a:r>
          </a:p>
          <a:p>
            <a:pPr marL="285750" indent="-285750">
              <a:buFont typeface="Wingdings" charset="0"/>
              <a:buChar char="à"/>
            </a:pPr>
            <a:endParaRPr lang="de-DE" sz="1400" dirty="0" smtClean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de-DE" sz="1400" dirty="0" smtClean="0">
                <a:sym typeface="Wingdings"/>
              </a:rPr>
              <a:t>Ökonomisch relevant: derjenige interne Zins, der dem </a:t>
            </a:r>
            <a:r>
              <a:rPr lang="de-DE" sz="1400" i="1" dirty="0" smtClean="0">
                <a:sym typeface="Wingdings"/>
              </a:rPr>
              <a:t>voraussichtlichen Zinssatz für Anlage und Aufnahme von Geld </a:t>
            </a:r>
            <a:r>
              <a:rPr lang="de-DE" sz="1400" dirty="0" smtClean="0">
                <a:sym typeface="Wingdings"/>
              </a:rPr>
              <a:t>entspricht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263990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13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2789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3.2.3 Normalinvestitionen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95489" y="1507336"/>
            <a:ext cx="8948951" cy="3093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u="sng" dirty="0" smtClean="0"/>
              <a:t>Typisch für die meisten Investitionsobjekte:</a:t>
            </a:r>
          </a:p>
          <a:p>
            <a:endParaRPr lang="de-DE" sz="1400" dirty="0" smtClean="0"/>
          </a:p>
          <a:p>
            <a:r>
              <a:rPr lang="de-DE" sz="1400" dirty="0"/>
              <a:t>a</a:t>
            </a:r>
            <a:r>
              <a:rPr lang="de-DE" sz="1400" dirty="0" smtClean="0"/>
              <a:t>) Die Zahlungsreihe beginnt mit einer Nettoauszahlung wegen der Anschaffungsausgaben</a:t>
            </a:r>
          </a:p>
          <a:p>
            <a:endParaRPr lang="de-DE" sz="1400" dirty="0" smtClean="0"/>
          </a:p>
          <a:p>
            <a:r>
              <a:rPr lang="de-DE" sz="1400" dirty="0" smtClean="0"/>
              <a:t>b) Darauf folgen nur noch Einzahlungsüberschüsse </a:t>
            </a:r>
          </a:p>
          <a:p>
            <a:endParaRPr lang="de-DE" sz="1400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de-DE" sz="1100" dirty="0" smtClean="0">
                <a:sym typeface="Wingdings"/>
              </a:rPr>
              <a:t>d.h. das Vorzeichen der Zahlungen wechselt nur einmal!</a:t>
            </a:r>
          </a:p>
          <a:p>
            <a:pPr marL="285750" indent="-285750">
              <a:buFont typeface="Wingdings" charset="0"/>
              <a:buChar char="à"/>
            </a:pPr>
            <a:endParaRPr lang="de-DE" sz="1400" dirty="0">
              <a:sym typeface="Wingdings"/>
            </a:endParaRPr>
          </a:p>
          <a:p>
            <a:r>
              <a:rPr lang="de-DE" sz="1400" dirty="0" smtClean="0">
                <a:sym typeface="Wingdings"/>
              </a:rPr>
              <a:t>c) Wenn a) und b) zutreffen, sind Investitionen nur dann ökonomisch sinnvoll, wenn die Summe der Einzahlungen größer als die Summe der Auszahlungen ist:</a:t>
            </a:r>
          </a:p>
          <a:p>
            <a:endParaRPr lang="de-DE" sz="1400" dirty="0">
              <a:sym typeface="Wingdings"/>
            </a:endParaRPr>
          </a:p>
          <a:p>
            <a:endParaRPr lang="de-DE" sz="1400" dirty="0" smtClean="0">
              <a:sym typeface="Wingdings"/>
            </a:endParaRPr>
          </a:p>
          <a:p>
            <a:endParaRPr lang="de-DE" sz="1400" b="1" dirty="0">
              <a:sym typeface="Wingdings"/>
            </a:endParaRPr>
          </a:p>
          <a:p>
            <a:r>
              <a:rPr lang="de-DE" sz="1600" b="1" dirty="0" smtClean="0">
                <a:sym typeface="Wingdings"/>
              </a:rPr>
              <a:t> Treffen alle drei Eigenschaften zu, wird die Investition als </a:t>
            </a:r>
            <a:r>
              <a:rPr lang="de-DE" sz="1600" b="1" i="1" dirty="0" smtClean="0">
                <a:sym typeface="Wingdings"/>
              </a:rPr>
              <a:t>Normalinvestition</a:t>
            </a:r>
            <a:r>
              <a:rPr lang="de-DE" sz="1600" b="1" dirty="0" smtClean="0">
                <a:sym typeface="Wingdings"/>
              </a:rPr>
              <a:t> bezeichnet</a:t>
            </a:r>
            <a:r>
              <a:rPr lang="de-DE" sz="1400" b="1" dirty="0" smtClean="0">
                <a:sym typeface="Wingdings"/>
              </a:rPr>
              <a:t>.</a:t>
            </a:r>
            <a:endParaRPr lang="de-DE" sz="1400" b="1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4"/>
          <a:srcRect l="40861" t="8337" r="41600" b="21534"/>
          <a:stretch/>
        </p:blipFill>
        <p:spPr>
          <a:xfrm>
            <a:off x="5091595" y="3298852"/>
            <a:ext cx="1011265" cy="694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82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feil nach links 16"/>
          <p:cNvSpPr/>
          <p:nvPr/>
        </p:nvSpPr>
        <p:spPr>
          <a:xfrm rot="16200000">
            <a:off x="3962833" y="3433505"/>
            <a:ext cx="972000" cy="396000"/>
          </a:xfrm>
          <a:prstGeom prst="leftArrow">
            <a:avLst>
              <a:gd name="adj1" fmla="val 60000"/>
              <a:gd name="adj2" fmla="val 50000"/>
            </a:avLst>
          </a:prstGeom>
          <a:ln>
            <a:solidFill>
              <a:srgbClr val="6B7D72"/>
            </a:solidFill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2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1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dk1"/>
          </a:fontRef>
        </p:style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14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2789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3.2.3 Normalinvestitionen</a:t>
            </a:r>
            <a:endParaRPr lang="de-DE" dirty="0"/>
          </a:p>
        </p:txBody>
      </p:sp>
      <p:sp>
        <p:nvSpPr>
          <p:cNvPr id="14" name="Rechteck 13"/>
          <p:cNvSpPr/>
          <p:nvPr/>
        </p:nvSpPr>
        <p:spPr>
          <a:xfrm>
            <a:off x="3581866" y="4142530"/>
            <a:ext cx="1704215" cy="820093"/>
          </a:xfrm>
          <a:prstGeom prst="rect">
            <a:avLst/>
          </a:prstGeom>
          <a:ln w="19050" cmpd="sng">
            <a:solidFill>
              <a:srgbClr val="FF000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 smtClean="0"/>
              <a:t>Nur EIN relevanter interner Zinssatz!</a:t>
            </a:r>
            <a:endParaRPr lang="de-DE" sz="1400" b="1" dirty="0"/>
          </a:p>
        </p:txBody>
      </p:sp>
      <p:graphicFrame>
        <p:nvGraphicFramePr>
          <p:cNvPr id="16" name="Diagramm 15"/>
          <p:cNvGraphicFramePr/>
          <p:nvPr>
            <p:extLst>
              <p:ext uri="{D42A27DB-BD31-4B8C-83A1-F6EECF244321}">
                <p14:modId xmlns:p14="http://schemas.microsoft.com/office/powerpoint/2010/main" val="876027456"/>
              </p:ext>
            </p:extLst>
          </p:nvPr>
        </p:nvGraphicFramePr>
        <p:xfrm>
          <a:off x="1218774" y="1055514"/>
          <a:ext cx="6442410" cy="28150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157752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ck 15"/>
          <p:cNvSpPr/>
          <p:nvPr/>
        </p:nvSpPr>
        <p:spPr>
          <a:xfrm>
            <a:off x="893675" y="2610704"/>
            <a:ext cx="3071704" cy="14699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Rechteck 16"/>
          <p:cNvSpPr/>
          <p:nvPr/>
        </p:nvSpPr>
        <p:spPr>
          <a:xfrm>
            <a:off x="4758997" y="2610704"/>
            <a:ext cx="3071704" cy="146999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15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3.3 Kriterium der Vorteilhaftigkeit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3508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3.3.1 Akzeptanz einer Investition</a:t>
            </a:r>
            <a:endParaRPr lang="de-DE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 rotWithShape="1">
          <a:blip r:embed="rId4"/>
          <a:srcRect l="44940" r="47310" b="32895"/>
          <a:stretch/>
        </p:blipFill>
        <p:spPr>
          <a:xfrm>
            <a:off x="3965379" y="2094249"/>
            <a:ext cx="670256" cy="575255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5015624" y="3036623"/>
            <a:ext cx="217770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Kapitalmarktzins</a:t>
            </a:r>
          </a:p>
          <a:p>
            <a:r>
              <a:rPr lang="de-DE" sz="1200" dirty="0" smtClean="0"/>
              <a:t>Opportunitätsrendite</a:t>
            </a:r>
          </a:p>
          <a:p>
            <a:r>
              <a:rPr lang="de-DE" sz="1200" dirty="0" smtClean="0"/>
              <a:t>Mindestverzinsungsanspruch</a:t>
            </a:r>
            <a:endParaRPr lang="de-DE" sz="12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13509" y="3084129"/>
            <a:ext cx="17242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„wie viel die Investition</a:t>
            </a:r>
          </a:p>
          <a:p>
            <a:r>
              <a:rPr lang="de-DE" sz="1200" dirty="0" smtClean="0"/>
              <a:t>generiert“</a:t>
            </a:r>
          </a:p>
        </p:txBody>
      </p:sp>
      <p:sp>
        <p:nvSpPr>
          <p:cNvPr id="14" name="Rechteck 13"/>
          <p:cNvSpPr/>
          <p:nvPr/>
        </p:nvSpPr>
        <p:spPr>
          <a:xfrm>
            <a:off x="1025659" y="1966935"/>
            <a:ext cx="2833890" cy="10583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Interner Zinssatz</a:t>
            </a:r>
            <a:endParaRPr lang="de-DE" dirty="0"/>
          </a:p>
        </p:txBody>
      </p:sp>
      <p:sp>
        <p:nvSpPr>
          <p:cNvPr id="15" name="Rechteck 14"/>
          <p:cNvSpPr/>
          <p:nvPr/>
        </p:nvSpPr>
        <p:spPr>
          <a:xfrm>
            <a:off x="4879469" y="1966935"/>
            <a:ext cx="2833890" cy="1058394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Kalkulationszinssatz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255522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4167" y="341728"/>
            <a:ext cx="5025540" cy="4743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16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3.3 Kriterium der Vorteilhaftigkeit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4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35081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3.3.1 Akzeptanz einer Investition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819898" y="4221816"/>
            <a:ext cx="3195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Unterschiedliche </a:t>
            </a:r>
          </a:p>
          <a:p>
            <a:r>
              <a:rPr lang="de-DE" dirty="0" smtClean="0"/>
              <a:t>Akzeptanzentscheidungen </a:t>
            </a:r>
            <a:r>
              <a:rPr lang="de-DE" dirty="0" smtClean="0">
                <a:sym typeface="Wingdings"/>
              </a:rPr>
              <a:t>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9329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17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3.3 Kriterium der Vorteilhaftigkeit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46759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3.3.2 Auswahl von alternativen Investitionen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828901"/>
            <a:ext cx="55612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Bei mehreren akzeptablen alternativen Investitionen: </a:t>
            </a:r>
          </a:p>
          <a:p>
            <a:r>
              <a:rPr lang="de-DE" dirty="0" smtClean="0"/>
              <a:t>Auswahl nach dem größter internen Zinssatz!</a:t>
            </a:r>
            <a:endParaRPr lang="de-DE" dirty="0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 rotWithShape="1">
          <a:blip r:embed="rId4"/>
          <a:srcRect l="41189" t="20606" r="40989" b="19720"/>
          <a:stretch/>
        </p:blipFill>
        <p:spPr>
          <a:xfrm>
            <a:off x="3352800" y="2792984"/>
            <a:ext cx="1381965" cy="45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220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18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878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3.4.1 Implizite Wiederanlageprämisse nach der einfachen internen Zinssatzmethode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192338" y="1465215"/>
            <a:ext cx="12497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Annahme:</a:t>
            </a:r>
          </a:p>
        </p:txBody>
      </p:sp>
      <p:sp>
        <p:nvSpPr>
          <p:cNvPr id="10" name="Rechteck 9"/>
          <p:cNvSpPr/>
          <p:nvPr/>
        </p:nvSpPr>
        <p:spPr>
          <a:xfrm>
            <a:off x="3176415" y="1465215"/>
            <a:ext cx="4106887" cy="74585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dirty="0" smtClean="0"/>
              <a:t>Alle Ergänzungsinvestitionen werden zum jeweiligen internen Zinssatz der ursprünglichen Investition vorgenommen</a:t>
            </a:r>
            <a:endParaRPr lang="de-DE" sz="1400" dirty="0"/>
          </a:p>
        </p:txBody>
      </p:sp>
      <p:sp>
        <p:nvSpPr>
          <p:cNvPr id="11" name="Rechteck 10"/>
          <p:cNvSpPr/>
          <p:nvPr/>
        </p:nvSpPr>
        <p:spPr>
          <a:xfrm>
            <a:off x="3176415" y="2475658"/>
            <a:ext cx="4106886" cy="7460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dirty="0" smtClean="0"/>
              <a:t>Der Kapitalwert der Ergänzungsinvestition ist gleich Null!</a:t>
            </a:r>
            <a:endParaRPr lang="de-DE" sz="1400" dirty="0"/>
          </a:p>
        </p:txBody>
      </p:sp>
      <p:sp>
        <p:nvSpPr>
          <p:cNvPr id="20" name="Rechteck 19"/>
          <p:cNvSpPr/>
          <p:nvPr/>
        </p:nvSpPr>
        <p:spPr>
          <a:xfrm>
            <a:off x="3176415" y="3476846"/>
            <a:ext cx="4106886" cy="7557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dirty="0" smtClean="0"/>
              <a:t>Vergleich von Investitionen: </a:t>
            </a:r>
          </a:p>
          <a:p>
            <a:pPr algn="ctr"/>
            <a:r>
              <a:rPr lang="de-DE" sz="1400" dirty="0" smtClean="0"/>
              <a:t>Für jede Investition ein anderer Zins für die Wiederanlage</a:t>
            </a:r>
            <a:endParaRPr lang="de-DE" sz="1400" dirty="0"/>
          </a:p>
        </p:txBody>
      </p:sp>
      <p:sp>
        <p:nvSpPr>
          <p:cNvPr id="21" name="Rechteck 20"/>
          <p:cNvSpPr/>
          <p:nvPr/>
        </p:nvSpPr>
        <p:spPr>
          <a:xfrm>
            <a:off x="3176415" y="4497572"/>
            <a:ext cx="4106886" cy="551848"/>
          </a:xfrm>
          <a:prstGeom prst="rect">
            <a:avLst/>
          </a:prstGeom>
          <a:ln w="38100" cmpd="sng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 smtClean="0"/>
              <a:t>Realitätsfremde Prämisse</a:t>
            </a:r>
            <a:endParaRPr lang="de-DE" sz="1400" b="1" dirty="0"/>
          </a:p>
        </p:txBody>
      </p:sp>
      <p:cxnSp>
        <p:nvCxnSpPr>
          <p:cNvPr id="23" name="Gerade Verbindung mit Pfeil 22"/>
          <p:cNvCxnSpPr>
            <a:stCxn id="11" idx="2"/>
            <a:endCxn id="20" idx="0"/>
          </p:cNvCxnSpPr>
          <p:nvPr/>
        </p:nvCxnSpPr>
        <p:spPr>
          <a:xfrm>
            <a:off x="5229858" y="3221665"/>
            <a:ext cx="0" cy="255181"/>
          </a:xfrm>
          <a:prstGeom prst="straightConnector1">
            <a:avLst/>
          </a:prstGeom>
          <a:ln>
            <a:solidFill>
              <a:srgbClr val="29293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>
            <a:stCxn id="20" idx="2"/>
            <a:endCxn id="21" idx="0"/>
          </p:cNvCxnSpPr>
          <p:nvPr/>
        </p:nvCxnSpPr>
        <p:spPr>
          <a:xfrm>
            <a:off x="5229858" y="4232592"/>
            <a:ext cx="0" cy="264980"/>
          </a:xfrm>
          <a:prstGeom prst="straightConnector1">
            <a:avLst/>
          </a:prstGeom>
          <a:ln>
            <a:solidFill>
              <a:srgbClr val="29293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Gerade Verbindung mit Pfeil 35"/>
          <p:cNvCxnSpPr/>
          <p:nvPr/>
        </p:nvCxnSpPr>
        <p:spPr>
          <a:xfrm>
            <a:off x="5219319" y="2220477"/>
            <a:ext cx="0" cy="255181"/>
          </a:xfrm>
          <a:prstGeom prst="straightConnector1">
            <a:avLst/>
          </a:prstGeom>
          <a:ln>
            <a:solidFill>
              <a:srgbClr val="29293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5809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19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878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3.4.1 Implizite Wiederanlageprämisse nach der einfachen internen Zinssatzmethode</a:t>
            </a:r>
            <a:endParaRPr lang="de-DE" dirty="0"/>
          </a:p>
        </p:txBody>
      </p:sp>
      <p:sp>
        <p:nvSpPr>
          <p:cNvPr id="17" name="Rechteck 16"/>
          <p:cNvSpPr/>
          <p:nvPr/>
        </p:nvSpPr>
        <p:spPr>
          <a:xfrm>
            <a:off x="7276789" y="1557549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Beispiel S. 135</a:t>
            </a:r>
            <a:endParaRPr lang="de-DE" sz="1600" dirty="0"/>
          </a:p>
        </p:txBody>
      </p:sp>
      <p:pic>
        <p:nvPicPr>
          <p:cNvPr id="13" name="Bild 12"/>
          <p:cNvPicPr>
            <a:picLocks noChangeAspect="1"/>
          </p:cNvPicPr>
          <p:nvPr/>
        </p:nvPicPr>
        <p:blipFill rotWithShape="1">
          <a:blip r:embed="rId4"/>
          <a:srcRect l="24383" t="11780" r="24019" b="28113"/>
          <a:stretch/>
        </p:blipFill>
        <p:spPr>
          <a:xfrm>
            <a:off x="457200" y="1557549"/>
            <a:ext cx="3779047" cy="552717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 rotWithShape="1">
          <a:blip r:embed="rId5"/>
          <a:srcRect l="26993" r="27120" b="16433"/>
          <a:stretch/>
        </p:blipFill>
        <p:spPr>
          <a:xfrm>
            <a:off x="399802" y="2048848"/>
            <a:ext cx="3295716" cy="594910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457201" y="2731796"/>
            <a:ext cx="803271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de-DE" dirty="0" smtClean="0">
                <a:sym typeface="Wingdings"/>
              </a:rPr>
              <a:t>Anschaffungsauszahlung, Nutzungsdauer und Rendite sind gleich</a:t>
            </a:r>
          </a:p>
          <a:p>
            <a:pPr marL="285750" indent="-285750">
              <a:buFont typeface="Wingdings" charset="0"/>
              <a:buChar char="à"/>
            </a:pPr>
            <a:endParaRPr lang="de-DE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de-DE" dirty="0"/>
              <a:t>Würden </a:t>
            </a:r>
            <a:r>
              <a:rPr lang="de-DE" i="1" dirty="0"/>
              <a:t>c</a:t>
            </a:r>
            <a:r>
              <a:rPr lang="de-DE" baseline="-25000" dirty="0"/>
              <a:t>1</a:t>
            </a:r>
            <a:r>
              <a:rPr lang="de-DE" dirty="0"/>
              <a:t> und </a:t>
            </a:r>
            <a:r>
              <a:rPr lang="de-DE" i="1" dirty="0"/>
              <a:t>c</a:t>
            </a:r>
            <a:r>
              <a:rPr lang="de-DE" baseline="-25000" dirty="0"/>
              <a:t>2</a:t>
            </a:r>
            <a:r>
              <a:rPr lang="de-DE" dirty="0"/>
              <a:t> bei </a:t>
            </a:r>
            <a:r>
              <a:rPr lang="de-DE" i="1" dirty="0"/>
              <a:t>I</a:t>
            </a:r>
            <a:r>
              <a:rPr lang="de-DE" i="1" baseline="-25000" dirty="0"/>
              <a:t>C</a:t>
            </a:r>
            <a:r>
              <a:rPr lang="de-DE" dirty="0"/>
              <a:t> nicht zu 6% reinvestiert, sondern als Barbestand gehalten, so stünden in </a:t>
            </a:r>
            <a:r>
              <a:rPr lang="de-DE" i="1" dirty="0"/>
              <a:t>t</a:t>
            </a:r>
            <a:r>
              <a:rPr lang="de-DE" dirty="0"/>
              <a:t> = 3 insgesamt nur 11.223 GE zur </a:t>
            </a:r>
            <a:r>
              <a:rPr lang="de-DE" dirty="0" smtClean="0"/>
              <a:t>Verfügung.</a:t>
            </a:r>
          </a:p>
          <a:p>
            <a:pPr marL="285750" indent="-285750">
              <a:buFont typeface="Wingdings" charset="0"/>
              <a:buChar char="à"/>
            </a:pPr>
            <a:endParaRPr lang="de-DE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de-DE" dirty="0"/>
              <a:t>Nur wenn sich </a:t>
            </a:r>
            <a:r>
              <a:rPr lang="de-DE" i="1" dirty="0"/>
              <a:t>c</a:t>
            </a:r>
            <a:r>
              <a:rPr lang="de-DE" baseline="-25000" dirty="0"/>
              <a:t>1</a:t>
            </a:r>
            <a:r>
              <a:rPr lang="de-DE" dirty="0"/>
              <a:t> und </a:t>
            </a:r>
            <a:r>
              <a:rPr lang="de-DE" i="1" dirty="0"/>
              <a:t>c</a:t>
            </a:r>
            <a:r>
              <a:rPr lang="de-DE" baseline="-25000" dirty="0"/>
              <a:t>2</a:t>
            </a:r>
            <a:r>
              <a:rPr lang="de-DE" dirty="0"/>
              <a:t> mit 6% verzinsen, ergibt sich mit 11.910 der gleiche Endwert wie bei </a:t>
            </a:r>
            <a:r>
              <a:rPr lang="de-DE" i="1" dirty="0"/>
              <a:t>I</a:t>
            </a:r>
            <a:r>
              <a:rPr lang="de-DE" i="1" baseline="-25000" dirty="0"/>
              <a:t>D</a:t>
            </a:r>
            <a:r>
              <a:rPr lang="de-DE" dirty="0" smtClean="0"/>
              <a:t>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96196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3.1 Begriff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228451" y="1240767"/>
            <a:ext cx="87200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 smtClean="0"/>
              <a:t>Der interne Zins einer Investition ist derjenige Zins, bei dessen Anwendung als Kalkulationszins der Kapitalwert der Investition gleich Null ist.</a:t>
            </a:r>
            <a:endParaRPr lang="de-DE" sz="1400" i="1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 rotWithShape="1">
          <a:blip r:embed="rId4"/>
          <a:srcRect l="3539" t="17719" r="54042" b="18491"/>
          <a:stretch/>
        </p:blipFill>
        <p:spPr>
          <a:xfrm>
            <a:off x="2316498" y="2046227"/>
            <a:ext cx="3369383" cy="502213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219449" y="3233984"/>
            <a:ext cx="89249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 smtClean="0"/>
              <a:t>D.h.: Derjenige Zins, bei dem der Barwert der Auszahlungen gleich dem Barwert der Einzahlungen wird.</a:t>
            </a:r>
            <a:endParaRPr lang="de-DE" sz="1400" i="1" dirty="0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 rotWithShape="1">
          <a:blip r:embed="rId5"/>
          <a:srcRect l="5578" r="50779" b="16433"/>
          <a:stretch/>
        </p:blipFill>
        <p:spPr>
          <a:xfrm>
            <a:off x="2316498" y="3803032"/>
            <a:ext cx="3631748" cy="689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17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20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878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3.4.1 Implizite Wiederanlageprämisse nach der einfachen internen Zinssatzmethode</a:t>
            </a:r>
            <a:endParaRPr lang="de-DE" dirty="0"/>
          </a:p>
        </p:txBody>
      </p:sp>
      <p:sp>
        <p:nvSpPr>
          <p:cNvPr id="17" name="Rechteck 16"/>
          <p:cNvSpPr/>
          <p:nvPr/>
        </p:nvSpPr>
        <p:spPr>
          <a:xfrm>
            <a:off x="7276789" y="1557549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Beispiel S. 136</a:t>
            </a:r>
            <a:endParaRPr lang="de-DE" sz="1600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486526"/>
            <a:ext cx="4201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 smtClean="0"/>
              <a:t>Bei unterschiedlichen Nutzungsdauern:</a:t>
            </a:r>
            <a:endParaRPr lang="de-DE" u="sng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4"/>
          <a:srcRect l="23526" r="23857"/>
          <a:stretch/>
        </p:blipFill>
        <p:spPr>
          <a:xfrm>
            <a:off x="457200" y="1855858"/>
            <a:ext cx="3033792" cy="723900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 rotWithShape="1">
          <a:blip r:embed="rId5"/>
          <a:srcRect l="29440" r="29159"/>
          <a:stretch/>
        </p:blipFill>
        <p:spPr>
          <a:xfrm>
            <a:off x="492477" y="2262075"/>
            <a:ext cx="2387053" cy="57150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457200" y="2916463"/>
            <a:ext cx="2559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Fiktive Ergänzungsinvestition:</a:t>
            </a:r>
            <a:endParaRPr lang="de-DE" sz="1400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6"/>
          <a:srcRect l="33764" r="32585"/>
          <a:stretch/>
        </p:blipFill>
        <p:spPr>
          <a:xfrm>
            <a:off x="3016865" y="2833575"/>
            <a:ext cx="1940216" cy="571500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457200" y="3409370"/>
            <a:ext cx="51843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Der Vorteilsvergleich soll nicht beeinflusst werden, deshalb gilt:</a:t>
            </a:r>
            <a:endParaRPr lang="de-DE" sz="1400" dirty="0"/>
          </a:p>
        </p:txBody>
      </p:sp>
      <p:pic>
        <p:nvPicPr>
          <p:cNvPr id="18" name="Bild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12766" y="3775947"/>
            <a:ext cx="5765800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59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21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87814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3.4.1 Implizite Wiederanlageprämisse nach der einfachen internen Zinssatzmethode</a:t>
            </a:r>
            <a:endParaRPr lang="de-DE" dirty="0"/>
          </a:p>
        </p:txBody>
      </p:sp>
      <p:sp>
        <p:nvSpPr>
          <p:cNvPr id="17" name="Rechteck 16"/>
          <p:cNvSpPr/>
          <p:nvPr/>
        </p:nvSpPr>
        <p:spPr>
          <a:xfrm>
            <a:off x="7276789" y="1557549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Beispiel S. 136</a:t>
            </a:r>
            <a:endParaRPr lang="de-DE" sz="1600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486526"/>
            <a:ext cx="4201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 smtClean="0"/>
              <a:t>Bei unterschiedlichen Nutzungsdauern:</a:t>
            </a:r>
            <a:endParaRPr lang="de-DE" u="sng" dirty="0"/>
          </a:p>
        </p:txBody>
      </p:sp>
      <p:sp>
        <p:nvSpPr>
          <p:cNvPr id="22" name="Textfeld 21"/>
          <p:cNvSpPr txBox="1"/>
          <p:nvPr/>
        </p:nvSpPr>
        <p:spPr>
          <a:xfrm>
            <a:off x="492477" y="1912725"/>
            <a:ext cx="22701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Für die Gesamtinvestition:</a:t>
            </a:r>
            <a:endParaRPr lang="de-DE" sz="1400" dirty="0"/>
          </a:p>
        </p:txBody>
      </p:sp>
      <p:pic>
        <p:nvPicPr>
          <p:cNvPr id="23" name="Bild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65780" y="1815445"/>
            <a:ext cx="5765800" cy="571500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492477" y="2255782"/>
            <a:ext cx="723100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gilt </a:t>
            </a:r>
            <a:r>
              <a:rPr lang="de-DE" sz="1400" i="1" dirty="0"/>
              <a:t>C</a:t>
            </a:r>
            <a:r>
              <a:rPr lang="de-DE" sz="1400" baseline="-25000" dirty="0"/>
              <a:t>0</a:t>
            </a:r>
            <a:r>
              <a:rPr lang="de-DE" sz="1400" i="1" baseline="-25000" dirty="0"/>
              <a:t>G</a:t>
            </a:r>
            <a:r>
              <a:rPr lang="de-DE" sz="1400" dirty="0"/>
              <a:t> = 0 und </a:t>
            </a:r>
            <a:r>
              <a:rPr lang="de-DE" sz="1400" i="1" dirty="0" err="1"/>
              <a:t>r</a:t>
            </a:r>
            <a:r>
              <a:rPr lang="de-DE" sz="1400" i="1" baseline="-25000" dirty="0" err="1"/>
              <a:t>G</a:t>
            </a:r>
            <a:r>
              <a:rPr lang="de-DE" sz="1400" dirty="0"/>
              <a:t> = 20% nur dann, wenn der interne Zins der Ergänzungsinvestition </a:t>
            </a:r>
            <a:endParaRPr lang="de-DE" sz="1400" dirty="0" smtClean="0"/>
          </a:p>
          <a:p>
            <a:r>
              <a:rPr lang="de-DE" sz="1400" i="1" dirty="0" err="1" smtClean="0"/>
              <a:t>r</a:t>
            </a:r>
            <a:r>
              <a:rPr lang="de-DE" sz="1400" i="1" baseline="-25000" dirty="0" err="1" smtClean="0"/>
              <a:t>x</a:t>
            </a:r>
            <a:r>
              <a:rPr lang="de-DE" sz="1400" dirty="0" smtClean="0"/>
              <a:t> </a:t>
            </a:r>
            <a:r>
              <a:rPr lang="de-DE" sz="1400" dirty="0"/>
              <a:t>= 20% ist. Der Betrag </a:t>
            </a:r>
            <a:r>
              <a:rPr lang="de-DE" sz="1400" i="1" dirty="0"/>
              <a:t>a</a:t>
            </a:r>
            <a:r>
              <a:rPr lang="de-DE" sz="1400" baseline="-25000" dirty="0"/>
              <a:t>0X</a:t>
            </a:r>
            <a:r>
              <a:rPr lang="de-DE" sz="1400" dirty="0"/>
              <a:t> muss also fiktiv zu </a:t>
            </a:r>
            <a:r>
              <a:rPr lang="de-DE" sz="1400" i="1" dirty="0" err="1"/>
              <a:t>r</a:t>
            </a:r>
            <a:r>
              <a:rPr lang="de-DE" sz="1400" i="1" baseline="-25000" dirty="0" err="1"/>
              <a:t>x</a:t>
            </a:r>
            <a:r>
              <a:rPr lang="de-DE" sz="1400" dirty="0"/>
              <a:t> = </a:t>
            </a:r>
            <a:r>
              <a:rPr lang="de-DE" sz="1400" i="1" dirty="0"/>
              <a:t>i</a:t>
            </a:r>
            <a:r>
              <a:rPr lang="de-DE" sz="1400" i="1" baseline="-25000" dirty="0"/>
              <a:t>m</a:t>
            </a:r>
            <a:r>
              <a:rPr lang="de-DE" sz="1400" dirty="0"/>
              <a:t> angelegt und der Zinsertrag </a:t>
            </a:r>
            <a:r>
              <a:rPr lang="de-DE" sz="1400" dirty="0" smtClean="0"/>
              <a:t>mit</a:t>
            </a:r>
          </a:p>
          <a:p>
            <a:r>
              <a:rPr lang="de-DE" sz="1400" i="1" dirty="0" smtClean="0"/>
              <a:t>i</a:t>
            </a:r>
            <a:r>
              <a:rPr lang="de-DE" sz="1400" dirty="0" smtClean="0"/>
              <a:t> </a:t>
            </a:r>
            <a:r>
              <a:rPr lang="de-DE" sz="1400" dirty="0"/>
              <a:t>= </a:t>
            </a:r>
            <a:r>
              <a:rPr lang="de-DE" sz="1400" i="1" dirty="0" err="1"/>
              <a:t>r</a:t>
            </a:r>
            <a:r>
              <a:rPr lang="de-DE" sz="1400" i="1" baseline="-25000" dirty="0" err="1"/>
              <a:t>x</a:t>
            </a:r>
            <a:r>
              <a:rPr lang="de-DE" sz="1400" dirty="0"/>
              <a:t> diskontiert </a:t>
            </a:r>
            <a:r>
              <a:rPr lang="de-DE" sz="1400" dirty="0" smtClean="0"/>
              <a:t>werden.</a:t>
            </a:r>
            <a:endParaRPr lang="de-DE" sz="1400" dirty="0"/>
          </a:p>
        </p:txBody>
      </p:sp>
      <p:sp>
        <p:nvSpPr>
          <p:cNvPr id="15" name="Textfeld 14"/>
          <p:cNvSpPr txBox="1"/>
          <p:nvPr/>
        </p:nvSpPr>
        <p:spPr>
          <a:xfrm>
            <a:off x="457200" y="3285795"/>
            <a:ext cx="8250800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u="sng" dirty="0" smtClean="0"/>
              <a:t>Schlussfolgerung:</a:t>
            </a:r>
          </a:p>
          <a:p>
            <a:pPr marL="285750" indent="-285750">
              <a:buFont typeface="Wingdings" charset="0"/>
              <a:buChar char="à"/>
            </a:pPr>
            <a:r>
              <a:rPr lang="de-DE" sz="1500" dirty="0" smtClean="0">
                <a:sym typeface="Wingdings"/>
              </a:rPr>
              <a:t>Soll die Ergänzungsinvestition wegen ungleicher Anschaffungsauszahlungen bei alternativen Projekten die Wahl nach dem internen Zinssatz nicht beeinflussen, so muss die Verzinsung der Ergänzungsinvestition gleich der der ursprünglichen Investition sein.</a:t>
            </a:r>
          </a:p>
          <a:p>
            <a:pPr marL="285750" indent="-285750">
              <a:buFont typeface="Wingdings" charset="0"/>
              <a:buChar char="à"/>
            </a:pPr>
            <a:endParaRPr lang="de-DE" sz="1500" dirty="0" smtClean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de-DE" sz="1500" dirty="0" smtClean="0">
                <a:sym typeface="Wingdings"/>
              </a:rPr>
              <a:t>Entspricht diese Prämisse den realen Verhältnissen?</a:t>
            </a:r>
            <a:endParaRPr lang="de-DE" sz="1500" dirty="0"/>
          </a:p>
        </p:txBody>
      </p:sp>
    </p:spTree>
    <p:extLst>
      <p:ext uri="{BB962C8B-B14F-4D97-AF65-F5344CB8AC3E}">
        <p14:creationId xmlns:p14="http://schemas.microsoft.com/office/powerpoint/2010/main" val="3896073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22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535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3.4.2 	Explizite Wiederanlageprämisse nach der </a:t>
            </a:r>
          </a:p>
          <a:p>
            <a:r>
              <a:rPr lang="de-DE" dirty="0"/>
              <a:t>	</a:t>
            </a:r>
            <a:r>
              <a:rPr lang="de-DE" dirty="0" smtClean="0"/>
              <a:t>modifizierten internen Zinssatzmethode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742564"/>
            <a:ext cx="84302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u="sng" dirty="0" smtClean="0"/>
              <a:t>Baldwin: Wiederanlage zum Kalkulationszins </a:t>
            </a:r>
            <a:r>
              <a:rPr lang="de-DE" sz="1600" i="1" u="sng" dirty="0" smtClean="0"/>
              <a:t>i (durchschnittliche Unternehmensrentabilität)</a:t>
            </a:r>
            <a:endParaRPr lang="de-DE" sz="1600" u="sng" dirty="0" smtClean="0"/>
          </a:p>
          <a:p>
            <a:endParaRPr lang="de-DE" sz="1600" u="sng" dirty="0"/>
          </a:p>
        </p:txBody>
      </p:sp>
      <p:sp>
        <p:nvSpPr>
          <p:cNvPr id="5" name="Textfeld 4"/>
          <p:cNvSpPr txBox="1"/>
          <p:nvPr/>
        </p:nvSpPr>
        <p:spPr>
          <a:xfrm>
            <a:off x="457200" y="2069747"/>
            <a:ext cx="66918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Die Rückflüsse werden zur durchschnittlichen Unternehmensrentabilität   bis zum Ende der Nutzungsdauer </a:t>
            </a:r>
            <a:r>
              <a:rPr lang="de-DE" sz="1400" i="1" dirty="0" err="1" smtClean="0"/>
              <a:t>n</a:t>
            </a:r>
            <a:r>
              <a:rPr lang="de-DE" sz="1400" dirty="0" smtClean="0"/>
              <a:t> im Unternehmen reinvestiert:  </a:t>
            </a:r>
            <a:endParaRPr lang="de-DE" sz="1400" dirty="0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 rotWithShape="1">
          <a:blip r:embed="rId4"/>
          <a:srcRect l="48407" r="46393"/>
          <a:stretch/>
        </p:blipFill>
        <p:spPr>
          <a:xfrm>
            <a:off x="6116583" y="2089297"/>
            <a:ext cx="462490" cy="254669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5"/>
          <a:srcRect l="36782" r="37521" b="15378"/>
          <a:stretch/>
        </p:blipFill>
        <p:spPr>
          <a:xfrm>
            <a:off x="4115608" y="2498887"/>
            <a:ext cx="1879822" cy="777222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457200" y="3664189"/>
            <a:ext cx="718607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Andererseits wird der Barwert der Investitions</a:t>
            </a:r>
            <a:r>
              <a:rPr lang="de-DE" sz="1400" i="1" dirty="0"/>
              <a:t>anschaffungs</a:t>
            </a:r>
            <a:r>
              <a:rPr lang="de-DE" sz="1400" dirty="0"/>
              <a:t>auszahlungen ermittelt, die den Einzahlungsüberschüssen vorgelagert </a:t>
            </a:r>
            <a:r>
              <a:rPr lang="de-DE" sz="1400" dirty="0" smtClean="0"/>
              <a:t>sind:</a:t>
            </a:r>
            <a:endParaRPr lang="de-DE" sz="1400" dirty="0"/>
          </a:p>
        </p:txBody>
      </p:sp>
      <p:pic>
        <p:nvPicPr>
          <p:cNvPr id="13" name="Bild 12"/>
          <p:cNvPicPr>
            <a:picLocks noChangeAspect="1"/>
          </p:cNvPicPr>
          <p:nvPr/>
        </p:nvPicPr>
        <p:blipFill rotWithShape="1">
          <a:blip r:embed="rId6"/>
          <a:srcRect r="72599"/>
          <a:stretch/>
        </p:blipFill>
        <p:spPr>
          <a:xfrm>
            <a:off x="3699868" y="4286836"/>
            <a:ext cx="2063407" cy="74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73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23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535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3.4.2 	Explizite Wiederanlageprämisse nach der </a:t>
            </a:r>
          </a:p>
          <a:p>
            <a:r>
              <a:rPr lang="de-DE" dirty="0"/>
              <a:t>	</a:t>
            </a:r>
            <a:r>
              <a:rPr lang="de-DE" dirty="0" smtClean="0"/>
              <a:t>modifizierten internen Zinssatzmethode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742564"/>
            <a:ext cx="84302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u="sng" dirty="0" smtClean="0"/>
              <a:t>Baldwin: Wiederanlage zum Kalkulationszins </a:t>
            </a:r>
            <a:r>
              <a:rPr lang="de-DE" sz="1600" i="1" u="sng" dirty="0" smtClean="0"/>
              <a:t>i (durchschnittliche Unternehmensrentabilität)</a:t>
            </a:r>
            <a:endParaRPr lang="de-DE" sz="1600" u="sng" dirty="0" smtClean="0"/>
          </a:p>
          <a:p>
            <a:endParaRPr lang="de-DE" sz="1600" u="sng" dirty="0"/>
          </a:p>
          <a:p>
            <a:r>
              <a:rPr lang="de-DE" sz="1400" dirty="0" smtClean="0"/>
              <a:t>Der modifizierte interne Zins ergibt sich als:</a:t>
            </a:r>
            <a:endParaRPr lang="de-DE" sz="1400" dirty="0"/>
          </a:p>
        </p:txBody>
      </p:sp>
      <p:pic>
        <p:nvPicPr>
          <p:cNvPr id="14" name="Bild 13"/>
          <p:cNvPicPr>
            <a:picLocks noChangeAspect="1"/>
          </p:cNvPicPr>
          <p:nvPr/>
        </p:nvPicPr>
        <p:blipFill rotWithShape="1">
          <a:blip r:embed="rId4"/>
          <a:srcRect t="15662" r="64646"/>
          <a:stretch/>
        </p:blipFill>
        <p:spPr>
          <a:xfrm>
            <a:off x="2235253" y="3045821"/>
            <a:ext cx="3879366" cy="91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35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24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535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3.4.2 	Explizite Wiederanlageprämisse nach der </a:t>
            </a:r>
          </a:p>
          <a:p>
            <a:r>
              <a:rPr lang="de-DE" dirty="0"/>
              <a:t>	</a:t>
            </a:r>
            <a:r>
              <a:rPr lang="de-DE" dirty="0" smtClean="0"/>
              <a:t>modifizierten internen Zinssatzmethode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742564"/>
            <a:ext cx="84302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u="sng" dirty="0" smtClean="0"/>
              <a:t>Baldwin: Wiederanlage zum Kalkulationszins </a:t>
            </a:r>
            <a:r>
              <a:rPr lang="de-DE" sz="1600" i="1" u="sng" dirty="0" smtClean="0"/>
              <a:t>i (durchschnittliche Unternehmensrentabilität)</a:t>
            </a:r>
            <a:endParaRPr lang="de-DE" sz="1600" u="sng" dirty="0" smtClean="0"/>
          </a:p>
          <a:p>
            <a:endParaRPr lang="de-DE" sz="1600" u="sng" dirty="0"/>
          </a:p>
        </p:txBody>
      </p:sp>
      <p:pic>
        <p:nvPicPr>
          <p:cNvPr id="10" name="Grafik 82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124" y="2367810"/>
            <a:ext cx="5750560" cy="29756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81475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25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535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3.4.2 	Explizite Wiederanlageprämisse nach der </a:t>
            </a:r>
          </a:p>
          <a:p>
            <a:r>
              <a:rPr lang="de-DE" dirty="0"/>
              <a:t>	</a:t>
            </a:r>
            <a:r>
              <a:rPr lang="de-DE" dirty="0" smtClean="0"/>
              <a:t>modifizierten internen Zinssatzmethode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742564"/>
            <a:ext cx="84302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u="sng" dirty="0" smtClean="0"/>
              <a:t>Baldwin: Wiederanlage zum Kalkulationszins </a:t>
            </a:r>
            <a:r>
              <a:rPr lang="de-DE" sz="1600" i="1" u="sng" dirty="0" smtClean="0"/>
              <a:t>i (durchschnittliche Unternehmensrentabilität)</a:t>
            </a:r>
            <a:endParaRPr lang="de-DE" sz="1600" u="sng" dirty="0" smtClean="0"/>
          </a:p>
          <a:p>
            <a:endParaRPr lang="de-DE" sz="1600" u="sng" dirty="0"/>
          </a:p>
        </p:txBody>
      </p:sp>
      <p:sp>
        <p:nvSpPr>
          <p:cNvPr id="5" name="Textfeld 4"/>
          <p:cNvSpPr txBox="1"/>
          <p:nvPr/>
        </p:nvSpPr>
        <p:spPr>
          <a:xfrm>
            <a:off x="457200" y="2598945"/>
            <a:ext cx="222437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Akzeptanzkriterium:</a:t>
            </a:r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Auswahlkriterium:</a:t>
            </a:r>
            <a:endParaRPr lang="de-DE" dirty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4"/>
          <a:srcRect l="43716" r="43436"/>
          <a:stretch/>
        </p:blipFill>
        <p:spPr>
          <a:xfrm>
            <a:off x="2688189" y="2386140"/>
            <a:ext cx="1192242" cy="919758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5"/>
          <a:srcRect l="38693" r="40629"/>
          <a:stretch/>
        </p:blipFill>
        <p:spPr>
          <a:xfrm>
            <a:off x="2659592" y="3247098"/>
            <a:ext cx="1645114" cy="788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9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26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535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3.4.2 	Explizite Wiederanlageprämisse nach der </a:t>
            </a:r>
          </a:p>
          <a:p>
            <a:r>
              <a:rPr lang="de-DE" dirty="0"/>
              <a:t>	</a:t>
            </a:r>
            <a:r>
              <a:rPr lang="de-DE" dirty="0" smtClean="0"/>
              <a:t>modifizierten internen Zinssatzmethode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742564"/>
            <a:ext cx="8430213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u="sng" dirty="0" smtClean="0"/>
              <a:t>Baldwin: Wiederanlage zum Kalkulationszins </a:t>
            </a:r>
            <a:r>
              <a:rPr lang="de-DE" sz="1600" i="1" u="sng" dirty="0" smtClean="0"/>
              <a:t>i (durchschnittliche Unternehmensrentabilität)</a:t>
            </a:r>
            <a:endParaRPr lang="de-DE" sz="1600" u="sng" dirty="0" smtClean="0"/>
          </a:p>
          <a:p>
            <a:endParaRPr lang="de-DE" sz="1600" u="sng" dirty="0"/>
          </a:p>
        </p:txBody>
      </p:sp>
      <p:sp>
        <p:nvSpPr>
          <p:cNvPr id="5" name="Textfeld 4"/>
          <p:cNvSpPr txBox="1"/>
          <p:nvPr/>
        </p:nvSpPr>
        <p:spPr>
          <a:xfrm>
            <a:off x="315384" y="4694603"/>
            <a:ext cx="99266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>
                <a:sym typeface="Wingdings"/>
              </a:rPr>
              <a:t> </a:t>
            </a:r>
            <a:r>
              <a:rPr lang="de-DE" sz="1400" i="1" dirty="0" smtClean="0">
                <a:sym typeface="Wingdings"/>
              </a:rPr>
              <a:t>Dann ergibt die Baldwin-Methode die gleiche Reihenfolge der Investitionsobjekte wie der Kapitalwert.</a:t>
            </a:r>
            <a:endParaRPr lang="de-DE" sz="1400" i="1" dirty="0"/>
          </a:p>
        </p:txBody>
      </p:sp>
      <p:sp>
        <p:nvSpPr>
          <p:cNvPr id="13" name="Rechteck 12"/>
          <p:cNvSpPr/>
          <p:nvPr/>
        </p:nvSpPr>
        <p:spPr>
          <a:xfrm>
            <a:off x="1693376" y="3102370"/>
            <a:ext cx="2358844" cy="7055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dirty="0" smtClean="0"/>
              <a:t>Einheitliche Anfangsauszahlungen</a:t>
            </a:r>
            <a:endParaRPr lang="de-DE" sz="1400" dirty="0"/>
          </a:p>
        </p:txBody>
      </p:sp>
      <p:sp>
        <p:nvSpPr>
          <p:cNvPr id="14" name="Rechteck 13"/>
          <p:cNvSpPr/>
          <p:nvPr/>
        </p:nvSpPr>
        <p:spPr>
          <a:xfrm>
            <a:off x="5114402" y="3102370"/>
            <a:ext cx="2358844" cy="7055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dirty="0" smtClean="0"/>
              <a:t>Einheitliche Nutzungsdauern</a:t>
            </a:r>
            <a:endParaRPr lang="de-DE" sz="1400" dirty="0"/>
          </a:p>
        </p:txBody>
      </p:sp>
      <p:sp>
        <p:nvSpPr>
          <p:cNvPr id="15" name="Rechteck 14"/>
          <p:cNvSpPr/>
          <p:nvPr/>
        </p:nvSpPr>
        <p:spPr>
          <a:xfrm>
            <a:off x="2555904" y="2251463"/>
            <a:ext cx="4052588" cy="4362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 smtClean="0"/>
              <a:t>Voraussetzungen</a:t>
            </a:r>
            <a:r>
              <a:rPr lang="de-DE" sz="1400" dirty="0" smtClean="0"/>
              <a:t> (Vergleich von Investitionen)</a:t>
            </a:r>
            <a:endParaRPr lang="de-DE" sz="1400" dirty="0"/>
          </a:p>
        </p:txBody>
      </p:sp>
      <p:sp>
        <p:nvSpPr>
          <p:cNvPr id="16" name="Rechteck 15"/>
          <p:cNvSpPr/>
          <p:nvPr/>
        </p:nvSpPr>
        <p:spPr>
          <a:xfrm>
            <a:off x="2207361" y="4151424"/>
            <a:ext cx="4746362" cy="4362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1400" b="1" dirty="0" smtClean="0">
                <a:sym typeface="Wingdings"/>
              </a:rPr>
              <a:t> Bildung entsprechender Ergänzungsinvestitionen</a:t>
            </a:r>
            <a:endParaRPr lang="de-DE" sz="1400" b="1" dirty="0"/>
          </a:p>
        </p:txBody>
      </p:sp>
      <p:cxnSp>
        <p:nvCxnSpPr>
          <p:cNvPr id="17" name="Gerade Verbindung mit Pfeil 16"/>
          <p:cNvCxnSpPr>
            <a:stCxn id="15" idx="2"/>
            <a:endCxn id="13" idx="0"/>
          </p:cNvCxnSpPr>
          <p:nvPr/>
        </p:nvCxnSpPr>
        <p:spPr>
          <a:xfrm flipH="1">
            <a:off x="2872798" y="2687708"/>
            <a:ext cx="1709400" cy="414662"/>
          </a:xfrm>
          <a:prstGeom prst="straightConnector1">
            <a:avLst/>
          </a:prstGeom>
          <a:ln>
            <a:solidFill>
              <a:srgbClr val="29293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15" idx="2"/>
            <a:endCxn id="14" idx="0"/>
          </p:cNvCxnSpPr>
          <p:nvPr/>
        </p:nvCxnSpPr>
        <p:spPr>
          <a:xfrm>
            <a:off x="4582198" y="2687708"/>
            <a:ext cx="1711626" cy="414662"/>
          </a:xfrm>
          <a:prstGeom prst="straightConnector1">
            <a:avLst/>
          </a:prstGeom>
          <a:ln>
            <a:solidFill>
              <a:srgbClr val="292934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4582198" y="3386860"/>
            <a:ext cx="0" cy="564477"/>
          </a:xfrm>
          <a:prstGeom prst="straightConnector1">
            <a:avLst/>
          </a:prstGeom>
          <a:ln w="57150" cmpd="sng"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8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ung 19"/>
          <p:cNvGrpSpPr/>
          <p:nvPr/>
        </p:nvGrpSpPr>
        <p:grpSpPr>
          <a:xfrm>
            <a:off x="3480628" y="1987421"/>
            <a:ext cx="292981" cy="458637"/>
            <a:chOff x="3598218" y="3304541"/>
            <a:chExt cx="292981" cy="458637"/>
          </a:xfrm>
        </p:grpSpPr>
        <p:sp>
          <p:nvSpPr>
            <p:cNvPr id="18" name="Textfeld 17"/>
            <p:cNvSpPr txBox="1"/>
            <p:nvPr/>
          </p:nvSpPr>
          <p:spPr>
            <a:xfrm>
              <a:off x="3598218" y="3304541"/>
              <a:ext cx="2929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^</a:t>
              </a:r>
              <a:endParaRPr lang="de-DE" dirty="0"/>
            </a:p>
          </p:txBody>
        </p:sp>
        <p:sp>
          <p:nvSpPr>
            <p:cNvPr id="19" name="Rechteck 18"/>
            <p:cNvSpPr/>
            <p:nvPr/>
          </p:nvSpPr>
          <p:spPr>
            <a:xfrm>
              <a:off x="3598218" y="3563259"/>
              <a:ext cx="292981" cy="1999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effectLst/>
              </a:endParaRPr>
            </a:p>
          </p:txBody>
        </p:sp>
      </p:grp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27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535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3.4.2 	Explizite Wiederanlageprämisse nach der </a:t>
            </a:r>
          </a:p>
          <a:p>
            <a:r>
              <a:rPr lang="de-DE" dirty="0"/>
              <a:t>	</a:t>
            </a:r>
            <a:r>
              <a:rPr lang="de-DE" dirty="0" smtClean="0"/>
              <a:t>modifizierten internen Zinssatzmethode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7085098" y="656684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Beispiel S. 140</a:t>
            </a:r>
            <a:endParaRPr lang="de-DE" sz="1600" dirty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4"/>
          <a:srcRect l="26993" r="26916"/>
          <a:stretch/>
        </p:blipFill>
        <p:spPr>
          <a:xfrm>
            <a:off x="457200" y="1815603"/>
            <a:ext cx="2657508" cy="571500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5"/>
          <a:srcRect l="34376" r="34421"/>
          <a:stretch/>
        </p:blipFill>
        <p:spPr>
          <a:xfrm>
            <a:off x="480718" y="2203680"/>
            <a:ext cx="1799110" cy="571500"/>
          </a:xfrm>
          <a:prstGeom prst="rect">
            <a:avLst/>
          </a:prstGeom>
        </p:spPr>
      </p:pic>
      <p:sp>
        <p:nvSpPr>
          <p:cNvPr id="13" name="Geschweifte Klammer rechts 12"/>
          <p:cNvSpPr/>
          <p:nvPr/>
        </p:nvSpPr>
        <p:spPr>
          <a:xfrm>
            <a:off x="3008877" y="1940388"/>
            <a:ext cx="130743" cy="64679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3410076" y="2064811"/>
            <a:ext cx="1365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 </a:t>
            </a:r>
            <a:r>
              <a:rPr lang="de-DE" i="1" dirty="0" err="1" smtClean="0"/>
              <a:t>r</a:t>
            </a:r>
            <a:r>
              <a:rPr lang="de-DE" i="1" dirty="0" smtClean="0"/>
              <a:t> </a:t>
            </a:r>
            <a:r>
              <a:rPr lang="de-DE" dirty="0" smtClean="0"/>
              <a:t>= </a:t>
            </a:r>
            <a:r>
              <a:rPr lang="de-DE" i="1" dirty="0" smtClean="0"/>
              <a:t>i</a:t>
            </a:r>
            <a:r>
              <a:rPr lang="de-DE" dirty="0" smtClean="0"/>
              <a:t> = 10%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480718" y="2891933"/>
            <a:ext cx="44751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Modifizierter interner Zins (mit Ergänzungsinvestition):</a:t>
            </a:r>
            <a:endParaRPr lang="de-DE" sz="1400" dirty="0"/>
          </a:p>
        </p:txBody>
      </p:sp>
      <p:pic>
        <p:nvPicPr>
          <p:cNvPr id="22" name="Bild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42065" y="3091847"/>
            <a:ext cx="5765800" cy="1028700"/>
          </a:xfrm>
          <a:prstGeom prst="rect">
            <a:avLst/>
          </a:prstGeom>
        </p:spPr>
      </p:pic>
      <p:pic>
        <p:nvPicPr>
          <p:cNvPr id="23" name="Bild 2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07539" y="4261669"/>
            <a:ext cx="5765800" cy="571500"/>
          </a:xfrm>
          <a:prstGeom prst="rect">
            <a:avLst/>
          </a:prstGeom>
        </p:spPr>
      </p:pic>
      <p:sp>
        <p:nvSpPr>
          <p:cNvPr id="24" name="Textfeld 23"/>
          <p:cNvSpPr txBox="1"/>
          <p:nvPr/>
        </p:nvSpPr>
        <p:spPr>
          <a:xfrm>
            <a:off x="4955846" y="2845740"/>
            <a:ext cx="782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I</a:t>
            </a:r>
            <a:r>
              <a:rPr lang="de-DE" i="1" baseline="-25000" dirty="0"/>
              <a:t>A</a:t>
            </a:r>
            <a:r>
              <a:rPr lang="de-DE" dirty="0"/>
              <a:t> ≻ </a:t>
            </a:r>
            <a:r>
              <a:rPr lang="de-DE" i="1" dirty="0"/>
              <a:t>I</a:t>
            </a:r>
            <a:r>
              <a:rPr lang="de-DE" i="1" baseline="-25000" dirty="0"/>
              <a:t>B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37077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ung 19"/>
          <p:cNvGrpSpPr/>
          <p:nvPr/>
        </p:nvGrpSpPr>
        <p:grpSpPr>
          <a:xfrm>
            <a:off x="3480628" y="1987421"/>
            <a:ext cx="292981" cy="458637"/>
            <a:chOff x="3598218" y="3304541"/>
            <a:chExt cx="292981" cy="458637"/>
          </a:xfrm>
        </p:grpSpPr>
        <p:sp>
          <p:nvSpPr>
            <p:cNvPr id="18" name="Textfeld 17"/>
            <p:cNvSpPr txBox="1"/>
            <p:nvPr/>
          </p:nvSpPr>
          <p:spPr>
            <a:xfrm>
              <a:off x="3598218" y="3304541"/>
              <a:ext cx="2929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^</a:t>
              </a:r>
              <a:endParaRPr lang="de-DE" dirty="0"/>
            </a:p>
          </p:txBody>
        </p:sp>
        <p:sp>
          <p:nvSpPr>
            <p:cNvPr id="19" name="Rechteck 18"/>
            <p:cNvSpPr/>
            <p:nvPr/>
          </p:nvSpPr>
          <p:spPr>
            <a:xfrm>
              <a:off x="3598218" y="3563259"/>
              <a:ext cx="292981" cy="1999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effectLst/>
              </a:endParaRPr>
            </a:p>
          </p:txBody>
        </p:sp>
      </p:grp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28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535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3.4.2 	Explizite Wiederanlageprämisse nach der </a:t>
            </a:r>
          </a:p>
          <a:p>
            <a:r>
              <a:rPr lang="de-DE" dirty="0"/>
              <a:t>	</a:t>
            </a:r>
            <a:r>
              <a:rPr lang="de-DE" dirty="0" smtClean="0"/>
              <a:t>modifizierten internen Zinssatzmethode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7085098" y="656684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Beispiel S. 140</a:t>
            </a:r>
            <a:endParaRPr lang="de-DE" sz="1600" dirty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4"/>
          <a:srcRect l="26993" r="26916"/>
          <a:stretch/>
        </p:blipFill>
        <p:spPr>
          <a:xfrm>
            <a:off x="457200" y="1815603"/>
            <a:ext cx="2657508" cy="571500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5"/>
          <a:srcRect l="34376" r="34421"/>
          <a:stretch/>
        </p:blipFill>
        <p:spPr>
          <a:xfrm>
            <a:off x="480718" y="2203680"/>
            <a:ext cx="1799110" cy="571500"/>
          </a:xfrm>
          <a:prstGeom prst="rect">
            <a:avLst/>
          </a:prstGeom>
        </p:spPr>
      </p:pic>
      <p:sp>
        <p:nvSpPr>
          <p:cNvPr id="13" name="Geschweifte Klammer rechts 12"/>
          <p:cNvSpPr/>
          <p:nvPr/>
        </p:nvSpPr>
        <p:spPr>
          <a:xfrm>
            <a:off x="3008877" y="1940388"/>
            <a:ext cx="130743" cy="64679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3410076" y="2064811"/>
            <a:ext cx="1365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 </a:t>
            </a:r>
            <a:r>
              <a:rPr lang="de-DE" i="1" dirty="0" err="1" smtClean="0"/>
              <a:t>r</a:t>
            </a:r>
            <a:r>
              <a:rPr lang="de-DE" i="1" dirty="0" smtClean="0"/>
              <a:t> </a:t>
            </a:r>
            <a:r>
              <a:rPr lang="de-DE" dirty="0" smtClean="0"/>
              <a:t>= </a:t>
            </a:r>
            <a:r>
              <a:rPr lang="de-DE" i="1" dirty="0" smtClean="0"/>
              <a:t>i</a:t>
            </a:r>
            <a:r>
              <a:rPr lang="de-DE" dirty="0" smtClean="0"/>
              <a:t> = 10%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480718" y="2891933"/>
            <a:ext cx="11226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Kapitalwert:</a:t>
            </a:r>
            <a:endParaRPr lang="de-DE" sz="1400" dirty="0"/>
          </a:p>
        </p:txBody>
      </p:sp>
      <p:pic>
        <p:nvPicPr>
          <p:cNvPr id="15" name="Bild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7728" y="3199710"/>
            <a:ext cx="5765800" cy="571500"/>
          </a:xfrm>
          <a:prstGeom prst="rect">
            <a:avLst/>
          </a:prstGeom>
        </p:spPr>
      </p:pic>
      <p:pic>
        <p:nvPicPr>
          <p:cNvPr id="16" name="Bild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8290" y="4028116"/>
            <a:ext cx="5765800" cy="571500"/>
          </a:xfrm>
          <a:prstGeom prst="rect">
            <a:avLst/>
          </a:prstGeom>
        </p:spPr>
      </p:pic>
      <p:sp>
        <p:nvSpPr>
          <p:cNvPr id="24" name="Textfeld 23"/>
          <p:cNvSpPr txBox="1"/>
          <p:nvPr/>
        </p:nvSpPr>
        <p:spPr>
          <a:xfrm>
            <a:off x="1532806" y="2868413"/>
            <a:ext cx="782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I</a:t>
            </a:r>
            <a:r>
              <a:rPr lang="de-DE" i="1" baseline="-25000" dirty="0"/>
              <a:t>A</a:t>
            </a:r>
            <a:r>
              <a:rPr lang="de-DE" dirty="0"/>
              <a:t> ≻ </a:t>
            </a:r>
            <a:r>
              <a:rPr lang="de-DE" i="1" dirty="0"/>
              <a:t>I</a:t>
            </a:r>
            <a:r>
              <a:rPr lang="de-DE" i="1" baseline="-25000" dirty="0"/>
              <a:t>B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6574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uppierung 19"/>
          <p:cNvGrpSpPr/>
          <p:nvPr/>
        </p:nvGrpSpPr>
        <p:grpSpPr>
          <a:xfrm>
            <a:off x="3480628" y="1987421"/>
            <a:ext cx="292981" cy="458637"/>
            <a:chOff x="3598218" y="3304541"/>
            <a:chExt cx="292981" cy="458637"/>
          </a:xfrm>
        </p:grpSpPr>
        <p:sp>
          <p:nvSpPr>
            <p:cNvPr id="18" name="Textfeld 17"/>
            <p:cNvSpPr txBox="1"/>
            <p:nvPr/>
          </p:nvSpPr>
          <p:spPr>
            <a:xfrm>
              <a:off x="3598218" y="3304541"/>
              <a:ext cx="2929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^</a:t>
              </a:r>
              <a:endParaRPr lang="de-DE" dirty="0"/>
            </a:p>
          </p:txBody>
        </p:sp>
        <p:sp>
          <p:nvSpPr>
            <p:cNvPr id="19" name="Rechteck 18"/>
            <p:cNvSpPr/>
            <p:nvPr/>
          </p:nvSpPr>
          <p:spPr>
            <a:xfrm>
              <a:off x="3598218" y="3563259"/>
              <a:ext cx="292981" cy="1999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>
                <a:effectLst/>
              </a:endParaRPr>
            </a:p>
          </p:txBody>
        </p:sp>
      </p:grp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29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3.4 Ergänzungsinvestitionen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53548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3.4.2 	Explizite Wiederanlageprämisse nach der </a:t>
            </a:r>
          </a:p>
          <a:p>
            <a:r>
              <a:rPr lang="de-DE" dirty="0"/>
              <a:t>	</a:t>
            </a:r>
            <a:r>
              <a:rPr lang="de-DE" dirty="0" smtClean="0"/>
              <a:t>modifizierten internen Zinssatzmethode</a:t>
            </a:r>
            <a:endParaRPr lang="de-DE" dirty="0"/>
          </a:p>
        </p:txBody>
      </p:sp>
      <p:sp>
        <p:nvSpPr>
          <p:cNvPr id="10" name="Rechteck 9"/>
          <p:cNvSpPr/>
          <p:nvPr/>
        </p:nvSpPr>
        <p:spPr>
          <a:xfrm>
            <a:off x="7085098" y="656684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/>
              <a:t>Beispiel S. 140</a:t>
            </a:r>
            <a:endParaRPr lang="de-DE" sz="1600" dirty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4"/>
          <a:srcRect l="26993" r="26916"/>
          <a:stretch/>
        </p:blipFill>
        <p:spPr>
          <a:xfrm>
            <a:off x="457200" y="1815603"/>
            <a:ext cx="2657508" cy="571500"/>
          </a:xfrm>
          <a:prstGeom prst="rect">
            <a:avLst/>
          </a:prstGeom>
        </p:spPr>
      </p:pic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5"/>
          <a:srcRect l="34376" r="34421"/>
          <a:stretch/>
        </p:blipFill>
        <p:spPr>
          <a:xfrm>
            <a:off x="480718" y="2203680"/>
            <a:ext cx="1799110" cy="571500"/>
          </a:xfrm>
          <a:prstGeom prst="rect">
            <a:avLst/>
          </a:prstGeom>
        </p:spPr>
      </p:pic>
      <p:sp>
        <p:nvSpPr>
          <p:cNvPr id="13" name="Geschweifte Klammer rechts 12"/>
          <p:cNvSpPr/>
          <p:nvPr/>
        </p:nvSpPr>
        <p:spPr>
          <a:xfrm>
            <a:off x="3008877" y="1940388"/>
            <a:ext cx="130743" cy="646796"/>
          </a:xfrm>
          <a:prstGeom prst="rightBrac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Textfeld 13"/>
          <p:cNvSpPr txBox="1"/>
          <p:nvPr/>
        </p:nvSpPr>
        <p:spPr>
          <a:xfrm>
            <a:off x="3410076" y="2064811"/>
            <a:ext cx="13650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 </a:t>
            </a:r>
            <a:r>
              <a:rPr lang="de-DE" i="1" dirty="0" err="1" smtClean="0"/>
              <a:t>r</a:t>
            </a:r>
            <a:r>
              <a:rPr lang="de-DE" i="1" dirty="0" smtClean="0"/>
              <a:t> </a:t>
            </a:r>
            <a:r>
              <a:rPr lang="de-DE" dirty="0" smtClean="0"/>
              <a:t>= </a:t>
            </a:r>
            <a:r>
              <a:rPr lang="de-DE" i="1" dirty="0" smtClean="0"/>
              <a:t>i</a:t>
            </a:r>
            <a:r>
              <a:rPr lang="de-DE" dirty="0" smtClean="0"/>
              <a:t> = 10%</a:t>
            </a:r>
            <a:endParaRPr lang="de-DE" dirty="0"/>
          </a:p>
        </p:txBody>
      </p:sp>
      <p:sp>
        <p:nvSpPr>
          <p:cNvPr id="21" name="Textfeld 20"/>
          <p:cNvSpPr txBox="1"/>
          <p:nvPr/>
        </p:nvSpPr>
        <p:spPr>
          <a:xfrm>
            <a:off x="480718" y="2891933"/>
            <a:ext cx="46352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Modifizierter interner Zins (ohne Ergänzungsinvestition):</a:t>
            </a:r>
            <a:endParaRPr lang="de-DE" sz="1400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19298" y="3461993"/>
            <a:ext cx="5765800" cy="571500"/>
          </a:xfrm>
          <a:prstGeom prst="rect">
            <a:avLst/>
          </a:prstGeom>
        </p:spPr>
      </p:pic>
      <p:pic>
        <p:nvPicPr>
          <p:cNvPr id="15" name="Bild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2820" y="4278587"/>
            <a:ext cx="5765800" cy="571500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5057126" y="2880173"/>
            <a:ext cx="7822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i="1" dirty="0"/>
              <a:t>I</a:t>
            </a:r>
            <a:r>
              <a:rPr lang="de-DE" i="1" baseline="-25000" dirty="0"/>
              <a:t>B</a:t>
            </a:r>
            <a:r>
              <a:rPr lang="de-DE" dirty="0"/>
              <a:t> ≻ </a:t>
            </a:r>
            <a:r>
              <a:rPr lang="de-DE" i="1" dirty="0"/>
              <a:t>I</a:t>
            </a:r>
            <a:r>
              <a:rPr lang="de-DE" i="1" baseline="-25000" dirty="0"/>
              <a:t>A</a:t>
            </a:r>
            <a:r>
              <a:rPr lang="de-D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3253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3.1 Begriff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5050903" y="1775938"/>
            <a:ext cx="327438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de-DE" sz="1600" i="1" dirty="0" smtClean="0">
                <a:sym typeface="Wingdings"/>
              </a:rPr>
              <a:t>Der interne Zins ist derjenige Zins,</a:t>
            </a:r>
            <a:r>
              <a:rPr lang="de-DE" sz="1600" i="1" dirty="0">
                <a:sym typeface="Wingdings"/>
              </a:rPr>
              <a:t> </a:t>
            </a:r>
            <a:r>
              <a:rPr lang="de-DE" sz="1600" i="1" dirty="0" smtClean="0">
                <a:sym typeface="Wingdings"/>
              </a:rPr>
              <a:t>bei dem die Kapitalwertfunktion die x-Achse schneidet!</a:t>
            </a:r>
          </a:p>
          <a:p>
            <a:pPr marL="285750" indent="-285750">
              <a:buFont typeface="Wingdings" charset="0"/>
              <a:buChar char="à"/>
            </a:pPr>
            <a:endParaRPr lang="de-DE" sz="1600" i="1" dirty="0">
              <a:sym typeface="Wingdings"/>
            </a:endParaRPr>
          </a:p>
          <a:p>
            <a:pPr marL="285750" indent="-285750">
              <a:buFont typeface="Wingdings" charset="0"/>
              <a:buChar char="à"/>
            </a:pPr>
            <a:r>
              <a:rPr lang="de-DE" sz="1600" i="1" dirty="0" smtClean="0">
                <a:sym typeface="Wingdings"/>
              </a:rPr>
              <a:t>Die Kapitalwertfunktion ist ein Polynom </a:t>
            </a:r>
            <a:r>
              <a:rPr lang="de-DE" sz="1600" i="1" dirty="0" err="1" smtClean="0">
                <a:sym typeface="Wingdings"/>
              </a:rPr>
              <a:t>n-ten</a:t>
            </a:r>
            <a:r>
              <a:rPr lang="de-DE" sz="1600" i="1" dirty="0" smtClean="0">
                <a:sym typeface="Wingdings"/>
              </a:rPr>
              <a:t> Grades, es können daher maximal </a:t>
            </a:r>
            <a:r>
              <a:rPr lang="de-DE" sz="1600" i="1" dirty="0" err="1" smtClean="0">
                <a:sym typeface="Wingdings"/>
              </a:rPr>
              <a:t>n</a:t>
            </a:r>
            <a:r>
              <a:rPr lang="de-DE" sz="1600" i="1" dirty="0" smtClean="0">
                <a:sym typeface="Wingdings"/>
              </a:rPr>
              <a:t> Nullstellen existieren</a:t>
            </a:r>
          </a:p>
          <a:p>
            <a:pPr marL="285750" indent="-285750">
              <a:buFont typeface="Wingdings" charset="0"/>
              <a:buChar char="à"/>
            </a:pPr>
            <a:endParaRPr lang="de-DE" sz="1600" i="1" dirty="0">
              <a:sym typeface="Wingdings"/>
            </a:endParaRPr>
          </a:p>
        </p:txBody>
      </p:sp>
      <p:pic>
        <p:nvPicPr>
          <p:cNvPr id="11" name="Grafik 32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71" y="1143000"/>
            <a:ext cx="3804920" cy="3829685"/>
          </a:xfrm>
          <a:prstGeom prst="rect">
            <a:avLst/>
          </a:prstGeom>
          <a:noFill/>
        </p:spPr>
      </p:pic>
      <p:sp>
        <p:nvSpPr>
          <p:cNvPr id="12" name="Oval 11"/>
          <p:cNvSpPr/>
          <p:nvPr/>
        </p:nvSpPr>
        <p:spPr>
          <a:xfrm>
            <a:off x="3504865" y="3819407"/>
            <a:ext cx="228731" cy="20249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5" name="Oval 14"/>
          <p:cNvSpPr/>
          <p:nvPr/>
        </p:nvSpPr>
        <p:spPr>
          <a:xfrm>
            <a:off x="2493124" y="3818927"/>
            <a:ext cx="228731" cy="20249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Oval 15"/>
          <p:cNvSpPr/>
          <p:nvPr/>
        </p:nvSpPr>
        <p:spPr>
          <a:xfrm>
            <a:off x="1563696" y="3830207"/>
            <a:ext cx="228731" cy="202490"/>
          </a:xfrm>
          <a:prstGeom prst="ellipse">
            <a:avLst/>
          </a:prstGeom>
          <a:noFill/>
          <a:ln w="28575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1545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30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3.6 Kritik an der einfachen internen Zinssatzmethode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15" name="Rechteck 14"/>
          <p:cNvSpPr/>
          <p:nvPr/>
        </p:nvSpPr>
        <p:spPr>
          <a:xfrm>
            <a:off x="3082343" y="2493103"/>
            <a:ext cx="2292982" cy="834955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Interne Zinssatzmethode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717290" y="1975670"/>
            <a:ext cx="1857904" cy="599757"/>
          </a:xfrm>
          <a:prstGeom prst="rect">
            <a:avLst/>
          </a:prstGeom>
          <a:solidFill>
            <a:schemeClr val="bg1"/>
          </a:solidFill>
          <a:ln w="190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Akzeptanzkriterium </a:t>
            </a:r>
            <a:r>
              <a:rPr lang="de-DE" sz="1200" i="1" dirty="0" err="1" smtClean="0">
                <a:solidFill>
                  <a:schemeClr val="tx1"/>
                </a:solidFill>
              </a:rPr>
              <a:t>r</a:t>
            </a:r>
            <a:r>
              <a:rPr lang="de-DE" sz="1200" i="1" dirty="0" smtClean="0">
                <a:solidFill>
                  <a:schemeClr val="tx1"/>
                </a:solidFill>
              </a:rPr>
              <a:t> &gt; i</a:t>
            </a:r>
            <a:endParaRPr lang="de-DE" sz="1200" i="1" dirty="0">
              <a:solidFill>
                <a:schemeClr val="tx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717290" y="3522101"/>
            <a:ext cx="1857904" cy="599757"/>
          </a:xfrm>
          <a:prstGeom prst="rect">
            <a:avLst/>
          </a:prstGeom>
          <a:solidFill>
            <a:schemeClr val="bg1"/>
          </a:solidFill>
          <a:ln w="19050" cmpd="sng"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Weite Verbreitung in der Praxis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5911702" y="1387674"/>
            <a:ext cx="2645749" cy="3034062"/>
          </a:xfrm>
          <a:prstGeom prst="rect">
            <a:avLst/>
          </a:prstGeom>
          <a:solidFill>
            <a:schemeClr val="bg1"/>
          </a:solidFill>
          <a:ln w="1905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solidFill>
                  <a:schemeClr val="tx1"/>
                </a:solidFill>
              </a:rPr>
              <a:t>Die Wiederanlageprämisse ist für die Entscheidung über alternative Investitionsobjekte und erst recht über Investitionsprogramme in sich </a:t>
            </a:r>
            <a:r>
              <a:rPr lang="de-DE" sz="1600" i="1" dirty="0" smtClean="0">
                <a:solidFill>
                  <a:schemeClr val="tx1"/>
                </a:solidFill>
              </a:rPr>
              <a:t>widersprüchlich und unrealistisch</a:t>
            </a:r>
            <a:r>
              <a:rPr lang="de-DE" sz="1600" dirty="0" smtClean="0">
                <a:solidFill>
                  <a:schemeClr val="tx1"/>
                </a:solidFill>
              </a:rPr>
              <a:t>!</a:t>
            </a:r>
          </a:p>
        </p:txBody>
      </p:sp>
      <p:cxnSp>
        <p:nvCxnSpPr>
          <p:cNvPr id="20" name="Gerade Verbindung 19"/>
          <p:cNvCxnSpPr>
            <a:stCxn id="16" idx="2"/>
            <a:endCxn id="15" idx="1"/>
          </p:cNvCxnSpPr>
          <p:nvPr/>
        </p:nvCxnSpPr>
        <p:spPr>
          <a:xfrm>
            <a:off x="1646242" y="2575427"/>
            <a:ext cx="1436101" cy="33515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>
            <a:stCxn id="17" idx="0"/>
            <a:endCxn id="15" idx="1"/>
          </p:cNvCxnSpPr>
          <p:nvPr/>
        </p:nvCxnSpPr>
        <p:spPr>
          <a:xfrm flipV="1">
            <a:off x="1646242" y="2910581"/>
            <a:ext cx="1436101" cy="61152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>
            <a:stCxn id="15" idx="3"/>
            <a:endCxn id="18" idx="1"/>
          </p:cNvCxnSpPr>
          <p:nvPr/>
        </p:nvCxnSpPr>
        <p:spPr>
          <a:xfrm flipV="1">
            <a:off x="5375325" y="2904705"/>
            <a:ext cx="536377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761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31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/>
              <a:t>3</a:t>
            </a:r>
            <a:r>
              <a:rPr lang="de-DE" sz="2400" smtClean="0"/>
              <a:t>.7 </a:t>
            </a:r>
            <a:r>
              <a:rPr lang="de-DE" sz="2400" dirty="0" smtClean="0"/>
              <a:t>Zusammenfassung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2537139" y="1143000"/>
            <a:ext cx="5447141" cy="7503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Derjenige zu ermittelnde Zinssatz, bei dessen Anwendung als Diskontierungsfaktor der Kapitalwert gleich Null ist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457200" y="1143000"/>
            <a:ext cx="2036449" cy="3690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dirty="0" smtClean="0">
                <a:solidFill>
                  <a:schemeClr val="tx1"/>
                </a:solidFill>
              </a:rPr>
              <a:t>Interner Zins </a:t>
            </a:r>
            <a:r>
              <a:rPr lang="de-DE" sz="1600" b="1" i="1" dirty="0" err="1" smtClean="0">
                <a:solidFill>
                  <a:schemeClr val="tx1"/>
                </a:solidFill>
              </a:rPr>
              <a:t>r</a:t>
            </a:r>
            <a:endParaRPr lang="de-DE" sz="1600" b="1" dirty="0">
              <a:solidFill>
                <a:schemeClr val="tx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537139" y="2130835"/>
            <a:ext cx="5447141" cy="7503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Bei </a:t>
            </a:r>
            <a:r>
              <a:rPr lang="de-DE" sz="1200" i="1" dirty="0" err="1" smtClean="0">
                <a:solidFill>
                  <a:schemeClr val="tx1"/>
                </a:solidFill>
              </a:rPr>
              <a:t>r</a:t>
            </a:r>
            <a:r>
              <a:rPr lang="de-DE" sz="1200" i="1" dirty="0" smtClean="0">
                <a:solidFill>
                  <a:schemeClr val="tx1"/>
                </a:solidFill>
              </a:rPr>
              <a:t>=i:</a:t>
            </a:r>
          </a:p>
          <a:p>
            <a:pPr algn="ctr"/>
            <a:r>
              <a:rPr lang="de-DE" sz="1200" dirty="0" smtClean="0">
                <a:solidFill>
                  <a:schemeClr val="tx1"/>
                </a:solidFill>
                <a:sym typeface="Wingdings"/>
              </a:rPr>
              <a:t>Summe der Barwerte der Einzahlungen ist gleich Summe der Barwerte der Auszahlungen 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2537139" y="3114717"/>
            <a:ext cx="5447141" cy="7503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Schwerwiegende Mängel der Methode: Implizite Prämissen (v.a. Wiederanlageprämisse) und mehrdeutige Lösungen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2537139" y="4082983"/>
            <a:ext cx="5447141" cy="7503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Baldwin-Modifizierung: Teilweise Beseitigung der Mängel; allerdings wenig verbreitet in der Praxis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B9BFE-41FD-2A4F-BBAA-2FFEB8D5B7B4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2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4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293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3.2.1 Eindeutige Lösungen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492501"/>
            <a:ext cx="713074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dirty="0" smtClean="0"/>
              <a:t>Eindeutige Lösungen sind in Spezialfällen mit erträglichem Rechenaufwand ermittelbar:</a:t>
            </a:r>
            <a:endParaRPr lang="de-DE" sz="1400" dirty="0"/>
          </a:p>
        </p:txBody>
      </p:sp>
      <p:sp>
        <p:nvSpPr>
          <p:cNvPr id="5" name="Textfeld 4"/>
          <p:cNvSpPr txBox="1"/>
          <p:nvPr/>
        </p:nvSpPr>
        <p:spPr>
          <a:xfrm>
            <a:off x="457200" y="1828572"/>
            <a:ext cx="81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 smtClean="0"/>
              <a:t>Fall 1:</a:t>
            </a:r>
            <a:endParaRPr lang="de-DE" u="sng" dirty="0"/>
          </a:p>
        </p:txBody>
      </p:sp>
      <p:sp>
        <p:nvSpPr>
          <p:cNvPr id="10" name="Textfeld 9"/>
          <p:cNvSpPr txBox="1"/>
          <p:nvPr/>
        </p:nvSpPr>
        <p:spPr>
          <a:xfrm>
            <a:off x="457200" y="2166446"/>
            <a:ext cx="55964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Investition: eine Anschaffungsauszahlung </a:t>
            </a:r>
            <a:r>
              <a:rPr lang="de-DE" sz="1200" i="1" dirty="0" smtClean="0"/>
              <a:t>a</a:t>
            </a:r>
            <a:r>
              <a:rPr lang="de-DE" sz="1200" i="1" baseline="-25000" dirty="0" smtClean="0"/>
              <a:t>0</a:t>
            </a:r>
            <a:r>
              <a:rPr lang="de-DE" sz="1200" dirty="0" smtClean="0"/>
              <a:t> und ein </a:t>
            </a:r>
            <a:r>
              <a:rPr lang="de-DE" sz="1200" dirty="0" err="1" smtClean="0"/>
              <a:t>Einzahlungsüberschüss</a:t>
            </a:r>
            <a:r>
              <a:rPr lang="de-DE" sz="1200" dirty="0" smtClean="0"/>
              <a:t> </a:t>
            </a:r>
            <a:r>
              <a:rPr lang="de-DE" sz="1200" i="1" dirty="0" err="1" smtClean="0"/>
              <a:t>c</a:t>
            </a:r>
            <a:r>
              <a:rPr lang="de-DE" sz="1200" i="1" baseline="-25000" dirty="0" err="1" smtClean="0"/>
              <a:t>n</a:t>
            </a:r>
            <a:endParaRPr lang="de-DE" sz="1200" dirty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4"/>
          <a:srcRect l="36578" t="16393" r="35482" b="31623"/>
          <a:stretch/>
        </p:blipFill>
        <p:spPr>
          <a:xfrm>
            <a:off x="5926486" y="2045711"/>
            <a:ext cx="2010769" cy="469711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457200" y="2634224"/>
            <a:ext cx="732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Lösung:</a:t>
            </a:r>
            <a:endParaRPr lang="de-DE" sz="1200" dirty="0"/>
          </a:p>
        </p:txBody>
      </p:sp>
      <p:pic>
        <p:nvPicPr>
          <p:cNvPr id="13" name="Bild 12"/>
          <p:cNvPicPr>
            <a:picLocks noChangeAspect="1"/>
          </p:cNvPicPr>
          <p:nvPr/>
        </p:nvPicPr>
        <p:blipFill rotWithShape="1">
          <a:blip r:embed="rId5"/>
          <a:srcRect l="5374" r="61383"/>
          <a:stretch/>
        </p:blipFill>
        <p:spPr>
          <a:xfrm>
            <a:off x="1646243" y="2911222"/>
            <a:ext cx="2502330" cy="746117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 rotWithShape="1">
          <a:blip r:embed="rId6"/>
          <a:srcRect l="32704" r="32218"/>
          <a:stretch/>
        </p:blipFill>
        <p:spPr>
          <a:xfrm>
            <a:off x="1683038" y="3926751"/>
            <a:ext cx="2442017" cy="690033"/>
          </a:xfrm>
          <a:prstGeom prst="rect">
            <a:avLst/>
          </a:prstGeom>
        </p:spPr>
      </p:pic>
      <p:sp>
        <p:nvSpPr>
          <p:cNvPr id="15" name="Textfeld 14"/>
          <p:cNvSpPr txBox="1"/>
          <p:nvPr/>
        </p:nvSpPr>
        <p:spPr>
          <a:xfrm>
            <a:off x="5130274" y="3139901"/>
            <a:ext cx="2659480" cy="1015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u="sng" dirty="0" smtClean="0"/>
              <a:t>Kommt vor bei: </a:t>
            </a:r>
            <a:r>
              <a:rPr lang="de-DE" sz="1200" dirty="0" smtClean="0"/>
              <a:t>Spekulationsgeschäften</a:t>
            </a:r>
          </a:p>
          <a:p>
            <a:r>
              <a:rPr lang="de-DE" sz="1200" dirty="0" smtClean="0"/>
              <a:t>(Kauf eines Gegenstandes und Verkauf nach </a:t>
            </a:r>
            <a:r>
              <a:rPr lang="de-DE" sz="1200" i="1" dirty="0" err="1" smtClean="0"/>
              <a:t>n</a:t>
            </a:r>
            <a:r>
              <a:rPr lang="de-DE" sz="1200" i="1" dirty="0" smtClean="0"/>
              <a:t> </a:t>
            </a:r>
            <a:r>
              <a:rPr lang="de-DE" sz="1200" dirty="0" smtClean="0"/>
              <a:t>Perioden, keine Zahlungen in der Zwischenzeit)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766105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5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293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3.2.1 Eindeutige Lösungen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457200" y="1534572"/>
            <a:ext cx="81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 smtClean="0"/>
              <a:t>Fall 2:</a:t>
            </a:r>
            <a:endParaRPr lang="de-DE" u="sng" dirty="0"/>
          </a:p>
        </p:txBody>
      </p:sp>
      <p:sp>
        <p:nvSpPr>
          <p:cNvPr id="10" name="Textfeld 9"/>
          <p:cNvSpPr txBox="1"/>
          <p:nvPr/>
        </p:nvSpPr>
        <p:spPr>
          <a:xfrm>
            <a:off x="457200" y="1919486"/>
            <a:ext cx="73917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Investition: eine Anschaffungsauszahlung </a:t>
            </a:r>
            <a:r>
              <a:rPr lang="de-DE" sz="1200" i="1" dirty="0" smtClean="0"/>
              <a:t>a</a:t>
            </a:r>
            <a:r>
              <a:rPr lang="de-DE" sz="1200" i="1" baseline="-25000" dirty="0" smtClean="0"/>
              <a:t>0</a:t>
            </a:r>
            <a:r>
              <a:rPr lang="de-DE" sz="1200" dirty="0" smtClean="0"/>
              <a:t> und eine endliche Reihe </a:t>
            </a:r>
            <a:r>
              <a:rPr lang="de-DE" sz="1200" dirty="0" err="1" smtClean="0"/>
              <a:t>unifomer</a:t>
            </a:r>
            <a:r>
              <a:rPr lang="de-DE" sz="1200" dirty="0" smtClean="0"/>
              <a:t> Einzahlungsüberschüsse </a:t>
            </a:r>
            <a:r>
              <a:rPr lang="de-DE" sz="1200" i="1" dirty="0" err="1" smtClean="0"/>
              <a:t>c</a:t>
            </a:r>
            <a:r>
              <a:rPr lang="de-DE" sz="1200" i="1" baseline="-25000" dirty="0" err="1"/>
              <a:t>t</a:t>
            </a:r>
            <a:endParaRPr lang="de-DE" sz="1200" dirty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4"/>
          <a:srcRect l="36578" t="16393" r="35482" b="31623"/>
          <a:stretch/>
        </p:blipFill>
        <p:spPr>
          <a:xfrm>
            <a:off x="1258697" y="2174726"/>
            <a:ext cx="2010769" cy="469711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457200" y="2975264"/>
            <a:ext cx="732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Lösung:</a:t>
            </a:r>
            <a:endParaRPr lang="de-DE" sz="1200" dirty="0"/>
          </a:p>
        </p:txBody>
      </p:sp>
      <p:sp>
        <p:nvSpPr>
          <p:cNvPr id="16" name="Textfeld 15"/>
          <p:cNvSpPr txBox="1"/>
          <p:nvPr/>
        </p:nvSpPr>
        <p:spPr>
          <a:xfrm>
            <a:off x="623221" y="3304541"/>
            <a:ext cx="466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Aus</a:t>
            </a:r>
            <a:endParaRPr lang="de-DE" sz="1200" dirty="0"/>
          </a:p>
        </p:txBody>
      </p:sp>
      <p:sp>
        <p:nvSpPr>
          <p:cNvPr id="17" name="Textfeld 16"/>
          <p:cNvSpPr txBox="1"/>
          <p:nvPr/>
        </p:nvSpPr>
        <p:spPr>
          <a:xfrm>
            <a:off x="552667" y="4334378"/>
            <a:ext cx="52678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Folgt</a:t>
            </a:r>
            <a:endParaRPr lang="de-DE" sz="1200" dirty="0"/>
          </a:p>
        </p:txBody>
      </p:sp>
      <p:pic>
        <p:nvPicPr>
          <p:cNvPr id="18" name="Bild 17"/>
          <p:cNvPicPr>
            <a:picLocks noChangeAspect="1"/>
          </p:cNvPicPr>
          <p:nvPr/>
        </p:nvPicPr>
        <p:blipFill rotWithShape="1">
          <a:blip r:embed="rId5"/>
          <a:srcRect l="37755" t="15921" r="38384" b="20419"/>
          <a:stretch/>
        </p:blipFill>
        <p:spPr>
          <a:xfrm>
            <a:off x="1079449" y="3047103"/>
            <a:ext cx="2171419" cy="816675"/>
          </a:xfrm>
          <a:prstGeom prst="rect">
            <a:avLst/>
          </a:prstGeom>
        </p:spPr>
      </p:pic>
      <p:pic>
        <p:nvPicPr>
          <p:cNvPr id="19" name="Bild 18"/>
          <p:cNvPicPr>
            <a:picLocks noChangeAspect="1"/>
          </p:cNvPicPr>
          <p:nvPr/>
        </p:nvPicPr>
        <p:blipFill rotWithShape="1">
          <a:blip r:embed="rId6"/>
          <a:srcRect l="25289" r="24949"/>
          <a:stretch/>
        </p:blipFill>
        <p:spPr>
          <a:xfrm>
            <a:off x="1236528" y="4131084"/>
            <a:ext cx="3584614" cy="714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61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6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293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3.2.1 Eindeutige Lösungen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457200" y="1534572"/>
            <a:ext cx="81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 smtClean="0"/>
              <a:t>Fall 3:</a:t>
            </a:r>
            <a:endParaRPr lang="de-DE" u="sng" dirty="0"/>
          </a:p>
        </p:txBody>
      </p:sp>
      <p:sp>
        <p:nvSpPr>
          <p:cNvPr id="13" name="Textfeld 12"/>
          <p:cNvSpPr txBox="1"/>
          <p:nvPr/>
        </p:nvSpPr>
        <p:spPr>
          <a:xfrm>
            <a:off x="457200" y="1993950"/>
            <a:ext cx="11512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Die Investition</a:t>
            </a:r>
            <a:endParaRPr lang="de-DE" sz="1200" dirty="0"/>
          </a:p>
        </p:txBody>
      </p:sp>
      <p:pic>
        <p:nvPicPr>
          <p:cNvPr id="14" name="Bild 13"/>
          <p:cNvPicPr>
            <a:picLocks noChangeAspect="1"/>
          </p:cNvPicPr>
          <p:nvPr/>
        </p:nvPicPr>
        <p:blipFill rotWithShape="1">
          <a:blip r:embed="rId4"/>
          <a:srcRect l="36374" t="17719" r="36094" b="22607"/>
          <a:stretch/>
        </p:blipFill>
        <p:spPr>
          <a:xfrm>
            <a:off x="1584884" y="1928628"/>
            <a:ext cx="1970629" cy="423358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3426164" y="1993950"/>
            <a:ext cx="29907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habe konstante Einzahlungsüberschüsse</a:t>
            </a:r>
            <a:endParaRPr lang="de-DE" sz="1200" dirty="0"/>
          </a:p>
        </p:txBody>
      </p:sp>
      <p:pic>
        <p:nvPicPr>
          <p:cNvPr id="24" name="Bild 23"/>
          <p:cNvPicPr>
            <a:picLocks noChangeAspect="1"/>
          </p:cNvPicPr>
          <p:nvPr/>
        </p:nvPicPr>
        <p:blipFill rotWithShape="1">
          <a:blip r:embed="rId5"/>
          <a:srcRect l="39434" t="11546" r="39560" b="18491"/>
          <a:stretch/>
        </p:blipFill>
        <p:spPr>
          <a:xfrm>
            <a:off x="6291016" y="1916868"/>
            <a:ext cx="1299820" cy="429105"/>
          </a:xfrm>
          <a:prstGeom prst="rect">
            <a:avLst/>
          </a:prstGeom>
        </p:spPr>
      </p:pic>
      <p:sp>
        <p:nvSpPr>
          <p:cNvPr id="25" name="Textfeld 24"/>
          <p:cNvSpPr txBox="1"/>
          <p:nvPr/>
        </p:nvSpPr>
        <p:spPr>
          <a:xfrm>
            <a:off x="457200" y="2235189"/>
            <a:ext cx="75104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und in der letzten Periode falle durch Verkauf der Anlage eine zusätzliche Zahlung </a:t>
            </a:r>
            <a:r>
              <a:rPr lang="de-DE" sz="1200" i="1" dirty="0" err="1" smtClean="0"/>
              <a:t>R</a:t>
            </a:r>
            <a:r>
              <a:rPr lang="de-DE" sz="1200" i="1" baseline="-25000" dirty="0" err="1" smtClean="0"/>
              <a:t>n</a:t>
            </a:r>
            <a:r>
              <a:rPr lang="de-DE" sz="1200" dirty="0" smtClean="0"/>
              <a:t> in der Höhe von </a:t>
            </a:r>
            <a:r>
              <a:rPr lang="de-DE" sz="1200" i="1" dirty="0" smtClean="0"/>
              <a:t>a</a:t>
            </a:r>
            <a:r>
              <a:rPr lang="de-DE" sz="1200" i="1" baseline="-25000" dirty="0" smtClean="0"/>
              <a:t>0</a:t>
            </a:r>
            <a:r>
              <a:rPr lang="de-DE" sz="1200" dirty="0" smtClean="0"/>
              <a:t> an.</a:t>
            </a:r>
            <a:endParaRPr lang="de-DE" sz="1200" dirty="0"/>
          </a:p>
        </p:txBody>
      </p:sp>
      <p:sp>
        <p:nvSpPr>
          <p:cNvPr id="26" name="Textfeld 25"/>
          <p:cNvSpPr txBox="1"/>
          <p:nvPr/>
        </p:nvSpPr>
        <p:spPr>
          <a:xfrm>
            <a:off x="457200" y="2975264"/>
            <a:ext cx="7322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Lösung:</a:t>
            </a:r>
            <a:endParaRPr lang="de-DE" sz="1200" dirty="0"/>
          </a:p>
        </p:txBody>
      </p:sp>
      <p:pic>
        <p:nvPicPr>
          <p:cNvPr id="27" name="Bild 26"/>
          <p:cNvPicPr>
            <a:picLocks noChangeAspect="1"/>
          </p:cNvPicPr>
          <p:nvPr/>
        </p:nvPicPr>
        <p:blipFill rotWithShape="1">
          <a:blip r:embed="rId6"/>
          <a:srcRect l="5551" r="64470" b="14716"/>
          <a:stretch/>
        </p:blipFill>
        <p:spPr>
          <a:xfrm>
            <a:off x="2262304" y="2781866"/>
            <a:ext cx="2145625" cy="604995"/>
          </a:xfrm>
          <a:prstGeom prst="rect">
            <a:avLst/>
          </a:prstGeom>
        </p:spPr>
      </p:pic>
      <p:sp>
        <p:nvSpPr>
          <p:cNvPr id="28" name="Textfeld 27"/>
          <p:cNvSpPr txBox="1"/>
          <p:nvPr/>
        </p:nvSpPr>
        <p:spPr>
          <a:xfrm>
            <a:off x="457200" y="3609822"/>
            <a:ext cx="13649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nach Umformung</a:t>
            </a:r>
          </a:p>
          <a:p>
            <a:r>
              <a:rPr lang="de-DE" sz="1200" dirty="0" smtClean="0"/>
              <a:t>(</a:t>
            </a:r>
            <a:r>
              <a:rPr lang="de-DE" sz="1200" i="1" dirty="0" smtClean="0"/>
              <a:t>a</a:t>
            </a:r>
            <a:r>
              <a:rPr lang="de-DE" sz="1200" i="1" baseline="-25000" dirty="0" smtClean="0"/>
              <a:t>0</a:t>
            </a:r>
            <a:r>
              <a:rPr lang="de-DE" sz="1200" dirty="0" smtClean="0"/>
              <a:t> = </a:t>
            </a:r>
            <a:r>
              <a:rPr lang="de-DE" sz="1200" i="1" dirty="0" err="1" smtClean="0"/>
              <a:t>R</a:t>
            </a:r>
            <a:r>
              <a:rPr lang="de-DE" sz="1200" i="1" baseline="-25000" dirty="0" err="1" smtClean="0"/>
              <a:t>n</a:t>
            </a:r>
            <a:r>
              <a:rPr lang="de-DE" sz="1200" dirty="0" smtClean="0"/>
              <a:t>)</a:t>
            </a:r>
            <a:endParaRPr lang="de-DE" sz="1200" dirty="0"/>
          </a:p>
        </p:txBody>
      </p:sp>
      <p:pic>
        <p:nvPicPr>
          <p:cNvPr id="29" name="Bild 28"/>
          <p:cNvPicPr>
            <a:picLocks noChangeAspect="1"/>
          </p:cNvPicPr>
          <p:nvPr/>
        </p:nvPicPr>
        <p:blipFill rotWithShape="1">
          <a:blip r:embed="rId7"/>
          <a:srcRect l="36873" r="36411"/>
          <a:stretch/>
        </p:blipFill>
        <p:spPr>
          <a:xfrm>
            <a:off x="2344616" y="3436431"/>
            <a:ext cx="1863333" cy="691304"/>
          </a:xfrm>
          <a:prstGeom prst="rect">
            <a:avLst/>
          </a:prstGeom>
        </p:spPr>
      </p:pic>
      <p:pic>
        <p:nvPicPr>
          <p:cNvPr id="30" name="Bild 29"/>
          <p:cNvPicPr>
            <a:picLocks noChangeAspect="1"/>
          </p:cNvPicPr>
          <p:nvPr/>
        </p:nvPicPr>
        <p:blipFill rotWithShape="1">
          <a:blip r:embed="rId8"/>
          <a:srcRect l="5783" r="84632"/>
          <a:stretch/>
        </p:blipFill>
        <p:spPr>
          <a:xfrm>
            <a:off x="2316499" y="4140979"/>
            <a:ext cx="634979" cy="65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87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7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293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3.2.1 Eindeutige Lösungen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457200" y="1534572"/>
            <a:ext cx="81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 smtClean="0"/>
              <a:t>Fall 4:</a:t>
            </a:r>
            <a:endParaRPr lang="de-DE" u="sng" dirty="0"/>
          </a:p>
        </p:txBody>
      </p:sp>
      <p:sp>
        <p:nvSpPr>
          <p:cNvPr id="10" name="Textfeld 9"/>
          <p:cNvSpPr txBox="1"/>
          <p:nvPr/>
        </p:nvSpPr>
        <p:spPr>
          <a:xfrm>
            <a:off x="457200" y="1993950"/>
            <a:ext cx="4795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Gleicher Fall wie 3, aber </a:t>
            </a:r>
            <a:r>
              <a:rPr lang="de-DE" sz="1200" i="1" dirty="0" smtClean="0"/>
              <a:t>c</a:t>
            </a:r>
            <a:r>
              <a:rPr lang="de-DE" sz="1200" dirty="0" smtClean="0"/>
              <a:t> ist eine unendliche nachschüssige Rente:</a:t>
            </a:r>
            <a:endParaRPr lang="de-DE" sz="1200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 rotWithShape="1">
          <a:blip r:embed="rId4"/>
          <a:srcRect l="34131" r="34258"/>
          <a:stretch/>
        </p:blipFill>
        <p:spPr>
          <a:xfrm>
            <a:off x="5209185" y="1879359"/>
            <a:ext cx="1822627" cy="571500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457200" y="3157704"/>
            <a:ext cx="2434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Für den Rentenbarwertfaktor gilt:</a:t>
            </a:r>
            <a:endParaRPr lang="de-DE" sz="120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5"/>
          <a:srcRect l="39434" r="38948"/>
          <a:stretch/>
        </p:blipFill>
        <p:spPr>
          <a:xfrm>
            <a:off x="3080826" y="3015115"/>
            <a:ext cx="1246443" cy="571500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457200" y="4015701"/>
            <a:ext cx="7576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Folglich:</a:t>
            </a:r>
            <a:endParaRPr lang="de-DE" sz="1200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6"/>
          <a:srcRect l="44736" r="43435"/>
          <a:stretch/>
        </p:blipFill>
        <p:spPr>
          <a:xfrm>
            <a:off x="3304243" y="3898101"/>
            <a:ext cx="682017" cy="57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93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8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293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3.2.1 Eindeutige Lösungen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457200" y="1534572"/>
            <a:ext cx="813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u="sng" dirty="0" smtClean="0"/>
              <a:t>Fall 5:</a:t>
            </a:r>
            <a:endParaRPr lang="de-DE" u="sng" dirty="0"/>
          </a:p>
        </p:txBody>
      </p:sp>
      <p:sp>
        <p:nvSpPr>
          <p:cNvPr id="10" name="Textfeld 9"/>
          <p:cNvSpPr txBox="1"/>
          <p:nvPr/>
        </p:nvSpPr>
        <p:spPr>
          <a:xfrm>
            <a:off x="457200" y="1993950"/>
            <a:ext cx="49280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Eine Zahlungsreihe mit </a:t>
            </a:r>
            <a:r>
              <a:rPr lang="de-DE" sz="1200" i="1" dirty="0" err="1" smtClean="0"/>
              <a:t>n</a:t>
            </a:r>
            <a:r>
              <a:rPr lang="de-DE" sz="1200" i="1" dirty="0" smtClean="0"/>
              <a:t> = </a:t>
            </a:r>
            <a:r>
              <a:rPr lang="de-DE" sz="1200" dirty="0" smtClean="0"/>
              <a:t>2 ergibt eine quadratische Gleichung für </a:t>
            </a:r>
            <a:r>
              <a:rPr lang="de-DE" sz="1200" i="1" dirty="0" err="1" smtClean="0"/>
              <a:t>r</a:t>
            </a:r>
            <a:r>
              <a:rPr lang="de-DE" sz="1200" dirty="0" smtClean="0"/>
              <a:t>:</a:t>
            </a:r>
            <a:endParaRPr lang="de-DE" sz="1200" dirty="0"/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 rotWithShape="1">
          <a:blip r:embed="rId4"/>
          <a:srcRect l="31071" r="29364"/>
          <a:stretch/>
        </p:blipFill>
        <p:spPr>
          <a:xfrm>
            <a:off x="5361684" y="1880384"/>
            <a:ext cx="2281224" cy="571500"/>
          </a:xfrm>
          <a:prstGeom prst="rect">
            <a:avLst/>
          </a:prstGeom>
        </p:spPr>
      </p:pic>
      <p:sp>
        <p:nvSpPr>
          <p:cNvPr id="12" name="Textfeld 11"/>
          <p:cNvSpPr txBox="1"/>
          <p:nvPr/>
        </p:nvSpPr>
        <p:spPr>
          <a:xfrm>
            <a:off x="457200" y="2916464"/>
            <a:ext cx="232287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Lösung mithilfe der p-</a:t>
            </a:r>
            <a:r>
              <a:rPr lang="de-DE" sz="1200" dirty="0" err="1" smtClean="0"/>
              <a:t>q</a:t>
            </a:r>
            <a:r>
              <a:rPr lang="de-DE" sz="1200" dirty="0" smtClean="0"/>
              <a:t>-Formel:</a:t>
            </a:r>
            <a:endParaRPr lang="de-DE" sz="1200" dirty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5"/>
          <a:srcRect l="31807" r="30762"/>
          <a:stretch/>
        </p:blipFill>
        <p:spPr>
          <a:xfrm>
            <a:off x="3010273" y="2768158"/>
            <a:ext cx="2158219" cy="571500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457200" y="3962620"/>
            <a:ext cx="12796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auflösen nach </a:t>
            </a:r>
            <a:r>
              <a:rPr lang="de-DE" sz="1200" dirty="0" err="1" smtClean="0"/>
              <a:t>r</a:t>
            </a:r>
            <a:r>
              <a:rPr lang="de-DE" sz="1200" dirty="0" smtClean="0"/>
              <a:t>:</a:t>
            </a:r>
            <a:endParaRPr lang="de-DE" sz="1200" dirty="0"/>
          </a:p>
        </p:txBody>
      </p:sp>
      <p:pic>
        <p:nvPicPr>
          <p:cNvPr id="13" name="Bild 12"/>
          <p:cNvPicPr>
            <a:picLocks noChangeAspect="1"/>
          </p:cNvPicPr>
          <p:nvPr/>
        </p:nvPicPr>
        <p:blipFill rotWithShape="1">
          <a:blip r:embed="rId6"/>
          <a:srcRect l="4151" r="55876"/>
          <a:stretch/>
        </p:blipFill>
        <p:spPr>
          <a:xfrm>
            <a:off x="2962871" y="3833260"/>
            <a:ext cx="2304741" cy="571500"/>
          </a:xfrm>
          <a:prstGeom prst="rect">
            <a:avLst/>
          </a:prstGeom>
        </p:spPr>
      </p:pic>
      <p:pic>
        <p:nvPicPr>
          <p:cNvPr id="15" name="Bild 14"/>
          <p:cNvPicPr>
            <a:picLocks noChangeAspect="1"/>
          </p:cNvPicPr>
          <p:nvPr/>
        </p:nvPicPr>
        <p:blipFill rotWithShape="1">
          <a:blip r:embed="rId7"/>
          <a:srcRect l="40713" r="40740"/>
          <a:stretch/>
        </p:blipFill>
        <p:spPr>
          <a:xfrm>
            <a:off x="7372818" y="400050"/>
            <a:ext cx="1069348" cy="495300"/>
          </a:xfrm>
          <a:prstGeom prst="rect">
            <a:avLst/>
          </a:prstGeom>
        </p:spPr>
      </p:pic>
      <p:pic>
        <p:nvPicPr>
          <p:cNvPr id="16" name="Bild 15"/>
          <p:cNvPicPr>
            <a:picLocks noChangeAspect="1"/>
          </p:cNvPicPr>
          <p:nvPr/>
        </p:nvPicPr>
        <p:blipFill rotWithShape="1">
          <a:blip r:embed="rId8"/>
          <a:srcRect l="36954" r="36138"/>
          <a:stretch/>
        </p:blipFill>
        <p:spPr>
          <a:xfrm>
            <a:off x="7368200" y="927792"/>
            <a:ext cx="1551462" cy="571500"/>
          </a:xfrm>
          <a:prstGeom prst="rect">
            <a:avLst/>
          </a:prstGeom>
        </p:spPr>
      </p:pic>
      <p:sp>
        <p:nvSpPr>
          <p:cNvPr id="17" name="Textfeld 16"/>
          <p:cNvSpPr txBox="1"/>
          <p:nvPr/>
        </p:nvSpPr>
        <p:spPr>
          <a:xfrm>
            <a:off x="7344682" y="388077"/>
            <a:ext cx="131383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u="sng" dirty="0" smtClean="0"/>
              <a:t>Quadratische Gleichung:</a:t>
            </a:r>
            <a:endParaRPr lang="de-DE" sz="800" u="sng" dirty="0"/>
          </a:p>
        </p:txBody>
      </p:sp>
      <p:sp>
        <p:nvSpPr>
          <p:cNvPr id="18" name="Textfeld 17"/>
          <p:cNvSpPr txBox="1"/>
          <p:nvPr/>
        </p:nvSpPr>
        <p:spPr>
          <a:xfrm>
            <a:off x="7372818" y="850612"/>
            <a:ext cx="71480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800" u="sng" dirty="0" smtClean="0"/>
              <a:t>p-</a:t>
            </a:r>
            <a:r>
              <a:rPr lang="de-DE" sz="800" u="sng" dirty="0" err="1" smtClean="0"/>
              <a:t>q</a:t>
            </a:r>
            <a:r>
              <a:rPr lang="de-DE" sz="800" u="sng" dirty="0" smtClean="0"/>
              <a:t>-Formel:</a:t>
            </a:r>
            <a:endParaRPr lang="de-DE" sz="800" u="sng" dirty="0"/>
          </a:p>
        </p:txBody>
      </p:sp>
      <p:sp>
        <p:nvSpPr>
          <p:cNvPr id="19" name="Rechteck 18"/>
          <p:cNvSpPr/>
          <p:nvPr/>
        </p:nvSpPr>
        <p:spPr>
          <a:xfrm>
            <a:off x="7321164" y="352797"/>
            <a:ext cx="1574980" cy="11112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293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9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3.2 Ermittlung des internen Zinses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3" name="Textfeld 2"/>
          <p:cNvSpPr txBox="1"/>
          <p:nvPr/>
        </p:nvSpPr>
        <p:spPr>
          <a:xfrm>
            <a:off x="457200" y="958334"/>
            <a:ext cx="29313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3.2.1 Eindeutige Lösungen</a:t>
            </a:r>
            <a:endParaRPr lang="de-DE" dirty="0"/>
          </a:p>
        </p:txBody>
      </p:sp>
      <p:sp>
        <p:nvSpPr>
          <p:cNvPr id="22" name="Textfeld 21"/>
          <p:cNvSpPr txBox="1"/>
          <p:nvPr/>
        </p:nvSpPr>
        <p:spPr>
          <a:xfrm>
            <a:off x="457200" y="1534572"/>
            <a:ext cx="9412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Lösung</a:t>
            </a:r>
          </a:p>
          <a:p>
            <a:r>
              <a:rPr lang="de-DE" dirty="0" smtClean="0"/>
              <a:t>mit </a:t>
            </a:r>
          </a:p>
          <a:p>
            <a:r>
              <a:rPr lang="de-DE" dirty="0" smtClean="0"/>
              <a:t>EXCEL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602" y="1402617"/>
            <a:ext cx="5761037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6603" y="3179223"/>
            <a:ext cx="5761037" cy="1712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0270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larheit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Klarheit.thmx</Template>
  <TotalTime>0</TotalTime>
  <Words>1564</Words>
  <Application>Microsoft Office PowerPoint</Application>
  <PresentationFormat>Bildschirmpräsentation (16:9)</PresentationFormat>
  <Paragraphs>330</Paragraphs>
  <Slides>31</Slides>
  <Notes>29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31</vt:i4>
      </vt:variant>
    </vt:vector>
  </HeadingPairs>
  <TitlesOfParts>
    <vt:vector size="32" baseType="lpstr">
      <vt:lpstr>Klarheit</vt:lpstr>
      <vt:lpstr>Investitionstheorie und  Investitionsrechnung</vt:lpstr>
      <vt:lpstr>3.1 Begriff des internen Zinses</vt:lpstr>
      <vt:lpstr>3.1 Begriff des internen Zinses</vt:lpstr>
      <vt:lpstr>3.2 Ermittlung des internen Zinses</vt:lpstr>
      <vt:lpstr>3.2 Ermittlung des internen Zinses</vt:lpstr>
      <vt:lpstr>3.2 Ermittlung des internen Zinses</vt:lpstr>
      <vt:lpstr>3.2 Ermittlung des internen Zinses</vt:lpstr>
      <vt:lpstr>3.2 Ermittlung des internen Zinses</vt:lpstr>
      <vt:lpstr>3.2 Ermittlung des internen Zinses</vt:lpstr>
      <vt:lpstr>3.2 Ermittlung des internen Zinses</vt:lpstr>
      <vt:lpstr>3.2 Ermittlung des internen Zinses</vt:lpstr>
      <vt:lpstr>3.2 Ermittlung des internen Zinses</vt:lpstr>
      <vt:lpstr>3.2 Ermittlung des internen Zinses</vt:lpstr>
      <vt:lpstr>3.2 Ermittlung des internen Zinses</vt:lpstr>
      <vt:lpstr>3.3 Kriterium der Vorteilhaftigkeit</vt:lpstr>
      <vt:lpstr>3.3 Kriterium der Vorteilhaftigkeit</vt:lpstr>
      <vt:lpstr>3.3 Kriterium der Vorteilhaftigkeit</vt:lpstr>
      <vt:lpstr>3.4 Ergänzungsinvestitionen</vt:lpstr>
      <vt:lpstr>3.4 Ergänzungsinvestitionen</vt:lpstr>
      <vt:lpstr>3.4 Ergänzungsinvestitionen</vt:lpstr>
      <vt:lpstr>3.4 Ergänzungsinvestitionen</vt:lpstr>
      <vt:lpstr>3.4 Ergänzungsinvestitionen</vt:lpstr>
      <vt:lpstr>3.4 Ergänzungsinvestitionen</vt:lpstr>
      <vt:lpstr>3.4 Ergänzungsinvestitionen</vt:lpstr>
      <vt:lpstr>3.4 Ergänzungsinvestitionen</vt:lpstr>
      <vt:lpstr>3.4 Ergänzungsinvestitionen</vt:lpstr>
      <vt:lpstr>3.4 Ergänzungsinvestitionen</vt:lpstr>
      <vt:lpstr>3.4 Ergänzungsinvestitionen</vt:lpstr>
      <vt:lpstr>3.4 Ergänzungsinvestitionen</vt:lpstr>
      <vt:lpstr>3.6 Kritik an der einfachen internen Zinssatzmethode</vt:lpstr>
      <vt:lpstr>3.7 Zusammenfassung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Investitionstheorie und  Investitionsrechnung</dc:title>
  <dc:creator>Anja Dethlefsen</dc:creator>
  <cp:lastModifiedBy>Hoischen, Annika, Springer Fachmedien</cp:lastModifiedBy>
  <cp:revision>201</cp:revision>
  <dcterms:created xsi:type="dcterms:W3CDTF">2016-03-30T12:56:59Z</dcterms:created>
  <dcterms:modified xsi:type="dcterms:W3CDTF">2018-08-14T09:53:24Z</dcterms:modified>
</cp:coreProperties>
</file>