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51"/>
  </p:notesMasterIdLst>
  <p:sldIdLst>
    <p:sldId id="256" r:id="rId2"/>
    <p:sldId id="268" r:id="rId3"/>
    <p:sldId id="271" r:id="rId4"/>
    <p:sldId id="278" r:id="rId5"/>
    <p:sldId id="279" r:id="rId6"/>
    <p:sldId id="281" r:id="rId7"/>
    <p:sldId id="280" r:id="rId8"/>
    <p:sldId id="282" r:id="rId9"/>
    <p:sldId id="283" r:id="rId10"/>
    <p:sldId id="284" r:id="rId11"/>
    <p:sldId id="285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96" r:id="rId22"/>
    <p:sldId id="297" r:id="rId23"/>
    <p:sldId id="298" r:id="rId24"/>
    <p:sldId id="299" r:id="rId25"/>
    <p:sldId id="300" r:id="rId26"/>
    <p:sldId id="301" r:id="rId27"/>
    <p:sldId id="302" r:id="rId28"/>
    <p:sldId id="303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317" r:id="rId43"/>
    <p:sldId id="318" r:id="rId44"/>
    <p:sldId id="319" r:id="rId45"/>
    <p:sldId id="320" r:id="rId46"/>
    <p:sldId id="326" r:id="rId47"/>
    <p:sldId id="327" r:id="rId48"/>
    <p:sldId id="328" r:id="rId49"/>
    <p:sldId id="329" r:id="rId50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>
      <p:cViewPr>
        <p:scale>
          <a:sx n="75" d="100"/>
          <a:sy n="75" d="100"/>
        </p:scale>
        <p:origin x="-1522" y="-4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reinhark\Dropbox\03_Wissenschaft\03_Publikationen\2020_05%20DTO_Springer\03%20Kapitel\Kap2%20Big%20Shift%20%20Alles%20wird%20digital\Grafiken\Datenquelle%20zu%20Abbildung%201.3.%20OECD.xlsx" TargetMode="External"/><Relationship Id="rId4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097385235563123E-2"/>
          <c:y val="0.10137596436809035"/>
          <c:w val="0.92836383912807763"/>
          <c:h val="0.8204585222301759"/>
        </c:manualLayout>
      </c:layout>
      <c:bubbleChart>
        <c:varyColors val="0"/>
        <c:ser>
          <c:idx val="0"/>
          <c:order val="0"/>
          <c:tx>
            <c:strRef>
              <c:f>Burst_ICT!$B$13</c:f>
              <c:strCache>
                <c:ptCount val="1"/>
                <c:pt idx="0">
                  <c:v>International Patent Classification (IPC) Code</c:v>
                </c:pt>
              </c:strCache>
            </c:strRef>
          </c:tx>
          <c:spPr>
            <a:solidFill>
              <a:schemeClr val="accent2">
                <a:alpha val="7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0124322662877949E-2"/>
                  <c:y val="-0.11391746738133118"/>
                </c:manualLayout>
              </c:layout>
              <c:tx>
                <c:strRef>
                  <c:f>Burst_ICT!$G$19</c:f>
                  <c:strCache>
                    <c:ptCount val="1"/>
                    <c:pt idx="0">
                      <c:v>Datenverarbeitungs-
Ausrüstung 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{F61806EA-F7EC-4B41-9758-C87FA97EA25C}</c15:txfldGUID>
                      <c15:f>Burst_ICT!$G$19</c15:f>
                      <c15:dlblFieldTableCache>
                        <c:ptCount val="1"/>
                        <c:pt idx="0">
                          <c:v>Datenverarbeitungs-
Ausrüstung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0-2927-4FB0-9D64-BBD909670408}"/>
                </c:ext>
              </c:extLst>
            </c:dLbl>
            <c:dLbl>
              <c:idx val="1"/>
              <c:layout>
                <c:manualLayout>
                  <c:x val="-0.22425169607436432"/>
                  <c:y val="4.5196471107121342E-2"/>
                </c:manualLayout>
              </c:layout>
              <c:tx>
                <c:strRef>
                  <c:f>Burst_ICT!$G$20</c:f>
                  <c:strCache>
                    <c:ptCount val="1"/>
                    <c:pt idx="0">
                      <c:v>Sensorische 
Halbleiter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{01963A24-8AA5-4CB1-90F9-D1FC000CC68D}</c15:txfldGUID>
                      <c15:f>Burst_ICT!$G$20</c15:f>
                      <c15:dlblFieldTableCache>
                        <c:ptCount val="1"/>
                        <c:pt idx="0">
                          <c:v>Sensorische 
Halbleiter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1-2927-4FB0-9D64-BBD909670408}"/>
                </c:ext>
              </c:extLst>
            </c:dLbl>
            <c:dLbl>
              <c:idx val="2"/>
              <c:layout>
                <c:manualLayout>
                  <c:x val="-0.26587618030225196"/>
                  <c:y val="-4.4494600893551242E-2"/>
                </c:manualLayout>
              </c:layout>
              <c:tx>
                <c:strRef>
                  <c:f>Burst_ICT!$G$21</c:f>
                  <c:strCache>
                    <c:ptCount val="1"/>
                    <c:pt idx="0">
                      <c:v>Drahtlose 
Ressourcenverwaltung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{12DB14CE-AA96-4FCE-94F1-8381A3FB4AC0}</c15:txfldGUID>
                      <c15:f>Burst_ICT!$G$21</c15:f>
                      <c15:dlblFieldTableCache>
                        <c:ptCount val="1"/>
                        <c:pt idx="0">
                          <c:v>Drahtlose 
Ressourcenverwaltung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2-2927-4FB0-9D64-BBD909670408}"/>
                </c:ext>
              </c:extLst>
            </c:dLbl>
            <c:dLbl>
              <c:idx val="3"/>
              <c:layout>
                <c:manualLayout>
                  <c:x val="-0.13392575031005441"/>
                  <c:y val="0.18380435455384511"/>
                </c:manualLayout>
              </c:layout>
              <c:tx>
                <c:strRef>
                  <c:f>Burst_ICT!$G$22</c:f>
                  <c:strCache>
                    <c:ptCount val="1"/>
                    <c:pt idx="0">
                      <c:v>stereoskopische Fernsehsysteme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{F954FA2E-0DA4-4A07-A117-EA567DBDBD69}</c15:txfldGUID>
                      <c15:f>Burst_ICT!$G$22</c15:f>
                      <c15:dlblFieldTableCache>
                        <c:ptCount val="1"/>
                        <c:pt idx="0">
                          <c:v>stereoskopische Fernsehsysteme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3-2927-4FB0-9D64-BBD909670408}"/>
                </c:ext>
              </c:extLst>
            </c:dLbl>
            <c:dLbl>
              <c:idx val="4"/>
              <c:layout>
                <c:manualLayout>
                  <c:x val="-0.22744794290926937"/>
                  <c:y val="-0.11826810251659724"/>
                </c:manualLayout>
              </c:layout>
              <c:tx>
                <c:strRef>
                  <c:f>Burst_ICT!$G$23</c:f>
                  <c:strCache>
                    <c:ptCount val="1"/>
                    <c:pt idx="0">
                      <c:v>Drahtlose Kommunikationsüberwachung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{29BD5041-8A9E-498A-9CDE-9161CB6AB74B}</c15:txfldGUID>
                      <c15:f>Burst_ICT!$G$23</c15:f>
                      <c15:dlblFieldTableCache>
                        <c:ptCount val="1"/>
                        <c:pt idx="0">
                          <c:v>Drahtlose Kommunikationsüberwachung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4-2927-4FB0-9D64-BBD909670408}"/>
                </c:ext>
              </c:extLst>
            </c:dLbl>
            <c:dLbl>
              <c:idx val="5"/>
              <c:layout>
                <c:manualLayout>
                  <c:x val="-0.15533705470211501"/>
                  <c:y val="6.6107765689796719E-2"/>
                </c:manualLayout>
              </c:layout>
              <c:tx>
                <c:strRef>
                  <c:f>Burst_ICT!$G$24</c:f>
                  <c:strCache>
                    <c:ptCount val="1"/>
                    <c:pt idx="0">
                      <c:v>Engergiemanagement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{973264E1-0E58-4103-A5AD-399C701BBFE2}</c15:txfldGUID>
                      <c15:f>Burst_ICT!$G$24</c15:f>
                      <c15:dlblFieldTableCache>
                        <c:ptCount val="1"/>
                        <c:pt idx="0">
                          <c:v>Engergiemanagement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5-2927-4FB0-9D64-BBD909670408}"/>
                </c:ext>
              </c:extLst>
            </c:dLbl>
            <c:dLbl>
              <c:idx val="6"/>
              <c:layout>
                <c:manualLayout>
                  <c:x val="-0.12998173706387298"/>
                  <c:y val="0.13385283926549263"/>
                </c:manualLayout>
              </c:layout>
              <c:tx>
                <c:strRef>
                  <c:f>Burst_ICT!$G$25</c:f>
                  <c:strCache>
                    <c:ptCount val="1"/>
                    <c:pt idx="0">
                      <c:v>Barrieren für Halbleiterbauelemente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{76CB7240-A038-4F7F-AA6B-71D1BA83500B}</c15:txfldGUID>
                      <c15:f>Burst_ICT!$G$25</c15:f>
                      <c15:dlblFieldTableCache>
                        <c:ptCount val="1"/>
                        <c:pt idx="0">
                          <c:v>Barrieren für Halbleiterbauelemente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6-2927-4FB0-9D64-BBD909670408}"/>
                </c:ext>
              </c:extLst>
            </c:dLbl>
            <c:dLbl>
              <c:idx val="7"/>
              <c:layout>
                <c:manualLayout>
                  <c:x val="-7.0756475767366683E-2"/>
                  <c:y val="-0.17345574869886282"/>
                </c:manualLayout>
              </c:layout>
              <c:tx>
                <c:strRef>
                  <c:f>Burst_ICT!$G$26</c:f>
                  <c:strCache>
                    <c:ptCount val="1"/>
                    <c:pt idx="0">
                      <c:v>3D Model 
Manipulation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{D8F09982-094D-445B-BA1C-F03D4073ED83}</c15:txfldGUID>
                      <c15:f>Burst_ICT!$G$26</c15:f>
                      <c15:dlblFieldTableCache>
                        <c:ptCount val="1"/>
                        <c:pt idx="0">
                          <c:v>3D Model 
Manipulation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7-2927-4FB0-9D64-BBD909670408}"/>
                </c:ext>
              </c:extLst>
            </c:dLbl>
            <c:dLbl>
              <c:idx val="8"/>
              <c:layout>
                <c:manualLayout>
                  <c:x val="-3.9642540394286135E-2"/>
                  <c:y val="-0.21051220870118509"/>
                </c:manualLayout>
              </c:layout>
              <c:tx>
                <c:strRef>
                  <c:f>Burst_ICT!$G$27</c:f>
                  <c:strCache>
                    <c:ptCount val="1"/>
                    <c:pt idx="0">
                      <c:v>Interactives Fernsehen, VOD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{7F723417-7030-4F68-AA2F-2A0AA65F29CE}</c15:txfldGUID>
                      <c15:f>Burst_ICT!$G$27</c15:f>
                      <c15:dlblFieldTableCache>
                        <c:ptCount val="1"/>
                        <c:pt idx="0">
                          <c:v>Interactives Fernsehen, VOD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8-2927-4FB0-9D64-BBD909670408}"/>
                </c:ext>
              </c:extLst>
            </c:dLbl>
            <c:dLbl>
              <c:idx val="9"/>
              <c:layout>
                <c:manualLayout>
                  <c:x val="-0.18592317386759408"/>
                  <c:y val="9.3933046330830397E-2"/>
                </c:manualLayout>
              </c:layout>
              <c:tx>
                <c:strRef>
                  <c:f>Burst_ICT!$G$28</c:f>
                  <c:strCache>
                    <c:ptCount val="1"/>
                    <c:pt idx="0">
                      <c:v>Mehrfachübertragungen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{6B0FBF24-E97C-40BF-B2E8-9E7682DE46A7}</c15:txfldGUID>
                      <c15:f>Burst_ICT!$G$28</c15:f>
                      <c15:dlblFieldTableCache>
                        <c:ptCount val="1"/>
                        <c:pt idx="0">
                          <c:v>Mehrfachübertragungen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9-2927-4FB0-9D64-BBD909670408}"/>
                </c:ext>
              </c:extLst>
            </c:dLbl>
            <c:dLbl>
              <c:idx val="10"/>
              <c:layout>
                <c:manualLayout>
                  <c:x val="-1.8472146693864041E-2"/>
                  <c:y val="0.13353479824248263"/>
                </c:manualLayout>
              </c:layout>
              <c:tx>
                <c:strRef>
                  <c:f>Burst_ICT!$G$29</c:f>
                  <c:strCache>
                    <c:ptCount val="1"/>
                    <c:pt idx="0">
                      <c:v>Kodierung digitaler Videosignale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{157A8B46-5024-4851-8183-3080AB6E7A08}</c15:txfldGUID>
                      <c15:f>Burst_ICT!$G$29</c15:f>
                      <c15:dlblFieldTableCache>
                        <c:ptCount val="1"/>
                        <c:pt idx="0">
                          <c:v>Kodierung digitaler Videosignale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A-2927-4FB0-9D64-BBD909670408}"/>
                </c:ext>
              </c:extLst>
            </c:dLbl>
            <c:dLbl>
              <c:idx val="11"/>
              <c:layout>
                <c:manualLayout>
                  <c:x val="-7.9334242739383054E-2"/>
                  <c:y val="-0.3427360216336594"/>
                </c:manualLayout>
              </c:layout>
              <c:tx>
                <c:strRef>
                  <c:f>Burst_ICT!$G$30</c:f>
                  <c:strCache>
                    <c:ptCount val="1"/>
                    <c:pt idx="0">
                      <c:v>Digitaler Datentransfer 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{62D5FB6E-CFF2-4933-814F-7F9C4A0D8B44}</c15:txfldGUID>
                      <c15:f>Burst_ICT!$G$30</c15:f>
                      <c15:dlblFieldTableCache>
                        <c:ptCount val="1"/>
                        <c:pt idx="0">
                          <c:v>Digitaler Datentransfer 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B-2927-4FB0-9D64-BBD909670408}"/>
                </c:ext>
              </c:extLst>
            </c:dLbl>
            <c:dLbl>
              <c:idx val="12"/>
              <c:layout>
                <c:manualLayout>
                  <c:x val="6.4339127420393202E-2"/>
                  <c:y val="-0.27650481189851267"/>
                </c:manualLayout>
              </c:layout>
              <c:tx>
                <c:strRef>
                  <c:f>Burst_ICT!$G$31</c:f>
                  <c:strCache>
                    <c:ptCount val="1"/>
                    <c:pt idx="0">
                      <c:v>Bildanalyse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{1C497119-A55A-43BD-A662-2F6765172C1C}</c15:txfldGUID>
                      <c15:f>Burst_ICT!$G$31</c15:f>
                      <c15:dlblFieldTableCache>
                        <c:ptCount val="1"/>
                        <c:pt idx="0">
                          <c:v>Bildanalyse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C-2927-4FB0-9D64-BBD909670408}"/>
                </c:ext>
              </c:extLst>
            </c:dLbl>
            <c:dLbl>
              <c:idx val="13"/>
              <c:layout>
                <c:manualLayout>
                  <c:x val="-0.24147864202043748"/>
                  <c:y val="7.0415556032149579E-2"/>
                </c:manualLayout>
              </c:layout>
              <c:tx>
                <c:strRef>
                  <c:f>Burst_ICT!$G$32</c:f>
                  <c:strCache>
                    <c:ptCount val="1"/>
                    <c:pt idx="0">
                      <c:v>Vorrichtungen für 
organisches Material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{86263B29-BAAC-4584-BAE3-277496CD4AF3}</c15:txfldGUID>
                      <c15:f>Burst_ICT!$G$32</c15:f>
                      <c15:dlblFieldTableCache>
                        <c:ptCount val="1"/>
                        <c:pt idx="0">
                          <c:v>Vorrichtungen für 
organisches Material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D-2927-4FB0-9D64-BBD909670408}"/>
                </c:ext>
              </c:extLst>
            </c:dLbl>
            <c:dLbl>
              <c:idx val="14"/>
              <c:layout>
                <c:manualLayout>
                  <c:x val="7.6387649984989855E-2"/>
                  <c:y val="-0.17680472709394199"/>
                </c:manualLayout>
              </c:layout>
              <c:tx>
                <c:strRef>
                  <c:f>Burst_ICT!$G$33</c:f>
                  <c:strCache>
                    <c:ptCount val="1"/>
                    <c:pt idx="0">
                      <c:v>Verbindungs Management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{1FF4E15E-130C-4D50-B953-F87EE3579A19}</c15:txfldGUID>
                      <c15:f>Burst_ICT!$G$33</c15:f>
                      <c15:dlblFieldTableCache>
                        <c:ptCount val="1"/>
                        <c:pt idx="0">
                          <c:v>Verbindungs Management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E-2927-4FB0-9D64-BBD909670408}"/>
                </c:ext>
              </c:extLst>
            </c:dLbl>
            <c:dLbl>
              <c:idx val="15"/>
              <c:layout>
                <c:manualLayout>
                  <c:x val="8.7057926250409284E-2"/>
                  <c:y val="-9.679775121250711E-2"/>
                </c:manualLayout>
              </c:layout>
              <c:tx>
                <c:strRef>
                  <c:f>Burst_ICT!$G$34</c:f>
                  <c:strCache>
                    <c:ptCount val="1"/>
                    <c:pt idx="0">
                      <c:v>Sicherheitsanlagen 
und -systeme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{9B084ABD-3EEA-4631-A649-64381D8AA48E}</c15:txfldGUID>
                      <c15:f>Burst_ICT!$G$34</c15:f>
                      <c15:dlblFieldTableCache>
                        <c:ptCount val="1"/>
                        <c:pt idx="0">
                          <c:v>Sicherheitsanlagen 
und -systeme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0F-2927-4FB0-9D64-BBD909670408}"/>
                </c:ext>
              </c:extLst>
            </c:dLbl>
            <c:dLbl>
              <c:idx val="16"/>
              <c:layout>
                <c:manualLayout>
                  <c:x val="7.5767163557428241E-2"/>
                  <c:y val="-1.509993112556E-2"/>
                </c:manualLayout>
              </c:layout>
              <c:tx>
                <c:strRef>
                  <c:f>Burst_ICT!$G$35</c:f>
                  <c:strCache>
                    <c:ptCount val="1"/>
                    <c:pt idx="0">
                      <c:v>Kabelloser Zugriff Wireless channel access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{CF59C068-C33F-4BCB-9FBF-11225FCE8931}</c15:txfldGUID>
                      <c15:f>Burst_ICT!$G$35</c15:f>
                      <c15:dlblFieldTableCache>
                        <c:ptCount val="1"/>
                        <c:pt idx="0">
                          <c:v>Kabelloser Zugriff Wireless channel access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0-2927-4FB0-9D64-BBD909670408}"/>
                </c:ext>
              </c:extLst>
            </c:dLbl>
            <c:dLbl>
              <c:idx val="17"/>
              <c:layout>
                <c:manualLayout>
                  <c:x val="9.2152814357367954E-2"/>
                  <c:y val="5.8982006289268432E-2"/>
                </c:manualLayout>
              </c:layout>
              <c:tx>
                <c:strRef>
                  <c:f>Burst_ICT!$G$36</c:f>
                  <c:strCache>
                    <c:ptCount val="1"/>
                    <c:pt idx="0">
                      <c:v>Zugriffsbeschränkungen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{28C8AAAD-6861-41B9-990B-88FA83F27882}</c15:txfldGUID>
                      <c15:f>Burst_ICT!$G$36</c15:f>
                      <c15:dlblFieldTableCache>
                        <c:ptCount val="1"/>
                        <c:pt idx="0">
                          <c:v>Zugriffsbeschränkungen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1-2927-4FB0-9D64-BBD909670408}"/>
                </c:ext>
              </c:extLst>
            </c:dLbl>
            <c:dLbl>
              <c:idx val="18"/>
              <c:layout>
                <c:manualLayout>
                  <c:x val="3.0969612165164577E-2"/>
                  <c:y val="2.2762705972436615E-2"/>
                </c:manualLayout>
              </c:layout>
              <c:tx>
                <c:strRef>
                  <c:f>Burst_ICT!$G$37</c:f>
                  <c:strCache>
                    <c:ptCount val="1"/>
                    <c:pt idx="0">
                      <c:v>Übertragungssysteme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{586FB156-02B3-481E-96D4-31CA4A12B67F}</c15:txfldGUID>
                      <c15:f>Burst_ICT!$G$37</c15:f>
                      <c15:dlblFieldTableCache>
                        <c:ptCount val="1"/>
                        <c:pt idx="0">
                          <c:v>Übertragungssysteme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2-2927-4FB0-9D64-BBD909670408}"/>
                </c:ext>
              </c:extLst>
            </c:dLbl>
            <c:dLbl>
              <c:idx val="19"/>
              <c:layout>
                <c:manualLayout>
                  <c:x val="-0.14847699006178153"/>
                  <c:y val="0.12243372620677494"/>
                </c:manualLayout>
              </c:layout>
              <c:tx>
                <c:strRef>
                  <c:f>Burst_ICT!$G$38</c:f>
                  <c:strCache>
                    <c:ptCount val="1"/>
                    <c:pt idx="0">
                      <c:v>Zahlungsprotokolle</c:v>
                    </c:pt>
                  </c:strCache>
                </c:strRef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  <c15:dlblFieldTable>
                    <c15:dlblFTEntry>
                      <c15:txfldGUID>{CD8AFCD9-59AC-4FCC-A116-D72D80E38AE8}</c15:txfldGUID>
                      <c15:f>Burst_ICT!$G$38</c15:f>
                      <c15:dlblFieldTableCache>
                        <c:ptCount val="1"/>
                        <c:pt idx="0">
                          <c:v>Zahlungsprotokolle</c:v>
                        </c:pt>
                      </c15:dlblFieldTableCache>
                    </c15:dlblFTEntry>
                  </c15:dlblFieldTable>
                  <c15:showDataLabelsRange val="0"/>
                </c:ext>
                <c:ext xmlns:c16="http://schemas.microsoft.com/office/drawing/2014/chart" uri="{C3380CC4-5D6E-409C-BE32-E72D297353CC}">
                  <c16:uniqueId val="{00000013-2927-4FB0-9D64-BBD9096704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Burst_ICT!$D$19:$D$38</c:f>
              <c:numCache>
                <c:formatCode>General</c:formatCode>
                <c:ptCount val="20"/>
                <c:pt idx="0">
                  <c:v>2005</c:v>
                </c:pt>
                <c:pt idx="1">
                  <c:v>2008</c:v>
                </c:pt>
                <c:pt idx="2">
                  <c:v>2009</c:v>
                </c:pt>
                <c:pt idx="3">
                  <c:v>2009</c:v>
                </c:pt>
                <c:pt idx="4">
                  <c:v>2009</c:v>
                </c:pt>
                <c:pt idx="5">
                  <c:v>2009</c:v>
                </c:pt>
                <c:pt idx="6">
                  <c:v>2010</c:v>
                </c:pt>
                <c:pt idx="7">
                  <c:v>2010</c:v>
                </c:pt>
                <c:pt idx="8">
                  <c:v>2011</c:v>
                </c:pt>
                <c:pt idx="9">
                  <c:v>2011</c:v>
                </c:pt>
                <c:pt idx="10">
                  <c:v>2011</c:v>
                </c:pt>
                <c:pt idx="11">
                  <c:v>2012</c:v>
                </c:pt>
                <c:pt idx="12">
                  <c:v>2012</c:v>
                </c:pt>
                <c:pt idx="13">
                  <c:v>2012</c:v>
                </c:pt>
                <c:pt idx="14">
                  <c:v>2012</c:v>
                </c:pt>
                <c:pt idx="15">
                  <c:v>2012</c:v>
                </c:pt>
                <c:pt idx="16">
                  <c:v>2012</c:v>
                </c:pt>
                <c:pt idx="17">
                  <c:v>2012</c:v>
                </c:pt>
                <c:pt idx="18">
                  <c:v>2013</c:v>
                </c:pt>
                <c:pt idx="19">
                  <c:v>2013</c:v>
                </c:pt>
              </c:numCache>
            </c:numRef>
          </c:xVal>
          <c:yVal>
            <c:numRef>
              <c:f>Burst_ICT!$F$19:$F$38</c:f>
              <c:numCache>
                <c:formatCode>General</c:formatCode>
                <c:ptCount val="20"/>
                <c:pt idx="0">
                  <c:v>4</c:v>
                </c:pt>
                <c:pt idx="1">
                  <c:v>3</c:v>
                </c:pt>
                <c:pt idx="2">
                  <c:v>7</c:v>
                </c:pt>
                <c:pt idx="3">
                  <c:v>3</c:v>
                </c:pt>
                <c:pt idx="4">
                  <c:v>5</c:v>
                </c:pt>
                <c:pt idx="5">
                  <c:v>5</c:v>
                </c:pt>
                <c:pt idx="6">
                  <c:v>2</c:v>
                </c:pt>
                <c:pt idx="7">
                  <c:v>6</c:v>
                </c:pt>
                <c:pt idx="8">
                  <c:v>5</c:v>
                </c:pt>
                <c:pt idx="9">
                  <c:v>5</c:v>
                </c:pt>
                <c:pt idx="10">
                  <c:v>2</c:v>
                </c:pt>
                <c:pt idx="11">
                  <c:v>4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4</c:v>
                </c:pt>
                <c:pt idx="17">
                  <c:v>4</c:v>
                </c:pt>
                <c:pt idx="18">
                  <c:v>3</c:v>
                </c:pt>
                <c:pt idx="19">
                  <c:v>3</c:v>
                </c:pt>
              </c:numCache>
            </c:numRef>
          </c:yVal>
          <c:bubbleSize>
            <c:numRef>
              <c:f>Burst_ICT!$C$19:$C$38</c:f>
              <c:numCache>
                <c:formatCode>0.000</c:formatCode>
                <c:ptCount val="20"/>
                <c:pt idx="0">
                  <c:v>0.1255968499914496</c:v>
                </c:pt>
                <c:pt idx="1">
                  <c:v>0.40196161197661306</c:v>
                </c:pt>
                <c:pt idx="2">
                  <c:v>0.37300196767301558</c:v>
                </c:pt>
                <c:pt idx="3">
                  <c:v>0.2644392348371204</c:v>
                </c:pt>
                <c:pt idx="4">
                  <c:v>0.13653659244058558</c:v>
                </c:pt>
                <c:pt idx="5">
                  <c:v>8.4089556180419814E-2</c:v>
                </c:pt>
                <c:pt idx="6">
                  <c:v>0.14012689218061031</c:v>
                </c:pt>
                <c:pt idx="7">
                  <c:v>5.9192539726863606E-2</c:v>
                </c:pt>
                <c:pt idx="8">
                  <c:v>0.3875311439994632</c:v>
                </c:pt>
                <c:pt idx="9">
                  <c:v>0.16141499284580932</c:v>
                </c:pt>
                <c:pt idx="10">
                  <c:v>6.9066405176127305E-2</c:v>
                </c:pt>
                <c:pt idx="11">
                  <c:v>1</c:v>
                </c:pt>
                <c:pt idx="12">
                  <c:v>0.23693813627380311</c:v>
                </c:pt>
                <c:pt idx="13">
                  <c:v>0.21934683646234471</c:v>
                </c:pt>
                <c:pt idx="14">
                  <c:v>0.14914268768115471</c:v>
                </c:pt>
                <c:pt idx="15">
                  <c:v>7.2704760296731147E-2</c:v>
                </c:pt>
                <c:pt idx="16">
                  <c:v>6.6683118058216279E-2</c:v>
                </c:pt>
                <c:pt idx="17">
                  <c:v>5.9771368950596045E-2</c:v>
                </c:pt>
                <c:pt idx="18">
                  <c:v>0.13664309355430149</c:v>
                </c:pt>
                <c:pt idx="19">
                  <c:v>0.11852015403697666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14-2927-4FB0-9D64-BBD9096704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89810176"/>
        <c:axId val="189811712"/>
      </c:bubbleChart>
      <c:valAx>
        <c:axId val="189810176"/>
        <c:scaling>
          <c:orientation val="minMax"/>
          <c:max val="2015"/>
          <c:min val="200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9811712"/>
        <c:crosses val="autoZero"/>
        <c:crossBetween val="midCat"/>
        <c:majorUnit val="1"/>
      </c:valAx>
      <c:valAx>
        <c:axId val="189811712"/>
        <c:scaling>
          <c:orientation val="minMax"/>
          <c:max val="8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sz="1100"/>
                  <a:t>Anzahl</a:t>
                </a:r>
                <a:r>
                  <a:rPr lang="en-GB"/>
                  <a:t> an Jahren</a:t>
                </a:r>
              </a:p>
            </c:rich>
          </c:tx>
          <c:layout>
            <c:manualLayout>
              <c:xMode val="edge"/>
              <c:yMode val="edge"/>
              <c:x val="4.5740423098913664E-3"/>
              <c:y val="2.9674699753439913E-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c:spPr>
        <c:txPr>
          <a:bodyPr rot="0" spcFirstLastPara="1" vertOverflow="ellipsis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898101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0.05934</cdr:x>
      <cdr:y>0.41077</cdr:y>
    </cdr:from>
    <cdr:to>
      <cdr:x>0.09495</cdr:x>
      <cdr:y>0.4817</cdr:y>
    </cdr:to>
    <cdr:cxnSp macro="">
      <cdr:nvCxnSpPr>
        <cdr:cNvPr id="3" name="Straight Arrow Connector 2"/>
        <cdr:cNvCxnSpPr/>
      </cdr:nvCxnSpPr>
      <cdr:spPr>
        <a:xfrm xmlns:a="http://schemas.openxmlformats.org/drawingml/2006/main" flipH="1">
          <a:off x="331305" y="1055205"/>
          <a:ext cx="198782" cy="18221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0.25517</cdr:x>
      <cdr:y>0.63647</cdr:y>
    </cdr:from>
    <cdr:to>
      <cdr:x>0.28485</cdr:x>
      <cdr:y>0.65581</cdr:y>
    </cdr:to>
    <cdr:cxnSp macro="">
      <cdr:nvCxnSpPr>
        <cdr:cNvPr id="4" name="Straight Arrow Connector 3"/>
        <cdr:cNvCxnSpPr/>
      </cdr:nvCxnSpPr>
      <cdr:spPr>
        <a:xfrm xmlns:a="http://schemas.openxmlformats.org/drawingml/2006/main" flipV="1">
          <a:off x="1424608" y="1634997"/>
          <a:ext cx="165679" cy="4968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0.36347</cdr:x>
      <cdr:y>0.30437</cdr:y>
    </cdr:from>
    <cdr:to>
      <cdr:x>0.39908</cdr:x>
      <cdr:y>0.36563</cdr:y>
    </cdr:to>
    <cdr:cxnSp macro="">
      <cdr:nvCxnSpPr>
        <cdr:cNvPr id="6" name="Straight Arrow Connector 5"/>
        <cdr:cNvCxnSpPr/>
      </cdr:nvCxnSpPr>
      <cdr:spPr>
        <a:xfrm xmlns:a="http://schemas.openxmlformats.org/drawingml/2006/main">
          <a:off x="2029214" y="781881"/>
          <a:ext cx="198807" cy="157367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0.36941</cdr:x>
      <cdr:y>0.42366</cdr:y>
    </cdr:from>
    <cdr:to>
      <cdr:x>0.39908</cdr:x>
      <cdr:y>0.45591</cdr:y>
    </cdr:to>
    <cdr:cxnSp macro="">
      <cdr:nvCxnSpPr>
        <cdr:cNvPr id="7" name="Straight Arrow Connector 6"/>
        <cdr:cNvCxnSpPr/>
      </cdr:nvCxnSpPr>
      <cdr:spPr>
        <a:xfrm xmlns:a="http://schemas.openxmlformats.org/drawingml/2006/main" flipV="1">
          <a:off x="2062369" y="1088327"/>
          <a:ext cx="165644" cy="8283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0.36496</cdr:x>
      <cdr:y>0.66548</cdr:y>
    </cdr:from>
    <cdr:to>
      <cdr:x>0.38573</cdr:x>
      <cdr:y>0.7203</cdr:y>
    </cdr:to>
    <cdr:cxnSp macro="">
      <cdr:nvCxnSpPr>
        <cdr:cNvPr id="11" name="Straight Arrow Connector 10"/>
        <cdr:cNvCxnSpPr/>
      </cdr:nvCxnSpPr>
      <cdr:spPr>
        <a:xfrm xmlns:a="http://schemas.openxmlformats.org/drawingml/2006/main" flipV="1">
          <a:off x="2037522" y="1709531"/>
          <a:ext cx="115956" cy="14080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0.32935</cdr:x>
      <cdr:y>0.16895</cdr:y>
    </cdr:from>
    <cdr:to>
      <cdr:x>0.36941</cdr:x>
      <cdr:y>0.20119</cdr:y>
    </cdr:to>
    <cdr:cxnSp macro="">
      <cdr:nvCxnSpPr>
        <cdr:cNvPr id="13" name="Straight Arrow Connector 12"/>
        <cdr:cNvCxnSpPr/>
      </cdr:nvCxnSpPr>
      <cdr:spPr>
        <a:xfrm xmlns:a="http://schemas.openxmlformats.org/drawingml/2006/main">
          <a:off x="1838739" y="434009"/>
          <a:ext cx="223631" cy="8282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0.51331</cdr:x>
      <cdr:y>0.21409</cdr:y>
    </cdr:from>
    <cdr:to>
      <cdr:x>0.53112</cdr:x>
      <cdr:y>0.27535</cdr:y>
    </cdr:to>
    <cdr:cxnSp macro="">
      <cdr:nvCxnSpPr>
        <cdr:cNvPr id="16" name="Straight Arrow Connector 15"/>
        <cdr:cNvCxnSpPr/>
      </cdr:nvCxnSpPr>
      <cdr:spPr>
        <a:xfrm xmlns:a="http://schemas.openxmlformats.org/drawingml/2006/main" flipH="1">
          <a:off x="2865757" y="549962"/>
          <a:ext cx="99432" cy="15736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0.61271</cdr:x>
      <cdr:y>0.27213</cdr:y>
    </cdr:from>
    <cdr:to>
      <cdr:x>0.62607</cdr:x>
      <cdr:y>0.34628</cdr:y>
    </cdr:to>
    <cdr:cxnSp macro="">
      <cdr:nvCxnSpPr>
        <cdr:cNvPr id="17" name="Straight Arrow Connector 16"/>
        <cdr:cNvCxnSpPr/>
      </cdr:nvCxnSpPr>
      <cdr:spPr>
        <a:xfrm xmlns:a="http://schemas.openxmlformats.org/drawingml/2006/main" flipH="1">
          <a:off x="3420717" y="699052"/>
          <a:ext cx="74545" cy="19050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0.46139</cdr:x>
      <cdr:y>0.73319</cdr:y>
    </cdr:from>
    <cdr:to>
      <cdr:x>0.48068</cdr:x>
      <cdr:y>0.76866</cdr:y>
    </cdr:to>
    <cdr:cxnSp macro="">
      <cdr:nvCxnSpPr>
        <cdr:cNvPr id="19" name="Straight Arrow Connector 18"/>
        <cdr:cNvCxnSpPr/>
      </cdr:nvCxnSpPr>
      <cdr:spPr>
        <a:xfrm xmlns:a="http://schemas.openxmlformats.org/drawingml/2006/main" flipV="1">
          <a:off x="2575915" y="1883465"/>
          <a:ext cx="107650" cy="9111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0.60381</cdr:x>
      <cdr:y>0.74932</cdr:y>
    </cdr:from>
    <cdr:to>
      <cdr:x>0.61865</cdr:x>
      <cdr:y>0.79446</cdr:y>
    </cdr:to>
    <cdr:cxnSp macro="">
      <cdr:nvCxnSpPr>
        <cdr:cNvPr id="22" name="Straight Arrow Connector 21"/>
        <cdr:cNvCxnSpPr/>
      </cdr:nvCxnSpPr>
      <cdr:spPr>
        <a:xfrm xmlns:a="http://schemas.openxmlformats.org/drawingml/2006/main" flipH="1" flipV="1">
          <a:off x="3371023" y="1924881"/>
          <a:ext cx="82850" cy="11595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0.70173</cdr:x>
      <cdr:y>0.23666</cdr:y>
    </cdr:from>
    <cdr:to>
      <cdr:x>0.7136</cdr:x>
      <cdr:y>0.39787</cdr:y>
    </cdr:to>
    <cdr:cxnSp macro="">
      <cdr:nvCxnSpPr>
        <cdr:cNvPr id="5" name="Straight Arrow Connector 4"/>
        <cdr:cNvCxnSpPr/>
      </cdr:nvCxnSpPr>
      <cdr:spPr>
        <a:xfrm xmlns:a="http://schemas.openxmlformats.org/drawingml/2006/main" flipH="1">
          <a:off x="3917674" y="607944"/>
          <a:ext cx="66260" cy="414130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0.7047</cdr:x>
      <cdr:y>0.2818</cdr:y>
    </cdr:from>
    <cdr:to>
      <cdr:x>0.78481</cdr:x>
      <cdr:y>0.45913</cdr:y>
    </cdr:to>
    <cdr:cxnSp macro="">
      <cdr:nvCxnSpPr>
        <cdr:cNvPr id="9" name="Straight Arrow Connector 8"/>
        <cdr:cNvCxnSpPr/>
      </cdr:nvCxnSpPr>
      <cdr:spPr>
        <a:xfrm xmlns:a="http://schemas.openxmlformats.org/drawingml/2006/main" flipH="1">
          <a:off x="3934239" y="723900"/>
          <a:ext cx="447261" cy="45554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0.632</cdr:x>
      <cdr:y>0.53974</cdr:y>
    </cdr:from>
    <cdr:to>
      <cdr:x>0.67206</cdr:x>
      <cdr:y>0.57843</cdr:y>
    </cdr:to>
    <cdr:cxnSp macro="">
      <cdr:nvCxnSpPr>
        <cdr:cNvPr id="14" name="Straight Arrow Connector 13"/>
        <cdr:cNvCxnSpPr/>
      </cdr:nvCxnSpPr>
      <cdr:spPr>
        <a:xfrm xmlns:a="http://schemas.openxmlformats.org/drawingml/2006/main" flipV="1">
          <a:off x="3528391" y="1386509"/>
          <a:ext cx="223630" cy="99391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0.70766</cdr:x>
      <cdr:y>0.37208</cdr:y>
    </cdr:from>
    <cdr:to>
      <cdr:x>0.79964</cdr:x>
      <cdr:y>0.48815</cdr:y>
    </cdr:to>
    <cdr:cxnSp macro="">
      <cdr:nvCxnSpPr>
        <cdr:cNvPr id="18" name="Straight Arrow Connector 17"/>
        <cdr:cNvCxnSpPr/>
      </cdr:nvCxnSpPr>
      <cdr:spPr>
        <a:xfrm xmlns:a="http://schemas.openxmlformats.org/drawingml/2006/main" flipH="1">
          <a:off x="3950804" y="955813"/>
          <a:ext cx="513522" cy="298174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0.70321</cdr:x>
      <cdr:y>0.43011</cdr:y>
    </cdr:from>
    <cdr:to>
      <cdr:x>0.79816</cdr:x>
      <cdr:y>0.51072</cdr:y>
    </cdr:to>
    <cdr:cxnSp macro="">
      <cdr:nvCxnSpPr>
        <cdr:cNvPr id="21" name="Straight Arrow Connector 20"/>
        <cdr:cNvCxnSpPr/>
      </cdr:nvCxnSpPr>
      <cdr:spPr>
        <a:xfrm xmlns:a="http://schemas.openxmlformats.org/drawingml/2006/main" flipH="1">
          <a:off x="3925957" y="1104900"/>
          <a:ext cx="530086" cy="207065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0.70173</cdr:x>
      <cdr:y>0.4817</cdr:y>
    </cdr:from>
    <cdr:to>
      <cdr:x>0.78629</cdr:x>
      <cdr:y>0.51717</cdr:y>
    </cdr:to>
    <cdr:cxnSp macro="">
      <cdr:nvCxnSpPr>
        <cdr:cNvPr id="24" name="Straight Arrow Connector 23"/>
        <cdr:cNvCxnSpPr/>
      </cdr:nvCxnSpPr>
      <cdr:spPr>
        <a:xfrm xmlns:a="http://schemas.openxmlformats.org/drawingml/2006/main" flipH="1">
          <a:off x="3917675" y="1237422"/>
          <a:ext cx="472107" cy="9110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0.69728</cdr:x>
      <cdr:y>0.52684</cdr:y>
    </cdr:from>
    <cdr:to>
      <cdr:x>0.78629</cdr:x>
      <cdr:y>0.53651</cdr:y>
    </cdr:to>
    <cdr:cxnSp macro="">
      <cdr:nvCxnSpPr>
        <cdr:cNvPr id="26" name="Straight Arrow Connector 25"/>
        <cdr:cNvCxnSpPr/>
      </cdr:nvCxnSpPr>
      <cdr:spPr>
        <a:xfrm xmlns:a="http://schemas.openxmlformats.org/drawingml/2006/main" flipH="1" flipV="1">
          <a:off x="3892826" y="1353380"/>
          <a:ext cx="496956" cy="24846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0.745</cdr:x>
      <cdr:y>0.65278</cdr:y>
    </cdr:from>
    <cdr:to>
      <cdr:x>0.77035</cdr:x>
      <cdr:y>0.71388</cdr:y>
    </cdr:to>
    <cdr:cxnSp macro="">
      <cdr:nvCxnSpPr>
        <cdr:cNvPr id="20" name="Straight Arrow Connector 19"/>
        <cdr:cNvCxnSpPr/>
      </cdr:nvCxnSpPr>
      <cdr:spPr>
        <a:xfrm xmlns:a="http://schemas.openxmlformats.org/drawingml/2006/main" flipV="1">
          <a:off x="4137025" y="1641475"/>
          <a:ext cx="140805" cy="153643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0.80675</cdr:x>
      <cdr:y>0.63005</cdr:y>
    </cdr:from>
    <cdr:to>
      <cdr:x>0.84254</cdr:x>
      <cdr:y>0.63993</cdr:y>
    </cdr:to>
    <cdr:cxnSp macro="">
      <cdr:nvCxnSpPr>
        <cdr:cNvPr id="23" name="Straight Arrow Connector 22"/>
        <cdr:cNvCxnSpPr/>
      </cdr:nvCxnSpPr>
      <cdr:spPr>
        <a:xfrm xmlns:a="http://schemas.openxmlformats.org/drawingml/2006/main" flipH="1" flipV="1">
          <a:off x="4479925" y="1584325"/>
          <a:ext cx="198782" cy="24848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0.53402</cdr:x>
      <cdr:y>0.43308</cdr:y>
    </cdr:from>
    <cdr:to>
      <cdr:x>0.57727</cdr:x>
      <cdr:y>0.48759</cdr:y>
    </cdr:to>
    <cdr:cxnSp macro="">
      <cdr:nvCxnSpPr>
        <cdr:cNvPr id="25" name="Straight Arrow Connector 24"/>
        <cdr:cNvCxnSpPr/>
      </cdr:nvCxnSpPr>
      <cdr:spPr>
        <a:xfrm xmlns:a="http://schemas.openxmlformats.org/drawingml/2006/main" flipV="1">
          <a:off x="2965450" y="1089025"/>
          <a:ext cx="240196" cy="13707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chemeClr val="tx1"/>
          </a:solidFill>
          <a:tailEnd type="stealt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F4F0B-E7DC-4A55-B691-BFEED01742A9}" type="datetimeFigureOut">
              <a:rPr lang="de-DE" smtClean="0"/>
              <a:t>16.07.2020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E26B4D-9356-40D8-8A18-9AA78437F4D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68183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" y="-1"/>
            <a:ext cx="91428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Freeform 17"/>
          <p:cNvSpPr>
            <a:spLocks/>
          </p:cNvSpPr>
          <p:nvPr userDrawn="1"/>
        </p:nvSpPr>
        <p:spPr bwMode="auto">
          <a:xfrm>
            <a:off x="0" y="-22066"/>
            <a:ext cx="9144000" cy="6880066"/>
          </a:xfrm>
          <a:custGeom>
            <a:avLst/>
            <a:gdLst>
              <a:gd name="T0" fmla="*/ 366 w 3119"/>
              <a:gd name="T1" fmla="*/ 2002 h 2160"/>
              <a:gd name="T2" fmla="*/ 170 w 3119"/>
              <a:gd name="T3" fmla="*/ 1824 h 2160"/>
              <a:gd name="T4" fmla="*/ 169 w 3119"/>
              <a:gd name="T5" fmla="*/ 1808 h 2160"/>
              <a:gd name="T6" fmla="*/ 169 w 3119"/>
              <a:gd name="T7" fmla="*/ 0 h 2160"/>
              <a:gd name="T8" fmla="*/ 0 w 3119"/>
              <a:gd name="T9" fmla="*/ 0 h 2160"/>
              <a:gd name="T10" fmla="*/ 0 w 3119"/>
              <a:gd name="T11" fmla="*/ 2160 h 2160"/>
              <a:gd name="T12" fmla="*/ 3119 w 3119"/>
              <a:gd name="T13" fmla="*/ 2160 h 2160"/>
              <a:gd name="T14" fmla="*/ 3119 w 3119"/>
              <a:gd name="T15" fmla="*/ 1225 h 2160"/>
              <a:gd name="T16" fmla="*/ 415 w 3119"/>
              <a:gd name="T17" fmla="*/ 1995 h 2160"/>
              <a:gd name="T18" fmla="*/ 366 w 3119"/>
              <a:gd name="T19" fmla="*/ 2002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19" h="2160">
                <a:moveTo>
                  <a:pt x="366" y="2002"/>
                </a:moveTo>
                <a:cubicBezTo>
                  <a:pt x="263" y="2002"/>
                  <a:pt x="179" y="1924"/>
                  <a:pt x="170" y="1824"/>
                </a:cubicBezTo>
                <a:cubicBezTo>
                  <a:pt x="169" y="1820"/>
                  <a:pt x="169" y="1814"/>
                  <a:pt x="169" y="1808"/>
                </a:cubicBezTo>
                <a:cubicBezTo>
                  <a:pt x="169" y="0"/>
                  <a:pt x="169" y="0"/>
                  <a:pt x="16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3119" y="2160"/>
                  <a:pt x="3119" y="2160"/>
                  <a:pt x="3119" y="2160"/>
                </a:cubicBezTo>
                <a:cubicBezTo>
                  <a:pt x="3119" y="1225"/>
                  <a:pt x="3119" y="1225"/>
                  <a:pt x="3119" y="1225"/>
                </a:cubicBezTo>
                <a:cubicBezTo>
                  <a:pt x="3119" y="1225"/>
                  <a:pt x="416" y="1995"/>
                  <a:pt x="415" y="1995"/>
                </a:cubicBezTo>
                <a:cubicBezTo>
                  <a:pt x="399" y="1999"/>
                  <a:pt x="383" y="2002"/>
                  <a:pt x="366" y="20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9" name="Gruppieren 8"/>
          <p:cNvGrpSpPr/>
          <p:nvPr userDrawn="1"/>
        </p:nvGrpSpPr>
        <p:grpSpPr>
          <a:xfrm>
            <a:off x="4653862" y="3483"/>
            <a:ext cx="4490137" cy="3258955"/>
            <a:chOff x="4653862" y="3483"/>
            <a:chExt cx="4490137" cy="3258955"/>
          </a:xfrm>
        </p:grpSpPr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6152557" y="1679701"/>
              <a:ext cx="2991442" cy="1582737"/>
            </a:xfrm>
            <a:custGeom>
              <a:avLst/>
              <a:gdLst>
                <a:gd name="T0" fmla="*/ 924 w 924"/>
                <a:gd name="T1" fmla="*/ 370 h 489"/>
                <a:gd name="T2" fmla="*/ 924 w 924"/>
                <a:gd name="T3" fmla="*/ 0 h 489"/>
                <a:gd name="T4" fmla="*/ 0 w 924"/>
                <a:gd name="T5" fmla="*/ 264 h 489"/>
                <a:gd name="T6" fmla="*/ 766 w 924"/>
                <a:gd name="T7" fmla="*/ 482 h 489"/>
                <a:gd name="T8" fmla="*/ 805 w 924"/>
                <a:gd name="T9" fmla="*/ 489 h 489"/>
                <a:gd name="T10" fmla="*/ 924 w 924"/>
                <a:gd name="T11" fmla="*/ 370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4" h="489">
                  <a:moveTo>
                    <a:pt x="924" y="370"/>
                  </a:moveTo>
                  <a:cubicBezTo>
                    <a:pt x="924" y="0"/>
                    <a:pt x="924" y="0"/>
                    <a:pt x="924" y="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766" y="482"/>
                    <a:pt x="766" y="482"/>
                    <a:pt x="766" y="482"/>
                  </a:cubicBezTo>
                  <a:cubicBezTo>
                    <a:pt x="778" y="486"/>
                    <a:pt x="791" y="489"/>
                    <a:pt x="805" y="489"/>
                  </a:cubicBezTo>
                  <a:cubicBezTo>
                    <a:pt x="871" y="489"/>
                    <a:pt x="924" y="436"/>
                    <a:pt x="924" y="370"/>
                  </a:cubicBezTo>
                </a:path>
              </a:pathLst>
            </a:custGeom>
            <a:solidFill>
              <a:srgbClr val="3D9B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22"/>
            <p:cNvSpPr>
              <a:spLocks/>
            </p:cNvSpPr>
            <p:nvPr userDrawn="1"/>
          </p:nvSpPr>
          <p:spPr bwMode="auto">
            <a:xfrm>
              <a:off x="4653862" y="3483"/>
              <a:ext cx="4490137" cy="2845749"/>
            </a:xfrm>
            <a:custGeom>
              <a:avLst/>
              <a:gdLst>
                <a:gd name="T0" fmla="*/ 0 w 1429"/>
                <a:gd name="T1" fmla="*/ 0 h 906"/>
                <a:gd name="T2" fmla="*/ 1429 w 1429"/>
                <a:gd name="T3" fmla="*/ 0 h 906"/>
                <a:gd name="T4" fmla="*/ 1429 w 1429"/>
                <a:gd name="T5" fmla="*/ 537 h 906"/>
                <a:gd name="T6" fmla="*/ 152 w 1429"/>
                <a:gd name="T7" fmla="*/ 901 h 906"/>
                <a:gd name="T8" fmla="*/ 119 w 1429"/>
                <a:gd name="T9" fmla="*/ 906 h 906"/>
                <a:gd name="T10" fmla="*/ 0 w 1429"/>
                <a:gd name="T11" fmla="*/ 787 h 906"/>
                <a:gd name="T12" fmla="*/ 0 w 1429"/>
                <a:gd name="T13" fmla="*/ 0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9" h="906">
                  <a:moveTo>
                    <a:pt x="0" y="0"/>
                  </a:moveTo>
                  <a:cubicBezTo>
                    <a:pt x="1429" y="0"/>
                    <a:pt x="1429" y="0"/>
                    <a:pt x="1429" y="0"/>
                  </a:cubicBezTo>
                  <a:cubicBezTo>
                    <a:pt x="1429" y="537"/>
                    <a:pt x="1429" y="537"/>
                    <a:pt x="1429" y="537"/>
                  </a:cubicBezTo>
                  <a:cubicBezTo>
                    <a:pt x="152" y="901"/>
                    <a:pt x="152" y="901"/>
                    <a:pt x="152" y="901"/>
                  </a:cubicBezTo>
                  <a:cubicBezTo>
                    <a:pt x="141" y="904"/>
                    <a:pt x="130" y="906"/>
                    <a:pt x="119" y="906"/>
                  </a:cubicBezTo>
                  <a:cubicBezTo>
                    <a:pt x="53" y="906"/>
                    <a:pt x="0" y="853"/>
                    <a:pt x="0" y="78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3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932922" y="766229"/>
            <a:ext cx="4003613" cy="649049"/>
          </a:xfrm>
        </p:spPr>
        <p:txBody>
          <a:bodyPr/>
          <a:lstStyle>
            <a:lvl1pPr algn="l">
              <a:defRPr sz="2300" b="1">
                <a:solidFill>
                  <a:srgbClr val="486A7E"/>
                </a:solidFill>
              </a:defRPr>
            </a:lvl1pPr>
          </a:lstStyle>
          <a:p>
            <a:r>
              <a:rPr lang="en-GB" dirty="0" err="1"/>
              <a:t>Buchtitel</a:t>
            </a:r>
            <a:endParaRPr lang="en-GB" dirty="0"/>
          </a:p>
        </p:txBody>
      </p:sp>
      <p:sp>
        <p:nvSpPr>
          <p:cNvPr id="26" name="Textfeld 25"/>
          <p:cNvSpPr txBox="1"/>
          <p:nvPr userDrawn="1"/>
        </p:nvSpPr>
        <p:spPr>
          <a:xfrm>
            <a:off x="7380312" y="2335909"/>
            <a:ext cx="1619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solidFill>
                  <a:schemeClr val="bg1"/>
                </a:solidFill>
              </a:rPr>
              <a:t>Zusatzmaterial</a:t>
            </a:r>
          </a:p>
        </p:txBody>
      </p:sp>
      <p:sp>
        <p:nvSpPr>
          <p:cNvPr id="8" name="Inhaltsplatzhalter 7"/>
          <p:cNvSpPr>
            <a:spLocks noGrp="1"/>
          </p:cNvSpPr>
          <p:nvPr userDrawn="1">
            <p:ph sz="quarter" idx="12" hasCustomPrompt="1"/>
          </p:nvPr>
        </p:nvSpPr>
        <p:spPr>
          <a:xfrm>
            <a:off x="4935622" y="260648"/>
            <a:ext cx="4032250" cy="288925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Autoren</a:t>
            </a:r>
          </a:p>
        </p:txBody>
      </p:sp>
      <p:sp>
        <p:nvSpPr>
          <p:cNvPr id="24" name="Inhaltsplatzhalter 7"/>
          <p:cNvSpPr>
            <a:spLocks noGrp="1"/>
          </p:cNvSpPr>
          <p:nvPr userDrawn="1">
            <p:ph sz="quarter" idx="13" hasCustomPrompt="1"/>
          </p:nvPr>
        </p:nvSpPr>
        <p:spPr>
          <a:xfrm>
            <a:off x="755576" y="2416316"/>
            <a:ext cx="4032250" cy="288925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de-DE" dirty="0"/>
              <a:t>Titel Folieninhalt</a:t>
            </a:r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1"/>
          </p:nvPr>
        </p:nvSpPr>
        <p:spPr>
          <a:xfrm>
            <a:off x="0" y="6486883"/>
            <a:ext cx="6300192" cy="365125"/>
          </a:xfrm>
        </p:spPr>
        <p:txBody>
          <a:bodyPr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pic>
        <p:nvPicPr>
          <p:cNvPr id="2" name="Grafik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21" y="6187561"/>
            <a:ext cx="2576514" cy="63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8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leitw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6764" y="6492875"/>
            <a:ext cx="5446697" cy="365125"/>
          </a:xfrm>
        </p:spPr>
        <p:txBody>
          <a:bodyPr/>
          <a:lstStyle>
            <a:lvl1pPr algn="l"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19" name="Gruppieren 18"/>
          <p:cNvGrpSpPr/>
          <p:nvPr userDrawn="1"/>
        </p:nvGrpSpPr>
        <p:grpSpPr>
          <a:xfrm>
            <a:off x="6454206" y="6603249"/>
            <a:ext cx="2620416" cy="254750"/>
            <a:chOff x="6454206" y="6603249"/>
            <a:chExt cx="2620416" cy="254750"/>
          </a:xfrm>
        </p:grpSpPr>
        <p:pic>
          <p:nvPicPr>
            <p:cNvPr id="7" name="Grafik 6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8382" y="6603249"/>
              <a:ext cx="1036240" cy="254750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 userDrawn="1"/>
          </p:nvSpPr>
          <p:spPr>
            <a:xfrm>
              <a:off x="6454206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" name="Freeform 5"/>
          <p:cNvSpPr>
            <a:spLocks/>
          </p:cNvSpPr>
          <p:nvPr userDrawn="1"/>
        </p:nvSpPr>
        <p:spPr bwMode="auto">
          <a:xfrm>
            <a:off x="117502" y="-9526"/>
            <a:ext cx="9036496" cy="5969046"/>
          </a:xfrm>
          <a:custGeom>
            <a:avLst/>
            <a:gdLst>
              <a:gd name="T0" fmla="*/ 0 w 2952"/>
              <a:gd name="T1" fmla="*/ 0 h 1880"/>
              <a:gd name="T2" fmla="*/ 0 w 2952"/>
              <a:gd name="T3" fmla="*/ 1676 h 1880"/>
              <a:gd name="T4" fmla="*/ 63 w 2952"/>
              <a:gd name="T5" fmla="*/ 1824 h 1880"/>
              <a:gd name="T6" fmla="*/ 169 w 2952"/>
              <a:gd name="T7" fmla="*/ 1875 h 1880"/>
              <a:gd name="T8" fmla="*/ 244 w 2952"/>
              <a:gd name="T9" fmla="*/ 1870 h 1880"/>
              <a:gd name="T10" fmla="*/ 2952 w 2952"/>
              <a:gd name="T11" fmla="*/ 1103 h 1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52" h="1880">
                <a:moveTo>
                  <a:pt x="0" y="0"/>
                </a:moveTo>
                <a:cubicBezTo>
                  <a:pt x="0" y="1676"/>
                  <a:pt x="0" y="1676"/>
                  <a:pt x="0" y="1676"/>
                </a:cubicBezTo>
                <a:cubicBezTo>
                  <a:pt x="1" y="1712"/>
                  <a:pt x="19" y="1785"/>
                  <a:pt x="63" y="1824"/>
                </a:cubicBezTo>
                <a:cubicBezTo>
                  <a:pt x="106" y="1863"/>
                  <a:pt x="140" y="1871"/>
                  <a:pt x="169" y="1875"/>
                </a:cubicBezTo>
                <a:cubicBezTo>
                  <a:pt x="197" y="1880"/>
                  <a:pt x="230" y="1871"/>
                  <a:pt x="244" y="1870"/>
                </a:cubicBezTo>
                <a:cubicBezTo>
                  <a:pt x="2952" y="1103"/>
                  <a:pt x="2952" y="1103"/>
                  <a:pt x="2952" y="1103"/>
                </a:cubicBezTo>
              </a:path>
            </a:pathLst>
          </a:custGeom>
          <a:noFill/>
          <a:ln w="19050" cap="flat">
            <a:solidFill>
              <a:srgbClr val="486A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Textplatzhalter 22"/>
          <p:cNvSpPr>
            <a:spLocks noGrp="1"/>
          </p:cNvSpPr>
          <p:nvPr>
            <p:ph type="body" sz="quarter" idx="15" hasCustomPrompt="1"/>
          </p:nvPr>
        </p:nvSpPr>
        <p:spPr>
          <a:xfrm>
            <a:off x="395288" y="404813"/>
            <a:ext cx="8161337" cy="503237"/>
          </a:xfrm>
        </p:spPr>
        <p:txBody>
          <a:bodyPr>
            <a:normAutofit/>
          </a:bodyPr>
          <a:lstStyle>
            <a:lvl1pPr marL="0" indent="0">
              <a:buNone/>
              <a:defRPr sz="2300" b="1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Geleitwort</a:t>
            </a:r>
          </a:p>
        </p:txBody>
      </p:sp>
      <p:sp>
        <p:nvSpPr>
          <p:cNvPr id="25" name="Inhaltsplatzhalter 24"/>
          <p:cNvSpPr>
            <a:spLocks noGrp="1"/>
          </p:cNvSpPr>
          <p:nvPr>
            <p:ph sz="quarter" idx="16" hasCustomPrompt="1"/>
          </p:nvPr>
        </p:nvSpPr>
        <p:spPr>
          <a:xfrm>
            <a:off x="395288" y="1196975"/>
            <a:ext cx="4681537" cy="2808288"/>
          </a:xfrm>
        </p:spPr>
        <p:txBody>
          <a:bodyPr>
            <a:normAutofit/>
          </a:bodyPr>
          <a:lstStyle>
            <a:lvl1pPr marL="0" indent="0">
              <a:buNone/>
              <a:defRPr lang="de-DE" sz="1800" b="0" i="0" smtClean="0">
                <a:effectLst/>
              </a:defRPr>
            </a:lvl1pPr>
          </a:lstStyle>
          <a:p>
            <a:pPr lvl="0"/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Lorem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ipsum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dolor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sit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amet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consectetuer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adipiscing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elit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Aenean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commodo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ligula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eget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dolor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Aenean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massa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Cum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sociis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natoque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penatibus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et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magnis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dis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parturient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montes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nascetur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ridiculus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mus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Donec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quam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felis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ultricies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nec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pellentesque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eu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pretium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quis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,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sem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Nulla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consequat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massa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quis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 </a:t>
            </a:r>
            <a:r>
              <a:rPr lang="de-DE" b="0" i="0" dirty="0" err="1">
                <a:solidFill>
                  <a:srgbClr val="666666"/>
                </a:solidFill>
                <a:effectLst/>
                <a:latin typeface="Verdana"/>
              </a:rPr>
              <a:t>enim</a:t>
            </a:r>
            <a:r>
              <a:rPr lang="de-DE" b="0" i="0" dirty="0">
                <a:solidFill>
                  <a:srgbClr val="666666"/>
                </a:solidFill>
                <a:effectLst/>
                <a:latin typeface="Verdana"/>
              </a:rPr>
              <a:t>.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6916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3"/>
          <p:cNvSpPr/>
          <p:nvPr userDrawn="1"/>
        </p:nvSpPr>
        <p:spPr>
          <a:xfrm>
            <a:off x="0" y="2"/>
            <a:ext cx="9144000" cy="5958126"/>
          </a:xfrm>
          <a:custGeom>
            <a:avLst/>
            <a:gdLst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5980114 h 5980114"/>
              <a:gd name="connsiteX3" fmla="*/ 0 w 9371400"/>
              <a:gd name="connsiteY3" fmla="*/ 5980114 h 5980114"/>
              <a:gd name="connsiteX4" fmla="*/ 0 w 9371400"/>
              <a:gd name="connsiteY4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59801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591176"/>
              <a:gd name="connsiteX1" fmla="*/ 9371400 w 9371400"/>
              <a:gd name="connsiteY1" fmla="*/ 0 h 5591176"/>
              <a:gd name="connsiteX2" fmla="*/ 9371400 w 9371400"/>
              <a:gd name="connsiteY2" fmla="*/ 3503614 h 5591176"/>
              <a:gd name="connsiteX3" fmla="*/ 1990725 w 9371400"/>
              <a:gd name="connsiteY3" fmla="*/ 5591176 h 5591176"/>
              <a:gd name="connsiteX4" fmla="*/ 0 w 9371400"/>
              <a:gd name="connsiteY4" fmla="*/ 5370514 h 5591176"/>
              <a:gd name="connsiteX5" fmla="*/ 0 w 9371400"/>
              <a:gd name="connsiteY5" fmla="*/ 0 h 5591176"/>
              <a:gd name="connsiteX0" fmla="*/ 0 w 9371400"/>
              <a:gd name="connsiteY0" fmla="*/ 0 h 5924551"/>
              <a:gd name="connsiteX1" fmla="*/ 9371400 w 9371400"/>
              <a:gd name="connsiteY1" fmla="*/ 0 h 5924551"/>
              <a:gd name="connsiteX2" fmla="*/ 9371400 w 9371400"/>
              <a:gd name="connsiteY2" fmla="*/ 3503614 h 5924551"/>
              <a:gd name="connsiteX3" fmla="*/ 400050 w 9371400"/>
              <a:gd name="connsiteY3" fmla="*/ 5924551 h 5924551"/>
              <a:gd name="connsiteX4" fmla="*/ 0 w 9371400"/>
              <a:gd name="connsiteY4" fmla="*/ 5370514 h 5924551"/>
              <a:gd name="connsiteX5" fmla="*/ 0 w 9371400"/>
              <a:gd name="connsiteY5" fmla="*/ 0 h 5924551"/>
              <a:gd name="connsiteX0" fmla="*/ 0 w 9371400"/>
              <a:gd name="connsiteY0" fmla="*/ 0 h 5939084"/>
              <a:gd name="connsiteX1" fmla="*/ 9371400 w 9371400"/>
              <a:gd name="connsiteY1" fmla="*/ 0 h 5939084"/>
              <a:gd name="connsiteX2" fmla="*/ 9371400 w 9371400"/>
              <a:gd name="connsiteY2" fmla="*/ 3503614 h 5939084"/>
              <a:gd name="connsiteX3" fmla="*/ 400050 w 9371400"/>
              <a:gd name="connsiteY3" fmla="*/ 5924551 h 5939084"/>
              <a:gd name="connsiteX4" fmla="*/ 0 w 9371400"/>
              <a:gd name="connsiteY4" fmla="*/ 5370514 h 5939084"/>
              <a:gd name="connsiteX5" fmla="*/ 0 w 9371400"/>
              <a:gd name="connsiteY5" fmla="*/ 0 h 5939084"/>
              <a:gd name="connsiteX0" fmla="*/ 0 w 9371400"/>
              <a:gd name="connsiteY0" fmla="*/ 0 h 5939084"/>
              <a:gd name="connsiteX1" fmla="*/ 9371400 w 9371400"/>
              <a:gd name="connsiteY1" fmla="*/ 0 h 5939084"/>
              <a:gd name="connsiteX2" fmla="*/ 9371400 w 9371400"/>
              <a:gd name="connsiteY2" fmla="*/ 3503614 h 5939084"/>
              <a:gd name="connsiteX3" fmla="*/ 400050 w 9371400"/>
              <a:gd name="connsiteY3" fmla="*/ 5924551 h 5939084"/>
              <a:gd name="connsiteX4" fmla="*/ 0 w 9371400"/>
              <a:gd name="connsiteY4" fmla="*/ 5370514 h 5939084"/>
              <a:gd name="connsiteX5" fmla="*/ 0 w 9371400"/>
              <a:gd name="connsiteY5" fmla="*/ 0 h 5939084"/>
              <a:gd name="connsiteX0" fmla="*/ 0 w 9371400"/>
              <a:gd name="connsiteY0" fmla="*/ 0 h 5833330"/>
              <a:gd name="connsiteX1" fmla="*/ 9371400 w 9371400"/>
              <a:gd name="connsiteY1" fmla="*/ 0 h 5833330"/>
              <a:gd name="connsiteX2" fmla="*/ 9371400 w 9371400"/>
              <a:gd name="connsiteY2" fmla="*/ 3503614 h 5833330"/>
              <a:gd name="connsiteX3" fmla="*/ 240030 w 9371400"/>
              <a:gd name="connsiteY3" fmla="*/ 5817871 h 5833330"/>
              <a:gd name="connsiteX4" fmla="*/ 0 w 9371400"/>
              <a:gd name="connsiteY4" fmla="*/ 5370514 h 5833330"/>
              <a:gd name="connsiteX5" fmla="*/ 0 w 9371400"/>
              <a:gd name="connsiteY5" fmla="*/ 0 h 5833330"/>
              <a:gd name="connsiteX0" fmla="*/ 0 w 9371400"/>
              <a:gd name="connsiteY0" fmla="*/ 0 h 5826460"/>
              <a:gd name="connsiteX1" fmla="*/ 9371400 w 9371400"/>
              <a:gd name="connsiteY1" fmla="*/ 0 h 5826460"/>
              <a:gd name="connsiteX2" fmla="*/ 9371400 w 9371400"/>
              <a:gd name="connsiteY2" fmla="*/ 3503614 h 5826460"/>
              <a:gd name="connsiteX3" fmla="*/ 240030 w 9371400"/>
              <a:gd name="connsiteY3" fmla="*/ 5817871 h 5826460"/>
              <a:gd name="connsiteX4" fmla="*/ 0 w 9371400"/>
              <a:gd name="connsiteY4" fmla="*/ 5370514 h 5826460"/>
              <a:gd name="connsiteX5" fmla="*/ 0 w 9371400"/>
              <a:gd name="connsiteY5" fmla="*/ 0 h 5826460"/>
              <a:gd name="connsiteX0" fmla="*/ 0 w 9371400"/>
              <a:gd name="connsiteY0" fmla="*/ 0 h 5894683"/>
              <a:gd name="connsiteX1" fmla="*/ 9371400 w 9371400"/>
              <a:gd name="connsiteY1" fmla="*/ 0 h 5894683"/>
              <a:gd name="connsiteX2" fmla="*/ 9371400 w 9371400"/>
              <a:gd name="connsiteY2" fmla="*/ 3503614 h 5894683"/>
              <a:gd name="connsiteX3" fmla="*/ 323850 w 9371400"/>
              <a:gd name="connsiteY3" fmla="*/ 5886451 h 5894683"/>
              <a:gd name="connsiteX4" fmla="*/ 0 w 9371400"/>
              <a:gd name="connsiteY4" fmla="*/ 5370514 h 5894683"/>
              <a:gd name="connsiteX5" fmla="*/ 0 w 9371400"/>
              <a:gd name="connsiteY5" fmla="*/ 0 h 5894683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03101"/>
              <a:gd name="connsiteX1" fmla="*/ 9371400 w 9371400"/>
              <a:gd name="connsiteY1" fmla="*/ 0 h 5903101"/>
              <a:gd name="connsiteX2" fmla="*/ 9371400 w 9371400"/>
              <a:gd name="connsiteY2" fmla="*/ 3503614 h 5903101"/>
              <a:gd name="connsiteX3" fmla="*/ 323850 w 9371400"/>
              <a:gd name="connsiteY3" fmla="*/ 5886451 h 5903101"/>
              <a:gd name="connsiteX4" fmla="*/ 0 w 9371400"/>
              <a:gd name="connsiteY4" fmla="*/ 5370514 h 5903101"/>
              <a:gd name="connsiteX5" fmla="*/ 0 w 9371400"/>
              <a:gd name="connsiteY5" fmla="*/ 0 h 5903101"/>
              <a:gd name="connsiteX0" fmla="*/ 0 w 9371400"/>
              <a:gd name="connsiteY0" fmla="*/ 0 h 5956929"/>
              <a:gd name="connsiteX1" fmla="*/ 9371400 w 9371400"/>
              <a:gd name="connsiteY1" fmla="*/ 0 h 5956929"/>
              <a:gd name="connsiteX2" fmla="*/ 9371400 w 9371400"/>
              <a:gd name="connsiteY2" fmla="*/ 3503614 h 5956929"/>
              <a:gd name="connsiteX3" fmla="*/ 323850 w 9371400"/>
              <a:gd name="connsiteY3" fmla="*/ 5886451 h 5956929"/>
              <a:gd name="connsiteX4" fmla="*/ 0 w 9371400"/>
              <a:gd name="connsiteY4" fmla="*/ 5370514 h 5956929"/>
              <a:gd name="connsiteX5" fmla="*/ 0 w 9371400"/>
              <a:gd name="connsiteY5" fmla="*/ 0 h 5956929"/>
              <a:gd name="connsiteX0" fmla="*/ 0 w 9371400"/>
              <a:gd name="connsiteY0" fmla="*/ 0 h 5944045"/>
              <a:gd name="connsiteX1" fmla="*/ 9371400 w 9371400"/>
              <a:gd name="connsiteY1" fmla="*/ 0 h 5944045"/>
              <a:gd name="connsiteX2" fmla="*/ 9371400 w 9371400"/>
              <a:gd name="connsiteY2" fmla="*/ 3503614 h 5944045"/>
              <a:gd name="connsiteX3" fmla="*/ 323850 w 9371400"/>
              <a:gd name="connsiteY3" fmla="*/ 5886451 h 5944045"/>
              <a:gd name="connsiteX4" fmla="*/ 0 w 9371400"/>
              <a:gd name="connsiteY4" fmla="*/ 5370514 h 5944045"/>
              <a:gd name="connsiteX5" fmla="*/ 0 w 9371400"/>
              <a:gd name="connsiteY5" fmla="*/ 0 h 5944045"/>
              <a:gd name="connsiteX0" fmla="*/ 0 w 9371400"/>
              <a:gd name="connsiteY0" fmla="*/ 0 h 5869516"/>
              <a:gd name="connsiteX1" fmla="*/ 9371400 w 9371400"/>
              <a:gd name="connsiteY1" fmla="*/ 0 h 5869516"/>
              <a:gd name="connsiteX2" fmla="*/ 9371400 w 9371400"/>
              <a:gd name="connsiteY2" fmla="*/ 3503614 h 5869516"/>
              <a:gd name="connsiteX3" fmla="*/ 234950 w 9371400"/>
              <a:gd name="connsiteY3" fmla="*/ 5810251 h 5869516"/>
              <a:gd name="connsiteX4" fmla="*/ 0 w 9371400"/>
              <a:gd name="connsiteY4" fmla="*/ 5370514 h 5869516"/>
              <a:gd name="connsiteX5" fmla="*/ 0 w 9371400"/>
              <a:gd name="connsiteY5" fmla="*/ 0 h 5869516"/>
              <a:gd name="connsiteX0" fmla="*/ 0 w 9371400"/>
              <a:gd name="connsiteY0" fmla="*/ 0 h 5839290"/>
              <a:gd name="connsiteX1" fmla="*/ 9371400 w 9371400"/>
              <a:gd name="connsiteY1" fmla="*/ 0 h 5839290"/>
              <a:gd name="connsiteX2" fmla="*/ 9371400 w 9371400"/>
              <a:gd name="connsiteY2" fmla="*/ 3503614 h 5839290"/>
              <a:gd name="connsiteX3" fmla="*/ 234950 w 9371400"/>
              <a:gd name="connsiteY3" fmla="*/ 5810251 h 5839290"/>
              <a:gd name="connsiteX4" fmla="*/ 0 w 9371400"/>
              <a:gd name="connsiteY4" fmla="*/ 5370514 h 5839290"/>
              <a:gd name="connsiteX5" fmla="*/ 0 w 9371400"/>
              <a:gd name="connsiteY5" fmla="*/ 0 h 5839290"/>
              <a:gd name="connsiteX0" fmla="*/ 81267 w 9452667"/>
              <a:gd name="connsiteY0" fmla="*/ 0 h 6117953"/>
              <a:gd name="connsiteX1" fmla="*/ 9452667 w 9452667"/>
              <a:gd name="connsiteY1" fmla="*/ 0 h 6117953"/>
              <a:gd name="connsiteX2" fmla="*/ 9452667 w 9452667"/>
              <a:gd name="connsiteY2" fmla="*/ 3503614 h 6117953"/>
              <a:gd name="connsiteX3" fmla="*/ 790880 w 9452667"/>
              <a:gd name="connsiteY3" fmla="*/ 5962650 h 6117953"/>
              <a:gd name="connsiteX4" fmla="*/ 316217 w 9452667"/>
              <a:gd name="connsiteY4" fmla="*/ 5810251 h 6117953"/>
              <a:gd name="connsiteX5" fmla="*/ 81267 w 9452667"/>
              <a:gd name="connsiteY5" fmla="*/ 5370514 h 6117953"/>
              <a:gd name="connsiteX6" fmla="*/ 81267 w 9452667"/>
              <a:gd name="connsiteY6" fmla="*/ 0 h 6117953"/>
              <a:gd name="connsiteX0" fmla="*/ 0 w 9371400"/>
              <a:gd name="connsiteY0" fmla="*/ 0 h 5965597"/>
              <a:gd name="connsiteX1" fmla="*/ 9371400 w 9371400"/>
              <a:gd name="connsiteY1" fmla="*/ 0 h 5965597"/>
              <a:gd name="connsiteX2" fmla="*/ 9371400 w 9371400"/>
              <a:gd name="connsiteY2" fmla="*/ 3503614 h 5965597"/>
              <a:gd name="connsiteX3" fmla="*/ 709613 w 9371400"/>
              <a:gd name="connsiteY3" fmla="*/ 5962650 h 5965597"/>
              <a:gd name="connsiteX4" fmla="*/ 234950 w 9371400"/>
              <a:gd name="connsiteY4" fmla="*/ 5810251 h 5965597"/>
              <a:gd name="connsiteX5" fmla="*/ 0 w 9371400"/>
              <a:gd name="connsiteY5" fmla="*/ 5370514 h 5965597"/>
              <a:gd name="connsiteX6" fmla="*/ 0 w 9371400"/>
              <a:gd name="connsiteY6" fmla="*/ 0 h 5965597"/>
              <a:gd name="connsiteX0" fmla="*/ 0 w 9371400"/>
              <a:gd name="connsiteY0" fmla="*/ 0 h 5965024"/>
              <a:gd name="connsiteX1" fmla="*/ 9371400 w 9371400"/>
              <a:gd name="connsiteY1" fmla="*/ 0 h 5965024"/>
              <a:gd name="connsiteX2" fmla="*/ 9371400 w 9371400"/>
              <a:gd name="connsiteY2" fmla="*/ 3503614 h 5965024"/>
              <a:gd name="connsiteX3" fmla="*/ 709613 w 9371400"/>
              <a:gd name="connsiteY3" fmla="*/ 5962650 h 5965024"/>
              <a:gd name="connsiteX4" fmla="*/ 203200 w 9371400"/>
              <a:gd name="connsiteY4" fmla="*/ 5788026 h 5965024"/>
              <a:gd name="connsiteX5" fmla="*/ 0 w 9371400"/>
              <a:gd name="connsiteY5" fmla="*/ 5370514 h 5965024"/>
              <a:gd name="connsiteX6" fmla="*/ 0 w 9371400"/>
              <a:gd name="connsiteY6" fmla="*/ 0 h 5965024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58791"/>
              <a:gd name="connsiteX1" fmla="*/ 9371400 w 9371400"/>
              <a:gd name="connsiteY1" fmla="*/ 0 h 5958791"/>
              <a:gd name="connsiteX2" fmla="*/ 9371400 w 9371400"/>
              <a:gd name="connsiteY2" fmla="*/ 3503614 h 5958791"/>
              <a:gd name="connsiteX3" fmla="*/ 642938 w 9371400"/>
              <a:gd name="connsiteY3" fmla="*/ 5956300 h 5958791"/>
              <a:gd name="connsiteX4" fmla="*/ 203200 w 9371400"/>
              <a:gd name="connsiteY4" fmla="*/ 5788026 h 5958791"/>
              <a:gd name="connsiteX5" fmla="*/ 0 w 9371400"/>
              <a:gd name="connsiteY5" fmla="*/ 5370514 h 5958791"/>
              <a:gd name="connsiteX6" fmla="*/ 0 w 9371400"/>
              <a:gd name="connsiteY6" fmla="*/ 0 h 5958791"/>
              <a:gd name="connsiteX0" fmla="*/ 0 w 9371400"/>
              <a:gd name="connsiteY0" fmla="*/ 0 h 5958791"/>
              <a:gd name="connsiteX1" fmla="*/ 9371400 w 9371400"/>
              <a:gd name="connsiteY1" fmla="*/ 0 h 5958791"/>
              <a:gd name="connsiteX2" fmla="*/ 9371400 w 9371400"/>
              <a:gd name="connsiteY2" fmla="*/ 3503614 h 5958791"/>
              <a:gd name="connsiteX3" fmla="*/ 642938 w 9371400"/>
              <a:gd name="connsiteY3" fmla="*/ 5956300 h 5958791"/>
              <a:gd name="connsiteX4" fmla="*/ 203200 w 9371400"/>
              <a:gd name="connsiteY4" fmla="*/ 5788026 h 5958791"/>
              <a:gd name="connsiteX5" fmla="*/ 0 w 9371400"/>
              <a:gd name="connsiteY5" fmla="*/ 5370514 h 5958791"/>
              <a:gd name="connsiteX6" fmla="*/ 0 w 9371400"/>
              <a:gd name="connsiteY6" fmla="*/ 0 h 5958791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49683"/>
              <a:gd name="connsiteX1" fmla="*/ 9371400 w 9371400"/>
              <a:gd name="connsiteY1" fmla="*/ 0 h 5949683"/>
              <a:gd name="connsiteX2" fmla="*/ 9371400 w 9371400"/>
              <a:gd name="connsiteY2" fmla="*/ 3503614 h 5949683"/>
              <a:gd name="connsiteX3" fmla="*/ 735807 w 9371400"/>
              <a:gd name="connsiteY3" fmla="*/ 5946775 h 5949683"/>
              <a:gd name="connsiteX4" fmla="*/ 203200 w 9371400"/>
              <a:gd name="connsiteY4" fmla="*/ 5788026 h 5949683"/>
              <a:gd name="connsiteX5" fmla="*/ 0 w 9371400"/>
              <a:gd name="connsiteY5" fmla="*/ 5322889 h 5949683"/>
              <a:gd name="connsiteX6" fmla="*/ 0 w 9371400"/>
              <a:gd name="connsiteY6" fmla="*/ 0 h 5949683"/>
              <a:gd name="connsiteX0" fmla="*/ 0 w 9371400"/>
              <a:gd name="connsiteY0" fmla="*/ 0 h 5954326"/>
              <a:gd name="connsiteX1" fmla="*/ 9371400 w 9371400"/>
              <a:gd name="connsiteY1" fmla="*/ 0 h 5954326"/>
              <a:gd name="connsiteX2" fmla="*/ 9371400 w 9371400"/>
              <a:gd name="connsiteY2" fmla="*/ 3503614 h 5954326"/>
              <a:gd name="connsiteX3" fmla="*/ 638176 w 9371400"/>
              <a:gd name="connsiteY3" fmla="*/ 5951537 h 5954326"/>
              <a:gd name="connsiteX4" fmla="*/ 203200 w 9371400"/>
              <a:gd name="connsiteY4" fmla="*/ 5788026 h 5954326"/>
              <a:gd name="connsiteX5" fmla="*/ 0 w 9371400"/>
              <a:gd name="connsiteY5" fmla="*/ 5322889 h 5954326"/>
              <a:gd name="connsiteX6" fmla="*/ 0 w 9371400"/>
              <a:gd name="connsiteY6" fmla="*/ 0 h 5954326"/>
              <a:gd name="connsiteX0" fmla="*/ 0 w 9371400"/>
              <a:gd name="connsiteY0" fmla="*/ 0 h 5960329"/>
              <a:gd name="connsiteX1" fmla="*/ 9371400 w 9371400"/>
              <a:gd name="connsiteY1" fmla="*/ 0 h 5960329"/>
              <a:gd name="connsiteX2" fmla="*/ 9371400 w 9371400"/>
              <a:gd name="connsiteY2" fmla="*/ 3503614 h 5960329"/>
              <a:gd name="connsiteX3" fmla="*/ 773906 w 9371400"/>
              <a:gd name="connsiteY3" fmla="*/ 5936455 h 5960329"/>
              <a:gd name="connsiteX4" fmla="*/ 638176 w 9371400"/>
              <a:gd name="connsiteY4" fmla="*/ 5951537 h 5960329"/>
              <a:gd name="connsiteX5" fmla="*/ 203200 w 9371400"/>
              <a:gd name="connsiteY5" fmla="*/ 5788026 h 5960329"/>
              <a:gd name="connsiteX6" fmla="*/ 0 w 9371400"/>
              <a:gd name="connsiteY6" fmla="*/ 5322889 h 5960329"/>
              <a:gd name="connsiteX7" fmla="*/ 0 w 9371400"/>
              <a:gd name="connsiteY7" fmla="*/ 0 h 5960329"/>
              <a:gd name="connsiteX0" fmla="*/ 0 w 9371400"/>
              <a:gd name="connsiteY0" fmla="*/ 0 h 5962334"/>
              <a:gd name="connsiteX1" fmla="*/ 9371400 w 9371400"/>
              <a:gd name="connsiteY1" fmla="*/ 0 h 5962334"/>
              <a:gd name="connsiteX2" fmla="*/ 9371400 w 9371400"/>
              <a:gd name="connsiteY2" fmla="*/ 3503614 h 5962334"/>
              <a:gd name="connsiteX3" fmla="*/ 773906 w 9371400"/>
              <a:gd name="connsiteY3" fmla="*/ 5936455 h 5962334"/>
              <a:gd name="connsiteX4" fmla="*/ 535782 w 9371400"/>
              <a:gd name="connsiteY4" fmla="*/ 5953918 h 5962334"/>
              <a:gd name="connsiteX5" fmla="*/ 203200 w 9371400"/>
              <a:gd name="connsiteY5" fmla="*/ 5788026 h 5962334"/>
              <a:gd name="connsiteX6" fmla="*/ 0 w 9371400"/>
              <a:gd name="connsiteY6" fmla="*/ 5322889 h 5962334"/>
              <a:gd name="connsiteX7" fmla="*/ 0 w 9371400"/>
              <a:gd name="connsiteY7" fmla="*/ 0 h 5962334"/>
              <a:gd name="connsiteX0" fmla="*/ 0 w 9371400"/>
              <a:gd name="connsiteY0" fmla="*/ 0 h 5960358"/>
              <a:gd name="connsiteX1" fmla="*/ 9371400 w 9371400"/>
              <a:gd name="connsiteY1" fmla="*/ 0 h 5960358"/>
              <a:gd name="connsiteX2" fmla="*/ 9371400 w 9371400"/>
              <a:gd name="connsiteY2" fmla="*/ 3503614 h 5960358"/>
              <a:gd name="connsiteX3" fmla="*/ 773906 w 9371400"/>
              <a:gd name="connsiteY3" fmla="*/ 5936455 h 5960358"/>
              <a:gd name="connsiteX4" fmla="*/ 535782 w 9371400"/>
              <a:gd name="connsiteY4" fmla="*/ 5953918 h 5960358"/>
              <a:gd name="connsiteX5" fmla="*/ 203200 w 9371400"/>
              <a:gd name="connsiteY5" fmla="*/ 5788026 h 5960358"/>
              <a:gd name="connsiteX6" fmla="*/ 0 w 9371400"/>
              <a:gd name="connsiteY6" fmla="*/ 5322889 h 5960358"/>
              <a:gd name="connsiteX7" fmla="*/ 0 w 9371400"/>
              <a:gd name="connsiteY7" fmla="*/ 0 h 5960358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71400" h="5958126">
                <a:moveTo>
                  <a:pt x="0" y="0"/>
                </a:moveTo>
                <a:lnTo>
                  <a:pt x="9371400" y="0"/>
                </a:lnTo>
                <a:lnTo>
                  <a:pt x="9371400" y="3503614"/>
                </a:lnTo>
                <a:lnTo>
                  <a:pt x="773906" y="5936455"/>
                </a:lnTo>
                <a:cubicBezTo>
                  <a:pt x="728663" y="5941482"/>
                  <a:pt x="626930" y="5968337"/>
                  <a:pt x="535782" y="5953918"/>
                </a:cubicBezTo>
                <a:cubicBezTo>
                  <a:pt x="444634" y="5939499"/>
                  <a:pt x="337741" y="5917010"/>
                  <a:pt x="198438" y="5792788"/>
                </a:cubicBezTo>
                <a:cubicBezTo>
                  <a:pt x="59135" y="5668566"/>
                  <a:pt x="3016" y="5434703"/>
                  <a:pt x="0" y="5322889"/>
                </a:cubicBezTo>
                <a:lnTo>
                  <a:pt x="0" y="0"/>
                </a:lnTo>
                <a:close/>
              </a:path>
            </a:pathLst>
          </a:custGeom>
          <a:solidFill>
            <a:srgbClr val="CEDBE0"/>
          </a:solidFill>
          <a:ln w="6350" cap="flat" cmpd="sng" algn="ctr">
            <a:noFill/>
            <a:prstDash val="solid"/>
          </a:ln>
          <a:effectLst/>
        </p:spPr>
        <p:txBody>
          <a:bodyPr lIns="72000" tIns="72000" rIns="72000" bIns="7200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feld 4"/>
          <p:cNvSpPr txBox="1"/>
          <p:nvPr userDrawn="1"/>
        </p:nvSpPr>
        <p:spPr>
          <a:xfrm>
            <a:off x="467544" y="482043"/>
            <a:ext cx="823875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300" b="1" dirty="0">
                <a:latin typeface="+mj-lt"/>
              </a:rPr>
              <a:t>Inhalt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8"/>
          </p:nvPr>
        </p:nvSpPr>
        <p:spPr>
          <a:xfrm>
            <a:off x="0" y="6492875"/>
            <a:ext cx="6372200" cy="365125"/>
          </a:xfrm>
        </p:spPr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7" name="Gruppieren 6"/>
          <p:cNvGrpSpPr/>
          <p:nvPr userDrawn="1"/>
        </p:nvGrpSpPr>
        <p:grpSpPr>
          <a:xfrm>
            <a:off x="6444208" y="6603249"/>
            <a:ext cx="2620416" cy="254750"/>
            <a:chOff x="6444208" y="6603249"/>
            <a:chExt cx="2620416" cy="254750"/>
          </a:xfrm>
        </p:grpSpPr>
        <p:pic>
          <p:nvPicPr>
            <p:cNvPr id="8" name="Grafik 7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6603249"/>
              <a:ext cx="1036240" cy="254750"/>
            </a:xfrm>
            <a:prstGeom prst="rect">
              <a:avLst/>
            </a:prstGeom>
          </p:spPr>
        </p:pic>
        <p:sp>
          <p:nvSpPr>
            <p:cNvPr id="9" name="Textfeld 8"/>
            <p:cNvSpPr txBox="1"/>
            <p:nvPr userDrawn="1"/>
          </p:nvSpPr>
          <p:spPr>
            <a:xfrm>
              <a:off x="6444208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1" name="Textplatzhalter 10"/>
          <p:cNvSpPr>
            <a:spLocks noGrp="1"/>
          </p:cNvSpPr>
          <p:nvPr>
            <p:ph type="body" sz="quarter" idx="19" hasCustomPrompt="1"/>
          </p:nvPr>
        </p:nvSpPr>
        <p:spPr>
          <a:xfrm>
            <a:off x="827088" y="1196975"/>
            <a:ext cx="7345362" cy="1871663"/>
          </a:xfrm>
        </p:spPr>
        <p:txBody>
          <a:bodyPr>
            <a:normAutofit/>
          </a:bodyPr>
          <a:lstStyle>
            <a:lvl1pPr marL="0" indent="0">
              <a:buNone/>
              <a:defRPr sz="1800" baseline="0"/>
            </a:lvl1pPr>
          </a:lstStyle>
          <a:p>
            <a:pPr lvl="0"/>
            <a:r>
              <a:rPr lang="de-DE" dirty="0"/>
              <a:t>Folienüberschrift 1		Folie 1</a:t>
            </a:r>
          </a:p>
          <a:p>
            <a:pPr lvl="0"/>
            <a:r>
              <a:rPr lang="de-DE" dirty="0"/>
              <a:t>Folienüberschrift 2		Folie 4</a:t>
            </a:r>
          </a:p>
          <a:p>
            <a:pPr lvl="0"/>
            <a:r>
              <a:rPr lang="de-DE" dirty="0"/>
              <a:t>Folienüberschrift 3		Folie 9</a:t>
            </a:r>
          </a:p>
        </p:txBody>
      </p:sp>
    </p:spTree>
    <p:extLst>
      <p:ext uri="{BB962C8B-B14F-4D97-AF65-F5344CB8AC3E}">
        <p14:creationId xmlns:p14="http://schemas.microsoft.com/office/powerpoint/2010/main" val="108055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 ab Ü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 userDrawn="1"/>
        </p:nvSpPr>
        <p:spPr bwMode="auto">
          <a:xfrm>
            <a:off x="-2540" y="0"/>
            <a:ext cx="9146540" cy="5969046"/>
          </a:xfrm>
          <a:custGeom>
            <a:avLst/>
            <a:gdLst>
              <a:gd name="T0" fmla="*/ 0 w 2952"/>
              <a:gd name="T1" fmla="*/ 0 h 1880"/>
              <a:gd name="T2" fmla="*/ 0 w 2952"/>
              <a:gd name="T3" fmla="*/ 1676 h 1880"/>
              <a:gd name="T4" fmla="*/ 63 w 2952"/>
              <a:gd name="T5" fmla="*/ 1824 h 1880"/>
              <a:gd name="T6" fmla="*/ 169 w 2952"/>
              <a:gd name="T7" fmla="*/ 1875 h 1880"/>
              <a:gd name="T8" fmla="*/ 244 w 2952"/>
              <a:gd name="T9" fmla="*/ 1870 h 1880"/>
              <a:gd name="T10" fmla="*/ 2952 w 2952"/>
              <a:gd name="T11" fmla="*/ 1103 h 1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52" h="1880">
                <a:moveTo>
                  <a:pt x="0" y="0"/>
                </a:moveTo>
                <a:cubicBezTo>
                  <a:pt x="0" y="1676"/>
                  <a:pt x="0" y="1676"/>
                  <a:pt x="0" y="1676"/>
                </a:cubicBezTo>
                <a:cubicBezTo>
                  <a:pt x="1" y="1712"/>
                  <a:pt x="19" y="1785"/>
                  <a:pt x="63" y="1824"/>
                </a:cubicBezTo>
                <a:cubicBezTo>
                  <a:pt x="106" y="1863"/>
                  <a:pt x="140" y="1871"/>
                  <a:pt x="169" y="1875"/>
                </a:cubicBezTo>
                <a:cubicBezTo>
                  <a:pt x="197" y="1880"/>
                  <a:pt x="230" y="1871"/>
                  <a:pt x="244" y="1870"/>
                </a:cubicBezTo>
                <a:cubicBezTo>
                  <a:pt x="2952" y="1103"/>
                  <a:pt x="2952" y="1103"/>
                  <a:pt x="2952" y="1103"/>
                </a:cubicBezTo>
              </a:path>
            </a:pathLst>
          </a:custGeom>
          <a:noFill/>
          <a:ln w="19050" cap="flat">
            <a:solidFill>
              <a:srgbClr val="486A7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76860" y="4579939"/>
            <a:ext cx="2260600" cy="819150"/>
          </a:xfrm>
          <a:prstGeom prst="rect">
            <a:avLst/>
          </a:prstGeom>
        </p:spPr>
        <p:txBody>
          <a:bodyPr wrap="square" anchor="b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800" b="1">
                <a:solidFill>
                  <a:srgbClr val="608BA3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800" b="1" i="0" u="none" strike="noStrike" kern="0" cap="none" spc="0" normalizeH="0" baseline="0" noProof="0" dirty="0">
                <a:ln>
                  <a:noFill/>
                </a:ln>
                <a:solidFill>
                  <a:srgbClr val="608BA3"/>
                </a:solidFill>
                <a:effectLst/>
                <a:uLnTx/>
                <a:uFillTx/>
              </a:rPr>
              <a:t>#</a:t>
            </a:r>
          </a:p>
        </p:txBody>
      </p:sp>
      <p:sp>
        <p:nvSpPr>
          <p:cNvPr id="15" name="Freeform 6"/>
          <p:cNvSpPr>
            <a:spLocks/>
          </p:cNvSpPr>
          <p:nvPr userDrawn="1"/>
        </p:nvSpPr>
        <p:spPr bwMode="auto">
          <a:xfrm>
            <a:off x="8515984" y="9525"/>
            <a:ext cx="347663" cy="482041"/>
          </a:xfrm>
          <a:custGeom>
            <a:avLst/>
            <a:gdLst>
              <a:gd name="T0" fmla="*/ 0 w 120"/>
              <a:gd name="T1" fmla="*/ 0 h 164"/>
              <a:gd name="T2" fmla="*/ 120 w 120"/>
              <a:gd name="T3" fmla="*/ 0 h 164"/>
              <a:gd name="T4" fmla="*/ 120 w 120"/>
              <a:gd name="T5" fmla="*/ 138 h 164"/>
              <a:gd name="T6" fmla="*/ 13 w 120"/>
              <a:gd name="T7" fmla="*/ 164 h 164"/>
              <a:gd name="T8" fmla="*/ 10 w 120"/>
              <a:gd name="T9" fmla="*/ 164 h 164"/>
              <a:gd name="T10" fmla="*/ 0 w 120"/>
              <a:gd name="T11" fmla="*/ 156 h 164"/>
              <a:gd name="T12" fmla="*/ 0 w 120"/>
              <a:gd name="T13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64">
                <a:moveTo>
                  <a:pt x="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12" y="164"/>
                  <a:pt x="11" y="164"/>
                  <a:pt x="10" y="164"/>
                </a:cubicBezTo>
                <a:cubicBezTo>
                  <a:pt x="4" y="164"/>
                  <a:pt x="0" y="160"/>
                  <a:pt x="0" y="156"/>
                </a:cubicBezTo>
                <a:lnTo>
                  <a:pt x="0" y="0"/>
                </a:lnTo>
                <a:close/>
              </a:path>
            </a:pathLst>
          </a:custGeom>
          <a:solidFill>
            <a:srgbClr val="CEDBE0"/>
          </a:solidFill>
          <a:ln>
            <a:noFill/>
          </a:ln>
        </p:spPr>
        <p:txBody>
          <a:bodyPr vert="horz" wrap="none" lIns="0" tIns="0" rIns="0" bIns="3600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872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06541-304F-41DA-A076-D86DB9E81A9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628BA3"/>
                </a:solidFill>
                <a:effectLst/>
                <a:uLnTx/>
                <a:uFillTx/>
              </a:rPr>
              <a:pPr marL="0" marR="0" lvl="0" indent="0" algn="ctr" defTabSz="8727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628BA3"/>
              </a:solidFill>
              <a:effectLst/>
              <a:uLnTx/>
              <a:uFillTx/>
            </a:endParaRPr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6"/>
          </p:nvPr>
        </p:nvSpPr>
        <p:spPr>
          <a:xfrm>
            <a:off x="-2540" y="6492875"/>
            <a:ext cx="6014700" cy="365125"/>
          </a:xfrm>
        </p:spPr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19" name="Gruppieren 18"/>
          <p:cNvGrpSpPr/>
          <p:nvPr userDrawn="1"/>
        </p:nvGrpSpPr>
        <p:grpSpPr>
          <a:xfrm>
            <a:off x="6444208" y="6603249"/>
            <a:ext cx="2620416" cy="254750"/>
            <a:chOff x="6444208" y="6603249"/>
            <a:chExt cx="2620416" cy="254750"/>
          </a:xfrm>
        </p:grpSpPr>
        <p:pic>
          <p:nvPicPr>
            <p:cNvPr id="20" name="Grafik 19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6603249"/>
              <a:ext cx="1036240" cy="254750"/>
            </a:xfrm>
            <a:prstGeom prst="rect">
              <a:avLst/>
            </a:prstGeom>
          </p:spPr>
        </p:pic>
        <p:sp>
          <p:nvSpPr>
            <p:cNvPr id="21" name="Textfeld 20"/>
            <p:cNvSpPr txBox="1"/>
            <p:nvPr userDrawn="1"/>
          </p:nvSpPr>
          <p:spPr>
            <a:xfrm>
              <a:off x="6444208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Textplatzhalter 28"/>
          <p:cNvSpPr>
            <a:spLocks noGrp="1"/>
          </p:cNvSpPr>
          <p:nvPr>
            <p:ph type="body" sz="quarter" idx="17" hasCustomPrompt="1"/>
          </p:nvPr>
        </p:nvSpPr>
        <p:spPr>
          <a:xfrm>
            <a:off x="323528" y="548680"/>
            <a:ext cx="8066088" cy="358775"/>
          </a:xfrm>
        </p:spPr>
        <p:txBody>
          <a:bodyPr>
            <a:noAutofit/>
          </a:bodyPr>
          <a:lstStyle>
            <a:lvl1pPr marL="0" indent="0" algn="ctr">
              <a:buNone/>
              <a:defRPr sz="2300" b="1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de-DE" sz="2300" b="1" dirty="0"/>
              <a:t>Kapitelüberschrift des Buchteils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27855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folie ab Ü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/>
          <p:cNvSpPr/>
          <p:nvPr userDrawn="1"/>
        </p:nvSpPr>
        <p:spPr>
          <a:xfrm>
            <a:off x="-14346" y="-14699"/>
            <a:ext cx="9158346" cy="5958126"/>
          </a:xfrm>
          <a:custGeom>
            <a:avLst/>
            <a:gdLst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5980114 h 5980114"/>
              <a:gd name="connsiteX3" fmla="*/ 0 w 9371400"/>
              <a:gd name="connsiteY3" fmla="*/ 5980114 h 5980114"/>
              <a:gd name="connsiteX4" fmla="*/ 0 w 9371400"/>
              <a:gd name="connsiteY4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59801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980114"/>
              <a:gd name="connsiteX1" fmla="*/ 9371400 w 9371400"/>
              <a:gd name="connsiteY1" fmla="*/ 0 h 5980114"/>
              <a:gd name="connsiteX2" fmla="*/ 9371400 w 9371400"/>
              <a:gd name="connsiteY2" fmla="*/ 3503614 h 5980114"/>
              <a:gd name="connsiteX3" fmla="*/ 1990725 w 9371400"/>
              <a:gd name="connsiteY3" fmla="*/ 5591176 h 5980114"/>
              <a:gd name="connsiteX4" fmla="*/ 0 w 9371400"/>
              <a:gd name="connsiteY4" fmla="*/ 5980114 h 5980114"/>
              <a:gd name="connsiteX5" fmla="*/ 0 w 9371400"/>
              <a:gd name="connsiteY5" fmla="*/ 0 h 5980114"/>
              <a:gd name="connsiteX0" fmla="*/ 0 w 9371400"/>
              <a:gd name="connsiteY0" fmla="*/ 0 h 5591176"/>
              <a:gd name="connsiteX1" fmla="*/ 9371400 w 9371400"/>
              <a:gd name="connsiteY1" fmla="*/ 0 h 5591176"/>
              <a:gd name="connsiteX2" fmla="*/ 9371400 w 9371400"/>
              <a:gd name="connsiteY2" fmla="*/ 3503614 h 5591176"/>
              <a:gd name="connsiteX3" fmla="*/ 1990725 w 9371400"/>
              <a:gd name="connsiteY3" fmla="*/ 5591176 h 5591176"/>
              <a:gd name="connsiteX4" fmla="*/ 0 w 9371400"/>
              <a:gd name="connsiteY4" fmla="*/ 5370514 h 5591176"/>
              <a:gd name="connsiteX5" fmla="*/ 0 w 9371400"/>
              <a:gd name="connsiteY5" fmla="*/ 0 h 5591176"/>
              <a:gd name="connsiteX0" fmla="*/ 0 w 9371400"/>
              <a:gd name="connsiteY0" fmla="*/ 0 h 5924551"/>
              <a:gd name="connsiteX1" fmla="*/ 9371400 w 9371400"/>
              <a:gd name="connsiteY1" fmla="*/ 0 h 5924551"/>
              <a:gd name="connsiteX2" fmla="*/ 9371400 w 9371400"/>
              <a:gd name="connsiteY2" fmla="*/ 3503614 h 5924551"/>
              <a:gd name="connsiteX3" fmla="*/ 400050 w 9371400"/>
              <a:gd name="connsiteY3" fmla="*/ 5924551 h 5924551"/>
              <a:gd name="connsiteX4" fmla="*/ 0 w 9371400"/>
              <a:gd name="connsiteY4" fmla="*/ 5370514 h 5924551"/>
              <a:gd name="connsiteX5" fmla="*/ 0 w 9371400"/>
              <a:gd name="connsiteY5" fmla="*/ 0 h 5924551"/>
              <a:gd name="connsiteX0" fmla="*/ 0 w 9371400"/>
              <a:gd name="connsiteY0" fmla="*/ 0 h 5939084"/>
              <a:gd name="connsiteX1" fmla="*/ 9371400 w 9371400"/>
              <a:gd name="connsiteY1" fmla="*/ 0 h 5939084"/>
              <a:gd name="connsiteX2" fmla="*/ 9371400 w 9371400"/>
              <a:gd name="connsiteY2" fmla="*/ 3503614 h 5939084"/>
              <a:gd name="connsiteX3" fmla="*/ 400050 w 9371400"/>
              <a:gd name="connsiteY3" fmla="*/ 5924551 h 5939084"/>
              <a:gd name="connsiteX4" fmla="*/ 0 w 9371400"/>
              <a:gd name="connsiteY4" fmla="*/ 5370514 h 5939084"/>
              <a:gd name="connsiteX5" fmla="*/ 0 w 9371400"/>
              <a:gd name="connsiteY5" fmla="*/ 0 h 5939084"/>
              <a:gd name="connsiteX0" fmla="*/ 0 w 9371400"/>
              <a:gd name="connsiteY0" fmla="*/ 0 h 5939084"/>
              <a:gd name="connsiteX1" fmla="*/ 9371400 w 9371400"/>
              <a:gd name="connsiteY1" fmla="*/ 0 h 5939084"/>
              <a:gd name="connsiteX2" fmla="*/ 9371400 w 9371400"/>
              <a:gd name="connsiteY2" fmla="*/ 3503614 h 5939084"/>
              <a:gd name="connsiteX3" fmla="*/ 400050 w 9371400"/>
              <a:gd name="connsiteY3" fmla="*/ 5924551 h 5939084"/>
              <a:gd name="connsiteX4" fmla="*/ 0 w 9371400"/>
              <a:gd name="connsiteY4" fmla="*/ 5370514 h 5939084"/>
              <a:gd name="connsiteX5" fmla="*/ 0 w 9371400"/>
              <a:gd name="connsiteY5" fmla="*/ 0 h 5939084"/>
              <a:gd name="connsiteX0" fmla="*/ 0 w 9371400"/>
              <a:gd name="connsiteY0" fmla="*/ 0 h 5833330"/>
              <a:gd name="connsiteX1" fmla="*/ 9371400 w 9371400"/>
              <a:gd name="connsiteY1" fmla="*/ 0 h 5833330"/>
              <a:gd name="connsiteX2" fmla="*/ 9371400 w 9371400"/>
              <a:gd name="connsiteY2" fmla="*/ 3503614 h 5833330"/>
              <a:gd name="connsiteX3" fmla="*/ 240030 w 9371400"/>
              <a:gd name="connsiteY3" fmla="*/ 5817871 h 5833330"/>
              <a:gd name="connsiteX4" fmla="*/ 0 w 9371400"/>
              <a:gd name="connsiteY4" fmla="*/ 5370514 h 5833330"/>
              <a:gd name="connsiteX5" fmla="*/ 0 w 9371400"/>
              <a:gd name="connsiteY5" fmla="*/ 0 h 5833330"/>
              <a:gd name="connsiteX0" fmla="*/ 0 w 9371400"/>
              <a:gd name="connsiteY0" fmla="*/ 0 h 5826460"/>
              <a:gd name="connsiteX1" fmla="*/ 9371400 w 9371400"/>
              <a:gd name="connsiteY1" fmla="*/ 0 h 5826460"/>
              <a:gd name="connsiteX2" fmla="*/ 9371400 w 9371400"/>
              <a:gd name="connsiteY2" fmla="*/ 3503614 h 5826460"/>
              <a:gd name="connsiteX3" fmla="*/ 240030 w 9371400"/>
              <a:gd name="connsiteY3" fmla="*/ 5817871 h 5826460"/>
              <a:gd name="connsiteX4" fmla="*/ 0 w 9371400"/>
              <a:gd name="connsiteY4" fmla="*/ 5370514 h 5826460"/>
              <a:gd name="connsiteX5" fmla="*/ 0 w 9371400"/>
              <a:gd name="connsiteY5" fmla="*/ 0 h 5826460"/>
              <a:gd name="connsiteX0" fmla="*/ 0 w 9371400"/>
              <a:gd name="connsiteY0" fmla="*/ 0 h 5894683"/>
              <a:gd name="connsiteX1" fmla="*/ 9371400 w 9371400"/>
              <a:gd name="connsiteY1" fmla="*/ 0 h 5894683"/>
              <a:gd name="connsiteX2" fmla="*/ 9371400 w 9371400"/>
              <a:gd name="connsiteY2" fmla="*/ 3503614 h 5894683"/>
              <a:gd name="connsiteX3" fmla="*/ 323850 w 9371400"/>
              <a:gd name="connsiteY3" fmla="*/ 5886451 h 5894683"/>
              <a:gd name="connsiteX4" fmla="*/ 0 w 9371400"/>
              <a:gd name="connsiteY4" fmla="*/ 5370514 h 5894683"/>
              <a:gd name="connsiteX5" fmla="*/ 0 w 9371400"/>
              <a:gd name="connsiteY5" fmla="*/ 0 h 5894683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38392"/>
              <a:gd name="connsiteX1" fmla="*/ 9371400 w 9371400"/>
              <a:gd name="connsiteY1" fmla="*/ 0 h 5938392"/>
              <a:gd name="connsiteX2" fmla="*/ 9371400 w 9371400"/>
              <a:gd name="connsiteY2" fmla="*/ 3503614 h 5938392"/>
              <a:gd name="connsiteX3" fmla="*/ 323850 w 9371400"/>
              <a:gd name="connsiteY3" fmla="*/ 5886451 h 5938392"/>
              <a:gd name="connsiteX4" fmla="*/ 0 w 9371400"/>
              <a:gd name="connsiteY4" fmla="*/ 5370514 h 5938392"/>
              <a:gd name="connsiteX5" fmla="*/ 0 w 9371400"/>
              <a:gd name="connsiteY5" fmla="*/ 0 h 5938392"/>
              <a:gd name="connsiteX0" fmla="*/ 0 w 9371400"/>
              <a:gd name="connsiteY0" fmla="*/ 0 h 5903101"/>
              <a:gd name="connsiteX1" fmla="*/ 9371400 w 9371400"/>
              <a:gd name="connsiteY1" fmla="*/ 0 h 5903101"/>
              <a:gd name="connsiteX2" fmla="*/ 9371400 w 9371400"/>
              <a:gd name="connsiteY2" fmla="*/ 3503614 h 5903101"/>
              <a:gd name="connsiteX3" fmla="*/ 323850 w 9371400"/>
              <a:gd name="connsiteY3" fmla="*/ 5886451 h 5903101"/>
              <a:gd name="connsiteX4" fmla="*/ 0 w 9371400"/>
              <a:gd name="connsiteY4" fmla="*/ 5370514 h 5903101"/>
              <a:gd name="connsiteX5" fmla="*/ 0 w 9371400"/>
              <a:gd name="connsiteY5" fmla="*/ 0 h 5903101"/>
              <a:gd name="connsiteX0" fmla="*/ 0 w 9371400"/>
              <a:gd name="connsiteY0" fmla="*/ 0 h 5956929"/>
              <a:gd name="connsiteX1" fmla="*/ 9371400 w 9371400"/>
              <a:gd name="connsiteY1" fmla="*/ 0 h 5956929"/>
              <a:gd name="connsiteX2" fmla="*/ 9371400 w 9371400"/>
              <a:gd name="connsiteY2" fmla="*/ 3503614 h 5956929"/>
              <a:gd name="connsiteX3" fmla="*/ 323850 w 9371400"/>
              <a:gd name="connsiteY3" fmla="*/ 5886451 h 5956929"/>
              <a:gd name="connsiteX4" fmla="*/ 0 w 9371400"/>
              <a:gd name="connsiteY4" fmla="*/ 5370514 h 5956929"/>
              <a:gd name="connsiteX5" fmla="*/ 0 w 9371400"/>
              <a:gd name="connsiteY5" fmla="*/ 0 h 5956929"/>
              <a:gd name="connsiteX0" fmla="*/ 0 w 9371400"/>
              <a:gd name="connsiteY0" fmla="*/ 0 h 5944045"/>
              <a:gd name="connsiteX1" fmla="*/ 9371400 w 9371400"/>
              <a:gd name="connsiteY1" fmla="*/ 0 h 5944045"/>
              <a:gd name="connsiteX2" fmla="*/ 9371400 w 9371400"/>
              <a:gd name="connsiteY2" fmla="*/ 3503614 h 5944045"/>
              <a:gd name="connsiteX3" fmla="*/ 323850 w 9371400"/>
              <a:gd name="connsiteY3" fmla="*/ 5886451 h 5944045"/>
              <a:gd name="connsiteX4" fmla="*/ 0 w 9371400"/>
              <a:gd name="connsiteY4" fmla="*/ 5370514 h 5944045"/>
              <a:gd name="connsiteX5" fmla="*/ 0 w 9371400"/>
              <a:gd name="connsiteY5" fmla="*/ 0 h 5944045"/>
              <a:gd name="connsiteX0" fmla="*/ 0 w 9371400"/>
              <a:gd name="connsiteY0" fmla="*/ 0 h 5869516"/>
              <a:gd name="connsiteX1" fmla="*/ 9371400 w 9371400"/>
              <a:gd name="connsiteY1" fmla="*/ 0 h 5869516"/>
              <a:gd name="connsiteX2" fmla="*/ 9371400 w 9371400"/>
              <a:gd name="connsiteY2" fmla="*/ 3503614 h 5869516"/>
              <a:gd name="connsiteX3" fmla="*/ 234950 w 9371400"/>
              <a:gd name="connsiteY3" fmla="*/ 5810251 h 5869516"/>
              <a:gd name="connsiteX4" fmla="*/ 0 w 9371400"/>
              <a:gd name="connsiteY4" fmla="*/ 5370514 h 5869516"/>
              <a:gd name="connsiteX5" fmla="*/ 0 w 9371400"/>
              <a:gd name="connsiteY5" fmla="*/ 0 h 5869516"/>
              <a:gd name="connsiteX0" fmla="*/ 0 w 9371400"/>
              <a:gd name="connsiteY0" fmla="*/ 0 h 5839290"/>
              <a:gd name="connsiteX1" fmla="*/ 9371400 w 9371400"/>
              <a:gd name="connsiteY1" fmla="*/ 0 h 5839290"/>
              <a:gd name="connsiteX2" fmla="*/ 9371400 w 9371400"/>
              <a:gd name="connsiteY2" fmla="*/ 3503614 h 5839290"/>
              <a:gd name="connsiteX3" fmla="*/ 234950 w 9371400"/>
              <a:gd name="connsiteY3" fmla="*/ 5810251 h 5839290"/>
              <a:gd name="connsiteX4" fmla="*/ 0 w 9371400"/>
              <a:gd name="connsiteY4" fmla="*/ 5370514 h 5839290"/>
              <a:gd name="connsiteX5" fmla="*/ 0 w 9371400"/>
              <a:gd name="connsiteY5" fmla="*/ 0 h 5839290"/>
              <a:gd name="connsiteX0" fmla="*/ 81267 w 9452667"/>
              <a:gd name="connsiteY0" fmla="*/ 0 h 6117953"/>
              <a:gd name="connsiteX1" fmla="*/ 9452667 w 9452667"/>
              <a:gd name="connsiteY1" fmla="*/ 0 h 6117953"/>
              <a:gd name="connsiteX2" fmla="*/ 9452667 w 9452667"/>
              <a:gd name="connsiteY2" fmla="*/ 3503614 h 6117953"/>
              <a:gd name="connsiteX3" fmla="*/ 790880 w 9452667"/>
              <a:gd name="connsiteY3" fmla="*/ 5962650 h 6117953"/>
              <a:gd name="connsiteX4" fmla="*/ 316217 w 9452667"/>
              <a:gd name="connsiteY4" fmla="*/ 5810251 h 6117953"/>
              <a:gd name="connsiteX5" fmla="*/ 81267 w 9452667"/>
              <a:gd name="connsiteY5" fmla="*/ 5370514 h 6117953"/>
              <a:gd name="connsiteX6" fmla="*/ 81267 w 9452667"/>
              <a:gd name="connsiteY6" fmla="*/ 0 h 6117953"/>
              <a:gd name="connsiteX0" fmla="*/ 0 w 9371400"/>
              <a:gd name="connsiteY0" fmla="*/ 0 h 5965597"/>
              <a:gd name="connsiteX1" fmla="*/ 9371400 w 9371400"/>
              <a:gd name="connsiteY1" fmla="*/ 0 h 5965597"/>
              <a:gd name="connsiteX2" fmla="*/ 9371400 w 9371400"/>
              <a:gd name="connsiteY2" fmla="*/ 3503614 h 5965597"/>
              <a:gd name="connsiteX3" fmla="*/ 709613 w 9371400"/>
              <a:gd name="connsiteY3" fmla="*/ 5962650 h 5965597"/>
              <a:gd name="connsiteX4" fmla="*/ 234950 w 9371400"/>
              <a:gd name="connsiteY4" fmla="*/ 5810251 h 5965597"/>
              <a:gd name="connsiteX5" fmla="*/ 0 w 9371400"/>
              <a:gd name="connsiteY5" fmla="*/ 5370514 h 5965597"/>
              <a:gd name="connsiteX6" fmla="*/ 0 w 9371400"/>
              <a:gd name="connsiteY6" fmla="*/ 0 h 5965597"/>
              <a:gd name="connsiteX0" fmla="*/ 0 w 9371400"/>
              <a:gd name="connsiteY0" fmla="*/ 0 h 5965024"/>
              <a:gd name="connsiteX1" fmla="*/ 9371400 w 9371400"/>
              <a:gd name="connsiteY1" fmla="*/ 0 h 5965024"/>
              <a:gd name="connsiteX2" fmla="*/ 9371400 w 9371400"/>
              <a:gd name="connsiteY2" fmla="*/ 3503614 h 5965024"/>
              <a:gd name="connsiteX3" fmla="*/ 709613 w 9371400"/>
              <a:gd name="connsiteY3" fmla="*/ 5962650 h 5965024"/>
              <a:gd name="connsiteX4" fmla="*/ 203200 w 9371400"/>
              <a:gd name="connsiteY4" fmla="*/ 5788026 h 5965024"/>
              <a:gd name="connsiteX5" fmla="*/ 0 w 9371400"/>
              <a:gd name="connsiteY5" fmla="*/ 5370514 h 5965024"/>
              <a:gd name="connsiteX6" fmla="*/ 0 w 9371400"/>
              <a:gd name="connsiteY6" fmla="*/ 0 h 5965024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65393"/>
              <a:gd name="connsiteX1" fmla="*/ 9371400 w 9371400"/>
              <a:gd name="connsiteY1" fmla="*/ 0 h 5965393"/>
              <a:gd name="connsiteX2" fmla="*/ 9371400 w 9371400"/>
              <a:gd name="connsiteY2" fmla="*/ 3503614 h 5965393"/>
              <a:gd name="connsiteX3" fmla="*/ 709613 w 9371400"/>
              <a:gd name="connsiteY3" fmla="*/ 5962650 h 5965393"/>
              <a:gd name="connsiteX4" fmla="*/ 203200 w 9371400"/>
              <a:gd name="connsiteY4" fmla="*/ 5788026 h 5965393"/>
              <a:gd name="connsiteX5" fmla="*/ 0 w 9371400"/>
              <a:gd name="connsiteY5" fmla="*/ 5370514 h 5965393"/>
              <a:gd name="connsiteX6" fmla="*/ 0 w 9371400"/>
              <a:gd name="connsiteY6" fmla="*/ 0 h 5965393"/>
              <a:gd name="connsiteX0" fmla="*/ 0 w 9371400"/>
              <a:gd name="connsiteY0" fmla="*/ 0 h 5958791"/>
              <a:gd name="connsiteX1" fmla="*/ 9371400 w 9371400"/>
              <a:gd name="connsiteY1" fmla="*/ 0 h 5958791"/>
              <a:gd name="connsiteX2" fmla="*/ 9371400 w 9371400"/>
              <a:gd name="connsiteY2" fmla="*/ 3503614 h 5958791"/>
              <a:gd name="connsiteX3" fmla="*/ 642938 w 9371400"/>
              <a:gd name="connsiteY3" fmla="*/ 5956300 h 5958791"/>
              <a:gd name="connsiteX4" fmla="*/ 203200 w 9371400"/>
              <a:gd name="connsiteY4" fmla="*/ 5788026 h 5958791"/>
              <a:gd name="connsiteX5" fmla="*/ 0 w 9371400"/>
              <a:gd name="connsiteY5" fmla="*/ 5370514 h 5958791"/>
              <a:gd name="connsiteX6" fmla="*/ 0 w 9371400"/>
              <a:gd name="connsiteY6" fmla="*/ 0 h 5958791"/>
              <a:gd name="connsiteX0" fmla="*/ 0 w 9371400"/>
              <a:gd name="connsiteY0" fmla="*/ 0 h 5958791"/>
              <a:gd name="connsiteX1" fmla="*/ 9371400 w 9371400"/>
              <a:gd name="connsiteY1" fmla="*/ 0 h 5958791"/>
              <a:gd name="connsiteX2" fmla="*/ 9371400 w 9371400"/>
              <a:gd name="connsiteY2" fmla="*/ 3503614 h 5958791"/>
              <a:gd name="connsiteX3" fmla="*/ 642938 w 9371400"/>
              <a:gd name="connsiteY3" fmla="*/ 5956300 h 5958791"/>
              <a:gd name="connsiteX4" fmla="*/ 203200 w 9371400"/>
              <a:gd name="connsiteY4" fmla="*/ 5788026 h 5958791"/>
              <a:gd name="connsiteX5" fmla="*/ 0 w 9371400"/>
              <a:gd name="connsiteY5" fmla="*/ 5370514 h 5958791"/>
              <a:gd name="connsiteX6" fmla="*/ 0 w 9371400"/>
              <a:gd name="connsiteY6" fmla="*/ 0 h 5958791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58980"/>
              <a:gd name="connsiteX1" fmla="*/ 9371400 w 9371400"/>
              <a:gd name="connsiteY1" fmla="*/ 0 h 5958980"/>
              <a:gd name="connsiteX2" fmla="*/ 9371400 w 9371400"/>
              <a:gd name="connsiteY2" fmla="*/ 3503614 h 5958980"/>
              <a:gd name="connsiteX3" fmla="*/ 642938 w 9371400"/>
              <a:gd name="connsiteY3" fmla="*/ 5956300 h 5958980"/>
              <a:gd name="connsiteX4" fmla="*/ 203200 w 9371400"/>
              <a:gd name="connsiteY4" fmla="*/ 5788026 h 5958980"/>
              <a:gd name="connsiteX5" fmla="*/ 0 w 9371400"/>
              <a:gd name="connsiteY5" fmla="*/ 5322889 h 5958980"/>
              <a:gd name="connsiteX6" fmla="*/ 0 w 9371400"/>
              <a:gd name="connsiteY6" fmla="*/ 0 h 5958980"/>
              <a:gd name="connsiteX0" fmla="*/ 0 w 9371400"/>
              <a:gd name="connsiteY0" fmla="*/ 0 h 5949683"/>
              <a:gd name="connsiteX1" fmla="*/ 9371400 w 9371400"/>
              <a:gd name="connsiteY1" fmla="*/ 0 h 5949683"/>
              <a:gd name="connsiteX2" fmla="*/ 9371400 w 9371400"/>
              <a:gd name="connsiteY2" fmla="*/ 3503614 h 5949683"/>
              <a:gd name="connsiteX3" fmla="*/ 735807 w 9371400"/>
              <a:gd name="connsiteY3" fmla="*/ 5946775 h 5949683"/>
              <a:gd name="connsiteX4" fmla="*/ 203200 w 9371400"/>
              <a:gd name="connsiteY4" fmla="*/ 5788026 h 5949683"/>
              <a:gd name="connsiteX5" fmla="*/ 0 w 9371400"/>
              <a:gd name="connsiteY5" fmla="*/ 5322889 h 5949683"/>
              <a:gd name="connsiteX6" fmla="*/ 0 w 9371400"/>
              <a:gd name="connsiteY6" fmla="*/ 0 h 5949683"/>
              <a:gd name="connsiteX0" fmla="*/ 0 w 9371400"/>
              <a:gd name="connsiteY0" fmla="*/ 0 h 5954326"/>
              <a:gd name="connsiteX1" fmla="*/ 9371400 w 9371400"/>
              <a:gd name="connsiteY1" fmla="*/ 0 h 5954326"/>
              <a:gd name="connsiteX2" fmla="*/ 9371400 w 9371400"/>
              <a:gd name="connsiteY2" fmla="*/ 3503614 h 5954326"/>
              <a:gd name="connsiteX3" fmla="*/ 638176 w 9371400"/>
              <a:gd name="connsiteY3" fmla="*/ 5951537 h 5954326"/>
              <a:gd name="connsiteX4" fmla="*/ 203200 w 9371400"/>
              <a:gd name="connsiteY4" fmla="*/ 5788026 h 5954326"/>
              <a:gd name="connsiteX5" fmla="*/ 0 w 9371400"/>
              <a:gd name="connsiteY5" fmla="*/ 5322889 h 5954326"/>
              <a:gd name="connsiteX6" fmla="*/ 0 w 9371400"/>
              <a:gd name="connsiteY6" fmla="*/ 0 h 5954326"/>
              <a:gd name="connsiteX0" fmla="*/ 0 w 9371400"/>
              <a:gd name="connsiteY0" fmla="*/ 0 h 5960329"/>
              <a:gd name="connsiteX1" fmla="*/ 9371400 w 9371400"/>
              <a:gd name="connsiteY1" fmla="*/ 0 h 5960329"/>
              <a:gd name="connsiteX2" fmla="*/ 9371400 w 9371400"/>
              <a:gd name="connsiteY2" fmla="*/ 3503614 h 5960329"/>
              <a:gd name="connsiteX3" fmla="*/ 773906 w 9371400"/>
              <a:gd name="connsiteY3" fmla="*/ 5936455 h 5960329"/>
              <a:gd name="connsiteX4" fmla="*/ 638176 w 9371400"/>
              <a:gd name="connsiteY4" fmla="*/ 5951537 h 5960329"/>
              <a:gd name="connsiteX5" fmla="*/ 203200 w 9371400"/>
              <a:gd name="connsiteY5" fmla="*/ 5788026 h 5960329"/>
              <a:gd name="connsiteX6" fmla="*/ 0 w 9371400"/>
              <a:gd name="connsiteY6" fmla="*/ 5322889 h 5960329"/>
              <a:gd name="connsiteX7" fmla="*/ 0 w 9371400"/>
              <a:gd name="connsiteY7" fmla="*/ 0 h 5960329"/>
              <a:gd name="connsiteX0" fmla="*/ 0 w 9371400"/>
              <a:gd name="connsiteY0" fmla="*/ 0 h 5962334"/>
              <a:gd name="connsiteX1" fmla="*/ 9371400 w 9371400"/>
              <a:gd name="connsiteY1" fmla="*/ 0 h 5962334"/>
              <a:gd name="connsiteX2" fmla="*/ 9371400 w 9371400"/>
              <a:gd name="connsiteY2" fmla="*/ 3503614 h 5962334"/>
              <a:gd name="connsiteX3" fmla="*/ 773906 w 9371400"/>
              <a:gd name="connsiteY3" fmla="*/ 5936455 h 5962334"/>
              <a:gd name="connsiteX4" fmla="*/ 535782 w 9371400"/>
              <a:gd name="connsiteY4" fmla="*/ 5953918 h 5962334"/>
              <a:gd name="connsiteX5" fmla="*/ 203200 w 9371400"/>
              <a:gd name="connsiteY5" fmla="*/ 5788026 h 5962334"/>
              <a:gd name="connsiteX6" fmla="*/ 0 w 9371400"/>
              <a:gd name="connsiteY6" fmla="*/ 5322889 h 5962334"/>
              <a:gd name="connsiteX7" fmla="*/ 0 w 9371400"/>
              <a:gd name="connsiteY7" fmla="*/ 0 h 5962334"/>
              <a:gd name="connsiteX0" fmla="*/ 0 w 9371400"/>
              <a:gd name="connsiteY0" fmla="*/ 0 h 5960358"/>
              <a:gd name="connsiteX1" fmla="*/ 9371400 w 9371400"/>
              <a:gd name="connsiteY1" fmla="*/ 0 h 5960358"/>
              <a:gd name="connsiteX2" fmla="*/ 9371400 w 9371400"/>
              <a:gd name="connsiteY2" fmla="*/ 3503614 h 5960358"/>
              <a:gd name="connsiteX3" fmla="*/ 773906 w 9371400"/>
              <a:gd name="connsiteY3" fmla="*/ 5936455 h 5960358"/>
              <a:gd name="connsiteX4" fmla="*/ 535782 w 9371400"/>
              <a:gd name="connsiteY4" fmla="*/ 5953918 h 5960358"/>
              <a:gd name="connsiteX5" fmla="*/ 203200 w 9371400"/>
              <a:gd name="connsiteY5" fmla="*/ 5788026 h 5960358"/>
              <a:gd name="connsiteX6" fmla="*/ 0 w 9371400"/>
              <a:gd name="connsiteY6" fmla="*/ 5322889 h 5960358"/>
              <a:gd name="connsiteX7" fmla="*/ 0 w 9371400"/>
              <a:gd name="connsiteY7" fmla="*/ 0 h 5960358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62002"/>
              <a:gd name="connsiteX1" fmla="*/ 9371400 w 9371400"/>
              <a:gd name="connsiteY1" fmla="*/ 0 h 5962002"/>
              <a:gd name="connsiteX2" fmla="*/ 9371400 w 9371400"/>
              <a:gd name="connsiteY2" fmla="*/ 3503614 h 5962002"/>
              <a:gd name="connsiteX3" fmla="*/ 773906 w 9371400"/>
              <a:gd name="connsiteY3" fmla="*/ 5936455 h 5962002"/>
              <a:gd name="connsiteX4" fmla="*/ 535782 w 9371400"/>
              <a:gd name="connsiteY4" fmla="*/ 5953918 h 5962002"/>
              <a:gd name="connsiteX5" fmla="*/ 198438 w 9371400"/>
              <a:gd name="connsiteY5" fmla="*/ 5792788 h 5962002"/>
              <a:gd name="connsiteX6" fmla="*/ 0 w 9371400"/>
              <a:gd name="connsiteY6" fmla="*/ 5322889 h 5962002"/>
              <a:gd name="connsiteX7" fmla="*/ 0 w 9371400"/>
              <a:gd name="connsiteY7" fmla="*/ 0 h 5962002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  <a:gd name="connsiteX0" fmla="*/ 0 w 9371400"/>
              <a:gd name="connsiteY0" fmla="*/ 0 h 5958126"/>
              <a:gd name="connsiteX1" fmla="*/ 9371400 w 9371400"/>
              <a:gd name="connsiteY1" fmla="*/ 0 h 5958126"/>
              <a:gd name="connsiteX2" fmla="*/ 9371400 w 9371400"/>
              <a:gd name="connsiteY2" fmla="*/ 3503614 h 5958126"/>
              <a:gd name="connsiteX3" fmla="*/ 773906 w 9371400"/>
              <a:gd name="connsiteY3" fmla="*/ 5936455 h 5958126"/>
              <a:gd name="connsiteX4" fmla="*/ 535782 w 9371400"/>
              <a:gd name="connsiteY4" fmla="*/ 5953918 h 5958126"/>
              <a:gd name="connsiteX5" fmla="*/ 198438 w 9371400"/>
              <a:gd name="connsiteY5" fmla="*/ 5792788 h 5958126"/>
              <a:gd name="connsiteX6" fmla="*/ 0 w 9371400"/>
              <a:gd name="connsiteY6" fmla="*/ 5322889 h 5958126"/>
              <a:gd name="connsiteX7" fmla="*/ 0 w 9371400"/>
              <a:gd name="connsiteY7" fmla="*/ 0 h 5958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71400" h="5958126">
                <a:moveTo>
                  <a:pt x="0" y="0"/>
                </a:moveTo>
                <a:lnTo>
                  <a:pt x="9371400" y="0"/>
                </a:lnTo>
                <a:lnTo>
                  <a:pt x="9371400" y="3503614"/>
                </a:lnTo>
                <a:lnTo>
                  <a:pt x="773906" y="5936455"/>
                </a:lnTo>
                <a:cubicBezTo>
                  <a:pt x="728663" y="5941482"/>
                  <a:pt x="626930" y="5968337"/>
                  <a:pt x="535782" y="5953918"/>
                </a:cubicBezTo>
                <a:cubicBezTo>
                  <a:pt x="444634" y="5939499"/>
                  <a:pt x="337741" y="5917010"/>
                  <a:pt x="198438" y="5792788"/>
                </a:cubicBezTo>
                <a:cubicBezTo>
                  <a:pt x="59135" y="5668566"/>
                  <a:pt x="3016" y="5434703"/>
                  <a:pt x="0" y="5322889"/>
                </a:cubicBezTo>
                <a:lnTo>
                  <a:pt x="0" y="0"/>
                </a:lnTo>
                <a:close/>
              </a:path>
            </a:pathLst>
          </a:custGeom>
          <a:solidFill>
            <a:srgbClr val="CEDBE0"/>
          </a:solidFill>
          <a:ln w="6350" cap="flat" cmpd="sng" algn="ctr">
            <a:noFill/>
            <a:prstDash val="solid"/>
          </a:ln>
          <a:effectLst/>
        </p:spPr>
        <p:txBody>
          <a:bodyPr lIns="72000" tIns="72000" rIns="72000" bIns="72000" rtlCol="0" anchor="ctr" anchorCtr="1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277754" y="4578983"/>
            <a:ext cx="2209206" cy="819150"/>
          </a:xfrm>
          <a:prstGeom prst="rect">
            <a:avLst/>
          </a:prstGeom>
        </p:spPr>
        <p:txBody>
          <a:bodyPr wrap="square" anchor="b"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0800" b="1">
                <a:solidFill>
                  <a:schemeClr val="bg1"/>
                </a:solidFill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#.#</a:t>
            </a:r>
          </a:p>
        </p:txBody>
      </p:sp>
      <p:sp>
        <p:nvSpPr>
          <p:cNvPr id="19" name="Freeform 6"/>
          <p:cNvSpPr>
            <a:spLocks/>
          </p:cNvSpPr>
          <p:nvPr userDrawn="1"/>
        </p:nvSpPr>
        <p:spPr bwMode="auto">
          <a:xfrm>
            <a:off x="8516878" y="8569"/>
            <a:ext cx="339759" cy="482041"/>
          </a:xfrm>
          <a:custGeom>
            <a:avLst/>
            <a:gdLst>
              <a:gd name="T0" fmla="*/ 0 w 120"/>
              <a:gd name="T1" fmla="*/ 0 h 164"/>
              <a:gd name="T2" fmla="*/ 120 w 120"/>
              <a:gd name="T3" fmla="*/ 0 h 164"/>
              <a:gd name="T4" fmla="*/ 120 w 120"/>
              <a:gd name="T5" fmla="*/ 138 h 164"/>
              <a:gd name="T6" fmla="*/ 13 w 120"/>
              <a:gd name="T7" fmla="*/ 164 h 164"/>
              <a:gd name="T8" fmla="*/ 10 w 120"/>
              <a:gd name="T9" fmla="*/ 164 h 164"/>
              <a:gd name="T10" fmla="*/ 0 w 120"/>
              <a:gd name="T11" fmla="*/ 156 h 164"/>
              <a:gd name="T12" fmla="*/ 0 w 120"/>
              <a:gd name="T13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64">
                <a:moveTo>
                  <a:pt x="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12" y="164"/>
                  <a:pt x="11" y="164"/>
                  <a:pt x="10" y="164"/>
                </a:cubicBezTo>
                <a:cubicBezTo>
                  <a:pt x="4" y="164"/>
                  <a:pt x="0" y="160"/>
                  <a:pt x="0" y="15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none" lIns="0" tIns="0" rIns="0" bIns="3600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872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06541-304F-41DA-A076-D86DB9E81A9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628BA3"/>
                </a:solidFill>
                <a:effectLst/>
                <a:uLnTx/>
                <a:uFillTx/>
              </a:rPr>
              <a:pPr marL="0" marR="0" lvl="0" indent="0" algn="ctr" defTabSz="8727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628BA3"/>
              </a:solidFill>
              <a:effectLst/>
              <a:uLnTx/>
              <a:uFillTx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6170522" cy="365125"/>
          </a:xfrm>
        </p:spPr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3" name="Gruppieren 2"/>
          <p:cNvGrpSpPr/>
          <p:nvPr userDrawn="1"/>
        </p:nvGrpSpPr>
        <p:grpSpPr>
          <a:xfrm>
            <a:off x="6444208" y="6603249"/>
            <a:ext cx="2620416" cy="254750"/>
            <a:chOff x="6444208" y="6603249"/>
            <a:chExt cx="2620416" cy="254750"/>
          </a:xfrm>
        </p:grpSpPr>
        <p:pic>
          <p:nvPicPr>
            <p:cNvPr id="22" name="Grafik 2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6603249"/>
              <a:ext cx="1036240" cy="254750"/>
            </a:xfrm>
            <a:prstGeom prst="rect">
              <a:avLst/>
            </a:prstGeom>
          </p:spPr>
        </p:pic>
        <p:sp>
          <p:nvSpPr>
            <p:cNvPr id="2" name="Textfeld 1"/>
            <p:cNvSpPr txBox="1"/>
            <p:nvPr userDrawn="1"/>
          </p:nvSpPr>
          <p:spPr>
            <a:xfrm>
              <a:off x="6444208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9" name="Textplatzhalter 28"/>
          <p:cNvSpPr>
            <a:spLocks noGrp="1"/>
          </p:cNvSpPr>
          <p:nvPr>
            <p:ph type="body" sz="quarter" idx="17" hasCustomPrompt="1"/>
          </p:nvPr>
        </p:nvSpPr>
        <p:spPr>
          <a:xfrm>
            <a:off x="323528" y="620688"/>
            <a:ext cx="8066088" cy="358775"/>
          </a:xfrm>
        </p:spPr>
        <p:txBody>
          <a:bodyPr>
            <a:noAutofit/>
          </a:bodyPr>
          <a:lstStyle>
            <a:lvl1pPr marL="0" indent="0" algn="ctr">
              <a:buNone/>
              <a:defRPr sz="23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sz="2300" b="1" dirty="0"/>
              <a:t>Kapitelüberschrift des Buchteils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8696904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1079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Inhalt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490610"/>
            <a:ext cx="7931224" cy="927028"/>
          </a:xfrm>
        </p:spPr>
        <p:txBody>
          <a:bodyPr>
            <a:normAutofit/>
          </a:bodyPr>
          <a:lstStyle>
            <a:lvl1pPr>
              <a:defRPr sz="23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dirty="0"/>
              <a:t>Titel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19424" cy="4525963"/>
          </a:xfrm>
        </p:spPr>
        <p:txBody>
          <a:bodyPr>
            <a:normAutofit/>
          </a:bodyPr>
          <a:lstStyle>
            <a:lvl1pPr>
              <a:defRPr sz="180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180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sz="180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Freeform 6"/>
          <p:cNvSpPr>
            <a:spLocks/>
          </p:cNvSpPr>
          <p:nvPr userDrawn="1"/>
        </p:nvSpPr>
        <p:spPr bwMode="auto">
          <a:xfrm>
            <a:off x="8376624" y="0"/>
            <a:ext cx="339759" cy="482041"/>
          </a:xfrm>
          <a:custGeom>
            <a:avLst/>
            <a:gdLst>
              <a:gd name="T0" fmla="*/ 0 w 120"/>
              <a:gd name="T1" fmla="*/ 0 h 164"/>
              <a:gd name="T2" fmla="*/ 120 w 120"/>
              <a:gd name="T3" fmla="*/ 0 h 164"/>
              <a:gd name="T4" fmla="*/ 120 w 120"/>
              <a:gd name="T5" fmla="*/ 138 h 164"/>
              <a:gd name="T6" fmla="*/ 13 w 120"/>
              <a:gd name="T7" fmla="*/ 164 h 164"/>
              <a:gd name="T8" fmla="*/ 10 w 120"/>
              <a:gd name="T9" fmla="*/ 164 h 164"/>
              <a:gd name="T10" fmla="*/ 0 w 120"/>
              <a:gd name="T11" fmla="*/ 156 h 164"/>
              <a:gd name="T12" fmla="*/ 0 w 120"/>
              <a:gd name="T13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64">
                <a:moveTo>
                  <a:pt x="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12" y="164"/>
                  <a:pt x="11" y="164"/>
                  <a:pt x="10" y="164"/>
                </a:cubicBezTo>
                <a:cubicBezTo>
                  <a:pt x="4" y="164"/>
                  <a:pt x="0" y="160"/>
                  <a:pt x="0" y="15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none" lIns="0" tIns="0" rIns="0" bIns="3600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872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06541-304F-41DA-A076-D86DB9E81A9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8727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6228184" cy="365125"/>
          </a:xfrm>
        </p:spPr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8" name="Gruppieren 7"/>
          <p:cNvGrpSpPr/>
          <p:nvPr userDrawn="1"/>
        </p:nvGrpSpPr>
        <p:grpSpPr>
          <a:xfrm>
            <a:off x="6444208" y="6603249"/>
            <a:ext cx="2620416" cy="254750"/>
            <a:chOff x="6444208" y="6603249"/>
            <a:chExt cx="2620416" cy="254750"/>
          </a:xfrm>
        </p:grpSpPr>
        <p:pic>
          <p:nvPicPr>
            <p:cNvPr id="9" name="Grafik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6603249"/>
              <a:ext cx="1036240" cy="254750"/>
            </a:xfrm>
            <a:prstGeom prst="rect">
              <a:avLst/>
            </a:prstGeom>
          </p:spPr>
        </p:pic>
        <p:sp>
          <p:nvSpPr>
            <p:cNvPr id="10" name="Textfeld 9"/>
            <p:cNvSpPr txBox="1"/>
            <p:nvPr userDrawn="1"/>
          </p:nvSpPr>
          <p:spPr>
            <a:xfrm>
              <a:off x="6444208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261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haltsfoli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>
            <a:spLocks/>
          </p:cNvSpPr>
          <p:nvPr userDrawn="1"/>
        </p:nvSpPr>
        <p:spPr bwMode="auto">
          <a:xfrm>
            <a:off x="8376624" y="0"/>
            <a:ext cx="339759" cy="482041"/>
          </a:xfrm>
          <a:custGeom>
            <a:avLst/>
            <a:gdLst>
              <a:gd name="T0" fmla="*/ 0 w 120"/>
              <a:gd name="T1" fmla="*/ 0 h 164"/>
              <a:gd name="T2" fmla="*/ 120 w 120"/>
              <a:gd name="T3" fmla="*/ 0 h 164"/>
              <a:gd name="T4" fmla="*/ 120 w 120"/>
              <a:gd name="T5" fmla="*/ 138 h 164"/>
              <a:gd name="T6" fmla="*/ 13 w 120"/>
              <a:gd name="T7" fmla="*/ 164 h 164"/>
              <a:gd name="T8" fmla="*/ 10 w 120"/>
              <a:gd name="T9" fmla="*/ 164 h 164"/>
              <a:gd name="T10" fmla="*/ 0 w 120"/>
              <a:gd name="T11" fmla="*/ 156 h 164"/>
              <a:gd name="T12" fmla="*/ 0 w 120"/>
              <a:gd name="T13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" h="164">
                <a:moveTo>
                  <a:pt x="0" y="0"/>
                </a:moveTo>
                <a:cubicBezTo>
                  <a:pt x="120" y="0"/>
                  <a:pt x="120" y="0"/>
                  <a:pt x="120" y="0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3" y="164"/>
                  <a:pt x="13" y="164"/>
                  <a:pt x="13" y="164"/>
                </a:cubicBezTo>
                <a:cubicBezTo>
                  <a:pt x="12" y="164"/>
                  <a:pt x="11" y="164"/>
                  <a:pt x="10" y="164"/>
                </a:cubicBezTo>
                <a:cubicBezTo>
                  <a:pt x="4" y="164"/>
                  <a:pt x="0" y="160"/>
                  <a:pt x="0" y="156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txBody>
          <a:bodyPr vert="horz" wrap="none" lIns="0" tIns="0" rIns="0" bIns="3600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8727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2E06541-304F-41DA-A076-D86DB9E81A9C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87272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6300192" cy="365125"/>
          </a:xfrm>
        </p:spPr>
        <p:txBody>
          <a:bodyPr/>
          <a:lstStyle>
            <a:lvl1pPr>
              <a:defRPr sz="1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 smtClean="0"/>
          </a:p>
        </p:txBody>
      </p:sp>
      <p:grpSp>
        <p:nvGrpSpPr>
          <p:cNvPr id="8" name="Gruppieren 7"/>
          <p:cNvGrpSpPr/>
          <p:nvPr userDrawn="1"/>
        </p:nvGrpSpPr>
        <p:grpSpPr>
          <a:xfrm>
            <a:off x="6444208" y="6603249"/>
            <a:ext cx="2620416" cy="254750"/>
            <a:chOff x="6444208" y="6603249"/>
            <a:chExt cx="2620416" cy="254750"/>
          </a:xfrm>
        </p:grpSpPr>
        <p:pic>
          <p:nvPicPr>
            <p:cNvPr id="9" name="Grafik 8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8384" y="6603249"/>
              <a:ext cx="1036240" cy="254750"/>
            </a:xfrm>
            <a:prstGeom prst="rect">
              <a:avLst/>
            </a:prstGeom>
          </p:spPr>
        </p:pic>
        <p:sp>
          <p:nvSpPr>
            <p:cNvPr id="10" name="Textfeld 9"/>
            <p:cNvSpPr txBox="1"/>
            <p:nvPr userDrawn="1"/>
          </p:nvSpPr>
          <p:spPr>
            <a:xfrm>
              <a:off x="6444208" y="6603249"/>
              <a:ext cx="161967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900" dirty="0">
                  <a:solidFill>
                    <a:schemeClr val="bg1">
                      <a:lumMod val="50000"/>
                    </a:schemeClr>
                  </a:solidFill>
                </a:rPr>
                <a:t>Zusatzmaterial zu</a:t>
              </a:r>
              <a:r>
                <a:rPr lang="de-DE" sz="900" baseline="0" dirty="0">
                  <a:solidFill>
                    <a:schemeClr val="bg1">
                      <a:lumMod val="50000"/>
                    </a:schemeClr>
                  </a:solidFill>
                </a:rPr>
                <a:t> Medien von</a:t>
              </a:r>
              <a:endParaRPr lang="de-DE" sz="9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0002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EEB00-64E4-42FC-B012-800367F3000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219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50" r:id="rId3"/>
    <p:sldLayoutId id="2147483663" r:id="rId4"/>
    <p:sldLayoutId id="2147483660" r:id="rId5"/>
    <p:sldLayoutId id="2147483662" r:id="rId6"/>
    <p:sldLayoutId id="2147483665" r:id="rId7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787827" y="980728"/>
            <a:ext cx="4180046" cy="649049"/>
          </a:xfrm>
        </p:spPr>
        <p:txBody>
          <a:bodyPr>
            <a:normAutofit fontScale="90000"/>
          </a:bodyPr>
          <a:lstStyle/>
          <a:p>
            <a:r>
              <a:rPr lang="de-DE" sz="2700" dirty="0"/>
              <a:t>Digitale Transformation </a:t>
            </a:r>
            <a:r>
              <a:rPr lang="de-DE" sz="2700" dirty="0" smtClean="0"/>
              <a:t>der Organisation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1800" dirty="0" smtClean="0"/>
              <a:t>Grundlagen</a:t>
            </a:r>
            <a:r>
              <a:rPr lang="de-DE" sz="1800" dirty="0"/>
              <a:t>, Praktiken und </a:t>
            </a:r>
            <a:r>
              <a:rPr lang="de-DE" sz="1800" dirty="0" smtClean="0"/>
              <a:t>Praxisbeispiele der </a:t>
            </a:r>
            <a:r>
              <a:rPr lang="de-DE" sz="1800" dirty="0"/>
              <a:t>digitalen Unternehmensentwicklung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2"/>
          </p:nvPr>
        </p:nvSpPr>
        <p:spPr>
          <a:xfrm>
            <a:off x="4787826" y="260648"/>
            <a:ext cx="4180046" cy="288925"/>
          </a:xfrm>
        </p:spPr>
        <p:txBody>
          <a:bodyPr/>
          <a:lstStyle/>
          <a:p>
            <a:r>
              <a:rPr lang="de-DE" dirty="0"/>
              <a:t>Prof. Dr. Kai </a:t>
            </a:r>
            <a:r>
              <a:rPr lang="de-DE" dirty="0" smtClean="0"/>
              <a:t>Michael Reinhardt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quarter" idx="13"/>
          </p:nvPr>
        </p:nvSpPr>
        <p:spPr>
          <a:xfrm>
            <a:off x="701824" y="2204864"/>
            <a:ext cx="3870176" cy="288925"/>
          </a:xfrm>
        </p:spPr>
        <p:txBody>
          <a:bodyPr/>
          <a:lstStyle/>
          <a:p>
            <a:r>
              <a:rPr lang="de-DE" sz="2400" dirty="0" smtClean="0"/>
              <a:t>Grafiken und Abbildungen</a:t>
            </a:r>
          </a:p>
          <a:p>
            <a:endParaRPr lang="de-DE" sz="240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0" y="6486883"/>
            <a:ext cx="5796136" cy="365125"/>
          </a:xfrm>
        </p:spPr>
        <p:txBody>
          <a:bodyPr/>
          <a:lstStyle/>
          <a:p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5838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3.2 Beispielhafte Auswirkungen der Digitalisierung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8" name="Rechteck 7"/>
          <p:cNvSpPr/>
          <p:nvPr/>
        </p:nvSpPr>
        <p:spPr>
          <a:xfrm>
            <a:off x="3635896" y="5414034"/>
            <a:ext cx="20882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Prof. Dr. Kai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Reinhardt, 2020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53" y="1974174"/>
            <a:ext cx="7722655" cy="354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67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3.3 Wirkungsebenen der digitalen Transformation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19" name="Gruppieren 18"/>
          <p:cNvGrpSpPr/>
          <p:nvPr/>
        </p:nvGrpSpPr>
        <p:grpSpPr>
          <a:xfrm>
            <a:off x="1446759" y="1378764"/>
            <a:ext cx="6250481" cy="4704733"/>
            <a:chOff x="1446759" y="1378764"/>
            <a:chExt cx="6250481" cy="4704733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46759" y="1378764"/>
              <a:ext cx="6250481" cy="4597011"/>
            </a:xfrm>
            <a:prstGeom prst="rect">
              <a:avLst/>
            </a:prstGeom>
          </p:spPr>
        </p:pic>
        <p:sp>
          <p:nvSpPr>
            <p:cNvPr id="18" name="Rechteck 17"/>
            <p:cNvSpPr/>
            <p:nvPr/>
          </p:nvSpPr>
          <p:spPr>
            <a:xfrm>
              <a:off x="1468730" y="5868053"/>
              <a:ext cx="2088232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Quelle: Prof. Dr. Kai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510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3.5 Neue Bedürfnismuster in einer digitalen Welt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971600" y="1576169"/>
            <a:ext cx="7650202" cy="4758175"/>
            <a:chOff x="1187624" y="1452662"/>
            <a:chExt cx="7650202" cy="4758175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87624" y="1452662"/>
              <a:ext cx="7650202" cy="4752528"/>
            </a:xfrm>
            <a:prstGeom prst="rect">
              <a:avLst/>
            </a:prstGeom>
          </p:spPr>
        </p:pic>
        <p:sp>
          <p:nvSpPr>
            <p:cNvPr id="7" name="Rechteck 6"/>
            <p:cNvSpPr/>
            <p:nvPr/>
          </p:nvSpPr>
          <p:spPr>
            <a:xfrm>
              <a:off x="1203831" y="5995393"/>
              <a:ext cx="2088232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Quelle: Prof. Dr. Kai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401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/>
              <a:t>Auf dem Weg zur digitalen Identität</a:t>
            </a:r>
          </a:p>
        </p:txBody>
      </p:sp>
    </p:spTree>
    <p:extLst>
      <p:ext uri="{BB962C8B-B14F-4D97-AF65-F5344CB8AC3E}">
        <p14:creationId xmlns:p14="http://schemas.microsoft.com/office/powerpoint/2010/main" val="385448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4.1 Modell der Identitätskonstruktion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20" name="Gruppieren 19"/>
          <p:cNvGrpSpPr/>
          <p:nvPr/>
        </p:nvGrpSpPr>
        <p:grpSpPr>
          <a:xfrm>
            <a:off x="457200" y="2132856"/>
            <a:ext cx="8241099" cy="3024336"/>
            <a:chOff x="457200" y="2132856"/>
            <a:chExt cx="8241099" cy="3024336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0" y="2132856"/>
              <a:ext cx="8241099" cy="3024336"/>
            </a:xfrm>
            <a:prstGeom prst="rect">
              <a:avLst/>
            </a:prstGeom>
          </p:spPr>
        </p:pic>
        <p:sp>
          <p:nvSpPr>
            <p:cNvPr id="19" name="Rechteck 18"/>
            <p:cNvSpPr/>
            <p:nvPr/>
          </p:nvSpPr>
          <p:spPr>
            <a:xfrm>
              <a:off x="539552" y="4149080"/>
              <a:ext cx="2088232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Quelle: Prof. Dr. Kai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079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4.2 Sozio-kognitives Wirkmodell von Narrationen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50" name="Gruppieren 49"/>
          <p:cNvGrpSpPr/>
          <p:nvPr/>
        </p:nvGrpSpPr>
        <p:grpSpPr>
          <a:xfrm>
            <a:off x="349189" y="1417638"/>
            <a:ext cx="8445622" cy="4703126"/>
            <a:chOff x="539552" y="1441415"/>
            <a:chExt cx="8445622" cy="4703126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552" y="1441415"/>
              <a:ext cx="8229598" cy="4487682"/>
            </a:xfrm>
            <a:prstGeom prst="rect">
              <a:avLst/>
            </a:prstGeom>
          </p:spPr>
        </p:pic>
        <p:sp>
          <p:nvSpPr>
            <p:cNvPr id="49" name="Rechteck 48"/>
            <p:cNvSpPr/>
            <p:nvPr/>
          </p:nvSpPr>
          <p:spPr>
            <a:xfrm>
              <a:off x="6896942" y="5929097"/>
              <a:ext cx="2088232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Quelle: Prof. Dr. Kai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919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</a:t>
            </a:r>
            <a:r>
              <a:rPr lang="de-DE" dirty="0" smtClean="0"/>
              <a:t>4.3 Modell </a:t>
            </a:r>
            <a:r>
              <a:rPr lang="de-DE" dirty="0"/>
              <a:t>der Digital Organizational Readiness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6" name="Picture 2" descr="https://lh5.googleusercontent.com/tqVNtGPTUCjS0nepYDrLI44BmLeYIFfLOZ0rE6-mkDvfQZIBHdm9lZupg27XpkrbfFjPe4qQEhBcTHtkIgzggTgfqoIhoPBH_IVdefs_vNDNShbRvcaa8uhyVjGhfmyPC20N_XDJ">
            <a:extLst>
              <a:ext uri="{FF2B5EF4-FFF2-40B4-BE49-F238E27FC236}">
                <a16:creationId xmlns:a16="http://schemas.microsoft.com/office/drawing/2014/main" xmlns="" id="{30E829CB-E614-4205-926D-CF365E1E536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9800" y="1367101"/>
            <a:ext cx="8274048" cy="4530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/>
          <p:cNvSpPr/>
          <p:nvPr/>
        </p:nvSpPr>
        <p:spPr>
          <a:xfrm>
            <a:off x="3070098" y="5897141"/>
            <a:ext cx="20882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Prof. Dr. Kai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Reinhardt, 2020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30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4.4 Kognitive Wahrnehmungsverzerrungen beschränken das Verständnis der digitalen Wirklichkeit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457200" y="1785917"/>
            <a:ext cx="8229599" cy="3801290"/>
            <a:chOff x="457200" y="1785917"/>
            <a:chExt cx="8229599" cy="380129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7201" y="1785917"/>
              <a:ext cx="8229598" cy="3801290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457200" y="5301208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22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4.5 Konzept der Ambidextrie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21" name="Gruppieren 20"/>
          <p:cNvGrpSpPr/>
          <p:nvPr/>
        </p:nvGrpSpPr>
        <p:grpSpPr>
          <a:xfrm>
            <a:off x="323528" y="1696545"/>
            <a:ext cx="7898578" cy="3820107"/>
            <a:chOff x="323528" y="1696545"/>
            <a:chExt cx="7898578" cy="3820107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1696545"/>
              <a:ext cx="7898578" cy="3820107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2339752" y="4149080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98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5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 smtClean="0"/>
              <a:t>Neue </a:t>
            </a:r>
            <a:r>
              <a:rPr lang="de-DE" dirty="0"/>
              <a:t>Leitbilder der digitalen Organisation</a:t>
            </a:r>
          </a:p>
        </p:txBody>
      </p:sp>
    </p:spTree>
    <p:extLst>
      <p:ext uri="{BB962C8B-B14F-4D97-AF65-F5344CB8AC3E}">
        <p14:creationId xmlns:p14="http://schemas.microsoft.com/office/powerpoint/2010/main" val="67318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2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Der Big Shift – alles wird digital</a:t>
            </a:r>
          </a:p>
        </p:txBody>
      </p:sp>
    </p:spTree>
    <p:extLst>
      <p:ext uri="{BB962C8B-B14F-4D97-AF65-F5344CB8AC3E}">
        <p14:creationId xmlns:p14="http://schemas.microsoft.com/office/powerpoint/2010/main" val="138965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5.1 </a:t>
            </a:r>
            <a:r>
              <a:rPr lang="de-DE" dirty="0" smtClean="0"/>
              <a:t>Adaptionsfähigkeit digitaler Organisationen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41" name="Gruppieren 40"/>
          <p:cNvGrpSpPr/>
          <p:nvPr/>
        </p:nvGrpSpPr>
        <p:grpSpPr>
          <a:xfrm>
            <a:off x="1403648" y="1149449"/>
            <a:ext cx="5616622" cy="4996464"/>
            <a:chOff x="1403648" y="1149449"/>
            <a:chExt cx="5616622" cy="4996464"/>
          </a:xfrm>
        </p:grpSpPr>
        <p:sp>
          <p:nvSpPr>
            <p:cNvPr id="8" name="Rechteck 7"/>
            <p:cNvSpPr/>
            <p:nvPr/>
          </p:nvSpPr>
          <p:spPr>
            <a:xfrm>
              <a:off x="2555776" y="5930469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40" name="Grafik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03648" y="1149449"/>
              <a:ext cx="5616622" cy="4781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756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5.2 Modell der digitalen Organisationsentwicklung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527426" y="1121137"/>
            <a:ext cx="8077022" cy="5040560"/>
            <a:chOff x="527426" y="1121137"/>
            <a:chExt cx="8077022" cy="5040560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552" y="1121137"/>
              <a:ext cx="8064896" cy="5040560"/>
            </a:xfrm>
            <a:prstGeom prst="rect">
              <a:avLst/>
            </a:prstGeom>
          </p:spPr>
        </p:pic>
        <p:sp>
          <p:nvSpPr>
            <p:cNvPr id="35" name="Rechteck 34"/>
            <p:cNvSpPr/>
            <p:nvPr/>
          </p:nvSpPr>
          <p:spPr>
            <a:xfrm>
              <a:off x="527426" y="5877272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592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5.3 </a:t>
            </a:r>
            <a:r>
              <a:rPr lang="de-DE" dirty="0" smtClean="0"/>
              <a:t>Hypertext-Organisation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412776"/>
            <a:ext cx="819041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74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5.4 Verbreitung agiler Organisationen in der Wirtschaft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1412776"/>
            <a:ext cx="7194136" cy="4464498"/>
          </a:xfrm>
          <a:prstGeom prst="rect">
            <a:avLst/>
          </a:prstGeom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xmlns="" id="{C814B47B-06E9-4717-94F8-994CE2DF90F0}"/>
              </a:ext>
            </a:extLst>
          </p:cNvPr>
          <p:cNvSpPr txBox="1"/>
          <p:nvPr/>
        </p:nvSpPr>
        <p:spPr>
          <a:xfrm>
            <a:off x="971600" y="5826565"/>
            <a:ext cx="698477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de-DE" dirty="0" smtClean="0"/>
              <a:t>Hinweis: </a:t>
            </a:r>
            <a:r>
              <a:rPr lang="de-DE" dirty="0"/>
              <a:t>Prozentangabe der Performance-Einheiten, welche auf den Bewertungen der Umfrageteilnehmer von jeweils neun dynamischen und neun  stabilen Vorgehensweisen basiert | </a:t>
            </a:r>
            <a:r>
              <a:rPr lang="de-DE" dirty="0" smtClean="0"/>
              <a:t> Quelle: angelehnt </a:t>
            </a:r>
            <a:r>
              <a:rPr lang="de-DE" dirty="0"/>
              <a:t>an </a:t>
            </a:r>
            <a:r>
              <a:rPr lang="de-DE" dirty="0" err="1"/>
              <a:t>Ahlbäck</a:t>
            </a:r>
            <a:r>
              <a:rPr lang="de-DE" dirty="0"/>
              <a:t>, Karin, </a:t>
            </a:r>
            <a:r>
              <a:rPr lang="de-DE" dirty="0" err="1"/>
              <a:t>Fahrbach</a:t>
            </a:r>
            <a:r>
              <a:rPr lang="de-DE" dirty="0" smtClean="0"/>
              <a:t>, Clemens</a:t>
            </a:r>
            <a:r>
              <a:rPr lang="de-DE" dirty="0"/>
              <a:t>, </a:t>
            </a:r>
            <a:r>
              <a:rPr lang="de-DE" dirty="0" err="1"/>
              <a:t>Murarka</a:t>
            </a:r>
            <a:r>
              <a:rPr lang="de-DE" dirty="0"/>
              <a:t>, Monica und </a:t>
            </a:r>
            <a:r>
              <a:rPr lang="de-DE" dirty="0" err="1"/>
              <a:t>Salo</a:t>
            </a:r>
            <a:r>
              <a:rPr lang="de-DE" dirty="0"/>
              <a:t>, Olli (2017): </a:t>
            </a:r>
            <a:r>
              <a:rPr lang="de-DE" dirty="0" err="1"/>
              <a:t>How</a:t>
            </a:r>
            <a:r>
              <a:rPr lang="de-DE" dirty="0"/>
              <a:t> to </a:t>
            </a:r>
            <a:r>
              <a:rPr lang="de-DE" dirty="0" err="1"/>
              <a:t>create</a:t>
            </a:r>
            <a:r>
              <a:rPr lang="de-DE" dirty="0"/>
              <a:t> an agile organization In</a:t>
            </a:r>
            <a:r>
              <a:rPr lang="de-DE" dirty="0" smtClean="0"/>
              <a:t>: McKinsey </a:t>
            </a:r>
            <a:r>
              <a:rPr lang="de-DE" dirty="0"/>
              <a:t>&amp; </a:t>
            </a:r>
            <a:r>
              <a:rPr lang="de-DE" dirty="0" smtClean="0"/>
              <a:t>Company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552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 smtClean="0"/>
              <a:t>Design der Digitalen Organisation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6820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6.1 Zusammenhang zwischen Geschäftsstrategie und operativem Betriebsmodell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28" name="Gruppieren 27"/>
          <p:cNvGrpSpPr/>
          <p:nvPr/>
        </p:nvGrpSpPr>
        <p:grpSpPr>
          <a:xfrm>
            <a:off x="590645" y="1550348"/>
            <a:ext cx="7962710" cy="4526942"/>
            <a:chOff x="1125545" y="1582422"/>
            <a:chExt cx="6892910" cy="3918742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5545" y="1582422"/>
              <a:ext cx="6892910" cy="3811020"/>
            </a:xfrm>
            <a:prstGeom prst="rect">
              <a:avLst/>
            </a:prstGeom>
          </p:spPr>
        </p:pic>
        <p:sp>
          <p:nvSpPr>
            <p:cNvPr id="27" name="Rechteck 26"/>
            <p:cNvSpPr/>
            <p:nvPr/>
          </p:nvSpPr>
          <p:spPr>
            <a:xfrm>
              <a:off x="2987824" y="5285720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777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6.2 Perspektiven der Anpassungslücke an den technologischen Wandel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84" y="2204864"/>
            <a:ext cx="8747100" cy="2990794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14947" y="5087936"/>
            <a:ext cx="81226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Prof. Dr. Kai Reinhardt 2020 | Auf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Grundlage von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Global, Deloitte, Capital, Human und Deloitte Consulting: Rewriting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rules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 digital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age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, 2017, S. 3)</a:t>
            </a:r>
          </a:p>
        </p:txBody>
      </p:sp>
    </p:spTree>
    <p:extLst>
      <p:ext uri="{BB962C8B-B14F-4D97-AF65-F5344CB8AC3E}">
        <p14:creationId xmlns:p14="http://schemas.microsoft.com/office/powerpoint/2010/main" val="245326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6.3 Digitales Reifegradmodell von Capgemini und MIT Center </a:t>
            </a:r>
            <a:r>
              <a:rPr lang="de-DE" dirty="0" err="1"/>
              <a:t>for</a:t>
            </a:r>
            <a:r>
              <a:rPr lang="de-DE" dirty="0"/>
              <a:t> Digital Business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" y="1181438"/>
            <a:ext cx="9144000" cy="4931082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821512" y="5905976"/>
            <a:ext cx="77408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In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Anlehnung an Capgemini Consulting. The Digital Advantage: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How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Digital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Leaders Outperform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their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Peers in Every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Industry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. MIT Sloan Management Review, 2012, S.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1–24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7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6.4 Digitales Wachstumsrad nach </a:t>
            </a:r>
            <a:r>
              <a:rPr lang="de-DE" dirty="0" smtClean="0"/>
              <a:t>North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0"/>
          <a:stretch/>
        </p:blipFill>
        <p:spPr>
          <a:xfrm>
            <a:off x="2123728" y="1268760"/>
            <a:ext cx="4444708" cy="500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672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6.5 Modell der digitalen DNA der Organisation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827584" y="1412776"/>
            <a:ext cx="8029850" cy="4499922"/>
            <a:chOff x="541937" y="1152348"/>
            <a:chExt cx="8832859" cy="4949927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1937" y="1152348"/>
              <a:ext cx="8060126" cy="4842205"/>
            </a:xfrm>
            <a:prstGeom prst="rect">
              <a:avLst/>
            </a:prstGeom>
          </p:spPr>
        </p:pic>
        <p:sp>
          <p:nvSpPr>
            <p:cNvPr id="48" name="Rechteck 47"/>
            <p:cNvSpPr/>
            <p:nvPr/>
          </p:nvSpPr>
          <p:spPr>
            <a:xfrm>
              <a:off x="6732240" y="5886831"/>
              <a:ext cx="264255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68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2.1 Die vier industriellen Revolutionen.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51748"/>
            <a:ext cx="8272916" cy="4653516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489284" y="5805264"/>
            <a:ext cx="72728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Quelle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Prof. Dr. Kai Reinhardt 2020 | angelehnt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an Roser, AllAboutLean.com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, CC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BY-SA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4.0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4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6.6 Ablaufphasen und </a:t>
            </a:r>
            <a:r>
              <a:rPr lang="de-DE" dirty="0" smtClean="0"/>
              <a:t>Bausteine der digitalen Transformation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324081" y="1248594"/>
            <a:ext cx="9046714" cy="4844702"/>
            <a:chOff x="1022841" y="1556792"/>
            <a:chExt cx="7895692" cy="4228306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2841" y="1556792"/>
              <a:ext cx="7098318" cy="4032448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6516216" y="5589240"/>
              <a:ext cx="2402317" cy="1958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Prof. Dr. Kai Reinhardt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90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7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/>
              <a:t>Digital Sensing: Organisation der</a:t>
            </a:r>
          </a:p>
          <a:p>
            <a:r>
              <a:rPr lang="de-DE" dirty="0"/>
              <a:t>Kundeninteraktion im </a:t>
            </a:r>
            <a:r>
              <a:rPr lang="de-DE" dirty="0" smtClean="0"/>
              <a:t>digitalen Unternehmen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93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7.1 Nutzung von Kommunikationskanälen im Kommunikationsmix von Unternehmen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9" name="Picture 2" descr="https://www.bitkom.org/sites/default/files/styles/media_teaser_large/public/image/import/170322-Digital-Office-Kommunikation-PG-druck.jpg?itok=huOenAU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" t="11512" r="3055" b="11822"/>
          <a:stretch/>
        </p:blipFill>
        <p:spPr bwMode="auto">
          <a:xfrm>
            <a:off x="827584" y="2027647"/>
            <a:ext cx="7867650" cy="3575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1187624" y="5625405"/>
            <a:ext cx="55446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Bitkom e. V. 2017: Unternehmen setzen verstärkt auf digitale Kommunikation, 2017,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abgerufen am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17.09.2019, https://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www.bitkom.org/Presse/Presseinformation/Unternehmen-setzen-verstaerkt-auf-digitale-Kommunikation.html.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81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7.2 Evolution zur Kundenorientierung.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10" name="Rechteck 9"/>
          <p:cNvSpPr/>
          <p:nvPr/>
        </p:nvSpPr>
        <p:spPr>
          <a:xfrm>
            <a:off x="2267744" y="5287357"/>
            <a:ext cx="554461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in Anlehnung an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Sheth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et al. 2000,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Ergänzungen Reinhardt 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62921"/>
            <a:ext cx="8064896" cy="393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2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7.2 Evolution zur </a:t>
            </a:r>
            <a:r>
              <a:rPr lang="de-DE" dirty="0" smtClean="0"/>
              <a:t>Kundenorientierung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539552" y="1490561"/>
            <a:ext cx="8321398" cy="4603604"/>
            <a:chOff x="323528" y="1297118"/>
            <a:chExt cx="8496944" cy="4700720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3528" y="1297118"/>
              <a:ext cx="8496944" cy="4700720"/>
            </a:xfrm>
            <a:prstGeom prst="rect">
              <a:avLst/>
            </a:prstGeom>
          </p:spPr>
        </p:pic>
        <p:sp>
          <p:nvSpPr>
            <p:cNvPr id="10" name="Rechteck 9"/>
            <p:cNvSpPr/>
            <p:nvPr/>
          </p:nvSpPr>
          <p:spPr>
            <a:xfrm>
              <a:off x="323528" y="5373216"/>
              <a:ext cx="5544616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Quelle: Prof. Dr. 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143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/>
              <a:t>Digitale Orientierung: </a:t>
            </a:r>
            <a:r>
              <a:rPr lang="de-DE" dirty="0" smtClean="0"/>
              <a:t>Zukunft strategisch </a:t>
            </a:r>
            <a:r>
              <a:rPr lang="de-DE" dirty="0"/>
              <a:t>meistern</a:t>
            </a:r>
          </a:p>
        </p:txBody>
      </p:sp>
    </p:spTree>
    <p:extLst>
      <p:ext uri="{BB962C8B-B14F-4D97-AF65-F5344CB8AC3E}">
        <p14:creationId xmlns:p14="http://schemas.microsoft.com/office/powerpoint/2010/main" val="3316001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8.2 Wege zur strategischen Digitalisierung von Unternehmen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0788" y="1029532"/>
            <a:ext cx="6619564" cy="558608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1403648" y="5873800"/>
            <a:ext cx="33123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angelehnt an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die Tool-Analyse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anhand des McKinsey Innovation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Frontier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Framework aus: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Menezes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66098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8.4 Zukunftstechnologien – Digitale Orientierung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634166"/>
            <a:ext cx="8214691" cy="3848282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539552" y="5482448"/>
            <a:ext cx="5430065" cy="21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Quelle: Prof. Dr. Reinhardt, 2020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614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9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827584" y="620688"/>
            <a:ext cx="7488832" cy="313552"/>
          </a:xfrm>
        </p:spPr>
        <p:txBody>
          <a:bodyPr/>
          <a:lstStyle/>
          <a:p>
            <a:r>
              <a:rPr lang="de-DE" dirty="0"/>
              <a:t>Digital Leadership – </a:t>
            </a:r>
            <a:r>
              <a:rPr lang="de-DE" dirty="0" smtClean="0"/>
              <a:t>Organisationen in </a:t>
            </a:r>
            <a:r>
              <a:rPr lang="de-DE" dirty="0"/>
              <a:t>digitalen Zeiten kompetent führen</a:t>
            </a:r>
          </a:p>
        </p:txBody>
      </p:sp>
    </p:spTree>
    <p:extLst>
      <p:ext uri="{BB962C8B-B14F-4D97-AF65-F5344CB8AC3E}">
        <p14:creationId xmlns:p14="http://schemas.microsoft.com/office/powerpoint/2010/main" val="224816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323528" y="222271"/>
            <a:ext cx="8214084" cy="927028"/>
          </a:xfrm>
        </p:spPr>
        <p:txBody>
          <a:bodyPr>
            <a:normAutofit/>
          </a:bodyPr>
          <a:lstStyle/>
          <a:p>
            <a:r>
              <a:rPr lang="de-DE" dirty="0"/>
              <a:t>Abb. 9.1 Ebenen der </a:t>
            </a:r>
            <a:r>
              <a:rPr lang="de-DE" dirty="0" smtClean="0"/>
              <a:t>Unternehmenskultur nach Schein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695685"/>
            <a:ext cx="7488832" cy="4250804"/>
          </a:xfrm>
          <a:prstGeom prst="rect">
            <a:avLst/>
          </a:prstGeom>
        </p:spPr>
      </p:pic>
      <p:sp>
        <p:nvSpPr>
          <p:cNvPr id="19" name="Rechteck 18"/>
          <p:cNvSpPr/>
          <p:nvPr/>
        </p:nvSpPr>
        <p:spPr>
          <a:xfrm>
            <a:off x="740548" y="5965291"/>
            <a:ext cx="54300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Quelle: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Schein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Edgar (2004): Organizational 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Culture and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Leadership, 3, San Francisco, John Wiley &amp; Sons, Inc., 2004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661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2.1 Die vier industriellen Revolutionen. 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82608"/>
            <a:ext cx="8218054" cy="462265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489284" y="5805264"/>
            <a:ext cx="72728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Quelle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Prof. Dr. Kai Reinhardt 2020 | angelehnt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an Roser, AllAboutLean.com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, CC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BY-SA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4.0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403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9.2 Unterschiede zwischen traditioneller Führung und Digital Leadership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611560" y="1443578"/>
            <a:ext cx="7920880" cy="4832664"/>
            <a:chOff x="611560" y="1443578"/>
            <a:chExt cx="7920880" cy="4832664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443578"/>
              <a:ext cx="7920880" cy="4616032"/>
            </a:xfrm>
            <a:prstGeom prst="rect">
              <a:avLst/>
            </a:prstGeom>
          </p:spPr>
        </p:pic>
        <p:sp>
          <p:nvSpPr>
            <p:cNvPr id="7" name="Rechteck 6"/>
            <p:cNvSpPr/>
            <p:nvPr/>
          </p:nvSpPr>
          <p:spPr>
            <a:xfrm>
              <a:off x="623005" y="6065249"/>
              <a:ext cx="5430065" cy="2109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Quelle: Prof. Dr. Reinhardt, 2020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234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9.3 Evolution in der Kompetenzvermittlung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988840"/>
            <a:ext cx="7776864" cy="3260060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557354" y="5257919"/>
            <a:ext cx="5430065" cy="210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Quelle: Prof. Dr. Reinhardt, 2020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52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9.4 Digitales Kompetenzmodell nach </a:t>
            </a:r>
            <a:r>
              <a:rPr lang="de-DE" dirty="0" smtClean="0"/>
              <a:t>Brett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57" name="Gruppieren 56"/>
          <p:cNvGrpSpPr/>
          <p:nvPr/>
        </p:nvGrpSpPr>
        <p:grpSpPr>
          <a:xfrm>
            <a:off x="1149034" y="1472713"/>
            <a:ext cx="6501615" cy="4966302"/>
            <a:chOff x="1149034" y="1331691"/>
            <a:chExt cx="6501615" cy="4966302"/>
          </a:xfrm>
        </p:grpSpPr>
        <p:sp>
          <p:nvSpPr>
            <p:cNvPr id="14" name="Rechteck 13"/>
            <p:cNvSpPr/>
            <p:nvPr/>
          </p:nvSpPr>
          <p:spPr>
            <a:xfrm>
              <a:off x="6080910" y="1331691"/>
              <a:ext cx="156973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Quelle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: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angelehnt an  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Brett 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2019</a:t>
              </a:r>
              <a:endParaRPr lang="de-DE" sz="8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49034" y="1526573"/>
              <a:ext cx="6480722" cy="47714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9956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10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827584" y="620688"/>
            <a:ext cx="7488832" cy="313552"/>
          </a:xfrm>
        </p:spPr>
        <p:txBody>
          <a:bodyPr/>
          <a:lstStyle/>
          <a:p>
            <a:r>
              <a:rPr lang="de-DE" dirty="0"/>
              <a:t>Digitale Innovation: </a:t>
            </a:r>
            <a:r>
              <a:rPr lang="de-DE" dirty="0" smtClean="0"/>
              <a:t>Strategische Erneuerung </a:t>
            </a:r>
            <a:r>
              <a:rPr lang="de-DE" dirty="0"/>
              <a:t>digital beschleunigen</a:t>
            </a:r>
          </a:p>
        </p:txBody>
      </p:sp>
    </p:spTree>
    <p:extLst>
      <p:ext uri="{BB962C8B-B14F-4D97-AF65-F5344CB8AC3E}">
        <p14:creationId xmlns:p14="http://schemas.microsoft.com/office/powerpoint/2010/main" val="194688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10.1 </a:t>
            </a:r>
            <a:r>
              <a:rPr lang="de-DE" dirty="0" smtClean="0"/>
              <a:t>Innovations-Zyklen </a:t>
            </a:r>
            <a:r>
              <a:rPr lang="de-DE" dirty="0"/>
              <a:t>nach Schumpeter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132856"/>
            <a:ext cx="9177748" cy="259228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539552" y="4653136"/>
            <a:ext cx="32403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Quelle: 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Kilian Veer (</a:t>
            </a:r>
            <a:r>
              <a:rPr lang="de-DE" sz="1000" dirty="0" err="1" smtClean="0">
                <a:solidFill>
                  <a:schemeClr val="bg1">
                    <a:lumMod val="50000"/>
                  </a:schemeClr>
                </a:solidFill>
              </a:rPr>
              <a:t>bridgemaker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), 2020</a:t>
            </a:r>
            <a:endParaRPr lang="de-DE" sz="1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85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10.4 Life Areas und Positionierungsoptionen im </a:t>
            </a:r>
            <a:r>
              <a:rPr lang="de-DE" dirty="0" smtClean="0"/>
              <a:t>Ökosystem nach </a:t>
            </a:r>
            <a:r>
              <a:rPr lang="de-DE" dirty="0" err="1" smtClean="0"/>
              <a:t>Kawohl</a:t>
            </a:r>
            <a:r>
              <a:rPr lang="de-DE" dirty="0" smtClean="0"/>
              <a:t> und </a:t>
            </a:r>
            <a:r>
              <a:rPr lang="de-DE" dirty="0" err="1" smtClean="0"/>
              <a:t>Krechting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1763688" y="1322050"/>
            <a:ext cx="5459578" cy="4960922"/>
            <a:chOff x="1987072" y="1331692"/>
            <a:chExt cx="5588875" cy="5078408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7072" y="1331692"/>
              <a:ext cx="5169856" cy="5078408"/>
            </a:xfrm>
            <a:prstGeom prst="rect">
              <a:avLst/>
            </a:prstGeom>
          </p:spPr>
        </p:pic>
        <p:sp>
          <p:nvSpPr>
            <p:cNvPr id="8" name="Rechteck 7"/>
            <p:cNvSpPr/>
            <p:nvPr/>
          </p:nvSpPr>
          <p:spPr>
            <a:xfrm>
              <a:off x="6006208" y="5949048"/>
              <a:ext cx="1569739" cy="3465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Quelle: </a:t>
              </a:r>
              <a:r>
                <a:rPr lang="de-DE" sz="800" dirty="0" err="1">
                  <a:solidFill>
                    <a:schemeClr val="bg1">
                      <a:lumMod val="50000"/>
                    </a:schemeClr>
                  </a:solidFill>
                </a:rPr>
                <a:t>Ecosystem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 Strategy </a:t>
              </a:r>
              <a:r>
                <a:rPr lang="de-DE" sz="800" dirty="0" err="1">
                  <a:solidFill>
                    <a:schemeClr val="bg1">
                      <a:lumMod val="50000"/>
                    </a:schemeClr>
                  </a:solidFill>
                </a:rPr>
                <a:t>Map</a:t>
              </a:r>
              <a:r>
                <a:rPr lang="de-DE" sz="800" dirty="0" smtClean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de-DE" sz="800" dirty="0" err="1" smtClean="0">
                  <a:solidFill>
                    <a:schemeClr val="bg1">
                      <a:lumMod val="50000"/>
                    </a:schemeClr>
                  </a:solidFill>
                </a:rPr>
                <a:t>Kawohl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, </a:t>
              </a:r>
              <a:r>
                <a:rPr lang="de-DE" sz="800" dirty="0" err="1">
                  <a:solidFill>
                    <a:schemeClr val="bg1">
                      <a:lumMod val="50000"/>
                    </a:schemeClr>
                  </a:solidFill>
                </a:rPr>
                <a:t>Krechting</a:t>
              </a:r>
              <a:r>
                <a:rPr lang="de-DE" sz="800" dirty="0">
                  <a:solidFill>
                    <a:schemeClr val="bg1">
                      <a:lumMod val="50000"/>
                    </a:schemeClr>
                  </a:solidFill>
                </a:rPr>
                <a:t> 2019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83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10.7 Unterschiede zwischen Red und Blue-</a:t>
            </a:r>
            <a:r>
              <a:rPr lang="de-DE" dirty="0" err="1"/>
              <a:t>Ocean</a:t>
            </a:r>
            <a:r>
              <a:rPr lang="de-DE" dirty="0"/>
              <a:t> </a:t>
            </a:r>
            <a:r>
              <a:rPr lang="de-DE" dirty="0" smtClean="0"/>
              <a:t>Strategien nach </a:t>
            </a:r>
            <a:r>
              <a:rPr lang="de-DE" sz="2400" dirty="0"/>
              <a:t>Kim und </a:t>
            </a:r>
            <a:r>
              <a:rPr lang="de-DE" sz="2400" dirty="0" err="1" smtClean="0"/>
              <a:t>Mauborgne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9" name="Rechteck 8"/>
          <p:cNvSpPr/>
          <p:nvPr/>
        </p:nvSpPr>
        <p:spPr>
          <a:xfrm>
            <a:off x="827584" y="5804307"/>
            <a:ext cx="64087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Quelle: angelehnt an 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Kim und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Mauborgne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 2004, S. 4)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724" y="1971865"/>
            <a:ext cx="6845932" cy="381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6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11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827584" y="620688"/>
            <a:ext cx="7488832" cy="313552"/>
          </a:xfrm>
        </p:spPr>
        <p:txBody>
          <a:bodyPr/>
          <a:lstStyle/>
          <a:p>
            <a:r>
              <a:rPr lang="de-DE" dirty="0"/>
              <a:t>Digital Computing – Einsatz </a:t>
            </a:r>
            <a:r>
              <a:rPr lang="de-DE" dirty="0" smtClean="0"/>
              <a:t>smarter Technologien </a:t>
            </a:r>
            <a:r>
              <a:rPr lang="de-DE" dirty="0"/>
              <a:t>in der </a:t>
            </a:r>
            <a:r>
              <a:rPr lang="de-DE" dirty="0" smtClean="0"/>
              <a:t>digitalen Organisation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212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11.1 Technologische </a:t>
            </a:r>
            <a:r>
              <a:rPr lang="de-DE" dirty="0" smtClean="0"/>
              <a:t>Risikobewertung nach Ansoff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9" name="Rechteck 8"/>
          <p:cNvSpPr/>
          <p:nvPr/>
        </p:nvSpPr>
        <p:spPr>
          <a:xfrm>
            <a:off x="827584" y="5804307"/>
            <a:ext cx="64087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Quelle: angelehnt 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an Ansoff 2012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, S. 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22</a:t>
            </a:r>
            <a:endParaRPr lang="de-DE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1581078"/>
            <a:ext cx="7488832" cy="369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23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>
          <a:xfrm>
            <a:off x="1149034" y="404664"/>
            <a:ext cx="6845932" cy="927028"/>
          </a:xfrm>
        </p:spPr>
        <p:txBody>
          <a:bodyPr>
            <a:normAutofit/>
          </a:bodyPr>
          <a:lstStyle/>
          <a:p>
            <a:r>
              <a:rPr lang="de-DE" dirty="0"/>
              <a:t>Abb. 11.3 Cloud-Nutzung im Enterprise </a:t>
            </a:r>
            <a:r>
              <a:rPr lang="de-DE" dirty="0" smtClean="0"/>
              <a:t>Umfeld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9" name="Rechteck 8"/>
          <p:cNvSpPr/>
          <p:nvPr/>
        </p:nvSpPr>
        <p:spPr>
          <a:xfrm>
            <a:off x="827584" y="5804307"/>
            <a:ext cx="77768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Quelle: Quelle: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Dignan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, Larry 2018: Top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cloud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000" dirty="0" err="1" smtClean="0">
                <a:solidFill>
                  <a:schemeClr val="bg1">
                    <a:lumMod val="50000"/>
                  </a:schemeClr>
                </a:solidFill>
              </a:rPr>
              <a:t>providers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 2018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How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 AWS, Microsoft, Google, IBM, Oracle, Alibaba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stack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000" dirty="0" err="1">
                <a:solidFill>
                  <a:schemeClr val="bg1">
                    <a:lumMod val="50000"/>
                  </a:schemeClr>
                </a:solidFill>
              </a:rPr>
              <a:t>up</a:t>
            </a:r>
            <a:r>
              <a:rPr lang="de-DE" sz="10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1000" dirty="0" smtClean="0">
                <a:solidFill>
                  <a:schemeClr val="bg1">
                    <a:lumMod val="50000"/>
                  </a:schemeClr>
                </a:solidFill>
              </a:rPr>
              <a:t>2018</a:t>
            </a:r>
            <a:endParaRPr lang="de-DE" sz="1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xmlns="" id="{150DC58F-CAE0-4B1A-808E-7FB547B540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6"/>
          <a:stretch/>
        </p:blipFill>
        <p:spPr bwMode="auto">
          <a:xfrm>
            <a:off x="464440" y="1774039"/>
            <a:ext cx="8677973" cy="3954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13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40" y="1388934"/>
            <a:ext cx="8147199" cy="4560981"/>
          </a:xfrm>
          <a:prstGeom prst="rect">
            <a:avLst/>
          </a:prstGeom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2.2 Konzept der perpetuellen Disruption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7" name="Rechteck 6"/>
          <p:cNvSpPr/>
          <p:nvPr/>
        </p:nvSpPr>
        <p:spPr>
          <a:xfrm>
            <a:off x="1398476" y="5517232"/>
            <a:ext cx="31735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Prof. Dr. Kai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Reinhardt 2020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| angelehnt an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Veuve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(2019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): </a:t>
            </a: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sz="800" dirty="0" smtClean="0">
                <a:solidFill>
                  <a:schemeClr val="bg1">
                    <a:lumMod val="50000"/>
                  </a:schemeClr>
                </a:solidFill>
              </a:rPr>
              <a:t>Das 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Konzept der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Perpetual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Disruption, 2019, www.alainveuve.ch</a:t>
            </a:r>
          </a:p>
        </p:txBody>
      </p:sp>
    </p:spTree>
    <p:extLst>
      <p:ext uri="{BB962C8B-B14F-4D97-AF65-F5344CB8AC3E}">
        <p14:creationId xmlns:p14="http://schemas.microsoft.com/office/powerpoint/2010/main" val="26156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2.3 Intensität und Entwicklungsgeschwindigkeit ICT-bezogener Technologien </a:t>
            </a:r>
            <a:r>
              <a:rPr lang="de-DE" dirty="0" smtClean="0"/>
              <a:t>zwischen 2005 </a:t>
            </a:r>
            <a:r>
              <a:rPr lang="de-DE" dirty="0"/>
              <a:t>und </a:t>
            </a:r>
            <a:r>
              <a:rPr lang="de-DE" dirty="0" smtClean="0"/>
              <a:t>2015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sp>
        <p:nvSpPr>
          <p:cNvPr id="7" name="Rechteck 6"/>
          <p:cNvSpPr/>
          <p:nvPr/>
        </p:nvSpPr>
        <p:spPr>
          <a:xfrm>
            <a:off x="755576" y="5750868"/>
            <a:ext cx="7560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Hinweis: Blasengröße gibt die Intensität der Beschleunigungen an. | Quelle: OECD (2019):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Measuring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Digital Transformation: A Roadmap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Future, Paris, OECD, 2019, Anpassungen und Übersetzungen durch Reinhardt 2020</a:t>
            </a:r>
          </a:p>
        </p:txBody>
      </p:sp>
      <p:grpSp>
        <p:nvGrpSpPr>
          <p:cNvPr id="6" name="Group 14"/>
          <p:cNvGrpSpPr>
            <a:grpSpLocks/>
          </p:cNvGrpSpPr>
          <p:nvPr/>
        </p:nvGrpSpPr>
        <p:grpSpPr bwMode="auto">
          <a:xfrm>
            <a:off x="615647" y="1596440"/>
            <a:ext cx="8071151" cy="4180642"/>
            <a:chOff x="0" y="2028"/>
            <a:chExt cx="5564899" cy="3581801"/>
          </a:xfrm>
        </p:grpSpPr>
        <p:graphicFrame>
          <p:nvGraphicFramePr>
            <p:cNvPr id="8" name="Chart 1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565467866"/>
                </p:ext>
              </p:extLst>
            </p:nvPr>
          </p:nvGraphicFramePr>
          <p:xfrm>
            <a:off x="0" y="219731"/>
            <a:ext cx="5564899" cy="33640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9" name="Group 15"/>
            <p:cNvGrpSpPr>
              <a:grpSpLocks/>
            </p:cNvGrpSpPr>
            <p:nvPr/>
          </p:nvGrpSpPr>
          <p:grpSpPr bwMode="auto">
            <a:xfrm>
              <a:off x="1765877" y="2028"/>
              <a:ext cx="3608116" cy="2914470"/>
              <a:chOff x="1765879" y="2000"/>
              <a:chExt cx="3599309" cy="2875542"/>
            </a:xfrm>
          </p:grpSpPr>
          <p:cxnSp>
            <p:nvCxnSpPr>
              <p:cNvPr id="10" name="Straight Connector 4"/>
              <p:cNvCxnSpPr/>
              <p:nvPr/>
            </p:nvCxnSpPr>
            <p:spPr>
              <a:xfrm>
                <a:off x="1765879" y="351365"/>
                <a:ext cx="3589787" cy="2526177"/>
              </a:xfrm>
              <a:prstGeom prst="line">
                <a:avLst/>
              </a:prstGeom>
              <a:ln w="3175">
                <a:solidFill>
                  <a:schemeClr val="tx1"/>
                </a:solidFill>
                <a:prstDash val="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5"/>
              <p:cNvCxnSpPr/>
              <p:nvPr/>
            </p:nvCxnSpPr>
            <p:spPr>
              <a:xfrm flipV="1">
                <a:off x="1794445" y="230431"/>
                <a:ext cx="3570743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headEnd type="none" w="med" len="med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TextBox 6"/>
              <p:cNvSpPr txBox="1"/>
              <p:nvPr/>
            </p:nvSpPr>
            <p:spPr>
              <a:xfrm>
                <a:off x="2299110" y="2000"/>
                <a:ext cx="2561413" cy="214994"/>
              </a:xfrm>
              <a:prstGeom prst="rect">
                <a:avLst/>
              </a:prstGeom>
              <a:noFill/>
              <a:ln w="9525" cmpd="sng">
                <a:noFill/>
                <a:tailEnd type="stealth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wrap="square" rtlCol="0" anchor="ctr"/>
              <a:lstStyle>
                <a:lvl1pPr marL="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GB" sz="1000">
                    <a:latin typeface="Arial Narrow" panose="020B0606020202030204" pitchFamily="34" charset="0"/>
                  </a:rPr>
                  <a:t>Offenes Ende des technologischen</a:t>
                </a:r>
                <a:r>
                  <a:rPr lang="en-GB" sz="1000" baseline="0">
                    <a:latin typeface="Arial Narrow" panose="020B0606020202030204" pitchFamily="34" charset="0"/>
                  </a:rPr>
                  <a:t> </a:t>
                </a:r>
                <a:r>
                  <a:rPr lang="en-GB" sz="1000">
                    <a:latin typeface="Arial Narrow" panose="020B0606020202030204" pitchFamily="34" charset="0"/>
                  </a:rPr>
                  <a:t>Impulses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9088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2.3 Intensität und Entwicklungsgeschwindigkeit ICT-bezogener Technologien </a:t>
            </a:r>
            <a:r>
              <a:rPr lang="de-DE" dirty="0" smtClean="0"/>
              <a:t>zwischen 2005 </a:t>
            </a:r>
            <a:r>
              <a:rPr lang="de-DE" dirty="0"/>
              <a:t>und </a:t>
            </a:r>
            <a:r>
              <a:rPr lang="de-DE" dirty="0" smtClean="0"/>
              <a:t>2015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25847"/>
            <a:ext cx="7799784" cy="4387379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755576" y="5750868"/>
            <a:ext cx="75608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Hinweis: Blasengröße gibt die Intensität der Beschleunigungen an. | Quelle: OECD (2019):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Measuring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Digital Transformation: A Roadmap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8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 Future, Paris, OECD, 2019, Anpassungen und Übersetzungen durch Reinhardt 2020</a:t>
            </a:r>
          </a:p>
        </p:txBody>
      </p:sp>
    </p:spTree>
    <p:extLst>
      <p:ext uri="{BB962C8B-B14F-4D97-AF65-F5344CB8AC3E}">
        <p14:creationId xmlns:p14="http://schemas.microsoft.com/office/powerpoint/2010/main" val="261143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/>
              <a:t>3</a:t>
            </a:r>
            <a:endParaRPr lang="de-DE" dirty="0"/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6"/>
          </p:nvPr>
        </p:nvSpPr>
        <p:spPr>
          <a:xfrm>
            <a:off x="-14346" y="6492875"/>
            <a:ext cx="5882490" cy="365125"/>
          </a:xfrm>
        </p:spPr>
        <p:txBody>
          <a:bodyPr/>
          <a:lstStyle/>
          <a:p>
            <a:pPr algn="l"/>
            <a:r>
              <a:rPr lang="de-DE" smtClean="0"/>
              <a:t>© Prof. Dr. Kai Reinhardt, Digitale Transformation der Organisation, 1. Aufl., Wiesbaden 2020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79512" y="620688"/>
            <a:ext cx="8568952" cy="358775"/>
          </a:xfrm>
        </p:spPr>
        <p:txBody>
          <a:bodyPr/>
          <a:lstStyle/>
          <a:p>
            <a:r>
              <a:rPr lang="de-DE" dirty="0"/>
              <a:t>Einfluss der digitalen </a:t>
            </a:r>
            <a:r>
              <a:rPr lang="de-DE" dirty="0" smtClean="0"/>
              <a:t>Transformation verstehen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356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Abb. 3.1 Schritte zur Identifikation schwacher Signale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0" y="6492875"/>
            <a:ext cx="6170613" cy="365125"/>
          </a:xfrm>
        </p:spPr>
        <p:txBody>
          <a:bodyPr/>
          <a:lstStyle/>
          <a:p>
            <a:pPr algn="l"/>
            <a:r>
              <a:rPr lang="de-DE" dirty="0" smtClean="0"/>
              <a:t>© Prof. Dr. Kai Reinhardt, Digitale Transformation der Organisation, 1. Aufl., Wiesbaden 2020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24" y="1772816"/>
            <a:ext cx="8130151" cy="349360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538862" y="5301208"/>
            <a:ext cx="532928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800" dirty="0">
                <a:solidFill>
                  <a:schemeClr val="bg1">
                    <a:lumMod val="50000"/>
                  </a:schemeClr>
                </a:solidFill>
              </a:rPr>
              <a:t>Quelle: Prof. Dr. Kai Reinhardt, angelehnt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an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Schoemaker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Paul J H und Day, George S (2009): How to Make Sense of Weak Signals In: MIT Sloan management review, Band 50(3), Ausgabe 50317, 2009, S. 81)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68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er Gabler Zusatzmaterial Onlin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1975</Words>
  <Application>Microsoft Office PowerPoint</Application>
  <PresentationFormat>Bildschirmpräsentation (4:3)</PresentationFormat>
  <Paragraphs>149</Paragraphs>
  <Slides>49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49</vt:i4>
      </vt:variant>
    </vt:vector>
  </HeadingPairs>
  <TitlesOfParts>
    <vt:vector size="50" baseType="lpstr">
      <vt:lpstr>Springer Gabler Zusatzmaterial Online</vt:lpstr>
      <vt:lpstr>Digitale Transformation der Organisation Grundlagen, Praktiken und Praxisbeispiele der digitalen Unternehmensentwicklung</vt:lpstr>
      <vt:lpstr>PowerPoint-Präsentation</vt:lpstr>
      <vt:lpstr>Abb. 2.1 Die vier industriellen Revolutionen. </vt:lpstr>
      <vt:lpstr>Abb. 2.1 Die vier industriellen Revolutionen. </vt:lpstr>
      <vt:lpstr>Abb. 2.2 Konzept der perpetuellen Disruption</vt:lpstr>
      <vt:lpstr>Abb. 2.3 Intensität und Entwicklungsgeschwindigkeit ICT-bezogener Technologien zwischen 2005 und 2015</vt:lpstr>
      <vt:lpstr>Abb. 2.3 Intensität und Entwicklungsgeschwindigkeit ICT-bezogener Technologien zwischen 2005 und 2015</vt:lpstr>
      <vt:lpstr>PowerPoint-Präsentation</vt:lpstr>
      <vt:lpstr>Abb. 3.1 Schritte zur Identifikation schwacher Signale</vt:lpstr>
      <vt:lpstr>Abb. 3.2 Beispielhafte Auswirkungen der Digitalisierung</vt:lpstr>
      <vt:lpstr>Abb. 3.3 Wirkungsebenen der digitalen Transformation</vt:lpstr>
      <vt:lpstr>Abb. 3.5 Neue Bedürfnismuster in einer digitalen Welt</vt:lpstr>
      <vt:lpstr>PowerPoint-Präsentation</vt:lpstr>
      <vt:lpstr>Abb. 4.1 Modell der Identitätskonstruktion</vt:lpstr>
      <vt:lpstr>Abb. 4.2 Sozio-kognitives Wirkmodell von Narrationen</vt:lpstr>
      <vt:lpstr>Abb. 4.3 Modell der Digital Organizational Readiness</vt:lpstr>
      <vt:lpstr>Abb. 4.4 Kognitive Wahrnehmungsverzerrungen beschränken das Verständnis der digitalen Wirklichkeit</vt:lpstr>
      <vt:lpstr>Abb. 4.5 Konzept der Ambidextrie</vt:lpstr>
      <vt:lpstr>PowerPoint-Präsentation</vt:lpstr>
      <vt:lpstr>Abb. 5.1 Adaptionsfähigkeit digitaler Organisationen</vt:lpstr>
      <vt:lpstr>Abb. 5.2 Modell der digitalen Organisationsentwicklung</vt:lpstr>
      <vt:lpstr>Abb. 5.3 Hypertext-Organisation</vt:lpstr>
      <vt:lpstr>Abb. 5.4 Verbreitung agiler Organisationen in der Wirtschaft</vt:lpstr>
      <vt:lpstr>PowerPoint-Präsentation</vt:lpstr>
      <vt:lpstr>Abb. 6.1 Zusammenhang zwischen Geschäftsstrategie und operativem Betriebsmodell</vt:lpstr>
      <vt:lpstr>Abb. 6.2 Perspektiven der Anpassungslücke an den technologischen Wandel</vt:lpstr>
      <vt:lpstr>Abb. 6.3 Digitales Reifegradmodell von Capgemini und MIT Center for Digital Business</vt:lpstr>
      <vt:lpstr>Abb. 6.4 Digitales Wachstumsrad nach North</vt:lpstr>
      <vt:lpstr>Abb. 6.5 Modell der digitalen DNA der Organisation</vt:lpstr>
      <vt:lpstr>Abb. 6.6 Ablaufphasen und Bausteine der digitalen Transformation</vt:lpstr>
      <vt:lpstr>PowerPoint-Präsentation</vt:lpstr>
      <vt:lpstr>Abb. 7.1 Nutzung von Kommunikationskanälen im Kommunikationsmix von Unternehmen</vt:lpstr>
      <vt:lpstr>Abb. 7.2 Evolution zur Kundenorientierung.</vt:lpstr>
      <vt:lpstr>Abb. 7.2 Evolution zur Kundenorientierung</vt:lpstr>
      <vt:lpstr>PowerPoint-Präsentation</vt:lpstr>
      <vt:lpstr>Abb. 8.2 Wege zur strategischen Digitalisierung von Unternehmen</vt:lpstr>
      <vt:lpstr>Abb. 8.4 Zukunftstechnologien – Digitale Orientierung</vt:lpstr>
      <vt:lpstr>PowerPoint-Präsentation</vt:lpstr>
      <vt:lpstr>Abb. 9.1 Ebenen der Unternehmenskultur nach Schein</vt:lpstr>
      <vt:lpstr>Abb. 9.2 Unterschiede zwischen traditioneller Führung und Digital Leadership</vt:lpstr>
      <vt:lpstr>Abb. 9.3 Evolution in der Kompetenzvermittlung</vt:lpstr>
      <vt:lpstr>Abb. 9.4 Digitales Kompetenzmodell nach Brett</vt:lpstr>
      <vt:lpstr>PowerPoint-Präsentation</vt:lpstr>
      <vt:lpstr>Abb. 10.1 Innovations-Zyklen nach Schumpeter</vt:lpstr>
      <vt:lpstr>Abb. 10.4 Life Areas und Positionierungsoptionen im Ökosystem nach Kawohl und Krechting</vt:lpstr>
      <vt:lpstr>Abb. 10.7 Unterschiede zwischen Red und Blue-Ocean Strategien nach Kim und Mauborgne</vt:lpstr>
      <vt:lpstr>PowerPoint-Präsentation</vt:lpstr>
      <vt:lpstr>Abb. 11.1 Technologische Risikobewertung nach Ansoff</vt:lpstr>
      <vt:lpstr>Abb. 11.3 Cloud-Nutzung im Enterprise Umfeld</vt:lpstr>
    </vt:vector>
  </TitlesOfParts>
  <Company>Springer-SBM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Digitale Transformation der Organisation</dc:title>
  <dc:subject>Dozentenmaterial</dc:subject>
  <dc:creator>Prof. Dr. Kai Reinhardt</dc:creator>
  <cp:lastModifiedBy>Harsdorf, Katharina, Springer Fachmedien</cp:lastModifiedBy>
  <cp:revision>189</cp:revision>
  <dcterms:created xsi:type="dcterms:W3CDTF">2017-08-17T11:35:58Z</dcterms:created>
  <dcterms:modified xsi:type="dcterms:W3CDTF">2020-07-16T13:13:28Z</dcterms:modified>
</cp:coreProperties>
</file>