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47" r:id="rId2"/>
    <p:sldId id="299" r:id="rId3"/>
    <p:sldId id="269" r:id="rId4"/>
    <p:sldId id="317" r:id="rId5"/>
    <p:sldId id="318" r:id="rId6"/>
    <p:sldId id="319" r:id="rId7"/>
    <p:sldId id="350" r:id="rId8"/>
    <p:sldId id="351" r:id="rId9"/>
    <p:sldId id="349" r:id="rId10"/>
    <p:sldId id="336" r:id="rId11"/>
    <p:sldId id="337" r:id="rId12"/>
    <p:sldId id="339" r:id="rId13"/>
    <p:sldId id="341" r:id="rId14"/>
    <p:sldId id="343" r:id="rId15"/>
    <p:sldId id="345" r:id="rId16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FF"/>
    <a:srgbClr val="BCFDA5"/>
    <a:srgbClr val="FFFFFF"/>
    <a:srgbClr val="006600"/>
    <a:srgbClr val="9CFAA0"/>
    <a:srgbClr val="DDDDDD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02" autoAdjust="0"/>
    <p:restoredTop sz="93103" autoAdjust="0"/>
  </p:normalViewPr>
  <p:slideViewPr>
    <p:cSldViewPr>
      <p:cViewPr>
        <p:scale>
          <a:sx n="100" d="100"/>
          <a:sy n="100" d="100"/>
        </p:scale>
        <p:origin x="-2208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2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0DD3E0D-87B6-4D93-A669-99448C4EE16E}" type="datetimeFigureOut">
              <a:rPr lang="de-DE"/>
              <a:pPr>
                <a:defRPr/>
              </a:pPr>
              <a:t>29.03.2020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49C516A-A76E-4E77-9518-9248ACAED13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2746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38916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29E1FB-65D2-4A8E-BF19-5AB5A63522DC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44036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A38226-B64B-4C36-9C85-5523400B6024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ext Box 7"/>
          <p:cNvSpPr txBox="1">
            <a:spLocks noChangeArrowheads="1"/>
          </p:cNvSpPr>
          <p:nvPr userDrawn="1"/>
        </p:nvSpPr>
        <p:spPr bwMode="auto">
          <a:xfrm>
            <a:off x="8153400" y="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fld id="{6199310A-8020-4ABC-B80A-720D627CC0A3}" type="slidenum">
              <a:rPr lang="de-DE" b="1"/>
              <a:pPr>
                <a:spcBef>
                  <a:spcPct val="50000"/>
                </a:spcBef>
                <a:defRPr/>
              </a:pPr>
              <a:t>‹Nr.›</a:t>
            </a:fld>
            <a:r>
              <a:rPr lang="de-DE" b="1"/>
              <a:t>/15</a:t>
            </a:r>
          </a:p>
        </p:txBody>
      </p:sp>
      <p:sp>
        <p:nvSpPr>
          <p:cNvPr id="6152" name="Text Box 8"/>
          <p:cNvSpPr txBox="1">
            <a:spLocks noChangeArrowheads="1"/>
          </p:cNvSpPr>
          <p:nvPr userDrawn="1"/>
        </p:nvSpPr>
        <p:spPr bwMode="auto">
          <a:xfrm>
            <a:off x="0" y="6553200"/>
            <a:ext cx="2438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00"/>
              <a:t>© Springer-Gabler Fachmedien 2020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5.png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6.png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oleObject" Target="../embeddings/oleObject30.bin"/><Relationship Id="rId9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ChangeArrowheads="1"/>
          </p:cNvSpPr>
          <p:nvPr/>
        </p:nvSpPr>
        <p:spPr bwMode="auto">
          <a:xfrm>
            <a:off x="152400" y="381000"/>
            <a:ext cx="8763000" cy="2552700"/>
          </a:xfrm>
          <a:prstGeom prst="rect">
            <a:avLst/>
          </a:prstGeom>
          <a:solidFill>
            <a:srgbClr val="F1FFCB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304800" y="1568450"/>
            <a:ext cx="8424863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 sz="3600" b="1" i="1">
                <a:solidFill>
                  <a:srgbClr val="0000FF"/>
                </a:solidFill>
                <a:latin typeface="Times New Roman" charset="0"/>
              </a:rPr>
              <a:t>Projekte und Projektmanagement</a:t>
            </a:r>
            <a:endParaRPr lang="de-DE" sz="3600" b="1" i="1">
              <a:latin typeface="Times New Roman" charset="0"/>
            </a:endParaRPr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438150" y="563563"/>
            <a:ext cx="502920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3600" b="1" i="1">
                <a:latin typeface="Times New Roman" charset="0"/>
              </a:rPr>
              <a:t>Siegfried von Känel</a:t>
            </a: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228600" y="3152775"/>
            <a:ext cx="853440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2400" b="1"/>
              <a:t>Animierte PowerPoint-Folien zu ausgewählten Grafiken</a:t>
            </a:r>
          </a:p>
        </p:txBody>
      </p:sp>
      <p:sp>
        <p:nvSpPr>
          <p:cNvPr id="121863" name="Text Box 9"/>
          <p:cNvSpPr txBox="1">
            <a:spLocks noChangeArrowheads="1"/>
          </p:cNvSpPr>
          <p:nvPr/>
        </p:nvSpPr>
        <p:spPr bwMode="auto">
          <a:xfrm>
            <a:off x="381000" y="4191000"/>
            <a:ext cx="8382000" cy="4603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2400" b="1">
                <a:solidFill>
                  <a:srgbClr val="FF3300"/>
                </a:solidFill>
              </a:rPr>
              <a:t>Hinweise:</a:t>
            </a:r>
            <a:endParaRPr lang="de-DE" sz="2800" b="1"/>
          </a:p>
        </p:txBody>
      </p:sp>
      <p:sp>
        <p:nvSpPr>
          <p:cNvPr id="13319" name="Textfeld 9"/>
          <p:cNvSpPr txBox="1">
            <a:spLocks noChangeArrowheads="1"/>
          </p:cNvSpPr>
          <p:nvPr/>
        </p:nvSpPr>
        <p:spPr bwMode="auto">
          <a:xfrm>
            <a:off x="457200" y="4648200"/>
            <a:ext cx="8534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b="1"/>
              <a:t>Start der Präsentation:  Funktionstaste </a:t>
            </a:r>
            <a:r>
              <a:rPr lang="de-DE" sz="2400" b="1">
                <a:solidFill>
                  <a:srgbClr val="0000FF"/>
                </a:solidFill>
              </a:rPr>
              <a:t>[F5] </a:t>
            </a:r>
            <a:r>
              <a:rPr lang="de-DE" b="1"/>
              <a:t>drücken oder über Menü „Bildschirmpräsentation“.</a:t>
            </a:r>
          </a:p>
          <a:p>
            <a:endParaRPr lang="de-DE" b="1" smtClean="0"/>
          </a:p>
          <a:p>
            <a:r>
              <a:rPr lang="de-DE" b="1" smtClean="0"/>
              <a:t>Im </a:t>
            </a:r>
            <a:r>
              <a:rPr lang="de-DE" b="1"/>
              <a:t>Weiteren immer mit dem </a:t>
            </a:r>
            <a:r>
              <a:rPr lang="de-DE" b="1">
                <a:solidFill>
                  <a:srgbClr val="0000FF"/>
                </a:solidFill>
              </a:rPr>
              <a:t>Mauszeiger </a:t>
            </a:r>
            <a:r>
              <a:rPr lang="de-DE" b="1"/>
              <a:t>solange auf die Folienfläche klicken,</a:t>
            </a:r>
          </a:p>
          <a:p>
            <a:r>
              <a:rPr lang="de-DE" b="1"/>
              <a:t>bis das das kleine </a:t>
            </a:r>
            <a:r>
              <a:rPr lang="de-DE" b="1">
                <a:solidFill>
                  <a:srgbClr val="0000FF"/>
                </a:solidFill>
              </a:rPr>
              <a:t>rote Viereck</a:t>
            </a:r>
            <a:r>
              <a:rPr lang="de-DE" b="1"/>
              <a:t> erscheint.  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276600" y="3573463"/>
            <a:ext cx="1871663" cy="4619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 sz="2400" b="1">
                <a:solidFill>
                  <a:srgbClr val="0000FF"/>
                </a:solidFill>
              </a:rPr>
              <a:t>Kapitel </a:t>
            </a:r>
            <a:r>
              <a:rPr lang="de-DE" sz="2400" b="1" smtClean="0">
                <a:solidFill>
                  <a:srgbClr val="0000FF"/>
                </a:solidFill>
              </a:rPr>
              <a:t> 4</a:t>
            </a:r>
            <a:endParaRPr lang="de-DE" sz="2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2" grpId="0" autoUpdateAnimBg="0"/>
      <p:bldP spid="121863" grpId="0" autoUpdateAnimBg="0"/>
      <p:bldP spid="121865" grpId="0" animBg="1" autoUpdateAnimBg="0"/>
      <p:bldP spid="9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Abgerundetes Rechteck 181"/>
          <p:cNvSpPr/>
          <p:nvPr/>
        </p:nvSpPr>
        <p:spPr>
          <a:xfrm>
            <a:off x="4343400" y="3581400"/>
            <a:ext cx="4319588" cy="71913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3" name="Gerade Verbindung mit Pfeil 2"/>
          <p:cNvCxnSpPr/>
          <p:nvPr/>
        </p:nvCxnSpPr>
        <p:spPr>
          <a:xfrm>
            <a:off x="914400" y="6172200"/>
            <a:ext cx="8135938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/>
        </p:nvCxnSpPr>
        <p:spPr>
          <a:xfrm>
            <a:off x="1476375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>
            <a:off x="1979613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>
            <a:off x="2484438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2987675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3492500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3995738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500563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5003800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>
            <a:off x="5508625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6011863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6516688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7019925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7524750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8027988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>
            <a:off x="8532813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 flipH="1">
            <a:off x="900113" y="5876925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 flipH="1">
            <a:off x="900113" y="5589588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46"/>
          <p:cNvCxnSpPr/>
          <p:nvPr/>
        </p:nvCxnSpPr>
        <p:spPr>
          <a:xfrm flipH="1">
            <a:off x="900113" y="5300663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 flipH="1">
            <a:off x="900113" y="5013325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 flipH="1">
            <a:off x="900113" y="4724400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70"/>
          <p:cNvCxnSpPr/>
          <p:nvPr/>
        </p:nvCxnSpPr>
        <p:spPr>
          <a:xfrm flipH="1">
            <a:off x="900113" y="4722813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72"/>
          <p:cNvCxnSpPr/>
          <p:nvPr/>
        </p:nvCxnSpPr>
        <p:spPr>
          <a:xfrm flipH="1">
            <a:off x="900113" y="4435475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74"/>
          <p:cNvCxnSpPr/>
          <p:nvPr/>
        </p:nvCxnSpPr>
        <p:spPr>
          <a:xfrm flipH="1">
            <a:off x="900113" y="5013325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 flipH="1">
            <a:off x="900113" y="4149725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79"/>
          <p:cNvCxnSpPr/>
          <p:nvPr/>
        </p:nvCxnSpPr>
        <p:spPr>
          <a:xfrm flipH="1">
            <a:off x="900113" y="3860800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81"/>
          <p:cNvCxnSpPr/>
          <p:nvPr/>
        </p:nvCxnSpPr>
        <p:spPr>
          <a:xfrm flipH="1">
            <a:off x="900113" y="3573463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83"/>
          <p:cNvCxnSpPr/>
          <p:nvPr/>
        </p:nvCxnSpPr>
        <p:spPr>
          <a:xfrm flipH="1">
            <a:off x="900113" y="3284538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85"/>
          <p:cNvCxnSpPr/>
          <p:nvPr/>
        </p:nvCxnSpPr>
        <p:spPr>
          <a:xfrm flipH="1">
            <a:off x="900113" y="2997200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87"/>
          <p:cNvCxnSpPr/>
          <p:nvPr/>
        </p:nvCxnSpPr>
        <p:spPr>
          <a:xfrm flipH="1">
            <a:off x="900113" y="2708275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89"/>
          <p:cNvCxnSpPr/>
          <p:nvPr/>
        </p:nvCxnSpPr>
        <p:spPr>
          <a:xfrm flipH="1">
            <a:off x="900113" y="2420938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91"/>
          <p:cNvCxnSpPr/>
          <p:nvPr/>
        </p:nvCxnSpPr>
        <p:spPr>
          <a:xfrm flipH="1">
            <a:off x="900113" y="2133600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93"/>
          <p:cNvCxnSpPr/>
          <p:nvPr/>
        </p:nvCxnSpPr>
        <p:spPr>
          <a:xfrm flipH="1">
            <a:off x="900113" y="1844675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95"/>
          <p:cNvCxnSpPr/>
          <p:nvPr/>
        </p:nvCxnSpPr>
        <p:spPr>
          <a:xfrm flipH="1">
            <a:off x="900113" y="1557338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97"/>
          <p:cNvCxnSpPr/>
          <p:nvPr/>
        </p:nvCxnSpPr>
        <p:spPr>
          <a:xfrm flipH="1">
            <a:off x="900113" y="1268413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99"/>
          <p:cNvCxnSpPr/>
          <p:nvPr/>
        </p:nvCxnSpPr>
        <p:spPr>
          <a:xfrm flipH="1">
            <a:off x="900113" y="981075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100"/>
          <p:cNvCxnSpPr/>
          <p:nvPr/>
        </p:nvCxnSpPr>
        <p:spPr>
          <a:xfrm flipH="1">
            <a:off x="900113" y="692150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00" name="Textfeld 103"/>
          <p:cNvSpPr txBox="1">
            <a:spLocks noChangeArrowheads="1"/>
          </p:cNvSpPr>
          <p:nvPr/>
        </p:nvSpPr>
        <p:spPr bwMode="auto">
          <a:xfrm>
            <a:off x="827088" y="6218238"/>
            <a:ext cx="2159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0</a:t>
            </a:r>
          </a:p>
        </p:txBody>
      </p:sp>
      <p:sp>
        <p:nvSpPr>
          <p:cNvPr id="15401" name="Textfeld 104"/>
          <p:cNvSpPr txBox="1">
            <a:spLocks noChangeArrowheads="1"/>
          </p:cNvSpPr>
          <p:nvPr/>
        </p:nvSpPr>
        <p:spPr bwMode="auto">
          <a:xfrm>
            <a:off x="1331913" y="6218238"/>
            <a:ext cx="2159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</a:t>
            </a:r>
          </a:p>
        </p:txBody>
      </p:sp>
      <p:sp>
        <p:nvSpPr>
          <p:cNvPr id="15402" name="Textfeld 107"/>
          <p:cNvSpPr txBox="1">
            <a:spLocks noChangeArrowheads="1"/>
          </p:cNvSpPr>
          <p:nvPr/>
        </p:nvSpPr>
        <p:spPr bwMode="auto">
          <a:xfrm>
            <a:off x="1835150" y="62372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</a:t>
            </a:r>
          </a:p>
        </p:txBody>
      </p:sp>
      <p:sp>
        <p:nvSpPr>
          <p:cNvPr id="15403" name="Textfeld 108"/>
          <p:cNvSpPr txBox="1">
            <a:spLocks noChangeArrowheads="1"/>
          </p:cNvSpPr>
          <p:nvPr/>
        </p:nvSpPr>
        <p:spPr bwMode="auto">
          <a:xfrm>
            <a:off x="2339975" y="62372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3</a:t>
            </a:r>
          </a:p>
        </p:txBody>
      </p:sp>
      <p:sp>
        <p:nvSpPr>
          <p:cNvPr id="15404" name="Textfeld 109"/>
          <p:cNvSpPr txBox="1">
            <a:spLocks noChangeArrowheads="1"/>
          </p:cNvSpPr>
          <p:nvPr/>
        </p:nvSpPr>
        <p:spPr bwMode="auto">
          <a:xfrm>
            <a:off x="2843213" y="62372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4</a:t>
            </a:r>
          </a:p>
        </p:txBody>
      </p:sp>
      <p:sp>
        <p:nvSpPr>
          <p:cNvPr id="15405" name="Textfeld 110"/>
          <p:cNvSpPr txBox="1">
            <a:spLocks noChangeArrowheads="1"/>
          </p:cNvSpPr>
          <p:nvPr/>
        </p:nvSpPr>
        <p:spPr bwMode="auto">
          <a:xfrm>
            <a:off x="3348038" y="62372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5</a:t>
            </a:r>
          </a:p>
        </p:txBody>
      </p:sp>
      <p:sp>
        <p:nvSpPr>
          <p:cNvPr id="15406" name="Textfeld 111"/>
          <p:cNvSpPr txBox="1">
            <a:spLocks noChangeArrowheads="1"/>
          </p:cNvSpPr>
          <p:nvPr/>
        </p:nvSpPr>
        <p:spPr bwMode="auto">
          <a:xfrm>
            <a:off x="3851275" y="62372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6</a:t>
            </a:r>
          </a:p>
        </p:txBody>
      </p:sp>
      <p:sp>
        <p:nvSpPr>
          <p:cNvPr id="15407" name="Textfeld 112"/>
          <p:cNvSpPr txBox="1">
            <a:spLocks noChangeArrowheads="1"/>
          </p:cNvSpPr>
          <p:nvPr/>
        </p:nvSpPr>
        <p:spPr bwMode="auto">
          <a:xfrm>
            <a:off x="4356100" y="62372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7</a:t>
            </a:r>
          </a:p>
        </p:txBody>
      </p:sp>
      <p:sp>
        <p:nvSpPr>
          <p:cNvPr id="15408" name="Textfeld 113"/>
          <p:cNvSpPr txBox="1">
            <a:spLocks noChangeArrowheads="1"/>
          </p:cNvSpPr>
          <p:nvPr/>
        </p:nvSpPr>
        <p:spPr bwMode="auto">
          <a:xfrm>
            <a:off x="4859338" y="6237288"/>
            <a:ext cx="2174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8</a:t>
            </a:r>
          </a:p>
        </p:txBody>
      </p:sp>
      <p:sp>
        <p:nvSpPr>
          <p:cNvPr id="15409" name="Textfeld 114"/>
          <p:cNvSpPr txBox="1">
            <a:spLocks noChangeArrowheads="1"/>
          </p:cNvSpPr>
          <p:nvPr/>
        </p:nvSpPr>
        <p:spPr bwMode="auto">
          <a:xfrm>
            <a:off x="5364163" y="62372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9</a:t>
            </a:r>
          </a:p>
        </p:txBody>
      </p:sp>
      <p:sp>
        <p:nvSpPr>
          <p:cNvPr id="15410" name="Textfeld 115"/>
          <p:cNvSpPr txBox="1">
            <a:spLocks noChangeArrowheads="1"/>
          </p:cNvSpPr>
          <p:nvPr/>
        </p:nvSpPr>
        <p:spPr bwMode="auto">
          <a:xfrm>
            <a:off x="5795963" y="623728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10</a:t>
            </a:r>
          </a:p>
        </p:txBody>
      </p:sp>
      <p:sp>
        <p:nvSpPr>
          <p:cNvPr id="15411" name="Textfeld 116"/>
          <p:cNvSpPr txBox="1">
            <a:spLocks noChangeArrowheads="1"/>
          </p:cNvSpPr>
          <p:nvPr/>
        </p:nvSpPr>
        <p:spPr bwMode="auto">
          <a:xfrm>
            <a:off x="6300788" y="623728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11</a:t>
            </a:r>
          </a:p>
        </p:txBody>
      </p:sp>
      <p:sp>
        <p:nvSpPr>
          <p:cNvPr id="15412" name="Textfeld 117"/>
          <p:cNvSpPr txBox="1">
            <a:spLocks noChangeArrowheads="1"/>
          </p:cNvSpPr>
          <p:nvPr/>
        </p:nvSpPr>
        <p:spPr bwMode="auto">
          <a:xfrm>
            <a:off x="6804025" y="623728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12</a:t>
            </a:r>
          </a:p>
        </p:txBody>
      </p:sp>
      <p:sp>
        <p:nvSpPr>
          <p:cNvPr id="15413" name="Textfeld 118"/>
          <p:cNvSpPr txBox="1">
            <a:spLocks noChangeArrowheads="1"/>
          </p:cNvSpPr>
          <p:nvPr/>
        </p:nvSpPr>
        <p:spPr bwMode="auto">
          <a:xfrm>
            <a:off x="7308850" y="623728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13</a:t>
            </a:r>
          </a:p>
        </p:txBody>
      </p:sp>
      <p:sp>
        <p:nvSpPr>
          <p:cNvPr id="15414" name="Textfeld 119"/>
          <p:cNvSpPr txBox="1">
            <a:spLocks noChangeArrowheads="1"/>
          </p:cNvSpPr>
          <p:nvPr/>
        </p:nvSpPr>
        <p:spPr bwMode="auto">
          <a:xfrm>
            <a:off x="7812088" y="623728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14</a:t>
            </a:r>
          </a:p>
        </p:txBody>
      </p:sp>
      <p:sp>
        <p:nvSpPr>
          <p:cNvPr id="15415" name="Textfeld 120"/>
          <p:cNvSpPr txBox="1">
            <a:spLocks noChangeArrowheads="1"/>
          </p:cNvSpPr>
          <p:nvPr/>
        </p:nvSpPr>
        <p:spPr bwMode="auto">
          <a:xfrm>
            <a:off x="8316913" y="623728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15</a:t>
            </a:r>
          </a:p>
        </p:txBody>
      </p:sp>
      <p:sp>
        <p:nvSpPr>
          <p:cNvPr id="27705" name="Textfeld 121"/>
          <p:cNvSpPr txBox="1">
            <a:spLocks noChangeArrowheads="1"/>
          </p:cNvSpPr>
          <p:nvPr/>
        </p:nvSpPr>
        <p:spPr bwMode="auto">
          <a:xfrm>
            <a:off x="7280275" y="6505575"/>
            <a:ext cx="1863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Zeitachse [Tage]</a:t>
            </a:r>
          </a:p>
        </p:txBody>
      </p:sp>
      <p:sp>
        <p:nvSpPr>
          <p:cNvPr id="15417" name="Textfeld 124"/>
          <p:cNvSpPr txBox="1">
            <a:spLocks noChangeArrowheads="1"/>
          </p:cNvSpPr>
          <p:nvPr/>
        </p:nvSpPr>
        <p:spPr bwMode="auto">
          <a:xfrm>
            <a:off x="539750" y="5713413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</a:t>
            </a:r>
          </a:p>
        </p:txBody>
      </p:sp>
      <p:sp>
        <p:nvSpPr>
          <p:cNvPr id="15418" name="Textfeld 125"/>
          <p:cNvSpPr txBox="1">
            <a:spLocks noChangeArrowheads="1"/>
          </p:cNvSpPr>
          <p:nvPr/>
        </p:nvSpPr>
        <p:spPr bwMode="auto">
          <a:xfrm>
            <a:off x="539750" y="5445125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4</a:t>
            </a:r>
          </a:p>
        </p:txBody>
      </p:sp>
      <p:sp>
        <p:nvSpPr>
          <p:cNvPr id="15419" name="Textfeld 126"/>
          <p:cNvSpPr txBox="1">
            <a:spLocks noChangeArrowheads="1"/>
          </p:cNvSpPr>
          <p:nvPr/>
        </p:nvSpPr>
        <p:spPr bwMode="auto">
          <a:xfrm>
            <a:off x="539750" y="51577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6</a:t>
            </a:r>
          </a:p>
        </p:txBody>
      </p:sp>
      <p:sp>
        <p:nvSpPr>
          <p:cNvPr id="15420" name="Textfeld 127"/>
          <p:cNvSpPr txBox="1">
            <a:spLocks noChangeArrowheads="1"/>
          </p:cNvSpPr>
          <p:nvPr/>
        </p:nvSpPr>
        <p:spPr bwMode="auto">
          <a:xfrm>
            <a:off x="539750" y="4868863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8</a:t>
            </a:r>
          </a:p>
        </p:txBody>
      </p:sp>
      <p:sp>
        <p:nvSpPr>
          <p:cNvPr id="15421" name="Textfeld 128"/>
          <p:cNvSpPr txBox="1">
            <a:spLocks noChangeArrowheads="1"/>
          </p:cNvSpPr>
          <p:nvPr/>
        </p:nvSpPr>
        <p:spPr bwMode="auto">
          <a:xfrm>
            <a:off x="468313" y="4560888"/>
            <a:ext cx="5032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10</a:t>
            </a:r>
          </a:p>
        </p:txBody>
      </p:sp>
      <p:sp>
        <p:nvSpPr>
          <p:cNvPr id="15422" name="Textfeld 129"/>
          <p:cNvSpPr txBox="1">
            <a:spLocks noChangeArrowheads="1"/>
          </p:cNvSpPr>
          <p:nvPr/>
        </p:nvSpPr>
        <p:spPr bwMode="auto">
          <a:xfrm>
            <a:off x="468313" y="4273550"/>
            <a:ext cx="5032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12</a:t>
            </a:r>
          </a:p>
        </p:txBody>
      </p:sp>
      <p:sp>
        <p:nvSpPr>
          <p:cNvPr id="15423" name="Textfeld 133"/>
          <p:cNvSpPr txBox="1">
            <a:spLocks noChangeArrowheads="1"/>
          </p:cNvSpPr>
          <p:nvPr/>
        </p:nvSpPr>
        <p:spPr bwMode="auto">
          <a:xfrm>
            <a:off x="468313" y="398462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14</a:t>
            </a:r>
          </a:p>
        </p:txBody>
      </p:sp>
      <p:sp>
        <p:nvSpPr>
          <p:cNvPr id="15424" name="Textfeld 134"/>
          <p:cNvSpPr txBox="1">
            <a:spLocks noChangeArrowheads="1"/>
          </p:cNvSpPr>
          <p:nvPr/>
        </p:nvSpPr>
        <p:spPr bwMode="auto">
          <a:xfrm>
            <a:off x="468313" y="371633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16</a:t>
            </a:r>
          </a:p>
        </p:txBody>
      </p:sp>
      <p:sp>
        <p:nvSpPr>
          <p:cNvPr id="15425" name="Textfeld 135"/>
          <p:cNvSpPr txBox="1">
            <a:spLocks noChangeArrowheads="1"/>
          </p:cNvSpPr>
          <p:nvPr/>
        </p:nvSpPr>
        <p:spPr bwMode="auto">
          <a:xfrm>
            <a:off x="468313" y="3429000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18</a:t>
            </a:r>
          </a:p>
        </p:txBody>
      </p:sp>
      <p:sp>
        <p:nvSpPr>
          <p:cNvPr id="15426" name="Textfeld 136"/>
          <p:cNvSpPr txBox="1">
            <a:spLocks noChangeArrowheads="1"/>
          </p:cNvSpPr>
          <p:nvPr/>
        </p:nvSpPr>
        <p:spPr bwMode="auto">
          <a:xfrm>
            <a:off x="468313" y="3141663"/>
            <a:ext cx="4318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20</a:t>
            </a:r>
          </a:p>
        </p:txBody>
      </p:sp>
      <p:sp>
        <p:nvSpPr>
          <p:cNvPr id="15427" name="Textfeld 137"/>
          <p:cNvSpPr txBox="1">
            <a:spLocks noChangeArrowheads="1"/>
          </p:cNvSpPr>
          <p:nvPr/>
        </p:nvSpPr>
        <p:spPr bwMode="auto">
          <a:xfrm>
            <a:off x="468313" y="285273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22</a:t>
            </a:r>
          </a:p>
        </p:txBody>
      </p:sp>
      <p:sp>
        <p:nvSpPr>
          <p:cNvPr id="15428" name="Textfeld 138"/>
          <p:cNvSpPr txBox="1">
            <a:spLocks noChangeArrowheads="1"/>
          </p:cNvSpPr>
          <p:nvPr/>
        </p:nvSpPr>
        <p:spPr bwMode="auto">
          <a:xfrm>
            <a:off x="468313" y="2565400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24</a:t>
            </a:r>
          </a:p>
        </p:txBody>
      </p:sp>
      <p:sp>
        <p:nvSpPr>
          <p:cNvPr id="15429" name="Textfeld 139"/>
          <p:cNvSpPr txBox="1">
            <a:spLocks noChangeArrowheads="1"/>
          </p:cNvSpPr>
          <p:nvPr/>
        </p:nvSpPr>
        <p:spPr bwMode="auto">
          <a:xfrm>
            <a:off x="468313" y="227647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26</a:t>
            </a:r>
          </a:p>
        </p:txBody>
      </p:sp>
      <p:sp>
        <p:nvSpPr>
          <p:cNvPr id="15430" name="Textfeld 140"/>
          <p:cNvSpPr txBox="1">
            <a:spLocks noChangeArrowheads="1"/>
          </p:cNvSpPr>
          <p:nvPr/>
        </p:nvSpPr>
        <p:spPr bwMode="auto">
          <a:xfrm>
            <a:off x="468313" y="198913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28</a:t>
            </a:r>
          </a:p>
        </p:txBody>
      </p:sp>
      <p:sp>
        <p:nvSpPr>
          <p:cNvPr id="15431" name="Textfeld 141"/>
          <p:cNvSpPr txBox="1">
            <a:spLocks noChangeArrowheads="1"/>
          </p:cNvSpPr>
          <p:nvPr/>
        </p:nvSpPr>
        <p:spPr bwMode="auto">
          <a:xfrm>
            <a:off x="468313" y="1700213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30</a:t>
            </a:r>
          </a:p>
        </p:txBody>
      </p:sp>
      <p:sp>
        <p:nvSpPr>
          <p:cNvPr id="15432" name="Textfeld 143"/>
          <p:cNvSpPr txBox="1">
            <a:spLocks noChangeArrowheads="1"/>
          </p:cNvSpPr>
          <p:nvPr/>
        </p:nvSpPr>
        <p:spPr bwMode="auto">
          <a:xfrm>
            <a:off x="468313" y="141287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32</a:t>
            </a:r>
          </a:p>
        </p:txBody>
      </p:sp>
      <p:sp>
        <p:nvSpPr>
          <p:cNvPr id="15433" name="Textfeld 144"/>
          <p:cNvSpPr txBox="1">
            <a:spLocks noChangeArrowheads="1"/>
          </p:cNvSpPr>
          <p:nvPr/>
        </p:nvSpPr>
        <p:spPr bwMode="auto">
          <a:xfrm>
            <a:off x="468313" y="1052513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34</a:t>
            </a:r>
          </a:p>
        </p:txBody>
      </p:sp>
      <p:sp>
        <p:nvSpPr>
          <p:cNvPr id="15434" name="Textfeld 145"/>
          <p:cNvSpPr txBox="1">
            <a:spLocks noChangeArrowheads="1"/>
          </p:cNvSpPr>
          <p:nvPr/>
        </p:nvSpPr>
        <p:spPr bwMode="auto">
          <a:xfrm>
            <a:off x="468313" y="76517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36</a:t>
            </a:r>
          </a:p>
        </p:txBody>
      </p:sp>
      <p:sp>
        <p:nvSpPr>
          <p:cNvPr id="15435" name="Textfeld 146"/>
          <p:cNvSpPr txBox="1">
            <a:spLocks noChangeArrowheads="1"/>
          </p:cNvSpPr>
          <p:nvPr/>
        </p:nvSpPr>
        <p:spPr bwMode="auto">
          <a:xfrm>
            <a:off x="468313" y="52863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38</a:t>
            </a:r>
          </a:p>
        </p:txBody>
      </p:sp>
      <p:sp>
        <p:nvSpPr>
          <p:cNvPr id="27725" name="Textfeld 148"/>
          <p:cNvSpPr txBox="1">
            <a:spLocks noChangeArrowheads="1"/>
          </p:cNvSpPr>
          <p:nvPr/>
        </p:nvSpPr>
        <p:spPr bwMode="auto">
          <a:xfrm rot="-5400000">
            <a:off x="-1394619" y="1402556"/>
            <a:ext cx="3313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Ressourceneinsatz [Personen]</a:t>
            </a:r>
          </a:p>
        </p:txBody>
      </p:sp>
      <p:sp>
        <p:nvSpPr>
          <p:cNvPr id="150" name="Rechteck 149"/>
          <p:cNvSpPr/>
          <p:nvPr/>
        </p:nvSpPr>
        <p:spPr>
          <a:xfrm>
            <a:off x="990600" y="3276600"/>
            <a:ext cx="1008063" cy="2881313"/>
          </a:xfrm>
          <a:prstGeom prst="rect">
            <a:avLst/>
          </a:prstGeom>
          <a:solidFill>
            <a:srgbClr val="FFC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156" name="Rechteck 155"/>
          <p:cNvSpPr/>
          <p:nvPr/>
        </p:nvSpPr>
        <p:spPr>
          <a:xfrm>
            <a:off x="1981200" y="4730750"/>
            <a:ext cx="2520950" cy="1441450"/>
          </a:xfrm>
          <a:prstGeom prst="rect">
            <a:avLst/>
          </a:prstGeom>
          <a:solidFill>
            <a:srgbClr val="FFC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157" name="Rechteck 156"/>
          <p:cNvSpPr/>
          <p:nvPr/>
        </p:nvSpPr>
        <p:spPr>
          <a:xfrm>
            <a:off x="1981200" y="3276600"/>
            <a:ext cx="1008063" cy="1439863"/>
          </a:xfrm>
          <a:prstGeom prst="rect">
            <a:avLst/>
          </a:prstGeom>
          <a:solidFill>
            <a:srgbClr val="BCFDA5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159" name="Rechteck 158"/>
          <p:cNvSpPr/>
          <p:nvPr/>
        </p:nvSpPr>
        <p:spPr>
          <a:xfrm>
            <a:off x="2971800" y="2590800"/>
            <a:ext cx="1008063" cy="21590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</a:t>
            </a:r>
          </a:p>
        </p:txBody>
      </p:sp>
      <p:sp>
        <p:nvSpPr>
          <p:cNvPr id="161" name="Rechteck 160"/>
          <p:cNvSpPr/>
          <p:nvPr/>
        </p:nvSpPr>
        <p:spPr>
          <a:xfrm>
            <a:off x="4495800" y="5514975"/>
            <a:ext cx="1511300" cy="657225"/>
          </a:xfrm>
          <a:prstGeom prst="rect">
            <a:avLst/>
          </a:prstGeom>
          <a:solidFill>
            <a:srgbClr val="FFC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</a:p>
        </p:txBody>
      </p:sp>
      <p:sp>
        <p:nvSpPr>
          <p:cNvPr id="162" name="Rechteck 161"/>
          <p:cNvSpPr/>
          <p:nvPr/>
        </p:nvSpPr>
        <p:spPr>
          <a:xfrm>
            <a:off x="6019800" y="4724400"/>
            <a:ext cx="1512888" cy="1449388"/>
          </a:xfrm>
          <a:prstGeom prst="rect">
            <a:avLst/>
          </a:prstGeom>
          <a:solidFill>
            <a:srgbClr val="FFC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</a:t>
            </a:r>
          </a:p>
        </p:txBody>
      </p:sp>
      <p:cxnSp>
        <p:nvCxnSpPr>
          <p:cNvPr id="164" name="Gerade Verbindung 163"/>
          <p:cNvCxnSpPr/>
          <p:nvPr/>
        </p:nvCxnSpPr>
        <p:spPr>
          <a:xfrm>
            <a:off x="914400" y="3276600"/>
            <a:ext cx="6408738" cy="0"/>
          </a:xfrm>
          <a:prstGeom prst="line">
            <a:avLst/>
          </a:prstGeom>
          <a:ln w="4762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33" name="Textfeld 165"/>
          <p:cNvSpPr txBox="1">
            <a:spLocks noChangeArrowheads="1"/>
          </p:cNvSpPr>
          <p:nvPr/>
        </p:nvSpPr>
        <p:spPr bwMode="auto">
          <a:xfrm>
            <a:off x="4343400" y="2819400"/>
            <a:ext cx="2663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Kapazitätsgrenze = 20</a:t>
            </a:r>
          </a:p>
        </p:txBody>
      </p:sp>
      <p:cxnSp>
        <p:nvCxnSpPr>
          <p:cNvPr id="168" name="Gerade Verbindung 167"/>
          <p:cNvCxnSpPr/>
          <p:nvPr/>
        </p:nvCxnSpPr>
        <p:spPr>
          <a:xfrm>
            <a:off x="914400" y="1828800"/>
            <a:ext cx="52562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Gerade Verbindung 169"/>
          <p:cNvCxnSpPr/>
          <p:nvPr/>
        </p:nvCxnSpPr>
        <p:spPr>
          <a:xfrm>
            <a:off x="990600" y="2133600"/>
            <a:ext cx="52562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Gerade Verbindung 170"/>
          <p:cNvCxnSpPr/>
          <p:nvPr/>
        </p:nvCxnSpPr>
        <p:spPr>
          <a:xfrm>
            <a:off x="990600" y="2590800"/>
            <a:ext cx="52562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Rechteck 171"/>
          <p:cNvSpPr/>
          <p:nvPr/>
        </p:nvSpPr>
        <p:spPr>
          <a:xfrm>
            <a:off x="990600" y="1828800"/>
            <a:ext cx="990600" cy="14398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73" name="Rechteck 172"/>
          <p:cNvSpPr/>
          <p:nvPr/>
        </p:nvSpPr>
        <p:spPr>
          <a:xfrm>
            <a:off x="1981200" y="2133600"/>
            <a:ext cx="1008063" cy="1150938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</a:t>
            </a:r>
          </a:p>
        </p:txBody>
      </p:sp>
      <p:sp>
        <p:nvSpPr>
          <p:cNvPr id="27739" name="Textfeld 174"/>
          <p:cNvSpPr txBox="1">
            <a:spLocks noChangeArrowheads="1"/>
          </p:cNvSpPr>
          <p:nvPr/>
        </p:nvSpPr>
        <p:spPr bwMode="auto">
          <a:xfrm>
            <a:off x="6248400" y="160020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30</a:t>
            </a:r>
          </a:p>
        </p:txBody>
      </p:sp>
      <p:sp>
        <p:nvSpPr>
          <p:cNvPr id="27740" name="Textfeld 175"/>
          <p:cNvSpPr txBox="1">
            <a:spLocks noChangeArrowheads="1"/>
          </p:cNvSpPr>
          <p:nvPr/>
        </p:nvSpPr>
        <p:spPr bwMode="auto">
          <a:xfrm>
            <a:off x="6269038" y="1905000"/>
            <a:ext cx="504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28</a:t>
            </a:r>
          </a:p>
        </p:txBody>
      </p:sp>
      <p:sp>
        <p:nvSpPr>
          <p:cNvPr id="27741" name="Textfeld 176"/>
          <p:cNvSpPr txBox="1">
            <a:spLocks noChangeArrowheads="1"/>
          </p:cNvSpPr>
          <p:nvPr/>
        </p:nvSpPr>
        <p:spPr bwMode="auto">
          <a:xfrm>
            <a:off x="6248400" y="2362200"/>
            <a:ext cx="504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25</a:t>
            </a:r>
          </a:p>
        </p:txBody>
      </p:sp>
      <p:cxnSp>
        <p:nvCxnSpPr>
          <p:cNvPr id="179" name="Gerade Verbindung 178"/>
          <p:cNvCxnSpPr/>
          <p:nvPr/>
        </p:nvCxnSpPr>
        <p:spPr>
          <a:xfrm flipH="1" flipV="1">
            <a:off x="5867400" y="4191000"/>
            <a:ext cx="360363" cy="720725"/>
          </a:xfrm>
          <a:prstGeom prst="line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43" name="Textfeld 180"/>
          <p:cNvSpPr txBox="1">
            <a:spLocks noChangeArrowheads="1"/>
          </p:cNvSpPr>
          <p:nvPr/>
        </p:nvSpPr>
        <p:spPr bwMode="auto">
          <a:xfrm>
            <a:off x="4419600" y="3657600"/>
            <a:ext cx="44656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Arbeitsmenge A = </a:t>
            </a:r>
          </a:p>
          <a:p>
            <a:r>
              <a:rPr lang="de-DE" sz="1600" b="1"/>
              <a:t>= RB(H) * DV(H) = 10 [P] * 3 [d] = 30 [Pd] 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 flipV="1">
            <a:off x="990600" y="304800"/>
            <a:ext cx="0" cy="5903913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1600200" y="152400"/>
            <a:ext cx="3124200" cy="5334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de-DE" b="1"/>
              <a:t>Belastungsplanung [1]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54864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7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7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7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7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" grpId="0" animBg="1" autoUpdateAnimBg="0"/>
      <p:bldP spid="27705" grpId="0" autoUpdateAnimBg="0"/>
      <p:bldP spid="27725" grpId="0" autoUpdateAnimBg="0"/>
      <p:bldP spid="150" grpId="0" animBg="1" autoUpdateAnimBg="0"/>
      <p:bldP spid="156" grpId="0" animBg="1" autoUpdateAnimBg="0"/>
      <p:bldP spid="157" grpId="0" animBg="1" autoUpdateAnimBg="0"/>
      <p:bldP spid="159" grpId="0" animBg="1" autoUpdateAnimBg="0"/>
      <p:bldP spid="161" grpId="0" animBg="1" autoUpdateAnimBg="0"/>
      <p:bldP spid="162" grpId="0" animBg="1" autoUpdateAnimBg="0"/>
      <p:bldP spid="27733" grpId="0" autoUpdateAnimBg="0"/>
      <p:bldP spid="172" grpId="0" animBg="1" autoUpdateAnimBg="0"/>
      <p:bldP spid="173" grpId="0" animBg="1" autoUpdateAnimBg="0"/>
      <p:bldP spid="27739" grpId="0" autoUpdateAnimBg="0"/>
      <p:bldP spid="27740" grpId="0" autoUpdateAnimBg="0"/>
      <p:bldP spid="27741" grpId="0" autoUpdateAnimBg="0"/>
      <p:bldP spid="27743" grpId="0" autoUpdateAnimBg="0"/>
      <p:bldP spid="121865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 Verbindung mit Pfeil 2"/>
          <p:cNvCxnSpPr/>
          <p:nvPr/>
        </p:nvCxnSpPr>
        <p:spPr>
          <a:xfrm>
            <a:off x="900113" y="6165850"/>
            <a:ext cx="8135937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/>
          <p:cNvCxnSpPr/>
          <p:nvPr/>
        </p:nvCxnSpPr>
        <p:spPr>
          <a:xfrm flipV="1">
            <a:off x="971550" y="333375"/>
            <a:ext cx="0" cy="5903913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/>
        </p:nvCxnSpPr>
        <p:spPr>
          <a:xfrm>
            <a:off x="1476375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>
            <a:off x="1979613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>
            <a:off x="2484438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2987675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3492500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3995738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500563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5003800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>
            <a:off x="5508625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6011863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6516688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7019925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7524750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8027988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>
            <a:off x="8532813" y="6092825"/>
            <a:ext cx="0" cy="1444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 flipH="1">
            <a:off x="900113" y="5876925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 flipH="1">
            <a:off x="900113" y="5589588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46"/>
          <p:cNvCxnSpPr/>
          <p:nvPr/>
        </p:nvCxnSpPr>
        <p:spPr>
          <a:xfrm flipH="1">
            <a:off x="900113" y="5300663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 flipH="1">
            <a:off x="900113" y="5013325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 flipH="1">
            <a:off x="900113" y="4724400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70"/>
          <p:cNvCxnSpPr/>
          <p:nvPr/>
        </p:nvCxnSpPr>
        <p:spPr>
          <a:xfrm flipH="1">
            <a:off x="900113" y="4722813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72"/>
          <p:cNvCxnSpPr/>
          <p:nvPr/>
        </p:nvCxnSpPr>
        <p:spPr>
          <a:xfrm flipH="1">
            <a:off x="900113" y="4435475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74"/>
          <p:cNvCxnSpPr/>
          <p:nvPr/>
        </p:nvCxnSpPr>
        <p:spPr>
          <a:xfrm flipH="1">
            <a:off x="900113" y="5013325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 flipH="1">
            <a:off x="900113" y="4149725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79"/>
          <p:cNvCxnSpPr/>
          <p:nvPr/>
        </p:nvCxnSpPr>
        <p:spPr>
          <a:xfrm flipH="1">
            <a:off x="900113" y="3860800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81"/>
          <p:cNvCxnSpPr/>
          <p:nvPr/>
        </p:nvCxnSpPr>
        <p:spPr>
          <a:xfrm flipH="1">
            <a:off x="900113" y="3573463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83"/>
          <p:cNvCxnSpPr/>
          <p:nvPr/>
        </p:nvCxnSpPr>
        <p:spPr>
          <a:xfrm flipH="1">
            <a:off x="900113" y="3284538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85"/>
          <p:cNvCxnSpPr/>
          <p:nvPr/>
        </p:nvCxnSpPr>
        <p:spPr>
          <a:xfrm flipH="1">
            <a:off x="900113" y="2997200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87"/>
          <p:cNvCxnSpPr/>
          <p:nvPr/>
        </p:nvCxnSpPr>
        <p:spPr>
          <a:xfrm flipH="1">
            <a:off x="900113" y="2708275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89"/>
          <p:cNvCxnSpPr/>
          <p:nvPr/>
        </p:nvCxnSpPr>
        <p:spPr>
          <a:xfrm flipH="1">
            <a:off x="900113" y="2420938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91"/>
          <p:cNvCxnSpPr/>
          <p:nvPr/>
        </p:nvCxnSpPr>
        <p:spPr>
          <a:xfrm flipH="1">
            <a:off x="900113" y="2133600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93"/>
          <p:cNvCxnSpPr/>
          <p:nvPr/>
        </p:nvCxnSpPr>
        <p:spPr>
          <a:xfrm flipH="1">
            <a:off x="900113" y="1844675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95"/>
          <p:cNvCxnSpPr/>
          <p:nvPr/>
        </p:nvCxnSpPr>
        <p:spPr>
          <a:xfrm flipH="1">
            <a:off x="900113" y="1557338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97"/>
          <p:cNvCxnSpPr/>
          <p:nvPr/>
        </p:nvCxnSpPr>
        <p:spPr>
          <a:xfrm flipH="1">
            <a:off x="900113" y="1268413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99"/>
          <p:cNvCxnSpPr/>
          <p:nvPr/>
        </p:nvCxnSpPr>
        <p:spPr>
          <a:xfrm flipH="1">
            <a:off x="900113" y="981075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100"/>
          <p:cNvCxnSpPr/>
          <p:nvPr/>
        </p:nvCxnSpPr>
        <p:spPr>
          <a:xfrm flipH="1">
            <a:off x="900113" y="692150"/>
            <a:ext cx="1428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24" name="Textfeld 103"/>
          <p:cNvSpPr txBox="1">
            <a:spLocks noChangeArrowheads="1"/>
          </p:cNvSpPr>
          <p:nvPr/>
        </p:nvSpPr>
        <p:spPr bwMode="auto">
          <a:xfrm>
            <a:off x="827088" y="6218238"/>
            <a:ext cx="2159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0</a:t>
            </a:r>
          </a:p>
        </p:txBody>
      </p:sp>
      <p:sp>
        <p:nvSpPr>
          <p:cNvPr id="16425" name="Textfeld 104"/>
          <p:cNvSpPr txBox="1">
            <a:spLocks noChangeArrowheads="1"/>
          </p:cNvSpPr>
          <p:nvPr/>
        </p:nvSpPr>
        <p:spPr bwMode="auto">
          <a:xfrm>
            <a:off x="1331913" y="6218238"/>
            <a:ext cx="2159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</a:t>
            </a:r>
          </a:p>
        </p:txBody>
      </p:sp>
      <p:sp>
        <p:nvSpPr>
          <p:cNvPr id="16426" name="Textfeld 107"/>
          <p:cNvSpPr txBox="1">
            <a:spLocks noChangeArrowheads="1"/>
          </p:cNvSpPr>
          <p:nvPr/>
        </p:nvSpPr>
        <p:spPr bwMode="auto">
          <a:xfrm>
            <a:off x="1835150" y="62372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</a:t>
            </a:r>
          </a:p>
        </p:txBody>
      </p:sp>
      <p:sp>
        <p:nvSpPr>
          <p:cNvPr id="16427" name="Textfeld 108"/>
          <p:cNvSpPr txBox="1">
            <a:spLocks noChangeArrowheads="1"/>
          </p:cNvSpPr>
          <p:nvPr/>
        </p:nvSpPr>
        <p:spPr bwMode="auto">
          <a:xfrm>
            <a:off x="2339975" y="62372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3</a:t>
            </a:r>
          </a:p>
        </p:txBody>
      </p:sp>
      <p:sp>
        <p:nvSpPr>
          <p:cNvPr id="16428" name="Textfeld 109"/>
          <p:cNvSpPr txBox="1">
            <a:spLocks noChangeArrowheads="1"/>
          </p:cNvSpPr>
          <p:nvPr/>
        </p:nvSpPr>
        <p:spPr bwMode="auto">
          <a:xfrm>
            <a:off x="2843213" y="62372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4</a:t>
            </a:r>
          </a:p>
        </p:txBody>
      </p:sp>
      <p:sp>
        <p:nvSpPr>
          <p:cNvPr id="16429" name="Textfeld 110"/>
          <p:cNvSpPr txBox="1">
            <a:spLocks noChangeArrowheads="1"/>
          </p:cNvSpPr>
          <p:nvPr/>
        </p:nvSpPr>
        <p:spPr bwMode="auto">
          <a:xfrm>
            <a:off x="3348038" y="62372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5</a:t>
            </a:r>
          </a:p>
        </p:txBody>
      </p:sp>
      <p:sp>
        <p:nvSpPr>
          <p:cNvPr id="16430" name="Textfeld 111"/>
          <p:cNvSpPr txBox="1">
            <a:spLocks noChangeArrowheads="1"/>
          </p:cNvSpPr>
          <p:nvPr/>
        </p:nvSpPr>
        <p:spPr bwMode="auto">
          <a:xfrm>
            <a:off x="3851275" y="62372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6</a:t>
            </a:r>
          </a:p>
        </p:txBody>
      </p:sp>
      <p:sp>
        <p:nvSpPr>
          <p:cNvPr id="16431" name="Textfeld 112"/>
          <p:cNvSpPr txBox="1">
            <a:spLocks noChangeArrowheads="1"/>
          </p:cNvSpPr>
          <p:nvPr/>
        </p:nvSpPr>
        <p:spPr bwMode="auto">
          <a:xfrm>
            <a:off x="4356100" y="62372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7</a:t>
            </a:r>
          </a:p>
        </p:txBody>
      </p:sp>
      <p:sp>
        <p:nvSpPr>
          <p:cNvPr id="16432" name="Textfeld 113"/>
          <p:cNvSpPr txBox="1">
            <a:spLocks noChangeArrowheads="1"/>
          </p:cNvSpPr>
          <p:nvPr/>
        </p:nvSpPr>
        <p:spPr bwMode="auto">
          <a:xfrm>
            <a:off x="4859338" y="6237288"/>
            <a:ext cx="2174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8</a:t>
            </a:r>
          </a:p>
        </p:txBody>
      </p:sp>
      <p:sp>
        <p:nvSpPr>
          <p:cNvPr id="16433" name="Textfeld 114"/>
          <p:cNvSpPr txBox="1">
            <a:spLocks noChangeArrowheads="1"/>
          </p:cNvSpPr>
          <p:nvPr/>
        </p:nvSpPr>
        <p:spPr bwMode="auto">
          <a:xfrm>
            <a:off x="5364163" y="62372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9</a:t>
            </a:r>
          </a:p>
        </p:txBody>
      </p:sp>
      <p:sp>
        <p:nvSpPr>
          <p:cNvPr id="16434" name="Textfeld 115"/>
          <p:cNvSpPr txBox="1">
            <a:spLocks noChangeArrowheads="1"/>
          </p:cNvSpPr>
          <p:nvPr/>
        </p:nvSpPr>
        <p:spPr bwMode="auto">
          <a:xfrm>
            <a:off x="5795963" y="623728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10</a:t>
            </a:r>
          </a:p>
        </p:txBody>
      </p:sp>
      <p:sp>
        <p:nvSpPr>
          <p:cNvPr id="16435" name="Textfeld 116"/>
          <p:cNvSpPr txBox="1">
            <a:spLocks noChangeArrowheads="1"/>
          </p:cNvSpPr>
          <p:nvPr/>
        </p:nvSpPr>
        <p:spPr bwMode="auto">
          <a:xfrm>
            <a:off x="6300788" y="623728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11</a:t>
            </a:r>
          </a:p>
        </p:txBody>
      </p:sp>
      <p:sp>
        <p:nvSpPr>
          <p:cNvPr id="16436" name="Textfeld 117"/>
          <p:cNvSpPr txBox="1">
            <a:spLocks noChangeArrowheads="1"/>
          </p:cNvSpPr>
          <p:nvPr/>
        </p:nvSpPr>
        <p:spPr bwMode="auto">
          <a:xfrm>
            <a:off x="6804025" y="623728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12</a:t>
            </a:r>
          </a:p>
        </p:txBody>
      </p:sp>
      <p:sp>
        <p:nvSpPr>
          <p:cNvPr id="16437" name="Textfeld 118"/>
          <p:cNvSpPr txBox="1">
            <a:spLocks noChangeArrowheads="1"/>
          </p:cNvSpPr>
          <p:nvPr/>
        </p:nvSpPr>
        <p:spPr bwMode="auto">
          <a:xfrm>
            <a:off x="7308850" y="623728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13</a:t>
            </a:r>
          </a:p>
        </p:txBody>
      </p:sp>
      <p:sp>
        <p:nvSpPr>
          <p:cNvPr id="16438" name="Textfeld 119"/>
          <p:cNvSpPr txBox="1">
            <a:spLocks noChangeArrowheads="1"/>
          </p:cNvSpPr>
          <p:nvPr/>
        </p:nvSpPr>
        <p:spPr bwMode="auto">
          <a:xfrm>
            <a:off x="7812088" y="623728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14</a:t>
            </a:r>
          </a:p>
        </p:txBody>
      </p:sp>
      <p:sp>
        <p:nvSpPr>
          <p:cNvPr id="16439" name="Textfeld 120"/>
          <p:cNvSpPr txBox="1">
            <a:spLocks noChangeArrowheads="1"/>
          </p:cNvSpPr>
          <p:nvPr/>
        </p:nvSpPr>
        <p:spPr bwMode="auto">
          <a:xfrm>
            <a:off x="8316913" y="623728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15</a:t>
            </a:r>
          </a:p>
        </p:txBody>
      </p:sp>
      <p:sp>
        <p:nvSpPr>
          <p:cNvPr id="16440" name="Textfeld 121"/>
          <p:cNvSpPr txBox="1">
            <a:spLocks noChangeArrowheads="1"/>
          </p:cNvSpPr>
          <p:nvPr/>
        </p:nvSpPr>
        <p:spPr bwMode="auto">
          <a:xfrm>
            <a:off x="7280275" y="6505575"/>
            <a:ext cx="1863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Zeitachse [Tage]</a:t>
            </a:r>
          </a:p>
        </p:txBody>
      </p:sp>
      <p:sp>
        <p:nvSpPr>
          <p:cNvPr id="16441" name="Textfeld 124"/>
          <p:cNvSpPr txBox="1">
            <a:spLocks noChangeArrowheads="1"/>
          </p:cNvSpPr>
          <p:nvPr/>
        </p:nvSpPr>
        <p:spPr bwMode="auto">
          <a:xfrm>
            <a:off x="539750" y="5713413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</a:t>
            </a:r>
          </a:p>
        </p:txBody>
      </p:sp>
      <p:sp>
        <p:nvSpPr>
          <p:cNvPr id="16442" name="Textfeld 125"/>
          <p:cNvSpPr txBox="1">
            <a:spLocks noChangeArrowheads="1"/>
          </p:cNvSpPr>
          <p:nvPr/>
        </p:nvSpPr>
        <p:spPr bwMode="auto">
          <a:xfrm>
            <a:off x="539750" y="5445125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4</a:t>
            </a:r>
          </a:p>
        </p:txBody>
      </p:sp>
      <p:sp>
        <p:nvSpPr>
          <p:cNvPr id="16443" name="Textfeld 126"/>
          <p:cNvSpPr txBox="1">
            <a:spLocks noChangeArrowheads="1"/>
          </p:cNvSpPr>
          <p:nvPr/>
        </p:nvSpPr>
        <p:spPr bwMode="auto">
          <a:xfrm>
            <a:off x="539750" y="51577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6</a:t>
            </a:r>
          </a:p>
        </p:txBody>
      </p:sp>
      <p:sp>
        <p:nvSpPr>
          <p:cNvPr id="16444" name="Textfeld 127"/>
          <p:cNvSpPr txBox="1">
            <a:spLocks noChangeArrowheads="1"/>
          </p:cNvSpPr>
          <p:nvPr/>
        </p:nvSpPr>
        <p:spPr bwMode="auto">
          <a:xfrm>
            <a:off x="539750" y="4868863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8</a:t>
            </a:r>
          </a:p>
        </p:txBody>
      </p:sp>
      <p:sp>
        <p:nvSpPr>
          <p:cNvPr id="16445" name="Textfeld 128"/>
          <p:cNvSpPr txBox="1">
            <a:spLocks noChangeArrowheads="1"/>
          </p:cNvSpPr>
          <p:nvPr/>
        </p:nvSpPr>
        <p:spPr bwMode="auto">
          <a:xfrm>
            <a:off x="468313" y="4560888"/>
            <a:ext cx="5032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10</a:t>
            </a:r>
          </a:p>
        </p:txBody>
      </p:sp>
      <p:sp>
        <p:nvSpPr>
          <p:cNvPr id="16446" name="Textfeld 129"/>
          <p:cNvSpPr txBox="1">
            <a:spLocks noChangeArrowheads="1"/>
          </p:cNvSpPr>
          <p:nvPr/>
        </p:nvSpPr>
        <p:spPr bwMode="auto">
          <a:xfrm>
            <a:off x="468313" y="4273550"/>
            <a:ext cx="5032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12</a:t>
            </a:r>
          </a:p>
        </p:txBody>
      </p:sp>
      <p:sp>
        <p:nvSpPr>
          <p:cNvPr id="16447" name="Textfeld 133"/>
          <p:cNvSpPr txBox="1">
            <a:spLocks noChangeArrowheads="1"/>
          </p:cNvSpPr>
          <p:nvPr/>
        </p:nvSpPr>
        <p:spPr bwMode="auto">
          <a:xfrm>
            <a:off x="468313" y="398462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14</a:t>
            </a:r>
          </a:p>
        </p:txBody>
      </p:sp>
      <p:sp>
        <p:nvSpPr>
          <p:cNvPr id="16448" name="Textfeld 134"/>
          <p:cNvSpPr txBox="1">
            <a:spLocks noChangeArrowheads="1"/>
          </p:cNvSpPr>
          <p:nvPr/>
        </p:nvSpPr>
        <p:spPr bwMode="auto">
          <a:xfrm>
            <a:off x="468313" y="371633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16</a:t>
            </a:r>
          </a:p>
        </p:txBody>
      </p:sp>
      <p:sp>
        <p:nvSpPr>
          <p:cNvPr id="16449" name="Textfeld 135"/>
          <p:cNvSpPr txBox="1">
            <a:spLocks noChangeArrowheads="1"/>
          </p:cNvSpPr>
          <p:nvPr/>
        </p:nvSpPr>
        <p:spPr bwMode="auto">
          <a:xfrm>
            <a:off x="468313" y="3429000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18</a:t>
            </a:r>
          </a:p>
        </p:txBody>
      </p:sp>
      <p:sp>
        <p:nvSpPr>
          <p:cNvPr id="16450" name="Textfeld 136"/>
          <p:cNvSpPr txBox="1">
            <a:spLocks noChangeArrowheads="1"/>
          </p:cNvSpPr>
          <p:nvPr/>
        </p:nvSpPr>
        <p:spPr bwMode="auto">
          <a:xfrm>
            <a:off x="468313" y="3141663"/>
            <a:ext cx="4318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20</a:t>
            </a:r>
          </a:p>
        </p:txBody>
      </p:sp>
      <p:sp>
        <p:nvSpPr>
          <p:cNvPr id="16451" name="Textfeld 137"/>
          <p:cNvSpPr txBox="1">
            <a:spLocks noChangeArrowheads="1"/>
          </p:cNvSpPr>
          <p:nvPr/>
        </p:nvSpPr>
        <p:spPr bwMode="auto">
          <a:xfrm>
            <a:off x="468313" y="285273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22</a:t>
            </a:r>
          </a:p>
        </p:txBody>
      </p:sp>
      <p:sp>
        <p:nvSpPr>
          <p:cNvPr id="16452" name="Textfeld 138"/>
          <p:cNvSpPr txBox="1">
            <a:spLocks noChangeArrowheads="1"/>
          </p:cNvSpPr>
          <p:nvPr/>
        </p:nvSpPr>
        <p:spPr bwMode="auto">
          <a:xfrm>
            <a:off x="468313" y="2565400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24</a:t>
            </a:r>
          </a:p>
        </p:txBody>
      </p:sp>
      <p:sp>
        <p:nvSpPr>
          <p:cNvPr id="16453" name="Textfeld 139"/>
          <p:cNvSpPr txBox="1">
            <a:spLocks noChangeArrowheads="1"/>
          </p:cNvSpPr>
          <p:nvPr/>
        </p:nvSpPr>
        <p:spPr bwMode="auto">
          <a:xfrm>
            <a:off x="468313" y="227647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26</a:t>
            </a:r>
          </a:p>
        </p:txBody>
      </p:sp>
      <p:sp>
        <p:nvSpPr>
          <p:cNvPr id="16454" name="Textfeld 140"/>
          <p:cNvSpPr txBox="1">
            <a:spLocks noChangeArrowheads="1"/>
          </p:cNvSpPr>
          <p:nvPr/>
        </p:nvSpPr>
        <p:spPr bwMode="auto">
          <a:xfrm>
            <a:off x="468313" y="198913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28</a:t>
            </a:r>
          </a:p>
        </p:txBody>
      </p:sp>
      <p:sp>
        <p:nvSpPr>
          <p:cNvPr id="16455" name="Textfeld 141"/>
          <p:cNvSpPr txBox="1">
            <a:spLocks noChangeArrowheads="1"/>
          </p:cNvSpPr>
          <p:nvPr/>
        </p:nvSpPr>
        <p:spPr bwMode="auto">
          <a:xfrm>
            <a:off x="468313" y="1700213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30</a:t>
            </a:r>
          </a:p>
        </p:txBody>
      </p:sp>
      <p:sp>
        <p:nvSpPr>
          <p:cNvPr id="16456" name="Textfeld 143"/>
          <p:cNvSpPr txBox="1">
            <a:spLocks noChangeArrowheads="1"/>
          </p:cNvSpPr>
          <p:nvPr/>
        </p:nvSpPr>
        <p:spPr bwMode="auto">
          <a:xfrm>
            <a:off x="468313" y="141287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32</a:t>
            </a:r>
          </a:p>
        </p:txBody>
      </p:sp>
      <p:sp>
        <p:nvSpPr>
          <p:cNvPr id="16457" name="Textfeld 144"/>
          <p:cNvSpPr txBox="1">
            <a:spLocks noChangeArrowheads="1"/>
          </p:cNvSpPr>
          <p:nvPr/>
        </p:nvSpPr>
        <p:spPr bwMode="auto">
          <a:xfrm>
            <a:off x="468313" y="1052513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34</a:t>
            </a:r>
          </a:p>
        </p:txBody>
      </p:sp>
      <p:sp>
        <p:nvSpPr>
          <p:cNvPr id="16458" name="Textfeld 145"/>
          <p:cNvSpPr txBox="1">
            <a:spLocks noChangeArrowheads="1"/>
          </p:cNvSpPr>
          <p:nvPr/>
        </p:nvSpPr>
        <p:spPr bwMode="auto">
          <a:xfrm>
            <a:off x="468313" y="76517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36</a:t>
            </a:r>
          </a:p>
        </p:txBody>
      </p:sp>
      <p:sp>
        <p:nvSpPr>
          <p:cNvPr id="16459" name="Textfeld 146"/>
          <p:cNvSpPr txBox="1">
            <a:spLocks noChangeArrowheads="1"/>
          </p:cNvSpPr>
          <p:nvPr/>
        </p:nvSpPr>
        <p:spPr bwMode="auto">
          <a:xfrm>
            <a:off x="468313" y="52863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38</a:t>
            </a:r>
          </a:p>
        </p:txBody>
      </p:sp>
      <p:sp>
        <p:nvSpPr>
          <p:cNvPr id="16460" name="Textfeld 148"/>
          <p:cNvSpPr txBox="1">
            <a:spLocks noChangeArrowheads="1"/>
          </p:cNvSpPr>
          <p:nvPr/>
        </p:nvSpPr>
        <p:spPr bwMode="auto">
          <a:xfrm rot="-5400000">
            <a:off x="-1394619" y="1402556"/>
            <a:ext cx="3313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Ressourceneinsatz [Personen]</a:t>
            </a:r>
          </a:p>
        </p:txBody>
      </p:sp>
      <p:sp>
        <p:nvSpPr>
          <p:cNvPr id="150" name="Rechteck 149"/>
          <p:cNvSpPr/>
          <p:nvPr/>
        </p:nvSpPr>
        <p:spPr>
          <a:xfrm>
            <a:off x="990600" y="3276600"/>
            <a:ext cx="1008063" cy="2881313"/>
          </a:xfrm>
          <a:prstGeom prst="rect">
            <a:avLst/>
          </a:prstGeom>
          <a:solidFill>
            <a:srgbClr val="FFC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155" name="Rechteck 154"/>
          <p:cNvSpPr/>
          <p:nvPr/>
        </p:nvSpPr>
        <p:spPr>
          <a:xfrm>
            <a:off x="1981200" y="3276600"/>
            <a:ext cx="1008063" cy="14398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56" name="Rechteck 155"/>
          <p:cNvSpPr/>
          <p:nvPr/>
        </p:nvSpPr>
        <p:spPr>
          <a:xfrm>
            <a:off x="1981200" y="4724400"/>
            <a:ext cx="2520950" cy="1441450"/>
          </a:xfrm>
          <a:prstGeom prst="rect">
            <a:avLst/>
          </a:prstGeom>
          <a:solidFill>
            <a:srgbClr val="FFC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157" name="Rechteck 156"/>
          <p:cNvSpPr/>
          <p:nvPr/>
        </p:nvSpPr>
        <p:spPr>
          <a:xfrm>
            <a:off x="2971800" y="3276600"/>
            <a:ext cx="1008063" cy="1439863"/>
          </a:xfrm>
          <a:prstGeom prst="rect">
            <a:avLst/>
          </a:prstGeom>
          <a:solidFill>
            <a:srgbClr val="BCFDA5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158" name="Rechteck 157"/>
          <p:cNvSpPr/>
          <p:nvPr/>
        </p:nvSpPr>
        <p:spPr>
          <a:xfrm>
            <a:off x="5486400" y="4333875"/>
            <a:ext cx="503238" cy="1150938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</a:t>
            </a:r>
          </a:p>
        </p:txBody>
      </p:sp>
      <p:sp>
        <p:nvSpPr>
          <p:cNvPr id="159" name="Rechteck 158"/>
          <p:cNvSpPr/>
          <p:nvPr/>
        </p:nvSpPr>
        <p:spPr>
          <a:xfrm>
            <a:off x="4495800" y="3276600"/>
            <a:ext cx="1008063" cy="223202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</a:t>
            </a:r>
          </a:p>
        </p:txBody>
      </p:sp>
      <p:sp>
        <p:nvSpPr>
          <p:cNvPr id="160" name="Rechteck 159"/>
          <p:cNvSpPr/>
          <p:nvPr/>
        </p:nvSpPr>
        <p:spPr>
          <a:xfrm>
            <a:off x="6019800" y="3581400"/>
            <a:ext cx="504825" cy="1150938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</a:t>
            </a:r>
          </a:p>
        </p:txBody>
      </p:sp>
      <p:sp>
        <p:nvSpPr>
          <p:cNvPr id="161" name="Rechteck 160"/>
          <p:cNvSpPr/>
          <p:nvPr/>
        </p:nvSpPr>
        <p:spPr>
          <a:xfrm>
            <a:off x="4495800" y="5486400"/>
            <a:ext cx="1511300" cy="657225"/>
          </a:xfrm>
          <a:prstGeom prst="rect">
            <a:avLst/>
          </a:prstGeom>
          <a:solidFill>
            <a:srgbClr val="FFC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</a:p>
        </p:txBody>
      </p:sp>
      <p:sp>
        <p:nvSpPr>
          <p:cNvPr id="162" name="Rechteck 161"/>
          <p:cNvSpPr/>
          <p:nvPr/>
        </p:nvSpPr>
        <p:spPr>
          <a:xfrm>
            <a:off x="6019800" y="4724400"/>
            <a:ext cx="1512888" cy="1449388"/>
          </a:xfrm>
          <a:prstGeom prst="rect">
            <a:avLst/>
          </a:prstGeom>
          <a:solidFill>
            <a:srgbClr val="FFC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</a:t>
            </a:r>
          </a:p>
        </p:txBody>
      </p:sp>
      <p:cxnSp>
        <p:nvCxnSpPr>
          <p:cNvPr id="164" name="Gerade Verbindung 163"/>
          <p:cNvCxnSpPr/>
          <p:nvPr/>
        </p:nvCxnSpPr>
        <p:spPr>
          <a:xfrm>
            <a:off x="900113" y="3284538"/>
            <a:ext cx="6408737" cy="0"/>
          </a:xfrm>
          <a:prstGeom prst="line">
            <a:avLst/>
          </a:prstGeom>
          <a:ln w="4762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71" name="Textfeld 165"/>
          <p:cNvSpPr txBox="1">
            <a:spLocks noChangeArrowheads="1"/>
          </p:cNvSpPr>
          <p:nvPr/>
        </p:nvSpPr>
        <p:spPr bwMode="auto">
          <a:xfrm>
            <a:off x="5029200" y="2743200"/>
            <a:ext cx="2663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Kapazitätsgrenze = 20</a:t>
            </a:r>
          </a:p>
        </p:txBody>
      </p: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1600200" y="152400"/>
            <a:ext cx="3124200" cy="5334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de-DE" b="1"/>
              <a:t>Belastungsplanung [2]</a:t>
            </a:r>
          </a:p>
        </p:txBody>
      </p:sp>
      <p:sp>
        <p:nvSpPr>
          <p:cNvPr id="172" name="Rechteck 171"/>
          <p:cNvSpPr>
            <a:spLocks noChangeArrowheads="1"/>
          </p:cNvSpPr>
          <p:nvPr/>
        </p:nvSpPr>
        <p:spPr bwMode="auto">
          <a:xfrm>
            <a:off x="990600" y="1828800"/>
            <a:ext cx="990600" cy="1439863"/>
          </a:xfrm>
          <a:prstGeom prst="rect">
            <a:avLst/>
          </a:prstGeom>
          <a:solidFill>
            <a:schemeClr val="bg1"/>
          </a:solidFill>
          <a:ln w="28575" cap="rnd" algn="ctr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400" b="1"/>
              <a:t>B</a:t>
            </a:r>
          </a:p>
        </p:txBody>
      </p:sp>
      <p:sp>
        <p:nvSpPr>
          <p:cNvPr id="28763" name="Line 91"/>
          <p:cNvSpPr>
            <a:spLocks noChangeShapeType="1"/>
          </p:cNvSpPr>
          <p:nvPr/>
        </p:nvSpPr>
        <p:spPr bwMode="auto">
          <a:xfrm>
            <a:off x="1828800" y="2895600"/>
            <a:ext cx="533400" cy="685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8764" name="Line 92"/>
          <p:cNvSpPr>
            <a:spLocks noChangeShapeType="1"/>
          </p:cNvSpPr>
          <p:nvPr/>
        </p:nvSpPr>
        <p:spPr bwMode="auto">
          <a:xfrm>
            <a:off x="3429000" y="2971800"/>
            <a:ext cx="0" cy="533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8765" name="Line 93"/>
          <p:cNvSpPr>
            <a:spLocks noChangeShapeType="1"/>
          </p:cNvSpPr>
          <p:nvPr/>
        </p:nvSpPr>
        <p:spPr bwMode="auto">
          <a:xfrm>
            <a:off x="2438400" y="2971800"/>
            <a:ext cx="990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8766" name="Line 94"/>
          <p:cNvSpPr>
            <a:spLocks noChangeShapeType="1"/>
          </p:cNvSpPr>
          <p:nvPr/>
        </p:nvSpPr>
        <p:spPr bwMode="auto">
          <a:xfrm>
            <a:off x="2438400" y="2971800"/>
            <a:ext cx="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8768" name="Text Box 96"/>
          <p:cNvSpPr txBox="1">
            <a:spLocks noChangeArrowheads="1"/>
          </p:cNvSpPr>
          <p:nvPr/>
        </p:nvSpPr>
        <p:spPr bwMode="auto">
          <a:xfrm>
            <a:off x="2743200" y="2819400"/>
            <a:ext cx="381000" cy="382588"/>
          </a:xfrm>
          <a:prstGeom prst="rect">
            <a:avLst/>
          </a:prstGeom>
          <a:solidFill>
            <a:srgbClr val="BCFDA5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/>
              <a:t>D</a:t>
            </a:r>
          </a:p>
        </p:txBody>
      </p:sp>
      <p:sp>
        <p:nvSpPr>
          <p:cNvPr id="28769" name="Line 97"/>
          <p:cNvSpPr>
            <a:spLocks noChangeShapeType="1"/>
          </p:cNvSpPr>
          <p:nvPr/>
        </p:nvSpPr>
        <p:spPr bwMode="auto">
          <a:xfrm>
            <a:off x="4800600" y="2971800"/>
            <a:ext cx="0" cy="533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8770" name="Line 98"/>
          <p:cNvSpPr>
            <a:spLocks noChangeShapeType="1"/>
          </p:cNvSpPr>
          <p:nvPr/>
        </p:nvSpPr>
        <p:spPr bwMode="auto">
          <a:xfrm>
            <a:off x="3810000" y="2971800"/>
            <a:ext cx="990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8771" name="Line 99"/>
          <p:cNvSpPr>
            <a:spLocks noChangeShapeType="1"/>
          </p:cNvSpPr>
          <p:nvPr/>
        </p:nvSpPr>
        <p:spPr bwMode="auto">
          <a:xfrm>
            <a:off x="3810000" y="2971800"/>
            <a:ext cx="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8772" name="Text Box 100"/>
          <p:cNvSpPr txBox="1">
            <a:spLocks noChangeArrowheads="1"/>
          </p:cNvSpPr>
          <p:nvPr/>
        </p:nvSpPr>
        <p:spPr bwMode="auto">
          <a:xfrm>
            <a:off x="4114800" y="2819400"/>
            <a:ext cx="381000" cy="382588"/>
          </a:xfrm>
          <a:prstGeom prst="rect">
            <a:avLst/>
          </a:prstGeom>
          <a:solidFill>
            <a:srgbClr val="DDDDDD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/>
              <a:t>G</a:t>
            </a:r>
          </a:p>
        </p:txBody>
      </p:sp>
      <p:sp>
        <p:nvSpPr>
          <p:cNvPr id="28774" name="Line 102"/>
          <p:cNvSpPr>
            <a:spLocks noChangeShapeType="1"/>
          </p:cNvSpPr>
          <p:nvPr/>
        </p:nvSpPr>
        <p:spPr bwMode="auto">
          <a:xfrm>
            <a:off x="5791200" y="1828800"/>
            <a:ext cx="0" cy="838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8775" name="Line 103"/>
          <p:cNvSpPr>
            <a:spLocks noChangeShapeType="1"/>
          </p:cNvSpPr>
          <p:nvPr/>
        </p:nvSpPr>
        <p:spPr bwMode="auto">
          <a:xfrm>
            <a:off x="2286000" y="1828800"/>
            <a:ext cx="3505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8776" name="Line 104"/>
          <p:cNvSpPr>
            <a:spLocks noChangeShapeType="1"/>
          </p:cNvSpPr>
          <p:nvPr/>
        </p:nvSpPr>
        <p:spPr bwMode="auto">
          <a:xfrm>
            <a:off x="2286000" y="1828800"/>
            <a:ext cx="0" cy="838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8777" name="Text Box 105"/>
          <p:cNvSpPr txBox="1">
            <a:spLocks noChangeArrowheads="1"/>
          </p:cNvSpPr>
          <p:nvPr/>
        </p:nvSpPr>
        <p:spPr bwMode="auto">
          <a:xfrm>
            <a:off x="3581400" y="1676400"/>
            <a:ext cx="381000" cy="382588"/>
          </a:xfrm>
          <a:prstGeom prst="rect">
            <a:avLst/>
          </a:prstGeom>
          <a:solidFill>
            <a:srgbClr val="FFFF99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/>
              <a:t>E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54864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8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8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8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8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8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8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8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8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8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8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8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 autoUpdateAnimBg="0"/>
      <p:bldP spid="157" grpId="0" animBg="1" autoUpdateAnimBg="0"/>
      <p:bldP spid="158" grpId="0" animBg="1" autoUpdateAnimBg="0"/>
      <p:bldP spid="159" grpId="0" animBg="1" autoUpdateAnimBg="0"/>
      <p:bldP spid="160" grpId="0" animBg="1" autoUpdateAnimBg="0"/>
      <p:bldP spid="172" grpId="0" animBg="1" autoUpdateAnimBg="0"/>
      <p:bldP spid="28763" grpId="0" animBg="1"/>
      <p:bldP spid="28764" grpId="0" animBg="1"/>
      <p:bldP spid="28765" grpId="0" animBg="1"/>
      <p:bldP spid="28766" grpId="0" animBg="1"/>
      <p:bldP spid="28768" grpId="0" animBg="1" autoUpdateAnimBg="0"/>
      <p:bldP spid="28769" grpId="0" animBg="1"/>
      <p:bldP spid="28770" grpId="0" animBg="1"/>
      <p:bldP spid="28771" grpId="0" animBg="1"/>
      <p:bldP spid="28772" grpId="0" animBg="1" autoUpdateAnimBg="0"/>
      <p:bldP spid="28774" grpId="0" animBg="1"/>
      <p:bldP spid="28775" grpId="0" animBg="1"/>
      <p:bldP spid="28776" grpId="0" animBg="1"/>
      <p:bldP spid="28777" grpId="0" animBg="1" autoUpdateAnimBg="0"/>
      <p:bldP spid="121865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08" name="Object 88"/>
          <p:cNvGraphicFramePr>
            <a:graphicFrameLocks noChangeAspect="1"/>
          </p:cNvGraphicFramePr>
          <p:nvPr/>
        </p:nvGraphicFramePr>
        <p:xfrm>
          <a:off x="4857750" y="3886200"/>
          <a:ext cx="4286250" cy="2647950"/>
        </p:xfrm>
        <a:graphic>
          <a:graphicData uri="http://schemas.openxmlformats.org/presentationml/2006/ole">
            <p:oleObj spid="_x0000_s8194" name="Bitmap-Bild" r:id="rId3" imgW="4285714" imgH="2647619" progId="PBrush">
              <p:embed/>
            </p:oleObj>
          </a:graphicData>
        </a:graphic>
      </p:graphicFrame>
      <p:graphicFrame>
        <p:nvGraphicFramePr>
          <p:cNvPr id="30807" name="Object 87"/>
          <p:cNvGraphicFramePr>
            <a:graphicFrameLocks noChangeAspect="1"/>
          </p:cNvGraphicFramePr>
          <p:nvPr/>
        </p:nvGraphicFramePr>
        <p:xfrm>
          <a:off x="0" y="3886200"/>
          <a:ext cx="4362450" cy="2581275"/>
        </p:xfrm>
        <a:graphic>
          <a:graphicData uri="http://schemas.openxmlformats.org/presentationml/2006/ole">
            <p:oleObj spid="_x0000_s8195" name="Bitmap-Bild" r:id="rId4" imgW="4361905" imgH="2580952" progId="PBrush">
              <p:embed/>
            </p:oleObj>
          </a:graphicData>
        </a:graphic>
      </p:graphicFrame>
      <p:cxnSp>
        <p:nvCxnSpPr>
          <p:cNvPr id="62" name="Gerade Verbindung mit Pfeil 61"/>
          <p:cNvCxnSpPr/>
          <p:nvPr/>
        </p:nvCxnSpPr>
        <p:spPr>
          <a:xfrm>
            <a:off x="7162800" y="457200"/>
            <a:ext cx="0" cy="576263"/>
          </a:xfrm>
          <a:prstGeom prst="straightConnector1">
            <a:avLst/>
          </a:prstGeom>
          <a:ln w="444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/>
          <p:cNvCxnSpPr/>
          <p:nvPr/>
        </p:nvCxnSpPr>
        <p:spPr>
          <a:xfrm flipH="1">
            <a:off x="3962400" y="2133600"/>
            <a:ext cx="504825" cy="0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/>
          <p:nvPr/>
        </p:nvCxnSpPr>
        <p:spPr>
          <a:xfrm>
            <a:off x="2209800" y="457200"/>
            <a:ext cx="1066800" cy="0"/>
          </a:xfrm>
          <a:prstGeom prst="straightConnector1">
            <a:avLst/>
          </a:prstGeom>
          <a:ln w="444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 Box 2"/>
          <p:cNvSpPr txBox="1">
            <a:spLocks noChangeArrowheads="1"/>
          </p:cNvSpPr>
          <p:nvPr/>
        </p:nvSpPr>
        <p:spPr bwMode="auto">
          <a:xfrm>
            <a:off x="381000" y="1752600"/>
            <a:ext cx="3600450" cy="71913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Grobplanung (Ermittlung /Schätzung) der Kosten der Teilprojekte </a:t>
            </a:r>
          </a:p>
        </p:txBody>
      </p:sp>
      <p:sp>
        <p:nvSpPr>
          <p:cNvPr id="101" name="Text Box 2"/>
          <p:cNvSpPr txBox="1">
            <a:spLocks noChangeArrowheads="1"/>
          </p:cNvSpPr>
          <p:nvPr/>
        </p:nvSpPr>
        <p:spPr bwMode="auto">
          <a:xfrm>
            <a:off x="381000" y="2819400"/>
            <a:ext cx="3600450" cy="863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Übergang zur Feinplanung nach Teilaufgaben, Arbeitspaketen mit Beachtung der Ablauf- und Zeitstruktur</a:t>
            </a:r>
          </a:p>
        </p:txBody>
      </p:sp>
      <p:cxnSp>
        <p:nvCxnSpPr>
          <p:cNvPr id="102" name="Gerade Verbindung mit Pfeil 101"/>
          <p:cNvCxnSpPr/>
          <p:nvPr/>
        </p:nvCxnSpPr>
        <p:spPr>
          <a:xfrm>
            <a:off x="2209800" y="457200"/>
            <a:ext cx="0" cy="1296988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mit Pfeil 103"/>
          <p:cNvCxnSpPr>
            <a:stCxn id="100" idx="2"/>
          </p:cNvCxnSpPr>
          <p:nvPr/>
        </p:nvCxnSpPr>
        <p:spPr>
          <a:xfrm>
            <a:off x="2209800" y="2362200"/>
            <a:ext cx="0" cy="504825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 Box 2"/>
          <p:cNvSpPr txBox="1">
            <a:spLocks noChangeArrowheads="1"/>
          </p:cNvSpPr>
          <p:nvPr/>
        </p:nvSpPr>
        <p:spPr bwMode="auto">
          <a:xfrm>
            <a:off x="5486400" y="2819400"/>
            <a:ext cx="3384550" cy="8651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Ermittlung/Schätzung der Kosten nach Kostenarten, Kostenstellen und Arbeitspaketen</a:t>
            </a:r>
          </a:p>
        </p:txBody>
      </p:sp>
      <p:sp>
        <p:nvSpPr>
          <p:cNvPr id="123" name="Text Box 2"/>
          <p:cNvSpPr txBox="1">
            <a:spLocks noChangeArrowheads="1"/>
          </p:cNvSpPr>
          <p:nvPr/>
        </p:nvSpPr>
        <p:spPr bwMode="auto">
          <a:xfrm>
            <a:off x="5562600" y="1752600"/>
            <a:ext cx="3205163" cy="7921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Zurechnung von Interface-Kosten, Kosten der Projektleitung und von Projekt-Fixkosten</a:t>
            </a:r>
          </a:p>
        </p:txBody>
      </p:sp>
      <p:cxnSp>
        <p:nvCxnSpPr>
          <p:cNvPr id="143" name="Gerade Verbindung mit Pfeil 142"/>
          <p:cNvCxnSpPr/>
          <p:nvPr/>
        </p:nvCxnSpPr>
        <p:spPr>
          <a:xfrm flipV="1">
            <a:off x="4572000" y="685800"/>
            <a:ext cx="0" cy="319088"/>
          </a:xfrm>
          <a:prstGeom prst="straightConnector1">
            <a:avLst/>
          </a:prstGeom>
          <a:ln w="539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Gerade Verbindung mit Pfeil 152"/>
          <p:cNvCxnSpPr/>
          <p:nvPr/>
        </p:nvCxnSpPr>
        <p:spPr>
          <a:xfrm flipV="1">
            <a:off x="4800600" y="1447800"/>
            <a:ext cx="1588" cy="2895600"/>
          </a:xfrm>
          <a:prstGeom prst="straightConnector1">
            <a:avLst/>
          </a:prstGeom>
          <a:ln w="539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Gerade Verbindung mit Pfeil 161"/>
          <p:cNvCxnSpPr/>
          <p:nvPr/>
        </p:nvCxnSpPr>
        <p:spPr>
          <a:xfrm flipH="1">
            <a:off x="3962400" y="3352800"/>
            <a:ext cx="504825" cy="0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feld 175"/>
          <p:cNvSpPr txBox="1">
            <a:spLocks noChangeArrowheads="1"/>
          </p:cNvSpPr>
          <p:nvPr/>
        </p:nvSpPr>
        <p:spPr bwMode="auto">
          <a:xfrm>
            <a:off x="1143000" y="914400"/>
            <a:ext cx="2020888" cy="457200"/>
          </a:xfrm>
          <a:prstGeom prst="rect">
            <a:avLst/>
          </a:prstGeom>
          <a:solidFill>
            <a:srgbClr val="B9CDE5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Top-down-Planung</a:t>
            </a:r>
          </a:p>
        </p:txBody>
      </p:sp>
      <p:cxnSp>
        <p:nvCxnSpPr>
          <p:cNvPr id="182" name="Gerade Verbindung mit Pfeil 181"/>
          <p:cNvCxnSpPr/>
          <p:nvPr/>
        </p:nvCxnSpPr>
        <p:spPr>
          <a:xfrm flipH="1">
            <a:off x="3200400" y="1143000"/>
            <a:ext cx="481013" cy="9525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feld 182"/>
          <p:cNvSpPr txBox="1">
            <a:spLocks noChangeArrowheads="1"/>
          </p:cNvSpPr>
          <p:nvPr/>
        </p:nvSpPr>
        <p:spPr bwMode="auto">
          <a:xfrm>
            <a:off x="6172200" y="914400"/>
            <a:ext cx="2089150" cy="476250"/>
          </a:xfrm>
          <a:prstGeom prst="rect">
            <a:avLst/>
          </a:prstGeom>
          <a:solidFill>
            <a:srgbClr val="FDEADA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Bottom-up-Planung</a:t>
            </a:r>
          </a:p>
        </p:txBody>
      </p:sp>
      <p:cxnSp>
        <p:nvCxnSpPr>
          <p:cNvPr id="184" name="Gerade Verbindung mit Pfeil 183"/>
          <p:cNvCxnSpPr>
            <a:cxnSpLocks noChangeShapeType="1"/>
          </p:cNvCxnSpPr>
          <p:nvPr/>
        </p:nvCxnSpPr>
        <p:spPr bwMode="auto">
          <a:xfrm flipH="1" flipV="1">
            <a:off x="5562600" y="1143000"/>
            <a:ext cx="600075" cy="7938"/>
          </a:xfrm>
          <a:prstGeom prst="straightConnector1">
            <a:avLst/>
          </a:prstGeom>
          <a:noFill/>
          <a:ln w="53975" algn="ctr">
            <a:solidFill>
              <a:srgbClr val="0000FF"/>
            </a:solidFill>
            <a:round/>
            <a:headEnd/>
            <a:tailEnd type="triangle" w="med" len="med"/>
          </a:ln>
        </p:spPr>
      </p:cxnSp>
      <p:cxnSp>
        <p:nvCxnSpPr>
          <p:cNvPr id="213" name="Gerade Verbindung mit Pfeil 212"/>
          <p:cNvCxnSpPr/>
          <p:nvPr/>
        </p:nvCxnSpPr>
        <p:spPr>
          <a:xfrm flipV="1">
            <a:off x="7162800" y="2514600"/>
            <a:ext cx="0" cy="358775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Gerade Verbindung mit Pfeil 216"/>
          <p:cNvCxnSpPr/>
          <p:nvPr/>
        </p:nvCxnSpPr>
        <p:spPr>
          <a:xfrm flipV="1">
            <a:off x="7162800" y="1371600"/>
            <a:ext cx="0" cy="43180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Gerade Verbindung mit Pfeil 219"/>
          <p:cNvCxnSpPr/>
          <p:nvPr/>
        </p:nvCxnSpPr>
        <p:spPr>
          <a:xfrm flipH="1">
            <a:off x="4800600" y="2133600"/>
            <a:ext cx="792163" cy="0"/>
          </a:xfrm>
          <a:prstGeom prst="straightConnector1">
            <a:avLst/>
          </a:prstGeom>
          <a:ln w="539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Gerade Verbindung mit Pfeil 225"/>
          <p:cNvCxnSpPr>
            <a:stCxn id="122" idx="1"/>
          </p:cNvCxnSpPr>
          <p:nvPr/>
        </p:nvCxnSpPr>
        <p:spPr>
          <a:xfrm flipH="1">
            <a:off x="4800600" y="3276600"/>
            <a:ext cx="720725" cy="0"/>
          </a:xfrm>
          <a:prstGeom prst="straightConnector1">
            <a:avLst/>
          </a:prstGeom>
          <a:ln w="539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01" idx="2"/>
          </p:cNvCxnSpPr>
          <p:nvPr/>
        </p:nvCxnSpPr>
        <p:spPr>
          <a:xfrm>
            <a:off x="2209800" y="3657600"/>
            <a:ext cx="0" cy="45720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Gerade Verbindung mit Pfeil 163"/>
          <p:cNvCxnSpPr/>
          <p:nvPr/>
        </p:nvCxnSpPr>
        <p:spPr>
          <a:xfrm flipH="1">
            <a:off x="2895600" y="4572000"/>
            <a:ext cx="3429000" cy="1588"/>
          </a:xfrm>
          <a:prstGeom prst="straightConnector1">
            <a:avLst/>
          </a:prstGeom>
          <a:ln w="539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Gerade Verbindung mit Pfeil 200"/>
          <p:cNvCxnSpPr/>
          <p:nvPr/>
        </p:nvCxnSpPr>
        <p:spPr>
          <a:xfrm>
            <a:off x="2895600" y="4343400"/>
            <a:ext cx="3429000" cy="0"/>
          </a:xfrm>
          <a:prstGeom prst="straightConnector1">
            <a:avLst/>
          </a:prstGeom>
          <a:ln w="53975">
            <a:solidFill>
              <a:srgbClr val="00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/>
          <p:cNvCxnSpPr/>
          <p:nvPr/>
        </p:nvCxnSpPr>
        <p:spPr>
          <a:xfrm>
            <a:off x="4495800" y="1447800"/>
            <a:ext cx="0" cy="3124200"/>
          </a:xfrm>
          <a:prstGeom prst="straightConnector1">
            <a:avLst/>
          </a:prstGeom>
          <a:ln w="5397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Gerade Verbindung mit Pfeil 74"/>
          <p:cNvCxnSpPr/>
          <p:nvPr/>
        </p:nvCxnSpPr>
        <p:spPr>
          <a:xfrm>
            <a:off x="6248400" y="457200"/>
            <a:ext cx="914400" cy="0"/>
          </a:xfrm>
          <a:prstGeom prst="straightConnector1">
            <a:avLst/>
          </a:prstGeom>
          <a:ln w="444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Gerade Verbindung mit Pfeil 205"/>
          <p:cNvCxnSpPr/>
          <p:nvPr/>
        </p:nvCxnSpPr>
        <p:spPr>
          <a:xfrm flipV="1">
            <a:off x="7162800" y="3581400"/>
            <a:ext cx="0" cy="43180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Box 30"/>
          <p:cNvSpPr txBox="1">
            <a:spLocks noChangeArrowheads="1"/>
          </p:cNvSpPr>
          <p:nvPr/>
        </p:nvSpPr>
        <p:spPr bwMode="auto">
          <a:xfrm>
            <a:off x="3657600" y="914400"/>
            <a:ext cx="1944688" cy="431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Projektkosten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44958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3124200" y="152400"/>
            <a:ext cx="3124200" cy="5334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de-DE" b="1"/>
              <a:t>Projektkostenplanung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0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0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500"/>
                            </p:stCondLst>
                            <p:childTnLst>
                              <p:par>
                                <p:cTn id="12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000"/>
                            </p:stCondLst>
                            <p:childTnLst>
                              <p:par>
                                <p:cTn id="1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000"/>
                            </p:stCondLst>
                            <p:childTnLst>
                              <p:par>
                                <p:cTn id="13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 autoUpdateAnimBg="0"/>
      <p:bldP spid="101" grpId="0" animBg="1" autoUpdateAnimBg="0"/>
      <p:bldP spid="122" grpId="0" animBg="1" autoUpdateAnimBg="0"/>
      <p:bldP spid="123" grpId="0" animBg="1" autoUpdateAnimBg="0"/>
      <p:bldP spid="176" grpId="0" animBg="1" autoUpdateAnimBg="0"/>
      <p:bldP spid="183" grpId="0" animBg="1" autoUpdateAnimBg="0"/>
      <p:bldP spid="54" grpId="0" animBg="1" autoUpdateAnimBg="0"/>
      <p:bldP spid="121865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2"/>
          <p:cNvGraphicFramePr>
            <a:graphicFrameLocks noChangeAspect="1"/>
          </p:cNvGraphicFramePr>
          <p:nvPr/>
        </p:nvGraphicFramePr>
        <p:xfrm>
          <a:off x="5715000" y="3505200"/>
          <a:ext cx="1150938" cy="760413"/>
        </p:xfrm>
        <a:graphic>
          <a:graphicData uri="http://schemas.openxmlformats.org/presentationml/2006/ole">
            <p:oleObj spid="_x0000_s9218" name="Paint Shop Pro Image" r:id="rId3" imgW="1151220" imgH="760976" progId="">
              <p:embed/>
            </p:oleObj>
          </a:graphicData>
        </a:graphic>
      </p:graphicFrame>
      <p:sp>
        <p:nvSpPr>
          <p:cNvPr id="2" name="Abgerundetes Rechteck 1"/>
          <p:cNvSpPr/>
          <p:nvPr/>
        </p:nvSpPr>
        <p:spPr>
          <a:xfrm>
            <a:off x="6629400" y="533400"/>
            <a:ext cx="1296988" cy="57626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Projekt-initiierung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600200" y="5181600"/>
            <a:ext cx="1371600" cy="3143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 sz="1400" b="1"/>
              <a:t>Eigene Mittel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971800" y="5181600"/>
            <a:ext cx="1447800" cy="314325"/>
          </a:xfrm>
          <a:prstGeom prst="rect">
            <a:avLst/>
          </a:prstGeom>
          <a:solidFill>
            <a:srgbClr val="FFFFD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 sz="1400" b="1"/>
              <a:t>Beteiligungen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486400" y="5181600"/>
            <a:ext cx="1219200" cy="314325"/>
          </a:xfrm>
          <a:prstGeom prst="rect">
            <a:avLst/>
          </a:prstGeom>
          <a:solidFill>
            <a:srgbClr val="C5E2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 sz="1400" b="1"/>
              <a:t>Zuschüsse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4419600" y="5181600"/>
            <a:ext cx="1066800" cy="3143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 sz="1400" b="1"/>
              <a:t>Kredite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1524000" y="6096000"/>
            <a:ext cx="7162800" cy="3079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de-DE" sz="1400" b="1"/>
              <a:t>Möglichen Quellen</a:t>
            </a:r>
          </a:p>
        </p:txBody>
      </p:sp>
      <p:sp>
        <p:nvSpPr>
          <p:cNvPr id="2059" name="Line 26"/>
          <p:cNvSpPr>
            <a:spLocks noChangeShapeType="1"/>
          </p:cNvSpPr>
          <p:nvPr/>
        </p:nvSpPr>
        <p:spPr bwMode="auto">
          <a:xfrm flipH="1" flipV="1">
            <a:off x="1876425" y="5791200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60" name="Line 27"/>
          <p:cNvSpPr>
            <a:spLocks noChangeShapeType="1"/>
          </p:cNvSpPr>
          <p:nvPr/>
        </p:nvSpPr>
        <p:spPr bwMode="auto">
          <a:xfrm flipH="1" flipV="1">
            <a:off x="3357563" y="57912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61" name="Line 28"/>
          <p:cNvSpPr>
            <a:spLocks noChangeShapeType="1"/>
          </p:cNvSpPr>
          <p:nvPr/>
        </p:nvSpPr>
        <p:spPr bwMode="auto">
          <a:xfrm flipH="1" flipV="1">
            <a:off x="4776788" y="57912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62" name="Line 29"/>
          <p:cNvSpPr>
            <a:spLocks noChangeShapeType="1"/>
          </p:cNvSpPr>
          <p:nvPr/>
        </p:nvSpPr>
        <p:spPr bwMode="auto">
          <a:xfrm flipH="1" flipV="1">
            <a:off x="5943600" y="57912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63" name="Text Box 41"/>
          <p:cNvSpPr txBox="1">
            <a:spLocks noChangeArrowheads="1"/>
          </p:cNvSpPr>
          <p:nvPr/>
        </p:nvSpPr>
        <p:spPr bwMode="auto">
          <a:xfrm>
            <a:off x="1600200" y="5486400"/>
            <a:ext cx="5181600" cy="314325"/>
          </a:xfrm>
          <a:prstGeom prst="rect">
            <a:avLst/>
          </a:prstGeom>
          <a:solidFill>
            <a:srgbClr val="C5E2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 sz="1400" b="1"/>
              <a:t>Außenfinanzierung</a:t>
            </a:r>
          </a:p>
        </p:txBody>
      </p:sp>
      <p:sp>
        <p:nvSpPr>
          <p:cNvPr id="2064" name="Text Box 42"/>
          <p:cNvSpPr txBox="1">
            <a:spLocks noChangeArrowheads="1"/>
          </p:cNvSpPr>
          <p:nvPr/>
        </p:nvSpPr>
        <p:spPr bwMode="auto">
          <a:xfrm>
            <a:off x="6705600" y="5181600"/>
            <a:ext cx="1828800" cy="3143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 sz="1400" b="1"/>
              <a:t>Cashflow</a:t>
            </a:r>
          </a:p>
        </p:txBody>
      </p:sp>
      <p:sp>
        <p:nvSpPr>
          <p:cNvPr id="2065" name="Text Box 43"/>
          <p:cNvSpPr txBox="1">
            <a:spLocks noChangeArrowheads="1"/>
          </p:cNvSpPr>
          <p:nvPr/>
        </p:nvSpPr>
        <p:spPr bwMode="auto">
          <a:xfrm>
            <a:off x="6705600" y="5486400"/>
            <a:ext cx="1828800" cy="3143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 sz="1400" b="1"/>
              <a:t>Innenfinanzierung</a:t>
            </a:r>
          </a:p>
        </p:txBody>
      </p:sp>
      <p:sp>
        <p:nvSpPr>
          <p:cNvPr id="2066" name="Line 46"/>
          <p:cNvSpPr>
            <a:spLocks noChangeShapeType="1"/>
          </p:cNvSpPr>
          <p:nvPr/>
        </p:nvSpPr>
        <p:spPr bwMode="auto">
          <a:xfrm flipH="1" flipV="1">
            <a:off x="7467600" y="57912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67" name="Line 39"/>
          <p:cNvSpPr>
            <a:spLocks noChangeShapeType="1"/>
          </p:cNvSpPr>
          <p:nvPr/>
        </p:nvSpPr>
        <p:spPr bwMode="auto">
          <a:xfrm flipH="1">
            <a:off x="5943600" y="838200"/>
            <a:ext cx="68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0" name="Line 39"/>
          <p:cNvSpPr>
            <a:spLocks noChangeShapeType="1"/>
          </p:cNvSpPr>
          <p:nvPr/>
        </p:nvSpPr>
        <p:spPr bwMode="auto">
          <a:xfrm flipH="1">
            <a:off x="4876800" y="457200"/>
            <a:ext cx="0" cy="1066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2050" name="Object 70"/>
          <p:cNvGraphicFramePr>
            <a:graphicFrameLocks noChangeAspect="1"/>
          </p:cNvGraphicFramePr>
          <p:nvPr/>
        </p:nvGraphicFramePr>
        <p:xfrm>
          <a:off x="5791200" y="1447800"/>
          <a:ext cx="1150938" cy="760413"/>
        </p:xfrm>
        <a:graphic>
          <a:graphicData uri="http://schemas.openxmlformats.org/presentationml/2006/ole">
            <p:oleObj spid="_x0000_s9219" name="Paint Shop Pro Image" r:id="rId4" imgW="1151220" imgH="760976" progId="">
              <p:embed/>
            </p:oleObj>
          </a:graphicData>
        </a:graphic>
      </p:graphicFrame>
      <p:sp>
        <p:nvSpPr>
          <p:cNvPr id="2073" name="Line 10"/>
          <p:cNvSpPr>
            <a:spLocks noChangeShapeType="1"/>
          </p:cNvSpPr>
          <p:nvPr/>
        </p:nvSpPr>
        <p:spPr bwMode="auto">
          <a:xfrm>
            <a:off x="2286000" y="4953000"/>
            <a:ext cx="5257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4" name="Line 11"/>
          <p:cNvSpPr>
            <a:spLocks noChangeShapeType="1"/>
          </p:cNvSpPr>
          <p:nvPr/>
        </p:nvSpPr>
        <p:spPr bwMode="auto">
          <a:xfrm>
            <a:off x="2286000" y="4953000"/>
            <a:ext cx="0" cy="228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5" name="Line 12"/>
          <p:cNvSpPr>
            <a:spLocks noChangeShapeType="1"/>
          </p:cNvSpPr>
          <p:nvPr/>
        </p:nvSpPr>
        <p:spPr bwMode="auto">
          <a:xfrm>
            <a:off x="3505200" y="4953000"/>
            <a:ext cx="0" cy="228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6" name="Line 13"/>
          <p:cNvSpPr>
            <a:spLocks noChangeShapeType="1"/>
          </p:cNvSpPr>
          <p:nvPr/>
        </p:nvSpPr>
        <p:spPr bwMode="auto">
          <a:xfrm>
            <a:off x="7543800" y="4953000"/>
            <a:ext cx="0" cy="228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7" name="Line 14"/>
          <p:cNvSpPr>
            <a:spLocks noChangeShapeType="1"/>
          </p:cNvSpPr>
          <p:nvPr/>
        </p:nvSpPr>
        <p:spPr bwMode="auto">
          <a:xfrm>
            <a:off x="6019800" y="4953000"/>
            <a:ext cx="0" cy="228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78" name="Line 15"/>
          <p:cNvSpPr>
            <a:spLocks noChangeShapeType="1"/>
          </p:cNvSpPr>
          <p:nvPr/>
        </p:nvSpPr>
        <p:spPr bwMode="auto">
          <a:xfrm flipV="1">
            <a:off x="4876800" y="4648200"/>
            <a:ext cx="0" cy="533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9" name="Text Box 64"/>
          <p:cNvSpPr txBox="1">
            <a:spLocks noChangeArrowheads="1"/>
          </p:cNvSpPr>
          <p:nvPr/>
        </p:nvSpPr>
        <p:spPr bwMode="auto">
          <a:xfrm>
            <a:off x="3429000" y="4038600"/>
            <a:ext cx="2952750" cy="609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Summe der voraussichtlich verfügbaren Finanzmittel</a:t>
            </a:r>
          </a:p>
        </p:txBody>
      </p:sp>
      <p:sp>
        <p:nvSpPr>
          <p:cNvPr id="2080" name="Line 18"/>
          <p:cNvSpPr>
            <a:spLocks noChangeShapeType="1"/>
          </p:cNvSpPr>
          <p:nvPr/>
        </p:nvSpPr>
        <p:spPr bwMode="auto">
          <a:xfrm>
            <a:off x="5943600" y="2971800"/>
            <a:ext cx="1223963" cy="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81" name="AutoShape 78"/>
          <p:cNvSpPr>
            <a:spLocks noChangeArrowheads="1"/>
          </p:cNvSpPr>
          <p:nvPr/>
        </p:nvSpPr>
        <p:spPr bwMode="auto">
          <a:xfrm>
            <a:off x="3886200" y="2362200"/>
            <a:ext cx="2016125" cy="1122363"/>
          </a:xfrm>
          <a:prstGeom prst="flowChartDecision">
            <a:avLst/>
          </a:prstGeom>
          <a:solidFill>
            <a:srgbClr val="DEDEDE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082" name="Text Box 79"/>
          <p:cNvSpPr txBox="1">
            <a:spLocks noChangeArrowheads="1"/>
          </p:cNvSpPr>
          <p:nvPr/>
        </p:nvSpPr>
        <p:spPr bwMode="auto">
          <a:xfrm>
            <a:off x="4343400" y="2644775"/>
            <a:ext cx="12239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Reichen die Mittel aus?</a:t>
            </a:r>
          </a:p>
        </p:txBody>
      </p:sp>
      <p:sp>
        <p:nvSpPr>
          <p:cNvPr id="2083" name="Line 39"/>
          <p:cNvSpPr>
            <a:spLocks noChangeShapeType="1"/>
          </p:cNvSpPr>
          <p:nvPr/>
        </p:nvSpPr>
        <p:spPr bwMode="auto">
          <a:xfrm flipH="1">
            <a:off x="4876800" y="1981200"/>
            <a:ext cx="0" cy="431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84" name="Line 15"/>
          <p:cNvSpPr>
            <a:spLocks noChangeShapeType="1"/>
          </p:cNvSpPr>
          <p:nvPr/>
        </p:nvSpPr>
        <p:spPr bwMode="auto">
          <a:xfrm flipV="1">
            <a:off x="4876800" y="3505200"/>
            <a:ext cx="0" cy="533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85" name="Text Box 77"/>
          <p:cNvSpPr txBox="1">
            <a:spLocks noChangeArrowheads="1"/>
          </p:cNvSpPr>
          <p:nvPr/>
        </p:nvSpPr>
        <p:spPr bwMode="auto">
          <a:xfrm>
            <a:off x="6248400" y="2743200"/>
            <a:ext cx="533400" cy="376238"/>
          </a:xfrm>
          <a:prstGeom prst="rect">
            <a:avLst/>
          </a:prstGeom>
          <a:solidFill>
            <a:srgbClr val="9CFA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/>
              <a:t>JA</a:t>
            </a:r>
          </a:p>
        </p:txBody>
      </p:sp>
      <p:sp>
        <p:nvSpPr>
          <p:cNvPr id="2086" name="AutoShape 32"/>
          <p:cNvSpPr>
            <a:spLocks noChangeArrowheads="1"/>
          </p:cNvSpPr>
          <p:nvPr/>
        </p:nvSpPr>
        <p:spPr bwMode="auto">
          <a:xfrm>
            <a:off x="7162800" y="2362200"/>
            <a:ext cx="1512888" cy="863600"/>
          </a:xfrm>
          <a:prstGeom prst="flowChartMultidocument">
            <a:avLst/>
          </a:prstGeom>
          <a:solidFill>
            <a:srgbClr val="FFEDDB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087" name="Textfeld 37"/>
          <p:cNvSpPr txBox="1">
            <a:spLocks noChangeArrowheads="1"/>
          </p:cNvSpPr>
          <p:nvPr/>
        </p:nvSpPr>
        <p:spPr bwMode="auto">
          <a:xfrm>
            <a:off x="7161213" y="2492375"/>
            <a:ext cx="136842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300" b="1"/>
              <a:t>Projektaufrag, Pflichtenheft</a:t>
            </a:r>
          </a:p>
        </p:txBody>
      </p:sp>
      <p:sp>
        <p:nvSpPr>
          <p:cNvPr id="2088" name="Line 18"/>
          <p:cNvSpPr>
            <a:spLocks noChangeShapeType="1"/>
          </p:cNvSpPr>
          <p:nvPr/>
        </p:nvSpPr>
        <p:spPr bwMode="auto">
          <a:xfrm flipH="1">
            <a:off x="7772400" y="3124200"/>
            <a:ext cx="7938" cy="503238"/>
          </a:xfrm>
          <a:prstGeom prst="line">
            <a:avLst/>
          </a:prstGeom>
          <a:noFill/>
          <a:ln w="47625">
            <a:solidFill>
              <a:srgbClr val="0000FF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40" name="Object 3"/>
          <p:cNvGraphicFramePr>
            <a:graphicFrameLocks noChangeAspect="1"/>
          </p:cNvGraphicFramePr>
          <p:nvPr/>
        </p:nvGraphicFramePr>
        <p:xfrm>
          <a:off x="8001000" y="3200400"/>
          <a:ext cx="939800" cy="663575"/>
        </p:xfrm>
        <a:graphic>
          <a:graphicData uri="http://schemas.openxmlformats.org/presentationml/2006/ole">
            <p:oleObj spid="_x0000_s9220" name="Paint Shop Pro Image" r:id="rId5" imgW="3775610" imgH="2663415" progId="">
              <p:embed/>
            </p:oleObj>
          </a:graphicData>
        </a:graphic>
      </p:graphicFrame>
      <p:sp>
        <p:nvSpPr>
          <p:cNvPr id="41" name="Text Box 30"/>
          <p:cNvSpPr txBox="1">
            <a:spLocks noChangeArrowheads="1"/>
          </p:cNvSpPr>
          <p:nvPr/>
        </p:nvSpPr>
        <p:spPr bwMode="auto">
          <a:xfrm>
            <a:off x="7086600" y="3657600"/>
            <a:ext cx="1370013" cy="504825"/>
          </a:xfrm>
          <a:prstGeom prst="rect">
            <a:avLst/>
          </a:prstGeom>
          <a:solidFill>
            <a:srgbClr val="9CFAA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Projekt-Planung</a:t>
            </a:r>
          </a:p>
        </p:txBody>
      </p:sp>
      <p:sp>
        <p:nvSpPr>
          <p:cNvPr id="2090" name="Line 18"/>
          <p:cNvSpPr>
            <a:spLocks noChangeShapeType="1"/>
          </p:cNvSpPr>
          <p:nvPr/>
        </p:nvSpPr>
        <p:spPr bwMode="auto">
          <a:xfrm flipH="1">
            <a:off x="7772400" y="4191000"/>
            <a:ext cx="7938" cy="287338"/>
          </a:xfrm>
          <a:prstGeom prst="line">
            <a:avLst/>
          </a:prstGeom>
          <a:noFill/>
          <a:ln w="47625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1" name="Line 18"/>
          <p:cNvSpPr>
            <a:spLocks noChangeShapeType="1"/>
          </p:cNvSpPr>
          <p:nvPr/>
        </p:nvSpPr>
        <p:spPr bwMode="auto">
          <a:xfrm>
            <a:off x="7772400" y="4495800"/>
            <a:ext cx="790575" cy="7938"/>
          </a:xfrm>
          <a:prstGeom prst="line">
            <a:avLst/>
          </a:prstGeom>
          <a:noFill/>
          <a:ln w="47625">
            <a:solidFill>
              <a:srgbClr val="0000FF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2" name="Line 18"/>
          <p:cNvSpPr>
            <a:spLocks noChangeShapeType="1"/>
          </p:cNvSpPr>
          <p:nvPr/>
        </p:nvSpPr>
        <p:spPr bwMode="auto">
          <a:xfrm flipH="1">
            <a:off x="2362200" y="2895600"/>
            <a:ext cx="1547813" cy="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3" name="AutoShape 78"/>
          <p:cNvSpPr>
            <a:spLocks noChangeArrowheads="1"/>
          </p:cNvSpPr>
          <p:nvPr/>
        </p:nvSpPr>
        <p:spPr bwMode="auto">
          <a:xfrm>
            <a:off x="762000" y="2438400"/>
            <a:ext cx="1619250" cy="901700"/>
          </a:xfrm>
          <a:prstGeom prst="flowChartDecision">
            <a:avLst/>
          </a:prstGeom>
          <a:solidFill>
            <a:srgbClr val="DEDEDE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094" name="Text Box 79"/>
          <p:cNvSpPr txBox="1">
            <a:spLocks noChangeArrowheads="1"/>
          </p:cNvSpPr>
          <p:nvPr/>
        </p:nvSpPr>
        <p:spPr bwMode="auto">
          <a:xfrm>
            <a:off x="1201738" y="2590800"/>
            <a:ext cx="10080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Weiter prüfen?</a:t>
            </a:r>
          </a:p>
        </p:txBody>
      </p:sp>
      <p:sp>
        <p:nvSpPr>
          <p:cNvPr id="2095" name="Line 22"/>
          <p:cNvSpPr>
            <a:spLocks noChangeShapeType="1"/>
          </p:cNvSpPr>
          <p:nvPr/>
        </p:nvSpPr>
        <p:spPr bwMode="auto">
          <a:xfrm flipV="1">
            <a:off x="1600200" y="3352800"/>
            <a:ext cx="0" cy="1508125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6" name="Line 44"/>
          <p:cNvSpPr>
            <a:spLocks noChangeShapeType="1"/>
          </p:cNvSpPr>
          <p:nvPr/>
        </p:nvSpPr>
        <p:spPr bwMode="auto">
          <a:xfrm flipH="1" flipV="1">
            <a:off x="1143000" y="4876800"/>
            <a:ext cx="4572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7" name="Line 45"/>
          <p:cNvSpPr>
            <a:spLocks noChangeShapeType="1"/>
          </p:cNvSpPr>
          <p:nvPr/>
        </p:nvSpPr>
        <p:spPr bwMode="auto">
          <a:xfrm flipH="1" flipV="1">
            <a:off x="1143000" y="4876800"/>
            <a:ext cx="0" cy="13716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8" name="Text Box 77"/>
          <p:cNvSpPr txBox="1">
            <a:spLocks noChangeArrowheads="1"/>
          </p:cNvSpPr>
          <p:nvPr/>
        </p:nvSpPr>
        <p:spPr bwMode="auto">
          <a:xfrm>
            <a:off x="1295400" y="3886200"/>
            <a:ext cx="533400" cy="376238"/>
          </a:xfrm>
          <a:prstGeom prst="rect">
            <a:avLst/>
          </a:prstGeom>
          <a:solidFill>
            <a:srgbClr val="9CFA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/>
              <a:t>JA</a:t>
            </a:r>
          </a:p>
        </p:txBody>
      </p:sp>
      <p:sp>
        <p:nvSpPr>
          <p:cNvPr id="2099" name="Line 44"/>
          <p:cNvSpPr>
            <a:spLocks noChangeShapeType="1"/>
          </p:cNvSpPr>
          <p:nvPr/>
        </p:nvSpPr>
        <p:spPr bwMode="auto">
          <a:xfrm flipH="1" flipV="1">
            <a:off x="1143000" y="6248400"/>
            <a:ext cx="422275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00" name="Line 22"/>
          <p:cNvSpPr>
            <a:spLocks noChangeShapeType="1"/>
          </p:cNvSpPr>
          <p:nvPr/>
        </p:nvSpPr>
        <p:spPr bwMode="auto">
          <a:xfrm flipV="1">
            <a:off x="1600200" y="914400"/>
            <a:ext cx="0" cy="15240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01" name="Text Box 77"/>
          <p:cNvSpPr txBox="1">
            <a:spLocks noChangeArrowheads="1"/>
          </p:cNvSpPr>
          <p:nvPr/>
        </p:nvSpPr>
        <p:spPr bwMode="auto">
          <a:xfrm>
            <a:off x="1295400" y="1749425"/>
            <a:ext cx="503238" cy="376238"/>
          </a:xfrm>
          <a:prstGeom prst="rect">
            <a:avLst/>
          </a:prstGeom>
          <a:solidFill>
            <a:srgbClr val="9CFA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/>
              <a:t>JA</a:t>
            </a:r>
          </a:p>
        </p:txBody>
      </p:sp>
      <p:sp>
        <p:nvSpPr>
          <p:cNvPr id="2102" name="Line 44"/>
          <p:cNvSpPr>
            <a:spLocks noChangeShapeType="1"/>
          </p:cNvSpPr>
          <p:nvPr/>
        </p:nvSpPr>
        <p:spPr bwMode="auto">
          <a:xfrm flipH="1" flipV="1">
            <a:off x="1600200" y="914400"/>
            <a:ext cx="230505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8" name="Text Box 20"/>
          <p:cNvSpPr txBox="1">
            <a:spLocks noChangeArrowheads="1"/>
          </p:cNvSpPr>
          <p:nvPr/>
        </p:nvSpPr>
        <p:spPr bwMode="auto">
          <a:xfrm>
            <a:off x="1752600" y="609600"/>
            <a:ext cx="1800225" cy="4667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b="1">
                <a:latin typeface="Arial" pitchFamily="34" charset="0"/>
                <a:cs typeface="Arial" pitchFamily="34" charset="0"/>
              </a:rPr>
              <a:t>Erneutes Prüfen des Finanzmittelbedarfs</a:t>
            </a:r>
          </a:p>
        </p:txBody>
      </p:sp>
      <p:sp>
        <p:nvSpPr>
          <p:cNvPr id="2104" name="Text Box 77"/>
          <p:cNvSpPr txBox="1">
            <a:spLocks noChangeArrowheads="1"/>
          </p:cNvSpPr>
          <p:nvPr/>
        </p:nvSpPr>
        <p:spPr bwMode="auto">
          <a:xfrm>
            <a:off x="2743200" y="2667000"/>
            <a:ext cx="792163" cy="376238"/>
          </a:xfrm>
          <a:prstGeom prst="rect">
            <a:avLst/>
          </a:prstGeom>
          <a:solidFill>
            <a:srgbClr val="FFD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/>
              <a:t>NEIN</a:t>
            </a:r>
          </a:p>
        </p:txBody>
      </p:sp>
      <p:sp>
        <p:nvSpPr>
          <p:cNvPr id="2105" name="Line 18"/>
          <p:cNvSpPr>
            <a:spLocks noChangeShapeType="1"/>
          </p:cNvSpPr>
          <p:nvPr/>
        </p:nvSpPr>
        <p:spPr bwMode="auto">
          <a:xfrm flipH="1" flipV="1">
            <a:off x="533400" y="2895600"/>
            <a:ext cx="230188" cy="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06" name="Line 18"/>
          <p:cNvSpPr>
            <a:spLocks noChangeShapeType="1"/>
          </p:cNvSpPr>
          <p:nvPr/>
        </p:nvSpPr>
        <p:spPr bwMode="auto">
          <a:xfrm flipH="1">
            <a:off x="533400" y="2895600"/>
            <a:ext cx="0" cy="114300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07" name="Text Box 77"/>
          <p:cNvSpPr txBox="1">
            <a:spLocks noChangeArrowheads="1"/>
          </p:cNvSpPr>
          <p:nvPr/>
        </p:nvSpPr>
        <p:spPr bwMode="auto">
          <a:xfrm>
            <a:off x="152400" y="3273425"/>
            <a:ext cx="792163" cy="376238"/>
          </a:xfrm>
          <a:prstGeom prst="rect">
            <a:avLst/>
          </a:prstGeom>
          <a:solidFill>
            <a:srgbClr val="FFD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/>
              <a:t>NEIN</a:t>
            </a:r>
          </a:p>
        </p:txBody>
      </p:sp>
      <p:pic>
        <p:nvPicPr>
          <p:cNvPr id="210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4038600"/>
            <a:ext cx="828675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3276600" y="76200"/>
            <a:ext cx="3124200" cy="381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de-DE" b="1"/>
              <a:t>Finanzmittelplanung</a:t>
            </a:r>
          </a:p>
        </p:txBody>
      </p:sp>
      <p:sp>
        <p:nvSpPr>
          <p:cNvPr id="17" name="Abgerundetes Rechteck 16"/>
          <p:cNvSpPr/>
          <p:nvPr/>
        </p:nvSpPr>
        <p:spPr>
          <a:xfrm>
            <a:off x="3886200" y="609600"/>
            <a:ext cx="2016125" cy="576263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111" name="Textfeld 17"/>
          <p:cNvSpPr txBox="1">
            <a:spLocks noChangeArrowheads="1"/>
          </p:cNvSpPr>
          <p:nvPr/>
        </p:nvSpPr>
        <p:spPr bwMode="auto">
          <a:xfrm>
            <a:off x="3962400" y="609600"/>
            <a:ext cx="19446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Analysen, Aufwand-schätzungen</a:t>
            </a:r>
          </a:p>
        </p:txBody>
      </p:sp>
      <p:sp>
        <p:nvSpPr>
          <p:cNvPr id="2112" name="Line 39"/>
          <p:cNvSpPr>
            <a:spLocks noChangeShapeType="1"/>
          </p:cNvSpPr>
          <p:nvPr/>
        </p:nvSpPr>
        <p:spPr bwMode="auto">
          <a:xfrm flipH="1">
            <a:off x="6477000" y="228600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13" name="Line 39"/>
          <p:cNvSpPr>
            <a:spLocks noChangeShapeType="1"/>
          </p:cNvSpPr>
          <p:nvPr/>
        </p:nvSpPr>
        <p:spPr bwMode="auto">
          <a:xfrm flipV="1">
            <a:off x="7239000" y="2286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" name="Abgerundetes Rechteck 20"/>
          <p:cNvSpPr/>
          <p:nvPr/>
        </p:nvSpPr>
        <p:spPr>
          <a:xfrm>
            <a:off x="3886200" y="1524000"/>
            <a:ext cx="1944688" cy="5762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115" name="Textfeld 21"/>
          <p:cNvSpPr txBox="1">
            <a:spLocks noChangeArrowheads="1"/>
          </p:cNvSpPr>
          <p:nvPr/>
        </p:nvSpPr>
        <p:spPr bwMode="auto">
          <a:xfrm>
            <a:off x="3962400" y="1676400"/>
            <a:ext cx="187325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400" b="1"/>
              <a:t>Finanzmittelbedarf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000"/>
                            </p:stCondLst>
                            <p:childTnLst>
                              <p:par>
                                <p:cTn id="1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500"/>
                            </p:stCondLst>
                            <p:childTnLst>
                              <p:par>
                                <p:cTn id="1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00"/>
                            </p:stCondLst>
                            <p:childTnLst>
                              <p:par>
                                <p:cTn id="1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5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000"/>
                            </p:stCondLst>
                            <p:childTnLst>
                              <p:par>
                                <p:cTn id="1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500"/>
                            </p:stCondLst>
                            <p:childTnLst>
                              <p:par>
                                <p:cTn id="1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000"/>
                            </p:stCondLst>
                            <p:childTnLst>
                              <p:par>
                                <p:cTn id="1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2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500"/>
                            </p:stCondLst>
                            <p:childTnLst>
                              <p:par>
                                <p:cTn id="1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3000"/>
                            </p:stCondLst>
                            <p:childTnLst>
                              <p:par>
                                <p:cTn id="1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500"/>
                            </p:stCondLst>
                            <p:childTnLst>
                              <p:par>
                                <p:cTn id="1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2" dur="5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4000"/>
                            </p:stCondLst>
                            <p:childTnLst>
                              <p:par>
                                <p:cTn id="1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2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1" dur="500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500"/>
                            </p:stCondLst>
                            <p:childTnLst>
                              <p:par>
                                <p:cTn id="2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5" dur="500"/>
                                        <p:tgtEl>
                                          <p:spTgt spid="2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000"/>
                            </p:stCondLst>
                            <p:childTnLst>
                              <p:par>
                                <p:cTn id="2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9" dur="5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2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500"/>
                                        <p:tgtEl>
                                          <p:spTgt spid="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500"/>
                            </p:stCondLst>
                            <p:childTnLst>
                              <p:par>
                                <p:cTn id="2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500"/>
                                        <p:tgtEl>
                                          <p:spTgt spid="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6" dur="500"/>
                                        <p:tgtEl>
                                          <p:spTgt spid="2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5" dur="500"/>
                                        <p:tgtEl>
                                          <p:spTgt spid="2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00"/>
                            </p:stCondLst>
                            <p:childTnLst>
                              <p:par>
                                <p:cTn id="2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500"/>
                                        <p:tgtEl>
                                          <p:spTgt spid="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1000"/>
                            </p:stCondLst>
                            <p:childTnLst>
                              <p:par>
                                <p:cTn id="2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3" dur="5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1500"/>
                            </p:stCondLst>
                            <p:childTnLst>
                              <p:par>
                                <p:cTn id="2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7" dur="500"/>
                                        <p:tgtEl>
                                          <p:spTgt spid="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2000"/>
                            </p:stCondLst>
                            <p:childTnLst>
                              <p:par>
                                <p:cTn id="2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500"/>
                                        <p:tgtEl>
                                          <p:spTgt spid="2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6" dur="500"/>
                                        <p:tgtEl>
                                          <p:spTgt spid="2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00"/>
                            </p:stCondLst>
                            <p:childTnLst>
                              <p:par>
                                <p:cTn id="2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0" dur="500"/>
                                        <p:tgtEl>
                                          <p:spTgt spid="2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1000"/>
                            </p:stCondLst>
                            <p:childTnLst>
                              <p:par>
                                <p:cTn id="2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4" dur="500"/>
                                        <p:tgtEl>
                                          <p:spTgt spid="2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8" dur="500"/>
                                        <p:tgtEl>
                                          <p:spTgt spid="2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2000"/>
                            </p:stCondLst>
                            <p:childTnLst>
                              <p:par>
                                <p:cTn id="27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2054" grpId="0" animBg="1" autoUpdateAnimBg="0"/>
      <p:bldP spid="2055" grpId="0" animBg="1" autoUpdateAnimBg="0"/>
      <p:bldP spid="2056" grpId="0" animBg="1" autoUpdateAnimBg="0"/>
      <p:bldP spid="2057" grpId="0" animBg="1" autoUpdateAnimBg="0"/>
      <p:bldP spid="7" grpId="0" animBg="1" autoUpdateAnimBg="0"/>
      <p:bldP spid="2059" grpId="0" animBg="1"/>
      <p:bldP spid="2060" grpId="0" animBg="1"/>
      <p:bldP spid="2061" grpId="0" animBg="1"/>
      <p:bldP spid="2062" grpId="0" animBg="1"/>
      <p:bldP spid="2063" grpId="0" animBg="1" autoUpdateAnimBg="0"/>
      <p:bldP spid="2064" grpId="0" animBg="1" autoUpdateAnimBg="0"/>
      <p:bldP spid="2065" grpId="0" animBg="1" autoUpdateAnimBg="0"/>
      <p:bldP spid="2066" grpId="0" animBg="1"/>
      <p:bldP spid="2067" grpId="0" animBg="1"/>
      <p:bldP spid="2070" grpId="0" animBg="1"/>
      <p:bldP spid="2073" grpId="0" animBg="1"/>
      <p:bldP spid="2074" grpId="0" animBg="1"/>
      <p:bldP spid="2075" grpId="0" animBg="1"/>
      <p:bldP spid="2076" grpId="0" animBg="1"/>
      <p:bldP spid="2077" grpId="0" animBg="1"/>
      <p:bldP spid="2078" grpId="0" animBg="1"/>
      <p:bldP spid="29" grpId="0" animBg="1" autoUpdateAnimBg="0"/>
      <p:bldP spid="2080" grpId="0" animBg="1"/>
      <p:bldP spid="2081" grpId="0" animBg="1" autoUpdateAnimBg="0"/>
      <p:bldP spid="2082" grpId="0" autoUpdateAnimBg="0"/>
      <p:bldP spid="2083" grpId="0" animBg="1"/>
      <p:bldP spid="2084" grpId="0" animBg="1"/>
      <p:bldP spid="2085" grpId="0" animBg="1" autoUpdateAnimBg="0"/>
      <p:bldP spid="2086" grpId="0" animBg="1" autoUpdateAnimBg="0"/>
      <p:bldP spid="2087" grpId="0" autoUpdateAnimBg="0"/>
      <p:bldP spid="2088" grpId="0" animBg="1"/>
      <p:bldP spid="41" grpId="0" animBg="1" autoUpdateAnimBg="0"/>
      <p:bldP spid="2090" grpId="0" animBg="1"/>
      <p:bldP spid="2091" grpId="0" animBg="1"/>
      <p:bldP spid="2092" grpId="0" animBg="1"/>
      <p:bldP spid="2093" grpId="0" animBg="1" autoUpdateAnimBg="0"/>
      <p:bldP spid="2094" grpId="0" autoUpdateAnimBg="0"/>
      <p:bldP spid="2095" grpId="0" animBg="1"/>
      <p:bldP spid="2096" grpId="0" animBg="1"/>
      <p:bldP spid="2097" grpId="0" animBg="1"/>
      <p:bldP spid="2098" grpId="0" animBg="1" autoUpdateAnimBg="0"/>
      <p:bldP spid="2099" grpId="0" animBg="1"/>
      <p:bldP spid="2100" grpId="0" animBg="1"/>
      <p:bldP spid="2101" grpId="0" animBg="1" autoUpdateAnimBg="0"/>
      <p:bldP spid="2102" grpId="0" animBg="1"/>
      <p:bldP spid="58" grpId="0" animBg="1" autoUpdateAnimBg="0"/>
      <p:bldP spid="2104" grpId="0" animBg="1" autoUpdateAnimBg="0"/>
      <p:bldP spid="2105" grpId="0" animBg="1"/>
      <p:bldP spid="2106" grpId="0" animBg="1"/>
      <p:bldP spid="2107" grpId="0" animBg="1" autoUpdateAnimBg="0"/>
      <p:bldP spid="17" grpId="0" animBg="1" autoUpdateAnimBg="0"/>
      <p:bldP spid="2111" grpId="0" autoUpdateAnimBg="0"/>
      <p:bldP spid="2112" grpId="0" animBg="1"/>
      <p:bldP spid="2113" grpId="0" animBg="1"/>
      <p:bldP spid="21" grpId="0" animBg="1" autoUpdateAnimBg="0"/>
      <p:bldP spid="2115" grpId="0" autoUpdateAnimBg="0"/>
      <p:bldP spid="121865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hteck 73"/>
          <p:cNvSpPr/>
          <p:nvPr/>
        </p:nvSpPr>
        <p:spPr>
          <a:xfrm>
            <a:off x="7620000" y="4419600"/>
            <a:ext cx="288925" cy="7921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Rechteck 72"/>
          <p:cNvSpPr/>
          <p:nvPr/>
        </p:nvSpPr>
        <p:spPr>
          <a:xfrm>
            <a:off x="5257800" y="3810000"/>
            <a:ext cx="287338" cy="14398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Rechteck 71"/>
          <p:cNvSpPr/>
          <p:nvPr/>
        </p:nvSpPr>
        <p:spPr>
          <a:xfrm>
            <a:off x="3886200" y="4178300"/>
            <a:ext cx="288925" cy="1079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Rechteck 70"/>
          <p:cNvSpPr/>
          <p:nvPr/>
        </p:nvSpPr>
        <p:spPr>
          <a:xfrm>
            <a:off x="1828800" y="4321175"/>
            <a:ext cx="288925" cy="9366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2" name="Textfeld 5"/>
          <p:cNvSpPr txBox="1">
            <a:spLocks noChangeArrowheads="1"/>
          </p:cNvSpPr>
          <p:nvPr/>
        </p:nvSpPr>
        <p:spPr bwMode="auto">
          <a:xfrm>
            <a:off x="7991475" y="5281613"/>
            <a:ext cx="11525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Zeitachse</a:t>
            </a:r>
          </a:p>
        </p:txBody>
      </p:sp>
      <p:sp>
        <p:nvSpPr>
          <p:cNvPr id="3083" name="Textfeld 9"/>
          <p:cNvSpPr txBox="1">
            <a:spLocks noChangeArrowheads="1"/>
          </p:cNvSpPr>
          <p:nvPr/>
        </p:nvSpPr>
        <p:spPr bwMode="auto">
          <a:xfrm>
            <a:off x="7993063" y="3017838"/>
            <a:ext cx="1150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Zeitachse</a:t>
            </a:r>
          </a:p>
        </p:txBody>
      </p:sp>
      <p:sp>
        <p:nvSpPr>
          <p:cNvPr id="3084" name="Textfeld 13"/>
          <p:cNvSpPr txBox="1">
            <a:spLocks noChangeArrowheads="1"/>
          </p:cNvSpPr>
          <p:nvPr/>
        </p:nvSpPr>
        <p:spPr bwMode="auto">
          <a:xfrm>
            <a:off x="6248400" y="2971800"/>
            <a:ext cx="1512888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Termin des ge-planten Projekt-abschlusses</a:t>
            </a:r>
          </a:p>
        </p:txBody>
      </p:sp>
      <p:sp>
        <p:nvSpPr>
          <p:cNvPr id="3085" name="Textfeld 15"/>
          <p:cNvSpPr txBox="1">
            <a:spLocks noChangeArrowheads="1"/>
          </p:cNvSpPr>
          <p:nvPr/>
        </p:nvSpPr>
        <p:spPr bwMode="auto">
          <a:xfrm>
            <a:off x="1447800" y="2971800"/>
            <a:ext cx="865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Projekt-beginn</a:t>
            </a:r>
          </a:p>
        </p:txBody>
      </p:sp>
      <p:pic>
        <p:nvPicPr>
          <p:cNvPr id="308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533400"/>
            <a:ext cx="5105400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Gerade Verbindung mit Pfeil 29"/>
          <p:cNvCxnSpPr/>
          <p:nvPr/>
        </p:nvCxnSpPr>
        <p:spPr>
          <a:xfrm>
            <a:off x="1676400" y="2836863"/>
            <a:ext cx="7127875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 flipV="1">
            <a:off x="1752600" y="304800"/>
            <a:ext cx="1588" cy="26670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/>
          <p:nvPr/>
        </p:nvCxnSpPr>
        <p:spPr>
          <a:xfrm flipV="1">
            <a:off x="6858000" y="457200"/>
            <a:ext cx="0" cy="2447925"/>
          </a:xfrm>
          <a:prstGeom prst="straightConnector1">
            <a:avLst/>
          </a:prstGeom>
          <a:ln w="3175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0" name="Textfeld 35"/>
          <p:cNvSpPr txBox="1">
            <a:spLocks noChangeArrowheads="1"/>
          </p:cNvSpPr>
          <p:nvPr/>
        </p:nvSpPr>
        <p:spPr bwMode="auto">
          <a:xfrm>
            <a:off x="900113" y="671513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Kosten</a:t>
            </a:r>
          </a:p>
        </p:txBody>
      </p:sp>
      <p:cxnSp>
        <p:nvCxnSpPr>
          <p:cNvPr id="37" name="Gerade Verbindung mit Pfeil 36"/>
          <p:cNvCxnSpPr/>
          <p:nvPr/>
        </p:nvCxnSpPr>
        <p:spPr>
          <a:xfrm>
            <a:off x="1600200" y="5257800"/>
            <a:ext cx="7129463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 flipV="1">
            <a:off x="1752600" y="3657600"/>
            <a:ext cx="0" cy="17272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3" name="Textfeld 39"/>
          <p:cNvSpPr txBox="1">
            <a:spLocks noChangeArrowheads="1"/>
          </p:cNvSpPr>
          <p:nvPr/>
        </p:nvSpPr>
        <p:spPr bwMode="auto">
          <a:xfrm>
            <a:off x="2555875" y="908050"/>
            <a:ext cx="28082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Kostensummenlinie</a:t>
            </a:r>
          </a:p>
        </p:txBody>
      </p:sp>
      <p:sp>
        <p:nvSpPr>
          <p:cNvPr id="3094" name="Line 46"/>
          <p:cNvSpPr>
            <a:spLocks noChangeShapeType="1"/>
          </p:cNvSpPr>
          <p:nvPr/>
        </p:nvSpPr>
        <p:spPr bwMode="auto">
          <a:xfrm>
            <a:off x="3505200" y="1219200"/>
            <a:ext cx="647700" cy="5588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5" name="Line 66"/>
          <p:cNvSpPr>
            <a:spLocks noChangeShapeType="1"/>
          </p:cNvSpPr>
          <p:nvPr/>
        </p:nvSpPr>
        <p:spPr bwMode="auto">
          <a:xfrm flipV="1">
            <a:off x="3429000" y="4876800"/>
            <a:ext cx="2305050" cy="0"/>
          </a:xfrm>
          <a:prstGeom prst="line">
            <a:avLst/>
          </a:prstGeom>
          <a:noFill/>
          <a:ln w="76200">
            <a:solidFill>
              <a:srgbClr val="008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6" name="AutoShape 73"/>
          <p:cNvSpPr>
            <a:spLocks noChangeArrowheads="1"/>
          </p:cNvSpPr>
          <p:nvPr/>
        </p:nvSpPr>
        <p:spPr bwMode="auto">
          <a:xfrm>
            <a:off x="2209800" y="4648200"/>
            <a:ext cx="1223963" cy="431800"/>
          </a:xfrm>
          <a:prstGeom prst="chevron">
            <a:avLst>
              <a:gd name="adj" fmla="val 66691"/>
            </a:avLst>
          </a:prstGeom>
          <a:solidFill>
            <a:srgbClr val="FFEDDB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45" name="Text Box 19"/>
          <p:cNvSpPr txBox="1">
            <a:spLocks noChangeArrowheads="1"/>
          </p:cNvSpPr>
          <p:nvPr/>
        </p:nvSpPr>
        <p:spPr bwMode="auto">
          <a:xfrm>
            <a:off x="2438400" y="47244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Phase 1</a:t>
            </a:r>
          </a:p>
        </p:txBody>
      </p:sp>
      <p:sp>
        <p:nvSpPr>
          <p:cNvPr id="47" name="Sechseck 46"/>
          <p:cNvSpPr/>
          <p:nvPr/>
        </p:nvSpPr>
        <p:spPr>
          <a:xfrm>
            <a:off x="1371600" y="4572000"/>
            <a:ext cx="720725" cy="576263"/>
          </a:xfrm>
          <a:prstGeom prst="hexagon">
            <a:avLst/>
          </a:prstGeom>
          <a:solidFill>
            <a:srgbClr val="FFFF8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8" name="Sechseck 47"/>
          <p:cNvSpPr/>
          <p:nvPr/>
        </p:nvSpPr>
        <p:spPr>
          <a:xfrm>
            <a:off x="6705600" y="4495800"/>
            <a:ext cx="863600" cy="647700"/>
          </a:xfrm>
          <a:prstGeom prst="hexagon">
            <a:avLst/>
          </a:prstGeom>
          <a:solidFill>
            <a:srgbClr val="9CFAA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100" name="Rechteck 48"/>
          <p:cNvSpPr>
            <a:spLocks noChangeArrowheads="1"/>
          </p:cNvSpPr>
          <p:nvPr/>
        </p:nvSpPr>
        <p:spPr bwMode="auto">
          <a:xfrm>
            <a:off x="6732588" y="4532313"/>
            <a:ext cx="863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200" b="1"/>
              <a:t>Ab-schluss</a:t>
            </a:r>
          </a:p>
        </p:txBody>
      </p:sp>
      <p:sp>
        <p:nvSpPr>
          <p:cNvPr id="3101" name="Rechteck 51"/>
          <p:cNvSpPr>
            <a:spLocks noChangeArrowheads="1"/>
          </p:cNvSpPr>
          <p:nvPr/>
        </p:nvSpPr>
        <p:spPr bwMode="auto">
          <a:xfrm>
            <a:off x="1295400" y="4724400"/>
            <a:ext cx="86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200" b="1"/>
              <a:t>Start</a:t>
            </a:r>
          </a:p>
        </p:txBody>
      </p:sp>
      <p:sp>
        <p:nvSpPr>
          <p:cNvPr id="3102" name="AutoShape 73"/>
          <p:cNvSpPr>
            <a:spLocks noChangeArrowheads="1"/>
          </p:cNvSpPr>
          <p:nvPr/>
        </p:nvSpPr>
        <p:spPr bwMode="auto">
          <a:xfrm>
            <a:off x="5486400" y="4648200"/>
            <a:ext cx="1223963" cy="431800"/>
          </a:xfrm>
          <a:prstGeom prst="chevron">
            <a:avLst>
              <a:gd name="adj" fmla="val 66691"/>
            </a:avLst>
          </a:prstGeom>
          <a:solidFill>
            <a:srgbClr val="FFEDDB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54" name="Text Box 19"/>
          <p:cNvSpPr txBox="1">
            <a:spLocks noChangeArrowheads="1"/>
          </p:cNvSpPr>
          <p:nvPr/>
        </p:nvSpPr>
        <p:spPr bwMode="auto">
          <a:xfrm>
            <a:off x="5715000" y="47244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Phase  n</a:t>
            </a:r>
          </a:p>
        </p:txBody>
      </p:sp>
      <p:sp>
        <p:nvSpPr>
          <p:cNvPr id="3104" name="Textfeld 54"/>
          <p:cNvSpPr txBox="1">
            <a:spLocks noChangeArrowheads="1"/>
          </p:cNvSpPr>
          <p:nvPr/>
        </p:nvSpPr>
        <p:spPr bwMode="auto">
          <a:xfrm>
            <a:off x="609600" y="3810000"/>
            <a:ext cx="1366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Finanzmittel-bedarf</a:t>
            </a: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1219200" y="5486400"/>
          <a:ext cx="865188" cy="571500"/>
        </p:xfrm>
        <a:graphic>
          <a:graphicData uri="http://schemas.openxmlformats.org/presentationml/2006/ole">
            <p:oleObj spid="_x0000_s10242" name="Paint Shop Pro Image" r:id="rId5" imgW="1151220" imgH="760976" progId="">
              <p:embed/>
            </p:oleObj>
          </a:graphicData>
        </a:graphic>
      </p:graphicFrame>
      <p:sp>
        <p:nvSpPr>
          <p:cNvPr id="3105" name="Line 44"/>
          <p:cNvSpPr>
            <a:spLocks noChangeShapeType="1"/>
          </p:cNvSpPr>
          <p:nvPr/>
        </p:nvSpPr>
        <p:spPr bwMode="auto">
          <a:xfrm flipH="1" flipV="1">
            <a:off x="1905000" y="5257800"/>
            <a:ext cx="0" cy="404813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3075" name="Object 6"/>
          <p:cNvGraphicFramePr>
            <a:graphicFrameLocks noChangeAspect="1"/>
          </p:cNvGraphicFramePr>
          <p:nvPr/>
        </p:nvGraphicFramePr>
        <p:xfrm>
          <a:off x="3581400" y="5638800"/>
          <a:ext cx="863600" cy="571500"/>
        </p:xfrm>
        <a:graphic>
          <a:graphicData uri="http://schemas.openxmlformats.org/presentationml/2006/ole">
            <p:oleObj spid="_x0000_s10243" name="Paint Shop Pro Image" r:id="rId6" imgW="1151220" imgH="760976" progId="">
              <p:embed/>
            </p:oleObj>
          </a:graphicData>
        </a:graphic>
      </p:graphicFrame>
      <p:sp>
        <p:nvSpPr>
          <p:cNvPr id="3106" name="Line 44"/>
          <p:cNvSpPr>
            <a:spLocks noChangeShapeType="1"/>
          </p:cNvSpPr>
          <p:nvPr/>
        </p:nvSpPr>
        <p:spPr bwMode="auto">
          <a:xfrm flipH="1" flipV="1">
            <a:off x="3962400" y="5257800"/>
            <a:ext cx="0" cy="404813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3076" name="Object 7"/>
          <p:cNvGraphicFramePr>
            <a:graphicFrameLocks noChangeAspect="1"/>
          </p:cNvGraphicFramePr>
          <p:nvPr/>
        </p:nvGraphicFramePr>
        <p:xfrm>
          <a:off x="5029200" y="5638800"/>
          <a:ext cx="863600" cy="571500"/>
        </p:xfrm>
        <a:graphic>
          <a:graphicData uri="http://schemas.openxmlformats.org/presentationml/2006/ole">
            <p:oleObj spid="_x0000_s10244" name="Paint Shop Pro Image" r:id="rId7" imgW="1151220" imgH="760976" progId="">
              <p:embed/>
            </p:oleObj>
          </a:graphicData>
        </a:graphic>
      </p:graphicFrame>
      <p:sp>
        <p:nvSpPr>
          <p:cNvPr id="3107" name="Line 44"/>
          <p:cNvSpPr>
            <a:spLocks noChangeShapeType="1"/>
          </p:cNvSpPr>
          <p:nvPr/>
        </p:nvSpPr>
        <p:spPr bwMode="auto">
          <a:xfrm flipH="1" flipV="1">
            <a:off x="5410200" y="5257800"/>
            <a:ext cx="0" cy="404813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3077" name="Object 8"/>
          <p:cNvGraphicFramePr>
            <a:graphicFrameLocks noChangeAspect="1"/>
          </p:cNvGraphicFramePr>
          <p:nvPr/>
        </p:nvGraphicFramePr>
        <p:xfrm>
          <a:off x="7315200" y="5638800"/>
          <a:ext cx="863600" cy="571500"/>
        </p:xfrm>
        <a:graphic>
          <a:graphicData uri="http://schemas.openxmlformats.org/presentationml/2006/ole">
            <p:oleObj spid="_x0000_s10245" name="Paint Shop Pro Image" r:id="rId8" imgW="1151220" imgH="760976" progId="">
              <p:embed/>
            </p:oleObj>
          </a:graphicData>
        </a:graphic>
      </p:graphicFrame>
      <p:sp>
        <p:nvSpPr>
          <p:cNvPr id="3108" name="Line 44"/>
          <p:cNvSpPr>
            <a:spLocks noChangeShapeType="1"/>
          </p:cNvSpPr>
          <p:nvPr/>
        </p:nvSpPr>
        <p:spPr bwMode="auto">
          <a:xfrm flipH="1" flipV="1">
            <a:off x="7772400" y="5257800"/>
            <a:ext cx="0" cy="404813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09" name="Textfeld 64"/>
          <p:cNvSpPr txBox="1">
            <a:spLocks noChangeArrowheads="1"/>
          </p:cNvSpPr>
          <p:nvPr/>
        </p:nvSpPr>
        <p:spPr bwMode="auto">
          <a:xfrm>
            <a:off x="762000" y="6019800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Finanzmittelzuweisung zum Projektstart</a:t>
            </a:r>
          </a:p>
        </p:txBody>
      </p:sp>
      <p:sp>
        <p:nvSpPr>
          <p:cNvPr id="3110" name="Textfeld 65"/>
          <p:cNvSpPr txBox="1">
            <a:spLocks noChangeArrowheads="1"/>
          </p:cNvSpPr>
          <p:nvPr/>
        </p:nvSpPr>
        <p:spPr bwMode="auto">
          <a:xfrm>
            <a:off x="6858000" y="6248400"/>
            <a:ext cx="2017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Finanzmittelzuweisung nach Abschuss</a:t>
            </a:r>
          </a:p>
        </p:txBody>
      </p:sp>
      <p:sp>
        <p:nvSpPr>
          <p:cNvPr id="3111" name="Textfeld 66"/>
          <p:cNvSpPr txBox="1">
            <a:spLocks noChangeArrowheads="1"/>
          </p:cNvSpPr>
          <p:nvPr/>
        </p:nvSpPr>
        <p:spPr bwMode="auto">
          <a:xfrm>
            <a:off x="4724400" y="6248400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Finanzmittelzuweisung nach Arbeitsfortschritt</a:t>
            </a:r>
          </a:p>
        </p:txBody>
      </p:sp>
      <p:sp>
        <p:nvSpPr>
          <p:cNvPr id="3112" name="Textfeld 67"/>
          <p:cNvSpPr txBox="1">
            <a:spLocks noChangeArrowheads="1"/>
          </p:cNvSpPr>
          <p:nvPr/>
        </p:nvSpPr>
        <p:spPr bwMode="auto">
          <a:xfrm>
            <a:off x="2843213" y="6237288"/>
            <a:ext cx="2016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Finanzmittelzuweisung nach Terminen</a:t>
            </a:r>
          </a:p>
        </p:txBody>
      </p:sp>
      <p:pic>
        <p:nvPicPr>
          <p:cNvPr id="3113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2800" y="4953000"/>
            <a:ext cx="528638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2362200" y="76200"/>
            <a:ext cx="5334000" cy="381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de-DE" b="1"/>
              <a:t>Kostenanfall &lt;&gt; Finanzmittelbereitstellung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58674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5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50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500"/>
                            </p:stCondLst>
                            <p:childTnLst>
                              <p:par>
                                <p:cTn id="1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000"/>
                            </p:stCondLst>
                            <p:childTnLst>
                              <p:par>
                                <p:cTn id="1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3500"/>
                            </p:stCondLst>
                            <p:childTnLst>
                              <p:par>
                                <p:cTn id="1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4000"/>
                            </p:stCondLst>
                            <p:childTnLst>
                              <p:par>
                                <p:cTn id="17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 autoUpdateAnimBg="0"/>
      <p:bldP spid="73" grpId="0" animBg="1" autoUpdateAnimBg="0"/>
      <p:bldP spid="72" grpId="0" animBg="1" autoUpdateAnimBg="0"/>
      <p:bldP spid="71" grpId="0" animBg="1" autoUpdateAnimBg="0"/>
      <p:bldP spid="3082" grpId="0" autoUpdateAnimBg="0"/>
      <p:bldP spid="3083" grpId="0" autoUpdateAnimBg="0"/>
      <p:bldP spid="3084" grpId="0" autoUpdateAnimBg="0"/>
      <p:bldP spid="3085" grpId="0" autoUpdateAnimBg="0"/>
      <p:bldP spid="3090" grpId="0" autoUpdateAnimBg="0"/>
      <p:bldP spid="3093" grpId="0" autoUpdateAnimBg="0"/>
      <p:bldP spid="3094" grpId="0" animBg="1"/>
      <p:bldP spid="3095" grpId="0" animBg="1"/>
      <p:bldP spid="3096" grpId="0" animBg="1" autoUpdateAnimBg="0"/>
      <p:bldP spid="45" grpId="0" autoUpdateAnimBg="0"/>
      <p:bldP spid="47" grpId="0" animBg="1" autoUpdateAnimBg="0"/>
      <p:bldP spid="48" grpId="0" animBg="1" autoUpdateAnimBg="0"/>
      <p:bldP spid="3100" grpId="0" autoUpdateAnimBg="0"/>
      <p:bldP spid="3101" grpId="0" autoUpdateAnimBg="0"/>
      <p:bldP spid="3102" grpId="0" animBg="1" autoUpdateAnimBg="0"/>
      <p:bldP spid="54" grpId="0" autoUpdateAnimBg="0"/>
      <p:bldP spid="3104" grpId="0" autoUpdateAnimBg="0"/>
      <p:bldP spid="3105" grpId="0" animBg="1"/>
      <p:bldP spid="3106" grpId="0" animBg="1"/>
      <p:bldP spid="3107" grpId="0" animBg="1"/>
      <p:bldP spid="3108" grpId="0" animBg="1"/>
      <p:bldP spid="3109" grpId="0" autoUpdateAnimBg="0"/>
      <p:bldP spid="3110" grpId="0" autoUpdateAnimBg="0"/>
      <p:bldP spid="3111" grpId="0" autoUpdateAnimBg="0"/>
      <p:bldP spid="3112" grpId="0" autoUpdateAnimBg="0"/>
      <p:bldP spid="121865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Abgerundetes Rechteck 72"/>
          <p:cNvSpPr/>
          <p:nvPr/>
        </p:nvSpPr>
        <p:spPr>
          <a:xfrm>
            <a:off x="7239000" y="5943600"/>
            <a:ext cx="1728788" cy="719138"/>
          </a:xfrm>
          <a:prstGeom prst="roundRect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4100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381000"/>
            <a:ext cx="1189038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676400" y="152400"/>
          <a:ext cx="1225550" cy="1152525"/>
        </p:xfrm>
        <a:graphic>
          <a:graphicData uri="http://schemas.openxmlformats.org/presentationml/2006/ole">
            <p:oleObj spid="_x0000_s11266" name="Bitmap" r:id="rId4" imgW="2038095" imgH="1914286" progId="PBrush">
              <p:embed/>
            </p:oleObj>
          </a:graphicData>
        </a:graphic>
      </p:graphicFrame>
      <p:pic>
        <p:nvPicPr>
          <p:cNvPr id="4101" name="Picture 4" descr="F:\Gabler-PM\Grafiken\Gebäude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286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48600" y="3810000"/>
            <a:ext cx="1152525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200" y="3886200"/>
            <a:ext cx="936625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5105400"/>
            <a:ext cx="2376488" cy="1293813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</p:pic>
      <p:sp>
        <p:nvSpPr>
          <p:cNvPr id="4107" name="Line 39"/>
          <p:cNvSpPr>
            <a:spLocks noChangeShapeType="1"/>
          </p:cNvSpPr>
          <p:nvPr/>
        </p:nvSpPr>
        <p:spPr bwMode="auto">
          <a:xfrm flipV="1">
            <a:off x="2133600" y="5486400"/>
            <a:ext cx="13049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08" name="Line 39"/>
          <p:cNvSpPr>
            <a:spLocks noChangeShapeType="1"/>
          </p:cNvSpPr>
          <p:nvPr/>
        </p:nvSpPr>
        <p:spPr bwMode="auto">
          <a:xfrm flipH="1" flipV="1">
            <a:off x="5791200" y="5486400"/>
            <a:ext cx="15843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4111" name="Picture 7" descr="F:\Gabler-PM\Grafiken\BUS037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6825" y="3933825"/>
            <a:ext cx="7191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3" name="Line 39"/>
          <p:cNvSpPr>
            <a:spLocks noChangeShapeType="1"/>
          </p:cNvSpPr>
          <p:nvPr/>
        </p:nvSpPr>
        <p:spPr bwMode="auto">
          <a:xfrm>
            <a:off x="3124200" y="5257800"/>
            <a:ext cx="287338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14" name="Line 39"/>
          <p:cNvSpPr>
            <a:spLocks noChangeShapeType="1"/>
          </p:cNvSpPr>
          <p:nvPr/>
        </p:nvSpPr>
        <p:spPr bwMode="auto">
          <a:xfrm>
            <a:off x="2133600" y="3200400"/>
            <a:ext cx="0" cy="2286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15" name="Line 39"/>
          <p:cNvSpPr>
            <a:spLocks noChangeShapeType="1"/>
          </p:cNvSpPr>
          <p:nvPr/>
        </p:nvSpPr>
        <p:spPr bwMode="auto">
          <a:xfrm>
            <a:off x="2133600" y="3200400"/>
            <a:ext cx="2159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16" name="Line 39"/>
          <p:cNvSpPr>
            <a:spLocks noChangeShapeType="1"/>
          </p:cNvSpPr>
          <p:nvPr/>
        </p:nvSpPr>
        <p:spPr bwMode="auto">
          <a:xfrm>
            <a:off x="3124200" y="3581400"/>
            <a:ext cx="0" cy="1676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2362200" y="2819400"/>
            <a:ext cx="1727200" cy="7413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Hauptauftrag-nehmer  1</a:t>
            </a:r>
          </a:p>
        </p:txBody>
      </p:sp>
      <p:sp>
        <p:nvSpPr>
          <p:cNvPr id="4118" name="Line 39"/>
          <p:cNvSpPr>
            <a:spLocks noChangeShapeType="1"/>
          </p:cNvSpPr>
          <p:nvPr/>
        </p:nvSpPr>
        <p:spPr bwMode="auto">
          <a:xfrm flipH="1">
            <a:off x="5791200" y="5257800"/>
            <a:ext cx="457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19" name="Line 39"/>
          <p:cNvSpPr>
            <a:spLocks noChangeShapeType="1"/>
          </p:cNvSpPr>
          <p:nvPr/>
        </p:nvSpPr>
        <p:spPr bwMode="auto">
          <a:xfrm>
            <a:off x="6248400" y="3581400"/>
            <a:ext cx="0" cy="1676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5410200" y="2819400"/>
            <a:ext cx="1657350" cy="7413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Hauptauftrag-nehmer</a:t>
            </a:r>
            <a:r>
              <a:rPr lang="de-DE" sz="1200" b="1">
                <a:latin typeface="Arial" pitchFamily="34" charset="0"/>
                <a:cs typeface="Arial" pitchFamily="34" charset="0"/>
              </a:rPr>
              <a:t>  m</a:t>
            </a:r>
          </a:p>
        </p:txBody>
      </p:sp>
      <p:sp>
        <p:nvSpPr>
          <p:cNvPr id="4121" name="Line 39"/>
          <p:cNvSpPr>
            <a:spLocks noChangeShapeType="1"/>
          </p:cNvSpPr>
          <p:nvPr/>
        </p:nvSpPr>
        <p:spPr bwMode="auto">
          <a:xfrm>
            <a:off x="7391400" y="3200400"/>
            <a:ext cx="0" cy="2286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22" name="Line 39"/>
          <p:cNvSpPr>
            <a:spLocks noChangeShapeType="1"/>
          </p:cNvSpPr>
          <p:nvPr/>
        </p:nvSpPr>
        <p:spPr bwMode="auto">
          <a:xfrm>
            <a:off x="7086600" y="3200400"/>
            <a:ext cx="287338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23" name="Line 39"/>
          <p:cNvSpPr>
            <a:spLocks noChangeShapeType="1"/>
          </p:cNvSpPr>
          <p:nvPr/>
        </p:nvSpPr>
        <p:spPr bwMode="auto">
          <a:xfrm>
            <a:off x="4572000" y="3200400"/>
            <a:ext cx="0" cy="1905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24" name="Line 39"/>
          <p:cNvSpPr>
            <a:spLocks noChangeShapeType="1"/>
          </p:cNvSpPr>
          <p:nvPr/>
        </p:nvSpPr>
        <p:spPr bwMode="auto">
          <a:xfrm>
            <a:off x="4114800" y="3200400"/>
            <a:ext cx="457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4125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77000" y="0"/>
            <a:ext cx="12588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 Box 19"/>
          <p:cNvSpPr txBox="1">
            <a:spLocks noChangeArrowheads="1"/>
          </p:cNvSpPr>
          <p:nvPr/>
        </p:nvSpPr>
        <p:spPr bwMode="auto">
          <a:xfrm>
            <a:off x="7775575" y="1196975"/>
            <a:ext cx="13684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General-auftrag-nehmer</a:t>
            </a:r>
          </a:p>
        </p:txBody>
      </p:sp>
      <p:sp>
        <p:nvSpPr>
          <p:cNvPr id="4127" name="Line 39"/>
          <p:cNvSpPr>
            <a:spLocks noChangeShapeType="1"/>
          </p:cNvSpPr>
          <p:nvPr/>
        </p:nvSpPr>
        <p:spPr bwMode="auto">
          <a:xfrm>
            <a:off x="6248400" y="1905000"/>
            <a:ext cx="0" cy="923925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28" name="Line 39"/>
          <p:cNvSpPr>
            <a:spLocks noChangeShapeType="1"/>
          </p:cNvSpPr>
          <p:nvPr/>
        </p:nvSpPr>
        <p:spPr bwMode="auto">
          <a:xfrm>
            <a:off x="3124200" y="2209800"/>
            <a:ext cx="0" cy="64770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29" name="Line 39"/>
          <p:cNvSpPr>
            <a:spLocks noChangeShapeType="1"/>
          </p:cNvSpPr>
          <p:nvPr/>
        </p:nvSpPr>
        <p:spPr bwMode="auto">
          <a:xfrm>
            <a:off x="3124200" y="2209800"/>
            <a:ext cx="3095625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30" name="Line 39"/>
          <p:cNvSpPr>
            <a:spLocks noChangeShapeType="1"/>
          </p:cNvSpPr>
          <p:nvPr/>
        </p:nvSpPr>
        <p:spPr bwMode="auto">
          <a:xfrm flipV="1">
            <a:off x="6248400" y="1905000"/>
            <a:ext cx="762000" cy="9525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3" name="Text Box 19"/>
          <p:cNvSpPr txBox="1">
            <a:spLocks noChangeArrowheads="1"/>
          </p:cNvSpPr>
          <p:nvPr/>
        </p:nvSpPr>
        <p:spPr bwMode="auto">
          <a:xfrm>
            <a:off x="2057400" y="1219200"/>
            <a:ext cx="1512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Auftrag-geber</a:t>
            </a:r>
          </a:p>
        </p:txBody>
      </p:sp>
      <p:sp>
        <p:nvSpPr>
          <p:cNvPr id="4134" name="Line 22"/>
          <p:cNvSpPr>
            <a:spLocks noChangeShapeType="1"/>
          </p:cNvSpPr>
          <p:nvPr/>
        </p:nvSpPr>
        <p:spPr bwMode="auto">
          <a:xfrm flipH="1">
            <a:off x="2895600" y="1600200"/>
            <a:ext cx="361315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35" name="Line 22"/>
          <p:cNvSpPr>
            <a:spLocks noChangeShapeType="1"/>
          </p:cNvSpPr>
          <p:nvPr/>
        </p:nvSpPr>
        <p:spPr bwMode="auto">
          <a:xfrm flipH="1">
            <a:off x="2743200" y="762000"/>
            <a:ext cx="1152525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36" name="Line 22"/>
          <p:cNvSpPr>
            <a:spLocks noChangeShapeType="1"/>
          </p:cNvSpPr>
          <p:nvPr/>
        </p:nvSpPr>
        <p:spPr bwMode="auto">
          <a:xfrm flipH="1">
            <a:off x="5105400" y="990600"/>
            <a:ext cx="1363663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37" name="Line 22"/>
          <p:cNvSpPr>
            <a:spLocks noChangeShapeType="1"/>
          </p:cNvSpPr>
          <p:nvPr/>
        </p:nvSpPr>
        <p:spPr bwMode="auto">
          <a:xfrm flipV="1">
            <a:off x="5715000" y="990600"/>
            <a:ext cx="7938" cy="6096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38" name="AutoShape 32"/>
          <p:cNvSpPr>
            <a:spLocks noChangeArrowheads="1"/>
          </p:cNvSpPr>
          <p:nvPr/>
        </p:nvSpPr>
        <p:spPr bwMode="auto">
          <a:xfrm>
            <a:off x="4038600" y="1371600"/>
            <a:ext cx="936625" cy="576263"/>
          </a:xfrm>
          <a:prstGeom prst="flowChartMultidocument">
            <a:avLst/>
          </a:prstGeom>
          <a:solidFill>
            <a:srgbClr val="BCFDA5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400"/>
              <a:t>Vertrag</a:t>
            </a:r>
          </a:p>
        </p:txBody>
      </p:sp>
      <p:sp>
        <p:nvSpPr>
          <p:cNvPr id="4139" name="AutoShape 32"/>
          <p:cNvSpPr>
            <a:spLocks noChangeArrowheads="1"/>
          </p:cNvSpPr>
          <p:nvPr/>
        </p:nvSpPr>
        <p:spPr bwMode="auto">
          <a:xfrm>
            <a:off x="3048000" y="609600"/>
            <a:ext cx="533400" cy="363538"/>
          </a:xfrm>
          <a:prstGeom prst="flowChartMultidocument">
            <a:avLst/>
          </a:prstGeom>
          <a:solidFill>
            <a:srgbClr val="BCFDA5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/>
              <a:t>V</a:t>
            </a:r>
          </a:p>
        </p:txBody>
      </p:sp>
      <p:sp>
        <p:nvSpPr>
          <p:cNvPr id="4140" name="AutoShape 32"/>
          <p:cNvSpPr>
            <a:spLocks noChangeArrowheads="1"/>
          </p:cNvSpPr>
          <p:nvPr/>
        </p:nvSpPr>
        <p:spPr bwMode="auto">
          <a:xfrm>
            <a:off x="5943600" y="2286000"/>
            <a:ext cx="639763" cy="439738"/>
          </a:xfrm>
          <a:prstGeom prst="flowChartMultidocument">
            <a:avLst/>
          </a:prstGeom>
          <a:solidFill>
            <a:srgbClr val="BCFDA5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/>
              <a:t>V</a:t>
            </a:r>
          </a:p>
        </p:txBody>
      </p:sp>
      <p:sp>
        <p:nvSpPr>
          <p:cNvPr id="4141" name="AutoShape 32"/>
          <p:cNvSpPr>
            <a:spLocks noChangeArrowheads="1"/>
          </p:cNvSpPr>
          <p:nvPr/>
        </p:nvSpPr>
        <p:spPr bwMode="auto">
          <a:xfrm>
            <a:off x="1828800" y="3733800"/>
            <a:ext cx="639763" cy="441325"/>
          </a:xfrm>
          <a:prstGeom prst="flowChartMultidocument">
            <a:avLst/>
          </a:prstGeom>
          <a:solidFill>
            <a:srgbClr val="BCFDA5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/>
              <a:t>V</a:t>
            </a:r>
          </a:p>
        </p:txBody>
      </p:sp>
      <p:sp>
        <p:nvSpPr>
          <p:cNvPr id="4142" name="AutoShape 32"/>
          <p:cNvSpPr>
            <a:spLocks noChangeArrowheads="1"/>
          </p:cNvSpPr>
          <p:nvPr/>
        </p:nvSpPr>
        <p:spPr bwMode="auto">
          <a:xfrm>
            <a:off x="4267200" y="3429000"/>
            <a:ext cx="639763" cy="439738"/>
          </a:xfrm>
          <a:prstGeom prst="flowChartMultidocument">
            <a:avLst/>
          </a:prstGeom>
          <a:solidFill>
            <a:srgbClr val="BCFDA5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/>
              <a:t>V</a:t>
            </a:r>
          </a:p>
        </p:txBody>
      </p:sp>
      <p:sp>
        <p:nvSpPr>
          <p:cNvPr id="54" name="Text Box 20"/>
          <p:cNvSpPr txBox="1">
            <a:spLocks noChangeArrowheads="1"/>
          </p:cNvSpPr>
          <p:nvPr/>
        </p:nvSpPr>
        <p:spPr bwMode="auto">
          <a:xfrm>
            <a:off x="1447800" y="4343400"/>
            <a:ext cx="1295400" cy="5969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Nachauftrag-nehmer  1</a:t>
            </a:r>
          </a:p>
        </p:txBody>
      </p:sp>
      <p:sp>
        <p:nvSpPr>
          <p:cNvPr id="4144" name="AutoShape 32"/>
          <p:cNvSpPr>
            <a:spLocks noChangeArrowheads="1"/>
          </p:cNvSpPr>
          <p:nvPr/>
        </p:nvSpPr>
        <p:spPr bwMode="auto">
          <a:xfrm>
            <a:off x="7086600" y="3657600"/>
            <a:ext cx="639763" cy="441325"/>
          </a:xfrm>
          <a:prstGeom prst="flowChartMultidocument">
            <a:avLst/>
          </a:prstGeom>
          <a:solidFill>
            <a:srgbClr val="BCFDA5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/>
              <a:t>V</a:t>
            </a:r>
          </a:p>
        </p:txBody>
      </p:sp>
      <p:sp>
        <p:nvSpPr>
          <p:cNvPr id="56" name="Text Box 19"/>
          <p:cNvSpPr txBox="1">
            <a:spLocks noChangeArrowheads="1"/>
          </p:cNvSpPr>
          <p:nvPr/>
        </p:nvSpPr>
        <p:spPr bwMode="auto">
          <a:xfrm rot="793769">
            <a:off x="6611938" y="741363"/>
            <a:ext cx="7048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PM</a:t>
            </a:r>
          </a:p>
        </p:txBody>
      </p:sp>
      <p:sp>
        <p:nvSpPr>
          <p:cNvPr id="57" name="Text Box 19"/>
          <p:cNvSpPr txBox="1">
            <a:spLocks noChangeArrowheads="1"/>
          </p:cNvSpPr>
          <p:nvPr/>
        </p:nvSpPr>
        <p:spPr bwMode="auto">
          <a:xfrm>
            <a:off x="971550" y="663575"/>
            <a:ext cx="704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AG</a:t>
            </a:r>
          </a:p>
        </p:txBody>
      </p:sp>
      <p:sp>
        <p:nvSpPr>
          <p:cNvPr id="58" name="Text Box 19"/>
          <p:cNvSpPr txBox="1">
            <a:spLocks noChangeArrowheads="1"/>
          </p:cNvSpPr>
          <p:nvPr/>
        </p:nvSpPr>
        <p:spPr bwMode="auto">
          <a:xfrm rot="820711">
            <a:off x="6542088" y="1109663"/>
            <a:ext cx="704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Profi</a:t>
            </a:r>
          </a:p>
        </p:txBody>
      </p:sp>
      <p:sp>
        <p:nvSpPr>
          <p:cNvPr id="59" name="Sechseck 58"/>
          <p:cNvSpPr/>
          <p:nvPr/>
        </p:nvSpPr>
        <p:spPr>
          <a:xfrm>
            <a:off x="2438400" y="5638800"/>
            <a:ext cx="647700" cy="504825"/>
          </a:xfrm>
          <a:prstGeom prst="hexagon">
            <a:avLst/>
          </a:prstGeom>
          <a:solidFill>
            <a:srgbClr val="FFFF8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0" name="Sechseck 59"/>
          <p:cNvSpPr/>
          <p:nvPr/>
        </p:nvSpPr>
        <p:spPr>
          <a:xfrm>
            <a:off x="6172200" y="5562600"/>
            <a:ext cx="762000" cy="533400"/>
          </a:xfrm>
          <a:prstGeom prst="hexagon">
            <a:avLst/>
          </a:prstGeom>
          <a:solidFill>
            <a:srgbClr val="9CFAA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50" name="Rechteck 60"/>
          <p:cNvSpPr>
            <a:spLocks noChangeArrowheads="1"/>
          </p:cNvSpPr>
          <p:nvPr/>
        </p:nvSpPr>
        <p:spPr bwMode="auto">
          <a:xfrm>
            <a:off x="6096000" y="5562600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200" b="1"/>
              <a:t>Ab-schluss</a:t>
            </a:r>
          </a:p>
        </p:txBody>
      </p:sp>
      <p:sp>
        <p:nvSpPr>
          <p:cNvPr id="4151" name="Rechteck 61"/>
          <p:cNvSpPr>
            <a:spLocks noChangeArrowheads="1"/>
          </p:cNvSpPr>
          <p:nvPr/>
        </p:nvSpPr>
        <p:spPr bwMode="auto">
          <a:xfrm>
            <a:off x="2268538" y="5732463"/>
            <a:ext cx="8636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200" b="1"/>
              <a:t>Start</a:t>
            </a:r>
          </a:p>
        </p:txBody>
      </p:sp>
      <p:sp>
        <p:nvSpPr>
          <p:cNvPr id="4152" name="Line 39"/>
          <p:cNvSpPr>
            <a:spLocks noChangeShapeType="1"/>
          </p:cNvSpPr>
          <p:nvPr/>
        </p:nvSpPr>
        <p:spPr bwMode="auto">
          <a:xfrm flipV="1">
            <a:off x="3048000" y="5867400"/>
            <a:ext cx="360363" cy="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53" name="Line 39"/>
          <p:cNvSpPr>
            <a:spLocks noChangeShapeType="1"/>
          </p:cNvSpPr>
          <p:nvPr/>
        </p:nvSpPr>
        <p:spPr bwMode="auto">
          <a:xfrm flipV="1">
            <a:off x="5791200" y="5867400"/>
            <a:ext cx="360363" cy="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6" name="Text Box 19"/>
          <p:cNvSpPr txBox="1">
            <a:spLocks noChangeArrowheads="1"/>
          </p:cNvSpPr>
          <p:nvPr/>
        </p:nvSpPr>
        <p:spPr bwMode="auto">
          <a:xfrm>
            <a:off x="4356100" y="6021388"/>
            <a:ext cx="1152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Projekt</a:t>
            </a:r>
          </a:p>
        </p:txBody>
      </p:sp>
      <p:sp>
        <p:nvSpPr>
          <p:cNvPr id="4155" name="Textfeld 66"/>
          <p:cNvSpPr txBox="1">
            <a:spLocks noChangeArrowheads="1"/>
          </p:cNvSpPr>
          <p:nvPr/>
        </p:nvSpPr>
        <p:spPr bwMode="auto">
          <a:xfrm>
            <a:off x="4716463" y="2708275"/>
            <a:ext cx="8270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4000" b="1">
                <a:latin typeface="Calibri" pitchFamily="34" charset="0"/>
              </a:rPr>
              <a:t>…</a:t>
            </a:r>
          </a:p>
        </p:txBody>
      </p:sp>
      <p:sp>
        <p:nvSpPr>
          <p:cNvPr id="4156" name="Textfeld 67"/>
          <p:cNvSpPr txBox="1">
            <a:spLocks noChangeArrowheads="1"/>
          </p:cNvSpPr>
          <p:nvPr/>
        </p:nvSpPr>
        <p:spPr bwMode="auto">
          <a:xfrm>
            <a:off x="3203575" y="4005263"/>
            <a:ext cx="8270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4000" b="1">
                <a:latin typeface="Calibri" pitchFamily="34" charset="0"/>
              </a:rPr>
              <a:t>…</a:t>
            </a:r>
          </a:p>
        </p:txBody>
      </p:sp>
      <p:sp>
        <p:nvSpPr>
          <p:cNvPr id="4157" name="Textfeld 68"/>
          <p:cNvSpPr txBox="1">
            <a:spLocks noChangeArrowheads="1"/>
          </p:cNvSpPr>
          <p:nvPr/>
        </p:nvSpPr>
        <p:spPr bwMode="auto">
          <a:xfrm>
            <a:off x="6264275" y="3933825"/>
            <a:ext cx="828675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4000" b="1">
                <a:latin typeface="Calibri" pitchFamily="34" charset="0"/>
              </a:rPr>
              <a:t>…</a:t>
            </a:r>
          </a:p>
        </p:txBody>
      </p:sp>
      <p:sp>
        <p:nvSpPr>
          <p:cNvPr id="4158" name="AutoShape 32"/>
          <p:cNvSpPr>
            <a:spLocks noChangeArrowheads="1"/>
          </p:cNvSpPr>
          <p:nvPr/>
        </p:nvSpPr>
        <p:spPr bwMode="auto">
          <a:xfrm>
            <a:off x="2819400" y="2362200"/>
            <a:ext cx="639763" cy="439738"/>
          </a:xfrm>
          <a:prstGeom prst="flowChartMultidocument">
            <a:avLst/>
          </a:prstGeom>
          <a:solidFill>
            <a:srgbClr val="BCFDA5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/>
              <a:t>V</a:t>
            </a:r>
          </a:p>
        </p:txBody>
      </p:sp>
      <p:sp>
        <p:nvSpPr>
          <p:cNvPr id="4159" name="AutoShape 32"/>
          <p:cNvSpPr>
            <a:spLocks noChangeArrowheads="1"/>
          </p:cNvSpPr>
          <p:nvPr/>
        </p:nvSpPr>
        <p:spPr bwMode="auto">
          <a:xfrm>
            <a:off x="7391400" y="6172200"/>
            <a:ext cx="504825" cy="368300"/>
          </a:xfrm>
          <a:prstGeom prst="flowChartMultidocument">
            <a:avLst/>
          </a:prstGeom>
          <a:solidFill>
            <a:srgbClr val="BCFDA5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/>
              <a:t>V</a:t>
            </a:r>
          </a:p>
        </p:txBody>
      </p:sp>
      <p:sp>
        <p:nvSpPr>
          <p:cNvPr id="4160" name="Textfeld 71"/>
          <p:cNvSpPr txBox="1">
            <a:spLocks noChangeArrowheads="1"/>
          </p:cNvSpPr>
          <p:nvPr/>
        </p:nvSpPr>
        <p:spPr bwMode="auto">
          <a:xfrm>
            <a:off x="7920038" y="6092825"/>
            <a:ext cx="122396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= Vertrag</a:t>
            </a: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2819400" y="76200"/>
            <a:ext cx="3276600" cy="381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de-DE" b="1"/>
              <a:t>Vertragsmanagement</a:t>
            </a:r>
          </a:p>
        </p:txBody>
      </p:sp>
      <p:pic>
        <p:nvPicPr>
          <p:cNvPr id="4162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86200" y="457200"/>
            <a:ext cx="1219200" cy="9001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9" name="Text Box 19"/>
          <p:cNvSpPr txBox="1">
            <a:spLocks noChangeArrowheads="1"/>
          </p:cNvSpPr>
          <p:nvPr/>
        </p:nvSpPr>
        <p:spPr bwMode="auto">
          <a:xfrm>
            <a:off x="4191000" y="990600"/>
            <a:ext cx="863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b="1"/>
              <a:t>Bank</a:t>
            </a:r>
          </a:p>
        </p:txBody>
      </p:sp>
      <p:sp>
        <p:nvSpPr>
          <p:cNvPr id="4164" name="AutoShape 32"/>
          <p:cNvSpPr>
            <a:spLocks noChangeArrowheads="1"/>
          </p:cNvSpPr>
          <p:nvPr/>
        </p:nvSpPr>
        <p:spPr bwMode="auto">
          <a:xfrm>
            <a:off x="5486400" y="762000"/>
            <a:ext cx="533400" cy="363538"/>
          </a:xfrm>
          <a:prstGeom prst="flowChartMultidocument">
            <a:avLst/>
          </a:prstGeom>
          <a:solidFill>
            <a:srgbClr val="BCFDA5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1400"/>
              <a:t>V</a:t>
            </a: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6781800" y="4267200"/>
            <a:ext cx="1296988" cy="59531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Nachauftrag-nehmer  n</a:t>
            </a: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3886200" y="4114800"/>
            <a:ext cx="1295400" cy="59531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Nachauftrag-nehmer  k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54102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500"/>
                            </p:stCondLst>
                            <p:childTnLst>
                              <p:par>
                                <p:cTn id="10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4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0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4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45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00"/>
                            </p:stCondLst>
                            <p:childTnLst>
                              <p:par>
                                <p:cTn id="1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4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500"/>
                            </p:stCondLst>
                            <p:childTnLst>
                              <p:par>
                                <p:cTn id="1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000"/>
                            </p:stCondLst>
                            <p:childTnLst>
                              <p:par>
                                <p:cTn id="1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35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400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4500"/>
                            </p:stCondLst>
                            <p:childTnLst>
                              <p:par>
                                <p:cTn id="1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0"/>
                            </p:stCondLst>
                            <p:childTnLst>
                              <p:par>
                                <p:cTn id="1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4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500"/>
                            </p:stCondLst>
                            <p:childTnLst>
                              <p:par>
                                <p:cTn id="1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5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4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000"/>
                            </p:stCondLst>
                            <p:childTnLst>
                              <p:par>
                                <p:cTn id="1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500"/>
                            </p:stCondLst>
                            <p:childTnLst>
                              <p:par>
                                <p:cTn id="1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2000"/>
                            </p:stCondLst>
                            <p:childTnLst>
                              <p:par>
                                <p:cTn id="19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0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500"/>
                            </p:stCondLst>
                            <p:childTnLst>
                              <p:par>
                                <p:cTn id="2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4" dur="500"/>
                                        <p:tgtEl>
                                          <p:spTgt spid="4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000"/>
                            </p:stCondLst>
                            <p:childTnLst>
                              <p:par>
                                <p:cTn id="2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500"/>
                            </p:stCondLst>
                            <p:childTnLst>
                              <p:par>
                                <p:cTn id="2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2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000"/>
                            </p:stCondLst>
                            <p:childTnLst>
                              <p:par>
                                <p:cTn id="2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4500"/>
                            </p:stCondLst>
                            <p:childTnLst>
                              <p:par>
                                <p:cTn id="2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0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4" dur="500"/>
                                        <p:tgtEl>
                                          <p:spTgt spid="4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500"/>
                                        <p:tgtEl>
                                          <p:spTgt spid="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6000"/>
                            </p:stCondLst>
                            <p:childTnLst>
                              <p:par>
                                <p:cTn id="2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2" dur="5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6500"/>
                            </p:stCondLst>
                            <p:childTnLst>
                              <p:par>
                                <p:cTn id="2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6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7000"/>
                            </p:stCondLst>
                            <p:childTnLst>
                              <p:par>
                                <p:cTn id="2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0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7500"/>
                            </p:stCondLst>
                            <p:childTnLst>
                              <p:par>
                                <p:cTn id="2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8000"/>
                            </p:stCondLst>
                            <p:childTnLst>
                              <p:par>
                                <p:cTn id="2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8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8500"/>
                            </p:stCondLst>
                            <p:childTnLst>
                              <p:par>
                                <p:cTn id="2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2" dur="50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9000"/>
                            </p:stCondLst>
                            <p:childTnLst>
                              <p:par>
                                <p:cTn id="2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500"/>
                                        <p:tgtEl>
                                          <p:spTgt spid="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9500"/>
                            </p:stCondLst>
                            <p:childTnLst>
                              <p:par>
                                <p:cTn id="25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 autoUpdateAnimBg="0"/>
      <p:bldP spid="4107" grpId="0" animBg="1"/>
      <p:bldP spid="4108" grpId="0" animBg="1"/>
      <p:bldP spid="4113" grpId="0" animBg="1"/>
      <p:bldP spid="4114" grpId="0" animBg="1"/>
      <p:bldP spid="4115" grpId="0" animBg="1"/>
      <p:bldP spid="4116" grpId="0" animBg="1"/>
      <p:bldP spid="22" grpId="0" animBg="1" autoUpdateAnimBg="0"/>
      <p:bldP spid="4118" grpId="0" animBg="1"/>
      <p:bldP spid="4119" grpId="0" animBg="1"/>
      <p:bldP spid="25" grpId="0" animBg="1" autoUpdateAnimBg="0"/>
      <p:bldP spid="4121" grpId="0" animBg="1"/>
      <p:bldP spid="4122" grpId="0" animBg="1"/>
      <p:bldP spid="4123" grpId="0" animBg="1"/>
      <p:bldP spid="4124" grpId="0" animBg="1"/>
      <p:bldP spid="31" grpId="0" autoUpdateAnimBg="0"/>
      <p:bldP spid="4127" grpId="0" animBg="1"/>
      <p:bldP spid="4128" grpId="0" animBg="1"/>
      <p:bldP spid="4129" grpId="0" animBg="1"/>
      <p:bldP spid="4130" grpId="0" animBg="1"/>
      <p:bldP spid="43" grpId="0" autoUpdateAnimBg="0"/>
      <p:bldP spid="4134" grpId="0" animBg="1"/>
      <p:bldP spid="4135" grpId="0" animBg="1"/>
      <p:bldP spid="4136" grpId="0" animBg="1"/>
      <p:bldP spid="4137" grpId="0" animBg="1"/>
      <p:bldP spid="4138" grpId="0" animBg="1" autoUpdateAnimBg="0"/>
      <p:bldP spid="4139" grpId="0" animBg="1" autoUpdateAnimBg="0"/>
      <p:bldP spid="4140" grpId="0" animBg="1" autoUpdateAnimBg="0"/>
      <p:bldP spid="4141" grpId="0" animBg="1" autoUpdateAnimBg="0"/>
      <p:bldP spid="4142" grpId="0" animBg="1" autoUpdateAnimBg="0"/>
      <p:bldP spid="54" grpId="0" animBg="1" autoUpdateAnimBg="0"/>
      <p:bldP spid="4144" grpId="0" animBg="1" autoUpdateAnimBg="0"/>
      <p:bldP spid="56" grpId="0" autoUpdateAnimBg="0"/>
      <p:bldP spid="57" grpId="0" autoUpdateAnimBg="0"/>
      <p:bldP spid="58" grpId="0" autoUpdateAnimBg="0"/>
      <p:bldP spid="59" grpId="0" animBg="1" autoUpdateAnimBg="0"/>
      <p:bldP spid="60" grpId="0" animBg="1" autoUpdateAnimBg="0"/>
      <p:bldP spid="4150" grpId="0" autoUpdateAnimBg="0"/>
      <p:bldP spid="4151" grpId="0" autoUpdateAnimBg="0"/>
      <p:bldP spid="4152" grpId="0" animBg="1"/>
      <p:bldP spid="4153" grpId="0" animBg="1"/>
      <p:bldP spid="66" grpId="0" autoUpdateAnimBg="0"/>
      <p:bldP spid="4155" grpId="0" autoUpdateAnimBg="0"/>
      <p:bldP spid="4156" grpId="0" autoUpdateAnimBg="0"/>
      <p:bldP spid="4157" grpId="0" autoUpdateAnimBg="0"/>
      <p:bldP spid="4158" grpId="0" animBg="1" autoUpdateAnimBg="0"/>
      <p:bldP spid="4159" grpId="0" animBg="1" autoUpdateAnimBg="0"/>
      <p:bldP spid="4160" grpId="0" autoUpdateAnimBg="0"/>
      <p:bldP spid="39" grpId="0" autoUpdateAnimBg="0"/>
      <p:bldP spid="4164" grpId="0" animBg="1" autoUpdateAnimBg="0"/>
      <p:bldP spid="7" grpId="0" animBg="1" autoUpdateAnimBg="0"/>
      <p:bldP spid="15" grpId="0" animBg="1" autoUpdateAnimBg="0"/>
      <p:bldP spid="121865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6" name="Object 72"/>
          <p:cNvGraphicFramePr>
            <a:graphicFrameLocks noChangeAspect="1"/>
          </p:cNvGraphicFramePr>
          <p:nvPr/>
        </p:nvGraphicFramePr>
        <p:xfrm>
          <a:off x="152400" y="0"/>
          <a:ext cx="7456488" cy="933450"/>
        </p:xfrm>
        <a:graphic>
          <a:graphicData uri="http://schemas.openxmlformats.org/presentationml/2006/ole">
            <p:oleObj spid="_x0000_s1026" name="Bitmap-Bild" r:id="rId4" imgW="7457143" imgH="933580" progId="PBrush">
              <p:embed/>
            </p:oleObj>
          </a:graphicData>
        </a:graphic>
      </p:graphicFrame>
      <p:sp>
        <p:nvSpPr>
          <p:cNvPr id="79" name="Abgerundetes Rechteck 78"/>
          <p:cNvSpPr/>
          <p:nvPr/>
        </p:nvSpPr>
        <p:spPr>
          <a:xfrm>
            <a:off x="2971800" y="914400"/>
            <a:ext cx="6048375" cy="446405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82" name="Abgerundetes Rechteck 81"/>
          <p:cNvSpPr/>
          <p:nvPr/>
        </p:nvSpPr>
        <p:spPr>
          <a:xfrm>
            <a:off x="76200" y="990600"/>
            <a:ext cx="3276600" cy="446405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graphicFrame>
        <p:nvGraphicFramePr>
          <p:cNvPr id="46113" name="Object 2"/>
          <p:cNvGraphicFramePr>
            <a:graphicFrameLocks noChangeAspect="1"/>
          </p:cNvGraphicFramePr>
          <p:nvPr/>
        </p:nvGraphicFramePr>
        <p:xfrm>
          <a:off x="228600" y="1905000"/>
          <a:ext cx="1296988" cy="917575"/>
        </p:xfrm>
        <a:graphic>
          <a:graphicData uri="http://schemas.openxmlformats.org/presentationml/2006/ole">
            <p:oleObj spid="_x0000_s1027" name="Paint Shop Pro Image" r:id="rId5" imgW="3775610" imgH="2663415" progId="">
              <p:embed/>
            </p:oleObj>
          </a:graphicData>
        </a:graphic>
      </p:graphicFrame>
      <p:sp>
        <p:nvSpPr>
          <p:cNvPr id="1032" name="Text Box 2"/>
          <p:cNvSpPr txBox="1">
            <a:spLocks noChangeArrowheads="1"/>
          </p:cNvSpPr>
          <p:nvPr/>
        </p:nvSpPr>
        <p:spPr bwMode="auto">
          <a:xfrm>
            <a:off x="3048000" y="2971800"/>
            <a:ext cx="2514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 sz="1400">
              <a:latin typeface="Calibri" pitchFamily="34" charset="0"/>
            </a:endParaRPr>
          </a:p>
        </p:txBody>
      </p:sp>
      <p:sp>
        <p:nvSpPr>
          <p:cNvPr id="46092" name="Line 12"/>
          <p:cNvSpPr>
            <a:spLocks noChangeShapeType="1"/>
          </p:cNvSpPr>
          <p:nvPr/>
        </p:nvSpPr>
        <p:spPr bwMode="auto">
          <a:xfrm>
            <a:off x="3886200" y="4267200"/>
            <a:ext cx="0" cy="1368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094" name="Line 14"/>
          <p:cNvSpPr>
            <a:spLocks noChangeShapeType="1"/>
          </p:cNvSpPr>
          <p:nvPr/>
        </p:nvSpPr>
        <p:spPr bwMode="auto">
          <a:xfrm flipH="1">
            <a:off x="4495800" y="4267200"/>
            <a:ext cx="7938" cy="1368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>
            <a:off x="5105400" y="4267200"/>
            <a:ext cx="0" cy="1368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 flipH="1">
            <a:off x="1676400" y="3124200"/>
            <a:ext cx="0" cy="2514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097" name="Oval 17"/>
          <p:cNvSpPr>
            <a:spLocks noChangeArrowheads="1"/>
          </p:cNvSpPr>
          <p:nvPr/>
        </p:nvSpPr>
        <p:spPr bwMode="auto">
          <a:xfrm>
            <a:off x="1219200" y="3398838"/>
            <a:ext cx="865188" cy="792162"/>
          </a:xfrm>
          <a:prstGeom prst="ellipse">
            <a:avLst/>
          </a:prstGeom>
          <a:solidFill>
            <a:srgbClr val="CCFFCC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1331913" y="3573463"/>
            <a:ext cx="7524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SOLL</a:t>
            </a:r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381000" y="41910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Ablauf</a:t>
            </a:r>
          </a:p>
        </p:txBody>
      </p: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381000" y="464820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Qualität</a:t>
            </a:r>
          </a:p>
        </p:txBody>
      </p:sp>
      <p:sp>
        <p:nvSpPr>
          <p:cNvPr id="46101" name="Text Box 21"/>
          <p:cNvSpPr txBox="1">
            <a:spLocks noChangeArrowheads="1"/>
          </p:cNvSpPr>
          <p:nvPr/>
        </p:nvSpPr>
        <p:spPr bwMode="auto">
          <a:xfrm>
            <a:off x="381000" y="44196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Termine</a:t>
            </a:r>
          </a:p>
        </p:txBody>
      </p:sp>
      <p:sp>
        <p:nvSpPr>
          <p:cNvPr id="46102" name="Text Box 22"/>
          <p:cNvSpPr txBox="1">
            <a:spLocks noChangeArrowheads="1"/>
          </p:cNvSpPr>
          <p:nvPr/>
        </p:nvSpPr>
        <p:spPr bwMode="auto">
          <a:xfrm>
            <a:off x="384175" y="48768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Kosten u. a.</a:t>
            </a:r>
          </a:p>
        </p:txBody>
      </p:sp>
      <p:sp>
        <p:nvSpPr>
          <p:cNvPr id="46103" name="Line 23"/>
          <p:cNvSpPr>
            <a:spLocks noChangeShapeType="1"/>
          </p:cNvSpPr>
          <p:nvPr/>
        </p:nvSpPr>
        <p:spPr bwMode="auto">
          <a:xfrm>
            <a:off x="228600" y="3733800"/>
            <a:ext cx="10080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04" name="Line 24"/>
          <p:cNvSpPr>
            <a:spLocks noChangeShapeType="1"/>
          </p:cNvSpPr>
          <p:nvPr/>
        </p:nvSpPr>
        <p:spPr bwMode="auto">
          <a:xfrm>
            <a:off x="228600" y="3733800"/>
            <a:ext cx="0" cy="1397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06" name="Line 26"/>
          <p:cNvSpPr>
            <a:spLocks noChangeShapeType="1"/>
          </p:cNvSpPr>
          <p:nvPr/>
        </p:nvSpPr>
        <p:spPr bwMode="auto">
          <a:xfrm>
            <a:off x="228600" y="43434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07" name="Line 27"/>
          <p:cNvSpPr>
            <a:spLocks noChangeShapeType="1"/>
          </p:cNvSpPr>
          <p:nvPr/>
        </p:nvSpPr>
        <p:spPr bwMode="auto">
          <a:xfrm>
            <a:off x="228600" y="50292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08" name="Line 28"/>
          <p:cNvSpPr>
            <a:spLocks noChangeShapeType="1"/>
          </p:cNvSpPr>
          <p:nvPr/>
        </p:nvSpPr>
        <p:spPr bwMode="auto">
          <a:xfrm>
            <a:off x="228600" y="48006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10" name="Text Box 30"/>
          <p:cNvSpPr txBox="1">
            <a:spLocks noChangeArrowheads="1"/>
          </p:cNvSpPr>
          <p:nvPr/>
        </p:nvSpPr>
        <p:spPr bwMode="auto">
          <a:xfrm>
            <a:off x="685800" y="2743200"/>
            <a:ext cx="1981200" cy="5143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smtClean="0">
                <a:latin typeface="Arial" pitchFamily="34" charset="0"/>
                <a:cs typeface="Arial" pitchFamily="34" charset="0"/>
              </a:rPr>
              <a:t>Projektplanung</a:t>
            </a:r>
            <a:endParaRPr lang="de-DE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46133" name="Line 53"/>
          <p:cNvSpPr>
            <a:spLocks noChangeShapeType="1"/>
          </p:cNvSpPr>
          <p:nvPr/>
        </p:nvSpPr>
        <p:spPr bwMode="auto">
          <a:xfrm flipV="1">
            <a:off x="4495800" y="1981200"/>
            <a:ext cx="0" cy="2303463"/>
          </a:xfrm>
          <a:prstGeom prst="line">
            <a:avLst/>
          </a:prstGeom>
          <a:noFill/>
          <a:ln w="47625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42" name="Line 62"/>
          <p:cNvSpPr>
            <a:spLocks noChangeShapeType="1"/>
          </p:cNvSpPr>
          <p:nvPr/>
        </p:nvSpPr>
        <p:spPr bwMode="auto">
          <a:xfrm flipV="1">
            <a:off x="1676400" y="1143000"/>
            <a:ext cx="0" cy="15827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44" name="Line 64"/>
          <p:cNvSpPr>
            <a:spLocks noChangeShapeType="1"/>
          </p:cNvSpPr>
          <p:nvPr/>
        </p:nvSpPr>
        <p:spPr bwMode="auto">
          <a:xfrm flipH="1" flipV="1">
            <a:off x="1676400" y="1143000"/>
            <a:ext cx="504031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45" name="Line 65"/>
          <p:cNvSpPr>
            <a:spLocks noChangeShapeType="1"/>
          </p:cNvSpPr>
          <p:nvPr/>
        </p:nvSpPr>
        <p:spPr bwMode="auto">
          <a:xfrm flipV="1">
            <a:off x="6705600" y="533400"/>
            <a:ext cx="0" cy="14398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47" name="Line 67"/>
          <p:cNvSpPr>
            <a:spLocks noChangeShapeType="1"/>
          </p:cNvSpPr>
          <p:nvPr/>
        </p:nvSpPr>
        <p:spPr bwMode="auto">
          <a:xfrm flipV="1">
            <a:off x="5943600" y="1981200"/>
            <a:ext cx="7921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4" name="Line 26"/>
          <p:cNvSpPr>
            <a:spLocks noChangeShapeType="1"/>
          </p:cNvSpPr>
          <p:nvPr/>
        </p:nvSpPr>
        <p:spPr bwMode="auto">
          <a:xfrm>
            <a:off x="228600" y="45720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0" name="Text Box 68"/>
          <p:cNvSpPr txBox="1">
            <a:spLocks noChangeArrowheads="1"/>
          </p:cNvSpPr>
          <p:nvPr/>
        </p:nvSpPr>
        <p:spPr bwMode="auto">
          <a:xfrm>
            <a:off x="3048000" y="1524000"/>
            <a:ext cx="2881313" cy="647700"/>
          </a:xfrm>
          <a:prstGeom prst="rect">
            <a:avLst/>
          </a:prstGeom>
          <a:solidFill>
            <a:srgbClr val="FFFF8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 smtClean="0">
                <a:latin typeface="Arial" pitchFamily="34" charset="0"/>
                <a:cs typeface="Arial" pitchFamily="34" charset="0"/>
              </a:rPr>
              <a:t>Projekt-Leitung</a:t>
            </a:r>
            <a:r>
              <a:rPr lang="de-DE" sz="1400" b="1">
                <a:latin typeface="Arial" pitchFamily="34" charset="0"/>
                <a:cs typeface="Arial" pitchFamily="34" charset="0"/>
              </a:rPr>
              <a:t>/-Organisation</a:t>
            </a:r>
          </a:p>
        </p:txBody>
      </p:sp>
      <p:sp>
        <p:nvSpPr>
          <p:cNvPr id="91" name="Line 67"/>
          <p:cNvSpPr>
            <a:spLocks noChangeShapeType="1"/>
          </p:cNvSpPr>
          <p:nvPr/>
        </p:nvSpPr>
        <p:spPr bwMode="auto">
          <a:xfrm flipV="1">
            <a:off x="1905000" y="1828800"/>
            <a:ext cx="0" cy="863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" name="Line 67"/>
          <p:cNvSpPr>
            <a:spLocks noChangeShapeType="1"/>
          </p:cNvSpPr>
          <p:nvPr/>
        </p:nvSpPr>
        <p:spPr bwMode="auto">
          <a:xfrm flipV="1">
            <a:off x="1905000" y="1828800"/>
            <a:ext cx="1150938" cy="79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69" name="Textfeld 95"/>
          <p:cNvSpPr txBox="1">
            <a:spLocks noChangeArrowheads="1"/>
          </p:cNvSpPr>
          <p:nvPr/>
        </p:nvSpPr>
        <p:spPr bwMode="auto">
          <a:xfrm>
            <a:off x="7092950" y="981075"/>
            <a:ext cx="1800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Projekt-management</a:t>
            </a:r>
          </a:p>
        </p:txBody>
      </p:sp>
      <p:sp>
        <p:nvSpPr>
          <p:cNvPr id="119" name="Text Box 19"/>
          <p:cNvSpPr txBox="1">
            <a:spLocks noChangeArrowheads="1"/>
          </p:cNvSpPr>
          <p:nvPr/>
        </p:nvSpPr>
        <p:spPr bwMode="auto">
          <a:xfrm>
            <a:off x="395288" y="3933825"/>
            <a:ext cx="108108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Aufgaben</a:t>
            </a:r>
          </a:p>
        </p:txBody>
      </p:sp>
      <p:sp>
        <p:nvSpPr>
          <p:cNvPr id="120" name="Line 26"/>
          <p:cNvSpPr>
            <a:spLocks noChangeShapeType="1"/>
          </p:cNvSpPr>
          <p:nvPr/>
        </p:nvSpPr>
        <p:spPr bwMode="auto">
          <a:xfrm>
            <a:off x="228600" y="41148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08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1219200"/>
            <a:ext cx="711200" cy="617538"/>
          </a:xfrm>
          <a:prstGeom prst="rect">
            <a:avLst/>
          </a:prstGeom>
          <a:noFill/>
          <a:ln w="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1" name="Text Box 48"/>
          <p:cNvSpPr txBox="1">
            <a:spLocks noChangeArrowheads="1"/>
          </p:cNvSpPr>
          <p:nvPr/>
        </p:nvSpPr>
        <p:spPr bwMode="auto">
          <a:xfrm>
            <a:off x="2971800" y="4267200"/>
            <a:ext cx="3097213" cy="5762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>
                <a:latin typeface="Arial" pitchFamily="34" charset="0"/>
                <a:cs typeface="Arial" pitchFamily="34" charset="0"/>
              </a:rPr>
              <a:t>Steuerung der Projektausführung, Team-Führung</a:t>
            </a:r>
          </a:p>
        </p:txBody>
      </p:sp>
      <p:sp>
        <p:nvSpPr>
          <p:cNvPr id="132" name="Line 67"/>
          <p:cNvSpPr>
            <a:spLocks noChangeShapeType="1"/>
          </p:cNvSpPr>
          <p:nvPr/>
        </p:nvSpPr>
        <p:spPr bwMode="auto">
          <a:xfrm flipH="1" flipV="1">
            <a:off x="1981200" y="3733800"/>
            <a:ext cx="15843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35" name="Line 67"/>
          <p:cNvSpPr>
            <a:spLocks noChangeShapeType="1"/>
          </p:cNvSpPr>
          <p:nvPr/>
        </p:nvSpPr>
        <p:spPr bwMode="auto">
          <a:xfrm flipV="1">
            <a:off x="3581400" y="3733800"/>
            <a:ext cx="0" cy="576263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1095" name="Object 71"/>
          <p:cNvGraphicFramePr>
            <a:graphicFrameLocks noChangeAspect="1"/>
          </p:cNvGraphicFramePr>
          <p:nvPr/>
        </p:nvGraphicFramePr>
        <p:xfrm>
          <a:off x="0" y="5638800"/>
          <a:ext cx="9047163" cy="1000125"/>
        </p:xfrm>
        <a:graphic>
          <a:graphicData uri="http://schemas.openxmlformats.org/presentationml/2006/ole">
            <p:oleObj spid="_x0000_s1028" name="Bitmap-Bild" r:id="rId7" imgW="9047619" imgH="1000000" progId="PBrush">
              <p:embed/>
            </p:oleObj>
          </a:graphicData>
        </a:graphic>
      </p:graphicFrame>
      <p:sp>
        <p:nvSpPr>
          <p:cNvPr id="94" name="Line 16"/>
          <p:cNvSpPr>
            <a:spLocks noChangeShapeType="1"/>
          </p:cNvSpPr>
          <p:nvPr/>
        </p:nvSpPr>
        <p:spPr bwMode="auto">
          <a:xfrm>
            <a:off x="4495800" y="685800"/>
            <a:ext cx="0" cy="86518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1098" name="Object 3"/>
          <p:cNvGraphicFramePr>
            <a:graphicFrameLocks noChangeAspect="1"/>
          </p:cNvGraphicFramePr>
          <p:nvPr/>
        </p:nvGraphicFramePr>
        <p:xfrm>
          <a:off x="1905000" y="4876800"/>
          <a:ext cx="1223963" cy="863600"/>
        </p:xfrm>
        <a:graphic>
          <a:graphicData uri="http://schemas.openxmlformats.org/presentationml/2006/ole">
            <p:oleObj spid="_x0000_s1029" name="Paint Shop Pro Image" r:id="rId8" imgW="1395500" imgH="985633" progId="">
              <p:embed/>
            </p:oleObj>
          </a:graphicData>
        </a:graphic>
      </p:graphicFrame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4770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6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6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6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46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6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6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46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6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46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500"/>
                            </p:stCondLst>
                            <p:childTnLst>
                              <p:par>
                                <p:cTn id="1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1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46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500"/>
                            </p:stCondLst>
                            <p:childTnLst>
                              <p:par>
                                <p:cTn id="1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000"/>
                            </p:stCondLst>
                            <p:childTnLst>
                              <p:par>
                                <p:cTn id="1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3500"/>
                            </p:stCondLst>
                            <p:childTnLst>
                              <p:par>
                                <p:cTn id="1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4000"/>
                            </p:stCondLst>
                            <p:childTnLst>
                              <p:par>
                                <p:cTn id="16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 autoUpdateAnimBg="0"/>
      <p:bldP spid="82" grpId="0" animBg="1" autoUpdateAnimBg="0"/>
      <p:bldP spid="46092" grpId="0" animBg="1"/>
      <p:bldP spid="46094" grpId="0" animBg="1"/>
      <p:bldP spid="46095" grpId="0" animBg="1"/>
      <p:bldP spid="46096" grpId="0" animBg="1"/>
      <p:bldP spid="46097" grpId="0" animBg="1" autoUpdateAnimBg="0"/>
      <p:bldP spid="46098" grpId="0" autoUpdateAnimBg="0"/>
      <p:bldP spid="46099" grpId="0" autoUpdateAnimBg="0"/>
      <p:bldP spid="46100" grpId="0" autoUpdateAnimBg="0"/>
      <p:bldP spid="46101" grpId="0" autoUpdateAnimBg="0"/>
      <p:bldP spid="46102" grpId="0" autoUpdateAnimBg="0"/>
      <p:bldP spid="46103" grpId="0" animBg="1"/>
      <p:bldP spid="46104" grpId="0" animBg="1"/>
      <p:bldP spid="46106" grpId="0" animBg="1"/>
      <p:bldP spid="46107" grpId="0" animBg="1"/>
      <p:bldP spid="46108" grpId="0" animBg="1"/>
      <p:bldP spid="46110" grpId="0" animBg="1" autoUpdateAnimBg="0"/>
      <p:bldP spid="46133" grpId="0" animBg="1"/>
      <p:bldP spid="46142" grpId="0" animBg="1"/>
      <p:bldP spid="46144" grpId="0" animBg="1"/>
      <p:bldP spid="46145" grpId="0" animBg="1"/>
      <p:bldP spid="46147" grpId="0" animBg="1"/>
      <p:bldP spid="74" grpId="0" animBg="1"/>
      <p:bldP spid="80" grpId="0" animBg="1" autoUpdateAnimBg="0"/>
      <p:bldP spid="91" grpId="0" animBg="1"/>
      <p:bldP spid="92" grpId="0" animBg="1"/>
      <p:bldP spid="1069" grpId="0" autoUpdateAnimBg="0"/>
      <p:bldP spid="119" grpId="0" autoUpdateAnimBg="0"/>
      <p:bldP spid="120" grpId="0" animBg="1"/>
      <p:bldP spid="131" grpId="0" animBg="1" autoUpdateAnimBg="0"/>
      <p:bldP spid="132" grpId="0" animBg="1"/>
      <p:bldP spid="135" grpId="0" animBg="1"/>
      <p:bldP spid="94" grpId="0" animBg="1"/>
      <p:bldP spid="121865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2438400" y="2057400"/>
            <a:ext cx="3733800" cy="2895600"/>
          </a:xfrm>
          <a:prstGeom prst="rect">
            <a:avLst/>
          </a:prstGeom>
          <a:solidFill>
            <a:srgbClr val="CCFF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41987" name="Line 3"/>
          <p:cNvSpPr>
            <a:spLocks noChangeShapeType="1"/>
          </p:cNvSpPr>
          <p:nvPr/>
        </p:nvSpPr>
        <p:spPr bwMode="auto">
          <a:xfrm>
            <a:off x="1676400" y="1447800"/>
            <a:ext cx="5165725" cy="4073525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 flipH="1">
            <a:off x="1752600" y="1524000"/>
            <a:ext cx="5181600" cy="39624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2286000" y="4800600"/>
            <a:ext cx="304800" cy="304800"/>
          </a:xfrm>
          <a:prstGeom prst="rect">
            <a:avLst/>
          </a:prstGeom>
          <a:solidFill>
            <a:srgbClr val="E4E4E4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2286000" y="1905000"/>
            <a:ext cx="304800" cy="304800"/>
          </a:xfrm>
          <a:prstGeom prst="rect">
            <a:avLst/>
          </a:prstGeom>
          <a:solidFill>
            <a:srgbClr val="E4E4E4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6019800" y="1981200"/>
            <a:ext cx="304800" cy="304800"/>
          </a:xfrm>
          <a:prstGeom prst="rect">
            <a:avLst/>
          </a:prstGeom>
          <a:solidFill>
            <a:srgbClr val="E4E4E4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5943600" y="4800600"/>
            <a:ext cx="304800" cy="304800"/>
          </a:xfrm>
          <a:prstGeom prst="rect">
            <a:avLst/>
          </a:prstGeom>
          <a:solidFill>
            <a:srgbClr val="E4E4E4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609600" y="914400"/>
            <a:ext cx="2736850" cy="506413"/>
          </a:xfrm>
          <a:prstGeom prst="rect">
            <a:avLst/>
          </a:prstGeom>
          <a:solidFill>
            <a:srgbClr val="FFFFC5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>
                <a:latin typeface="Arial" pitchFamily="34" charset="0"/>
                <a:cs typeface="Arial" pitchFamily="34" charset="0"/>
              </a:rPr>
              <a:t>Termin, Projektdauer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5867400" y="914400"/>
            <a:ext cx="2305050" cy="504825"/>
          </a:xfrm>
          <a:prstGeom prst="rect">
            <a:avLst/>
          </a:prstGeom>
          <a:solidFill>
            <a:srgbClr val="EAEAEA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>
                <a:latin typeface="Arial" pitchFamily="34" charset="0"/>
                <a:cs typeface="Arial" pitchFamily="34" charset="0"/>
              </a:rPr>
              <a:t>Aufwand, Kosten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533400" y="5410200"/>
            <a:ext cx="2952750" cy="750888"/>
          </a:xfrm>
          <a:prstGeom prst="rect">
            <a:avLst/>
          </a:prstGeom>
          <a:solidFill>
            <a:srgbClr val="C1E0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>
                <a:latin typeface="Arial" pitchFamily="34" charset="0"/>
                <a:cs typeface="Arial" pitchFamily="34" charset="0"/>
              </a:rPr>
              <a:t>Qualität der Ausführung und des Ergebnisses</a:t>
            </a: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5867400" y="5486400"/>
            <a:ext cx="2592388" cy="750888"/>
          </a:xfrm>
          <a:prstGeom prst="rect">
            <a:avLst/>
          </a:prstGeom>
          <a:solidFill>
            <a:srgbClr val="FFE7C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>
                <a:latin typeface="Arial" pitchFamily="34" charset="0"/>
                <a:cs typeface="Arial" pitchFamily="34" charset="0"/>
              </a:rPr>
              <a:t>Inhalt, Leistungs-umfang, Quantität</a:t>
            </a:r>
          </a:p>
        </p:txBody>
      </p:sp>
      <p:sp>
        <p:nvSpPr>
          <p:cNvPr id="41997" name="Line 13"/>
          <p:cNvSpPr>
            <a:spLocks noChangeShapeType="1"/>
          </p:cNvSpPr>
          <p:nvPr/>
        </p:nvSpPr>
        <p:spPr bwMode="auto">
          <a:xfrm flipV="1">
            <a:off x="2438400" y="2514600"/>
            <a:ext cx="609600" cy="22860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998" name="Line 14"/>
          <p:cNvSpPr>
            <a:spLocks noChangeShapeType="1"/>
          </p:cNvSpPr>
          <p:nvPr/>
        </p:nvSpPr>
        <p:spPr bwMode="auto">
          <a:xfrm flipV="1">
            <a:off x="3048000" y="1676400"/>
            <a:ext cx="3733800" cy="8382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999" name="Line 15"/>
          <p:cNvSpPr>
            <a:spLocks noChangeShapeType="1"/>
          </p:cNvSpPr>
          <p:nvPr/>
        </p:nvSpPr>
        <p:spPr bwMode="auto">
          <a:xfrm flipV="1">
            <a:off x="6172200" y="1676400"/>
            <a:ext cx="609600" cy="31242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00" name="Line 16"/>
          <p:cNvSpPr>
            <a:spLocks noChangeShapeType="1"/>
          </p:cNvSpPr>
          <p:nvPr/>
        </p:nvSpPr>
        <p:spPr bwMode="auto">
          <a:xfrm>
            <a:off x="2590800" y="4876800"/>
            <a:ext cx="34290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01" name="Line 17"/>
          <p:cNvSpPr>
            <a:spLocks noChangeShapeType="1"/>
          </p:cNvSpPr>
          <p:nvPr/>
        </p:nvSpPr>
        <p:spPr bwMode="auto">
          <a:xfrm>
            <a:off x="2362200" y="1600200"/>
            <a:ext cx="762000" cy="685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02" name="Line 18"/>
          <p:cNvSpPr>
            <a:spLocks noChangeShapeType="1"/>
          </p:cNvSpPr>
          <p:nvPr/>
        </p:nvSpPr>
        <p:spPr bwMode="auto">
          <a:xfrm flipV="1">
            <a:off x="6477000" y="1676400"/>
            <a:ext cx="685800" cy="685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03" name="Line 19"/>
          <p:cNvSpPr>
            <a:spLocks noChangeShapeType="1"/>
          </p:cNvSpPr>
          <p:nvPr/>
        </p:nvSpPr>
        <p:spPr bwMode="auto">
          <a:xfrm flipH="1" flipV="1">
            <a:off x="1905000" y="1600200"/>
            <a:ext cx="0" cy="3733800"/>
          </a:xfrm>
          <a:prstGeom prst="line">
            <a:avLst/>
          </a:prstGeom>
          <a:noFill/>
          <a:ln w="38100">
            <a:solidFill>
              <a:srgbClr val="000080"/>
            </a:solidFill>
            <a:prstDash val="dash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04" name="Line 20"/>
          <p:cNvSpPr>
            <a:spLocks noChangeShapeType="1"/>
          </p:cNvSpPr>
          <p:nvPr/>
        </p:nvSpPr>
        <p:spPr bwMode="auto">
          <a:xfrm flipV="1">
            <a:off x="6172200" y="1828800"/>
            <a:ext cx="381000" cy="2971800"/>
          </a:xfrm>
          <a:prstGeom prst="line">
            <a:avLst/>
          </a:prstGeom>
          <a:noFill/>
          <a:ln w="38100">
            <a:solidFill>
              <a:srgbClr val="000080"/>
            </a:solidFill>
            <a:prstDash val="dash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05" name="Line 21"/>
          <p:cNvSpPr>
            <a:spLocks noChangeShapeType="1"/>
          </p:cNvSpPr>
          <p:nvPr/>
        </p:nvSpPr>
        <p:spPr bwMode="auto">
          <a:xfrm>
            <a:off x="1905000" y="1600200"/>
            <a:ext cx="4572000" cy="228600"/>
          </a:xfrm>
          <a:prstGeom prst="line">
            <a:avLst/>
          </a:prstGeom>
          <a:noFill/>
          <a:ln w="38100">
            <a:solidFill>
              <a:srgbClr val="000080"/>
            </a:solidFill>
            <a:prstDash val="dash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06" name="Line 22"/>
          <p:cNvSpPr>
            <a:spLocks noChangeShapeType="1"/>
          </p:cNvSpPr>
          <p:nvPr/>
        </p:nvSpPr>
        <p:spPr bwMode="auto">
          <a:xfrm flipV="1">
            <a:off x="1905000" y="4953000"/>
            <a:ext cx="4114800" cy="381000"/>
          </a:xfrm>
          <a:prstGeom prst="line">
            <a:avLst/>
          </a:prstGeom>
          <a:noFill/>
          <a:ln w="38100">
            <a:solidFill>
              <a:srgbClr val="000080"/>
            </a:solidFill>
            <a:prstDash val="dash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07" name="Line 23"/>
          <p:cNvSpPr>
            <a:spLocks noChangeShapeType="1"/>
          </p:cNvSpPr>
          <p:nvPr/>
        </p:nvSpPr>
        <p:spPr bwMode="auto">
          <a:xfrm flipH="1">
            <a:off x="1676400" y="4800600"/>
            <a:ext cx="533400" cy="457200"/>
          </a:xfrm>
          <a:prstGeom prst="line">
            <a:avLst/>
          </a:prstGeom>
          <a:noFill/>
          <a:ln w="76200">
            <a:solidFill>
              <a:srgbClr val="00008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08" name="Line 24"/>
          <p:cNvSpPr>
            <a:spLocks noChangeShapeType="1"/>
          </p:cNvSpPr>
          <p:nvPr/>
        </p:nvSpPr>
        <p:spPr bwMode="auto">
          <a:xfrm flipH="1" flipV="1">
            <a:off x="1524000" y="1676400"/>
            <a:ext cx="533400" cy="457200"/>
          </a:xfrm>
          <a:prstGeom prst="line">
            <a:avLst/>
          </a:prstGeom>
          <a:noFill/>
          <a:ln w="76200">
            <a:solidFill>
              <a:srgbClr val="00008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09" name="Line 25"/>
          <p:cNvSpPr>
            <a:spLocks noChangeShapeType="1"/>
          </p:cNvSpPr>
          <p:nvPr/>
        </p:nvSpPr>
        <p:spPr bwMode="auto">
          <a:xfrm flipV="1">
            <a:off x="5334000" y="2438400"/>
            <a:ext cx="685800" cy="609600"/>
          </a:xfrm>
          <a:prstGeom prst="line">
            <a:avLst/>
          </a:prstGeom>
          <a:noFill/>
          <a:ln w="76200">
            <a:solidFill>
              <a:srgbClr val="00008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990600" y="152400"/>
            <a:ext cx="6985000" cy="503238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Projektmanagement: Magisches Viereck („Teufelsquadrat“)</a:t>
            </a:r>
          </a:p>
        </p:txBody>
      </p:sp>
      <p:sp>
        <p:nvSpPr>
          <p:cNvPr id="7195" name="Textfeld 26"/>
          <p:cNvSpPr txBox="1">
            <a:spLocks noChangeArrowheads="1"/>
          </p:cNvSpPr>
          <p:nvPr/>
        </p:nvSpPr>
        <p:spPr bwMode="auto">
          <a:xfrm>
            <a:off x="2871788" y="1700213"/>
            <a:ext cx="7921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rgbClr val="FF0000"/>
                </a:solidFill>
              </a:rPr>
              <a:t>Fall 1</a:t>
            </a:r>
          </a:p>
        </p:txBody>
      </p:sp>
      <p:sp>
        <p:nvSpPr>
          <p:cNvPr id="7196" name="Textfeld 27"/>
          <p:cNvSpPr txBox="1">
            <a:spLocks noChangeArrowheads="1"/>
          </p:cNvSpPr>
          <p:nvPr/>
        </p:nvSpPr>
        <p:spPr bwMode="auto">
          <a:xfrm>
            <a:off x="6904038" y="1981200"/>
            <a:ext cx="7921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rgbClr val="FF0000"/>
                </a:solidFill>
              </a:rPr>
              <a:t>Fall 1</a:t>
            </a:r>
          </a:p>
        </p:txBody>
      </p:sp>
      <p:sp>
        <p:nvSpPr>
          <p:cNvPr id="7197" name="Textfeld 28"/>
          <p:cNvSpPr txBox="1">
            <a:spLocks noChangeArrowheads="1"/>
          </p:cNvSpPr>
          <p:nvPr/>
        </p:nvSpPr>
        <p:spPr bwMode="auto">
          <a:xfrm>
            <a:off x="1162050" y="4724400"/>
            <a:ext cx="792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rgbClr val="0033CC"/>
                </a:solidFill>
              </a:rPr>
              <a:t>Fall 2</a:t>
            </a:r>
          </a:p>
        </p:txBody>
      </p:sp>
      <p:sp>
        <p:nvSpPr>
          <p:cNvPr id="7198" name="Textfeld 29"/>
          <p:cNvSpPr txBox="1">
            <a:spLocks noChangeArrowheads="1"/>
          </p:cNvSpPr>
          <p:nvPr/>
        </p:nvSpPr>
        <p:spPr bwMode="auto">
          <a:xfrm>
            <a:off x="990600" y="1905000"/>
            <a:ext cx="792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rgbClr val="0033CC"/>
                </a:solidFill>
              </a:rPr>
              <a:t>Fall 2</a:t>
            </a:r>
          </a:p>
        </p:txBody>
      </p:sp>
      <p:sp>
        <p:nvSpPr>
          <p:cNvPr id="7199" name="Textfeld 30"/>
          <p:cNvSpPr txBox="1">
            <a:spLocks noChangeArrowheads="1"/>
          </p:cNvSpPr>
          <p:nvPr/>
        </p:nvSpPr>
        <p:spPr bwMode="auto">
          <a:xfrm>
            <a:off x="5364163" y="2924175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rgbClr val="0033CC"/>
                </a:solidFill>
              </a:rPr>
              <a:t>Fall 2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4008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7010400" y="2514600"/>
            <a:ext cx="1905000" cy="457200"/>
          </a:xfrm>
          <a:prstGeom prst="rect">
            <a:avLst/>
          </a:prstGeom>
          <a:solidFill>
            <a:srgbClr val="CCFFCC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de-DE" b="1"/>
              <a:t>Gleichgewicht</a:t>
            </a: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6934200" y="2438400"/>
            <a:ext cx="2057400" cy="990600"/>
          </a:xfrm>
          <a:prstGeom prst="rect">
            <a:avLst/>
          </a:prstGeom>
          <a:solidFill>
            <a:srgbClr val="FFD1FF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de-DE" b="1"/>
              <a:t>Fall 1: Projektdauer verkürzen</a:t>
            </a: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6934200" y="2438400"/>
            <a:ext cx="2057400" cy="990600"/>
          </a:xfrm>
          <a:prstGeom prst="rect">
            <a:avLst/>
          </a:prstGeom>
          <a:solidFill>
            <a:srgbClr val="00CCFF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de-DE" b="1"/>
              <a:t>Fall 2:               Qualität erhöhen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500"/>
                            </p:stCondLst>
                            <p:childTnLst>
                              <p:par>
                                <p:cTn id="1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500"/>
                            </p:stCondLst>
                            <p:childTnLst>
                              <p:par>
                                <p:cTn id="13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nimBg="1" autoUpdateAnimBg="0"/>
      <p:bldP spid="41987" grpId="0" animBg="1"/>
      <p:bldP spid="41988" grpId="0" animBg="1"/>
      <p:bldP spid="41989" grpId="0" animBg="1" autoUpdateAnimBg="0"/>
      <p:bldP spid="41990" grpId="0" animBg="1" autoUpdateAnimBg="0"/>
      <p:bldP spid="41991" grpId="0" animBg="1" autoUpdateAnimBg="0"/>
      <p:bldP spid="41992" grpId="0" animBg="1" autoUpdateAnimBg="0"/>
      <p:bldP spid="41993" grpId="0" animBg="1" autoUpdateAnimBg="0"/>
      <p:bldP spid="41994" grpId="0" animBg="1" autoUpdateAnimBg="0"/>
      <p:bldP spid="41995" grpId="0" animBg="1" autoUpdateAnimBg="0"/>
      <p:bldP spid="41996" grpId="0" animBg="1" autoUpdateAnimBg="0"/>
      <p:bldP spid="41997" grpId="0" animBg="1"/>
      <p:bldP spid="41998" grpId="0" animBg="1"/>
      <p:bldP spid="41999" grpId="0" animBg="1"/>
      <p:bldP spid="42000" grpId="0" animBg="1"/>
      <p:bldP spid="42001" grpId="0" animBg="1"/>
      <p:bldP spid="42002" grpId="0" animBg="1"/>
      <p:bldP spid="42003" grpId="0" animBg="1"/>
      <p:bldP spid="42004" grpId="0" animBg="1"/>
      <p:bldP spid="42005" grpId="0" animBg="1"/>
      <p:bldP spid="42006" grpId="0" animBg="1"/>
      <p:bldP spid="42007" grpId="0" animBg="1"/>
      <p:bldP spid="42008" grpId="0" animBg="1"/>
      <p:bldP spid="42009" grpId="0" animBg="1"/>
      <p:bldP spid="7195" grpId="0" autoUpdateAnimBg="0"/>
      <p:bldP spid="7196" grpId="0" autoUpdateAnimBg="0"/>
      <p:bldP spid="7197" grpId="0" autoUpdateAnimBg="0"/>
      <p:bldP spid="7198" grpId="0" autoUpdateAnimBg="0"/>
      <p:bldP spid="7199" grpId="0" autoUpdateAnimBg="0"/>
      <p:bldP spid="121865" grpId="0" animBg="1" autoUpdateAnimBg="0"/>
      <p:bldP spid="7201" grpId="0" animBg="1" autoUpdateAnimBg="0"/>
      <p:bldP spid="7202" grpId="0" animBg="1" autoUpdateAnimBg="0"/>
      <p:bldP spid="7203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3" name="Textfeld 21"/>
          <p:cNvSpPr txBox="1">
            <a:spLocks noChangeArrowheads="1"/>
          </p:cNvSpPr>
          <p:nvPr/>
        </p:nvSpPr>
        <p:spPr bwMode="auto">
          <a:xfrm>
            <a:off x="5410200" y="92075"/>
            <a:ext cx="2819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Ausgangspunkt: Projektstrukturplan</a:t>
            </a:r>
          </a:p>
        </p:txBody>
      </p:sp>
      <p:sp>
        <p:nvSpPr>
          <p:cNvPr id="23" name="Text Box 30"/>
          <p:cNvSpPr txBox="1">
            <a:spLocks noChangeArrowheads="1"/>
          </p:cNvSpPr>
          <p:nvPr/>
        </p:nvSpPr>
        <p:spPr bwMode="auto">
          <a:xfrm>
            <a:off x="2971800" y="1219200"/>
            <a:ext cx="3097213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Aufwandschätzung, Ablauf- und Terminplanung</a:t>
            </a:r>
          </a:p>
        </p:txBody>
      </p:sp>
      <p:sp>
        <p:nvSpPr>
          <p:cNvPr id="25" name="Ellipse 24"/>
          <p:cNvSpPr/>
          <p:nvPr/>
        </p:nvSpPr>
        <p:spPr>
          <a:xfrm>
            <a:off x="2743200" y="2209800"/>
            <a:ext cx="3529013" cy="863600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6" name="Line 53"/>
          <p:cNvSpPr>
            <a:spLocks noChangeShapeType="1"/>
          </p:cNvSpPr>
          <p:nvPr/>
        </p:nvSpPr>
        <p:spPr bwMode="auto">
          <a:xfrm flipV="1">
            <a:off x="4419600" y="1828800"/>
            <a:ext cx="0" cy="360363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3203575" y="2349500"/>
            <a:ext cx="28813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Wann werden welche Ressourcen benötigt?  (Kapazitätsermittlung)</a:t>
            </a:r>
          </a:p>
        </p:txBody>
      </p: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533400" y="3352800"/>
            <a:ext cx="2160588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Ressourcenplanung, Belsatungsplanung</a:t>
            </a: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3429000" y="3352800"/>
            <a:ext cx="2160588" cy="6477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SOLL-IST-Abgleich</a:t>
            </a:r>
          </a:p>
        </p:txBody>
      </p:sp>
      <p:sp>
        <p:nvSpPr>
          <p:cNvPr id="31" name="Line 53"/>
          <p:cNvSpPr>
            <a:spLocks noChangeShapeType="1"/>
          </p:cNvSpPr>
          <p:nvPr/>
        </p:nvSpPr>
        <p:spPr bwMode="auto">
          <a:xfrm flipV="1">
            <a:off x="1752600" y="2667000"/>
            <a:ext cx="0" cy="649288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2" name="Line 53"/>
          <p:cNvSpPr>
            <a:spLocks noChangeShapeType="1"/>
          </p:cNvSpPr>
          <p:nvPr/>
        </p:nvSpPr>
        <p:spPr bwMode="auto">
          <a:xfrm flipV="1">
            <a:off x="1752600" y="2667000"/>
            <a:ext cx="1008063" cy="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3" name="Line 53"/>
          <p:cNvSpPr>
            <a:spLocks noChangeShapeType="1"/>
          </p:cNvSpPr>
          <p:nvPr/>
        </p:nvSpPr>
        <p:spPr bwMode="auto">
          <a:xfrm flipV="1">
            <a:off x="1295400" y="1676400"/>
            <a:ext cx="0" cy="165735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4" name="Line 53"/>
          <p:cNvSpPr>
            <a:spLocks noChangeShapeType="1"/>
          </p:cNvSpPr>
          <p:nvPr/>
        </p:nvSpPr>
        <p:spPr bwMode="auto">
          <a:xfrm flipV="1">
            <a:off x="1316038" y="1676400"/>
            <a:ext cx="1655762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5" name="Line 53"/>
          <p:cNvSpPr>
            <a:spLocks noChangeShapeType="1"/>
          </p:cNvSpPr>
          <p:nvPr/>
        </p:nvSpPr>
        <p:spPr bwMode="auto">
          <a:xfrm flipV="1">
            <a:off x="2667000" y="3810000"/>
            <a:ext cx="719138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6" name="Line 53"/>
          <p:cNvSpPr>
            <a:spLocks noChangeShapeType="1"/>
          </p:cNvSpPr>
          <p:nvPr/>
        </p:nvSpPr>
        <p:spPr bwMode="auto">
          <a:xfrm flipH="1" flipV="1">
            <a:off x="2667000" y="3581400"/>
            <a:ext cx="7239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7" name="Line 53"/>
          <p:cNvSpPr>
            <a:spLocks noChangeShapeType="1"/>
          </p:cNvSpPr>
          <p:nvPr/>
        </p:nvSpPr>
        <p:spPr bwMode="auto">
          <a:xfrm flipV="1">
            <a:off x="4419600" y="2971800"/>
            <a:ext cx="0" cy="360363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" name="Flussdiagramm: Verzweigung 39"/>
          <p:cNvSpPr/>
          <p:nvPr/>
        </p:nvSpPr>
        <p:spPr>
          <a:xfrm>
            <a:off x="3505200" y="4343400"/>
            <a:ext cx="1871663" cy="719138"/>
          </a:xfrm>
          <a:prstGeom prst="flowChartDecision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" name="Text Box 19"/>
          <p:cNvSpPr txBox="1">
            <a:spLocks noChangeArrowheads="1"/>
          </p:cNvSpPr>
          <p:nvPr/>
        </p:nvSpPr>
        <p:spPr bwMode="auto">
          <a:xfrm>
            <a:off x="3851275" y="4560888"/>
            <a:ext cx="12969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Alles okay?</a:t>
            </a:r>
          </a:p>
        </p:txBody>
      </p:sp>
      <p:sp>
        <p:nvSpPr>
          <p:cNvPr id="42" name="Line 53"/>
          <p:cNvSpPr>
            <a:spLocks noChangeShapeType="1"/>
          </p:cNvSpPr>
          <p:nvPr/>
        </p:nvSpPr>
        <p:spPr bwMode="auto">
          <a:xfrm flipV="1">
            <a:off x="4419600" y="3962400"/>
            <a:ext cx="0" cy="436563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3" name="Line 53"/>
          <p:cNvSpPr>
            <a:spLocks noChangeShapeType="1"/>
          </p:cNvSpPr>
          <p:nvPr/>
        </p:nvSpPr>
        <p:spPr bwMode="auto">
          <a:xfrm flipH="1" flipV="1">
            <a:off x="5334000" y="4724400"/>
            <a:ext cx="1944688" cy="0"/>
          </a:xfrm>
          <a:prstGeom prst="line">
            <a:avLst/>
          </a:prstGeom>
          <a:noFill/>
          <a:ln w="34925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4" name="Line 53"/>
          <p:cNvSpPr>
            <a:spLocks noChangeShapeType="1"/>
          </p:cNvSpPr>
          <p:nvPr/>
        </p:nvSpPr>
        <p:spPr bwMode="auto">
          <a:xfrm>
            <a:off x="7315200" y="762000"/>
            <a:ext cx="0" cy="6096000"/>
          </a:xfrm>
          <a:prstGeom prst="line">
            <a:avLst/>
          </a:prstGeom>
          <a:noFill/>
          <a:ln w="3492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5" name="Line 53"/>
          <p:cNvSpPr>
            <a:spLocks noChangeShapeType="1"/>
          </p:cNvSpPr>
          <p:nvPr/>
        </p:nvSpPr>
        <p:spPr bwMode="auto">
          <a:xfrm flipH="1" flipV="1">
            <a:off x="5334000" y="762000"/>
            <a:ext cx="1944688" cy="0"/>
          </a:xfrm>
          <a:prstGeom prst="line">
            <a:avLst/>
          </a:prstGeom>
          <a:noFill/>
          <a:ln w="34925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" name="Line 53"/>
          <p:cNvSpPr>
            <a:spLocks noChangeShapeType="1"/>
          </p:cNvSpPr>
          <p:nvPr/>
        </p:nvSpPr>
        <p:spPr bwMode="auto">
          <a:xfrm flipH="1" flipV="1">
            <a:off x="6096000" y="1524000"/>
            <a:ext cx="1223963" cy="0"/>
          </a:xfrm>
          <a:prstGeom prst="line">
            <a:avLst/>
          </a:prstGeom>
          <a:noFill/>
          <a:ln w="34925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7" name="Line 53"/>
          <p:cNvSpPr>
            <a:spLocks noChangeShapeType="1"/>
          </p:cNvSpPr>
          <p:nvPr/>
        </p:nvSpPr>
        <p:spPr bwMode="auto">
          <a:xfrm flipH="1" flipV="1">
            <a:off x="5562600" y="3733800"/>
            <a:ext cx="1728788" cy="0"/>
          </a:xfrm>
          <a:prstGeom prst="line">
            <a:avLst/>
          </a:prstGeom>
          <a:noFill/>
          <a:ln w="34925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26" name="Textfeld 47"/>
          <p:cNvSpPr txBox="1">
            <a:spLocks noChangeArrowheads="1"/>
          </p:cNvSpPr>
          <p:nvPr/>
        </p:nvSpPr>
        <p:spPr bwMode="auto">
          <a:xfrm>
            <a:off x="5580063" y="4386263"/>
            <a:ext cx="7921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NEIN</a:t>
            </a:r>
          </a:p>
        </p:txBody>
      </p:sp>
      <p:sp>
        <p:nvSpPr>
          <p:cNvPr id="49" name="Line 53"/>
          <p:cNvSpPr>
            <a:spLocks noChangeShapeType="1"/>
          </p:cNvSpPr>
          <p:nvPr/>
        </p:nvSpPr>
        <p:spPr bwMode="auto">
          <a:xfrm flipV="1">
            <a:off x="4419600" y="5029200"/>
            <a:ext cx="0" cy="43180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28" name="Textfeld 50"/>
          <p:cNvSpPr txBox="1">
            <a:spLocks noChangeArrowheads="1"/>
          </p:cNvSpPr>
          <p:nvPr/>
        </p:nvSpPr>
        <p:spPr bwMode="auto">
          <a:xfrm>
            <a:off x="4495800" y="5105400"/>
            <a:ext cx="792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JA</a:t>
            </a:r>
          </a:p>
        </p:txBody>
      </p:sp>
      <p:sp>
        <p:nvSpPr>
          <p:cNvPr id="52" name="Text Box 30"/>
          <p:cNvSpPr txBox="1">
            <a:spLocks noChangeArrowheads="1"/>
          </p:cNvSpPr>
          <p:nvPr/>
        </p:nvSpPr>
        <p:spPr bwMode="auto">
          <a:xfrm>
            <a:off x="3352800" y="5486400"/>
            <a:ext cx="2160588" cy="6492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Aufwandschätzung, Kostenplanung</a:t>
            </a:r>
          </a:p>
        </p:txBody>
      </p:sp>
      <p:sp>
        <p:nvSpPr>
          <p:cNvPr id="53" name="Line 53"/>
          <p:cNvSpPr>
            <a:spLocks noChangeShapeType="1"/>
          </p:cNvSpPr>
          <p:nvPr/>
        </p:nvSpPr>
        <p:spPr bwMode="auto">
          <a:xfrm flipH="1" flipV="1">
            <a:off x="1828800" y="5715000"/>
            <a:ext cx="1512888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4" name="Line 53"/>
          <p:cNvSpPr>
            <a:spLocks noChangeShapeType="1"/>
          </p:cNvSpPr>
          <p:nvPr/>
        </p:nvSpPr>
        <p:spPr bwMode="auto">
          <a:xfrm>
            <a:off x="1828800" y="4038600"/>
            <a:ext cx="0" cy="16764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5" name="Text Box 19"/>
          <p:cNvSpPr txBox="1">
            <a:spLocks noChangeArrowheads="1"/>
          </p:cNvSpPr>
          <p:nvPr/>
        </p:nvSpPr>
        <p:spPr bwMode="auto">
          <a:xfrm>
            <a:off x="1676400" y="1371600"/>
            <a:ext cx="71913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Daten</a:t>
            </a:r>
          </a:p>
        </p:txBody>
      </p:sp>
      <p:sp>
        <p:nvSpPr>
          <p:cNvPr id="56" name="Text Box 19"/>
          <p:cNvSpPr txBox="1">
            <a:spLocks noChangeArrowheads="1"/>
          </p:cNvSpPr>
          <p:nvPr/>
        </p:nvSpPr>
        <p:spPr bwMode="auto">
          <a:xfrm>
            <a:off x="2411413" y="5300663"/>
            <a:ext cx="720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Daten</a:t>
            </a:r>
          </a:p>
        </p:txBody>
      </p:sp>
      <p:sp>
        <p:nvSpPr>
          <p:cNvPr id="57" name="Line 53"/>
          <p:cNvSpPr>
            <a:spLocks noChangeShapeType="1"/>
          </p:cNvSpPr>
          <p:nvPr/>
        </p:nvSpPr>
        <p:spPr bwMode="auto">
          <a:xfrm flipV="1">
            <a:off x="4419600" y="6172200"/>
            <a:ext cx="0" cy="38735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8" name="Line 53"/>
          <p:cNvSpPr>
            <a:spLocks noChangeShapeType="1"/>
          </p:cNvSpPr>
          <p:nvPr/>
        </p:nvSpPr>
        <p:spPr bwMode="auto">
          <a:xfrm flipV="1">
            <a:off x="1828800" y="5867400"/>
            <a:ext cx="1512888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0" name="Line 53"/>
          <p:cNvSpPr>
            <a:spLocks noChangeShapeType="1"/>
          </p:cNvSpPr>
          <p:nvPr/>
        </p:nvSpPr>
        <p:spPr bwMode="auto">
          <a:xfrm flipH="1">
            <a:off x="1524000" y="3962400"/>
            <a:ext cx="0" cy="25146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2" name="Line 53"/>
          <p:cNvSpPr>
            <a:spLocks noChangeShapeType="1"/>
          </p:cNvSpPr>
          <p:nvPr/>
        </p:nvSpPr>
        <p:spPr bwMode="auto">
          <a:xfrm>
            <a:off x="1828800" y="5867400"/>
            <a:ext cx="0" cy="6096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8238" name="Object 46"/>
          <p:cNvGraphicFramePr>
            <a:graphicFrameLocks noChangeAspect="1"/>
          </p:cNvGraphicFramePr>
          <p:nvPr/>
        </p:nvGraphicFramePr>
        <p:xfrm>
          <a:off x="3429000" y="0"/>
          <a:ext cx="1952625" cy="866775"/>
        </p:xfrm>
        <a:graphic>
          <a:graphicData uri="http://schemas.openxmlformats.org/presentationml/2006/ole">
            <p:oleObj spid="_x0000_s2050" name="Bitmap-Bild" r:id="rId3" imgW="1952898" imgH="866896" progId="PBrush">
              <p:embed/>
            </p:oleObj>
          </a:graphicData>
        </a:graphic>
      </p:graphicFrame>
      <p:sp>
        <p:nvSpPr>
          <p:cNvPr id="24" name="Line 53"/>
          <p:cNvSpPr>
            <a:spLocks noChangeShapeType="1"/>
          </p:cNvSpPr>
          <p:nvPr/>
        </p:nvSpPr>
        <p:spPr bwMode="auto">
          <a:xfrm flipV="1">
            <a:off x="4419600" y="838200"/>
            <a:ext cx="0" cy="38100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228600" y="152400"/>
            <a:ext cx="1981200" cy="6096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hangingPunct="0">
              <a:defRPr/>
            </a:pPr>
            <a:r>
              <a:rPr lang="de-DE" b="1"/>
              <a:t>Projektplanung: Ablauf [1]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534400" y="64008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42" name="Text Box 50"/>
          <p:cNvSpPr txBox="1">
            <a:spLocks noChangeArrowheads="1"/>
          </p:cNvSpPr>
          <p:nvPr/>
        </p:nvSpPr>
        <p:spPr bwMode="auto">
          <a:xfrm>
            <a:off x="4572000" y="64008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/>
              <a:t>Folgeblatt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500"/>
                            </p:stCondLst>
                            <p:childTnLst>
                              <p:par>
                                <p:cTn id="1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500"/>
                            </p:stCondLst>
                            <p:childTnLst>
                              <p:par>
                                <p:cTn id="1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000"/>
                            </p:stCondLst>
                            <p:childTnLst>
                              <p:par>
                                <p:cTn id="1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500"/>
                            </p:stCondLst>
                            <p:childTnLst>
                              <p:par>
                                <p:cTn id="1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000"/>
                            </p:stCondLst>
                            <p:childTnLst>
                              <p:par>
                                <p:cTn id="1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500"/>
                            </p:stCondLst>
                            <p:childTnLst>
                              <p:par>
                                <p:cTn id="1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500"/>
                            </p:stCondLst>
                            <p:childTnLst>
                              <p:par>
                                <p:cTn id="16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3" grpId="0" autoUpdateAnimBg="0"/>
      <p:bldP spid="23" grpId="0" animBg="1" autoUpdateAnimBg="0"/>
      <p:bldP spid="25" grpId="0" animBg="1" autoUpdateAnimBg="0"/>
      <p:bldP spid="26" grpId="0" animBg="1"/>
      <p:bldP spid="27" grpId="0" autoUpdateAnimBg="0"/>
      <p:bldP spid="28" grpId="0" animBg="1" autoUpdateAnimBg="0"/>
      <p:bldP spid="29" grpId="0" animBg="1" autoUpdateAnimBg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0" grpId="0" animBg="1" autoUpdateAnimBg="0"/>
      <p:bldP spid="41" grpId="0" autoUpdateAnimBg="0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8226" grpId="0" autoUpdateAnimBg="0"/>
      <p:bldP spid="49" grpId="0" animBg="1"/>
      <p:bldP spid="8228" grpId="0" autoUpdateAnimBg="0"/>
      <p:bldP spid="52" grpId="0" animBg="1" autoUpdateAnimBg="0"/>
      <p:bldP spid="53" grpId="0" animBg="1"/>
      <p:bldP spid="54" grpId="0" animBg="1"/>
      <p:bldP spid="55" grpId="0" autoUpdateAnimBg="0"/>
      <p:bldP spid="56" grpId="0" autoUpdateAnimBg="0"/>
      <p:bldP spid="57" grpId="0" animBg="1"/>
      <p:bldP spid="58" grpId="0" animBg="1"/>
      <p:bldP spid="60" grpId="0" animBg="1"/>
      <p:bldP spid="62" grpId="0" animBg="1"/>
      <p:bldP spid="24" grpId="0" animBg="1"/>
      <p:bldP spid="121865" grpId="0" animBg="1" autoUpdateAnimBg="0"/>
      <p:bldP spid="824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30"/>
          <p:cNvSpPr txBox="1">
            <a:spLocks noChangeArrowheads="1"/>
          </p:cNvSpPr>
          <p:nvPr/>
        </p:nvSpPr>
        <p:spPr bwMode="auto">
          <a:xfrm>
            <a:off x="2971800" y="1600200"/>
            <a:ext cx="3097213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Finanzmittelplanung, Liquiditätsplanung</a:t>
            </a:r>
          </a:p>
        </p:txBody>
      </p:sp>
      <p:sp>
        <p:nvSpPr>
          <p:cNvPr id="24" name="Line 53"/>
          <p:cNvSpPr>
            <a:spLocks noChangeShapeType="1"/>
          </p:cNvSpPr>
          <p:nvPr/>
        </p:nvSpPr>
        <p:spPr bwMode="auto">
          <a:xfrm flipV="1">
            <a:off x="4419600" y="1143000"/>
            <a:ext cx="0" cy="433388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6" name="Line 53"/>
          <p:cNvSpPr>
            <a:spLocks noChangeShapeType="1"/>
          </p:cNvSpPr>
          <p:nvPr/>
        </p:nvSpPr>
        <p:spPr bwMode="auto">
          <a:xfrm flipV="1">
            <a:off x="4419600" y="2286000"/>
            <a:ext cx="0" cy="360363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" name="Flussdiagramm: Verzweigung 39"/>
          <p:cNvSpPr/>
          <p:nvPr/>
        </p:nvSpPr>
        <p:spPr>
          <a:xfrm>
            <a:off x="3505200" y="2667000"/>
            <a:ext cx="1871663" cy="719138"/>
          </a:xfrm>
          <a:prstGeom prst="flowChartDecision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" name="Text Box 19"/>
          <p:cNvSpPr txBox="1">
            <a:spLocks noChangeArrowheads="1"/>
          </p:cNvSpPr>
          <p:nvPr/>
        </p:nvSpPr>
        <p:spPr bwMode="auto">
          <a:xfrm>
            <a:off x="3810000" y="2895600"/>
            <a:ext cx="12969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Alles okay?</a:t>
            </a:r>
          </a:p>
        </p:txBody>
      </p:sp>
      <p:sp>
        <p:nvSpPr>
          <p:cNvPr id="43" name="Line 53"/>
          <p:cNvSpPr>
            <a:spLocks noChangeShapeType="1"/>
          </p:cNvSpPr>
          <p:nvPr/>
        </p:nvSpPr>
        <p:spPr bwMode="auto">
          <a:xfrm flipH="1" flipV="1">
            <a:off x="5410200" y="3048000"/>
            <a:ext cx="1905000" cy="0"/>
          </a:xfrm>
          <a:prstGeom prst="line">
            <a:avLst/>
          </a:prstGeom>
          <a:noFill/>
          <a:ln w="34925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4" name="Line 53"/>
          <p:cNvSpPr>
            <a:spLocks noChangeShapeType="1"/>
          </p:cNvSpPr>
          <p:nvPr/>
        </p:nvSpPr>
        <p:spPr bwMode="auto">
          <a:xfrm>
            <a:off x="7315200" y="152400"/>
            <a:ext cx="0" cy="685800"/>
          </a:xfrm>
          <a:prstGeom prst="line">
            <a:avLst/>
          </a:prstGeom>
          <a:noFill/>
          <a:ln w="34925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" name="Line 53"/>
          <p:cNvSpPr>
            <a:spLocks noChangeShapeType="1"/>
          </p:cNvSpPr>
          <p:nvPr/>
        </p:nvSpPr>
        <p:spPr bwMode="auto">
          <a:xfrm flipH="1" flipV="1">
            <a:off x="6096000" y="1905000"/>
            <a:ext cx="1223963" cy="0"/>
          </a:xfrm>
          <a:prstGeom prst="line">
            <a:avLst/>
          </a:prstGeom>
          <a:noFill/>
          <a:ln w="34925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26" name="Textfeld 47"/>
          <p:cNvSpPr txBox="1">
            <a:spLocks noChangeArrowheads="1"/>
          </p:cNvSpPr>
          <p:nvPr/>
        </p:nvSpPr>
        <p:spPr bwMode="auto">
          <a:xfrm>
            <a:off x="5562600" y="3124200"/>
            <a:ext cx="79216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NEIN</a:t>
            </a:r>
          </a:p>
        </p:txBody>
      </p:sp>
      <p:sp>
        <p:nvSpPr>
          <p:cNvPr id="9227" name="Textfeld 50"/>
          <p:cNvSpPr txBox="1">
            <a:spLocks noChangeArrowheads="1"/>
          </p:cNvSpPr>
          <p:nvPr/>
        </p:nvSpPr>
        <p:spPr bwMode="auto">
          <a:xfrm>
            <a:off x="4419600" y="3505200"/>
            <a:ext cx="792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JA</a:t>
            </a:r>
          </a:p>
        </p:txBody>
      </p:sp>
      <p:sp>
        <p:nvSpPr>
          <p:cNvPr id="53" name="Line 53"/>
          <p:cNvSpPr>
            <a:spLocks noChangeShapeType="1"/>
          </p:cNvSpPr>
          <p:nvPr/>
        </p:nvSpPr>
        <p:spPr bwMode="auto">
          <a:xfrm flipH="1">
            <a:off x="1447800" y="2133600"/>
            <a:ext cx="15113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4" name="Line 53"/>
          <p:cNvSpPr>
            <a:spLocks noChangeShapeType="1"/>
          </p:cNvSpPr>
          <p:nvPr/>
        </p:nvSpPr>
        <p:spPr bwMode="auto">
          <a:xfrm>
            <a:off x="1447800" y="990600"/>
            <a:ext cx="0" cy="11430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5" name="Text Box 19"/>
          <p:cNvSpPr txBox="1">
            <a:spLocks noChangeArrowheads="1"/>
          </p:cNvSpPr>
          <p:nvPr/>
        </p:nvSpPr>
        <p:spPr bwMode="auto">
          <a:xfrm>
            <a:off x="1981200" y="1524000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Daten</a:t>
            </a:r>
          </a:p>
        </p:txBody>
      </p:sp>
      <p:sp>
        <p:nvSpPr>
          <p:cNvPr id="50" name="Flussdiagramm: Verzweigung 49"/>
          <p:cNvSpPr/>
          <p:nvPr/>
        </p:nvSpPr>
        <p:spPr>
          <a:xfrm>
            <a:off x="3352800" y="381000"/>
            <a:ext cx="2160588" cy="863600"/>
          </a:xfrm>
          <a:prstGeom prst="flowChartDecision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8" name="Text Box 19"/>
          <p:cNvSpPr txBox="1">
            <a:spLocks noChangeArrowheads="1"/>
          </p:cNvSpPr>
          <p:nvPr/>
        </p:nvSpPr>
        <p:spPr bwMode="auto">
          <a:xfrm>
            <a:off x="3886200" y="533400"/>
            <a:ext cx="1295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Budget eingehalten?</a:t>
            </a:r>
          </a:p>
        </p:txBody>
      </p:sp>
      <p:sp>
        <p:nvSpPr>
          <p:cNvPr id="59" name="Line 53"/>
          <p:cNvSpPr>
            <a:spLocks noChangeShapeType="1"/>
          </p:cNvSpPr>
          <p:nvPr/>
        </p:nvSpPr>
        <p:spPr bwMode="auto">
          <a:xfrm flipV="1">
            <a:off x="5486400" y="838200"/>
            <a:ext cx="1828800" cy="0"/>
          </a:xfrm>
          <a:prstGeom prst="line">
            <a:avLst/>
          </a:prstGeom>
          <a:noFill/>
          <a:ln w="34925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34" name="Textfeld 59"/>
          <p:cNvSpPr txBox="1">
            <a:spLocks noChangeArrowheads="1"/>
          </p:cNvSpPr>
          <p:nvPr/>
        </p:nvSpPr>
        <p:spPr bwMode="auto">
          <a:xfrm>
            <a:off x="5791200" y="533400"/>
            <a:ext cx="792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NEIN</a:t>
            </a:r>
          </a:p>
        </p:txBody>
      </p:sp>
      <p:sp>
        <p:nvSpPr>
          <p:cNvPr id="9235" name="Textfeld 60"/>
          <p:cNvSpPr txBox="1">
            <a:spLocks noChangeArrowheads="1"/>
          </p:cNvSpPr>
          <p:nvPr/>
        </p:nvSpPr>
        <p:spPr bwMode="auto">
          <a:xfrm>
            <a:off x="4572000" y="1219200"/>
            <a:ext cx="792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JA</a:t>
            </a:r>
          </a:p>
        </p:txBody>
      </p:sp>
      <p:sp>
        <p:nvSpPr>
          <p:cNvPr id="71" name="Line 53"/>
          <p:cNvSpPr>
            <a:spLocks noChangeShapeType="1"/>
          </p:cNvSpPr>
          <p:nvPr/>
        </p:nvSpPr>
        <p:spPr bwMode="auto">
          <a:xfrm flipV="1">
            <a:off x="4419600" y="3429000"/>
            <a:ext cx="0" cy="67310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" name="Line 53"/>
          <p:cNvSpPr>
            <a:spLocks noChangeShapeType="1"/>
          </p:cNvSpPr>
          <p:nvPr/>
        </p:nvSpPr>
        <p:spPr bwMode="auto">
          <a:xfrm flipH="1" flipV="1">
            <a:off x="1066800" y="3048000"/>
            <a:ext cx="2449513" cy="0"/>
          </a:xfrm>
          <a:prstGeom prst="line">
            <a:avLst/>
          </a:prstGeom>
          <a:noFill/>
          <a:ln w="47625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3" name="Line 53"/>
          <p:cNvSpPr>
            <a:spLocks noChangeShapeType="1"/>
          </p:cNvSpPr>
          <p:nvPr/>
        </p:nvSpPr>
        <p:spPr bwMode="auto">
          <a:xfrm flipH="1">
            <a:off x="1676400" y="1905000"/>
            <a:ext cx="12954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4" name="Line 53"/>
          <p:cNvSpPr>
            <a:spLocks noChangeShapeType="1"/>
          </p:cNvSpPr>
          <p:nvPr/>
        </p:nvSpPr>
        <p:spPr bwMode="auto">
          <a:xfrm>
            <a:off x="1676400" y="990600"/>
            <a:ext cx="0" cy="911225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4" name="Line 53"/>
          <p:cNvSpPr>
            <a:spLocks noChangeShapeType="1"/>
          </p:cNvSpPr>
          <p:nvPr/>
        </p:nvSpPr>
        <p:spPr bwMode="auto">
          <a:xfrm flipV="1">
            <a:off x="1066800" y="3048000"/>
            <a:ext cx="0" cy="2362200"/>
          </a:xfrm>
          <a:prstGeom prst="line">
            <a:avLst/>
          </a:prstGeom>
          <a:noFill/>
          <a:ln w="47625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5" name="Text Box 30"/>
          <p:cNvSpPr txBox="1">
            <a:spLocks noChangeArrowheads="1"/>
          </p:cNvSpPr>
          <p:nvPr/>
        </p:nvSpPr>
        <p:spPr bwMode="auto">
          <a:xfrm>
            <a:off x="304800" y="3810000"/>
            <a:ext cx="1368425" cy="6477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Verträge</a:t>
            </a:r>
          </a:p>
        </p:txBody>
      </p:sp>
      <p:sp>
        <p:nvSpPr>
          <p:cNvPr id="36" name="Line 53"/>
          <p:cNvSpPr>
            <a:spLocks noChangeShapeType="1"/>
          </p:cNvSpPr>
          <p:nvPr/>
        </p:nvSpPr>
        <p:spPr bwMode="auto">
          <a:xfrm flipH="1" flipV="1">
            <a:off x="2895600" y="4114800"/>
            <a:ext cx="1524000" cy="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7" name="Line 53"/>
          <p:cNvSpPr>
            <a:spLocks noChangeShapeType="1"/>
          </p:cNvSpPr>
          <p:nvPr/>
        </p:nvSpPr>
        <p:spPr bwMode="auto">
          <a:xfrm flipV="1">
            <a:off x="2895600" y="4114800"/>
            <a:ext cx="0" cy="76200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" name="Line 53"/>
          <p:cNvSpPr>
            <a:spLocks noChangeShapeType="1"/>
          </p:cNvSpPr>
          <p:nvPr/>
        </p:nvSpPr>
        <p:spPr bwMode="auto">
          <a:xfrm flipH="1" flipV="1">
            <a:off x="1066800" y="5410200"/>
            <a:ext cx="838200" cy="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" name="Line 53"/>
          <p:cNvSpPr>
            <a:spLocks noChangeShapeType="1"/>
          </p:cNvSpPr>
          <p:nvPr/>
        </p:nvSpPr>
        <p:spPr bwMode="auto">
          <a:xfrm flipH="1" flipV="1">
            <a:off x="4419600" y="0"/>
            <a:ext cx="0" cy="357188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228600" y="152400"/>
            <a:ext cx="1981200" cy="6096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hangingPunct="0">
              <a:defRPr/>
            </a:pPr>
            <a:r>
              <a:rPr lang="de-DE" b="1"/>
              <a:t>Projektplanung: Ablauf [2]</a:t>
            </a:r>
          </a:p>
        </p:txBody>
      </p:sp>
      <p:graphicFrame>
        <p:nvGraphicFramePr>
          <p:cNvPr id="9256" name="Object 40"/>
          <p:cNvGraphicFramePr>
            <a:graphicFrameLocks noChangeAspect="1"/>
          </p:cNvGraphicFramePr>
          <p:nvPr/>
        </p:nvGraphicFramePr>
        <p:xfrm>
          <a:off x="1828800" y="4876800"/>
          <a:ext cx="6656388" cy="1181100"/>
        </p:xfrm>
        <a:graphic>
          <a:graphicData uri="http://schemas.openxmlformats.org/presentationml/2006/ole">
            <p:oleObj spid="_x0000_s3074" name="Bitmap-Bild" r:id="rId3" imgW="6657143" imgH="1181265" progId="PBrush">
              <p:embed/>
            </p:oleObj>
          </a:graphicData>
        </a:graphic>
      </p:graphicFrame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5" name="Line 53"/>
          <p:cNvSpPr>
            <a:spLocks noChangeShapeType="1"/>
          </p:cNvSpPr>
          <p:nvPr/>
        </p:nvSpPr>
        <p:spPr bwMode="auto">
          <a:xfrm>
            <a:off x="7315200" y="838200"/>
            <a:ext cx="0" cy="2209800"/>
          </a:xfrm>
          <a:prstGeom prst="line">
            <a:avLst/>
          </a:prstGeom>
          <a:noFill/>
          <a:ln w="34925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9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000"/>
                            </p:stCondLst>
                            <p:childTnLst>
                              <p:par>
                                <p:cTn id="13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 autoUpdateAnimBg="0"/>
      <p:bldP spid="24" grpId="0" animBg="1"/>
      <p:bldP spid="26" grpId="0" animBg="1"/>
      <p:bldP spid="40" grpId="0" animBg="1" autoUpdateAnimBg="0"/>
      <p:bldP spid="41" grpId="0" autoUpdateAnimBg="0"/>
      <p:bldP spid="43" grpId="0" animBg="1"/>
      <p:bldP spid="44" grpId="0" animBg="1"/>
      <p:bldP spid="46" grpId="0" animBg="1"/>
      <p:bldP spid="9226" grpId="0" autoUpdateAnimBg="0"/>
      <p:bldP spid="9227" grpId="0" autoUpdateAnimBg="0"/>
      <p:bldP spid="53" grpId="0" animBg="1"/>
      <p:bldP spid="54" grpId="0" animBg="1"/>
      <p:bldP spid="55" grpId="0" autoUpdateAnimBg="0"/>
      <p:bldP spid="50" grpId="0" animBg="1" autoUpdateAnimBg="0"/>
      <p:bldP spid="58" grpId="0" autoUpdateAnimBg="0"/>
      <p:bldP spid="59" grpId="0" animBg="1"/>
      <p:bldP spid="9234" grpId="0" autoUpdateAnimBg="0"/>
      <p:bldP spid="9235" grpId="0" autoUpdateAnimBg="0"/>
      <p:bldP spid="71" grpId="0" animBg="1"/>
      <p:bldP spid="72" grpId="0" animBg="1"/>
      <p:bldP spid="73" grpId="0" animBg="1"/>
      <p:bldP spid="74" grpId="0" animBg="1"/>
      <p:bldP spid="34" grpId="0" animBg="1"/>
      <p:bldP spid="35" grpId="0" animBg="1" autoUpdateAnimBg="0"/>
      <p:bldP spid="36" grpId="0" animBg="1"/>
      <p:bldP spid="37" grpId="0" animBg="1"/>
      <p:bldP spid="2" grpId="0" animBg="1"/>
      <p:bldP spid="3" grpId="0" animBg="1"/>
      <p:bldP spid="121865" grpId="0" animBg="1" autoUpdateAnimBg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0"/>
          <p:cNvSpPr txBox="1">
            <a:spLocks noChangeArrowheads="1"/>
          </p:cNvSpPr>
          <p:nvPr/>
        </p:nvSpPr>
        <p:spPr bwMode="auto">
          <a:xfrm>
            <a:off x="2819400" y="152400"/>
            <a:ext cx="2808288" cy="647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Gesamtaufgabe (Projekt)</a:t>
            </a:r>
          </a:p>
        </p:txBody>
      </p:sp>
      <p:cxnSp>
        <p:nvCxnSpPr>
          <p:cNvPr id="3" name="Gerade Verbindung mit Pfeil 2"/>
          <p:cNvCxnSpPr/>
          <p:nvPr/>
        </p:nvCxnSpPr>
        <p:spPr>
          <a:xfrm flipV="1">
            <a:off x="4267200" y="838200"/>
            <a:ext cx="0" cy="288925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flipH="1">
            <a:off x="1066800" y="1143000"/>
            <a:ext cx="6629400" cy="1588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V="1">
            <a:off x="1066800" y="1143000"/>
            <a:ext cx="0" cy="1366838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V="1">
            <a:off x="3048000" y="1143000"/>
            <a:ext cx="0" cy="1366838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30"/>
          <p:cNvSpPr txBox="1">
            <a:spLocks noChangeArrowheads="1"/>
          </p:cNvSpPr>
          <p:nvPr/>
        </p:nvSpPr>
        <p:spPr bwMode="auto">
          <a:xfrm>
            <a:off x="304800" y="1371600"/>
            <a:ext cx="1511300" cy="6477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Teilprojekt TP 1</a:t>
            </a:r>
          </a:p>
        </p:txBody>
      </p:sp>
      <p:sp>
        <p:nvSpPr>
          <p:cNvPr id="17" name="Text Box 30"/>
          <p:cNvSpPr txBox="1">
            <a:spLocks noChangeArrowheads="1"/>
          </p:cNvSpPr>
          <p:nvPr/>
        </p:nvSpPr>
        <p:spPr bwMode="auto">
          <a:xfrm>
            <a:off x="2286000" y="1371600"/>
            <a:ext cx="1511300" cy="6477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Teilprojekt TP n</a:t>
            </a:r>
          </a:p>
        </p:txBody>
      </p:sp>
      <p:sp>
        <p:nvSpPr>
          <p:cNvPr id="10250" name="Textfeld 17"/>
          <p:cNvSpPr txBox="1">
            <a:spLocks noChangeArrowheads="1"/>
          </p:cNvSpPr>
          <p:nvPr/>
        </p:nvSpPr>
        <p:spPr bwMode="auto">
          <a:xfrm>
            <a:off x="1828800" y="1304925"/>
            <a:ext cx="504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4000">
                <a:latin typeface="Calibri" pitchFamily="34" charset="0"/>
              </a:rPr>
              <a:t>…</a:t>
            </a:r>
          </a:p>
        </p:txBody>
      </p:sp>
      <p:sp>
        <p:nvSpPr>
          <p:cNvPr id="10251" name="Textfeld 20"/>
          <p:cNvSpPr txBox="1">
            <a:spLocks noChangeArrowheads="1"/>
          </p:cNvSpPr>
          <p:nvPr/>
        </p:nvSpPr>
        <p:spPr bwMode="auto">
          <a:xfrm>
            <a:off x="6400800" y="1219200"/>
            <a:ext cx="504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4000">
                <a:latin typeface="Calibri" pitchFamily="34" charset="0"/>
              </a:rPr>
              <a:t>…</a:t>
            </a:r>
          </a:p>
        </p:txBody>
      </p:sp>
      <p:cxnSp>
        <p:nvCxnSpPr>
          <p:cNvPr id="25" name="Gerade Verbindung mit Pfeil 24"/>
          <p:cNvCxnSpPr/>
          <p:nvPr/>
        </p:nvCxnSpPr>
        <p:spPr>
          <a:xfrm flipV="1">
            <a:off x="5638800" y="1143000"/>
            <a:ext cx="0" cy="1366838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 flipV="1">
            <a:off x="7696200" y="1143000"/>
            <a:ext cx="1588" cy="1371600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4876800" y="1371600"/>
            <a:ext cx="1512888" cy="6492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Teilaufgabe TA 1</a:t>
            </a: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6934200" y="1371600"/>
            <a:ext cx="1511300" cy="6492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Teilaufgabe TA m</a:t>
            </a:r>
          </a:p>
        </p:txBody>
      </p:sp>
      <p:cxnSp>
        <p:nvCxnSpPr>
          <p:cNvPr id="31" name="Gerade Verbindung mit Pfeil 30"/>
          <p:cNvCxnSpPr/>
          <p:nvPr/>
        </p:nvCxnSpPr>
        <p:spPr>
          <a:xfrm flipH="1">
            <a:off x="533400" y="2514600"/>
            <a:ext cx="1066800" cy="1588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 flipV="1">
            <a:off x="533400" y="2514600"/>
            <a:ext cx="0" cy="576263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/>
          <p:nvPr/>
        </p:nvCxnSpPr>
        <p:spPr>
          <a:xfrm flipV="1">
            <a:off x="1600200" y="2514600"/>
            <a:ext cx="0" cy="576263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1" name="Textfeld 39"/>
          <p:cNvSpPr txBox="1">
            <a:spLocks noChangeArrowheads="1"/>
          </p:cNvSpPr>
          <p:nvPr/>
        </p:nvSpPr>
        <p:spPr bwMode="auto">
          <a:xfrm>
            <a:off x="762000" y="2667000"/>
            <a:ext cx="504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4000">
                <a:latin typeface="Calibri" pitchFamily="34" charset="0"/>
              </a:rPr>
              <a:t>…</a:t>
            </a:r>
          </a:p>
        </p:txBody>
      </p:sp>
      <p:cxnSp>
        <p:nvCxnSpPr>
          <p:cNvPr id="45" name="Gerade Verbindung mit Pfeil 44"/>
          <p:cNvCxnSpPr/>
          <p:nvPr/>
        </p:nvCxnSpPr>
        <p:spPr>
          <a:xfrm flipH="1">
            <a:off x="2438400" y="2514600"/>
            <a:ext cx="1150938" cy="0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/>
          <p:cNvCxnSpPr/>
          <p:nvPr/>
        </p:nvCxnSpPr>
        <p:spPr>
          <a:xfrm flipV="1">
            <a:off x="2438400" y="2514600"/>
            <a:ext cx="0" cy="576263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 flipV="1">
            <a:off x="3581400" y="2514600"/>
            <a:ext cx="0" cy="576263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7" name="Textfeld 48"/>
          <p:cNvSpPr txBox="1">
            <a:spLocks noChangeArrowheads="1"/>
          </p:cNvSpPr>
          <p:nvPr/>
        </p:nvSpPr>
        <p:spPr bwMode="auto">
          <a:xfrm>
            <a:off x="2743200" y="2667000"/>
            <a:ext cx="504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4000">
                <a:latin typeface="Calibri" pitchFamily="34" charset="0"/>
              </a:rPr>
              <a:t>…</a:t>
            </a:r>
          </a:p>
        </p:txBody>
      </p:sp>
      <p:cxnSp>
        <p:nvCxnSpPr>
          <p:cNvPr id="52" name="Gerade Verbindung mit Pfeil 51"/>
          <p:cNvCxnSpPr/>
          <p:nvPr/>
        </p:nvCxnSpPr>
        <p:spPr>
          <a:xfrm flipH="1">
            <a:off x="5181600" y="2514600"/>
            <a:ext cx="1152525" cy="0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/>
          <p:nvPr/>
        </p:nvCxnSpPr>
        <p:spPr>
          <a:xfrm flipV="1">
            <a:off x="5181600" y="2514600"/>
            <a:ext cx="0" cy="576263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mit Pfeil 54"/>
          <p:cNvCxnSpPr/>
          <p:nvPr/>
        </p:nvCxnSpPr>
        <p:spPr>
          <a:xfrm flipV="1">
            <a:off x="6324600" y="2514600"/>
            <a:ext cx="0" cy="576263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3" name="Textfeld 55"/>
          <p:cNvSpPr txBox="1">
            <a:spLocks noChangeArrowheads="1"/>
          </p:cNvSpPr>
          <p:nvPr/>
        </p:nvSpPr>
        <p:spPr bwMode="auto">
          <a:xfrm>
            <a:off x="5486400" y="2667000"/>
            <a:ext cx="504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4000">
                <a:latin typeface="Calibri" pitchFamily="34" charset="0"/>
              </a:rPr>
              <a:t>…</a:t>
            </a:r>
          </a:p>
        </p:txBody>
      </p:sp>
      <p:cxnSp>
        <p:nvCxnSpPr>
          <p:cNvPr id="59" name="Gerade Verbindung mit Pfeil 58"/>
          <p:cNvCxnSpPr/>
          <p:nvPr/>
        </p:nvCxnSpPr>
        <p:spPr>
          <a:xfrm flipH="1">
            <a:off x="7162800" y="2514600"/>
            <a:ext cx="1152525" cy="0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/>
          <p:cNvCxnSpPr/>
          <p:nvPr/>
        </p:nvCxnSpPr>
        <p:spPr>
          <a:xfrm flipV="1">
            <a:off x="7162800" y="2514600"/>
            <a:ext cx="0" cy="576263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/>
          <p:cNvCxnSpPr/>
          <p:nvPr/>
        </p:nvCxnSpPr>
        <p:spPr>
          <a:xfrm flipV="1">
            <a:off x="8305800" y="2514600"/>
            <a:ext cx="0" cy="576263"/>
          </a:xfrm>
          <a:prstGeom prst="straightConnector1">
            <a:avLst/>
          </a:prstGeom>
          <a:ln w="317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9" name="Textfeld 62"/>
          <p:cNvSpPr txBox="1">
            <a:spLocks noChangeArrowheads="1"/>
          </p:cNvSpPr>
          <p:nvPr/>
        </p:nvSpPr>
        <p:spPr bwMode="auto">
          <a:xfrm>
            <a:off x="7543800" y="2590800"/>
            <a:ext cx="504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4000">
                <a:latin typeface="Calibri" pitchFamily="34" charset="0"/>
              </a:rPr>
              <a:t>…</a:t>
            </a:r>
          </a:p>
        </p:txBody>
      </p:sp>
      <p:sp>
        <p:nvSpPr>
          <p:cNvPr id="66" name="Line 17"/>
          <p:cNvSpPr>
            <a:spLocks noChangeShapeType="1"/>
          </p:cNvSpPr>
          <p:nvPr/>
        </p:nvSpPr>
        <p:spPr bwMode="auto">
          <a:xfrm flipH="1">
            <a:off x="3657600" y="3429000"/>
            <a:ext cx="0" cy="9350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82" name="Textfeld 67"/>
          <p:cNvSpPr txBox="1">
            <a:spLocks noChangeArrowheads="1"/>
          </p:cNvSpPr>
          <p:nvPr/>
        </p:nvSpPr>
        <p:spPr bwMode="auto">
          <a:xfrm>
            <a:off x="1835150" y="4076700"/>
            <a:ext cx="17287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AP-Beschreibung</a:t>
            </a:r>
          </a:p>
        </p:txBody>
      </p:sp>
      <p:sp>
        <p:nvSpPr>
          <p:cNvPr id="148" name="Line 17"/>
          <p:cNvSpPr>
            <a:spLocks noChangeShapeType="1"/>
          </p:cNvSpPr>
          <p:nvPr/>
        </p:nvSpPr>
        <p:spPr bwMode="auto">
          <a:xfrm>
            <a:off x="4343400" y="5257800"/>
            <a:ext cx="50323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327" name="Textfeld 148"/>
          <p:cNvSpPr txBox="1">
            <a:spLocks noChangeArrowheads="1"/>
          </p:cNvSpPr>
          <p:nvPr/>
        </p:nvSpPr>
        <p:spPr bwMode="auto">
          <a:xfrm>
            <a:off x="6324600" y="3733800"/>
            <a:ext cx="172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Ablaufplanung</a:t>
            </a:r>
          </a:p>
        </p:txBody>
      </p:sp>
      <p:sp>
        <p:nvSpPr>
          <p:cNvPr id="150" name="Line 17"/>
          <p:cNvSpPr>
            <a:spLocks noChangeShapeType="1"/>
          </p:cNvSpPr>
          <p:nvPr/>
        </p:nvSpPr>
        <p:spPr bwMode="auto">
          <a:xfrm flipH="1">
            <a:off x="8915400" y="533400"/>
            <a:ext cx="0" cy="3095625"/>
          </a:xfrm>
          <a:prstGeom prst="line">
            <a:avLst/>
          </a:prstGeom>
          <a:noFill/>
          <a:ln w="1016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228600" y="152400"/>
            <a:ext cx="1981200" cy="6096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hangingPunct="0">
              <a:defRPr/>
            </a:pPr>
            <a:r>
              <a:rPr lang="de-DE" b="1"/>
              <a:t>Projektstruktur-planung</a:t>
            </a:r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auto">
          <a:xfrm>
            <a:off x="152400" y="2819400"/>
            <a:ext cx="647700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AP</a:t>
            </a:r>
          </a:p>
        </p:txBody>
      </p:sp>
      <p:sp>
        <p:nvSpPr>
          <p:cNvPr id="38" name="Text Box 30"/>
          <p:cNvSpPr txBox="1">
            <a:spLocks noChangeArrowheads="1"/>
          </p:cNvSpPr>
          <p:nvPr/>
        </p:nvSpPr>
        <p:spPr bwMode="auto">
          <a:xfrm>
            <a:off x="1219200" y="2819400"/>
            <a:ext cx="647700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AP</a:t>
            </a:r>
          </a:p>
        </p:txBody>
      </p:sp>
      <p:sp>
        <p:nvSpPr>
          <p:cNvPr id="44" name="Text Box 30"/>
          <p:cNvSpPr txBox="1">
            <a:spLocks noChangeArrowheads="1"/>
          </p:cNvSpPr>
          <p:nvPr/>
        </p:nvSpPr>
        <p:spPr bwMode="auto">
          <a:xfrm>
            <a:off x="2057400" y="2819400"/>
            <a:ext cx="647700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AP</a:t>
            </a:r>
          </a:p>
        </p:txBody>
      </p:sp>
      <p:sp>
        <p:nvSpPr>
          <p:cNvPr id="47" name="Text Box 30"/>
          <p:cNvSpPr txBox="1">
            <a:spLocks noChangeArrowheads="1"/>
          </p:cNvSpPr>
          <p:nvPr/>
        </p:nvSpPr>
        <p:spPr bwMode="auto">
          <a:xfrm>
            <a:off x="3276600" y="2819400"/>
            <a:ext cx="647700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AP</a:t>
            </a:r>
          </a:p>
        </p:txBody>
      </p:sp>
      <p:sp>
        <p:nvSpPr>
          <p:cNvPr id="51" name="Text Box 30"/>
          <p:cNvSpPr txBox="1">
            <a:spLocks noChangeArrowheads="1"/>
          </p:cNvSpPr>
          <p:nvPr/>
        </p:nvSpPr>
        <p:spPr bwMode="auto">
          <a:xfrm>
            <a:off x="4876800" y="2819400"/>
            <a:ext cx="6477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AP</a:t>
            </a:r>
          </a:p>
        </p:txBody>
      </p:sp>
      <p:sp>
        <p:nvSpPr>
          <p:cNvPr id="54" name="Text Box 30"/>
          <p:cNvSpPr txBox="1">
            <a:spLocks noChangeArrowheads="1"/>
          </p:cNvSpPr>
          <p:nvPr/>
        </p:nvSpPr>
        <p:spPr bwMode="auto">
          <a:xfrm>
            <a:off x="6019800" y="2819400"/>
            <a:ext cx="647700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AP</a:t>
            </a:r>
          </a:p>
        </p:txBody>
      </p:sp>
      <p:sp>
        <p:nvSpPr>
          <p:cNvPr id="58" name="Text Box 30"/>
          <p:cNvSpPr txBox="1">
            <a:spLocks noChangeArrowheads="1"/>
          </p:cNvSpPr>
          <p:nvPr/>
        </p:nvSpPr>
        <p:spPr bwMode="auto">
          <a:xfrm>
            <a:off x="6858000" y="2819400"/>
            <a:ext cx="647700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AP</a:t>
            </a:r>
          </a:p>
        </p:txBody>
      </p:sp>
      <p:sp>
        <p:nvSpPr>
          <p:cNvPr id="61" name="Text Box 30"/>
          <p:cNvSpPr txBox="1">
            <a:spLocks noChangeArrowheads="1"/>
          </p:cNvSpPr>
          <p:nvPr/>
        </p:nvSpPr>
        <p:spPr bwMode="auto">
          <a:xfrm>
            <a:off x="8001000" y="2819400"/>
            <a:ext cx="647700" cy="5048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AP</a:t>
            </a:r>
          </a:p>
        </p:txBody>
      </p:sp>
      <p:graphicFrame>
        <p:nvGraphicFramePr>
          <p:cNvPr id="10338" name="Object 98"/>
          <p:cNvGraphicFramePr>
            <a:graphicFrameLocks noChangeAspect="1"/>
          </p:cNvGraphicFramePr>
          <p:nvPr/>
        </p:nvGraphicFramePr>
        <p:xfrm>
          <a:off x="3048000" y="4419600"/>
          <a:ext cx="1162050" cy="1695450"/>
        </p:xfrm>
        <a:graphic>
          <a:graphicData uri="http://schemas.openxmlformats.org/presentationml/2006/ole">
            <p:oleObj spid="_x0000_s4098" name="Bitmap-Bild" r:id="rId3" imgW="1162212" imgH="1695687" progId="PBrush">
              <p:embed/>
            </p:oleObj>
          </a:graphicData>
        </a:graphic>
      </p:graphicFrame>
      <p:graphicFrame>
        <p:nvGraphicFramePr>
          <p:cNvPr id="10339" name="Object 99"/>
          <p:cNvGraphicFramePr>
            <a:graphicFrameLocks noChangeAspect="1"/>
          </p:cNvGraphicFramePr>
          <p:nvPr/>
        </p:nvGraphicFramePr>
        <p:xfrm>
          <a:off x="4876800" y="4114800"/>
          <a:ext cx="4229100" cy="2324100"/>
        </p:xfrm>
        <a:graphic>
          <a:graphicData uri="http://schemas.openxmlformats.org/presentationml/2006/ole">
            <p:oleObj spid="_x0000_s4099" name="Bitmap-Bild" r:id="rId4" imgW="4229690" imgH="2324424" progId="PBrush">
              <p:embed/>
            </p:oleObj>
          </a:graphicData>
        </a:graphic>
      </p:graphicFrame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4008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5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10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850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000"/>
                            </p:stCondLst>
                            <p:childTnLst>
                              <p:par>
                                <p:cTn id="1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3" dur="500"/>
                                        <p:tgtEl>
                                          <p:spTgt spid="10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00"/>
                            </p:stCondLst>
                            <p:childTnLst>
                              <p:par>
                                <p:cTn id="1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10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10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16" grpId="0" animBg="1" autoUpdateAnimBg="0"/>
      <p:bldP spid="17" grpId="0" animBg="1" autoUpdateAnimBg="0"/>
      <p:bldP spid="10250" grpId="0" autoUpdateAnimBg="0"/>
      <p:bldP spid="10251" grpId="0" autoUpdateAnimBg="0"/>
      <p:bldP spid="28" grpId="0" animBg="1" autoUpdateAnimBg="0"/>
      <p:bldP spid="29" grpId="0" animBg="1" autoUpdateAnimBg="0"/>
      <p:bldP spid="10261" grpId="0" autoUpdateAnimBg="0"/>
      <p:bldP spid="10267" grpId="0" autoUpdateAnimBg="0"/>
      <p:bldP spid="10273" grpId="0" autoUpdateAnimBg="0"/>
      <p:bldP spid="10279" grpId="0" autoUpdateAnimBg="0"/>
      <p:bldP spid="66" grpId="0" animBg="1"/>
      <p:bldP spid="10282" grpId="0" autoUpdateAnimBg="0"/>
      <p:bldP spid="148" grpId="0" animBg="1"/>
      <p:bldP spid="10327" grpId="0" autoUpdateAnimBg="0"/>
      <p:bldP spid="150" grpId="0" animBg="1"/>
      <p:bldP spid="30" grpId="0" animBg="1" autoUpdateAnimBg="0"/>
      <p:bldP spid="38" grpId="0" animBg="1" autoUpdateAnimBg="0"/>
      <p:bldP spid="44" grpId="0" animBg="1" autoUpdateAnimBg="0"/>
      <p:bldP spid="47" grpId="0" animBg="1" autoUpdateAnimBg="0"/>
      <p:bldP spid="51" grpId="0" animBg="1" autoUpdateAnimBg="0"/>
      <p:bldP spid="54" grpId="0" animBg="1" autoUpdateAnimBg="0"/>
      <p:bldP spid="58" grpId="0" animBg="1" autoUpdateAnimBg="0"/>
      <p:bldP spid="61" grpId="0" animBg="1" autoUpdateAnimBg="0"/>
      <p:bldP spid="121865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418" name="Object 1026"/>
          <p:cNvGraphicFramePr>
            <a:graphicFrameLocks noChangeAspect="1"/>
          </p:cNvGraphicFramePr>
          <p:nvPr/>
        </p:nvGraphicFramePr>
        <p:xfrm>
          <a:off x="0" y="1143000"/>
          <a:ext cx="2971800" cy="3171825"/>
        </p:xfrm>
        <a:graphic>
          <a:graphicData uri="http://schemas.openxmlformats.org/presentationml/2006/ole">
            <p:oleObj spid="_x0000_s5122" name="Bitmap-Bild" r:id="rId3" imgW="2971429" imgH="3172268" progId="PBrush">
              <p:embed/>
            </p:oleObj>
          </a:graphicData>
        </a:graphic>
      </p:graphicFrame>
      <p:graphicFrame>
        <p:nvGraphicFramePr>
          <p:cNvPr id="60419" name="Object 1027"/>
          <p:cNvGraphicFramePr>
            <a:graphicFrameLocks noChangeAspect="1"/>
          </p:cNvGraphicFramePr>
          <p:nvPr/>
        </p:nvGraphicFramePr>
        <p:xfrm>
          <a:off x="4724400" y="762000"/>
          <a:ext cx="3352800" cy="1914525"/>
        </p:xfrm>
        <a:graphic>
          <a:graphicData uri="http://schemas.openxmlformats.org/presentationml/2006/ole">
            <p:oleObj spid="_x0000_s5123" name="Bitmap-Bild" r:id="rId4" imgW="3352381" imgH="1914286" progId="PBrush">
              <p:embed/>
            </p:oleObj>
          </a:graphicData>
        </a:graphic>
      </p:graphicFrame>
      <p:graphicFrame>
        <p:nvGraphicFramePr>
          <p:cNvPr id="60420" name="Object 1028"/>
          <p:cNvGraphicFramePr>
            <a:graphicFrameLocks noChangeAspect="1"/>
          </p:cNvGraphicFramePr>
          <p:nvPr/>
        </p:nvGraphicFramePr>
        <p:xfrm>
          <a:off x="5105400" y="4648200"/>
          <a:ext cx="3381375" cy="1866900"/>
        </p:xfrm>
        <a:graphic>
          <a:graphicData uri="http://schemas.openxmlformats.org/presentationml/2006/ole">
            <p:oleObj spid="_x0000_s5124" name="Bitmap-Bild" r:id="rId5" imgW="3381847" imgH="1867161" progId="PBrush">
              <p:embed/>
            </p:oleObj>
          </a:graphicData>
        </a:graphic>
      </p:graphicFrame>
      <p:graphicFrame>
        <p:nvGraphicFramePr>
          <p:cNvPr id="60421" name="Object 1029"/>
          <p:cNvGraphicFramePr>
            <a:graphicFrameLocks noChangeAspect="1"/>
          </p:cNvGraphicFramePr>
          <p:nvPr/>
        </p:nvGraphicFramePr>
        <p:xfrm>
          <a:off x="152400" y="4495800"/>
          <a:ext cx="2628900" cy="1809750"/>
        </p:xfrm>
        <a:graphic>
          <a:graphicData uri="http://schemas.openxmlformats.org/presentationml/2006/ole">
            <p:oleObj spid="_x0000_s5125" name="Bitmap-Bild" r:id="rId6" imgW="2629267" imgH="1809524" progId="PBrush">
              <p:embed/>
            </p:oleObj>
          </a:graphicData>
        </a:graphic>
      </p:graphicFrame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228600" y="152400"/>
            <a:ext cx="3276600" cy="762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hangingPunct="0">
              <a:defRPr/>
            </a:pPr>
            <a:r>
              <a:rPr lang="de-DE" b="1"/>
              <a:t>Ablaufplanung: Anordnungsbeziehungen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graphicFrame>
        <p:nvGraphicFramePr>
          <p:cNvPr id="60424" name="Object 1032"/>
          <p:cNvGraphicFramePr>
            <a:graphicFrameLocks noChangeAspect="1"/>
          </p:cNvGraphicFramePr>
          <p:nvPr/>
        </p:nvGraphicFramePr>
        <p:xfrm>
          <a:off x="3124200" y="2743200"/>
          <a:ext cx="2657475" cy="1828800"/>
        </p:xfrm>
        <a:graphic>
          <a:graphicData uri="http://schemas.openxmlformats.org/presentationml/2006/ole">
            <p:oleObj spid="_x0000_s5126" name="Bitmap-Bild" r:id="rId7" imgW="2657846" imgH="182857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5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228600" y="152400"/>
            <a:ext cx="4038600" cy="7620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hangingPunct="0">
              <a:defRPr/>
            </a:pPr>
            <a:r>
              <a:rPr lang="de-DE" b="1"/>
              <a:t>Ablaufplanung: Netzplantechnik</a:t>
            </a:r>
          </a:p>
          <a:p>
            <a:pPr eaLnBrk="0" hangingPunct="0">
              <a:defRPr/>
            </a:pPr>
            <a:r>
              <a:rPr lang="de-DE" b="1"/>
              <a:t>VPN, VKN</a:t>
            </a:r>
          </a:p>
        </p:txBody>
      </p:sp>
      <p:graphicFrame>
        <p:nvGraphicFramePr>
          <p:cNvPr id="61443" name="Object 1027"/>
          <p:cNvGraphicFramePr>
            <a:graphicFrameLocks noChangeAspect="1"/>
          </p:cNvGraphicFramePr>
          <p:nvPr/>
        </p:nvGraphicFramePr>
        <p:xfrm>
          <a:off x="0" y="990600"/>
          <a:ext cx="6096000" cy="2744788"/>
        </p:xfrm>
        <a:graphic>
          <a:graphicData uri="http://schemas.openxmlformats.org/presentationml/2006/ole">
            <p:oleObj spid="_x0000_s6146" name="Bitmap-Bild" r:id="rId3" imgW="10619048" imgH="4780952" progId="PBrush">
              <p:embed/>
            </p:oleObj>
          </a:graphicData>
        </a:graphic>
      </p:graphicFrame>
      <p:graphicFrame>
        <p:nvGraphicFramePr>
          <p:cNvPr id="61444" name="Object 1028"/>
          <p:cNvGraphicFramePr>
            <a:graphicFrameLocks noChangeAspect="1"/>
          </p:cNvGraphicFramePr>
          <p:nvPr/>
        </p:nvGraphicFramePr>
        <p:xfrm>
          <a:off x="6324600" y="533400"/>
          <a:ext cx="2551113" cy="3205163"/>
        </p:xfrm>
        <a:graphic>
          <a:graphicData uri="http://schemas.openxmlformats.org/presentationml/2006/ole">
            <p:oleObj spid="_x0000_s6147" name="Bitmap-Bild" r:id="rId4" imgW="3524742" imgH="4428571" progId="PBrush">
              <p:embed/>
            </p:oleObj>
          </a:graphicData>
        </a:graphic>
      </p:graphicFrame>
      <p:graphicFrame>
        <p:nvGraphicFramePr>
          <p:cNvPr id="61445" name="Object 1029"/>
          <p:cNvGraphicFramePr>
            <a:graphicFrameLocks noChangeAspect="1"/>
          </p:cNvGraphicFramePr>
          <p:nvPr/>
        </p:nvGraphicFramePr>
        <p:xfrm>
          <a:off x="2286000" y="3733800"/>
          <a:ext cx="6096000" cy="2963863"/>
        </p:xfrm>
        <a:graphic>
          <a:graphicData uri="http://schemas.openxmlformats.org/presentationml/2006/ole">
            <p:oleObj spid="_x0000_s6148" name="Bitmap-Bild" r:id="rId5" imgW="12107965" imgH="588571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304800" y="228600"/>
            <a:ext cx="2438400" cy="5334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0" hangingPunct="0">
              <a:defRPr/>
            </a:pPr>
            <a:r>
              <a:rPr lang="de-DE" b="1"/>
              <a:t>Ressourcenplanung</a:t>
            </a:r>
          </a:p>
        </p:txBody>
      </p:sp>
      <p:graphicFrame>
        <p:nvGraphicFramePr>
          <p:cNvPr id="59395" name="Object 1027"/>
          <p:cNvGraphicFramePr>
            <a:graphicFrameLocks noChangeAspect="1"/>
          </p:cNvGraphicFramePr>
          <p:nvPr/>
        </p:nvGraphicFramePr>
        <p:xfrm>
          <a:off x="533400" y="838200"/>
          <a:ext cx="7145338" cy="1390650"/>
        </p:xfrm>
        <a:graphic>
          <a:graphicData uri="http://schemas.openxmlformats.org/presentationml/2006/ole">
            <p:oleObj spid="_x0000_s7170" name="Bitmap-Bild" r:id="rId3" imgW="7144747" imgH="1390844" progId="PBrush">
              <p:embed/>
            </p:oleObj>
          </a:graphicData>
        </a:graphic>
      </p:graphicFrame>
      <p:graphicFrame>
        <p:nvGraphicFramePr>
          <p:cNvPr id="59396" name="Object 1028"/>
          <p:cNvGraphicFramePr>
            <a:graphicFrameLocks noChangeAspect="1"/>
          </p:cNvGraphicFramePr>
          <p:nvPr/>
        </p:nvGraphicFramePr>
        <p:xfrm>
          <a:off x="457200" y="2133600"/>
          <a:ext cx="7208838" cy="1419225"/>
        </p:xfrm>
        <a:graphic>
          <a:graphicData uri="http://schemas.openxmlformats.org/presentationml/2006/ole">
            <p:oleObj spid="_x0000_s7171" name="Bitmap-Bild" r:id="rId4" imgW="7209524" imgH="1419048" progId="PBrush">
              <p:embed/>
            </p:oleObj>
          </a:graphicData>
        </a:graphic>
      </p:graphicFrame>
      <p:graphicFrame>
        <p:nvGraphicFramePr>
          <p:cNvPr id="59397" name="Object 1029"/>
          <p:cNvGraphicFramePr>
            <a:graphicFrameLocks noChangeAspect="1"/>
          </p:cNvGraphicFramePr>
          <p:nvPr/>
        </p:nvGraphicFramePr>
        <p:xfrm>
          <a:off x="533400" y="3581400"/>
          <a:ext cx="7256463" cy="1343025"/>
        </p:xfrm>
        <a:graphic>
          <a:graphicData uri="http://schemas.openxmlformats.org/presentationml/2006/ole">
            <p:oleObj spid="_x0000_s7172" name="Bitmap-Bild" r:id="rId5" imgW="7257143" imgH="1343212" progId="PBrush">
              <p:embed/>
            </p:oleObj>
          </a:graphicData>
        </a:graphic>
      </p:graphicFrame>
      <p:graphicFrame>
        <p:nvGraphicFramePr>
          <p:cNvPr id="59398" name="Object 1030"/>
          <p:cNvGraphicFramePr>
            <a:graphicFrameLocks noChangeAspect="1"/>
          </p:cNvGraphicFramePr>
          <p:nvPr/>
        </p:nvGraphicFramePr>
        <p:xfrm>
          <a:off x="685800" y="4953000"/>
          <a:ext cx="7189788" cy="1362075"/>
        </p:xfrm>
        <a:graphic>
          <a:graphicData uri="http://schemas.openxmlformats.org/presentationml/2006/ole">
            <p:oleObj spid="_x0000_s7173" name="Bitmap-Bild" r:id="rId6" imgW="7190476" imgH="1362265" progId="PBrush">
              <p:embed/>
            </p:oleObj>
          </a:graphicData>
        </a:graphic>
      </p:graphicFrame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5" grpId="0" animBg="1" autoUpdateAnimBg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</Words>
  <Application>Microsoft Office PowerPoint</Application>
  <PresentationFormat>Bildschirmpräsentation (4:3)</PresentationFormat>
  <Paragraphs>262</Paragraphs>
  <Slides>15</Slides>
  <Notes>3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3</vt:i4>
      </vt:variant>
      <vt:variant>
        <vt:lpstr>Folientitel</vt:lpstr>
      </vt:variant>
      <vt:variant>
        <vt:i4>15</vt:i4>
      </vt:variant>
    </vt:vector>
  </HeadingPairs>
  <TitlesOfParts>
    <vt:vector size="19" baseType="lpstr">
      <vt:lpstr>Larissa-Design</vt:lpstr>
      <vt:lpstr>Bitmap-Bild</vt:lpstr>
      <vt:lpstr>Paint Shop Pro Image</vt:lpstr>
      <vt:lpstr>Bitmap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IWK-Siegfried von Känel</dc:creator>
  <cp:lastModifiedBy>IWK-Siegfried von Känel</cp:lastModifiedBy>
  <cp:revision>316</cp:revision>
  <dcterms:created xsi:type="dcterms:W3CDTF">2019-09-12T07:03:07Z</dcterms:created>
  <dcterms:modified xsi:type="dcterms:W3CDTF">2020-03-29T14:20:43Z</dcterms:modified>
</cp:coreProperties>
</file>