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8" r:id="rId2"/>
    <p:sldId id="299" r:id="rId3"/>
    <p:sldId id="300" r:id="rId4"/>
    <p:sldId id="301" r:id="rId5"/>
    <p:sldId id="302" r:id="rId6"/>
    <p:sldId id="303" r:id="rId7"/>
    <p:sldId id="304" r:id="rId8"/>
    <p:sldId id="307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FDA5"/>
    <a:srgbClr val="FFCDFF"/>
    <a:srgbClr val="9CFAA0"/>
    <a:srgbClr val="009242"/>
    <a:srgbClr val="FFFFCC"/>
    <a:srgbClr val="0000FF"/>
    <a:srgbClr val="E9FFC1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9" autoAdjust="0"/>
    <p:restoredTop sz="94483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A97042-4592-4289-911C-EA14CA3A2A36}" type="datetimeFigureOut">
              <a:rPr lang="de-DE"/>
              <a:pPr>
                <a:defRPr/>
              </a:pPr>
              <a:t>29.03.2020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5506B1-FFF8-4C50-B8D9-661455E984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2746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2292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30C6F91-FE4E-46A7-A5A3-F57CF6D98386}" type="slidenum">
              <a:rPr lang="de-DE" sz="1200">
                <a:latin typeface="Calibri" pitchFamily="34" charset="0"/>
              </a:rPr>
              <a:pPr algn="r"/>
              <a:t>2</a:t>
            </a:fld>
            <a:endParaRPr lang="de-D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3316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C7315A-F53A-4D23-BF98-3DC8ADBAE946}" type="slidenum">
              <a:rPr lang="de-DE" sz="1200">
                <a:latin typeface="Calibri" pitchFamily="34" charset="0"/>
              </a:rPr>
              <a:pPr algn="r"/>
              <a:t>3</a:t>
            </a:fld>
            <a:endParaRPr lang="de-D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4340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3A0250B-A9A7-4FC5-90BF-CB533664ABFA}" type="slidenum">
              <a:rPr lang="de-DE" sz="1200">
                <a:latin typeface="Calibri" pitchFamily="34" charset="0"/>
              </a:rPr>
              <a:pPr algn="r"/>
              <a:t>4</a:t>
            </a:fld>
            <a:endParaRPr lang="de-D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5364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9A2FE66-51B6-45BF-9E06-6560F4F5B00E}" type="slidenum">
              <a:rPr lang="de-DE" sz="1200">
                <a:latin typeface="Calibri" pitchFamily="34" charset="0"/>
              </a:rPr>
              <a:pPr algn="r"/>
              <a:t>7</a:t>
            </a:fld>
            <a:endParaRPr lang="de-D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6388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0601E92-4A60-4C8A-8CE3-84FA5C9AAF75}" type="slidenum">
              <a:rPr lang="de-DE" sz="1200">
                <a:latin typeface="Calibri" pitchFamily="34" charset="0"/>
              </a:rPr>
              <a:pPr algn="r"/>
              <a:t>8</a:t>
            </a:fld>
            <a:endParaRPr lang="de-D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7"/>
          <p:cNvSpPr txBox="1">
            <a:spLocks noChangeArrowheads="1"/>
          </p:cNvSpPr>
          <p:nvPr userDrawn="1"/>
        </p:nvSpPr>
        <p:spPr bwMode="auto">
          <a:xfrm>
            <a:off x="0" y="6613525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00">
                <a:latin typeface="Calibri" pitchFamily="34" charset="0"/>
              </a:rPr>
              <a:t>© Springer-Gabler Fachmedien 2020</a:t>
            </a:r>
          </a:p>
        </p:txBody>
      </p:sp>
      <p:sp>
        <p:nvSpPr>
          <p:cNvPr id="7176" name="Text Box 8"/>
          <p:cNvSpPr txBox="1">
            <a:spLocks noChangeArrowheads="1"/>
          </p:cNvSpPr>
          <p:nvPr userDrawn="1"/>
        </p:nvSpPr>
        <p:spPr bwMode="auto">
          <a:xfrm>
            <a:off x="8153400" y="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8EA3D91F-94D9-4F96-99E9-6FF735BA188F}" type="slidenum">
              <a:rPr lang="de-DE" b="1">
                <a:latin typeface="Calibri" pitchFamily="34" charset="0"/>
              </a:rPr>
              <a:pPr>
                <a:spcBef>
                  <a:spcPct val="50000"/>
                </a:spcBef>
                <a:defRPr/>
              </a:pPr>
              <a:t>‹Nr.›</a:t>
            </a:fld>
            <a:r>
              <a:rPr lang="de-DE" b="1">
                <a:latin typeface="Calibri" pitchFamily="34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oleObject" Target="../embeddings/oleObject2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ChangeArrowheads="1"/>
          </p:cNvSpPr>
          <p:nvPr/>
        </p:nvSpPr>
        <p:spPr bwMode="auto">
          <a:xfrm>
            <a:off x="152400" y="381000"/>
            <a:ext cx="8763000" cy="25527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04800" y="1568450"/>
            <a:ext cx="8424863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3600" b="1" i="1">
                <a:solidFill>
                  <a:srgbClr val="0000FF"/>
                </a:solidFill>
                <a:latin typeface="Times New Roman" pitchFamily="18" charset="0"/>
              </a:rPr>
              <a:t>Projekte und Projektmanagement</a:t>
            </a:r>
            <a:endParaRPr lang="de-DE" sz="3600" b="1" i="1">
              <a:latin typeface="Times New Roman" pitchFamily="18" charset="0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438150" y="56356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b="1" i="1"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86072" y="3140968"/>
            <a:ext cx="85344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/>
              <a:t>Animierte PowerPoint-Folien zu ausgewählten Grafiken</a:t>
            </a: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>
                <a:solidFill>
                  <a:srgbClr val="FF3300"/>
                </a:solidFill>
              </a:rPr>
              <a:t>Hinweise:</a:t>
            </a:r>
            <a:endParaRPr lang="de-DE" sz="2800" b="1"/>
          </a:p>
        </p:txBody>
      </p:sp>
      <p:sp>
        <p:nvSpPr>
          <p:cNvPr id="9223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b="1"/>
              <a:t>Start der Präsentation:  Funktionstaste </a:t>
            </a:r>
            <a:r>
              <a:rPr lang="de-DE" b="1">
                <a:solidFill>
                  <a:srgbClr val="0000FF"/>
                </a:solidFill>
              </a:rPr>
              <a:t>[F5] </a:t>
            </a:r>
            <a:r>
              <a:rPr lang="de-DE" b="1"/>
              <a:t>drücken oder über Menü „Bildschirmpräsentation“.</a:t>
            </a:r>
          </a:p>
          <a:p>
            <a:endParaRPr lang="de-DE" b="1" smtClean="0"/>
          </a:p>
          <a:p>
            <a:r>
              <a:rPr lang="de-DE" b="1" smtClean="0"/>
              <a:t>Im </a:t>
            </a:r>
            <a:r>
              <a:rPr lang="de-DE" b="1"/>
              <a:t>Weiteren immer mit dem </a:t>
            </a:r>
            <a:r>
              <a:rPr lang="de-DE" b="1">
                <a:solidFill>
                  <a:srgbClr val="0000FF"/>
                </a:solidFill>
              </a:rPr>
              <a:t>Mauszeiger </a:t>
            </a:r>
            <a:r>
              <a:rPr lang="de-DE" b="1"/>
              <a:t>solange auf die Folienfläche klicken,</a:t>
            </a:r>
          </a:p>
          <a:p>
            <a:r>
              <a:rPr lang="de-DE" b="1"/>
              <a:t>bis das das kleine </a:t>
            </a:r>
            <a:r>
              <a:rPr lang="de-DE" b="1">
                <a:solidFill>
                  <a:srgbClr val="0000FF"/>
                </a:solidFill>
              </a:rPr>
              <a:t>rote Viereck</a:t>
            </a:r>
            <a:r>
              <a:rPr lang="de-DE" b="1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76600" y="3573463"/>
            <a:ext cx="1871663" cy="461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2400" b="1">
                <a:solidFill>
                  <a:srgbClr val="0000FF"/>
                </a:solidFill>
              </a:rPr>
              <a:t>Kapitel </a:t>
            </a:r>
            <a:r>
              <a:rPr lang="de-DE" sz="2400" b="1" smtClean="0">
                <a:solidFill>
                  <a:srgbClr val="0000FF"/>
                </a:solidFill>
              </a:rPr>
              <a:t> 2</a:t>
            </a:r>
            <a:endParaRPr lang="de-DE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  <p:bldP spid="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Abgerundetes Rechteck 101"/>
          <p:cNvSpPr/>
          <p:nvPr/>
        </p:nvSpPr>
        <p:spPr>
          <a:xfrm>
            <a:off x="152400" y="5486400"/>
            <a:ext cx="8424863" cy="1081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2" name="Abgerundetes Rechteck 81"/>
          <p:cNvSpPr/>
          <p:nvPr/>
        </p:nvSpPr>
        <p:spPr>
          <a:xfrm>
            <a:off x="76200" y="990600"/>
            <a:ext cx="8991600" cy="42672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aphicFrame>
        <p:nvGraphicFramePr>
          <p:cNvPr id="46113" name="Object 4"/>
          <p:cNvGraphicFramePr>
            <a:graphicFrameLocks noChangeAspect="1"/>
          </p:cNvGraphicFramePr>
          <p:nvPr/>
        </p:nvGraphicFramePr>
        <p:xfrm>
          <a:off x="228600" y="1905000"/>
          <a:ext cx="1296988" cy="917575"/>
        </p:xfrm>
        <a:graphic>
          <a:graphicData uri="http://schemas.openxmlformats.org/presentationml/2006/ole">
            <p:oleObj spid="_x0000_s1026" name="Paint Shop Pro Image" r:id="rId4" imgW="3775610" imgH="2663415" progId="">
              <p:embed/>
            </p:oleObj>
          </a:graphicData>
        </a:graphic>
      </p:graphicFrame>
      <p:sp>
        <p:nvSpPr>
          <p:cNvPr id="46092" name="Line 12"/>
          <p:cNvSpPr>
            <a:spLocks noChangeShapeType="1"/>
          </p:cNvSpPr>
          <p:nvPr/>
        </p:nvSpPr>
        <p:spPr bwMode="auto">
          <a:xfrm flipH="1">
            <a:off x="3886200" y="42672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4284663" y="6553200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Probleme, Störungen</a:t>
            </a:r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4495800" y="4267200"/>
            <a:ext cx="7938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5105400" y="42672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1676400" y="3124200"/>
            <a:ext cx="0" cy="2362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7" name="Oval 17"/>
          <p:cNvSpPr>
            <a:spLocks noChangeArrowheads="1"/>
          </p:cNvSpPr>
          <p:nvPr/>
        </p:nvSpPr>
        <p:spPr bwMode="auto">
          <a:xfrm>
            <a:off x="1295400" y="3352800"/>
            <a:ext cx="865188" cy="792163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1331913" y="3573463"/>
            <a:ext cx="7524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381000" y="4114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81000" y="45720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395288" y="43434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381000" y="4800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228600" y="37338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228600" y="37338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228600" y="4267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>
            <a:off x="228600" y="4953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228600" y="4724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685800" y="2743200"/>
            <a:ext cx="1981200" cy="514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Projekt-Planung</a:t>
            </a:r>
          </a:p>
        </p:txBody>
      </p:sp>
      <p:pic>
        <p:nvPicPr>
          <p:cNvPr id="46112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752600"/>
            <a:ext cx="1008063" cy="1017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115" name="Line 35"/>
          <p:cNvSpPr>
            <a:spLocks noChangeShapeType="1"/>
          </p:cNvSpPr>
          <p:nvPr/>
        </p:nvSpPr>
        <p:spPr bwMode="auto">
          <a:xfrm flipH="1" flipV="1">
            <a:off x="6781800" y="3200400"/>
            <a:ext cx="0" cy="244633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>
            <a:off x="7162800" y="38862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>
            <a:off x="7543800" y="38862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0" name="Text Box 40"/>
          <p:cNvSpPr txBox="1">
            <a:spLocks noChangeArrowheads="1"/>
          </p:cNvSpPr>
          <p:nvPr/>
        </p:nvSpPr>
        <p:spPr bwMode="auto">
          <a:xfrm>
            <a:off x="7740650" y="41148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46121" name="Text Box 41"/>
          <p:cNvSpPr txBox="1">
            <a:spLocks noChangeArrowheads="1"/>
          </p:cNvSpPr>
          <p:nvPr/>
        </p:nvSpPr>
        <p:spPr bwMode="auto">
          <a:xfrm>
            <a:off x="7696200" y="45720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46122" name="Text Box 42"/>
          <p:cNvSpPr txBox="1">
            <a:spLocks noChangeArrowheads="1"/>
          </p:cNvSpPr>
          <p:nvPr/>
        </p:nvSpPr>
        <p:spPr bwMode="auto">
          <a:xfrm>
            <a:off x="7696200" y="43434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46123" name="Text Box 43"/>
          <p:cNvSpPr txBox="1">
            <a:spLocks noChangeArrowheads="1"/>
          </p:cNvSpPr>
          <p:nvPr/>
        </p:nvSpPr>
        <p:spPr bwMode="auto">
          <a:xfrm>
            <a:off x="7696200" y="4800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46124" name="Line 44"/>
          <p:cNvSpPr>
            <a:spLocks noChangeShapeType="1"/>
          </p:cNvSpPr>
          <p:nvPr/>
        </p:nvSpPr>
        <p:spPr bwMode="auto">
          <a:xfrm>
            <a:off x="7543800" y="4267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5" name="Line 45"/>
          <p:cNvSpPr>
            <a:spLocks noChangeShapeType="1"/>
          </p:cNvSpPr>
          <p:nvPr/>
        </p:nvSpPr>
        <p:spPr bwMode="auto">
          <a:xfrm>
            <a:off x="7543800" y="4495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6" name="Line 46"/>
          <p:cNvSpPr>
            <a:spLocks noChangeShapeType="1"/>
          </p:cNvSpPr>
          <p:nvPr/>
        </p:nvSpPr>
        <p:spPr bwMode="auto">
          <a:xfrm>
            <a:off x="7543800" y="4953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7543800" y="4724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3810000" y="3200400"/>
            <a:ext cx="0" cy="8588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0" name="Line 50"/>
          <p:cNvSpPr>
            <a:spLocks noChangeShapeType="1"/>
          </p:cNvSpPr>
          <p:nvPr/>
        </p:nvSpPr>
        <p:spPr bwMode="auto">
          <a:xfrm>
            <a:off x="2667000" y="3200400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667000" y="3048000"/>
            <a:ext cx="31670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2" name="Line 52"/>
          <p:cNvSpPr>
            <a:spLocks noChangeShapeType="1"/>
          </p:cNvSpPr>
          <p:nvPr/>
        </p:nvSpPr>
        <p:spPr bwMode="auto">
          <a:xfrm flipV="1">
            <a:off x="4648200" y="3048000"/>
            <a:ext cx="0" cy="8080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 flipV="1">
            <a:off x="4495800" y="2590800"/>
            <a:ext cx="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4" name="Line 54"/>
          <p:cNvSpPr>
            <a:spLocks noChangeShapeType="1"/>
          </p:cNvSpPr>
          <p:nvPr/>
        </p:nvSpPr>
        <p:spPr bwMode="auto">
          <a:xfrm flipH="1" flipV="1">
            <a:off x="2667000" y="2895600"/>
            <a:ext cx="31670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8" name="Line 58"/>
          <p:cNvSpPr>
            <a:spLocks noChangeShapeType="1"/>
          </p:cNvSpPr>
          <p:nvPr/>
        </p:nvSpPr>
        <p:spPr bwMode="auto">
          <a:xfrm flipV="1">
            <a:off x="5943600" y="1752600"/>
            <a:ext cx="60960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0" name="Line 60"/>
          <p:cNvSpPr>
            <a:spLocks noChangeShapeType="1"/>
          </p:cNvSpPr>
          <p:nvPr/>
        </p:nvSpPr>
        <p:spPr bwMode="auto">
          <a:xfrm flipH="1">
            <a:off x="6553200" y="1752600"/>
            <a:ext cx="0" cy="9906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2" name="Line 62"/>
          <p:cNvSpPr>
            <a:spLocks noChangeShapeType="1"/>
          </p:cNvSpPr>
          <p:nvPr/>
        </p:nvSpPr>
        <p:spPr bwMode="auto">
          <a:xfrm flipV="1">
            <a:off x="1676400" y="1143000"/>
            <a:ext cx="0" cy="15827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4" name="Line 64"/>
          <p:cNvSpPr>
            <a:spLocks noChangeShapeType="1"/>
          </p:cNvSpPr>
          <p:nvPr/>
        </p:nvSpPr>
        <p:spPr bwMode="auto">
          <a:xfrm flipH="1" flipV="1">
            <a:off x="1676400" y="1143000"/>
            <a:ext cx="50403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5" name="Line 65"/>
          <p:cNvSpPr>
            <a:spLocks noChangeShapeType="1"/>
          </p:cNvSpPr>
          <p:nvPr/>
        </p:nvSpPr>
        <p:spPr bwMode="auto">
          <a:xfrm flipV="1">
            <a:off x="6705600" y="2286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7" name="Line 67"/>
          <p:cNvSpPr>
            <a:spLocks noChangeShapeType="1"/>
          </p:cNvSpPr>
          <p:nvPr/>
        </p:nvSpPr>
        <p:spPr bwMode="auto">
          <a:xfrm flipV="1">
            <a:off x="5943600" y="1600200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8" name="Text Box 68"/>
          <p:cNvSpPr txBox="1">
            <a:spLocks noChangeArrowheads="1"/>
          </p:cNvSpPr>
          <p:nvPr/>
        </p:nvSpPr>
        <p:spPr bwMode="auto">
          <a:xfrm>
            <a:off x="3505200" y="2133600"/>
            <a:ext cx="2044700" cy="431800"/>
          </a:xfrm>
          <a:prstGeom prst="rect">
            <a:avLst/>
          </a:prstGeom>
          <a:solidFill>
            <a:srgbClr val="CBE5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Projekt-Controlling</a:t>
            </a:r>
          </a:p>
        </p:txBody>
      </p:sp>
      <p:sp>
        <p:nvSpPr>
          <p:cNvPr id="74" name="Line 26"/>
          <p:cNvSpPr>
            <a:spLocks noChangeShapeType="1"/>
          </p:cNvSpPr>
          <p:nvPr/>
        </p:nvSpPr>
        <p:spPr bwMode="auto">
          <a:xfrm>
            <a:off x="228600" y="4495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9" name="Text Box 34"/>
          <p:cNvSpPr txBox="1">
            <a:spLocks noChangeArrowheads="1"/>
          </p:cNvSpPr>
          <p:nvPr/>
        </p:nvSpPr>
        <p:spPr bwMode="auto">
          <a:xfrm>
            <a:off x="5867400" y="2743200"/>
            <a:ext cx="2062163" cy="5048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Projekt-Überwachung</a:t>
            </a:r>
          </a:p>
        </p:txBody>
      </p:sp>
      <p:sp>
        <p:nvSpPr>
          <p:cNvPr id="80" name="Text Box 68"/>
          <p:cNvSpPr txBox="1">
            <a:spLocks noChangeArrowheads="1"/>
          </p:cNvSpPr>
          <p:nvPr/>
        </p:nvSpPr>
        <p:spPr bwMode="auto">
          <a:xfrm>
            <a:off x="3048000" y="1447800"/>
            <a:ext cx="2881313" cy="431800"/>
          </a:xfrm>
          <a:prstGeom prst="rect">
            <a:avLst/>
          </a:prstGeom>
          <a:solidFill>
            <a:srgbClr val="FFFF8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smtClean="0">
                <a:latin typeface="Arial" pitchFamily="34" charset="0"/>
                <a:cs typeface="Arial" pitchFamily="34" charset="0"/>
              </a:rPr>
              <a:t>Projekt-Leitung</a:t>
            </a:r>
            <a:r>
              <a:rPr lang="de-DE" sz="1400" b="1">
                <a:latin typeface="Arial" pitchFamily="34" charset="0"/>
                <a:cs typeface="Arial" pitchFamily="34" charset="0"/>
              </a:rPr>
              <a:t>/-Organisation</a:t>
            </a:r>
          </a:p>
        </p:txBody>
      </p:sp>
      <p:sp>
        <p:nvSpPr>
          <p:cNvPr id="86" name="Line 67"/>
          <p:cNvSpPr>
            <a:spLocks noChangeShapeType="1"/>
          </p:cNvSpPr>
          <p:nvPr/>
        </p:nvSpPr>
        <p:spPr bwMode="auto">
          <a:xfrm flipV="1">
            <a:off x="5562600" y="2286000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7" name="Line 58"/>
          <p:cNvSpPr>
            <a:spLocks noChangeShapeType="1"/>
          </p:cNvSpPr>
          <p:nvPr/>
        </p:nvSpPr>
        <p:spPr bwMode="auto">
          <a:xfrm flipV="1">
            <a:off x="5562600" y="2438400"/>
            <a:ext cx="1008063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87" name="Object 7"/>
          <p:cNvGraphicFramePr>
            <a:graphicFrameLocks noChangeAspect="1"/>
          </p:cNvGraphicFramePr>
          <p:nvPr/>
        </p:nvGraphicFramePr>
        <p:xfrm>
          <a:off x="1828800" y="4953000"/>
          <a:ext cx="990600" cy="698500"/>
        </p:xfrm>
        <a:graphic>
          <a:graphicData uri="http://schemas.openxmlformats.org/presentationml/2006/ole">
            <p:oleObj spid="_x0000_s1027" name="Paint Shop Pro Image" r:id="rId6" imgW="1395500" imgH="985633" progId="">
              <p:embed/>
            </p:oleObj>
          </a:graphicData>
        </a:graphic>
      </p:graphicFrame>
      <p:sp>
        <p:nvSpPr>
          <p:cNvPr id="88" name="Line 67"/>
          <p:cNvSpPr>
            <a:spLocks noChangeShapeType="1"/>
          </p:cNvSpPr>
          <p:nvPr/>
        </p:nvSpPr>
        <p:spPr bwMode="auto">
          <a:xfrm flipV="1">
            <a:off x="2133600" y="2362200"/>
            <a:ext cx="0" cy="3587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1" name="Line 67"/>
          <p:cNvSpPr>
            <a:spLocks noChangeShapeType="1"/>
          </p:cNvSpPr>
          <p:nvPr/>
        </p:nvSpPr>
        <p:spPr bwMode="auto">
          <a:xfrm flipV="1">
            <a:off x="1905000" y="1676400"/>
            <a:ext cx="0" cy="1008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" name="Line 67"/>
          <p:cNvSpPr>
            <a:spLocks noChangeShapeType="1"/>
          </p:cNvSpPr>
          <p:nvPr/>
        </p:nvSpPr>
        <p:spPr bwMode="auto">
          <a:xfrm flipV="1">
            <a:off x="1905000" y="1676400"/>
            <a:ext cx="1150938" cy="9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" name="Line 67"/>
          <p:cNvSpPr>
            <a:spLocks noChangeShapeType="1"/>
          </p:cNvSpPr>
          <p:nvPr/>
        </p:nvSpPr>
        <p:spPr bwMode="auto">
          <a:xfrm flipV="1">
            <a:off x="2133600" y="2362200"/>
            <a:ext cx="13684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495800" y="685800"/>
            <a:ext cx="0" cy="7921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5" name="Line 53"/>
          <p:cNvSpPr>
            <a:spLocks noChangeShapeType="1"/>
          </p:cNvSpPr>
          <p:nvPr/>
        </p:nvSpPr>
        <p:spPr bwMode="auto">
          <a:xfrm flipV="1">
            <a:off x="4495800" y="1828800"/>
            <a:ext cx="0" cy="293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94" name="Textfeld 95"/>
          <p:cNvSpPr txBox="1">
            <a:spLocks noChangeArrowheads="1"/>
          </p:cNvSpPr>
          <p:nvPr/>
        </p:nvSpPr>
        <p:spPr bwMode="auto">
          <a:xfrm>
            <a:off x="7086600" y="9906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Projekt-management</a:t>
            </a:r>
          </a:p>
        </p:txBody>
      </p:sp>
      <p:sp>
        <p:nvSpPr>
          <p:cNvPr id="1095" name="Line 66"/>
          <p:cNvSpPr>
            <a:spLocks noChangeShapeType="1"/>
          </p:cNvSpPr>
          <p:nvPr/>
        </p:nvSpPr>
        <p:spPr bwMode="auto">
          <a:xfrm flipV="1">
            <a:off x="2133600" y="6096000"/>
            <a:ext cx="3024188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96" name="AutoShape 73"/>
          <p:cNvSpPr>
            <a:spLocks noChangeArrowheads="1"/>
          </p:cNvSpPr>
          <p:nvPr/>
        </p:nvSpPr>
        <p:spPr bwMode="auto">
          <a:xfrm>
            <a:off x="2133600" y="5791200"/>
            <a:ext cx="1439863" cy="576263"/>
          </a:xfrm>
          <a:prstGeom prst="chevron">
            <a:avLst>
              <a:gd name="adj" fmla="val 66630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097" name="Textfeld 102"/>
          <p:cNvSpPr txBox="1">
            <a:spLocks noChangeArrowheads="1"/>
          </p:cNvSpPr>
          <p:nvPr/>
        </p:nvSpPr>
        <p:spPr bwMode="auto">
          <a:xfrm>
            <a:off x="250825" y="54864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Projekt</a:t>
            </a:r>
          </a:p>
        </p:txBody>
      </p:sp>
      <p:sp>
        <p:nvSpPr>
          <p:cNvPr id="104" name="Text Box 19"/>
          <p:cNvSpPr txBox="1">
            <a:spLocks noChangeArrowheads="1"/>
          </p:cNvSpPr>
          <p:nvPr/>
        </p:nvSpPr>
        <p:spPr bwMode="auto">
          <a:xfrm>
            <a:off x="2514600" y="587375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1</a:t>
            </a:r>
          </a:p>
        </p:txBody>
      </p:sp>
      <p:sp>
        <p:nvSpPr>
          <p:cNvPr id="106" name="Line 66"/>
          <p:cNvSpPr>
            <a:spLocks noChangeShapeType="1"/>
          </p:cNvSpPr>
          <p:nvPr/>
        </p:nvSpPr>
        <p:spPr bwMode="auto">
          <a:xfrm flipV="1">
            <a:off x="8464550" y="6019800"/>
            <a:ext cx="679450" cy="9525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00" name="AutoShape 73"/>
          <p:cNvSpPr>
            <a:spLocks noChangeArrowheads="1"/>
          </p:cNvSpPr>
          <p:nvPr/>
        </p:nvSpPr>
        <p:spPr bwMode="auto">
          <a:xfrm>
            <a:off x="3429000" y="5791200"/>
            <a:ext cx="1439863" cy="576263"/>
          </a:xfrm>
          <a:prstGeom prst="chevron">
            <a:avLst>
              <a:gd name="adj" fmla="val 66630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08" name="Text Box 19"/>
          <p:cNvSpPr txBox="1">
            <a:spLocks noChangeArrowheads="1"/>
          </p:cNvSpPr>
          <p:nvPr/>
        </p:nvSpPr>
        <p:spPr bwMode="auto">
          <a:xfrm>
            <a:off x="3810000" y="5867400"/>
            <a:ext cx="914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2</a:t>
            </a:r>
          </a:p>
        </p:txBody>
      </p:sp>
      <p:sp>
        <p:nvSpPr>
          <p:cNvPr id="1102" name="Line 66"/>
          <p:cNvSpPr>
            <a:spLocks noChangeShapeType="1"/>
          </p:cNvSpPr>
          <p:nvPr/>
        </p:nvSpPr>
        <p:spPr bwMode="auto">
          <a:xfrm flipV="1">
            <a:off x="5562600" y="6096000"/>
            <a:ext cx="4318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03" name="Line 66"/>
          <p:cNvSpPr>
            <a:spLocks noChangeShapeType="1"/>
          </p:cNvSpPr>
          <p:nvPr/>
        </p:nvSpPr>
        <p:spPr bwMode="auto">
          <a:xfrm flipV="1">
            <a:off x="5181600" y="6096000"/>
            <a:ext cx="360363" cy="0"/>
          </a:xfrm>
          <a:prstGeom prst="line">
            <a:avLst/>
          </a:prstGeom>
          <a:noFill/>
          <a:ln w="76200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1" name="Sechseck 110"/>
          <p:cNvSpPr/>
          <p:nvPr/>
        </p:nvSpPr>
        <p:spPr>
          <a:xfrm>
            <a:off x="1295400" y="5791200"/>
            <a:ext cx="838200" cy="644525"/>
          </a:xfrm>
          <a:prstGeom prst="hexagon">
            <a:avLst/>
          </a:prstGeom>
          <a:solidFill>
            <a:srgbClr val="FFFF8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05" name="Rechteck 111"/>
          <p:cNvSpPr>
            <a:spLocks noChangeArrowheads="1"/>
          </p:cNvSpPr>
          <p:nvPr/>
        </p:nvSpPr>
        <p:spPr bwMode="auto">
          <a:xfrm>
            <a:off x="1392238" y="5943600"/>
            <a:ext cx="58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Start</a:t>
            </a:r>
          </a:p>
        </p:txBody>
      </p:sp>
      <p:sp>
        <p:nvSpPr>
          <p:cNvPr id="113" name="Sechseck 112"/>
          <p:cNvSpPr/>
          <p:nvPr/>
        </p:nvSpPr>
        <p:spPr>
          <a:xfrm>
            <a:off x="7543800" y="5715000"/>
            <a:ext cx="914400" cy="715963"/>
          </a:xfrm>
          <a:prstGeom prst="hexagon">
            <a:avLst/>
          </a:prstGeom>
          <a:solidFill>
            <a:srgbClr val="9CFA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07" name="Rechteck 113"/>
          <p:cNvSpPr>
            <a:spLocks noChangeArrowheads="1"/>
          </p:cNvSpPr>
          <p:nvPr/>
        </p:nvSpPr>
        <p:spPr bwMode="auto">
          <a:xfrm>
            <a:off x="7543800" y="5791200"/>
            <a:ext cx="863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 b="1"/>
              <a:t>Ab-schluss</a:t>
            </a:r>
          </a:p>
        </p:txBody>
      </p:sp>
      <p:sp>
        <p:nvSpPr>
          <p:cNvPr id="1108" name="Line 66"/>
          <p:cNvSpPr>
            <a:spLocks noChangeShapeType="1"/>
          </p:cNvSpPr>
          <p:nvPr/>
        </p:nvSpPr>
        <p:spPr bwMode="auto">
          <a:xfrm flipV="1">
            <a:off x="7162800" y="6096000"/>
            <a:ext cx="360363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6" name="Line 9"/>
          <p:cNvSpPr>
            <a:spLocks noChangeShapeType="1"/>
          </p:cNvSpPr>
          <p:nvPr/>
        </p:nvSpPr>
        <p:spPr bwMode="auto">
          <a:xfrm flipV="1">
            <a:off x="2743200" y="632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7" name="Line 9"/>
          <p:cNvSpPr>
            <a:spLocks noChangeShapeType="1"/>
          </p:cNvSpPr>
          <p:nvPr/>
        </p:nvSpPr>
        <p:spPr bwMode="auto">
          <a:xfrm flipV="1">
            <a:off x="4114800" y="632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9" name="Text Box 19"/>
          <p:cNvSpPr txBox="1">
            <a:spLocks noChangeArrowheads="1"/>
          </p:cNvSpPr>
          <p:nvPr/>
        </p:nvSpPr>
        <p:spPr bwMode="auto">
          <a:xfrm>
            <a:off x="381000" y="3886200"/>
            <a:ext cx="10810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Aufgaben</a:t>
            </a:r>
          </a:p>
        </p:txBody>
      </p:sp>
      <p:sp>
        <p:nvSpPr>
          <p:cNvPr id="120" name="Line 26"/>
          <p:cNvSpPr>
            <a:spLocks noChangeShapeType="1"/>
          </p:cNvSpPr>
          <p:nvPr/>
        </p:nvSpPr>
        <p:spPr bwMode="auto">
          <a:xfrm>
            <a:off x="228600" y="4038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13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5029200"/>
            <a:ext cx="876300" cy="7620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1" name="Text Box 19"/>
          <p:cNvSpPr txBox="1">
            <a:spLocks noChangeArrowheads="1"/>
          </p:cNvSpPr>
          <p:nvPr/>
        </p:nvSpPr>
        <p:spPr bwMode="auto">
          <a:xfrm>
            <a:off x="7696200" y="388620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Ergebnisse</a:t>
            </a:r>
          </a:p>
        </p:txBody>
      </p:sp>
      <p:sp>
        <p:nvSpPr>
          <p:cNvPr id="122" name="Line 26"/>
          <p:cNvSpPr>
            <a:spLocks noChangeShapeType="1"/>
          </p:cNvSpPr>
          <p:nvPr/>
        </p:nvSpPr>
        <p:spPr bwMode="auto">
          <a:xfrm>
            <a:off x="7543800" y="4038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16" name="AutoShape 74"/>
          <p:cNvSpPr>
            <a:spLocks noChangeArrowheads="1"/>
          </p:cNvSpPr>
          <p:nvPr/>
        </p:nvSpPr>
        <p:spPr bwMode="auto">
          <a:xfrm>
            <a:off x="5715000" y="5791200"/>
            <a:ext cx="1439863" cy="566738"/>
          </a:xfrm>
          <a:prstGeom prst="chevron">
            <a:avLst>
              <a:gd name="adj" fmla="val 66644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27" name="Text Box 19"/>
          <p:cNvSpPr txBox="1">
            <a:spLocks noChangeArrowheads="1"/>
          </p:cNvSpPr>
          <p:nvPr/>
        </p:nvSpPr>
        <p:spPr bwMode="auto">
          <a:xfrm>
            <a:off x="6119813" y="5867400"/>
            <a:ext cx="12017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 n</a:t>
            </a:r>
          </a:p>
        </p:txBody>
      </p:sp>
      <p:pic>
        <p:nvPicPr>
          <p:cNvPr id="1118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3276600"/>
            <a:ext cx="1296988" cy="715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8" name="Line 9"/>
          <p:cNvSpPr>
            <a:spLocks noChangeShapeType="1"/>
          </p:cNvSpPr>
          <p:nvPr/>
        </p:nvSpPr>
        <p:spPr bwMode="auto">
          <a:xfrm flipV="1">
            <a:off x="6477000" y="63246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0" name="Text Box 56"/>
          <p:cNvSpPr txBox="1">
            <a:spLocks noChangeArrowheads="1"/>
          </p:cNvSpPr>
          <p:nvPr/>
        </p:nvSpPr>
        <p:spPr bwMode="auto">
          <a:xfrm>
            <a:off x="3429000" y="3886200"/>
            <a:ext cx="2044700" cy="431800"/>
          </a:xfrm>
          <a:prstGeom prst="rect">
            <a:avLst/>
          </a:prstGeom>
          <a:solidFill>
            <a:srgbClr val="BCFDA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Projekt-Steuerung</a:t>
            </a:r>
          </a:p>
        </p:txBody>
      </p:sp>
      <p:sp>
        <p:nvSpPr>
          <p:cNvPr id="131" name="Text Box 48"/>
          <p:cNvSpPr txBox="1">
            <a:spLocks noChangeArrowheads="1"/>
          </p:cNvSpPr>
          <p:nvPr/>
        </p:nvSpPr>
        <p:spPr bwMode="auto">
          <a:xfrm>
            <a:off x="2971800" y="4267200"/>
            <a:ext cx="3097213" cy="576263"/>
          </a:xfrm>
          <a:prstGeom prst="rect">
            <a:avLst/>
          </a:prstGeom>
          <a:solidFill>
            <a:srgbClr val="CBE5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>
                <a:latin typeface="Arial" pitchFamily="34" charset="0"/>
                <a:cs typeface="Arial" pitchFamily="34" charset="0"/>
              </a:rPr>
              <a:t>Steuerung der Projektausführung, Team-Führung</a:t>
            </a:r>
          </a:p>
        </p:txBody>
      </p:sp>
      <p:sp>
        <p:nvSpPr>
          <p:cNvPr id="132" name="Line 67"/>
          <p:cNvSpPr>
            <a:spLocks noChangeShapeType="1"/>
          </p:cNvSpPr>
          <p:nvPr/>
        </p:nvSpPr>
        <p:spPr bwMode="auto">
          <a:xfrm flipH="1" flipV="1">
            <a:off x="1981200" y="3733800"/>
            <a:ext cx="15843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3" name="Oval 36"/>
          <p:cNvSpPr>
            <a:spLocks noChangeArrowheads="1"/>
          </p:cNvSpPr>
          <p:nvPr/>
        </p:nvSpPr>
        <p:spPr bwMode="auto">
          <a:xfrm>
            <a:off x="6400800" y="3581400"/>
            <a:ext cx="792163" cy="71913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34" name="Text Box 37"/>
          <p:cNvSpPr txBox="1">
            <a:spLocks noChangeArrowheads="1"/>
          </p:cNvSpPr>
          <p:nvPr/>
        </p:nvSpPr>
        <p:spPr bwMode="auto">
          <a:xfrm>
            <a:off x="6478588" y="3789363"/>
            <a:ext cx="68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IST</a:t>
            </a:r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V="1">
            <a:off x="3581400" y="37338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" name="Line 67"/>
          <p:cNvSpPr>
            <a:spLocks noChangeShapeType="1"/>
          </p:cNvSpPr>
          <p:nvPr/>
        </p:nvSpPr>
        <p:spPr bwMode="auto">
          <a:xfrm flipV="1">
            <a:off x="6705600" y="6096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" name="Line 67"/>
          <p:cNvSpPr>
            <a:spLocks noChangeShapeType="1"/>
          </p:cNvSpPr>
          <p:nvPr/>
        </p:nvSpPr>
        <p:spPr bwMode="auto">
          <a:xfrm flipV="1">
            <a:off x="4038600" y="11430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74613" y="152400"/>
            <a:ext cx="1296987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46146" name="Text Box 66"/>
          <p:cNvSpPr txBox="1">
            <a:spLocks noChangeArrowheads="1"/>
          </p:cNvSpPr>
          <p:nvPr/>
        </p:nvSpPr>
        <p:spPr bwMode="auto">
          <a:xfrm>
            <a:off x="6019800" y="304800"/>
            <a:ext cx="1447800" cy="369888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Projekt-Ziele</a:t>
            </a:r>
          </a:p>
        </p:txBody>
      </p:sp>
      <p:sp>
        <p:nvSpPr>
          <p:cNvPr id="1132" name="AutoShape 32"/>
          <p:cNvSpPr>
            <a:spLocks noChangeArrowheads="1"/>
          </p:cNvSpPr>
          <p:nvPr/>
        </p:nvSpPr>
        <p:spPr bwMode="auto">
          <a:xfrm>
            <a:off x="3810000" y="50800"/>
            <a:ext cx="16637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133" name="Textfeld 69"/>
          <p:cNvSpPr txBox="1">
            <a:spLocks noChangeArrowheads="1"/>
          </p:cNvSpPr>
          <p:nvPr/>
        </p:nvSpPr>
        <p:spPr bwMode="auto">
          <a:xfrm>
            <a:off x="3851275" y="2413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Projektauftrag, Pflichtenheft</a:t>
            </a:r>
          </a:p>
        </p:txBody>
      </p:sp>
      <p:sp>
        <p:nvSpPr>
          <p:cNvPr id="73" name="Line 9"/>
          <p:cNvSpPr>
            <a:spLocks noChangeShapeType="1"/>
          </p:cNvSpPr>
          <p:nvPr/>
        </p:nvSpPr>
        <p:spPr bwMode="auto">
          <a:xfrm>
            <a:off x="1371600" y="4572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5" name="Abgerundetes Rechteck 74"/>
          <p:cNvSpPr/>
          <p:nvPr/>
        </p:nvSpPr>
        <p:spPr>
          <a:xfrm>
            <a:off x="1790700" y="185738"/>
            <a:ext cx="1655763" cy="57626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136" name="Textfeld 75"/>
          <p:cNvSpPr txBox="1">
            <a:spLocks noChangeArrowheads="1"/>
          </p:cNvSpPr>
          <p:nvPr/>
        </p:nvSpPr>
        <p:spPr bwMode="auto">
          <a:xfrm>
            <a:off x="1905000" y="177800"/>
            <a:ext cx="1584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Analysen, Ent-scheidungen</a:t>
            </a:r>
          </a:p>
        </p:txBody>
      </p:sp>
      <p:sp>
        <p:nvSpPr>
          <p:cNvPr id="81" name="Line 9"/>
          <p:cNvSpPr>
            <a:spLocks noChangeShapeType="1"/>
          </p:cNvSpPr>
          <p:nvPr/>
        </p:nvSpPr>
        <p:spPr bwMode="auto">
          <a:xfrm>
            <a:off x="5486400" y="457200"/>
            <a:ext cx="5000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8" name="Textfeld 70"/>
          <p:cNvSpPr txBox="1">
            <a:spLocks noChangeArrowheads="1"/>
          </p:cNvSpPr>
          <p:nvPr/>
        </p:nvSpPr>
        <p:spPr bwMode="auto">
          <a:xfrm>
            <a:off x="152400" y="152400"/>
            <a:ext cx="122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Projekt-initiierung</a:t>
            </a:r>
          </a:p>
        </p:txBody>
      </p:sp>
      <p:sp>
        <p:nvSpPr>
          <p:cNvPr id="77" name="Line 9"/>
          <p:cNvSpPr>
            <a:spLocks noChangeShapeType="1"/>
          </p:cNvSpPr>
          <p:nvPr/>
        </p:nvSpPr>
        <p:spPr bwMode="auto">
          <a:xfrm>
            <a:off x="3505200" y="4572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6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4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5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5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0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500"/>
                            </p:stCondLst>
                            <p:childTnLst>
                              <p:par>
                                <p:cTn id="2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9" dur="5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6000"/>
                            </p:stCondLst>
                            <p:childTnLst>
                              <p:par>
                                <p:cTn id="2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"/>
                            </p:stCondLst>
                            <p:childTnLst>
                              <p:par>
                                <p:cTn id="2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000"/>
                            </p:stCondLst>
                            <p:childTnLst>
                              <p:par>
                                <p:cTn id="2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5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4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000"/>
                            </p:stCondLst>
                            <p:childTnLst>
                              <p:par>
                                <p:cTn id="2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500"/>
                            </p:stCondLst>
                            <p:childTnLst>
                              <p:par>
                                <p:cTn id="2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2000"/>
                            </p:stCondLst>
                            <p:childTnLst>
                              <p:par>
                                <p:cTn id="2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500"/>
                            </p:stCondLst>
                            <p:childTnLst>
                              <p:par>
                                <p:cTn id="2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5" dur="500"/>
                                        <p:tgtEl>
                                          <p:spTgt spid="4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3000"/>
                            </p:stCondLst>
                            <p:childTnLst>
                              <p:par>
                                <p:cTn id="2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3500"/>
                            </p:stCondLst>
                            <p:childTnLst>
                              <p:par>
                                <p:cTn id="2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3" dur="500"/>
                                        <p:tgtEl>
                                          <p:spTgt spid="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2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000"/>
                            </p:stCondLst>
                            <p:childTnLst>
                              <p:par>
                                <p:cTn id="3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1500"/>
                            </p:stCondLst>
                            <p:childTnLst>
                              <p:par>
                                <p:cTn id="3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0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000"/>
                            </p:stCondLst>
                            <p:childTnLst>
                              <p:par>
                                <p:cTn id="3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3" dur="500"/>
                                        <p:tgtEl>
                                          <p:spTgt spid="4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8" dur="500"/>
                                        <p:tgtEl>
                                          <p:spTgt spid="4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500"/>
                            </p:stCondLst>
                            <p:childTnLst>
                              <p:par>
                                <p:cTn id="3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2" dur="500"/>
                                        <p:tgtEl>
                                          <p:spTgt spid="4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2000"/>
                            </p:stCondLst>
                            <p:childTnLst>
                              <p:par>
                                <p:cTn id="3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2500"/>
                            </p:stCondLst>
                            <p:childTnLst>
                              <p:par>
                                <p:cTn id="3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8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3000"/>
                            </p:stCondLst>
                            <p:childTnLst>
                              <p:par>
                                <p:cTn id="3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00"/>
                            </p:stCondLst>
                            <p:childTnLst>
                              <p:par>
                                <p:cTn id="3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1" dur="500"/>
                                        <p:tgtEl>
                                          <p:spTgt spid="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1000"/>
                            </p:stCondLst>
                            <p:childTnLst>
                              <p:par>
                                <p:cTn id="3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5" dur="500"/>
                                        <p:tgtEl>
                                          <p:spTgt spid="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1500"/>
                            </p:stCondLst>
                            <p:childTnLst>
                              <p:par>
                                <p:cTn id="3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9" dur="500"/>
                                        <p:tgtEl>
                                          <p:spTgt spid="46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3" dur="500"/>
                                        <p:tgtEl>
                                          <p:spTgt spid="46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2500"/>
                            </p:stCondLst>
                            <p:childTnLst>
                              <p:par>
                                <p:cTn id="3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3000"/>
                            </p:stCondLst>
                            <p:childTnLst>
                              <p:par>
                                <p:cTn id="3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1" dur="500"/>
                                        <p:tgtEl>
                                          <p:spTgt spid="4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3500"/>
                            </p:stCondLst>
                            <p:childTnLst>
                              <p:par>
                                <p:cTn id="3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5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4000"/>
                            </p:stCondLst>
                            <p:childTnLst>
                              <p:par>
                                <p:cTn id="3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9" dur="500"/>
                                        <p:tgtEl>
                                          <p:spTgt spid="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4" dur="500"/>
                                        <p:tgtEl>
                                          <p:spTgt spid="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"/>
                            </p:stCondLst>
                            <p:childTnLst>
                              <p:par>
                                <p:cTn id="3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8" dur="500"/>
                                        <p:tgtEl>
                                          <p:spTgt spid="4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2" dur="500"/>
                                        <p:tgtEl>
                                          <p:spTgt spid="4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1500"/>
                            </p:stCondLst>
                            <p:childTnLst>
                              <p:par>
                                <p:cTn id="4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2000"/>
                            </p:stCondLst>
                            <p:childTnLst>
                              <p:par>
                                <p:cTn id="4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0" dur="500"/>
                                        <p:tgtEl>
                                          <p:spTgt spid="4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5" dur="500"/>
                                        <p:tgtEl>
                                          <p:spTgt spid="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00"/>
                            </p:stCondLst>
                            <p:childTnLst>
                              <p:par>
                                <p:cTn id="4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9" dur="500"/>
                                        <p:tgtEl>
                                          <p:spTgt spid="4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00"/>
                            </p:stCondLst>
                            <p:childTnLst>
                              <p:par>
                                <p:cTn id="4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1000"/>
                            </p:stCondLst>
                            <p:childTnLst>
                              <p:par>
                                <p:cTn id="43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 autoUpdateAnimBg="0"/>
      <p:bldP spid="82" grpId="0" animBg="1" autoUpdateAnimBg="0"/>
      <p:bldP spid="46092" grpId="0" animBg="1"/>
      <p:bldP spid="46093" grpId="0" autoUpdateAnimBg="0"/>
      <p:bldP spid="46094" grpId="0" animBg="1"/>
      <p:bldP spid="46095" grpId="0" animBg="1"/>
      <p:bldP spid="46096" grpId="0" animBg="1"/>
      <p:bldP spid="46097" grpId="0" animBg="1" autoUpdateAnimBg="0"/>
      <p:bldP spid="46098" grpId="0" autoUpdateAnimBg="0"/>
      <p:bldP spid="46099" grpId="0" autoUpdateAnimBg="0"/>
      <p:bldP spid="46100" grpId="0" autoUpdateAnimBg="0"/>
      <p:bldP spid="46101" grpId="0" autoUpdateAnimBg="0"/>
      <p:bldP spid="46102" grpId="0" autoUpdateAnimBg="0"/>
      <p:bldP spid="46103" grpId="0" animBg="1"/>
      <p:bldP spid="46104" grpId="0" animBg="1"/>
      <p:bldP spid="46106" grpId="0" animBg="1"/>
      <p:bldP spid="46107" grpId="0" animBg="1"/>
      <p:bldP spid="46108" grpId="0" animBg="1"/>
      <p:bldP spid="46110" grpId="0" animBg="1" autoUpdateAnimBg="0"/>
      <p:bldP spid="46115" grpId="0" animBg="1"/>
      <p:bldP spid="46118" grpId="0" animBg="1"/>
      <p:bldP spid="46119" grpId="0" animBg="1"/>
      <p:bldP spid="46120" grpId="0" autoUpdateAnimBg="0"/>
      <p:bldP spid="46121" grpId="0" autoUpdateAnimBg="0"/>
      <p:bldP spid="46122" grpId="0" autoUpdateAnimBg="0"/>
      <p:bldP spid="46123" grpId="0" autoUpdateAnimBg="0"/>
      <p:bldP spid="46124" grpId="0" animBg="1"/>
      <p:bldP spid="46125" grpId="0" animBg="1"/>
      <p:bldP spid="46126" grpId="0" animBg="1"/>
      <p:bldP spid="46127" grpId="0" animBg="1"/>
      <p:bldP spid="46129" grpId="0" animBg="1"/>
      <p:bldP spid="46130" grpId="0" animBg="1"/>
      <p:bldP spid="46131" grpId="0" animBg="1"/>
      <p:bldP spid="46132" grpId="0" animBg="1"/>
      <p:bldP spid="46133" grpId="0" animBg="1"/>
      <p:bldP spid="46134" grpId="0" animBg="1"/>
      <p:bldP spid="46138" grpId="0" animBg="1"/>
      <p:bldP spid="46140" grpId="0" animBg="1"/>
      <p:bldP spid="46142" grpId="0" animBg="1"/>
      <p:bldP spid="46144" grpId="0" animBg="1"/>
      <p:bldP spid="46145" grpId="0" animBg="1"/>
      <p:bldP spid="46147" grpId="0" animBg="1"/>
      <p:bldP spid="46148" grpId="0" animBg="1" autoUpdateAnimBg="0"/>
      <p:bldP spid="74" grpId="0" animBg="1"/>
      <p:bldP spid="79" grpId="0" animBg="1" autoUpdateAnimBg="0"/>
      <p:bldP spid="80" grpId="0" animBg="1" autoUpdateAnimBg="0"/>
      <p:bldP spid="86" grpId="0" animBg="1"/>
      <p:bldP spid="87" grpId="0" animBg="1"/>
      <p:bldP spid="88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1094" grpId="0" autoUpdateAnimBg="0"/>
      <p:bldP spid="1095" grpId="0" animBg="1"/>
      <p:bldP spid="1096" grpId="0" animBg="1" autoUpdateAnimBg="0"/>
      <p:bldP spid="1097" grpId="0" autoUpdateAnimBg="0"/>
      <p:bldP spid="104" grpId="0" autoUpdateAnimBg="0"/>
      <p:bldP spid="1100" grpId="0" animBg="1" autoUpdateAnimBg="0"/>
      <p:bldP spid="108" grpId="0" autoUpdateAnimBg="0"/>
      <p:bldP spid="1102" grpId="0" animBg="1"/>
      <p:bldP spid="1103" grpId="0" animBg="1"/>
      <p:bldP spid="111" grpId="0" animBg="1" autoUpdateAnimBg="0"/>
      <p:bldP spid="1105" grpId="0" autoUpdateAnimBg="0"/>
      <p:bldP spid="113" grpId="0" animBg="1" autoUpdateAnimBg="0"/>
      <p:bldP spid="1107" grpId="0" autoUpdateAnimBg="0"/>
      <p:bldP spid="1108" grpId="0" animBg="1"/>
      <p:bldP spid="116" grpId="0" animBg="1"/>
      <p:bldP spid="117" grpId="0" animBg="1"/>
      <p:bldP spid="119" grpId="0" autoUpdateAnimBg="0"/>
      <p:bldP spid="120" grpId="0" animBg="1"/>
      <p:bldP spid="121" grpId="0" autoUpdateAnimBg="0"/>
      <p:bldP spid="122" grpId="0" animBg="1"/>
      <p:bldP spid="1116" grpId="0" animBg="1" autoUpdateAnimBg="0"/>
      <p:bldP spid="127" grpId="0" autoUpdateAnimBg="0"/>
      <p:bldP spid="128" grpId="0" animBg="1"/>
      <p:bldP spid="130" grpId="0" animBg="1" autoUpdateAnimBg="0"/>
      <p:bldP spid="131" grpId="0" animBg="1" autoUpdateAnimBg="0"/>
      <p:bldP spid="132" grpId="0" animBg="1"/>
      <p:bldP spid="133" grpId="0" animBg="1" autoUpdateAnimBg="0"/>
      <p:bldP spid="134" grpId="0" autoUpdateAnimBg="0"/>
      <p:bldP spid="135" grpId="0" animBg="1"/>
      <p:bldP spid="2" grpId="0" animBg="1"/>
      <p:bldP spid="3" grpId="0" animBg="1"/>
      <p:bldP spid="121865" grpId="0" animBg="1" autoUpdateAnimBg="0"/>
      <p:bldP spid="72" grpId="0" animBg="1" autoUpdateAnimBg="0"/>
      <p:bldP spid="46146" grpId="0" animBg="1" autoUpdateAnimBg="0"/>
      <p:bldP spid="1132" grpId="0" animBg="1" autoUpdateAnimBg="0"/>
      <p:bldP spid="1133" grpId="0" autoUpdateAnimBg="0"/>
      <p:bldP spid="73" grpId="0" animBg="1"/>
      <p:bldP spid="75" grpId="0" animBg="1" autoUpdateAnimBg="0"/>
      <p:bldP spid="1136" grpId="0" autoUpdateAnimBg="0"/>
      <p:bldP spid="81" grpId="0" animBg="1"/>
      <p:bldP spid="1138" grpId="0" autoUpdateAnimBg="0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Abgerundetes Rechteck 60"/>
          <p:cNvSpPr/>
          <p:nvPr/>
        </p:nvSpPr>
        <p:spPr>
          <a:xfrm>
            <a:off x="152400" y="381000"/>
            <a:ext cx="8763000" cy="366395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800600" y="1219200"/>
            <a:ext cx="2447925" cy="685800"/>
          </a:xfrm>
          <a:prstGeom prst="rect">
            <a:avLst/>
          </a:prstGeom>
          <a:solidFill>
            <a:srgbClr val="C1E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Funktionale Dimension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324600" y="2133600"/>
            <a:ext cx="1905000" cy="685800"/>
          </a:xfrm>
          <a:prstGeom prst="rect">
            <a:avLst/>
          </a:prstGeom>
          <a:solidFill>
            <a:srgbClr val="FFE7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Personelle Dimension</a:t>
            </a:r>
          </a:p>
        </p:txBody>
      </p:sp>
      <p:sp>
        <p:nvSpPr>
          <p:cNvPr id="43044" name="Line 36"/>
          <p:cNvSpPr>
            <a:spLocks noChangeShapeType="1"/>
          </p:cNvSpPr>
          <p:nvPr/>
        </p:nvSpPr>
        <p:spPr bwMode="auto">
          <a:xfrm flipH="1">
            <a:off x="3962400" y="33528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046" name="Line 38"/>
          <p:cNvSpPr>
            <a:spLocks noChangeShapeType="1"/>
          </p:cNvSpPr>
          <p:nvPr/>
        </p:nvSpPr>
        <p:spPr bwMode="auto">
          <a:xfrm>
            <a:off x="4495800" y="2895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19" name="Line 40"/>
          <p:cNvSpPr>
            <a:spLocks noChangeShapeType="1"/>
          </p:cNvSpPr>
          <p:nvPr/>
        </p:nvSpPr>
        <p:spPr bwMode="auto">
          <a:xfrm>
            <a:off x="1447800" y="1905000"/>
            <a:ext cx="0" cy="23050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050" name="Text Box 42"/>
          <p:cNvSpPr txBox="1">
            <a:spLocks noChangeArrowheads="1"/>
          </p:cNvSpPr>
          <p:nvPr/>
        </p:nvSpPr>
        <p:spPr bwMode="auto">
          <a:xfrm>
            <a:off x="457200" y="1219200"/>
            <a:ext cx="2232025" cy="719138"/>
          </a:xfrm>
          <a:prstGeom prst="rect">
            <a:avLst/>
          </a:prstGeom>
          <a:solidFill>
            <a:srgbClr val="E4E4E4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Institutionelle Dimension</a:t>
            </a:r>
          </a:p>
        </p:txBody>
      </p:sp>
      <p:sp>
        <p:nvSpPr>
          <p:cNvPr id="43052" name="Text Box 44"/>
          <p:cNvSpPr txBox="1">
            <a:spLocks noChangeArrowheads="1"/>
          </p:cNvSpPr>
          <p:nvPr/>
        </p:nvSpPr>
        <p:spPr bwMode="auto">
          <a:xfrm>
            <a:off x="3581400" y="2209800"/>
            <a:ext cx="1873250" cy="685800"/>
          </a:xfrm>
          <a:prstGeom prst="rect">
            <a:avLst/>
          </a:prstGeom>
          <a:solidFill>
            <a:srgbClr val="FFFF89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Sachbezogene Dimension</a:t>
            </a:r>
          </a:p>
        </p:txBody>
      </p:sp>
      <p:sp>
        <p:nvSpPr>
          <p:cNvPr id="43053" name="Text Box 45"/>
          <p:cNvSpPr txBox="1">
            <a:spLocks noChangeArrowheads="1"/>
          </p:cNvSpPr>
          <p:nvPr/>
        </p:nvSpPr>
        <p:spPr bwMode="auto">
          <a:xfrm>
            <a:off x="7239000" y="2971800"/>
            <a:ext cx="1584325" cy="685800"/>
          </a:xfrm>
          <a:prstGeom prst="rect">
            <a:avLst/>
          </a:prstGeom>
          <a:solidFill>
            <a:srgbClr val="D3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Psychologische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Dimension</a:t>
            </a:r>
          </a:p>
        </p:txBody>
      </p:sp>
      <p:sp>
        <p:nvSpPr>
          <p:cNvPr id="43054" name="Line 46"/>
          <p:cNvSpPr>
            <a:spLocks noChangeShapeType="1"/>
          </p:cNvSpPr>
          <p:nvPr/>
        </p:nvSpPr>
        <p:spPr bwMode="auto">
          <a:xfrm>
            <a:off x="3733800" y="990600"/>
            <a:ext cx="0" cy="5334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060" name="Line 52"/>
          <p:cNvSpPr>
            <a:spLocks noChangeShapeType="1"/>
          </p:cNvSpPr>
          <p:nvPr/>
        </p:nvSpPr>
        <p:spPr bwMode="auto">
          <a:xfrm>
            <a:off x="6858000" y="2819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3061" name="Line 53"/>
          <p:cNvSpPr>
            <a:spLocks noChangeShapeType="1"/>
          </p:cNvSpPr>
          <p:nvPr/>
        </p:nvSpPr>
        <p:spPr bwMode="auto">
          <a:xfrm flipH="1">
            <a:off x="6858000" y="34290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Text Box 44"/>
          <p:cNvSpPr txBox="1">
            <a:spLocks noChangeArrowheads="1"/>
          </p:cNvSpPr>
          <p:nvPr/>
        </p:nvSpPr>
        <p:spPr bwMode="auto">
          <a:xfrm>
            <a:off x="2286000" y="457200"/>
            <a:ext cx="2808288" cy="4953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Projektmanagement</a:t>
            </a:r>
          </a:p>
        </p:txBody>
      </p:sp>
      <p:sp>
        <p:nvSpPr>
          <p:cNvPr id="63" name="Text Box 44"/>
          <p:cNvSpPr txBox="1">
            <a:spLocks noChangeArrowheads="1"/>
          </p:cNvSpPr>
          <p:nvPr/>
        </p:nvSpPr>
        <p:spPr bwMode="auto">
          <a:xfrm>
            <a:off x="2438400" y="3048000"/>
            <a:ext cx="1511300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Instrumentelle Dimension</a:t>
            </a:r>
          </a:p>
        </p:txBody>
      </p:sp>
      <p:sp>
        <p:nvSpPr>
          <p:cNvPr id="64" name="Line 46"/>
          <p:cNvSpPr>
            <a:spLocks noChangeShapeType="1"/>
          </p:cNvSpPr>
          <p:nvPr/>
        </p:nvSpPr>
        <p:spPr bwMode="auto">
          <a:xfrm>
            <a:off x="2713038" y="1524000"/>
            <a:ext cx="2087562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5" name="Line 46"/>
          <p:cNvSpPr>
            <a:spLocks noChangeShapeType="1"/>
          </p:cNvSpPr>
          <p:nvPr/>
        </p:nvSpPr>
        <p:spPr bwMode="auto">
          <a:xfrm>
            <a:off x="6019800" y="19050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6" name="Line 46"/>
          <p:cNvSpPr>
            <a:spLocks noChangeShapeType="1"/>
          </p:cNvSpPr>
          <p:nvPr/>
        </p:nvSpPr>
        <p:spPr bwMode="auto">
          <a:xfrm>
            <a:off x="5486400" y="2514600"/>
            <a:ext cx="863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37" name="Line 40"/>
          <p:cNvSpPr>
            <a:spLocks noChangeShapeType="1"/>
          </p:cNvSpPr>
          <p:nvPr/>
        </p:nvSpPr>
        <p:spPr bwMode="auto">
          <a:xfrm>
            <a:off x="5867400" y="1905000"/>
            <a:ext cx="0" cy="23050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42040" name="Object 56"/>
          <p:cNvGraphicFramePr>
            <a:graphicFrameLocks noChangeAspect="1"/>
          </p:cNvGraphicFramePr>
          <p:nvPr/>
        </p:nvGraphicFramePr>
        <p:xfrm>
          <a:off x="1524000" y="4267200"/>
          <a:ext cx="5638800" cy="2428875"/>
        </p:xfrm>
        <a:graphic>
          <a:graphicData uri="http://schemas.openxmlformats.org/presentationml/2006/ole">
            <p:oleObj spid="_x0000_s2050" name="Bitmap-Bild" r:id="rId4" imgW="5638095" imgH="2429214" progId="PBrush">
              <p:embed/>
            </p:oleObj>
          </a:graphicData>
        </a:graphic>
      </p:graphicFrame>
      <p:sp>
        <p:nvSpPr>
          <p:cNvPr id="42041" name="Line 41"/>
          <p:cNvSpPr>
            <a:spLocks noChangeShapeType="1"/>
          </p:cNvSpPr>
          <p:nvPr/>
        </p:nvSpPr>
        <p:spPr bwMode="auto">
          <a:xfrm flipH="1">
            <a:off x="3352800" y="4191000"/>
            <a:ext cx="0" cy="431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42" name="Line 40"/>
          <p:cNvSpPr>
            <a:spLocks noChangeShapeType="1"/>
          </p:cNvSpPr>
          <p:nvPr/>
        </p:nvSpPr>
        <p:spPr bwMode="auto">
          <a:xfrm>
            <a:off x="1447800" y="4191000"/>
            <a:ext cx="19050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43" name="Line 41"/>
          <p:cNvSpPr>
            <a:spLocks noChangeShapeType="1"/>
          </p:cNvSpPr>
          <p:nvPr/>
        </p:nvSpPr>
        <p:spPr bwMode="auto">
          <a:xfrm flipH="1">
            <a:off x="5181600" y="4191000"/>
            <a:ext cx="0" cy="431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2044" name="Line 40"/>
          <p:cNvSpPr>
            <a:spLocks noChangeShapeType="1"/>
          </p:cNvSpPr>
          <p:nvPr/>
        </p:nvSpPr>
        <p:spPr bwMode="auto">
          <a:xfrm>
            <a:off x="5181600" y="4191000"/>
            <a:ext cx="719138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3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3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3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 autoUpdateAnimBg="0"/>
      <p:bldP spid="43010" grpId="0" animBg="1" autoUpdateAnimBg="0"/>
      <p:bldP spid="43011" grpId="0" animBg="1" autoUpdateAnimBg="0"/>
      <p:bldP spid="43044" grpId="0" animBg="1"/>
      <p:bldP spid="43046" grpId="0" animBg="1"/>
      <p:bldP spid="42019" grpId="0" animBg="1"/>
      <p:bldP spid="43050" grpId="0" animBg="1" autoUpdateAnimBg="0"/>
      <p:bldP spid="43052" grpId="0" animBg="1" autoUpdateAnimBg="0"/>
      <p:bldP spid="43053" grpId="0" animBg="1" autoUpdateAnimBg="0"/>
      <p:bldP spid="43054" grpId="0" animBg="1"/>
      <p:bldP spid="43060" grpId="0" animBg="1"/>
      <p:bldP spid="43061" grpId="0" animBg="1"/>
      <p:bldP spid="62" grpId="0" animBg="1" autoUpdateAnimBg="0"/>
      <p:bldP spid="63" grpId="0" animBg="1" autoUpdateAnimBg="0"/>
      <p:bldP spid="64" grpId="0" animBg="1"/>
      <p:bldP spid="65" grpId="0" animBg="1"/>
      <p:bldP spid="66" grpId="0" animBg="1"/>
      <p:bldP spid="42037" grpId="0" animBg="1"/>
      <p:bldP spid="42041" grpId="0" animBg="1"/>
      <p:bldP spid="42042" grpId="0" animBg="1"/>
      <p:bldP spid="42043" grpId="0" animBg="1"/>
      <p:bldP spid="42044" grpId="0" animBg="1"/>
      <p:bldP spid="12186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bgerundetes Rechteck 24"/>
          <p:cNvSpPr/>
          <p:nvPr/>
        </p:nvSpPr>
        <p:spPr>
          <a:xfrm>
            <a:off x="152400" y="1143000"/>
            <a:ext cx="8856663" cy="50403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990600" y="1295400"/>
            <a:ext cx="0" cy="3603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4495800" y="685800"/>
            <a:ext cx="0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990600" y="1295400"/>
            <a:ext cx="3529013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381000" y="6400800"/>
            <a:ext cx="81375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049" name="Textfeld 15"/>
          <p:cNvSpPr txBox="1">
            <a:spLocks noChangeArrowheads="1"/>
          </p:cNvSpPr>
          <p:nvPr/>
        </p:nvSpPr>
        <p:spPr bwMode="auto">
          <a:xfrm>
            <a:off x="6804025" y="6381750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Zeitachse</a:t>
            </a: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2362200" y="990600"/>
            <a:ext cx="0" cy="5616575"/>
          </a:xfrm>
          <a:prstGeom prst="line">
            <a:avLst/>
          </a:prstGeom>
          <a:noFill/>
          <a:ln w="3492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051" name="Textfeld 17"/>
          <p:cNvSpPr txBox="1">
            <a:spLocks noChangeArrowheads="1"/>
          </p:cNvSpPr>
          <p:nvPr/>
        </p:nvSpPr>
        <p:spPr bwMode="auto">
          <a:xfrm>
            <a:off x="684213" y="5732463"/>
            <a:ext cx="1150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Startphase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304800" y="1676400"/>
            <a:ext cx="1752600" cy="8636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4053" name="Textfeld 21"/>
          <p:cNvSpPr txBox="1">
            <a:spLocks noChangeArrowheads="1"/>
          </p:cNvSpPr>
          <p:nvPr/>
        </p:nvSpPr>
        <p:spPr bwMode="auto">
          <a:xfrm>
            <a:off x="228600" y="1708150"/>
            <a:ext cx="17287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 b="1"/>
              <a:t>Projektinitia-lisierung, Vision zur Lösung</a:t>
            </a:r>
          </a:p>
        </p:txBody>
      </p:sp>
      <p:sp>
        <p:nvSpPr>
          <p:cNvPr id="48" name="Line 16"/>
          <p:cNvSpPr>
            <a:spLocks noChangeShapeType="1"/>
          </p:cNvSpPr>
          <p:nvPr/>
        </p:nvSpPr>
        <p:spPr bwMode="auto">
          <a:xfrm>
            <a:off x="5181600" y="990600"/>
            <a:ext cx="0" cy="5616575"/>
          </a:xfrm>
          <a:prstGeom prst="line">
            <a:avLst/>
          </a:prstGeom>
          <a:noFill/>
          <a:ln w="3492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9" name="Line 16"/>
          <p:cNvSpPr>
            <a:spLocks noChangeShapeType="1"/>
          </p:cNvSpPr>
          <p:nvPr/>
        </p:nvSpPr>
        <p:spPr bwMode="auto">
          <a:xfrm>
            <a:off x="8153400" y="990600"/>
            <a:ext cx="0" cy="5616575"/>
          </a:xfrm>
          <a:prstGeom prst="line">
            <a:avLst/>
          </a:prstGeom>
          <a:noFill/>
          <a:ln w="34925">
            <a:solidFill>
              <a:srgbClr val="00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120" name="Textfeld 104"/>
          <p:cNvSpPr txBox="1">
            <a:spLocks noChangeArrowheads="1"/>
          </p:cNvSpPr>
          <p:nvPr/>
        </p:nvSpPr>
        <p:spPr bwMode="auto">
          <a:xfrm>
            <a:off x="8172450" y="3573463"/>
            <a:ext cx="720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usw.</a:t>
            </a:r>
          </a:p>
        </p:txBody>
      </p:sp>
      <p:sp>
        <p:nvSpPr>
          <p:cNvPr id="72" name="Abgerundetes Rechteck 71"/>
          <p:cNvSpPr/>
          <p:nvPr/>
        </p:nvSpPr>
        <p:spPr>
          <a:xfrm>
            <a:off x="76200" y="109538"/>
            <a:ext cx="1296988" cy="57626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46146" name="Text Box 66"/>
          <p:cNvSpPr txBox="1">
            <a:spLocks noChangeArrowheads="1"/>
          </p:cNvSpPr>
          <p:nvPr/>
        </p:nvSpPr>
        <p:spPr bwMode="auto">
          <a:xfrm>
            <a:off x="6019800" y="228600"/>
            <a:ext cx="1447800" cy="369888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Projekt-Ziele</a:t>
            </a:r>
          </a:p>
        </p:txBody>
      </p:sp>
      <p:sp>
        <p:nvSpPr>
          <p:cNvPr id="44123" name="AutoShape 32"/>
          <p:cNvSpPr>
            <a:spLocks noChangeArrowheads="1"/>
          </p:cNvSpPr>
          <p:nvPr/>
        </p:nvSpPr>
        <p:spPr bwMode="auto">
          <a:xfrm>
            <a:off x="3810000" y="50800"/>
            <a:ext cx="15113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4124" name="Textfeld 69"/>
          <p:cNvSpPr txBox="1">
            <a:spLocks noChangeArrowheads="1"/>
          </p:cNvSpPr>
          <p:nvPr/>
        </p:nvSpPr>
        <p:spPr bwMode="auto">
          <a:xfrm>
            <a:off x="3924300" y="26035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Projekt-auftrag</a:t>
            </a:r>
          </a:p>
        </p:txBody>
      </p:sp>
      <p:sp>
        <p:nvSpPr>
          <p:cNvPr id="44125" name="Textfeld 70"/>
          <p:cNvSpPr txBox="1">
            <a:spLocks noChangeArrowheads="1"/>
          </p:cNvSpPr>
          <p:nvPr/>
        </p:nvSpPr>
        <p:spPr bwMode="auto">
          <a:xfrm>
            <a:off x="179388" y="96838"/>
            <a:ext cx="122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Projekt-initiierung</a:t>
            </a:r>
          </a:p>
        </p:txBody>
      </p:sp>
      <p:sp>
        <p:nvSpPr>
          <p:cNvPr id="73" name="Line 9"/>
          <p:cNvSpPr>
            <a:spLocks noChangeShapeType="1"/>
          </p:cNvSpPr>
          <p:nvPr/>
        </p:nvSpPr>
        <p:spPr bwMode="auto">
          <a:xfrm>
            <a:off x="1409700" y="3810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5" name="Abgerundetes Rechteck 74"/>
          <p:cNvSpPr/>
          <p:nvPr/>
        </p:nvSpPr>
        <p:spPr>
          <a:xfrm>
            <a:off x="1790700" y="109538"/>
            <a:ext cx="1655763" cy="57626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44128" name="Textfeld 75"/>
          <p:cNvSpPr txBox="1">
            <a:spLocks noChangeArrowheads="1"/>
          </p:cNvSpPr>
          <p:nvPr/>
        </p:nvSpPr>
        <p:spPr bwMode="auto">
          <a:xfrm>
            <a:off x="1908175" y="115888"/>
            <a:ext cx="1584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Analysen, Ent-scheidungen</a:t>
            </a:r>
          </a:p>
        </p:txBody>
      </p:sp>
      <p:sp>
        <p:nvSpPr>
          <p:cNvPr id="77" name="Line 9"/>
          <p:cNvSpPr>
            <a:spLocks noChangeShapeType="1"/>
          </p:cNvSpPr>
          <p:nvPr/>
        </p:nvSpPr>
        <p:spPr bwMode="auto">
          <a:xfrm>
            <a:off x="3505200" y="3810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1" name="Line 9"/>
          <p:cNvSpPr>
            <a:spLocks noChangeShapeType="1"/>
          </p:cNvSpPr>
          <p:nvPr/>
        </p:nvSpPr>
        <p:spPr bwMode="auto">
          <a:xfrm>
            <a:off x="5334000" y="381000"/>
            <a:ext cx="6524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4131" name="Text Box 99"/>
          <p:cNvSpPr txBox="1">
            <a:spLocks noChangeArrowheads="1"/>
          </p:cNvSpPr>
          <p:nvPr/>
        </p:nvSpPr>
        <p:spPr bwMode="auto">
          <a:xfrm>
            <a:off x="3048000" y="2895600"/>
            <a:ext cx="3124200" cy="338138"/>
          </a:xfrm>
          <a:prstGeom prst="rect">
            <a:avLst/>
          </a:prstGeom>
          <a:solidFill>
            <a:srgbClr val="BCFDA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Agiles Projektmanagement</a:t>
            </a:r>
          </a:p>
        </p:txBody>
      </p:sp>
      <p:graphicFrame>
        <p:nvGraphicFramePr>
          <p:cNvPr id="44132" name="Object 100"/>
          <p:cNvGraphicFramePr>
            <a:graphicFrameLocks noChangeAspect="1"/>
          </p:cNvGraphicFramePr>
          <p:nvPr/>
        </p:nvGraphicFramePr>
        <p:xfrm>
          <a:off x="304800" y="2667000"/>
          <a:ext cx="1876425" cy="1276350"/>
        </p:xfrm>
        <a:graphic>
          <a:graphicData uri="http://schemas.openxmlformats.org/presentationml/2006/ole">
            <p:oleObj spid="_x0000_s3074" name="Bitmap-Bild" r:id="rId4" imgW="1876190" imgH="1276190" progId="PBrush">
              <p:embed/>
            </p:oleObj>
          </a:graphicData>
        </a:graphic>
      </p:graphicFrame>
      <p:graphicFrame>
        <p:nvGraphicFramePr>
          <p:cNvPr id="44133" name="Object 101"/>
          <p:cNvGraphicFramePr>
            <a:graphicFrameLocks noChangeAspect="1"/>
          </p:cNvGraphicFramePr>
          <p:nvPr/>
        </p:nvGraphicFramePr>
        <p:xfrm>
          <a:off x="304800" y="4038600"/>
          <a:ext cx="1857375" cy="1552575"/>
        </p:xfrm>
        <a:graphic>
          <a:graphicData uri="http://schemas.openxmlformats.org/presentationml/2006/ole">
            <p:oleObj spid="_x0000_s3075" name="Bitmap-Bild" r:id="rId5" imgW="1857143" imgH="1552792" progId="PBrush">
              <p:embed/>
            </p:oleObj>
          </a:graphicData>
        </a:graphic>
      </p:graphicFrame>
      <p:graphicFrame>
        <p:nvGraphicFramePr>
          <p:cNvPr id="44134" name="Object 102"/>
          <p:cNvGraphicFramePr>
            <a:graphicFrameLocks noChangeAspect="1"/>
          </p:cNvGraphicFramePr>
          <p:nvPr/>
        </p:nvGraphicFramePr>
        <p:xfrm>
          <a:off x="2819400" y="1447800"/>
          <a:ext cx="1885950" cy="1323975"/>
        </p:xfrm>
        <a:graphic>
          <a:graphicData uri="http://schemas.openxmlformats.org/presentationml/2006/ole">
            <p:oleObj spid="_x0000_s3076" name="Bitmap-Bild" r:id="rId6" imgW="1886213" imgH="1324160" progId="PBrush">
              <p:embed/>
            </p:oleObj>
          </a:graphicData>
        </a:graphic>
      </p:graphicFrame>
      <p:graphicFrame>
        <p:nvGraphicFramePr>
          <p:cNvPr id="44135" name="Object 103"/>
          <p:cNvGraphicFramePr>
            <a:graphicFrameLocks noChangeAspect="1"/>
          </p:cNvGraphicFramePr>
          <p:nvPr/>
        </p:nvGraphicFramePr>
        <p:xfrm>
          <a:off x="5715000" y="1447800"/>
          <a:ext cx="1905000" cy="1295400"/>
        </p:xfrm>
        <a:graphic>
          <a:graphicData uri="http://schemas.openxmlformats.org/presentationml/2006/ole">
            <p:oleObj spid="_x0000_s3077" name="Bitmap-Bild" r:id="rId7" imgW="1905266" imgH="1295238" progId="PBrush">
              <p:embed/>
            </p:oleObj>
          </a:graphicData>
        </a:graphic>
      </p:graphicFrame>
      <p:graphicFrame>
        <p:nvGraphicFramePr>
          <p:cNvPr id="44136" name="Object 104"/>
          <p:cNvGraphicFramePr>
            <a:graphicFrameLocks noChangeAspect="1"/>
          </p:cNvGraphicFramePr>
          <p:nvPr/>
        </p:nvGraphicFramePr>
        <p:xfrm>
          <a:off x="2514600" y="3352800"/>
          <a:ext cx="990600" cy="1362075"/>
        </p:xfrm>
        <a:graphic>
          <a:graphicData uri="http://schemas.openxmlformats.org/presentationml/2006/ole">
            <p:oleObj spid="_x0000_s3078" name="Bitmap-Bild" r:id="rId8" imgW="990738" imgH="1362265" progId="PBrush">
              <p:embed/>
            </p:oleObj>
          </a:graphicData>
        </a:graphic>
      </p:graphicFrame>
      <p:graphicFrame>
        <p:nvGraphicFramePr>
          <p:cNvPr id="44137" name="Object 105"/>
          <p:cNvGraphicFramePr>
            <a:graphicFrameLocks noChangeAspect="1"/>
          </p:cNvGraphicFramePr>
          <p:nvPr/>
        </p:nvGraphicFramePr>
        <p:xfrm>
          <a:off x="3733800" y="3352800"/>
          <a:ext cx="1314450" cy="1314450"/>
        </p:xfrm>
        <a:graphic>
          <a:graphicData uri="http://schemas.openxmlformats.org/presentationml/2006/ole">
            <p:oleObj spid="_x0000_s3079" name="Bitmap-Bild" r:id="rId9" imgW="1314286" imgH="1314286" progId="PBrush">
              <p:embed/>
            </p:oleObj>
          </a:graphicData>
        </a:graphic>
      </p:graphicFrame>
      <p:graphicFrame>
        <p:nvGraphicFramePr>
          <p:cNvPr id="44138" name="Object 106"/>
          <p:cNvGraphicFramePr>
            <a:graphicFrameLocks noChangeAspect="1"/>
          </p:cNvGraphicFramePr>
          <p:nvPr/>
        </p:nvGraphicFramePr>
        <p:xfrm>
          <a:off x="5486400" y="3352800"/>
          <a:ext cx="1085850" cy="1295400"/>
        </p:xfrm>
        <a:graphic>
          <a:graphicData uri="http://schemas.openxmlformats.org/presentationml/2006/ole">
            <p:oleObj spid="_x0000_s3080" name="Bitmap-Bild" r:id="rId10" imgW="1085714" imgH="1295238" progId="PBrush">
              <p:embed/>
            </p:oleObj>
          </a:graphicData>
        </a:graphic>
      </p:graphicFrame>
      <p:graphicFrame>
        <p:nvGraphicFramePr>
          <p:cNvPr id="44139" name="Object 107"/>
          <p:cNvGraphicFramePr>
            <a:graphicFrameLocks noChangeAspect="1"/>
          </p:cNvGraphicFramePr>
          <p:nvPr/>
        </p:nvGraphicFramePr>
        <p:xfrm>
          <a:off x="6705600" y="3352800"/>
          <a:ext cx="1276350" cy="1295400"/>
        </p:xfrm>
        <a:graphic>
          <a:graphicData uri="http://schemas.openxmlformats.org/presentationml/2006/ole">
            <p:oleObj spid="_x0000_s3081" name="Bitmap-Bild" r:id="rId11" imgW="1324160" imgH="1343212" progId="PBrush">
              <p:embed/>
            </p:oleObj>
          </a:graphicData>
        </a:graphic>
      </p:graphicFrame>
      <p:graphicFrame>
        <p:nvGraphicFramePr>
          <p:cNvPr id="44140" name="Object 108"/>
          <p:cNvGraphicFramePr>
            <a:graphicFrameLocks noChangeAspect="1"/>
          </p:cNvGraphicFramePr>
          <p:nvPr/>
        </p:nvGraphicFramePr>
        <p:xfrm>
          <a:off x="2971800" y="4800600"/>
          <a:ext cx="1752600" cy="1304925"/>
        </p:xfrm>
        <a:graphic>
          <a:graphicData uri="http://schemas.openxmlformats.org/presentationml/2006/ole">
            <p:oleObj spid="_x0000_s3082" name="Bitmap-Bild" r:id="rId12" imgW="1752381" imgH="1305107" progId="PBrush">
              <p:embed/>
            </p:oleObj>
          </a:graphicData>
        </a:graphic>
      </p:graphicFrame>
      <p:graphicFrame>
        <p:nvGraphicFramePr>
          <p:cNvPr id="44141" name="Object 109"/>
          <p:cNvGraphicFramePr>
            <a:graphicFrameLocks noChangeAspect="1"/>
          </p:cNvGraphicFramePr>
          <p:nvPr/>
        </p:nvGraphicFramePr>
        <p:xfrm>
          <a:off x="5791200" y="4800600"/>
          <a:ext cx="1752600" cy="1285875"/>
        </p:xfrm>
        <a:graphic>
          <a:graphicData uri="http://schemas.openxmlformats.org/presentationml/2006/ole">
            <p:oleObj spid="_x0000_s3083" name="Bitmap-Bild" r:id="rId13" imgW="1752381" imgH="1286055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 autoUpdateAnimBg="0"/>
      <p:bldP spid="12" grpId="0" animBg="1"/>
      <p:bldP spid="13" grpId="0" animBg="1"/>
      <p:bldP spid="14" grpId="0" animBg="1"/>
      <p:bldP spid="15" grpId="0" animBg="1"/>
      <p:bldP spid="44049" grpId="0" autoUpdateAnimBg="0"/>
      <p:bldP spid="17" grpId="0" animBg="1"/>
      <p:bldP spid="44051" grpId="0" autoUpdateAnimBg="0"/>
      <p:bldP spid="21" grpId="0" animBg="1" autoUpdateAnimBg="0"/>
      <p:bldP spid="44053" grpId="0" autoUpdateAnimBg="0"/>
      <p:bldP spid="48" grpId="0" animBg="1"/>
      <p:bldP spid="49" grpId="0" animBg="1"/>
      <p:bldP spid="44120" grpId="0" autoUpdateAnimBg="0"/>
      <p:bldP spid="72" grpId="0" animBg="1" autoUpdateAnimBg="0"/>
      <p:bldP spid="46146" grpId="0" animBg="1" autoUpdateAnimBg="0"/>
      <p:bldP spid="44123" grpId="0" animBg="1" autoUpdateAnimBg="0"/>
      <p:bldP spid="44124" grpId="0" autoUpdateAnimBg="0"/>
      <p:bldP spid="44125" grpId="0" autoUpdateAnimBg="0"/>
      <p:bldP spid="73" grpId="0" animBg="1"/>
      <p:bldP spid="75" grpId="0" animBg="1" autoUpdateAnimBg="0"/>
      <p:bldP spid="44128" grpId="0" autoUpdateAnimBg="0"/>
      <p:bldP spid="77" grpId="0" animBg="1"/>
      <p:bldP spid="81" grpId="0" animBg="1"/>
      <p:bldP spid="44131" grpId="0" animBg="1" autoUpdateAnimBg="0"/>
      <p:bldP spid="12186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Gerade Verbindung mit Pfeil 38"/>
          <p:cNvCxnSpPr/>
          <p:nvPr/>
        </p:nvCxnSpPr>
        <p:spPr>
          <a:xfrm>
            <a:off x="1295400" y="0"/>
            <a:ext cx="0" cy="541020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35" name="Text Box 55"/>
          <p:cNvSpPr txBox="1">
            <a:spLocks noChangeArrowheads="1"/>
          </p:cNvSpPr>
          <p:nvPr/>
        </p:nvSpPr>
        <p:spPr bwMode="auto">
          <a:xfrm>
            <a:off x="1524000" y="4191000"/>
            <a:ext cx="3124200" cy="338138"/>
          </a:xfrm>
          <a:prstGeom prst="rect">
            <a:avLst/>
          </a:prstGeom>
          <a:solidFill>
            <a:srgbClr val="BCFDA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Hybrides Projektmanagement</a:t>
            </a:r>
          </a:p>
        </p:txBody>
      </p:sp>
      <p:graphicFrame>
        <p:nvGraphicFramePr>
          <p:cNvPr id="46137" name="Object 57"/>
          <p:cNvGraphicFramePr>
            <a:graphicFrameLocks noChangeAspect="1"/>
          </p:cNvGraphicFramePr>
          <p:nvPr/>
        </p:nvGraphicFramePr>
        <p:xfrm>
          <a:off x="0" y="152400"/>
          <a:ext cx="1238250" cy="1038225"/>
        </p:xfrm>
        <a:graphic>
          <a:graphicData uri="http://schemas.openxmlformats.org/presentationml/2006/ole">
            <p:oleObj spid="_x0000_s4098" name="Bitmap-Bild" r:id="rId3" imgW="1238423" imgH="1038370" progId="PBrush">
              <p:embed/>
            </p:oleObj>
          </a:graphicData>
        </a:graphic>
      </p:graphicFrame>
      <p:graphicFrame>
        <p:nvGraphicFramePr>
          <p:cNvPr id="46138" name="Object 58"/>
          <p:cNvGraphicFramePr>
            <a:graphicFrameLocks noChangeAspect="1"/>
          </p:cNvGraphicFramePr>
          <p:nvPr/>
        </p:nvGraphicFramePr>
        <p:xfrm>
          <a:off x="0" y="1219200"/>
          <a:ext cx="1152525" cy="914400"/>
        </p:xfrm>
        <a:graphic>
          <a:graphicData uri="http://schemas.openxmlformats.org/presentationml/2006/ole">
            <p:oleObj spid="_x0000_s4099" name="Bitmap-Bild" r:id="rId4" imgW="1152381" imgH="914286" progId="PBrush">
              <p:embed/>
            </p:oleObj>
          </a:graphicData>
        </a:graphic>
      </p:graphicFrame>
      <p:graphicFrame>
        <p:nvGraphicFramePr>
          <p:cNvPr id="46139" name="Object 59"/>
          <p:cNvGraphicFramePr>
            <a:graphicFrameLocks noChangeAspect="1"/>
          </p:cNvGraphicFramePr>
          <p:nvPr/>
        </p:nvGraphicFramePr>
        <p:xfrm>
          <a:off x="1371600" y="228600"/>
          <a:ext cx="3686175" cy="3686175"/>
        </p:xfrm>
        <a:graphic>
          <a:graphicData uri="http://schemas.openxmlformats.org/presentationml/2006/ole">
            <p:oleObj spid="_x0000_s4100" name="Bitmap-Bild" r:id="rId5" imgW="3685714" imgH="3685714" progId="PBrush">
              <p:embed/>
            </p:oleObj>
          </a:graphicData>
        </a:graphic>
      </p:graphicFrame>
      <p:cxnSp>
        <p:nvCxnSpPr>
          <p:cNvPr id="17" name="Gerade Verbindung mit Pfeil 16"/>
          <p:cNvCxnSpPr/>
          <p:nvPr/>
        </p:nvCxnSpPr>
        <p:spPr>
          <a:xfrm>
            <a:off x="1143000" y="1600200"/>
            <a:ext cx="457200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141" name="Object 61"/>
          <p:cNvGraphicFramePr>
            <a:graphicFrameLocks noChangeAspect="1"/>
          </p:cNvGraphicFramePr>
          <p:nvPr/>
        </p:nvGraphicFramePr>
        <p:xfrm>
          <a:off x="5029200" y="2590800"/>
          <a:ext cx="4114800" cy="3821113"/>
        </p:xfrm>
        <a:graphic>
          <a:graphicData uri="http://schemas.openxmlformats.org/presentationml/2006/ole">
            <p:oleObj spid="_x0000_s4101" name="Bitmap-Bild" r:id="rId6" imgW="4266667" imgH="3962953" progId="PBrush">
              <p:embed/>
            </p:oleObj>
          </a:graphicData>
        </a:graphic>
      </p:graphicFrame>
      <p:cxnSp>
        <p:nvCxnSpPr>
          <p:cNvPr id="44" name="Gerade Verbindung mit Pfeil 43"/>
          <p:cNvCxnSpPr/>
          <p:nvPr/>
        </p:nvCxnSpPr>
        <p:spPr>
          <a:xfrm>
            <a:off x="4953000" y="2514600"/>
            <a:ext cx="1066800" cy="0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>
            <a:off x="6019800" y="2514600"/>
            <a:ext cx="0" cy="9906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/>
          <p:nvPr/>
        </p:nvCxnSpPr>
        <p:spPr>
          <a:xfrm>
            <a:off x="3962400" y="4038600"/>
            <a:ext cx="1944688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/>
          <p:cNvCxnSpPr/>
          <p:nvPr/>
        </p:nvCxnSpPr>
        <p:spPr>
          <a:xfrm>
            <a:off x="3962400" y="2971800"/>
            <a:ext cx="0" cy="10668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>
            <a:off x="5867400" y="38862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>
            <a:off x="8763000" y="4572000"/>
            <a:ext cx="381000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6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35" grpId="0" animBg="1" autoUpdateAnimBg="0"/>
      <p:bldP spid="12186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"/>
          <p:cNvSpPr/>
          <p:nvPr/>
        </p:nvSpPr>
        <p:spPr>
          <a:xfrm>
            <a:off x="2971800" y="152400"/>
            <a:ext cx="3168650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25" name="Textfeld 2"/>
          <p:cNvSpPr txBox="1">
            <a:spLocks noChangeArrowheads="1"/>
          </p:cNvSpPr>
          <p:nvPr/>
        </p:nvSpPr>
        <p:spPr bwMode="auto">
          <a:xfrm>
            <a:off x="3059113" y="252413"/>
            <a:ext cx="295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Multiprojektmanagement</a:t>
            </a: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4419600" y="685800"/>
            <a:ext cx="0" cy="288925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>
            <a:off x="2286000" y="990600"/>
            <a:ext cx="4606925" cy="0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208" name="Object 104"/>
          <p:cNvGraphicFramePr>
            <a:graphicFrameLocks noChangeAspect="1"/>
          </p:cNvGraphicFramePr>
          <p:nvPr/>
        </p:nvGraphicFramePr>
        <p:xfrm>
          <a:off x="152400" y="1143000"/>
          <a:ext cx="4191000" cy="5429250"/>
        </p:xfrm>
        <a:graphic>
          <a:graphicData uri="http://schemas.openxmlformats.org/presentationml/2006/ole">
            <p:oleObj spid="_x0000_s5122" name="Bitmap-Bild" r:id="rId3" imgW="4191585" imgH="5428571" progId="PBrush">
              <p:embed/>
            </p:oleObj>
          </a:graphicData>
        </a:graphic>
      </p:graphicFrame>
      <p:cxnSp>
        <p:nvCxnSpPr>
          <p:cNvPr id="13" name="Gerade Verbindung mit Pfeil 12"/>
          <p:cNvCxnSpPr/>
          <p:nvPr/>
        </p:nvCxnSpPr>
        <p:spPr>
          <a:xfrm>
            <a:off x="2286000" y="990600"/>
            <a:ext cx="0" cy="287338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210" name="Object 106"/>
          <p:cNvGraphicFramePr>
            <a:graphicFrameLocks noChangeAspect="1"/>
          </p:cNvGraphicFramePr>
          <p:nvPr/>
        </p:nvGraphicFramePr>
        <p:xfrm>
          <a:off x="4343400" y="1143000"/>
          <a:ext cx="4800600" cy="5591175"/>
        </p:xfrm>
        <a:graphic>
          <a:graphicData uri="http://schemas.openxmlformats.org/presentationml/2006/ole">
            <p:oleObj spid="_x0000_s5123" name="Bitmap-Bild" r:id="rId4" imgW="4800000" imgH="5590476" progId="PBrush">
              <p:embed/>
            </p:oleObj>
          </a:graphicData>
        </a:graphic>
      </p:graphicFrame>
      <p:cxnSp>
        <p:nvCxnSpPr>
          <p:cNvPr id="14" name="Gerade Verbindung mit Pfeil 13"/>
          <p:cNvCxnSpPr/>
          <p:nvPr/>
        </p:nvCxnSpPr>
        <p:spPr>
          <a:xfrm>
            <a:off x="6858000" y="990600"/>
            <a:ext cx="0" cy="287338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4008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2186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Abgerundetes Rechteck 76"/>
          <p:cNvSpPr/>
          <p:nvPr/>
        </p:nvSpPr>
        <p:spPr>
          <a:xfrm>
            <a:off x="30163" y="5715000"/>
            <a:ext cx="9037637" cy="9048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32" name="Textfeld 24"/>
          <p:cNvSpPr txBox="1">
            <a:spLocks noChangeArrowheads="1"/>
          </p:cNvSpPr>
          <p:nvPr/>
        </p:nvSpPr>
        <p:spPr bwMode="auto">
          <a:xfrm>
            <a:off x="2514600" y="502920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niedrig</a:t>
            </a:r>
          </a:p>
        </p:txBody>
      </p:sp>
      <p:sp>
        <p:nvSpPr>
          <p:cNvPr id="48133" name="Textfeld 25"/>
          <p:cNvSpPr txBox="1">
            <a:spLocks noChangeArrowheads="1"/>
          </p:cNvSpPr>
          <p:nvPr/>
        </p:nvSpPr>
        <p:spPr bwMode="auto">
          <a:xfrm>
            <a:off x="4419600" y="5029200"/>
            <a:ext cx="1150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mittel</a:t>
            </a:r>
          </a:p>
        </p:txBody>
      </p:sp>
      <p:sp>
        <p:nvSpPr>
          <p:cNvPr id="48134" name="Textfeld 26"/>
          <p:cNvSpPr txBox="1">
            <a:spLocks noChangeArrowheads="1"/>
          </p:cNvSpPr>
          <p:nvPr/>
        </p:nvSpPr>
        <p:spPr bwMode="auto">
          <a:xfrm>
            <a:off x="6324600" y="502920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hoch</a:t>
            </a:r>
          </a:p>
        </p:txBody>
      </p:sp>
      <p:sp>
        <p:nvSpPr>
          <p:cNvPr id="48135" name="Textfeld 27"/>
          <p:cNvSpPr txBox="1">
            <a:spLocks noChangeArrowheads="1"/>
          </p:cNvSpPr>
          <p:nvPr/>
        </p:nvSpPr>
        <p:spPr bwMode="auto">
          <a:xfrm>
            <a:off x="1103313" y="407511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niedrig</a:t>
            </a:r>
          </a:p>
        </p:txBody>
      </p:sp>
      <p:sp>
        <p:nvSpPr>
          <p:cNvPr id="48136" name="Textfeld 28"/>
          <p:cNvSpPr txBox="1">
            <a:spLocks noChangeArrowheads="1"/>
          </p:cNvSpPr>
          <p:nvPr/>
        </p:nvSpPr>
        <p:spPr bwMode="auto">
          <a:xfrm>
            <a:off x="1219200" y="2398713"/>
            <a:ext cx="7191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mittel</a:t>
            </a:r>
          </a:p>
        </p:txBody>
      </p:sp>
      <p:sp>
        <p:nvSpPr>
          <p:cNvPr id="48137" name="Textfeld 29"/>
          <p:cNvSpPr txBox="1">
            <a:spLocks noChangeArrowheads="1"/>
          </p:cNvSpPr>
          <p:nvPr/>
        </p:nvSpPr>
        <p:spPr bwMode="auto">
          <a:xfrm>
            <a:off x="1219200" y="7620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hoch</a:t>
            </a:r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6934200" y="5486400"/>
            <a:ext cx="86360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V="1">
            <a:off x="685800" y="1447800"/>
            <a:ext cx="0" cy="1152525"/>
          </a:xfrm>
          <a:prstGeom prst="straightConnector1">
            <a:avLst/>
          </a:prstGeom>
          <a:ln w="4445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1" name="Textfeld 38"/>
          <p:cNvSpPr txBox="1">
            <a:spLocks noChangeArrowheads="1"/>
          </p:cNvSpPr>
          <p:nvPr/>
        </p:nvSpPr>
        <p:spPr bwMode="auto">
          <a:xfrm>
            <a:off x="152400" y="7286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Projekt-Nutzen</a:t>
            </a:r>
          </a:p>
        </p:txBody>
      </p:sp>
      <p:sp>
        <p:nvSpPr>
          <p:cNvPr id="60" name="Rechteck 59"/>
          <p:cNvSpPr/>
          <p:nvPr/>
        </p:nvSpPr>
        <p:spPr>
          <a:xfrm>
            <a:off x="7162800" y="5791200"/>
            <a:ext cx="215900" cy="215900"/>
          </a:xfrm>
          <a:prstGeom prst="rect">
            <a:avLst/>
          </a:prstGeom>
          <a:solidFill>
            <a:srgbClr val="FBABE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56" name="Textfeld 61"/>
          <p:cNvSpPr txBox="1">
            <a:spLocks noChangeArrowheads="1"/>
          </p:cNvSpPr>
          <p:nvPr/>
        </p:nvSpPr>
        <p:spPr bwMode="auto">
          <a:xfrm>
            <a:off x="7415213" y="5791200"/>
            <a:ext cx="1728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 stoppen?</a:t>
            </a:r>
          </a:p>
        </p:txBody>
      </p:sp>
      <p:sp>
        <p:nvSpPr>
          <p:cNvPr id="63" name="Rechteck 62"/>
          <p:cNvSpPr/>
          <p:nvPr/>
        </p:nvSpPr>
        <p:spPr>
          <a:xfrm>
            <a:off x="2286000" y="5791200"/>
            <a:ext cx="215900" cy="2159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58" name="Textfeld 63"/>
          <p:cNvSpPr txBox="1">
            <a:spLocks noChangeArrowheads="1"/>
          </p:cNvSpPr>
          <p:nvPr/>
        </p:nvSpPr>
        <p:spPr bwMode="auto">
          <a:xfrm>
            <a:off x="2514600" y="5797550"/>
            <a:ext cx="187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Risiken minimieren</a:t>
            </a:r>
          </a:p>
        </p:txBody>
      </p:sp>
      <p:sp>
        <p:nvSpPr>
          <p:cNvPr id="65" name="Rechteck 64"/>
          <p:cNvSpPr/>
          <p:nvPr/>
        </p:nvSpPr>
        <p:spPr>
          <a:xfrm>
            <a:off x="152400" y="5791200"/>
            <a:ext cx="215900" cy="215900"/>
          </a:xfrm>
          <a:prstGeom prst="rect">
            <a:avLst/>
          </a:prstGeom>
          <a:solidFill>
            <a:srgbClr val="D5FEC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60" name="Textfeld 65"/>
          <p:cNvSpPr txBox="1">
            <a:spLocks noChangeArrowheads="1"/>
          </p:cNvSpPr>
          <p:nvPr/>
        </p:nvSpPr>
        <p:spPr bwMode="auto">
          <a:xfrm>
            <a:off x="381000" y="5791200"/>
            <a:ext cx="187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Projekte realisieren</a:t>
            </a:r>
          </a:p>
        </p:txBody>
      </p:sp>
      <p:sp>
        <p:nvSpPr>
          <p:cNvPr id="71" name="Rechteck 70"/>
          <p:cNvSpPr/>
          <p:nvPr/>
        </p:nvSpPr>
        <p:spPr>
          <a:xfrm>
            <a:off x="4419600" y="5791200"/>
            <a:ext cx="215900" cy="215900"/>
          </a:xfrm>
          <a:prstGeom prst="rect">
            <a:avLst/>
          </a:prstGeom>
          <a:solidFill>
            <a:srgbClr val="FFFFCC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62" name="Textfeld 71"/>
          <p:cNvSpPr txBox="1">
            <a:spLocks noChangeArrowheads="1"/>
          </p:cNvSpPr>
          <p:nvPr/>
        </p:nvSpPr>
        <p:spPr bwMode="auto">
          <a:xfrm>
            <a:off x="4724400" y="5791200"/>
            <a:ext cx="237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Projekte nochmals prüfen </a:t>
            </a:r>
          </a:p>
        </p:txBody>
      </p:sp>
      <p:sp>
        <p:nvSpPr>
          <p:cNvPr id="73" name="Ellipse 72"/>
          <p:cNvSpPr/>
          <p:nvPr/>
        </p:nvSpPr>
        <p:spPr>
          <a:xfrm>
            <a:off x="193675" y="6096000"/>
            <a:ext cx="395288" cy="360363"/>
          </a:xfrm>
          <a:prstGeom prst="ellipse">
            <a:avLst/>
          </a:prstGeom>
          <a:solidFill>
            <a:schemeClr val="bg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64" name="Textfeld 73"/>
          <p:cNvSpPr txBox="1">
            <a:spLocks noChangeArrowheads="1"/>
          </p:cNvSpPr>
          <p:nvPr/>
        </p:nvSpPr>
        <p:spPr bwMode="auto">
          <a:xfrm>
            <a:off x="592138" y="6172200"/>
            <a:ext cx="3600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Kreisgröße = Projektbudget [EUR]</a:t>
            </a:r>
          </a:p>
        </p:txBody>
      </p:sp>
      <p:sp>
        <p:nvSpPr>
          <p:cNvPr id="75" name="Ellipse 74"/>
          <p:cNvSpPr/>
          <p:nvPr/>
        </p:nvSpPr>
        <p:spPr>
          <a:xfrm>
            <a:off x="4419600" y="6096000"/>
            <a:ext cx="395288" cy="3603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8166" name="Textfeld 75"/>
          <p:cNvSpPr txBox="1">
            <a:spLocks noChangeArrowheads="1"/>
          </p:cNvSpPr>
          <p:nvPr/>
        </p:nvSpPr>
        <p:spPr bwMode="auto">
          <a:xfrm>
            <a:off x="4876800" y="6172200"/>
            <a:ext cx="4105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Farbe = Projektart oder  Unternehmensbereich</a:t>
            </a:r>
          </a:p>
        </p:txBody>
      </p:sp>
      <p:sp>
        <p:nvSpPr>
          <p:cNvPr id="48183" name="Textfeld 38"/>
          <p:cNvSpPr txBox="1">
            <a:spLocks noChangeArrowheads="1"/>
          </p:cNvSpPr>
          <p:nvPr/>
        </p:nvSpPr>
        <p:spPr bwMode="auto">
          <a:xfrm>
            <a:off x="4953000" y="5334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Projekt-Risiko</a:t>
            </a:r>
          </a:p>
        </p:txBody>
      </p:sp>
      <p:graphicFrame>
        <p:nvGraphicFramePr>
          <p:cNvPr id="48184" name="Object 56"/>
          <p:cNvGraphicFramePr>
            <a:graphicFrameLocks noChangeAspect="1"/>
          </p:cNvGraphicFramePr>
          <p:nvPr/>
        </p:nvGraphicFramePr>
        <p:xfrm>
          <a:off x="2438400" y="304800"/>
          <a:ext cx="5057775" cy="4762500"/>
        </p:xfrm>
        <a:graphic>
          <a:graphicData uri="http://schemas.openxmlformats.org/presentationml/2006/ole">
            <p:oleObj spid="_x0000_s6146" name="Bitmap-Bild" r:id="rId4" imgW="5057143" imgH="4761905" progId="PBrush">
              <p:embed/>
            </p:oleObj>
          </a:graphicData>
        </a:graphic>
      </p:graphicFrame>
      <p:graphicFrame>
        <p:nvGraphicFramePr>
          <p:cNvPr id="48185" name="Object 57"/>
          <p:cNvGraphicFramePr>
            <a:graphicFrameLocks noChangeAspect="1"/>
          </p:cNvGraphicFramePr>
          <p:nvPr/>
        </p:nvGraphicFramePr>
        <p:xfrm>
          <a:off x="1905000" y="304800"/>
          <a:ext cx="6172200" cy="4746625"/>
        </p:xfrm>
        <a:graphic>
          <a:graphicData uri="http://schemas.openxmlformats.org/presentationml/2006/ole">
            <p:oleObj spid="_x0000_s6147" name="Bitmap-Bild" r:id="rId5" imgW="6601746" imgH="5076190" progId="PBrush">
              <p:embed/>
            </p:oleObj>
          </a:graphicData>
        </a:graphic>
      </p:graphicFrame>
      <p:sp>
        <p:nvSpPr>
          <p:cNvPr id="48186" name="Text Box 58"/>
          <p:cNvSpPr txBox="1">
            <a:spLocks noChangeArrowheads="1"/>
          </p:cNvSpPr>
          <p:nvPr/>
        </p:nvSpPr>
        <p:spPr bwMode="auto">
          <a:xfrm>
            <a:off x="4267200" y="152400"/>
            <a:ext cx="1600200" cy="3381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Beispiele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534400" y="51054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4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8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 autoUpdateAnimBg="0"/>
      <p:bldP spid="48132" grpId="0" autoUpdateAnimBg="0"/>
      <p:bldP spid="48133" grpId="0" autoUpdateAnimBg="0"/>
      <p:bldP spid="48134" grpId="0" autoUpdateAnimBg="0"/>
      <p:bldP spid="48135" grpId="0" autoUpdateAnimBg="0"/>
      <p:bldP spid="48136" grpId="0" autoUpdateAnimBg="0"/>
      <p:bldP spid="48137" grpId="0" autoUpdateAnimBg="0"/>
      <p:bldP spid="48141" grpId="0" autoUpdateAnimBg="0"/>
      <p:bldP spid="60" grpId="0" animBg="1" autoUpdateAnimBg="0"/>
      <p:bldP spid="48156" grpId="0" autoUpdateAnimBg="0"/>
      <p:bldP spid="63" grpId="0" animBg="1" autoUpdateAnimBg="0"/>
      <p:bldP spid="48158" grpId="0" autoUpdateAnimBg="0"/>
      <p:bldP spid="65" grpId="0" animBg="1" autoUpdateAnimBg="0"/>
      <p:bldP spid="48160" grpId="0" autoUpdateAnimBg="0"/>
      <p:bldP spid="71" grpId="0" animBg="1" autoUpdateAnimBg="0"/>
      <p:bldP spid="48162" grpId="0" autoUpdateAnimBg="0"/>
      <p:bldP spid="73" grpId="0" animBg="1" autoUpdateAnimBg="0"/>
      <p:bldP spid="48164" grpId="0" autoUpdateAnimBg="0"/>
      <p:bldP spid="75" grpId="0" animBg="1" autoUpdateAnimBg="0"/>
      <p:bldP spid="48166" grpId="0" autoUpdateAnimBg="0"/>
      <p:bldP spid="48183" grpId="0" autoUpdateAnimBg="0"/>
      <p:bldP spid="48186" grpId="0" animBg="1" autoUpdateAnimBg="0"/>
      <p:bldP spid="12186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bgerundetes Rechteck 42"/>
          <p:cNvSpPr/>
          <p:nvPr/>
        </p:nvSpPr>
        <p:spPr>
          <a:xfrm>
            <a:off x="1066800" y="4572000"/>
            <a:ext cx="6624638" cy="16557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" name="Abgerundetes Rechteck 21"/>
          <p:cNvSpPr/>
          <p:nvPr/>
        </p:nvSpPr>
        <p:spPr>
          <a:xfrm>
            <a:off x="1066800" y="2667000"/>
            <a:ext cx="6624638" cy="165576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1143000" y="1066800"/>
            <a:ext cx="6624638" cy="12969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Abgerundetes Rechteck 1"/>
          <p:cNvSpPr/>
          <p:nvPr/>
        </p:nvSpPr>
        <p:spPr>
          <a:xfrm>
            <a:off x="2819400" y="228600"/>
            <a:ext cx="3168650" cy="6477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" name="Gerade Verbindung mit Pfeil 2"/>
          <p:cNvCxnSpPr>
            <a:stCxn id="2" idx="2"/>
          </p:cNvCxnSpPr>
          <p:nvPr/>
        </p:nvCxnSpPr>
        <p:spPr>
          <a:xfrm>
            <a:off x="4419600" y="914400"/>
            <a:ext cx="0" cy="4033838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/>
          <p:cNvCxnSpPr/>
          <p:nvPr/>
        </p:nvCxnSpPr>
        <p:spPr>
          <a:xfrm>
            <a:off x="3505200" y="1828800"/>
            <a:ext cx="1800225" cy="0"/>
          </a:xfrm>
          <a:prstGeom prst="straightConnector1">
            <a:avLst/>
          </a:prstGeom>
          <a:ln w="4445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57" name="Textfeld 4"/>
          <p:cNvSpPr txBox="1">
            <a:spLocks noChangeArrowheads="1"/>
          </p:cNvSpPr>
          <p:nvPr/>
        </p:nvSpPr>
        <p:spPr bwMode="auto">
          <a:xfrm>
            <a:off x="2987675" y="404813"/>
            <a:ext cx="2952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Projektmarketing</a:t>
            </a:r>
          </a:p>
        </p:txBody>
      </p:sp>
      <p:sp>
        <p:nvSpPr>
          <p:cNvPr id="53258" name="Textfeld 10"/>
          <p:cNvSpPr txBox="1">
            <a:spLocks noChangeArrowheads="1"/>
          </p:cNvSpPr>
          <p:nvPr/>
        </p:nvSpPr>
        <p:spPr bwMode="auto">
          <a:xfrm>
            <a:off x="4572000" y="1143000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Projektname</a:t>
            </a:r>
          </a:p>
        </p:txBody>
      </p:sp>
      <p:sp>
        <p:nvSpPr>
          <p:cNvPr id="53259" name="Textfeld 11"/>
          <p:cNvSpPr txBox="1">
            <a:spLocks noChangeArrowheads="1"/>
          </p:cNvSpPr>
          <p:nvPr/>
        </p:nvSpPr>
        <p:spPr bwMode="auto">
          <a:xfrm>
            <a:off x="1828800" y="1143000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Projektlogo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3505200" y="2895600"/>
            <a:ext cx="1800225" cy="0"/>
          </a:xfrm>
          <a:prstGeom prst="straightConnector1">
            <a:avLst/>
          </a:prstGeom>
          <a:ln w="4445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61" name="Textfeld 13"/>
          <p:cNvSpPr txBox="1">
            <a:spLocks noChangeArrowheads="1"/>
          </p:cNvSpPr>
          <p:nvPr/>
        </p:nvSpPr>
        <p:spPr bwMode="auto">
          <a:xfrm>
            <a:off x="5262563" y="2743200"/>
            <a:ext cx="172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Projektraum</a:t>
            </a:r>
          </a:p>
        </p:txBody>
      </p:sp>
      <p:sp>
        <p:nvSpPr>
          <p:cNvPr id="53262" name="Textfeld 14"/>
          <p:cNvSpPr txBox="1">
            <a:spLocks noChangeArrowheads="1"/>
          </p:cNvSpPr>
          <p:nvPr/>
        </p:nvSpPr>
        <p:spPr bwMode="auto">
          <a:xfrm>
            <a:off x="1600200" y="2743200"/>
            <a:ext cx="1944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Projektfortschritt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352800" y="4953000"/>
            <a:ext cx="2087563" cy="0"/>
          </a:xfrm>
          <a:prstGeom prst="straightConnector1">
            <a:avLst/>
          </a:prstGeom>
          <a:ln w="4445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64" name="Textfeld 16"/>
          <p:cNvSpPr txBox="1">
            <a:spLocks noChangeArrowheads="1"/>
          </p:cNvSpPr>
          <p:nvPr/>
        </p:nvSpPr>
        <p:spPr bwMode="auto">
          <a:xfrm>
            <a:off x="5486400" y="4757738"/>
            <a:ext cx="2303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Auftraggeber, Entscheidungsträger</a:t>
            </a:r>
          </a:p>
        </p:txBody>
      </p:sp>
      <p:sp>
        <p:nvSpPr>
          <p:cNvPr id="53265" name="Textfeld 17"/>
          <p:cNvSpPr txBox="1">
            <a:spLocks noChangeArrowheads="1"/>
          </p:cNvSpPr>
          <p:nvPr/>
        </p:nvSpPr>
        <p:spPr bwMode="auto">
          <a:xfrm>
            <a:off x="1547813" y="4818063"/>
            <a:ext cx="1944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Öffentlichkeit</a:t>
            </a:r>
          </a:p>
        </p:txBody>
      </p:sp>
      <p:pic>
        <p:nvPicPr>
          <p:cNvPr id="53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524000"/>
            <a:ext cx="1223963" cy="760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3267" name="Textfeld 20"/>
          <p:cNvSpPr txBox="1">
            <a:spLocks noChangeArrowheads="1"/>
          </p:cNvSpPr>
          <p:nvPr/>
        </p:nvSpPr>
        <p:spPr bwMode="auto">
          <a:xfrm>
            <a:off x="5364163" y="1520825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>
                <a:solidFill>
                  <a:srgbClr val="FF0000"/>
                </a:solidFill>
                <a:latin typeface="Bodoni MT Black" pitchFamily="18" charset="0"/>
              </a:rPr>
              <a:t>KuRo W20</a:t>
            </a:r>
          </a:p>
        </p:txBody>
      </p:sp>
      <p:graphicFrame>
        <p:nvGraphicFramePr>
          <p:cNvPr id="53274" name="Object 3"/>
          <p:cNvGraphicFramePr>
            <a:graphicFrameLocks noChangeAspect="1"/>
          </p:cNvGraphicFramePr>
          <p:nvPr/>
        </p:nvGraphicFramePr>
        <p:xfrm>
          <a:off x="5334000" y="3124200"/>
          <a:ext cx="1673225" cy="1071563"/>
        </p:xfrm>
        <a:graphic>
          <a:graphicData uri="http://schemas.openxmlformats.org/presentationml/2006/ole">
            <p:oleObj spid="_x0000_s7170" name="Paint Shop Pro Image" r:id="rId5" imgW="2136585" imgH="1366224" progId="">
              <p:embed/>
            </p:oleObj>
          </a:graphicData>
        </a:graphic>
      </p:graphicFrame>
      <p:sp>
        <p:nvSpPr>
          <p:cNvPr id="53275" name="Textfeld 43"/>
          <p:cNvSpPr txBox="1">
            <a:spLocks noChangeArrowheads="1"/>
          </p:cNvSpPr>
          <p:nvPr/>
        </p:nvSpPr>
        <p:spPr bwMode="auto">
          <a:xfrm>
            <a:off x="3419475" y="5589588"/>
            <a:ext cx="1944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Information</a:t>
            </a:r>
          </a:p>
        </p:txBody>
      </p:sp>
      <p:graphicFrame>
        <p:nvGraphicFramePr>
          <p:cNvPr id="53276" name="Object 4"/>
          <p:cNvGraphicFramePr>
            <a:graphicFrameLocks noChangeAspect="1"/>
          </p:cNvGraphicFramePr>
          <p:nvPr/>
        </p:nvGraphicFramePr>
        <p:xfrm>
          <a:off x="5638800" y="5334000"/>
          <a:ext cx="1296988" cy="857250"/>
        </p:xfrm>
        <a:graphic>
          <a:graphicData uri="http://schemas.openxmlformats.org/presentationml/2006/ole">
            <p:oleObj spid="_x0000_s7171" name="Paint Shop Pro Image" r:id="rId6" imgW="2526829" imgH="1668745" progId="">
              <p:embed/>
            </p:oleObj>
          </a:graphicData>
        </a:graphic>
      </p:graphicFrame>
      <p:pic>
        <p:nvPicPr>
          <p:cNvPr id="5327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4648200"/>
            <a:ext cx="117475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327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5105400"/>
            <a:ext cx="936625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1219200" y="3124200"/>
          <a:ext cx="2609850" cy="1057275"/>
        </p:xfrm>
        <a:graphic>
          <a:graphicData uri="http://schemas.openxmlformats.org/presentationml/2006/ole">
            <p:oleObj spid="_x0000_s7172" name="Bitmap-Bild" r:id="rId9" imgW="2610214" imgH="1057423" progId="PBrush">
              <p:embed/>
            </p:oleObj>
          </a:graphicData>
        </a:graphic>
      </p:graphicFrame>
      <p:pic>
        <p:nvPicPr>
          <p:cNvPr id="5328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2800" y="3048000"/>
            <a:ext cx="8636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 autoUpdateAnimBg="0"/>
      <p:bldP spid="22" grpId="0" animBg="1" autoUpdateAnimBg="0"/>
      <p:bldP spid="19" grpId="0" animBg="1" autoUpdateAnimBg="0"/>
      <p:bldP spid="2" grpId="0" animBg="1" autoUpdateAnimBg="0"/>
      <p:bldP spid="53257" grpId="0" autoUpdateAnimBg="0"/>
      <p:bldP spid="53258" grpId="0" autoUpdateAnimBg="0"/>
      <p:bldP spid="53259" grpId="0" autoUpdateAnimBg="0"/>
      <p:bldP spid="53261" grpId="0" autoUpdateAnimBg="0"/>
      <p:bldP spid="53262" grpId="0" autoUpdateAnimBg="0"/>
      <p:bldP spid="53264" grpId="0" autoUpdateAnimBg="0"/>
      <p:bldP spid="53265" grpId="0" autoUpdateAnimBg="0"/>
      <p:bldP spid="53267" grpId="0" autoUpdateAnimBg="0"/>
      <p:bldP spid="53275" grpId="0" autoUpdateAnimBg="0"/>
      <p:bldP spid="121865" grpId="0" animBg="1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Bildschirmpräsentation (4:3)</PresentationFormat>
  <Paragraphs>87</Paragraphs>
  <Slides>8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Larissa-Design</vt:lpstr>
      <vt:lpstr>Paint Shop Pro Image</vt:lpstr>
      <vt:lpstr>Bitmap-Bild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IWK-Siegfried von Känel</dc:creator>
  <cp:lastModifiedBy>IWK-Siegfried von Känel</cp:lastModifiedBy>
  <cp:revision>206</cp:revision>
  <dcterms:created xsi:type="dcterms:W3CDTF">2019-09-12T07:03:07Z</dcterms:created>
  <dcterms:modified xsi:type="dcterms:W3CDTF">2020-03-29T14:19:05Z</dcterms:modified>
</cp:coreProperties>
</file>