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28" r:id="rId2"/>
    <p:sldId id="303" r:id="rId3"/>
    <p:sldId id="305" r:id="rId4"/>
    <p:sldId id="306" r:id="rId5"/>
    <p:sldId id="307" r:id="rId6"/>
    <p:sldId id="308" r:id="rId7"/>
    <p:sldId id="309" r:id="rId8"/>
    <p:sldId id="310" r:id="rId9"/>
    <p:sldId id="330" r:id="rId10"/>
    <p:sldId id="323" r:id="rId11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FAA0"/>
    <a:srgbClr val="0000FF"/>
    <a:srgbClr val="92FC6C"/>
    <a:srgbClr val="BCFDA5"/>
    <a:srgbClr val="FFFFCC"/>
    <a:srgbClr val="F1F0E7"/>
    <a:srgbClr val="008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3103" autoAdjust="0"/>
  </p:normalViewPr>
  <p:slideViewPr>
    <p:cSldViewPr>
      <p:cViewPr>
        <p:scale>
          <a:sx n="100" d="100"/>
          <a:sy n="100" d="100"/>
        </p:scale>
        <p:origin x="-2046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3833220-2B6C-45A7-A79F-2AB1B10A027F}" type="datetimeFigureOut">
              <a:rPr lang="de-DE"/>
              <a:pPr>
                <a:defRPr/>
              </a:pPr>
              <a:t>29.03.2020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6795C17-013F-4033-ACDD-E93F43AD2B1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2746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973D6B-869E-4819-8C3E-92A56D7EAEC3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3796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1083A3-199B-494D-A3A3-EC1EDAB62BB2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6388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AA21ED-9460-40A7-98A9-DD4E3250B203}" type="slidenum">
              <a:rPr lang="de-DE" sz="1200">
                <a:solidFill>
                  <a:schemeClr val="tx1"/>
                </a:solidFill>
              </a:rPr>
              <a:pPr algn="r"/>
              <a:t>9</a:t>
            </a:fld>
            <a:endParaRPr lang="de-DE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7"/>
          <p:cNvSpPr txBox="1">
            <a:spLocks noChangeArrowheads="1"/>
          </p:cNvSpPr>
          <p:nvPr userDrawn="1"/>
        </p:nvSpPr>
        <p:spPr bwMode="auto">
          <a:xfrm>
            <a:off x="0" y="66294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de-DE" sz="1000">
                <a:solidFill>
                  <a:schemeClr val="tx1"/>
                </a:solidFill>
                <a:latin typeface="Arial" charset="0"/>
                <a:cs typeface="Arial" charset="0"/>
              </a:rPr>
              <a:t>© Springer-Gabler Fachmedien 2020</a:t>
            </a:r>
          </a:p>
        </p:txBody>
      </p:sp>
      <p:sp>
        <p:nvSpPr>
          <p:cNvPr id="13320" name="Text Box 8"/>
          <p:cNvSpPr txBox="1">
            <a:spLocks noChangeArrowheads="1"/>
          </p:cNvSpPr>
          <p:nvPr userDrawn="1"/>
        </p:nvSpPr>
        <p:spPr bwMode="auto">
          <a:xfrm>
            <a:off x="8153400" y="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fld id="{66E09DBE-9AD0-4B5F-83E0-33A37DA8BB3C}" type="slidenum"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pPr algn="l">
                <a:spcBef>
                  <a:spcPct val="50000"/>
                </a:spcBef>
                <a:defRPr/>
              </a:pPr>
              <a:t>‹Nr.›</a:t>
            </a:fld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5.png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152400" y="381000"/>
            <a:ext cx="8763000" cy="25527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04800" y="1568450"/>
            <a:ext cx="8424863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b="1" i="1">
                <a:solidFill>
                  <a:srgbClr val="0000FF"/>
                </a:solidFill>
                <a:latin typeface="Times New Roman" pitchFamily="18" charset="0"/>
              </a:rPr>
              <a:t>Projekte und Projektmanagement</a:t>
            </a:r>
            <a:endParaRPr lang="de-DE" sz="36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438150" y="56356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de-DE" sz="3600" b="1" i="1">
                <a:solidFill>
                  <a:schemeClr val="tx1"/>
                </a:solidFill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8600" y="3152775"/>
            <a:ext cx="85344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Animierte PowerPoint-Folien zu ausgewählten Grafiken</a:t>
            </a: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de-DE" sz="2400" b="1">
                <a:solidFill>
                  <a:srgbClr val="FF3300"/>
                </a:solidFill>
                <a:latin typeface="Arial" charset="0"/>
                <a:cs typeface="Arial" charset="0"/>
              </a:rPr>
              <a:t>Hinweise:</a:t>
            </a:r>
            <a:endParaRPr lang="de-DE" sz="28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175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Start der Präsentation:  Funktionstaste </a:t>
            </a:r>
            <a:r>
              <a:rPr lang="de-DE" sz="2400" b="1">
                <a:solidFill>
                  <a:srgbClr val="0000FF"/>
                </a:solidFill>
                <a:latin typeface="Arial" charset="0"/>
                <a:cs typeface="Arial" charset="0"/>
              </a:rPr>
              <a:t>[F5] </a:t>
            </a: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drücken oder über Menü „Bildschirmpräsentation“.</a:t>
            </a:r>
          </a:p>
          <a:p>
            <a:pPr algn="l"/>
            <a:endParaRPr lang="de-DE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/>
            <a:r>
              <a:rPr lang="de-DE" b="1" smtClean="0">
                <a:solidFill>
                  <a:schemeClr val="tx1"/>
                </a:solidFill>
                <a:latin typeface="Arial" charset="0"/>
                <a:cs typeface="Arial" charset="0"/>
              </a:rPr>
              <a:t>Im </a:t>
            </a: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Weiteren immer mit dem </a:t>
            </a:r>
            <a:r>
              <a:rPr lang="de-DE" b="1">
                <a:solidFill>
                  <a:srgbClr val="0000FF"/>
                </a:solidFill>
                <a:latin typeface="Arial" charset="0"/>
                <a:cs typeface="Arial" charset="0"/>
              </a:rPr>
              <a:t>Mauszeiger </a:t>
            </a: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solange auf die Folienfläche klicken,</a:t>
            </a:r>
          </a:p>
          <a:p>
            <a:pPr algn="l"/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bis das das kleine </a:t>
            </a:r>
            <a:r>
              <a:rPr lang="de-DE" b="1">
                <a:solidFill>
                  <a:srgbClr val="0000FF"/>
                </a:solidFill>
                <a:latin typeface="Arial" charset="0"/>
                <a:cs typeface="Arial" charset="0"/>
              </a:rPr>
              <a:t>rote Viereck</a:t>
            </a: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76600" y="3573463"/>
            <a:ext cx="1871663" cy="461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2400" b="1">
                <a:solidFill>
                  <a:srgbClr val="0000FF"/>
                </a:solidFill>
              </a:rPr>
              <a:t>Kapitel </a:t>
            </a:r>
            <a:r>
              <a:rPr lang="de-DE" sz="2400" b="1" smtClean="0">
                <a:solidFill>
                  <a:srgbClr val="0000FF"/>
                </a:solidFill>
              </a:rPr>
              <a:t> 3</a:t>
            </a:r>
            <a:endParaRPr lang="de-DE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0650"/>
            <a:ext cx="6765925" cy="673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Gerade Verbindung 5"/>
          <p:cNvCxnSpPr/>
          <p:nvPr/>
        </p:nvCxnSpPr>
        <p:spPr>
          <a:xfrm>
            <a:off x="4716463" y="981075"/>
            <a:ext cx="0" cy="4751388"/>
          </a:xfrm>
          <a:prstGeom prst="line">
            <a:avLst/>
          </a:prstGeom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 flipH="1">
            <a:off x="2339975" y="3357563"/>
            <a:ext cx="4752975" cy="7937"/>
          </a:xfrm>
          <a:prstGeom prst="line">
            <a:avLst/>
          </a:prstGeom>
          <a:ln w="349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feld 11"/>
          <p:cNvSpPr txBox="1">
            <a:spLocks noChangeArrowheads="1"/>
          </p:cNvSpPr>
          <p:nvPr/>
        </p:nvSpPr>
        <p:spPr bwMode="auto">
          <a:xfrm>
            <a:off x="4716463" y="1412875"/>
            <a:ext cx="1684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1">
                <a:solidFill>
                  <a:srgbClr val="FF3300"/>
                </a:solidFill>
                <a:latin typeface="Arial" charset="0"/>
                <a:cs typeface="Arial" charset="0"/>
              </a:rPr>
              <a:t>1.Phase der Orientierung</a:t>
            </a:r>
          </a:p>
        </p:txBody>
      </p:sp>
      <p:sp>
        <p:nvSpPr>
          <p:cNvPr id="23558" name="Textfeld 12"/>
          <p:cNvSpPr txBox="1">
            <a:spLocks noChangeArrowheads="1"/>
          </p:cNvSpPr>
          <p:nvPr/>
        </p:nvSpPr>
        <p:spPr bwMode="auto">
          <a:xfrm>
            <a:off x="5480050" y="2852738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rgbClr val="0000FF"/>
                </a:solidFill>
                <a:latin typeface="Arial" charset="0"/>
                <a:cs typeface="Arial" charset="0"/>
              </a:rPr>
              <a:t>FORMING</a:t>
            </a:r>
          </a:p>
        </p:txBody>
      </p:sp>
      <p:sp>
        <p:nvSpPr>
          <p:cNvPr id="23559" name="Textfeld 13"/>
          <p:cNvSpPr txBox="1">
            <a:spLocks noChangeArrowheads="1"/>
          </p:cNvSpPr>
          <p:nvPr/>
        </p:nvSpPr>
        <p:spPr bwMode="auto">
          <a:xfrm>
            <a:off x="4932363" y="3429000"/>
            <a:ext cx="1655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1">
                <a:solidFill>
                  <a:srgbClr val="FF3300"/>
                </a:solidFill>
                <a:latin typeface="Arial" charset="0"/>
                <a:cs typeface="Arial" charset="0"/>
              </a:rPr>
              <a:t>2.Phase des „Kampfes</a:t>
            </a:r>
            <a:r>
              <a:rPr lang="de-DE" sz="1600" b="1">
                <a:solidFill>
                  <a:srgbClr val="FF3300"/>
                </a:solidFill>
                <a:latin typeface="Arial" charset="0"/>
                <a:cs typeface="Arial" charset="0"/>
              </a:rPr>
              <a:t>“</a:t>
            </a:r>
          </a:p>
        </p:txBody>
      </p:sp>
      <p:sp>
        <p:nvSpPr>
          <p:cNvPr id="23560" name="Textfeld 14"/>
          <p:cNvSpPr txBox="1">
            <a:spLocks noChangeArrowheads="1"/>
          </p:cNvSpPr>
          <p:nvPr/>
        </p:nvSpPr>
        <p:spPr bwMode="auto">
          <a:xfrm>
            <a:off x="4832350" y="4800600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rgbClr val="0000FF"/>
                </a:solidFill>
                <a:latin typeface="Arial" charset="0"/>
                <a:cs typeface="Arial" charset="0"/>
              </a:rPr>
              <a:t>STORMING</a:t>
            </a:r>
          </a:p>
        </p:txBody>
      </p:sp>
      <p:sp>
        <p:nvSpPr>
          <p:cNvPr id="23561" name="Textfeld 15"/>
          <p:cNvSpPr txBox="1">
            <a:spLocks noChangeArrowheads="1"/>
          </p:cNvSpPr>
          <p:nvPr/>
        </p:nvSpPr>
        <p:spPr bwMode="auto">
          <a:xfrm>
            <a:off x="2411413" y="3357563"/>
            <a:ext cx="1655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1">
                <a:solidFill>
                  <a:srgbClr val="FF3300"/>
                </a:solidFill>
                <a:latin typeface="Arial" charset="0"/>
                <a:cs typeface="Arial" charset="0"/>
              </a:rPr>
              <a:t>3.Phase der Organisation</a:t>
            </a:r>
          </a:p>
        </p:txBody>
      </p:sp>
      <p:sp>
        <p:nvSpPr>
          <p:cNvPr id="23562" name="Textfeld 16"/>
          <p:cNvSpPr txBox="1">
            <a:spLocks noChangeArrowheads="1"/>
          </p:cNvSpPr>
          <p:nvPr/>
        </p:nvSpPr>
        <p:spPr bwMode="auto">
          <a:xfrm>
            <a:off x="3235325" y="4800600"/>
            <a:ext cx="1655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rgbClr val="0000FF"/>
                </a:solidFill>
                <a:latin typeface="Arial" charset="0"/>
                <a:cs typeface="Arial" charset="0"/>
              </a:rPr>
              <a:t>NORMING</a:t>
            </a:r>
          </a:p>
        </p:txBody>
      </p:sp>
      <p:sp>
        <p:nvSpPr>
          <p:cNvPr id="23563" name="Textfeld 17"/>
          <p:cNvSpPr txBox="1">
            <a:spLocks noChangeArrowheads="1"/>
          </p:cNvSpPr>
          <p:nvPr/>
        </p:nvSpPr>
        <p:spPr bwMode="auto">
          <a:xfrm>
            <a:off x="3276600" y="1412875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1">
                <a:solidFill>
                  <a:srgbClr val="FF3300"/>
                </a:solidFill>
                <a:latin typeface="Arial" charset="0"/>
                <a:cs typeface="Arial" charset="0"/>
              </a:rPr>
              <a:t>4.Phase der Integration</a:t>
            </a:r>
          </a:p>
        </p:txBody>
      </p:sp>
      <p:sp>
        <p:nvSpPr>
          <p:cNvPr id="23564" name="Textfeld 18"/>
          <p:cNvSpPr txBox="1">
            <a:spLocks noChangeArrowheads="1"/>
          </p:cNvSpPr>
          <p:nvPr/>
        </p:nvSpPr>
        <p:spPr bwMode="auto">
          <a:xfrm>
            <a:off x="2590800" y="2819400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rgbClr val="0000FF"/>
                </a:solidFill>
                <a:latin typeface="Arial" charset="0"/>
                <a:cs typeface="Arial" charset="0"/>
              </a:rPr>
              <a:t>PERFORMING</a:t>
            </a:r>
          </a:p>
        </p:txBody>
      </p:sp>
      <p:sp>
        <p:nvSpPr>
          <p:cNvPr id="5134" name="Text Box 13"/>
          <p:cNvSpPr txBox="1">
            <a:spLocks noChangeArrowheads="1"/>
          </p:cNvSpPr>
          <p:nvPr/>
        </p:nvSpPr>
        <p:spPr bwMode="auto">
          <a:xfrm>
            <a:off x="3124200" y="71438"/>
            <a:ext cx="3429000" cy="3857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Team-Entwicklungs-Uhr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3567" name="Object 3"/>
          <p:cNvGraphicFramePr>
            <a:graphicFrameLocks noChangeAspect="1"/>
          </p:cNvGraphicFramePr>
          <p:nvPr/>
        </p:nvGraphicFramePr>
        <p:xfrm>
          <a:off x="4114800" y="457200"/>
          <a:ext cx="1223963" cy="863600"/>
        </p:xfrm>
        <a:graphic>
          <a:graphicData uri="http://schemas.openxmlformats.org/presentationml/2006/ole">
            <p:oleObj spid="_x0000_s5122" name="Paint Shop Pro Image" r:id="rId4" imgW="1395500" imgH="98563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  <p:bldP spid="23558" grpId="0" autoUpdateAnimBg="0"/>
      <p:bldP spid="23559" grpId="0" autoUpdateAnimBg="0"/>
      <p:bldP spid="23560" grpId="0" autoUpdateAnimBg="0"/>
      <p:bldP spid="23561" grpId="0" autoUpdateAnimBg="0"/>
      <p:bldP spid="23562" grpId="0" autoUpdateAnimBg="0"/>
      <p:bldP spid="23563" grpId="0" autoUpdateAnimBg="0"/>
      <p:bldP spid="23564" grpId="0" autoUpdateAnimBg="0"/>
      <p:bldP spid="12186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152400" y="304800"/>
            <a:ext cx="8856663" cy="61722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971800" y="1752600"/>
            <a:ext cx="3024188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390" name="Textfeld 4"/>
          <p:cNvSpPr txBox="1">
            <a:spLocks noChangeArrowheads="1"/>
          </p:cNvSpPr>
          <p:nvPr/>
        </p:nvSpPr>
        <p:spPr bwMode="auto">
          <a:xfrm>
            <a:off x="3048000" y="182880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Lenkungsausschuss</a:t>
            </a:r>
          </a:p>
        </p:txBody>
      </p:sp>
      <p:sp>
        <p:nvSpPr>
          <p:cNvPr id="16391" name="Textfeld 10"/>
          <p:cNvSpPr txBox="1">
            <a:spLocks noChangeArrowheads="1"/>
          </p:cNvSpPr>
          <p:nvPr/>
        </p:nvSpPr>
        <p:spPr bwMode="auto">
          <a:xfrm>
            <a:off x="539750" y="549275"/>
            <a:ext cx="17287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Gesamt-organisation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1600200" y="2667000"/>
            <a:ext cx="5689600" cy="3671888"/>
          </a:xfrm>
          <a:prstGeom prst="roundRect">
            <a:avLst/>
          </a:prstGeom>
          <a:solidFill>
            <a:srgbClr val="F1F0E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581400" y="2971800"/>
            <a:ext cx="2087563" cy="5762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394" name="Textfeld 13"/>
          <p:cNvSpPr txBox="1">
            <a:spLocks noChangeArrowheads="1"/>
          </p:cNvSpPr>
          <p:nvPr/>
        </p:nvSpPr>
        <p:spPr bwMode="auto">
          <a:xfrm>
            <a:off x="3581400" y="30480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Projektleiter</a:t>
            </a:r>
          </a:p>
        </p:txBody>
      </p:sp>
      <p:sp>
        <p:nvSpPr>
          <p:cNvPr id="31" name="Sechseck 30"/>
          <p:cNvSpPr/>
          <p:nvPr/>
        </p:nvSpPr>
        <p:spPr>
          <a:xfrm>
            <a:off x="1219200" y="4876800"/>
            <a:ext cx="936625" cy="720725"/>
          </a:xfrm>
          <a:prstGeom prst="hexagon">
            <a:avLst/>
          </a:prstGeom>
          <a:solidFill>
            <a:srgbClr val="FFFF8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403" name="Rechteck 31"/>
          <p:cNvSpPr>
            <a:spLocks noChangeArrowheads="1"/>
          </p:cNvSpPr>
          <p:nvPr/>
        </p:nvSpPr>
        <p:spPr bwMode="auto">
          <a:xfrm>
            <a:off x="1331913" y="5084763"/>
            <a:ext cx="593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16404" name="Line 66"/>
          <p:cNvSpPr>
            <a:spLocks noChangeShapeType="1"/>
          </p:cNvSpPr>
          <p:nvPr/>
        </p:nvSpPr>
        <p:spPr bwMode="auto">
          <a:xfrm flipV="1">
            <a:off x="2133600" y="5257800"/>
            <a:ext cx="5334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405" name="Line 66"/>
          <p:cNvSpPr>
            <a:spLocks noChangeShapeType="1"/>
          </p:cNvSpPr>
          <p:nvPr/>
        </p:nvSpPr>
        <p:spPr bwMode="auto">
          <a:xfrm flipV="1">
            <a:off x="6477000" y="5181600"/>
            <a:ext cx="5080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8" name="Line 53"/>
          <p:cNvSpPr>
            <a:spLocks noChangeShapeType="1"/>
          </p:cNvSpPr>
          <p:nvPr/>
        </p:nvSpPr>
        <p:spPr bwMode="auto">
          <a:xfrm flipV="1">
            <a:off x="4495800" y="35814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640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24000"/>
            <a:ext cx="13144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Line 53"/>
          <p:cNvSpPr>
            <a:spLocks noChangeShapeType="1"/>
          </p:cNvSpPr>
          <p:nvPr/>
        </p:nvSpPr>
        <p:spPr bwMode="auto">
          <a:xfrm flipV="1">
            <a:off x="4495800" y="2362200"/>
            <a:ext cx="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410" name="Textfeld 41"/>
          <p:cNvSpPr txBox="1">
            <a:spLocks noChangeArrowheads="1"/>
          </p:cNvSpPr>
          <p:nvPr/>
        </p:nvSpPr>
        <p:spPr bwMode="auto">
          <a:xfrm>
            <a:off x="1619250" y="2852738"/>
            <a:ext cx="17287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Interne Projekt-organisation</a:t>
            </a:r>
          </a:p>
        </p:txBody>
      </p:sp>
      <p:sp>
        <p:nvSpPr>
          <p:cNvPr id="43" name="Line 53"/>
          <p:cNvSpPr>
            <a:spLocks noChangeShapeType="1"/>
          </p:cNvSpPr>
          <p:nvPr/>
        </p:nvSpPr>
        <p:spPr bwMode="auto">
          <a:xfrm flipV="1">
            <a:off x="4495800" y="1219200"/>
            <a:ext cx="0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64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667000"/>
            <a:ext cx="12239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Line 50"/>
          <p:cNvSpPr>
            <a:spLocks noChangeShapeType="1"/>
          </p:cNvSpPr>
          <p:nvPr/>
        </p:nvSpPr>
        <p:spPr bwMode="auto">
          <a:xfrm>
            <a:off x="7035800" y="3276600"/>
            <a:ext cx="43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" name="Line 50"/>
          <p:cNvSpPr>
            <a:spLocks noChangeShapeType="1"/>
          </p:cNvSpPr>
          <p:nvPr/>
        </p:nvSpPr>
        <p:spPr bwMode="auto">
          <a:xfrm>
            <a:off x="7035800" y="1981200"/>
            <a:ext cx="43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422" name="Textfeld 61"/>
          <p:cNvSpPr txBox="1">
            <a:spLocks noChangeArrowheads="1"/>
          </p:cNvSpPr>
          <p:nvPr/>
        </p:nvSpPr>
        <p:spPr bwMode="auto">
          <a:xfrm>
            <a:off x="7451725" y="3213100"/>
            <a:ext cx="1368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chemeClr val="tx1"/>
                </a:solidFill>
                <a:latin typeface="Arial" charset="0"/>
                <a:cs typeface="Arial" charset="0"/>
              </a:rPr>
              <a:t>Spezialisten</a:t>
            </a:r>
          </a:p>
        </p:txBody>
      </p:sp>
      <p:sp>
        <p:nvSpPr>
          <p:cNvPr id="63" name="Line 50"/>
          <p:cNvSpPr>
            <a:spLocks noChangeShapeType="1"/>
          </p:cNvSpPr>
          <p:nvPr/>
        </p:nvSpPr>
        <p:spPr bwMode="auto">
          <a:xfrm>
            <a:off x="7467600" y="1981200"/>
            <a:ext cx="0" cy="129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642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1905000"/>
            <a:ext cx="9747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533400"/>
            <a:ext cx="115093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Textfeld 70"/>
          <p:cNvSpPr txBox="1">
            <a:spLocks noChangeArrowheads="1"/>
          </p:cNvSpPr>
          <p:nvPr/>
        </p:nvSpPr>
        <p:spPr bwMode="auto">
          <a:xfrm>
            <a:off x="7010400" y="1447800"/>
            <a:ext cx="1368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chemeClr val="tx1"/>
                </a:solidFill>
                <a:latin typeface="Arial" charset="0"/>
                <a:cs typeface="Arial" charset="0"/>
              </a:rPr>
              <a:t>Sponsoren</a:t>
            </a:r>
          </a:p>
        </p:txBody>
      </p:sp>
      <p:sp>
        <p:nvSpPr>
          <p:cNvPr id="72" name="Line 50"/>
          <p:cNvSpPr>
            <a:spLocks noChangeShapeType="1"/>
          </p:cNvSpPr>
          <p:nvPr/>
        </p:nvSpPr>
        <p:spPr bwMode="auto">
          <a:xfrm>
            <a:off x="6324600" y="1066800"/>
            <a:ext cx="609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7" name="Line 50"/>
          <p:cNvSpPr>
            <a:spLocks noChangeShapeType="1"/>
          </p:cNvSpPr>
          <p:nvPr/>
        </p:nvSpPr>
        <p:spPr bwMode="auto">
          <a:xfrm>
            <a:off x="6705600" y="44958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64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4148138"/>
            <a:ext cx="1131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Sechseck 49"/>
          <p:cNvSpPr/>
          <p:nvPr/>
        </p:nvSpPr>
        <p:spPr>
          <a:xfrm>
            <a:off x="6934200" y="4800600"/>
            <a:ext cx="1008063" cy="792163"/>
          </a:xfrm>
          <a:prstGeom prst="hexagon">
            <a:avLst/>
          </a:prstGeom>
          <a:solidFill>
            <a:srgbClr val="9CFA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432" name="Rechteck 52"/>
          <p:cNvSpPr>
            <a:spLocks noChangeArrowheads="1"/>
          </p:cNvSpPr>
          <p:nvPr/>
        </p:nvSpPr>
        <p:spPr bwMode="auto">
          <a:xfrm>
            <a:off x="7019925" y="4868863"/>
            <a:ext cx="865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Ab-schluss</a:t>
            </a:r>
          </a:p>
        </p:txBody>
      </p:sp>
      <p:sp>
        <p:nvSpPr>
          <p:cNvPr id="2" name="Rechteck 1"/>
          <p:cNvSpPr/>
          <p:nvPr/>
        </p:nvSpPr>
        <p:spPr>
          <a:xfrm>
            <a:off x="3048000" y="838200"/>
            <a:ext cx="2735263" cy="5762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6436" name="Textfeld 2"/>
          <p:cNvSpPr txBox="1">
            <a:spLocks noChangeArrowheads="1"/>
          </p:cNvSpPr>
          <p:nvPr/>
        </p:nvSpPr>
        <p:spPr bwMode="auto">
          <a:xfrm>
            <a:off x="3429000" y="914400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Auftraggeber</a:t>
            </a:r>
          </a:p>
        </p:txBody>
      </p:sp>
      <p:pic>
        <p:nvPicPr>
          <p:cNvPr id="16437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6400" y="533400"/>
            <a:ext cx="8016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438" name="Object 54"/>
          <p:cNvGraphicFramePr>
            <a:graphicFrameLocks noChangeAspect="1"/>
          </p:cNvGraphicFramePr>
          <p:nvPr/>
        </p:nvGraphicFramePr>
        <p:xfrm>
          <a:off x="2667000" y="4038600"/>
          <a:ext cx="3819525" cy="2133600"/>
        </p:xfrm>
        <a:graphic>
          <a:graphicData uri="http://schemas.openxmlformats.org/presentationml/2006/ole">
            <p:oleObj spid="_x0000_s1026" name="Bitmap-Bild" r:id="rId9" imgW="3820058" imgH="2133898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  <p:sp>
        <p:nvSpPr>
          <p:cNvPr id="1060" name="Text Box 56"/>
          <p:cNvSpPr txBox="1">
            <a:spLocks noChangeArrowheads="1"/>
          </p:cNvSpPr>
          <p:nvPr/>
        </p:nvSpPr>
        <p:spPr bwMode="auto">
          <a:xfrm>
            <a:off x="2743200" y="152400"/>
            <a:ext cx="3429000" cy="38576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Projektorganisation</a:t>
            </a:r>
          </a:p>
        </p:txBody>
      </p:sp>
      <p:sp>
        <p:nvSpPr>
          <p:cNvPr id="39" name="Textfeld 47"/>
          <p:cNvSpPr txBox="1">
            <a:spLocks noChangeArrowheads="1"/>
          </p:cNvSpPr>
          <p:nvPr/>
        </p:nvSpPr>
        <p:spPr bwMode="auto">
          <a:xfrm>
            <a:off x="7380288" y="3768725"/>
            <a:ext cx="1763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Externe Dienst-leister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4" grpId="0" animBg="1" autoUpdateAnimBg="0"/>
      <p:bldP spid="16390" grpId="0" autoUpdateAnimBg="0"/>
      <p:bldP spid="16391" grpId="0" autoUpdateAnimBg="0"/>
      <p:bldP spid="17" grpId="0" animBg="1" autoUpdateAnimBg="0"/>
      <p:bldP spid="13" grpId="0" animBg="1" autoUpdateAnimBg="0"/>
      <p:bldP spid="16394" grpId="0" autoUpdateAnimBg="0"/>
      <p:bldP spid="31" grpId="0" animBg="1" autoUpdateAnimBg="0"/>
      <p:bldP spid="16403" grpId="0" autoUpdateAnimBg="0"/>
      <p:bldP spid="16404" grpId="0" animBg="1"/>
      <p:bldP spid="16405" grpId="0" animBg="1"/>
      <p:bldP spid="38" grpId="0" animBg="1"/>
      <p:bldP spid="41" grpId="0" animBg="1"/>
      <p:bldP spid="16410" grpId="0" autoUpdateAnimBg="0"/>
      <p:bldP spid="43" grpId="0" animBg="1"/>
      <p:bldP spid="60" grpId="0" animBg="1"/>
      <p:bldP spid="61" grpId="0" animBg="1"/>
      <p:bldP spid="16422" grpId="0" autoUpdateAnimBg="0"/>
      <p:bldP spid="63" grpId="0" animBg="1"/>
      <p:bldP spid="16426" grpId="0" autoUpdateAnimBg="0"/>
      <p:bldP spid="72" grpId="0" animBg="1"/>
      <p:bldP spid="47" grpId="0" animBg="1"/>
      <p:bldP spid="50" grpId="0" animBg="1" autoUpdateAnimBg="0"/>
      <p:bldP spid="16432" grpId="0" autoUpdateAnimBg="0"/>
      <p:bldP spid="2" grpId="0" animBg="1" autoUpdateAnimBg="0"/>
      <p:bldP spid="16436" grpId="0" autoUpdateAnimBg="0"/>
      <p:bldP spid="121865" grpId="0" animBg="1" autoUpdateAnimBg="0"/>
      <p:bldP spid="3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152400" y="304800"/>
            <a:ext cx="8785225" cy="625633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4724400" y="762000"/>
            <a:ext cx="223202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12" name="Textfeld 2"/>
          <p:cNvSpPr txBox="1">
            <a:spLocks noChangeArrowheads="1"/>
          </p:cNvSpPr>
          <p:nvPr/>
        </p:nvSpPr>
        <p:spPr bwMode="auto">
          <a:xfrm>
            <a:off x="4572000" y="762000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Geschäftsleitung (Auftraggeber)</a:t>
            </a:r>
          </a:p>
        </p:txBody>
      </p:sp>
      <p:sp>
        <p:nvSpPr>
          <p:cNvPr id="17413" name="Textfeld 10"/>
          <p:cNvSpPr txBox="1">
            <a:spLocks noChangeArrowheads="1"/>
          </p:cNvSpPr>
          <p:nvPr/>
        </p:nvSpPr>
        <p:spPr bwMode="auto">
          <a:xfrm>
            <a:off x="609600" y="457200"/>
            <a:ext cx="17287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Gesamt-organisation</a:t>
            </a:r>
          </a:p>
        </p:txBody>
      </p:sp>
      <p:pic>
        <p:nvPicPr>
          <p:cNvPr id="174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81000"/>
            <a:ext cx="1081088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05200"/>
            <a:ext cx="4689475" cy="2586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9" name="Line 53"/>
          <p:cNvSpPr>
            <a:spLocks noChangeShapeType="1"/>
          </p:cNvSpPr>
          <p:nvPr/>
        </p:nvSpPr>
        <p:spPr bwMode="auto">
          <a:xfrm flipV="1">
            <a:off x="2209800" y="1143000"/>
            <a:ext cx="0" cy="2587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0" name="Line 50"/>
          <p:cNvSpPr>
            <a:spLocks noChangeShapeType="1"/>
          </p:cNvSpPr>
          <p:nvPr/>
        </p:nvSpPr>
        <p:spPr bwMode="auto">
          <a:xfrm>
            <a:off x="5867400" y="1447800"/>
            <a:ext cx="0" cy="5762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" name="Line 50"/>
          <p:cNvSpPr>
            <a:spLocks noChangeShapeType="1"/>
          </p:cNvSpPr>
          <p:nvPr/>
        </p:nvSpPr>
        <p:spPr bwMode="auto">
          <a:xfrm>
            <a:off x="3657600" y="1828800"/>
            <a:ext cx="434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" name="Abgerundetes Rechteck 53"/>
          <p:cNvSpPr/>
          <p:nvPr/>
        </p:nvSpPr>
        <p:spPr>
          <a:xfrm>
            <a:off x="2971800" y="2057400"/>
            <a:ext cx="129698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20" name="Textfeld 55"/>
          <p:cNvSpPr txBox="1">
            <a:spLocks noChangeArrowheads="1"/>
          </p:cNvSpPr>
          <p:nvPr/>
        </p:nvSpPr>
        <p:spPr bwMode="auto">
          <a:xfrm>
            <a:off x="3048000" y="2057400"/>
            <a:ext cx="10810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7467600" y="2057400"/>
            <a:ext cx="129698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22" name="Textfeld 64"/>
          <p:cNvSpPr txBox="1">
            <a:spLocks noChangeArrowheads="1"/>
          </p:cNvSpPr>
          <p:nvPr/>
        </p:nvSpPr>
        <p:spPr bwMode="auto">
          <a:xfrm>
            <a:off x="7543800" y="2057400"/>
            <a:ext cx="1079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N</a:t>
            </a:r>
          </a:p>
        </p:txBody>
      </p:sp>
      <p:sp>
        <p:nvSpPr>
          <p:cNvPr id="66" name="Line 50"/>
          <p:cNvSpPr>
            <a:spLocks noChangeShapeType="1"/>
          </p:cNvSpPr>
          <p:nvPr/>
        </p:nvSpPr>
        <p:spPr bwMode="auto">
          <a:xfrm>
            <a:off x="3657600" y="1828800"/>
            <a:ext cx="0" cy="215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7" name="Line 50"/>
          <p:cNvSpPr>
            <a:spLocks noChangeShapeType="1"/>
          </p:cNvSpPr>
          <p:nvPr/>
        </p:nvSpPr>
        <p:spPr bwMode="auto">
          <a:xfrm>
            <a:off x="8001000" y="1828800"/>
            <a:ext cx="0" cy="215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7425" name="Line 66"/>
          <p:cNvSpPr>
            <a:spLocks noChangeShapeType="1"/>
          </p:cNvSpPr>
          <p:nvPr/>
        </p:nvSpPr>
        <p:spPr bwMode="auto">
          <a:xfrm flipV="1">
            <a:off x="4495800" y="2362200"/>
            <a:ext cx="431800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 flipV="1">
            <a:off x="2209800" y="1143000"/>
            <a:ext cx="25209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" name="Abgerundetes Rechteck 19"/>
          <p:cNvSpPr/>
          <p:nvPr/>
        </p:nvSpPr>
        <p:spPr>
          <a:xfrm>
            <a:off x="5257800" y="2057400"/>
            <a:ext cx="1295400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28" name="Textfeld 20"/>
          <p:cNvSpPr txBox="1">
            <a:spLocks noChangeArrowheads="1"/>
          </p:cNvSpPr>
          <p:nvPr/>
        </p:nvSpPr>
        <p:spPr bwMode="auto">
          <a:xfrm>
            <a:off x="5334000" y="2057400"/>
            <a:ext cx="1079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i</a:t>
            </a:r>
          </a:p>
        </p:txBody>
      </p:sp>
      <p:sp>
        <p:nvSpPr>
          <p:cNvPr id="17429" name="Line 66"/>
          <p:cNvSpPr>
            <a:spLocks noChangeShapeType="1"/>
          </p:cNvSpPr>
          <p:nvPr/>
        </p:nvSpPr>
        <p:spPr bwMode="auto">
          <a:xfrm flipV="1">
            <a:off x="6781800" y="2362200"/>
            <a:ext cx="431800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3" name="Abgerundetes Rechteck 22"/>
          <p:cNvSpPr/>
          <p:nvPr/>
        </p:nvSpPr>
        <p:spPr>
          <a:xfrm>
            <a:off x="1524000" y="3733800"/>
            <a:ext cx="1296988" cy="576263"/>
          </a:xfrm>
          <a:prstGeom prst="roundRect">
            <a:avLst/>
          </a:prstGeom>
          <a:solidFill>
            <a:srgbClr val="9CFAA0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7431" name="Textfeld 23"/>
          <p:cNvSpPr txBox="1">
            <a:spLocks noChangeArrowheads="1"/>
          </p:cNvSpPr>
          <p:nvPr/>
        </p:nvSpPr>
        <p:spPr bwMode="auto">
          <a:xfrm>
            <a:off x="1600200" y="3686175"/>
            <a:ext cx="1162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>
                <a:solidFill>
                  <a:schemeClr val="tx1"/>
                </a:solidFill>
                <a:latin typeface="Arial" charset="0"/>
                <a:cs typeface="Arial" charset="0"/>
              </a:rPr>
              <a:t>Stabs-Funktion</a:t>
            </a:r>
          </a:p>
        </p:txBody>
      </p:sp>
      <p:sp>
        <p:nvSpPr>
          <p:cNvPr id="25" name="Line 53"/>
          <p:cNvSpPr>
            <a:spLocks noChangeShapeType="1"/>
          </p:cNvSpPr>
          <p:nvPr/>
        </p:nvSpPr>
        <p:spPr bwMode="auto">
          <a:xfrm flipV="1">
            <a:off x="4343400" y="2590800"/>
            <a:ext cx="3311525" cy="2133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6" name="Line 53"/>
          <p:cNvSpPr>
            <a:spLocks noChangeShapeType="1"/>
          </p:cNvSpPr>
          <p:nvPr/>
        </p:nvSpPr>
        <p:spPr bwMode="auto">
          <a:xfrm flipV="1">
            <a:off x="4343400" y="2743200"/>
            <a:ext cx="1079500" cy="20161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7" name="Line 53"/>
          <p:cNvSpPr>
            <a:spLocks noChangeShapeType="1"/>
          </p:cNvSpPr>
          <p:nvPr/>
        </p:nvSpPr>
        <p:spPr bwMode="auto">
          <a:xfrm flipH="1" flipV="1">
            <a:off x="3352800" y="2590800"/>
            <a:ext cx="1008063" cy="2160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743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2362200"/>
            <a:ext cx="431800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3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362200"/>
            <a:ext cx="431800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2362200"/>
            <a:ext cx="431800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2743200" y="152400"/>
            <a:ext cx="3429000" cy="36988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Stabs-Projektorganisation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" grpId="0" animBg="1" autoUpdateAnimBg="0"/>
      <p:bldP spid="17412" grpId="0" autoUpdateAnimBg="0"/>
      <p:bldP spid="17413" grpId="0" autoUpdateAnimBg="0"/>
      <p:bldP spid="49" grpId="0" animBg="1"/>
      <p:bldP spid="50" grpId="0" animBg="1"/>
      <p:bldP spid="53" grpId="0" animBg="1"/>
      <p:bldP spid="54" grpId="0" animBg="1" autoUpdateAnimBg="0"/>
      <p:bldP spid="17420" grpId="0" autoUpdateAnimBg="0"/>
      <p:bldP spid="59" grpId="0" animBg="1" autoUpdateAnimBg="0"/>
      <p:bldP spid="17422" grpId="0" autoUpdateAnimBg="0"/>
      <p:bldP spid="66" grpId="0" animBg="1"/>
      <p:bldP spid="67" grpId="0" animBg="1"/>
      <p:bldP spid="17425" grpId="0" animBg="1"/>
      <p:bldP spid="19" grpId="0" animBg="1"/>
      <p:bldP spid="20" grpId="0" animBg="1" autoUpdateAnimBg="0"/>
      <p:bldP spid="17428" grpId="0" autoUpdateAnimBg="0"/>
      <p:bldP spid="17429" grpId="0" animBg="1"/>
      <p:bldP spid="23" grpId="0" animBg="1" autoUpdateAnimBg="0"/>
      <p:bldP spid="17431" grpId="0" autoUpdateAnimBg="0"/>
      <p:bldP spid="25" grpId="0" animBg="1"/>
      <p:bldP spid="26" grpId="0" animBg="1"/>
      <p:bldP spid="27" grpId="0" animBg="1"/>
      <p:bldP spid="12186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63500" y="381000"/>
            <a:ext cx="8928100" cy="61722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562600" y="609600"/>
            <a:ext cx="2232025" cy="635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8436" name="Textfeld 2"/>
          <p:cNvSpPr txBox="1">
            <a:spLocks noChangeArrowheads="1"/>
          </p:cNvSpPr>
          <p:nvPr/>
        </p:nvSpPr>
        <p:spPr bwMode="auto">
          <a:xfrm>
            <a:off x="5562600" y="609600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Geschäftsleitung (Auftraggeber)</a:t>
            </a:r>
          </a:p>
        </p:txBody>
      </p:sp>
      <p:sp>
        <p:nvSpPr>
          <p:cNvPr id="18437" name="Textfeld 10"/>
          <p:cNvSpPr txBox="1">
            <a:spLocks noChangeArrowheads="1"/>
          </p:cNvSpPr>
          <p:nvPr/>
        </p:nvSpPr>
        <p:spPr bwMode="auto">
          <a:xfrm>
            <a:off x="228600" y="685800"/>
            <a:ext cx="172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Gesamt-organisation</a:t>
            </a:r>
          </a:p>
        </p:txBody>
      </p:sp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57200"/>
            <a:ext cx="863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Line 50"/>
          <p:cNvSpPr>
            <a:spLocks noChangeShapeType="1"/>
          </p:cNvSpPr>
          <p:nvPr/>
        </p:nvSpPr>
        <p:spPr bwMode="auto">
          <a:xfrm>
            <a:off x="5410200" y="1600200"/>
            <a:ext cx="28765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Line 50"/>
          <p:cNvSpPr>
            <a:spLocks noChangeShapeType="1"/>
          </p:cNvSpPr>
          <p:nvPr/>
        </p:nvSpPr>
        <p:spPr bwMode="auto">
          <a:xfrm>
            <a:off x="5410200" y="1600200"/>
            <a:ext cx="0" cy="18002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7" name="Line 50"/>
          <p:cNvSpPr>
            <a:spLocks noChangeShapeType="1"/>
          </p:cNvSpPr>
          <p:nvPr/>
        </p:nvSpPr>
        <p:spPr bwMode="auto">
          <a:xfrm>
            <a:off x="8305800" y="1600200"/>
            <a:ext cx="0" cy="25923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42" name="Line 66"/>
          <p:cNvSpPr>
            <a:spLocks noChangeShapeType="1"/>
          </p:cNvSpPr>
          <p:nvPr/>
        </p:nvSpPr>
        <p:spPr bwMode="auto">
          <a:xfrm flipV="1">
            <a:off x="6019800" y="2133600"/>
            <a:ext cx="360363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 flipV="1">
            <a:off x="1981200" y="914400"/>
            <a:ext cx="35925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44" name="Line 66"/>
          <p:cNvSpPr>
            <a:spLocks noChangeShapeType="1"/>
          </p:cNvSpPr>
          <p:nvPr/>
        </p:nvSpPr>
        <p:spPr bwMode="auto">
          <a:xfrm flipV="1">
            <a:off x="7391400" y="2133600"/>
            <a:ext cx="433388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4953000" y="1828800"/>
            <a:ext cx="1008063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8446" name="Textfeld 32"/>
          <p:cNvSpPr txBox="1">
            <a:spLocks noChangeArrowheads="1"/>
          </p:cNvSpPr>
          <p:nvPr/>
        </p:nvSpPr>
        <p:spPr bwMode="auto">
          <a:xfrm>
            <a:off x="4965700" y="1844675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7848600" y="1828800"/>
            <a:ext cx="93503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8448" name="Textfeld 34"/>
          <p:cNvSpPr txBox="1">
            <a:spLocks noChangeArrowheads="1"/>
          </p:cNvSpPr>
          <p:nvPr/>
        </p:nvSpPr>
        <p:spPr bwMode="auto">
          <a:xfrm>
            <a:off x="7848600" y="1828800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N</a:t>
            </a:r>
          </a:p>
        </p:txBody>
      </p:sp>
      <p:pic>
        <p:nvPicPr>
          <p:cNvPr id="184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429000"/>
            <a:ext cx="431800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4191000"/>
            <a:ext cx="431800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5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581400"/>
            <a:ext cx="4584700" cy="2519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2" name="Line 53"/>
          <p:cNvSpPr>
            <a:spLocks noChangeShapeType="1"/>
          </p:cNvSpPr>
          <p:nvPr/>
        </p:nvSpPr>
        <p:spPr bwMode="auto">
          <a:xfrm flipV="1">
            <a:off x="1981200" y="914400"/>
            <a:ext cx="0" cy="2881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1066800" y="2057400"/>
            <a:ext cx="1511300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8454" name="Textfeld 56"/>
          <p:cNvSpPr txBox="1">
            <a:spLocks noChangeArrowheads="1"/>
          </p:cNvSpPr>
          <p:nvPr/>
        </p:nvSpPr>
        <p:spPr bwMode="auto">
          <a:xfrm>
            <a:off x="1066800" y="2057400"/>
            <a:ext cx="1511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Lenkungs-ausschuss</a:t>
            </a:r>
          </a:p>
        </p:txBody>
      </p:sp>
      <p:pic>
        <p:nvPicPr>
          <p:cNvPr id="1845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447800"/>
            <a:ext cx="12954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Line 53"/>
          <p:cNvSpPr>
            <a:spLocks noChangeShapeType="1"/>
          </p:cNvSpPr>
          <p:nvPr/>
        </p:nvSpPr>
        <p:spPr bwMode="auto">
          <a:xfrm>
            <a:off x="3657600" y="3810000"/>
            <a:ext cx="0" cy="9350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" name="Line 53"/>
          <p:cNvSpPr>
            <a:spLocks noChangeShapeType="1"/>
          </p:cNvSpPr>
          <p:nvPr/>
        </p:nvSpPr>
        <p:spPr bwMode="auto">
          <a:xfrm flipV="1">
            <a:off x="3657600" y="4495800"/>
            <a:ext cx="45370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Line 53"/>
          <p:cNvSpPr>
            <a:spLocks noChangeShapeType="1"/>
          </p:cNvSpPr>
          <p:nvPr/>
        </p:nvSpPr>
        <p:spPr bwMode="auto">
          <a:xfrm flipV="1">
            <a:off x="3657600" y="4114800"/>
            <a:ext cx="30241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3" name="Line 53"/>
          <p:cNvSpPr>
            <a:spLocks noChangeShapeType="1"/>
          </p:cNvSpPr>
          <p:nvPr/>
        </p:nvSpPr>
        <p:spPr bwMode="auto">
          <a:xfrm flipV="1">
            <a:off x="3657600" y="3810000"/>
            <a:ext cx="15843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846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433388" cy="5619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" name="Line 50"/>
          <p:cNvSpPr>
            <a:spLocks noChangeShapeType="1"/>
          </p:cNvSpPr>
          <p:nvPr/>
        </p:nvSpPr>
        <p:spPr bwMode="auto">
          <a:xfrm>
            <a:off x="6858000" y="1295400"/>
            <a:ext cx="0" cy="25209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0" name="Abgerundetes Rechteck 69"/>
          <p:cNvSpPr/>
          <p:nvPr/>
        </p:nvSpPr>
        <p:spPr>
          <a:xfrm>
            <a:off x="6400800" y="1828800"/>
            <a:ext cx="936625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8463" name="Textfeld 70"/>
          <p:cNvSpPr txBox="1">
            <a:spLocks noChangeArrowheads="1"/>
          </p:cNvSpPr>
          <p:nvPr/>
        </p:nvSpPr>
        <p:spPr bwMode="auto">
          <a:xfrm>
            <a:off x="6477000" y="1828800"/>
            <a:ext cx="8651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i</a:t>
            </a:r>
          </a:p>
        </p:txBody>
      </p:sp>
      <p:sp>
        <p:nvSpPr>
          <p:cNvPr id="73" name="Line 50"/>
          <p:cNvSpPr>
            <a:spLocks noChangeShapeType="1"/>
          </p:cNvSpPr>
          <p:nvPr/>
        </p:nvSpPr>
        <p:spPr bwMode="auto">
          <a:xfrm>
            <a:off x="3733800" y="5562600"/>
            <a:ext cx="151288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6" name="Textfeld 73"/>
          <p:cNvSpPr txBox="1">
            <a:spLocks noChangeArrowheads="1"/>
          </p:cNvSpPr>
          <p:nvPr/>
        </p:nvSpPr>
        <p:spPr bwMode="auto">
          <a:xfrm>
            <a:off x="5435600" y="5445125"/>
            <a:ext cx="1763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Externe Dienst-leister</a:t>
            </a:r>
          </a:p>
        </p:txBody>
      </p:sp>
      <p:pic>
        <p:nvPicPr>
          <p:cNvPr id="1846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4648200"/>
            <a:ext cx="11318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1" name="Text Box 36"/>
          <p:cNvSpPr txBox="1">
            <a:spLocks noChangeArrowheads="1"/>
          </p:cNvSpPr>
          <p:nvPr/>
        </p:nvSpPr>
        <p:spPr bwMode="auto">
          <a:xfrm>
            <a:off x="2743200" y="152400"/>
            <a:ext cx="3429000" cy="38576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Matrix-Projektorganisation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" grpId="0" animBg="1" autoUpdateAnimBg="0"/>
      <p:bldP spid="18436" grpId="0" autoUpdateAnimBg="0"/>
      <p:bldP spid="18437" grpId="0" autoUpdateAnimBg="0"/>
      <p:bldP spid="53" grpId="0" animBg="1"/>
      <p:bldP spid="66" grpId="0" animBg="1"/>
      <p:bldP spid="67" grpId="0" animBg="1"/>
      <p:bldP spid="18442" grpId="0" animBg="1"/>
      <p:bldP spid="19" grpId="0" animBg="1"/>
      <p:bldP spid="18444" grpId="0" animBg="1"/>
      <p:bldP spid="32" grpId="0" animBg="1" autoUpdateAnimBg="0"/>
      <p:bldP spid="18446" grpId="0" autoUpdateAnimBg="0"/>
      <p:bldP spid="34" grpId="0" animBg="1" autoUpdateAnimBg="0"/>
      <p:bldP spid="18448" grpId="0" autoUpdateAnimBg="0"/>
      <p:bldP spid="52" grpId="0" animBg="1"/>
      <p:bldP spid="55" grpId="0" animBg="1" autoUpdateAnimBg="0"/>
      <p:bldP spid="18454" grpId="0" autoUpdateAnimBg="0"/>
      <p:bldP spid="60" grpId="0" animBg="1"/>
      <p:bldP spid="61" grpId="0" animBg="1"/>
      <p:bldP spid="62" grpId="0" animBg="1"/>
      <p:bldP spid="63" grpId="0" animBg="1"/>
      <p:bldP spid="69" grpId="0" animBg="1"/>
      <p:bldP spid="70" grpId="0" animBg="1" autoUpdateAnimBg="0"/>
      <p:bldP spid="18463" grpId="0" autoUpdateAnimBg="0"/>
      <p:bldP spid="73" grpId="0" animBg="1"/>
      <p:bldP spid="18466" grpId="0" autoUpdateAnimBg="0"/>
      <p:bldP spid="12186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63500" y="304800"/>
            <a:ext cx="8928100" cy="61722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562600" y="533400"/>
            <a:ext cx="2232025" cy="711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460" name="Textfeld 2"/>
          <p:cNvSpPr txBox="1">
            <a:spLocks noChangeArrowheads="1"/>
          </p:cNvSpPr>
          <p:nvPr/>
        </p:nvSpPr>
        <p:spPr bwMode="auto">
          <a:xfrm>
            <a:off x="5638800" y="533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Geschäftsleitung (Auftraggeber)</a:t>
            </a:r>
          </a:p>
        </p:txBody>
      </p:sp>
      <p:sp>
        <p:nvSpPr>
          <p:cNvPr id="19461" name="Textfeld 10"/>
          <p:cNvSpPr txBox="1">
            <a:spLocks noChangeArrowheads="1"/>
          </p:cNvSpPr>
          <p:nvPr/>
        </p:nvSpPr>
        <p:spPr bwMode="auto">
          <a:xfrm>
            <a:off x="228600" y="762000"/>
            <a:ext cx="17287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Gesamt-organisation</a:t>
            </a:r>
          </a:p>
        </p:txBody>
      </p:sp>
      <p:pic>
        <p:nvPicPr>
          <p:cNvPr id="1946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57200"/>
            <a:ext cx="863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Line 50"/>
          <p:cNvSpPr>
            <a:spLocks noChangeShapeType="1"/>
          </p:cNvSpPr>
          <p:nvPr/>
        </p:nvSpPr>
        <p:spPr bwMode="auto">
          <a:xfrm>
            <a:off x="5410200" y="1600200"/>
            <a:ext cx="29527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Line 50"/>
          <p:cNvSpPr>
            <a:spLocks noChangeShapeType="1"/>
          </p:cNvSpPr>
          <p:nvPr/>
        </p:nvSpPr>
        <p:spPr bwMode="auto">
          <a:xfrm>
            <a:off x="5410200" y="1600200"/>
            <a:ext cx="0" cy="215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7" name="Line 50"/>
          <p:cNvSpPr>
            <a:spLocks noChangeShapeType="1"/>
          </p:cNvSpPr>
          <p:nvPr/>
        </p:nvSpPr>
        <p:spPr bwMode="auto">
          <a:xfrm>
            <a:off x="8382000" y="1600200"/>
            <a:ext cx="0" cy="2873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466" name="Line 66"/>
          <p:cNvSpPr>
            <a:spLocks noChangeShapeType="1"/>
          </p:cNvSpPr>
          <p:nvPr/>
        </p:nvSpPr>
        <p:spPr bwMode="auto">
          <a:xfrm flipV="1">
            <a:off x="6019800" y="2133600"/>
            <a:ext cx="360363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" name="Line 53"/>
          <p:cNvSpPr>
            <a:spLocks noChangeShapeType="1"/>
          </p:cNvSpPr>
          <p:nvPr/>
        </p:nvSpPr>
        <p:spPr bwMode="auto">
          <a:xfrm flipV="1">
            <a:off x="2438400" y="914400"/>
            <a:ext cx="31686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468" name="Line 66"/>
          <p:cNvSpPr>
            <a:spLocks noChangeShapeType="1"/>
          </p:cNvSpPr>
          <p:nvPr/>
        </p:nvSpPr>
        <p:spPr bwMode="auto">
          <a:xfrm flipV="1">
            <a:off x="7467600" y="2133600"/>
            <a:ext cx="433388" cy="0"/>
          </a:xfrm>
          <a:prstGeom prst="lin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4953000" y="1828800"/>
            <a:ext cx="1008063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470" name="Textfeld 32"/>
          <p:cNvSpPr txBox="1">
            <a:spLocks noChangeArrowheads="1"/>
          </p:cNvSpPr>
          <p:nvPr/>
        </p:nvSpPr>
        <p:spPr bwMode="auto">
          <a:xfrm>
            <a:off x="4953000" y="1828800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7848600" y="1828800"/>
            <a:ext cx="93503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472" name="Textfeld 34"/>
          <p:cNvSpPr txBox="1">
            <a:spLocks noChangeArrowheads="1"/>
          </p:cNvSpPr>
          <p:nvPr/>
        </p:nvSpPr>
        <p:spPr bwMode="auto">
          <a:xfrm>
            <a:off x="7848600" y="1828800"/>
            <a:ext cx="935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N</a:t>
            </a:r>
          </a:p>
        </p:txBody>
      </p:sp>
      <p:pic>
        <p:nvPicPr>
          <p:cNvPr id="194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" y="2819400"/>
            <a:ext cx="5953125" cy="3384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2" name="Line 53"/>
          <p:cNvSpPr>
            <a:spLocks noChangeShapeType="1"/>
          </p:cNvSpPr>
          <p:nvPr/>
        </p:nvSpPr>
        <p:spPr bwMode="auto">
          <a:xfrm flipV="1">
            <a:off x="2438400" y="914400"/>
            <a:ext cx="0" cy="22336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1676400" y="1676400"/>
            <a:ext cx="1511300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476" name="Textfeld 56"/>
          <p:cNvSpPr txBox="1">
            <a:spLocks noChangeArrowheads="1"/>
          </p:cNvSpPr>
          <p:nvPr/>
        </p:nvSpPr>
        <p:spPr bwMode="auto">
          <a:xfrm>
            <a:off x="1676400" y="1676400"/>
            <a:ext cx="1511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Lenkungs-ausschuss</a:t>
            </a:r>
          </a:p>
        </p:txBody>
      </p:sp>
      <p:pic>
        <p:nvPicPr>
          <p:cNvPr id="1947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371600"/>
            <a:ext cx="871538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Line 50"/>
          <p:cNvSpPr>
            <a:spLocks noChangeShapeType="1"/>
          </p:cNvSpPr>
          <p:nvPr/>
        </p:nvSpPr>
        <p:spPr bwMode="auto">
          <a:xfrm>
            <a:off x="6858000" y="1219200"/>
            <a:ext cx="0" cy="647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0" name="Abgerundetes Rechteck 69"/>
          <p:cNvSpPr/>
          <p:nvPr/>
        </p:nvSpPr>
        <p:spPr>
          <a:xfrm>
            <a:off x="6477000" y="1828800"/>
            <a:ext cx="936625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480" name="Textfeld 70"/>
          <p:cNvSpPr txBox="1">
            <a:spLocks noChangeArrowheads="1"/>
          </p:cNvSpPr>
          <p:nvPr/>
        </p:nvSpPr>
        <p:spPr bwMode="auto">
          <a:xfrm>
            <a:off x="6477000" y="1828800"/>
            <a:ext cx="8651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Bereích</a:t>
            </a:r>
          </a:p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i</a:t>
            </a:r>
          </a:p>
        </p:txBody>
      </p:sp>
      <p:sp>
        <p:nvSpPr>
          <p:cNvPr id="36" name="Line 53"/>
          <p:cNvSpPr>
            <a:spLocks noChangeShapeType="1"/>
          </p:cNvSpPr>
          <p:nvPr/>
        </p:nvSpPr>
        <p:spPr bwMode="auto">
          <a:xfrm flipV="1">
            <a:off x="3962400" y="2514600"/>
            <a:ext cx="2498725" cy="1295400"/>
          </a:xfrm>
          <a:prstGeom prst="lin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948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286000"/>
            <a:ext cx="288925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8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209800"/>
            <a:ext cx="287338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8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2286000"/>
            <a:ext cx="288925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3" name="Line 53"/>
          <p:cNvSpPr>
            <a:spLocks noChangeShapeType="1"/>
          </p:cNvSpPr>
          <p:nvPr/>
        </p:nvSpPr>
        <p:spPr bwMode="auto">
          <a:xfrm flipV="1">
            <a:off x="3886200" y="2514600"/>
            <a:ext cx="4105275" cy="1657350"/>
          </a:xfrm>
          <a:prstGeom prst="lin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" name="Line 53"/>
          <p:cNvSpPr>
            <a:spLocks noChangeShapeType="1"/>
          </p:cNvSpPr>
          <p:nvPr/>
        </p:nvSpPr>
        <p:spPr bwMode="auto">
          <a:xfrm flipV="1">
            <a:off x="3581400" y="2362200"/>
            <a:ext cx="1655763" cy="1655763"/>
          </a:xfrm>
          <a:prstGeom prst="line">
            <a:avLst/>
          </a:prstGeom>
          <a:noFill/>
          <a:ln w="2857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948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810000"/>
            <a:ext cx="287338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8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810000"/>
            <a:ext cx="288925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8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3810000"/>
            <a:ext cx="287338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0" name="Line 50"/>
          <p:cNvSpPr>
            <a:spLocks noChangeShapeType="1"/>
          </p:cNvSpPr>
          <p:nvPr/>
        </p:nvSpPr>
        <p:spPr bwMode="auto">
          <a:xfrm>
            <a:off x="4876800" y="5638800"/>
            <a:ext cx="172878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949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5105400"/>
            <a:ext cx="113188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4953000"/>
            <a:ext cx="792163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3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3276600"/>
            <a:ext cx="1017588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Line 50"/>
          <p:cNvSpPr>
            <a:spLocks noChangeShapeType="1"/>
          </p:cNvSpPr>
          <p:nvPr/>
        </p:nvSpPr>
        <p:spPr bwMode="auto">
          <a:xfrm>
            <a:off x="4876800" y="4343400"/>
            <a:ext cx="172878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9495" name="Textfeld 74"/>
          <p:cNvSpPr txBox="1">
            <a:spLocks noChangeArrowheads="1"/>
          </p:cNvSpPr>
          <p:nvPr/>
        </p:nvSpPr>
        <p:spPr bwMode="auto">
          <a:xfrm>
            <a:off x="6659563" y="5857875"/>
            <a:ext cx="1763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Externe Dienst-leister</a:t>
            </a:r>
          </a:p>
        </p:txBody>
      </p:sp>
      <p:sp>
        <p:nvSpPr>
          <p:cNvPr id="19496" name="Textfeld 75"/>
          <p:cNvSpPr txBox="1">
            <a:spLocks noChangeArrowheads="1"/>
          </p:cNvSpPr>
          <p:nvPr/>
        </p:nvSpPr>
        <p:spPr bwMode="auto">
          <a:xfrm>
            <a:off x="6629400" y="4267200"/>
            <a:ext cx="2089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Experten, Vor-Ort-Mitarbeiter u. a. </a:t>
            </a:r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2743200" y="71438"/>
            <a:ext cx="3429000" cy="3857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Reine Projektorganisation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00"/>
                            </p:stCondLst>
                            <p:childTnLst>
                              <p:par>
                                <p:cTn id="1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" grpId="0" animBg="1" autoUpdateAnimBg="0"/>
      <p:bldP spid="19460" grpId="0" autoUpdateAnimBg="0"/>
      <p:bldP spid="19461" grpId="0" autoUpdateAnimBg="0"/>
      <p:bldP spid="53" grpId="0" animBg="1"/>
      <p:bldP spid="66" grpId="0" animBg="1"/>
      <p:bldP spid="67" grpId="0" animBg="1"/>
      <p:bldP spid="19466" grpId="0" animBg="1"/>
      <p:bldP spid="19" grpId="0" animBg="1"/>
      <p:bldP spid="19468" grpId="0" animBg="1"/>
      <p:bldP spid="32" grpId="0" animBg="1" autoUpdateAnimBg="0"/>
      <p:bldP spid="19470" grpId="0" autoUpdateAnimBg="0"/>
      <p:bldP spid="34" grpId="0" animBg="1" autoUpdateAnimBg="0"/>
      <p:bldP spid="19472" grpId="0" autoUpdateAnimBg="0"/>
      <p:bldP spid="52" grpId="0" animBg="1"/>
      <p:bldP spid="55" grpId="0" animBg="1" autoUpdateAnimBg="0"/>
      <p:bldP spid="19476" grpId="0" autoUpdateAnimBg="0"/>
      <p:bldP spid="69" grpId="0" animBg="1"/>
      <p:bldP spid="70" grpId="0" animBg="1" autoUpdateAnimBg="0"/>
      <p:bldP spid="19480" grpId="0" autoUpdateAnimBg="0"/>
      <p:bldP spid="36" grpId="0" animBg="1"/>
      <p:bldP spid="43" grpId="0" animBg="1"/>
      <p:bldP spid="44" grpId="0" animBg="1"/>
      <p:bldP spid="50" grpId="0" animBg="1"/>
      <p:bldP spid="74" grpId="0" animBg="1"/>
      <p:bldP spid="19495" grpId="0" autoUpdateAnimBg="0"/>
      <p:bldP spid="19496" grpId="0" autoUpdateAnimBg="0"/>
      <p:bldP spid="12186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990600" y="152400"/>
            <a:ext cx="7777163" cy="6477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486400" y="609600"/>
            <a:ext cx="2232025" cy="863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0484" name="Textfeld 2"/>
          <p:cNvSpPr txBox="1">
            <a:spLocks noChangeArrowheads="1"/>
          </p:cNvSpPr>
          <p:nvPr/>
        </p:nvSpPr>
        <p:spPr bwMode="auto">
          <a:xfrm>
            <a:off x="5562600" y="685800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Geschäftsleitung (Auftraggeber)</a:t>
            </a:r>
          </a:p>
        </p:txBody>
      </p:sp>
      <p:sp>
        <p:nvSpPr>
          <p:cNvPr id="20485" name="Textfeld 10"/>
          <p:cNvSpPr txBox="1">
            <a:spLocks noChangeArrowheads="1"/>
          </p:cNvSpPr>
          <p:nvPr/>
        </p:nvSpPr>
        <p:spPr bwMode="auto">
          <a:xfrm>
            <a:off x="1524000" y="228600"/>
            <a:ext cx="17287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Gesamt-organisation</a:t>
            </a:r>
          </a:p>
        </p:txBody>
      </p:sp>
      <p:pic>
        <p:nvPicPr>
          <p:cNvPr id="2048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685800"/>
            <a:ext cx="863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53"/>
          <p:cNvSpPr>
            <a:spLocks noChangeShapeType="1"/>
          </p:cNvSpPr>
          <p:nvPr/>
        </p:nvSpPr>
        <p:spPr bwMode="auto">
          <a:xfrm flipV="1">
            <a:off x="3962400" y="914400"/>
            <a:ext cx="15843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1676400" y="1219200"/>
            <a:ext cx="1511300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2225">
            <a:solidFill>
              <a:schemeClr val="tx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0489" name="Textfeld 56"/>
          <p:cNvSpPr txBox="1">
            <a:spLocks noChangeArrowheads="1"/>
          </p:cNvSpPr>
          <p:nvPr/>
        </p:nvSpPr>
        <p:spPr bwMode="auto">
          <a:xfrm>
            <a:off x="1676400" y="1219200"/>
            <a:ext cx="1511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Projekt-ausschuss</a:t>
            </a:r>
          </a:p>
        </p:txBody>
      </p:sp>
      <p:pic>
        <p:nvPicPr>
          <p:cNvPr id="2049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990600"/>
            <a:ext cx="7207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feld 47"/>
          <p:cNvSpPr txBox="1">
            <a:spLocks noChangeArrowheads="1"/>
          </p:cNvSpPr>
          <p:nvPr/>
        </p:nvSpPr>
        <p:spPr bwMode="auto">
          <a:xfrm>
            <a:off x="0" y="2024063"/>
            <a:ext cx="1066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Stake-holder</a:t>
            </a:r>
          </a:p>
        </p:txBody>
      </p:sp>
      <p:pic>
        <p:nvPicPr>
          <p:cNvPr id="204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600"/>
            <a:ext cx="97155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Line 50"/>
          <p:cNvSpPr>
            <a:spLocks noChangeShapeType="1"/>
          </p:cNvSpPr>
          <p:nvPr/>
        </p:nvSpPr>
        <p:spPr bwMode="auto">
          <a:xfrm flipH="1">
            <a:off x="838200" y="1447800"/>
            <a:ext cx="8445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3124200" y="2133600"/>
            <a:ext cx="1511300" cy="790575"/>
          </a:xfrm>
          <a:prstGeom prst="rect">
            <a:avLst/>
          </a:prstGeom>
          <a:solidFill>
            <a:srgbClr val="9CFAA0"/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0495" name="Textfeld 58"/>
          <p:cNvSpPr txBox="1">
            <a:spLocks noChangeArrowheads="1"/>
          </p:cNvSpPr>
          <p:nvPr/>
        </p:nvSpPr>
        <p:spPr bwMode="auto">
          <a:xfrm>
            <a:off x="3276600" y="2276475"/>
            <a:ext cx="1150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Product Owner</a:t>
            </a:r>
          </a:p>
        </p:txBody>
      </p:sp>
      <p:sp>
        <p:nvSpPr>
          <p:cNvPr id="60" name="Line 53"/>
          <p:cNvSpPr>
            <a:spLocks noChangeShapeType="1"/>
          </p:cNvSpPr>
          <p:nvPr/>
        </p:nvSpPr>
        <p:spPr bwMode="auto">
          <a:xfrm flipV="1">
            <a:off x="3962400" y="914400"/>
            <a:ext cx="0" cy="1225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1" name="Line 53"/>
          <p:cNvSpPr>
            <a:spLocks noChangeShapeType="1"/>
          </p:cNvSpPr>
          <p:nvPr/>
        </p:nvSpPr>
        <p:spPr bwMode="auto">
          <a:xfrm flipV="1">
            <a:off x="3733800" y="1524000"/>
            <a:ext cx="0" cy="576263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Line 53"/>
          <p:cNvSpPr>
            <a:spLocks noChangeShapeType="1"/>
          </p:cNvSpPr>
          <p:nvPr/>
        </p:nvSpPr>
        <p:spPr bwMode="auto">
          <a:xfrm flipH="1" flipV="1">
            <a:off x="3200400" y="1524000"/>
            <a:ext cx="50482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3" name="Line 53"/>
          <p:cNvSpPr>
            <a:spLocks noChangeShapeType="1"/>
          </p:cNvSpPr>
          <p:nvPr/>
        </p:nvSpPr>
        <p:spPr bwMode="auto">
          <a:xfrm flipV="1">
            <a:off x="2514600" y="914400"/>
            <a:ext cx="0" cy="288925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4" name="Line 53"/>
          <p:cNvSpPr>
            <a:spLocks noChangeShapeType="1"/>
          </p:cNvSpPr>
          <p:nvPr/>
        </p:nvSpPr>
        <p:spPr bwMode="auto">
          <a:xfrm flipH="1" flipV="1">
            <a:off x="2514600" y="914400"/>
            <a:ext cx="1506538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05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1905000"/>
            <a:ext cx="1236663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1600200"/>
            <a:ext cx="7207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Rechteck 76"/>
          <p:cNvSpPr/>
          <p:nvPr/>
        </p:nvSpPr>
        <p:spPr>
          <a:xfrm>
            <a:off x="5867400" y="3048000"/>
            <a:ext cx="1511300" cy="7921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22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0504" name="Textfeld 77"/>
          <p:cNvSpPr txBox="1">
            <a:spLocks noChangeArrowheads="1"/>
          </p:cNvSpPr>
          <p:nvPr/>
        </p:nvSpPr>
        <p:spPr bwMode="auto">
          <a:xfrm>
            <a:off x="6084888" y="3068638"/>
            <a:ext cx="1150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Scrum Master</a:t>
            </a:r>
          </a:p>
        </p:txBody>
      </p:sp>
      <p:pic>
        <p:nvPicPr>
          <p:cNvPr id="20505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2514600"/>
            <a:ext cx="100806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Line 49"/>
          <p:cNvSpPr>
            <a:spLocks noChangeShapeType="1"/>
          </p:cNvSpPr>
          <p:nvPr/>
        </p:nvSpPr>
        <p:spPr bwMode="auto">
          <a:xfrm>
            <a:off x="6324600" y="25908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" name="Line 50"/>
          <p:cNvSpPr>
            <a:spLocks noChangeShapeType="1"/>
          </p:cNvSpPr>
          <p:nvPr/>
        </p:nvSpPr>
        <p:spPr bwMode="auto">
          <a:xfrm>
            <a:off x="4648200" y="2590800"/>
            <a:ext cx="16573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3" name="Line 53"/>
          <p:cNvSpPr>
            <a:spLocks noChangeShapeType="1"/>
          </p:cNvSpPr>
          <p:nvPr/>
        </p:nvSpPr>
        <p:spPr bwMode="auto">
          <a:xfrm flipH="1" flipV="1">
            <a:off x="6553200" y="1447800"/>
            <a:ext cx="0" cy="1576388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4" name="Line 49"/>
          <p:cNvSpPr>
            <a:spLocks noChangeShapeType="1"/>
          </p:cNvSpPr>
          <p:nvPr/>
        </p:nvSpPr>
        <p:spPr bwMode="auto">
          <a:xfrm flipH="1" flipV="1">
            <a:off x="5105400" y="2286000"/>
            <a:ext cx="1150938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6" name="Line 49"/>
          <p:cNvSpPr>
            <a:spLocks noChangeShapeType="1"/>
          </p:cNvSpPr>
          <p:nvPr/>
        </p:nvSpPr>
        <p:spPr bwMode="auto">
          <a:xfrm>
            <a:off x="6248400" y="1524000"/>
            <a:ext cx="0" cy="76200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0511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2743200"/>
            <a:ext cx="865188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Line 49"/>
          <p:cNvSpPr>
            <a:spLocks noChangeShapeType="1"/>
          </p:cNvSpPr>
          <p:nvPr/>
        </p:nvSpPr>
        <p:spPr bwMode="auto">
          <a:xfrm flipH="1" flipV="1">
            <a:off x="5029200" y="2438400"/>
            <a:ext cx="1366838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8" name="Line 49"/>
          <p:cNvSpPr>
            <a:spLocks noChangeShapeType="1"/>
          </p:cNvSpPr>
          <p:nvPr/>
        </p:nvSpPr>
        <p:spPr bwMode="auto">
          <a:xfrm flipH="1" flipV="1">
            <a:off x="6400800" y="2438400"/>
            <a:ext cx="0" cy="576263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051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09800" y="4038600"/>
            <a:ext cx="5462588" cy="252095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9" name="Abgerundetes Rechteck 108"/>
          <p:cNvSpPr/>
          <p:nvPr/>
        </p:nvSpPr>
        <p:spPr>
          <a:xfrm>
            <a:off x="3657600" y="4876800"/>
            <a:ext cx="1223963" cy="13684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0" name="Gebogener Pfeil 109"/>
          <p:cNvSpPr/>
          <p:nvPr/>
        </p:nvSpPr>
        <p:spPr>
          <a:xfrm flipH="1">
            <a:off x="4038600" y="5638800"/>
            <a:ext cx="433388" cy="7207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733946"/>
              <a:gd name="adj5" fmla="val 1250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11" name="Pfeil nach rechts 110"/>
          <p:cNvSpPr/>
          <p:nvPr/>
        </p:nvSpPr>
        <p:spPr>
          <a:xfrm>
            <a:off x="3886200" y="6019800"/>
            <a:ext cx="720725" cy="10318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20518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33800" y="5029200"/>
            <a:ext cx="287338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9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38600" y="5181600"/>
            <a:ext cx="288925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0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19600" y="5105400"/>
            <a:ext cx="288925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5" name="Abgerundetes Rechteck 114"/>
          <p:cNvSpPr/>
          <p:nvPr/>
        </p:nvSpPr>
        <p:spPr>
          <a:xfrm>
            <a:off x="5105400" y="4876800"/>
            <a:ext cx="1223963" cy="13684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6" name="Gebogener Pfeil 115"/>
          <p:cNvSpPr/>
          <p:nvPr/>
        </p:nvSpPr>
        <p:spPr>
          <a:xfrm flipH="1">
            <a:off x="5486400" y="5638800"/>
            <a:ext cx="431800" cy="7207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733946"/>
              <a:gd name="adj5" fmla="val 1250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17" name="Pfeil nach rechts 116"/>
          <p:cNvSpPr/>
          <p:nvPr/>
        </p:nvSpPr>
        <p:spPr>
          <a:xfrm>
            <a:off x="5257800" y="6019800"/>
            <a:ext cx="719138" cy="103188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20524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1600" y="5029200"/>
            <a:ext cx="287338" cy="374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5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3863" y="5181600"/>
            <a:ext cx="287337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6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5105400"/>
            <a:ext cx="288925" cy="376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1" name="Line 53"/>
          <p:cNvSpPr>
            <a:spLocks noChangeShapeType="1"/>
          </p:cNvSpPr>
          <p:nvPr/>
        </p:nvSpPr>
        <p:spPr bwMode="auto">
          <a:xfrm flipV="1">
            <a:off x="3962400" y="2895600"/>
            <a:ext cx="0" cy="187325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2" name="Line 53"/>
          <p:cNvSpPr>
            <a:spLocks noChangeShapeType="1"/>
          </p:cNvSpPr>
          <p:nvPr/>
        </p:nvSpPr>
        <p:spPr bwMode="auto">
          <a:xfrm flipV="1">
            <a:off x="5562600" y="3886200"/>
            <a:ext cx="0" cy="931863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" name="Line 53"/>
          <p:cNvSpPr>
            <a:spLocks noChangeShapeType="1"/>
          </p:cNvSpPr>
          <p:nvPr/>
        </p:nvSpPr>
        <p:spPr bwMode="auto">
          <a:xfrm flipV="1">
            <a:off x="3962400" y="3886200"/>
            <a:ext cx="1584325" cy="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4" name="Line 49"/>
          <p:cNvSpPr>
            <a:spLocks noChangeShapeType="1"/>
          </p:cNvSpPr>
          <p:nvPr/>
        </p:nvSpPr>
        <p:spPr bwMode="auto">
          <a:xfrm flipV="1">
            <a:off x="5715000" y="3581400"/>
            <a:ext cx="0" cy="1223963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5" name="Line 49"/>
          <p:cNvSpPr>
            <a:spLocks noChangeShapeType="1"/>
          </p:cNvSpPr>
          <p:nvPr/>
        </p:nvSpPr>
        <p:spPr bwMode="auto">
          <a:xfrm flipV="1">
            <a:off x="4343400" y="3352800"/>
            <a:ext cx="0" cy="1439863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6" name="Line 49"/>
          <p:cNvSpPr>
            <a:spLocks noChangeShapeType="1"/>
          </p:cNvSpPr>
          <p:nvPr/>
        </p:nvSpPr>
        <p:spPr bwMode="auto">
          <a:xfrm flipV="1">
            <a:off x="4343400" y="3352800"/>
            <a:ext cx="1008063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33" name="Textfeld 126"/>
          <p:cNvSpPr txBox="1">
            <a:spLocks noChangeArrowheads="1"/>
          </p:cNvSpPr>
          <p:nvPr/>
        </p:nvSpPr>
        <p:spPr bwMode="auto">
          <a:xfrm>
            <a:off x="4343400" y="42672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Teams</a:t>
            </a:r>
          </a:p>
        </p:txBody>
      </p:sp>
      <p:sp>
        <p:nvSpPr>
          <p:cNvPr id="128" name="Line 49"/>
          <p:cNvSpPr>
            <a:spLocks noChangeShapeType="1"/>
          </p:cNvSpPr>
          <p:nvPr/>
        </p:nvSpPr>
        <p:spPr bwMode="auto">
          <a:xfrm>
            <a:off x="4648200" y="5638800"/>
            <a:ext cx="649288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9" name="Line 49"/>
          <p:cNvSpPr>
            <a:spLocks noChangeShapeType="1"/>
          </p:cNvSpPr>
          <p:nvPr/>
        </p:nvSpPr>
        <p:spPr bwMode="auto">
          <a:xfrm flipH="1">
            <a:off x="4648200" y="5791200"/>
            <a:ext cx="728663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20536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0" y="4114800"/>
            <a:ext cx="8572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7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95600" y="4114800"/>
            <a:ext cx="8572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Line 49"/>
          <p:cNvSpPr>
            <a:spLocks noChangeShapeType="1"/>
          </p:cNvSpPr>
          <p:nvPr/>
        </p:nvSpPr>
        <p:spPr bwMode="auto">
          <a:xfrm>
            <a:off x="3505200" y="2895600"/>
            <a:ext cx="0" cy="1216025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Line 49"/>
          <p:cNvSpPr>
            <a:spLocks noChangeShapeType="1"/>
          </p:cNvSpPr>
          <p:nvPr/>
        </p:nvSpPr>
        <p:spPr bwMode="auto">
          <a:xfrm>
            <a:off x="6477000" y="3810000"/>
            <a:ext cx="0" cy="360363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7" name="Line 49"/>
          <p:cNvSpPr>
            <a:spLocks noChangeShapeType="1"/>
          </p:cNvSpPr>
          <p:nvPr/>
        </p:nvSpPr>
        <p:spPr bwMode="auto">
          <a:xfrm flipH="1">
            <a:off x="3505200" y="3200400"/>
            <a:ext cx="1871663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3124200" y="76200"/>
            <a:ext cx="3886200" cy="38576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solidFill>
                  <a:schemeClr val="tx1"/>
                </a:solidFill>
                <a:latin typeface="Arial" charset="0"/>
              </a:rPr>
              <a:t>Projektorganisation im agilen PM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500"/>
                            </p:stCondLst>
                            <p:childTnLst>
                              <p:par>
                                <p:cTn id="2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3000"/>
                            </p:stCondLst>
                            <p:childTnLst>
                              <p:par>
                                <p:cTn id="2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500"/>
                            </p:stCondLst>
                            <p:childTnLst>
                              <p:par>
                                <p:cTn id="24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2" grpId="0" animBg="1" autoUpdateAnimBg="0"/>
      <p:bldP spid="20484" grpId="0" autoUpdateAnimBg="0"/>
      <p:bldP spid="20485" grpId="0" autoUpdateAnimBg="0"/>
      <p:bldP spid="19" grpId="0" animBg="1"/>
      <p:bldP spid="55" grpId="0" animBg="1" autoUpdateAnimBg="0"/>
      <p:bldP spid="20489" grpId="0" autoUpdateAnimBg="0"/>
      <p:bldP spid="20491" grpId="0" autoUpdateAnimBg="0"/>
      <p:bldP spid="51" grpId="0" animBg="1"/>
      <p:bldP spid="56" grpId="0" animBg="1" autoUpdateAnimBg="0"/>
      <p:bldP spid="20495" grpId="0" autoUpdateAnimBg="0"/>
      <p:bldP spid="60" grpId="0" animBg="1"/>
      <p:bldP spid="61" grpId="0" animBg="1"/>
      <p:bldP spid="62" grpId="0" animBg="1"/>
      <p:bldP spid="63" grpId="0" animBg="1"/>
      <p:bldP spid="64" grpId="0" animBg="1"/>
      <p:bldP spid="77" grpId="0" animBg="1" autoUpdateAnimBg="0"/>
      <p:bldP spid="20504" grpId="0" autoUpdateAnimBg="0"/>
      <p:bldP spid="81" grpId="0" animBg="1"/>
      <p:bldP spid="82" grpId="0" animBg="1"/>
      <p:bldP spid="83" grpId="0" animBg="1"/>
      <p:bldP spid="84" grpId="0" animBg="1"/>
      <p:bldP spid="86" grpId="0" animBg="1"/>
      <p:bldP spid="87" grpId="0" animBg="1"/>
      <p:bldP spid="88" grpId="0" animBg="1"/>
      <p:bldP spid="109" grpId="0" animBg="1" autoUpdateAnimBg="0"/>
      <p:bldP spid="111" grpId="0" animBg="1" autoUpdateAnimBg="0"/>
      <p:bldP spid="115" grpId="0" animBg="1" autoUpdateAnimBg="0"/>
      <p:bldP spid="117" grpId="0" animBg="1" autoUpdateAnimBg="0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20533" grpId="0" autoUpdateAnimBg="0"/>
      <p:bldP spid="128" grpId="0" animBg="1"/>
      <p:bldP spid="129" grpId="0" animBg="1"/>
      <p:bldP spid="65" grpId="0" animBg="1"/>
      <p:bldP spid="66" grpId="0" animBg="1"/>
      <p:bldP spid="67" grpId="0" animBg="1"/>
      <p:bldP spid="12186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2"/>
          <p:cNvSpPr txBox="1">
            <a:spLocks noChangeArrowheads="1"/>
          </p:cNvSpPr>
          <p:nvPr/>
        </p:nvSpPr>
        <p:spPr bwMode="auto">
          <a:xfrm>
            <a:off x="3048000" y="2971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42" name="Line 50"/>
          <p:cNvSpPr>
            <a:spLocks noChangeShapeType="1"/>
          </p:cNvSpPr>
          <p:nvPr/>
        </p:nvSpPr>
        <p:spPr bwMode="auto">
          <a:xfrm>
            <a:off x="5181600" y="2209800"/>
            <a:ext cx="1512888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" name="Text Box 19"/>
          <p:cNvSpPr txBox="1">
            <a:spLocks noChangeArrowheads="1"/>
          </p:cNvSpPr>
          <p:nvPr/>
        </p:nvSpPr>
        <p:spPr bwMode="auto">
          <a:xfrm>
            <a:off x="5334000" y="2133600"/>
            <a:ext cx="1223963" cy="287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Identifikation</a:t>
            </a:r>
          </a:p>
        </p:txBody>
      </p:sp>
      <p:sp>
        <p:nvSpPr>
          <p:cNvPr id="47" name="Ellipse 46"/>
          <p:cNvSpPr/>
          <p:nvPr/>
        </p:nvSpPr>
        <p:spPr>
          <a:xfrm>
            <a:off x="2514600" y="2514600"/>
            <a:ext cx="4105275" cy="26638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981200" y="3429000"/>
          <a:ext cx="1168400" cy="1008063"/>
        </p:xfrm>
        <a:graphic>
          <a:graphicData uri="http://schemas.openxmlformats.org/presentationml/2006/ole">
            <p:oleObj spid="_x0000_s2050" name="Paint Shop Pro Image" r:id="rId4" imgW="927081" imgH="800217" progId="">
              <p:embed/>
            </p:oleObj>
          </a:graphicData>
        </a:graphic>
      </p:graphicFrame>
      <p:sp>
        <p:nvSpPr>
          <p:cNvPr id="49" name="Text Box 19"/>
          <p:cNvSpPr txBox="1">
            <a:spLocks noChangeArrowheads="1"/>
          </p:cNvSpPr>
          <p:nvPr/>
        </p:nvSpPr>
        <p:spPr bwMode="auto">
          <a:xfrm>
            <a:off x="990600" y="4114800"/>
            <a:ext cx="1152525" cy="533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Gespräche führen</a:t>
            </a:r>
          </a:p>
        </p:txBody>
      </p: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1371600" y="5029200"/>
            <a:ext cx="2447925" cy="5365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Probleme und Konflikte erkennen und lösen</a:t>
            </a:r>
          </a:p>
        </p:txBody>
      </p:sp>
      <p:sp>
        <p:nvSpPr>
          <p:cNvPr id="3124" name="Textfeld 55"/>
          <p:cNvSpPr txBox="1">
            <a:spLocks noChangeArrowheads="1"/>
          </p:cNvSpPr>
          <p:nvPr/>
        </p:nvSpPr>
        <p:spPr bwMode="auto">
          <a:xfrm>
            <a:off x="3343275" y="3001963"/>
            <a:ext cx="24479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Projekte</a:t>
            </a:r>
            <a:r>
              <a:rPr lang="de-DE" sz="2800" b="1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führen und </a:t>
            </a:r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Verantwortung</a:t>
            </a: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 übernehmen</a:t>
            </a:r>
          </a:p>
        </p:txBody>
      </p:sp>
      <p:sp>
        <p:nvSpPr>
          <p:cNvPr id="3126" name="Textfeld 58"/>
          <p:cNvSpPr txBox="1">
            <a:spLocks noChangeArrowheads="1"/>
          </p:cNvSpPr>
          <p:nvPr/>
        </p:nvSpPr>
        <p:spPr bwMode="auto">
          <a:xfrm>
            <a:off x="7631113" y="3716338"/>
            <a:ext cx="1512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Stakeholder</a:t>
            </a:r>
          </a:p>
        </p:txBody>
      </p:sp>
      <p:pic>
        <p:nvPicPr>
          <p:cNvPr id="31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2286000"/>
            <a:ext cx="9620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 Box 19"/>
          <p:cNvSpPr txBox="1">
            <a:spLocks noChangeArrowheads="1"/>
          </p:cNvSpPr>
          <p:nvPr/>
        </p:nvSpPr>
        <p:spPr bwMode="auto">
          <a:xfrm>
            <a:off x="5715000" y="2590800"/>
            <a:ext cx="1868488" cy="958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Ziele setzen, Mitwirkende überzeugen  und motivieren</a:t>
            </a:r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>
            <a:off x="7467600" y="2819400"/>
            <a:ext cx="4333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5562600" y="4191000"/>
            <a:ext cx="2305050" cy="958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Planvolles,  zielorientieres  und koordiniertes Handeln sichern</a:t>
            </a:r>
          </a:p>
        </p:txBody>
      </p:sp>
      <p:sp>
        <p:nvSpPr>
          <p:cNvPr id="67" name="Text Box 19"/>
          <p:cNvSpPr txBox="1">
            <a:spLocks noChangeArrowheads="1"/>
          </p:cNvSpPr>
          <p:nvPr/>
        </p:nvSpPr>
        <p:spPr bwMode="auto">
          <a:xfrm>
            <a:off x="152400" y="2514600"/>
            <a:ext cx="2160588" cy="533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Projektfortschritt kontrollieren, bewerten</a:t>
            </a:r>
          </a:p>
        </p:txBody>
      </p:sp>
      <p:graphicFrame>
        <p:nvGraphicFramePr>
          <p:cNvPr id="3076" name="Object 33"/>
          <p:cNvGraphicFramePr>
            <a:graphicFrameLocks noChangeAspect="1"/>
          </p:cNvGraphicFramePr>
          <p:nvPr/>
        </p:nvGraphicFramePr>
        <p:xfrm>
          <a:off x="2362200" y="2286000"/>
          <a:ext cx="1368425" cy="815975"/>
        </p:xfrm>
        <a:graphic>
          <a:graphicData uri="http://schemas.openxmlformats.org/presentationml/2006/ole">
            <p:oleObj spid="_x0000_s2051" name="Paint Shop Pro Image" r:id="rId6" imgW="1326829" imgH="790458" progId="">
              <p:embed/>
            </p:oleObj>
          </a:graphicData>
        </a:graphic>
      </p:graphicFrame>
      <p:sp>
        <p:nvSpPr>
          <p:cNvPr id="74" name="Line 16"/>
          <p:cNvSpPr>
            <a:spLocks noChangeShapeType="1"/>
          </p:cNvSpPr>
          <p:nvPr/>
        </p:nvSpPr>
        <p:spPr bwMode="auto">
          <a:xfrm flipH="1" flipV="1">
            <a:off x="1905000" y="4495800"/>
            <a:ext cx="0" cy="504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6" name="Textfeld 77"/>
          <p:cNvSpPr txBox="1">
            <a:spLocks noChangeArrowheads="1"/>
          </p:cNvSpPr>
          <p:nvPr/>
        </p:nvSpPr>
        <p:spPr bwMode="auto">
          <a:xfrm>
            <a:off x="5219700" y="5300663"/>
            <a:ext cx="1223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Projektteam</a:t>
            </a:r>
          </a:p>
        </p:txBody>
      </p:sp>
      <p:graphicFrame>
        <p:nvGraphicFramePr>
          <p:cNvPr id="3137" name="Object 65"/>
          <p:cNvGraphicFramePr>
            <a:graphicFrameLocks noChangeAspect="1"/>
          </p:cNvGraphicFramePr>
          <p:nvPr/>
        </p:nvGraphicFramePr>
        <p:xfrm>
          <a:off x="0" y="5638800"/>
          <a:ext cx="9047163" cy="1000125"/>
        </p:xfrm>
        <a:graphic>
          <a:graphicData uri="http://schemas.openxmlformats.org/presentationml/2006/ole">
            <p:oleObj spid="_x0000_s2052" name="Bitmap-Bild" r:id="rId7" imgW="9047619" imgH="1000000" progId="PBrush">
              <p:embed/>
            </p:oleObj>
          </a:graphicData>
        </a:graphic>
      </p:graphicFrame>
      <p:graphicFrame>
        <p:nvGraphicFramePr>
          <p:cNvPr id="3138" name="Object 5"/>
          <p:cNvGraphicFramePr>
            <a:graphicFrameLocks noChangeAspect="1"/>
          </p:cNvGraphicFramePr>
          <p:nvPr/>
        </p:nvGraphicFramePr>
        <p:xfrm>
          <a:off x="3962400" y="4800600"/>
          <a:ext cx="1223963" cy="863600"/>
        </p:xfrm>
        <a:graphic>
          <a:graphicData uri="http://schemas.openxmlformats.org/presentationml/2006/ole">
            <p:oleObj spid="_x0000_s2053" name="Paint Shop Pro Image" r:id="rId8" imgW="1395500" imgH="985633" progId="">
              <p:embed/>
            </p:oleObj>
          </a:graphicData>
        </a:graphic>
      </p:graphicFrame>
      <p:sp>
        <p:nvSpPr>
          <p:cNvPr id="53" name="Line 16"/>
          <p:cNvSpPr>
            <a:spLocks noChangeShapeType="1"/>
          </p:cNvSpPr>
          <p:nvPr/>
        </p:nvSpPr>
        <p:spPr bwMode="auto">
          <a:xfrm flipV="1">
            <a:off x="3810000" y="5029200"/>
            <a:ext cx="360363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4" name="Line 16"/>
          <p:cNvSpPr>
            <a:spLocks noChangeShapeType="1"/>
          </p:cNvSpPr>
          <p:nvPr/>
        </p:nvSpPr>
        <p:spPr bwMode="auto">
          <a:xfrm flipV="1">
            <a:off x="3810000" y="5257800"/>
            <a:ext cx="360363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5" name="Line 16"/>
          <p:cNvSpPr>
            <a:spLocks noChangeShapeType="1"/>
          </p:cNvSpPr>
          <p:nvPr/>
        </p:nvSpPr>
        <p:spPr bwMode="auto">
          <a:xfrm flipV="1">
            <a:off x="3657600" y="5257800"/>
            <a:ext cx="512763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Line 16"/>
          <p:cNvSpPr>
            <a:spLocks noChangeShapeType="1"/>
          </p:cNvSpPr>
          <p:nvPr/>
        </p:nvSpPr>
        <p:spPr bwMode="auto">
          <a:xfrm flipH="1">
            <a:off x="5181600" y="4953000"/>
            <a:ext cx="566738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4" name="Line 16"/>
          <p:cNvSpPr>
            <a:spLocks noChangeShapeType="1"/>
          </p:cNvSpPr>
          <p:nvPr/>
        </p:nvSpPr>
        <p:spPr bwMode="auto">
          <a:xfrm flipH="1">
            <a:off x="5029200" y="3581400"/>
            <a:ext cx="863600" cy="1503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8" name="Line 16"/>
          <p:cNvSpPr>
            <a:spLocks noChangeShapeType="1"/>
          </p:cNvSpPr>
          <p:nvPr/>
        </p:nvSpPr>
        <p:spPr bwMode="auto">
          <a:xfrm flipH="1" flipV="1">
            <a:off x="3276600" y="5410200"/>
            <a:ext cx="0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2" name="Abgerundetes Rechteck 81"/>
          <p:cNvSpPr/>
          <p:nvPr/>
        </p:nvSpPr>
        <p:spPr>
          <a:xfrm>
            <a:off x="0" y="990600"/>
            <a:ext cx="8964613" cy="93503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0" name="Text Box 68"/>
          <p:cNvSpPr txBox="1">
            <a:spLocks noChangeArrowheads="1"/>
          </p:cNvSpPr>
          <p:nvPr/>
        </p:nvSpPr>
        <p:spPr bwMode="auto">
          <a:xfrm>
            <a:off x="2514600" y="1295400"/>
            <a:ext cx="3455988" cy="504825"/>
          </a:xfrm>
          <a:prstGeom prst="rect">
            <a:avLst/>
          </a:prstGeom>
          <a:solidFill>
            <a:srgbClr val="FFFF8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Projektleitung als Führungsaufgabe</a:t>
            </a:r>
          </a:p>
        </p:txBody>
      </p:sp>
      <p:sp>
        <p:nvSpPr>
          <p:cNvPr id="3148" name="Textfeld 95"/>
          <p:cNvSpPr txBox="1">
            <a:spLocks noChangeArrowheads="1"/>
          </p:cNvSpPr>
          <p:nvPr/>
        </p:nvSpPr>
        <p:spPr bwMode="auto">
          <a:xfrm>
            <a:off x="179388" y="108902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Projekt-management</a:t>
            </a:r>
          </a:p>
        </p:txBody>
      </p:sp>
      <p:pic>
        <p:nvPicPr>
          <p:cNvPr id="314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1200" y="914400"/>
            <a:ext cx="12239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Line 50"/>
          <p:cNvSpPr>
            <a:spLocks noChangeShapeType="1"/>
          </p:cNvSpPr>
          <p:nvPr/>
        </p:nvSpPr>
        <p:spPr bwMode="auto">
          <a:xfrm>
            <a:off x="7010400" y="1371600"/>
            <a:ext cx="86518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9" name="Vertikaler Bildlauf 38"/>
          <p:cNvSpPr/>
          <p:nvPr/>
        </p:nvSpPr>
        <p:spPr>
          <a:xfrm>
            <a:off x="7772400" y="838200"/>
            <a:ext cx="1079500" cy="1223963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0" name="Line 50"/>
          <p:cNvSpPr>
            <a:spLocks noChangeShapeType="1"/>
          </p:cNvSpPr>
          <p:nvPr/>
        </p:nvSpPr>
        <p:spPr bwMode="auto">
          <a:xfrm>
            <a:off x="5181600" y="1676400"/>
            <a:ext cx="0" cy="533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7885113" y="1122363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Befug-nisse</a:t>
            </a:r>
          </a:p>
        </p:txBody>
      </p:sp>
      <p:sp>
        <p:nvSpPr>
          <p:cNvPr id="43" name="Line 50"/>
          <p:cNvSpPr>
            <a:spLocks noChangeShapeType="1"/>
          </p:cNvSpPr>
          <p:nvPr/>
        </p:nvSpPr>
        <p:spPr bwMode="auto">
          <a:xfrm flipV="1">
            <a:off x="6705600" y="1752600"/>
            <a:ext cx="7938" cy="457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7" name="Line 16"/>
          <p:cNvSpPr>
            <a:spLocks noChangeShapeType="1"/>
          </p:cNvSpPr>
          <p:nvPr/>
        </p:nvSpPr>
        <p:spPr bwMode="auto">
          <a:xfrm>
            <a:off x="4495800" y="1828800"/>
            <a:ext cx="0" cy="990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156" name="Object 84"/>
          <p:cNvGraphicFramePr>
            <a:graphicFrameLocks noChangeAspect="1"/>
          </p:cNvGraphicFramePr>
          <p:nvPr/>
        </p:nvGraphicFramePr>
        <p:xfrm>
          <a:off x="0" y="0"/>
          <a:ext cx="7456488" cy="933450"/>
        </p:xfrm>
        <a:graphic>
          <a:graphicData uri="http://schemas.openxmlformats.org/presentationml/2006/ole">
            <p:oleObj spid="_x0000_s2054" name="Bitmap-Bild" r:id="rId10" imgW="7457143" imgH="933580" progId="PBrush">
              <p:embed/>
            </p:oleObj>
          </a:graphicData>
        </a:graphic>
      </p:graphicFrame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495800" y="762000"/>
            <a:ext cx="0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 autoUpdateAnimBg="0"/>
      <p:bldP spid="47" grpId="0" animBg="1" autoUpdateAnimBg="0"/>
      <p:bldP spid="49" grpId="0" animBg="1" autoUpdateAnimBg="0"/>
      <p:bldP spid="52" grpId="0" animBg="1" autoUpdateAnimBg="0"/>
      <p:bldP spid="3124" grpId="0" autoUpdateAnimBg="0"/>
      <p:bldP spid="3126" grpId="0" autoUpdateAnimBg="0"/>
      <p:bldP spid="62" grpId="0" animBg="1" autoUpdateAnimBg="0"/>
      <p:bldP spid="63" grpId="0" animBg="1"/>
      <p:bldP spid="65" grpId="0" animBg="1" autoUpdateAnimBg="0"/>
      <p:bldP spid="67" grpId="0" animBg="1" autoUpdateAnimBg="0"/>
      <p:bldP spid="74" grpId="0" animBg="1"/>
      <p:bldP spid="3136" grpId="0" autoUpdateAnimBg="0"/>
      <p:bldP spid="53" grpId="0" animBg="1"/>
      <p:bldP spid="54" grpId="0" animBg="1"/>
      <p:bldP spid="55" grpId="0" animBg="1"/>
      <p:bldP spid="66" grpId="0" animBg="1"/>
      <p:bldP spid="64" grpId="0" animBg="1"/>
      <p:bldP spid="68" grpId="0" animBg="1"/>
      <p:bldP spid="82" grpId="0" animBg="1" autoUpdateAnimBg="0"/>
      <p:bldP spid="80" grpId="0" animBg="1" autoUpdateAnimBg="0"/>
      <p:bldP spid="3148" grpId="0" autoUpdateAnimBg="0"/>
      <p:bldP spid="38" grpId="0" animBg="1"/>
      <p:bldP spid="39" grpId="0" animBg="1" autoUpdateAnimBg="0"/>
      <p:bldP spid="40" grpId="0" animBg="1"/>
      <p:bldP spid="41" grpId="0" autoUpdateAnimBg="0"/>
      <p:bldP spid="43" grpId="0" animBg="1"/>
      <p:bldP spid="57" grpId="0" animBg="1"/>
      <p:bldP spid="94" grpId="0" animBg="1"/>
      <p:bldP spid="12186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78" name="Object 82"/>
          <p:cNvGraphicFramePr>
            <a:graphicFrameLocks noChangeAspect="1"/>
          </p:cNvGraphicFramePr>
          <p:nvPr/>
        </p:nvGraphicFramePr>
        <p:xfrm>
          <a:off x="39688" y="838200"/>
          <a:ext cx="9104312" cy="1752600"/>
        </p:xfrm>
        <a:graphic>
          <a:graphicData uri="http://schemas.openxmlformats.org/presentationml/2006/ole">
            <p:oleObj spid="_x0000_s3074" name="Bitmap-Bild" r:id="rId4" imgW="9104762" imgH="1828571" progId="PBrush">
              <p:embed/>
            </p:oleObj>
          </a:graphicData>
        </a:graphic>
      </p:graphicFrame>
      <p:sp>
        <p:nvSpPr>
          <p:cNvPr id="3078" name="Text Box 2"/>
          <p:cNvSpPr txBox="1">
            <a:spLocks noChangeArrowheads="1"/>
          </p:cNvSpPr>
          <p:nvPr/>
        </p:nvSpPr>
        <p:spPr bwMode="auto">
          <a:xfrm>
            <a:off x="3048000" y="2971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2438400" y="1905000"/>
            <a:ext cx="4103688" cy="38877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36" name="Textfeld 55"/>
          <p:cNvSpPr txBox="1">
            <a:spLocks noChangeArrowheads="1"/>
          </p:cNvSpPr>
          <p:nvPr/>
        </p:nvSpPr>
        <p:spPr bwMode="auto">
          <a:xfrm>
            <a:off x="3657600" y="2895600"/>
            <a:ext cx="190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Aufgaben-spektrum</a:t>
            </a:r>
            <a:endParaRPr lang="de-DE" sz="20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5" name="Abgerundetes Rechteck 104"/>
          <p:cNvSpPr/>
          <p:nvPr/>
        </p:nvSpPr>
        <p:spPr>
          <a:xfrm>
            <a:off x="5638800" y="2514600"/>
            <a:ext cx="1800225" cy="609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53" name="Textfeld 115"/>
          <p:cNvSpPr txBox="1">
            <a:spLocks noChangeArrowheads="1"/>
          </p:cNvSpPr>
          <p:nvPr/>
        </p:nvSpPr>
        <p:spPr bwMode="auto">
          <a:xfrm>
            <a:off x="5743575" y="2563813"/>
            <a:ext cx="15128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Bildung des </a:t>
            </a:r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Projektteams</a:t>
            </a:r>
          </a:p>
        </p:txBody>
      </p:sp>
      <p:sp>
        <p:nvSpPr>
          <p:cNvPr id="117" name="Line 9"/>
          <p:cNvSpPr>
            <a:spLocks noChangeShapeType="1"/>
          </p:cNvSpPr>
          <p:nvPr/>
        </p:nvSpPr>
        <p:spPr bwMode="auto">
          <a:xfrm>
            <a:off x="5867400" y="2133600"/>
            <a:ext cx="288925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8" name="Abgerundetes Rechteck 117"/>
          <p:cNvSpPr/>
          <p:nvPr/>
        </p:nvSpPr>
        <p:spPr>
          <a:xfrm>
            <a:off x="5562600" y="3429000"/>
            <a:ext cx="1944688" cy="7127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56" name="Textfeld 118"/>
          <p:cNvSpPr txBox="1">
            <a:spLocks noChangeArrowheads="1"/>
          </p:cNvSpPr>
          <p:nvPr/>
        </p:nvSpPr>
        <p:spPr bwMode="auto">
          <a:xfrm>
            <a:off x="5562600" y="3429000"/>
            <a:ext cx="201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Planung des Projekts und seiner Phasen, Verhandlungsführung</a:t>
            </a:r>
          </a:p>
        </p:txBody>
      </p:sp>
      <p:sp>
        <p:nvSpPr>
          <p:cNvPr id="120" name="Abgerundetes Rechteck 119"/>
          <p:cNvSpPr/>
          <p:nvPr/>
        </p:nvSpPr>
        <p:spPr>
          <a:xfrm>
            <a:off x="5486400" y="4419600"/>
            <a:ext cx="2159000" cy="863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58" name="Textfeld 120"/>
          <p:cNvSpPr txBox="1">
            <a:spLocks noChangeArrowheads="1"/>
          </p:cNvSpPr>
          <p:nvPr/>
        </p:nvSpPr>
        <p:spPr bwMode="auto">
          <a:xfrm>
            <a:off x="5486400" y="4419600"/>
            <a:ext cx="22320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Anleiten und Motivieren der Team-Mitglieder, Koordinieren der Arbeiten am Projekt u. a.</a:t>
            </a:r>
          </a:p>
        </p:txBody>
      </p:sp>
      <p:sp>
        <p:nvSpPr>
          <p:cNvPr id="122" name="Line 9"/>
          <p:cNvSpPr>
            <a:spLocks noChangeShapeType="1"/>
          </p:cNvSpPr>
          <p:nvPr/>
        </p:nvSpPr>
        <p:spPr bwMode="auto">
          <a:xfrm>
            <a:off x="6629400" y="3124200"/>
            <a:ext cx="0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3" name="Line 9"/>
          <p:cNvSpPr>
            <a:spLocks noChangeShapeType="1"/>
          </p:cNvSpPr>
          <p:nvPr/>
        </p:nvSpPr>
        <p:spPr bwMode="auto">
          <a:xfrm>
            <a:off x="6629400" y="4114800"/>
            <a:ext cx="0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8" name="Line 9"/>
          <p:cNvSpPr>
            <a:spLocks noChangeShapeType="1"/>
          </p:cNvSpPr>
          <p:nvPr/>
        </p:nvSpPr>
        <p:spPr bwMode="auto">
          <a:xfrm flipH="1">
            <a:off x="5638800" y="5334000"/>
            <a:ext cx="360363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9" name="Abgerundetes Rechteck 128"/>
          <p:cNvSpPr/>
          <p:nvPr/>
        </p:nvSpPr>
        <p:spPr>
          <a:xfrm>
            <a:off x="1600200" y="3657600"/>
            <a:ext cx="1873250" cy="1079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65" name="Textfeld 129"/>
          <p:cNvSpPr txBox="1">
            <a:spLocks noChangeArrowheads="1"/>
          </p:cNvSpPr>
          <p:nvPr/>
        </p:nvSpPr>
        <p:spPr bwMode="auto">
          <a:xfrm>
            <a:off x="1752600" y="3657600"/>
            <a:ext cx="1655763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Informieren der Projektbeteiligten,Aufbereiten von Entscheidungs-unterlagen</a:t>
            </a:r>
            <a:endParaRPr lang="de-DE" sz="14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" name="Line 9"/>
          <p:cNvSpPr>
            <a:spLocks noChangeShapeType="1"/>
          </p:cNvSpPr>
          <p:nvPr/>
        </p:nvSpPr>
        <p:spPr bwMode="auto">
          <a:xfrm flipH="1" flipV="1">
            <a:off x="2743200" y="5105400"/>
            <a:ext cx="43180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2" name="Abgerundetes Rechteck 131"/>
          <p:cNvSpPr/>
          <p:nvPr/>
        </p:nvSpPr>
        <p:spPr>
          <a:xfrm>
            <a:off x="1524000" y="2514600"/>
            <a:ext cx="1752600" cy="7207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68" name="Textfeld 132"/>
          <p:cNvSpPr txBox="1">
            <a:spLocks noChangeArrowheads="1"/>
          </p:cNvSpPr>
          <p:nvPr/>
        </p:nvSpPr>
        <p:spPr bwMode="auto">
          <a:xfrm>
            <a:off x="1600200" y="2514600"/>
            <a:ext cx="1655763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Wahrnehmung der Aufgaben beim Projektabschluss</a:t>
            </a:r>
            <a:endParaRPr lang="de-DE" sz="14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16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3352800"/>
            <a:ext cx="900113" cy="68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70" name="Textfeld 135"/>
          <p:cNvSpPr txBox="1">
            <a:spLocks noChangeArrowheads="1"/>
          </p:cNvSpPr>
          <p:nvPr/>
        </p:nvSpPr>
        <p:spPr bwMode="auto">
          <a:xfrm>
            <a:off x="8027988" y="4076700"/>
            <a:ext cx="9731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200" b="1">
                <a:solidFill>
                  <a:schemeClr val="tx1"/>
                </a:solidFill>
                <a:latin typeface="Arial" charset="0"/>
                <a:cs typeface="Arial" charset="0"/>
              </a:rPr>
              <a:t>Externe Dienst-leister</a:t>
            </a:r>
          </a:p>
        </p:txBody>
      </p:sp>
      <p:sp>
        <p:nvSpPr>
          <p:cNvPr id="137" name="Line 50"/>
          <p:cNvSpPr>
            <a:spLocks noChangeShapeType="1"/>
          </p:cNvSpPr>
          <p:nvPr/>
        </p:nvSpPr>
        <p:spPr bwMode="auto">
          <a:xfrm flipH="1" flipV="1">
            <a:off x="7543800" y="3733800"/>
            <a:ext cx="43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8" name="Line 50"/>
          <p:cNvSpPr>
            <a:spLocks noChangeShapeType="1"/>
          </p:cNvSpPr>
          <p:nvPr/>
        </p:nvSpPr>
        <p:spPr bwMode="auto">
          <a:xfrm>
            <a:off x="7543800" y="3886200"/>
            <a:ext cx="43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9" name="Line 9"/>
          <p:cNvSpPr>
            <a:spLocks noChangeShapeType="1"/>
          </p:cNvSpPr>
          <p:nvPr/>
        </p:nvSpPr>
        <p:spPr bwMode="auto">
          <a:xfrm flipH="1" flipV="1">
            <a:off x="2362200" y="32766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74" name="Textfeld 79"/>
          <p:cNvSpPr txBox="1">
            <a:spLocks noChangeArrowheads="1"/>
          </p:cNvSpPr>
          <p:nvPr/>
        </p:nvSpPr>
        <p:spPr bwMode="auto">
          <a:xfrm>
            <a:off x="1447800" y="5334000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Projektteam</a:t>
            </a:r>
          </a:p>
        </p:txBody>
      </p:sp>
      <p:graphicFrame>
        <p:nvGraphicFramePr>
          <p:cNvPr id="4176" name="Object 80"/>
          <p:cNvGraphicFramePr>
            <a:graphicFrameLocks noChangeAspect="1"/>
          </p:cNvGraphicFramePr>
          <p:nvPr/>
        </p:nvGraphicFramePr>
        <p:xfrm>
          <a:off x="228600" y="5638800"/>
          <a:ext cx="8458200" cy="1000125"/>
        </p:xfrm>
        <a:graphic>
          <a:graphicData uri="http://schemas.openxmlformats.org/presentationml/2006/ole">
            <p:oleObj spid="_x0000_s3075" name="Bitmap-Bild" r:id="rId6" imgW="9047619" imgH="1000000" progId="PBrush">
              <p:embed/>
            </p:oleObj>
          </a:graphicData>
        </a:graphic>
      </p:graphicFrame>
      <p:graphicFrame>
        <p:nvGraphicFramePr>
          <p:cNvPr id="4177" name="Object 3"/>
          <p:cNvGraphicFramePr>
            <a:graphicFrameLocks noChangeAspect="1"/>
          </p:cNvGraphicFramePr>
          <p:nvPr/>
        </p:nvGraphicFramePr>
        <p:xfrm>
          <a:off x="228600" y="4876800"/>
          <a:ext cx="1223963" cy="863600"/>
        </p:xfrm>
        <a:graphic>
          <a:graphicData uri="http://schemas.openxmlformats.org/presentationml/2006/ole">
            <p:oleObj spid="_x0000_s3076" name="Paint Shop Pro Image" r:id="rId7" imgW="1395500" imgH="985633" progId="">
              <p:embed/>
            </p:oleObj>
          </a:graphicData>
        </a:graphic>
      </p:graphicFrame>
      <p:graphicFrame>
        <p:nvGraphicFramePr>
          <p:cNvPr id="4179" name="Object 83"/>
          <p:cNvGraphicFramePr>
            <a:graphicFrameLocks noChangeAspect="1"/>
          </p:cNvGraphicFramePr>
          <p:nvPr/>
        </p:nvGraphicFramePr>
        <p:xfrm>
          <a:off x="228600" y="0"/>
          <a:ext cx="7456488" cy="933450"/>
        </p:xfrm>
        <a:graphic>
          <a:graphicData uri="http://schemas.openxmlformats.org/presentationml/2006/ole">
            <p:oleObj spid="_x0000_s3077" name="Bitmap-Bild" r:id="rId8" imgW="7457143" imgH="933580" progId="PBrush">
              <p:embed/>
            </p:oleObj>
          </a:graphicData>
        </a:graphic>
      </p:graphicFrame>
      <p:sp>
        <p:nvSpPr>
          <p:cNvPr id="124" name="Abgerundetes Rechteck 123"/>
          <p:cNvSpPr/>
          <p:nvPr/>
        </p:nvSpPr>
        <p:spPr>
          <a:xfrm>
            <a:off x="3429000" y="4800600"/>
            <a:ext cx="2016125" cy="9350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81" name="Textfeld 124"/>
          <p:cNvSpPr txBox="1">
            <a:spLocks noChangeArrowheads="1"/>
          </p:cNvSpPr>
          <p:nvPr/>
        </p:nvSpPr>
        <p:spPr bwMode="auto">
          <a:xfrm>
            <a:off x="3505200" y="4800600"/>
            <a:ext cx="20161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300" b="1">
                <a:solidFill>
                  <a:schemeClr val="tx1"/>
                </a:solidFill>
                <a:latin typeface="Arial" charset="0"/>
                <a:cs typeface="Arial" charset="0"/>
              </a:rPr>
              <a:t>Überwachen, Kontrol-lieren und Steuern des gesamten Projektpro-zesses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flipH="1" flipV="1">
            <a:off x="4648200" y="54864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572000" y="762000"/>
            <a:ext cx="0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 autoUpdateAnimBg="0"/>
      <p:bldP spid="4136" grpId="0" autoUpdateAnimBg="0"/>
      <p:bldP spid="105" grpId="0" animBg="1" autoUpdateAnimBg="0"/>
      <p:bldP spid="4153" grpId="0" autoUpdateAnimBg="0"/>
      <p:bldP spid="117" grpId="0" animBg="1"/>
      <p:bldP spid="118" grpId="0" animBg="1" autoUpdateAnimBg="0"/>
      <p:bldP spid="4156" grpId="0" autoUpdateAnimBg="0"/>
      <p:bldP spid="120" grpId="0" animBg="1" autoUpdateAnimBg="0"/>
      <p:bldP spid="4158" grpId="0" autoUpdateAnimBg="0"/>
      <p:bldP spid="122" grpId="0" animBg="1"/>
      <p:bldP spid="123" grpId="0" animBg="1"/>
      <p:bldP spid="128" grpId="0" animBg="1"/>
      <p:bldP spid="129" grpId="0" animBg="1" autoUpdateAnimBg="0"/>
      <p:bldP spid="4165" grpId="0" autoUpdateAnimBg="0"/>
      <p:bldP spid="131" grpId="0" animBg="1"/>
      <p:bldP spid="132" grpId="0" animBg="1" autoUpdateAnimBg="0"/>
      <p:bldP spid="4168" grpId="0" autoUpdateAnimBg="0"/>
      <p:bldP spid="4170" grpId="0" autoUpdateAnimBg="0"/>
      <p:bldP spid="137" grpId="0" animBg="1"/>
      <p:bldP spid="138" grpId="0" animBg="1"/>
      <p:bldP spid="139" grpId="0" animBg="1"/>
      <p:bldP spid="4174" grpId="0" autoUpdateAnimBg="0"/>
      <p:bldP spid="124" grpId="0" animBg="1" autoUpdateAnimBg="0"/>
      <p:bldP spid="4181" grpId="0" autoUpdateAnimBg="0"/>
      <p:bldP spid="121865" grpId="0" animBg="1" autoUpdateAnimBg="0"/>
      <p:bldP spid="2" grpId="0" animBg="1"/>
      <p:bldP spid="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39688" y="838200"/>
          <a:ext cx="9104312" cy="1752600"/>
        </p:xfrm>
        <a:graphic>
          <a:graphicData uri="http://schemas.openxmlformats.org/presentationml/2006/ole">
            <p:oleObj spid="_x0000_s4098" name="Bitmap-Bild" r:id="rId4" imgW="9104762" imgH="1828571" progId="PBrush">
              <p:embed/>
            </p:oleObj>
          </a:graphicData>
        </a:graphic>
      </p:graphicFrame>
      <p:sp>
        <p:nvSpPr>
          <p:cNvPr id="4102" name="Text Box 2"/>
          <p:cNvSpPr txBox="1">
            <a:spLocks noChangeArrowheads="1"/>
          </p:cNvSpPr>
          <p:nvPr/>
        </p:nvSpPr>
        <p:spPr bwMode="auto">
          <a:xfrm>
            <a:off x="3048000" y="2971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2438400" y="1905000"/>
            <a:ext cx="4103688" cy="388778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2709" name="Textfeld 79"/>
          <p:cNvSpPr txBox="1">
            <a:spLocks noChangeArrowheads="1"/>
          </p:cNvSpPr>
          <p:nvPr/>
        </p:nvSpPr>
        <p:spPr bwMode="auto">
          <a:xfrm>
            <a:off x="5105400" y="48768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Projekt-team</a:t>
            </a:r>
          </a:p>
        </p:txBody>
      </p:sp>
      <p:graphicFrame>
        <p:nvGraphicFramePr>
          <p:cNvPr id="72710" name="Object 6"/>
          <p:cNvGraphicFramePr>
            <a:graphicFrameLocks noChangeAspect="1"/>
          </p:cNvGraphicFramePr>
          <p:nvPr/>
        </p:nvGraphicFramePr>
        <p:xfrm>
          <a:off x="228600" y="5638800"/>
          <a:ext cx="8458200" cy="1000125"/>
        </p:xfrm>
        <a:graphic>
          <a:graphicData uri="http://schemas.openxmlformats.org/presentationml/2006/ole">
            <p:oleObj spid="_x0000_s4099" name="Bitmap-Bild" r:id="rId5" imgW="9047619" imgH="1000000" progId="PBrush">
              <p:embed/>
            </p:oleObj>
          </a:graphicData>
        </a:graphic>
      </p:graphicFrame>
      <p:graphicFrame>
        <p:nvGraphicFramePr>
          <p:cNvPr id="72711" name="Object 3"/>
          <p:cNvGraphicFramePr>
            <a:graphicFrameLocks noChangeAspect="1"/>
          </p:cNvGraphicFramePr>
          <p:nvPr/>
        </p:nvGraphicFramePr>
        <p:xfrm>
          <a:off x="3810000" y="4876800"/>
          <a:ext cx="1223963" cy="863600"/>
        </p:xfrm>
        <a:graphic>
          <a:graphicData uri="http://schemas.openxmlformats.org/presentationml/2006/ole">
            <p:oleObj spid="_x0000_s4100" name="Paint Shop Pro Image" r:id="rId6" imgW="1395500" imgH="985633" progId="">
              <p:embed/>
            </p:oleObj>
          </a:graphicData>
        </a:graphic>
      </p:graphicFrame>
      <p:graphicFrame>
        <p:nvGraphicFramePr>
          <p:cNvPr id="72712" name="Object 8"/>
          <p:cNvGraphicFramePr>
            <a:graphicFrameLocks noChangeAspect="1"/>
          </p:cNvGraphicFramePr>
          <p:nvPr/>
        </p:nvGraphicFramePr>
        <p:xfrm>
          <a:off x="228600" y="0"/>
          <a:ext cx="7456488" cy="933450"/>
        </p:xfrm>
        <a:graphic>
          <a:graphicData uri="http://schemas.openxmlformats.org/presentationml/2006/ole">
            <p:oleObj spid="_x0000_s4101" name="Bitmap-Bild" r:id="rId7" imgW="7457143" imgH="933580" progId="PBrush">
              <p:embed/>
            </p:oleObj>
          </a:graphicData>
        </a:graphic>
      </p:graphicFrame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495800" y="762000"/>
            <a:ext cx="0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7" name="Line 16"/>
          <p:cNvSpPr>
            <a:spLocks noChangeShapeType="1"/>
          </p:cNvSpPr>
          <p:nvPr/>
        </p:nvSpPr>
        <p:spPr bwMode="auto">
          <a:xfrm>
            <a:off x="4495800" y="1828800"/>
            <a:ext cx="0" cy="7191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8" name="Line 16"/>
          <p:cNvSpPr>
            <a:spLocks noChangeShapeType="1"/>
          </p:cNvSpPr>
          <p:nvPr/>
        </p:nvSpPr>
        <p:spPr bwMode="auto">
          <a:xfrm>
            <a:off x="3886200" y="2514600"/>
            <a:ext cx="122396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16" name="Textfeld 55"/>
          <p:cNvSpPr txBox="1">
            <a:spLocks noChangeArrowheads="1"/>
          </p:cNvSpPr>
          <p:nvPr/>
        </p:nvSpPr>
        <p:spPr bwMode="auto">
          <a:xfrm>
            <a:off x="3048000" y="2895600"/>
            <a:ext cx="3025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Rollen im Projekt und Spektum der Anforderungen (Qualifikationen)</a:t>
            </a:r>
            <a:endParaRPr lang="de-DE" sz="20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80" name="Abgerundetes Rechteck 79"/>
          <p:cNvSpPr/>
          <p:nvPr/>
        </p:nvSpPr>
        <p:spPr>
          <a:xfrm>
            <a:off x="1905000" y="2362200"/>
            <a:ext cx="2016125" cy="50323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2718" name="Textfeld 82"/>
          <p:cNvSpPr txBox="1">
            <a:spLocks noChangeArrowheads="1"/>
          </p:cNvSpPr>
          <p:nvPr/>
        </p:nvSpPr>
        <p:spPr bwMode="auto">
          <a:xfrm>
            <a:off x="1981200" y="243840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 b="1">
                <a:solidFill>
                  <a:schemeClr val="tx1"/>
                </a:solidFill>
                <a:latin typeface="Arial" charset="0"/>
                <a:cs typeface="Arial" charset="0"/>
              </a:rPr>
              <a:t>Qualifikationen</a:t>
            </a:r>
          </a:p>
        </p:txBody>
      </p:sp>
      <p:sp>
        <p:nvSpPr>
          <p:cNvPr id="105" name="Abgerundetes Rechteck 104"/>
          <p:cNvSpPr/>
          <p:nvPr/>
        </p:nvSpPr>
        <p:spPr>
          <a:xfrm>
            <a:off x="5105400" y="2362200"/>
            <a:ext cx="2016125" cy="50323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2720" name="Textfeld 115"/>
          <p:cNvSpPr txBox="1">
            <a:spLocks noChangeArrowheads="1"/>
          </p:cNvSpPr>
          <p:nvPr/>
        </p:nvSpPr>
        <p:spPr bwMode="auto">
          <a:xfrm>
            <a:off x="5181600" y="2438400"/>
            <a:ext cx="1873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600" b="1">
                <a:solidFill>
                  <a:schemeClr val="tx1"/>
                </a:solidFill>
                <a:latin typeface="Arial" charset="0"/>
                <a:cs typeface="Arial" charset="0"/>
              </a:rPr>
              <a:t>Rollen im Projekt</a:t>
            </a:r>
          </a:p>
        </p:txBody>
      </p:sp>
      <p:sp>
        <p:nvSpPr>
          <p:cNvPr id="84" name="Line 50"/>
          <p:cNvSpPr>
            <a:spLocks noChangeShapeType="1"/>
          </p:cNvSpPr>
          <p:nvPr/>
        </p:nvSpPr>
        <p:spPr bwMode="auto">
          <a:xfrm flipV="1">
            <a:off x="6705600" y="2895600"/>
            <a:ext cx="0" cy="223361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5" name="Line 50"/>
          <p:cNvSpPr>
            <a:spLocks noChangeShapeType="1"/>
          </p:cNvSpPr>
          <p:nvPr/>
        </p:nvSpPr>
        <p:spPr bwMode="auto">
          <a:xfrm flipH="1" flipV="1">
            <a:off x="6705600" y="32004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24" name="Textfeld 139"/>
          <p:cNvSpPr txBox="1">
            <a:spLocks noChangeArrowheads="1"/>
          </p:cNvSpPr>
          <p:nvPr/>
        </p:nvSpPr>
        <p:spPr bwMode="auto">
          <a:xfrm>
            <a:off x="6919913" y="3013075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Stratege, Visionär</a:t>
            </a:r>
          </a:p>
        </p:txBody>
      </p:sp>
      <p:sp>
        <p:nvSpPr>
          <p:cNvPr id="72725" name="Textfeld 140"/>
          <p:cNvSpPr txBox="1">
            <a:spLocks noChangeArrowheads="1"/>
          </p:cNvSpPr>
          <p:nvPr/>
        </p:nvSpPr>
        <p:spPr bwMode="auto">
          <a:xfrm>
            <a:off x="6934200" y="3324225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Planer, Organisator</a:t>
            </a:r>
          </a:p>
        </p:txBody>
      </p:sp>
      <p:sp>
        <p:nvSpPr>
          <p:cNvPr id="142" name="Line 50"/>
          <p:cNvSpPr>
            <a:spLocks noChangeShapeType="1"/>
          </p:cNvSpPr>
          <p:nvPr/>
        </p:nvSpPr>
        <p:spPr bwMode="auto">
          <a:xfrm flipH="1" flipV="1">
            <a:off x="6705600" y="35052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" name="Line 50"/>
          <p:cNvSpPr>
            <a:spLocks noChangeShapeType="1"/>
          </p:cNvSpPr>
          <p:nvPr/>
        </p:nvSpPr>
        <p:spPr bwMode="auto">
          <a:xfrm flipH="1" flipV="1">
            <a:off x="6705600" y="38100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4" name="Line 50"/>
          <p:cNvSpPr>
            <a:spLocks noChangeShapeType="1"/>
          </p:cNvSpPr>
          <p:nvPr/>
        </p:nvSpPr>
        <p:spPr bwMode="auto">
          <a:xfrm flipH="1" flipV="1">
            <a:off x="6705600" y="40386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5" name="Line 50"/>
          <p:cNvSpPr>
            <a:spLocks noChangeShapeType="1"/>
          </p:cNvSpPr>
          <p:nvPr/>
        </p:nvSpPr>
        <p:spPr bwMode="auto">
          <a:xfrm flipV="1">
            <a:off x="6705600" y="42672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30" name="Textfeld 145"/>
          <p:cNvSpPr txBox="1">
            <a:spLocks noChangeArrowheads="1"/>
          </p:cNvSpPr>
          <p:nvPr/>
        </p:nvSpPr>
        <p:spPr bwMode="auto">
          <a:xfrm>
            <a:off x="6948488" y="3895725"/>
            <a:ext cx="2195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Motivator, Moderator</a:t>
            </a:r>
          </a:p>
        </p:txBody>
      </p:sp>
      <p:sp>
        <p:nvSpPr>
          <p:cNvPr id="72731" name="Textfeld 146"/>
          <p:cNvSpPr txBox="1">
            <a:spLocks noChangeArrowheads="1"/>
          </p:cNvSpPr>
          <p:nvPr/>
        </p:nvSpPr>
        <p:spPr bwMode="auto">
          <a:xfrm>
            <a:off x="6934200" y="3622675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Entscheider, Führer</a:t>
            </a:r>
          </a:p>
        </p:txBody>
      </p:sp>
      <p:sp>
        <p:nvSpPr>
          <p:cNvPr id="72732" name="Textfeld 147"/>
          <p:cNvSpPr txBox="1">
            <a:spLocks noChangeArrowheads="1"/>
          </p:cNvSpPr>
          <p:nvPr/>
        </p:nvSpPr>
        <p:spPr bwMode="auto">
          <a:xfrm>
            <a:off x="6948488" y="4127500"/>
            <a:ext cx="20161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Integrator</a:t>
            </a:r>
          </a:p>
        </p:txBody>
      </p:sp>
      <p:sp>
        <p:nvSpPr>
          <p:cNvPr id="72733" name="Textfeld 148"/>
          <p:cNvSpPr txBox="1">
            <a:spLocks noChangeArrowheads="1"/>
          </p:cNvSpPr>
          <p:nvPr/>
        </p:nvSpPr>
        <p:spPr bwMode="auto">
          <a:xfrm>
            <a:off x="6948488" y="4419600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Methodiker</a:t>
            </a:r>
          </a:p>
        </p:txBody>
      </p:sp>
      <p:sp>
        <p:nvSpPr>
          <p:cNvPr id="150" name="Line 50"/>
          <p:cNvSpPr>
            <a:spLocks noChangeShapeType="1"/>
          </p:cNvSpPr>
          <p:nvPr/>
        </p:nvSpPr>
        <p:spPr bwMode="auto">
          <a:xfrm flipV="1">
            <a:off x="6705600" y="45720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1" name="Line 50"/>
          <p:cNvSpPr>
            <a:spLocks noChangeShapeType="1"/>
          </p:cNvSpPr>
          <p:nvPr/>
        </p:nvSpPr>
        <p:spPr bwMode="auto">
          <a:xfrm flipV="1">
            <a:off x="6705600" y="48768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36" name="Textfeld 151"/>
          <p:cNvSpPr txBox="1">
            <a:spLocks noChangeArrowheads="1"/>
          </p:cNvSpPr>
          <p:nvPr/>
        </p:nvSpPr>
        <p:spPr bwMode="auto">
          <a:xfrm>
            <a:off x="6948488" y="4724400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Tool-Experte</a:t>
            </a:r>
          </a:p>
        </p:txBody>
      </p:sp>
      <p:sp>
        <p:nvSpPr>
          <p:cNvPr id="72737" name="Textfeld 152"/>
          <p:cNvSpPr txBox="1">
            <a:spLocks noChangeArrowheads="1"/>
          </p:cNvSpPr>
          <p:nvPr/>
        </p:nvSpPr>
        <p:spPr bwMode="auto">
          <a:xfrm>
            <a:off x="6948488" y="5029200"/>
            <a:ext cx="2016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u. a.</a:t>
            </a:r>
          </a:p>
        </p:txBody>
      </p:sp>
      <p:sp>
        <p:nvSpPr>
          <p:cNvPr id="154" name="Line 50"/>
          <p:cNvSpPr>
            <a:spLocks noChangeShapeType="1"/>
          </p:cNvSpPr>
          <p:nvPr/>
        </p:nvSpPr>
        <p:spPr bwMode="auto">
          <a:xfrm flipV="1">
            <a:off x="6705600" y="5105400"/>
            <a:ext cx="1444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5" name="Line 50"/>
          <p:cNvSpPr>
            <a:spLocks noChangeShapeType="1"/>
          </p:cNvSpPr>
          <p:nvPr/>
        </p:nvSpPr>
        <p:spPr bwMode="auto">
          <a:xfrm flipV="1">
            <a:off x="2133600" y="2895600"/>
            <a:ext cx="0" cy="23764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6" name="Line 50"/>
          <p:cNvSpPr>
            <a:spLocks noChangeShapeType="1"/>
          </p:cNvSpPr>
          <p:nvPr/>
        </p:nvSpPr>
        <p:spPr bwMode="auto">
          <a:xfrm flipH="1" flipV="1">
            <a:off x="1484313" y="3124200"/>
            <a:ext cx="6492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41" name="Textfeld 156"/>
          <p:cNvSpPr txBox="1">
            <a:spLocks noChangeArrowheads="1"/>
          </p:cNvSpPr>
          <p:nvPr/>
        </p:nvSpPr>
        <p:spPr bwMode="auto">
          <a:xfrm>
            <a:off x="304800" y="2895600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Persönliche Qualifikation</a:t>
            </a:r>
          </a:p>
        </p:txBody>
      </p:sp>
      <p:sp>
        <p:nvSpPr>
          <p:cNvPr id="158" name="Line 50"/>
          <p:cNvSpPr>
            <a:spLocks noChangeShapeType="1"/>
          </p:cNvSpPr>
          <p:nvPr/>
        </p:nvSpPr>
        <p:spPr bwMode="auto">
          <a:xfrm flipH="1" flipV="1">
            <a:off x="1484313" y="3657600"/>
            <a:ext cx="6492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43" name="Textfeld 158"/>
          <p:cNvSpPr txBox="1">
            <a:spLocks noChangeArrowheads="1"/>
          </p:cNvSpPr>
          <p:nvPr/>
        </p:nvSpPr>
        <p:spPr bwMode="auto">
          <a:xfrm>
            <a:off x="304800" y="3429000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Projekt- qualifikation</a:t>
            </a:r>
          </a:p>
        </p:txBody>
      </p:sp>
      <p:sp>
        <p:nvSpPr>
          <p:cNvPr id="161" name="Line 50"/>
          <p:cNvSpPr>
            <a:spLocks noChangeShapeType="1"/>
          </p:cNvSpPr>
          <p:nvPr/>
        </p:nvSpPr>
        <p:spPr bwMode="auto">
          <a:xfrm flipH="1" flipV="1">
            <a:off x="1484313" y="4191000"/>
            <a:ext cx="6492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45" name="Textfeld 161"/>
          <p:cNvSpPr txBox="1">
            <a:spLocks noChangeArrowheads="1"/>
          </p:cNvSpPr>
          <p:nvPr/>
        </p:nvSpPr>
        <p:spPr bwMode="auto">
          <a:xfrm>
            <a:off x="304800" y="3978275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Fach- qualifikation</a:t>
            </a:r>
          </a:p>
        </p:txBody>
      </p:sp>
      <p:sp>
        <p:nvSpPr>
          <p:cNvPr id="163" name="Line 50"/>
          <p:cNvSpPr>
            <a:spLocks noChangeShapeType="1"/>
          </p:cNvSpPr>
          <p:nvPr/>
        </p:nvSpPr>
        <p:spPr bwMode="auto">
          <a:xfrm flipH="1" flipV="1">
            <a:off x="1484313" y="4648200"/>
            <a:ext cx="6492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47" name="Textfeld 163"/>
          <p:cNvSpPr txBox="1">
            <a:spLocks noChangeArrowheads="1"/>
          </p:cNvSpPr>
          <p:nvPr/>
        </p:nvSpPr>
        <p:spPr bwMode="auto">
          <a:xfrm>
            <a:off x="304800" y="4495800"/>
            <a:ext cx="1727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Führungs- qualifikation</a:t>
            </a:r>
          </a:p>
        </p:txBody>
      </p:sp>
      <p:sp>
        <p:nvSpPr>
          <p:cNvPr id="165" name="Line 50"/>
          <p:cNvSpPr>
            <a:spLocks noChangeShapeType="1"/>
          </p:cNvSpPr>
          <p:nvPr/>
        </p:nvSpPr>
        <p:spPr bwMode="auto">
          <a:xfrm flipH="1" flipV="1">
            <a:off x="1484313" y="5257800"/>
            <a:ext cx="6492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2749" name="Textfeld 165"/>
          <p:cNvSpPr txBox="1">
            <a:spLocks noChangeArrowheads="1"/>
          </p:cNvSpPr>
          <p:nvPr/>
        </p:nvSpPr>
        <p:spPr bwMode="auto">
          <a:xfrm>
            <a:off x="838200" y="51054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b="1">
                <a:solidFill>
                  <a:schemeClr val="tx1"/>
                </a:solidFill>
                <a:latin typeface="Arial" charset="0"/>
                <a:cs typeface="Arial" charset="0"/>
              </a:rPr>
              <a:t>u. a.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endParaRPr 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2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2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2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7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7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72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72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72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0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72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72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 autoUpdateAnimBg="0"/>
      <p:bldP spid="72709" grpId="0" autoUpdateAnimBg="0"/>
      <p:bldP spid="94" grpId="0" animBg="1"/>
      <p:bldP spid="167" grpId="0" animBg="1"/>
      <p:bldP spid="168" grpId="0" animBg="1"/>
      <p:bldP spid="72716" grpId="0" autoUpdateAnimBg="0"/>
      <p:bldP spid="80" grpId="0" animBg="1" autoUpdateAnimBg="0"/>
      <p:bldP spid="72718" grpId="0" autoUpdateAnimBg="0"/>
      <p:bldP spid="105" grpId="0" animBg="1" autoUpdateAnimBg="0"/>
      <p:bldP spid="72720" grpId="0" autoUpdateAnimBg="0"/>
      <p:bldP spid="84" grpId="0" animBg="1"/>
      <p:bldP spid="135" grpId="0" animBg="1"/>
      <p:bldP spid="72724" grpId="0" autoUpdateAnimBg="0"/>
      <p:bldP spid="72725" grpId="0" autoUpdateAnimBg="0"/>
      <p:bldP spid="142" grpId="0" animBg="1"/>
      <p:bldP spid="143" grpId="0" animBg="1"/>
      <p:bldP spid="144" grpId="0" animBg="1"/>
      <p:bldP spid="145" grpId="0" animBg="1"/>
      <p:bldP spid="72730" grpId="0" autoUpdateAnimBg="0"/>
      <p:bldP spid="72731" grpId="0" autoUpdateAnimBg="0"/>
      <p:bldP spid="72732" grpId="0" autoUpdateAnimBg="0"/>
      <p:bldP spid="72733" grpId="0" autoUpdateAnimBg="0"/>
      <p:bldP spid="150" grpId="0" animBg="1"/>
      <p:bldP spid="151" grpId="0" animBg="1"/>
      <p:bldP spid="72736" grpId="0" autoUpdateAnimBg="0"/>
      <p:bldP spid="72737" grpId="0" autoUpdateAnimBg="0"/>
      <p:bldP spid="154" grpId="0" animBg="1"/>
      <p:bldP spid="155" grpId="0" animBg="1"/>
      <p:bldP spid="156" grpId="0" animBg="1"/>
      <p:bldP spid="72741" grpId="0" autoUpdateAnimBg="0"/>
      <p:bldP spid="158" grpId="0" animBg="1"/>
      <p:bldP spid="72743" grpId="0" autoUpdateAnimBg="0"/>
      <p:bldP spid="161" grpId="0" animBg="1"/>
      <p:bldP spid="72745" grpId="0" autoUpdateAnimBg="0"/>
      <p:bldP spid="163" grpId="0" animBg="1"/>
      <p:bldP spid="72747" grpId="0" autoUpdateAnimBg="0"/>
      <p:bldP spid="165" grpId="0" animBg="1"/>
      <p:bldP spid="72749" grpId="0" autoUpdateAnimBg="0"/>
      <p:bldP spid="121865" grpId="0" animBg="1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Office PowerPoint</Application>
  <PresentationFormat>Bildschirmpräsentation (4:3)</PresentationFormat>
  <Paragraphs>111</Paragraphs>
  <Slides>10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Larissa-Design</vt:lpstr>
      <vt:lpstr>Bitmap-Bild</vt:lpstr>
      <vt:lpstr>Paint Shop Pro Image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IWK-Siegfried von Känel</dc:creator>
  <cp:lastModifiedBy>IWK-Siegfried von Känel</cp:lastModifiedBy>
  <cp:revision>246</cp:revision>
  <dcterms:created xsi:type="dcterms:W3CDTF">2019-09-12T07:03:07Z</dcterms:created>
  <dcterms:modified xsi:type="dcterms:W3CDTF">2020-03-29T14:20:03Z</dcterms:modified>
</cp:coreProperties>
</file>