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77" r:id="rId2"/>
    <p:sldId id="345" r:id="rId3"/>
    <p:sldId id="344" r:id="rId4"/>
    <p:sldId id="353" r:id="rId5"/>
    <p:sldId id="266" r:id="rId6"/>
    <p:sldId id="267" r:id="rId7"/>
    <p:sldId id="358" r:id="rId8"/>
    <p:sldId id="376" r:id="rId9"/>
    <p:sldId id="375" r:id="rId10"/>
    <p:sldId id="286" r:id="rId11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FFDB"/>
    <a:srgbClr val="66FF99"/>
    <a:srgbClr val="008000"/>
    <a:srgbClr val="FFFFCC"/>
    <a:srgbClr val="AFFFD3"/>
    <a:srgbClr val="0000FF"/>
    <a:srgbClr val="FFE7F7"/>
    <a:srgbClr val="FFCDE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6729" autoAdjust="0"/>
    <p:restoredTop sz="92952" autoAdjust="0"/>
  </p:normalViewPr>
  <p:slideViewPr>
    <p:cSldViewPr>
      <p:cViewPr>
        <p:scale>
          <a:sx n="100" d="100"/>
          <a:sy n="100" d="100"/>
        </p:scale>
        <p:origin x="-1944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image" Target="../media/image10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12.png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1.png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.png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96E32C9-1C3B-49B2-929D-8305221ADE1B}" type="datetimeFigureOut">
              <a:rPr lang="de-DE"/>
              <a:pPr>
                <a:defRPr/>
              </a:pPr>
              <a:t>29.03.2020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B3E84D2-EF10-475B-9CF7-6A02AFF13C5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274638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608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928E4A-9A5C-4C7D-9A72-1185EF330C92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7108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33B7CF4-01F6-4BD4-AE99-4B0DBADBA9FE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49156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D5D4E51-31B9-42CB-81B1-42138A71DC71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5120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12362F5-535A-4305-9CC6-2D498C19BE4B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52228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369E96D-27C1-4AD1-B942-7D70694EA835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  <p:sp>
        <p:nvSpPr>
          <p:cNvPr id="53252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E549699-A303-48AD-B92E-71543569042A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Text Box 7"/>
          <p:cNvSpPr txBox="1">
            <a:spLocks noChangeArrowheads="1"/>
          </p:cNvSpPr>
          <p:nvPr userDrawn="1"/>
        </p:nvSpPr>
        <p:spPr bwMode="auto">
          <a:xfrm>
            <a:off x="8153400" y="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fld id="{B79DFCEA-B6B9-4D46-A29A-25F62E99A08B}" type="slidenum">
              <a:rPr lang="de-DE" b="1"/>
              <a:pPr>
                <a:spcBef>
                  <a:spcPct val="50000"/>
                </a:spcBef>
              </a:pPr>
              <a:t>‹Nr.›</a:t>
            </a:fld>
            <a:r>
              <a:rPr lang="de-DE" b="1"/>
              <a:t>/10</a:t>
            </a:r>
          </a:p>
        </p:txBody>
      </p:sp>
      <p:sp>
        <p:nvSpPr>
          <p:cNvPr id="15368" name="Text Box 8"/>
          <p:cNvSpPr txBox="1">
            <a:spLocks noChangeArrowheads="1"/>
          </p:cNvSpPr>
          <p:nvPr userDrawn="1"/>
        </p:nvSpPr>
        <p:spPr bwMode="auto">
          <a:xfrm>
            <a:off x="0" y="6613525"/>
            <a:ext cx="3962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000"/>
              <a:t>© Springer-Gabler Fachmedien 2020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png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Relationship Id="rId9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10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15.png"/><Relationship Id="rId4" Type="http://schemas.openxmlformats.org/officeDocument/2006/relationships/oleObject" Target="../embeddings/oleObject13.bin"/><Relationship Id="rId9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.png"/><Relationship Id="rId11" Type="http://schemas.openxmlformats.org/officeDocument/2006/relationships/oleObject" Target="../embeddings/oleObject19.bin"/><Relationship Id="rId5" Type="http://schemas.openxmlformats.org/officeDocument/2006/relationships/image" Target="../media/image16.png"/><Relationship Id="rId10" Type="http://schemas.openxmlformats.org/officeDocument/2006/relationships/image" Target="../media/image15.png"/><Relationship Id="rId4" Type="http://schemas.openxmlformats.org/officeDocument/2006/relationships/oleObject" Target="../embeddings/oleObject16.bin"/><Relationship Id="rId9" Type="http://schemas.openxmlformats.org/officeDocument/2006/relationships/oleObject" Target="../embeddings/oleObject1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ChangeArrowheads="1"/>
          </p:cNvSpPr>
          <p:nvPr/>
        </p:nvSpPr>
        <p:spPr bwMode="auto">
          <a:xfrm>
            <a:off x="152400" y="381000"/>
            <a:ext cx="8763000" cy="2552700"/>
          </a:xfrm>
          <a:prstGeom prst="rect">
            <a:avLst/>
          </a:prstGeom>
          <a:solidFill>
            <a:srgbClr val="F1FFCB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67587" name="Text Box 2"/>
          <p:cNvSpPr txBox="1">
            <a:spLocks noChangeArrowheads="1"/>
          </p:cNvSpPr>
          <p:nvPr/>
        </p:nvSpPr>
        <p:spPr bwMode="auto">
          <a:xfrm>
            <a:off x="304800" y="1568450"/>
            <a:ext cx="8424863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de-DE" sz="3600" b="1" i="1">
                <a:solidFill>
                  <a:srgbClr val="0000FF"/>
                </a:solidFill>
                <a:latin typeface="Times New Roman" pitchFamily="18" charset="0"/>
              </a:rPr>
              <a:t>Projekte und Projektmanagement</a:t>
            </a:r>
            <a:endParaRPr lang="de-DE" sz="3600" b="1" i="1">
              <a:latin typeface="Times New Roman" pitchFamily="18" charset="0"/>
            </a:endParaRPr>
          </a:p>
        </p:txBody>
      </p:sp>
      <p:sp>
        <p:nvSpPr>
          <p:cNvPr id="67588" name="Text Box 5"/>
          <p:cNvSpPr txBox="1">
            <a:spLocks noChangeArrowheads="1"/>
          </p:cNvSpPr>
          <p:nvPr/>
        </p:nvSpPr>
        <p:spPr bwMode="auto">
          <a:xfrm>
            <a:off x="438150" y="563563"/>
            <a:ext cx="5029200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de-DE" sz="3600" b="1" i="1">
                <a:latin typeface="Times New Roman" pitchFamily="18" charset="0"/>
              </a:rPr>
              <a:t>Siegfried von Känel</a:t>
            </a:r>
          </a:p>
        </p:txBody>
      </p:sp>
      <p:sp>
        <p:nvSpPr>
          <p:cNvPr id="121862" name="Text Box 6"/>
          <p:cNvSpPr txBox="1">
            <a:spLocks noChangeArrowheads="1"/>
          </p:cNvSpPr>
          <p:nvPr/>
        </p:nvSpPr>
        <p:spPr bwMode="auto">
          <a:xfrm>
            <a:off x="228600" y="3152924"/>
            <a:ext cx="8534400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de-DE" sz="2400" b="1">
                <a:latin typeface="Arial" pitchFamily="34" charset="0"/>
                <a:cs typeface="Arial" pitchFamily="34" charset="0"/>
              </a:rPr>
              <a:t>Animierte PowerPoint-Folien zu ausgewählten Grafiken</a:t>
            </a:r>
          </a:p>
        </p:txBody>
      </p:sp>
      <p:sp>
        <p:nvSpPr>
          <p:cNvPr id="121863" name="Text Box 9"/>
          <p:cNvSpPr txBox="1">
            <a:spLocks noChangeArrowheads="1"/>
          </p:cNvSpPr>
          <p:nvPr/>
        </p:nvSpPr>
        <p:spPr bwMode="auto">
          <a:xfrm>
            <a:off x="381000" y="4191000"/>
            <a:ext cx="8382000" cy="4603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de-DE" sz="2400" b="1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Hinweise:</a:t>
            </a:r>
            <a:endParaRPr lang="de-DE" sz="24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67591" name="Textfeld 9"/>
          <p:cNvSpPr txBox="1">
            <a:spLocks noChangeArrowheads="1"/>
          </p:cNvSpPr>
          <p:nvPr/>
        </p:nvSpPr>
        <p:spPr bwMode="auto">
          <a:xfrm>
            <a:off x="457200" y="4648200"/>
            <a:ext cx="8534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de-DE" b="1">
                <a:latin typeface="Arial" pitchFamily="34" charset="0"/>
                <a:cs typeface="Arial" pitchFamily="34" charset="0"/>
              </a:rPr>
              <a:t>Start der Präsentation:  Funktionstaste </a:t>
            </a:r>
            <a:r>
              <a:rPr lang="de-DE" sz="2400" b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[F5] </a:t>
            </a:r>
            <a:r>
              <a:rPr lang="de-DE" b="1">
                <a:latin typeface="Arial" pitchFamily="34" charset="0"/>
                <a:cs typeface="Arial" pitchFamily="34" charset="0"/>
              </a:rPr>
              <a:t>drücken oder über Menü „Bildschirmpräsentation“.</a:t>
            </a:r>
          </a:p>
          <a:p>
            <a:endParaRPr lang="de-DE" b="1" smtClean="0">
              <a:latin typeface="Arial" pitchFamily="34" charset="0"/>
              <a:cs typeface="Arial" pitchFamily="34" charset="0"/>
            </a:endParaRPr>
          </a:p>
          <a:p>
            <a:r>
              <a:rPr lang="de-DE" b="1" smtClean="0">
                <a:latin typeface="Arial" pitchFamily="34" charset="0"/>
                <a:cs typeface="Arial" pitchFamily="34" charset="0"/>
              </a:rPr>
              <a:t>Im </a:t>
            </a:r>
            <a:r>
              <a:rPr lang="de-DE" b="1">
                <a:latin typeface="Arial" pitchFamily="34" charset="0"/>
                <a:cs typeface="Arial" pitchFamily="34" charset="0"/>
              </a:rPr>
              <a:t>Weiteren immer mit dem </a:t>
            </a:r>
            <a:r>
              <a:rPr lang="de-DE" b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Mauszeiger </a:t>
            </a:r>
            <a:r>
              <a:rPr lang="de-DE" b="1">
                <a:latin typeface="Arial" pitchFamily="34" charset="0"/>
                <a:cs typeface="Arial" pitchFamily="34" charset="0"/>
              </a:rPr>
              <a:t>solange auf die Folienfläche klicken,</a:t>
            </a:r>
          </a:p>
          <a:p>
            <a:r>
              <a:rPr lang="de-DE" b="1">
                <a:latin typeface="Arial" pitchFamily="34" charset="0"/>
                <a:cs typeface="Arial" pitchFamily="34" charset="0"/>
              </a:rPr>
              <a:t>bis das das kleine </a:t>
            </a:r>
            <a:r>
              <a:rPr lang="de-DE" b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rote Viereck</a:t>
            </a:r>
            <a:r>
              <a:rPr lang="de-DE" b="1">
                <a:latin typeface="Arial" pitchFamily="34" charset="0"/>
                <a:cs typeface="Arial" pitchFamily="34" charset="0"/>
              </a:rPr>
              <a:t> erscheint.  </a:t>
            </a:r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3275856" y="3573016"/>
            <a:ext cx="1872208" cy="4616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de-DE" sz="2400" b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Kapitel </a:t>
            </a:r>
            <a:r>
              <a:rPr lang="de-DE" sz="2400" b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5, 6</a:t>
            </a:r>
            <a:endParaRPr lang="de-DE" sz="2400" b="1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1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1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2" grpId="0" autoUpdateAnimBg="0"/>
      <p:bldP spid="121863" grpId="0" autoUpdateAnimBg="0"/>
      <p:bldP spid="121865" grpId="0" animBg="1" autoUpdateAnimBg="0"/>
      <p:bldP spid="9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Box 18"/>
          <p:cNvSpPr txBox="1">
            <a:spLocks noChangeArrowheads="1"/>
          </p:cNvSpPr>
          <p:nvPr/>
        </p:nvSpPr>
        <p:spPr bwMode="auto">
          <a:xfrm>
            <a:off x="0" y="0"/>
            <a:ext cx="2362200" cy="412750"/>
          </a:xfrm>
          <a:prstGeom prst="rect">
            <a:avLst/>
          </a:prstGeom>
          <a:solidFill>
            <a:srgbClr val="CCFFFF"/>
          </a:solidFill>
          <a:ln w="1587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>
            <a:spAutoFit/>
          </a:bodyPr>
          <a:lstStyle/>
          <a:p>
            <a:r>
              <a:rPr lang="de-DE" sz="2000" b="1"/>
              <a:t>Payback-Periode</a:t>
            </a:r>
          </a:p>
        </p:txBody>
      </p:sp>
      <p:graphicFrame>
        <p:nvGraphicFramePr>
          <p:cNvPr id="31748" name="Object 4"/>
          <p:cNvGraphicFramePr>
            <a:graphicFrameLocks noChangeAspect="1"/>
          </p:cNvGraphicFramePr>
          <p:nvPr/>
        </p:nvGraphicFramePr>
        <p:xfrm>
          <a:off x="685800" y="838200"/>
          <a:ext cx="7707313" cy="5238750"/>
        </p:xfrm>
        <a:graphic>
          <a:graphicData uri="http://schemas.openxmlformats.org/presentationml/2006/ole">
            <p:oleObj spid="_x0000_s31748" name="Bitmap-Bild" r:id="rId3" imgW="7706801" imgH="5238095" progId="PBrush">
              <p:embed/>
            </p:oleObj>
          </a:graphicData>
        </a:graphic>
      </p:graphicFrame>
      <p:sp>
        <p:nvSpPr>
          <p:cNvPr id="31749" name="Line 5"/>
          <p:cNvSpPr>
            <a:spLocks noChangeShapeType="1"/>
          </p:cNvSpPr>
          <p:nvPr/>
        </p:nvSpPr>
        <p:spPr bwMode="auto">
          <a:xfrm>
            <a:off x="2209800" y="2819400"/>
            <a:ext cx="4038600" cy="0"/>
          </a:xfrm>
          <a:prstGeom prst="line">
            <a:avLst/>
          </a:prstGeom>
          <a:noFill/>
          <a:ln w="53975">
            <a:solidFill>
              <a:srgbClr val="0000FF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3505200" y="2590800"/>
            <a:ext cx="2209800" cy="382588"/>
          </a:xfrm>
          <a:prstGeom prst="rect">
            <a:avLst/>
          </a:prstGeom>
          <a:solidFill>
            <a:srgbClr val="CCFFFF"/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b="1"/>
              <a:t>Payback-Periode</a:t>
            </a:r>
          </a:p>
        </p:txBody>
      </p:sp>
      <p:sp>
        <p:nvSpPr>
          <p:cNvPr id="31751" name="Line 7"/>
          <p:cNvSpPr>
            <a:spLocks noChangeShapeType="1"/>
          </p:cNvSpPr>
          <p:nvPr/>
        </p:nvSpPr>
        <p:spPr bwMode="auto">
          <a:xfrm>
            <a:off x="4191000" y="3200400"/>
            <a:ext cx="0" cy="1600200"/>
          </a:xfrm>
          <a:prstGeom prst="line">
            <a:avLst/>
          </a:prstGeom>
          <a:noFill/>
          <a:ln w="22225">
            <a:solidFill>
              <a:srgbClr val="FF66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31752" name="Line 8"/>
          <p:cNvSpPr>
            <a:spLocks noChangeShapeType="1"/>
          </p:cNvSpPr>
          <p:nvPr/>
        </p:nvSpPr>
        <p:spPr bwMode="auto">
          <a:xfrm>
            <a:off x="2133600" y="3352800"/>
            <a:ext cx="2057400" cy="0"/>
          </a:xfrm>
          <a:prstGeom prst="line">
            <a:avLst/>
          </a:prstGeom>
          <a:noFill/>
          <a:ln w="539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31753" name="Line 9"/>
          <p:cNvSpPr>
            <a:spLocks noChangeShapeType="1"/>
          </p:cNvSpPr>
          <p:nvPr/>
        </p:nvSpPr>
        <p:spPr bwMode="auto">
          <a:xfrm>
            <a:off x="4191000" y="3352800"/>
            <a:ext cx="2057400" cy="0"/>
          </a:xfrm>
          <a:prstGeom prst="line">
            <a:avLst/>
          </a:prstGeom>
          <a:noFill/>
          <a:ln w="53975">
            <a:solidFill>
              <a:srgbClr val="008000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2590800" y="3124200"/>
            <a:ext cx="1295400" cy="320675"/>
          </a:xfrm>
          <a:prstGeom prst="rect">
            <a:avLst/>
          </a:prstGeom>
          <a:solidFill>
            <a:srgbClr val="FFFF99"/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b="1"/>
              <a:t>Projektdauer</a:t>
            </a:r>
          </a:p>
        </p:txBody>
      </p:sp>
      <p:sp>
        <p:nvSpPr>
          <p:cNvPr id="31755" name="Text Box 11"/>
          <p:cNvSpPr txBox="1">
            <a:spLocks noChangeArrowheads="1"/>
          </p:cNvSpPr>
          <p:nvPr/>
        </p:nvSpPr>
        <p:spPr bwMode="auto">
          <a:xfrm>
            <a:off x="4495800" y="3124200"/>
            <a:ext cx="1600200" cy="320675"/>
          </a:xfrm>
          <a:prstGeom prst="rect">
            <a:avLst/>
          </a:prstGeom>
          <a:solidFill>
            <a:srgbClr val="CCFFCC"/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b="1"/>
              <a:t>Projektnutzung</a:t>
            </a:r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9" grpId="0" animBg="1"/>
      <p:bldP spid="31750" grpId="0" animBg="1" autoUpdateAnimBg="0"/>
      <p:bldP spid="31751" grpId="0" animBg="1"/>
      <p:bldP spid="31752" grpId="0" animBg="1"/>
      <p:bldP spid="31753" grpId="0" animBg="1"/>
      <p:bldP spid="31754" grpId="0" animBg="1" autoUpdateAnimBg="0"/>
      <p:bldP spid="31755" grpId="0" animBg="1" autoUpdateAnimBg="0"/>
      <p:bldP spid="121865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6"/>
          <p:cNvSpPr>
            <a:spLocks noChangeShapeType="1"/>
          </p:cNvSpPr>
          <p:nvPr/>
        </p:nvSpPr>
        <p:spPr bwMode="auto">
          <a:xfrm>
            <a:off x="1524000" y="152400"/>
            <a:ext cx="0" cy="38862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" name="Text Box 19"/>
          <p:cNvSpPr txBox="1">
            <a:spLocks noChangeArrowheads="1"/>
          </p:cNvSpPr>
          <p:nvPr/>
        </p:nvSpPr>
        <p:spPr bwMode="auto">
          <a:xfrm>
            <a:off x="381000" y="1676400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Ablauf</a:t>
            </a:r>
          </a:p>
        </p:txBody>
      </p:sp>
      <p:sp>
        <p:nvSpPr>
          <p:cNvPr id="5" name="Text Box 20"/>
          <p:cNvSpPr txBox="1">
            <a:spLocks noChangeArrowheads="1"/>
          </p:cNvSpPr>
          <p:nvPr/>
        </p:nvSpPr>
        <p:spPr bwMode="auto">
          <a:xfrm>
            <a:off x="381000" y="2286000"/>
            <a:ext cx="152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Qualität</a:t>
            </a:r>
          </a:p>
        </p:txBody>
      </p:sp>
      <p:sp>
        <p:nvSpPr>
          <p:cNvPr id="6" name="Text Box 21"/>
          <p:cNvSpPr txBox="1">
            <a:spLocks noChangeArrowheads="1"/>
          </p:cNvSpPr>
          <p:nvPr/>
        </p:nvSpPr>
        <p:spPr bwMode="auto">
          <a:xfrm>
            <a:off x="381000" y="1981200"/>
            <a:ext cx="106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Termine</a:t>
            </a:r>
          </a:p>
        </p:txBody>
      </p:sp>
      <p:sp>
        <p:nvSpPr>
          <p:cNvPr id="7" name="Text Box 22"/>
          <p:cNvSpPr txBox="1">
            <a:spLocks noChangeArrowheads="1"/>
          </p:cNvSpPr>
          <p:nvPr/>
        </p:nvSpPr>
        <p:spPr bwMode="auto">
          <a:xfrm>
            <a:off x="381000" y="26670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Kosten u. a.</a:t>
            </a:r>
          </a:p>
        </p:txBody>
      </p:sp>
      <p:sp>
        <p:nvSpPr>
          <p:cNvPr id="8" name="Line 23"/>
          <p:cNvSpPr>
            <a:spLocks noChangeShapeType="1"/>
          </p:cNvSpPr>
          <p:nvPr/>
        </p:nvSpPr>
        <p:spPr bwMode="auto">
          <a:xfrm>
            <a:off x="228600" y="1219200"/>
            <a:ext cx="10080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" name="Line 24"/>
          <p:cNvSpPr>
            <a:spLocks noChangeShapeType="1"/>
          </p:cNvSpPr>
          <p:nvPr/>
        </p:nvSpPr>
        <p:spPr bwMode="auto">
          <a:xfrm>
            <a:off x="228600" y="1219200"/>
            <a:ext cx="0" cy="1828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" name="Line 26"/>
          <p:cNvSpPr>
            <a:spLocks noChangeShapeType="1"/>
          </p:cNvSpPr>
          <p:nvPr/>
        </p:nvSpPr>
        <p:spPr bwMode="auto">
          <a:xfrm>
            <a:off x="228600" y="18288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" name="Line 27"/>
          <p:cNvSpPr>
            <a:spLocks noChangeShapeType="1"/>
          </p:cNvSpPr>
          <p:nvPr/>
        </p:nvSpPr>
        <p:spPr bwMode="auto">
          <a:xfrm>
            <a:off x="228600" y="28194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" name="Line 28"/>
          <p:cNvSpPr>
            <a:spLocks noChangeShapeType="1"/>
          </p:cNvSpPr>
          <p:nvPr/>
        </p:nvSpPr>
        <p:spPr bwMode="auto">
          <a:xfrm>
            <a:off x="228600" y="24384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3" name="Line 26"/>
          <p:cNvSpPr>
            <a:spLocks noChangeShapeType="1"/>
          </p:cNvSpPr>
          <p:nvPr/>
        </p:nvSpPr>
        <p:spPr bwMode="auto">
          <a:xfrm>
            <a:off x="228600" y="21336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8" name="Text Box 19"/>
          <p:cNvSpPr txBox="1">
            <a:spLocks noChangeArrowheads="1"/>
          </p:cNvSpPr>
          <p:nvPr/>
        </p:nvSpPr>
        <p:spPr bwMode="auto">
          <a:xfrm>
            <a:off x="395288" y="1412875"/>
            <a:ext cx="10810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Aufgaben</a:t>
            </a:r>
          </a:p>
        </p:txBody>
      </p:sp>
      <p:sp>
        <p:nvSpPr>
          <p:cNvPr id="29" name="Line 26"/>
          <p:cNvSpPr>
            <a:spLocks noChangeShapeType="1"/>
          </p:cNvSpPr>
          <p:nvPr/>
        </p:nvSpPr>
        <p:spPr bwMode="auto">
          <a:xfrm>
            <a:off x="228600" y="16002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16414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04800"/>
            <a:ext cx="876300" cy="762000"/>
          </a:xfrm>
          <a:prstGeom prst="rect">
            <a:avLst/>
          </a:prstGeom>
          <a:noFill/>
          <a:ln w="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3" name="Oval 17"/>
          <p:cNvSpPr>
            <a:spLocks noChangeArrowheads="1"/>
          </p:cNvSpPr>
          <p:nvPr/>
        </p:nvSpPr>
        <p:spPr bwMode="auto">
          <a:xfrm>
            <a:off x="1143000" y="457200"/>
            <a:ext cx="863600" cy="792163"/>
          </a:xfrm>
          <a:prstGeom prst="ellipse">
            <a:avLst/>
          </a:prstGeom>
          <a:solidFill>
            <a:srgbClr val="9CFAA0"/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  <a:cs typeface="+mn-cs"/>
            </a:endParaRPr>
          </a:p>
        </p:txBody>
      </p:sp>
      <p:sp>
        <p:nvSpPr>
          <p:cNvPr id="34" name="Text Box 18"/>
          <p:cNvSpPr txBox="1">
            <a:spLocks noChangeArrowheads="1"/>
          </p:cNvSpPr>
          <p:nvPr/>
        </p:nvSpPr>
        <p:spPr bwMode="auto">
          <a:xfrm>
            <a:off x="1155700" y="692150"/>
            <a:ext cx="7524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/>
              <a:t>SOLL</a:t>
            </a:r>
          </a:p>
        </p:txBody>
      </p:sp>
      <p:pic>
        <p:nvPicPr>
          <p:cNvPr id="16419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3048000"/>
            <a:ext cx="17176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Text Box 18"/>
          <p:cNvSpPr txBox="1">
            <a:spLocks noChangeArrowheads="1"/>
          </p:cNvSpPr>
          <p:nvPr/>
        </p:nvSpPr>
        <p:spPr bwMode="auto">
          <a:xfrm>
            <a:off x="3276600" y="152400"/>
            <a:ext cx="2743200" cy="473075"/>
          </a:xfrm>
          <a:prstGeom prst="rect">
            <a:avLst/>
          </a:prstGeom>
          <a:solidFill>
            <a:srgbClr val="CCFFFF"/>
          </a:solidFill>
          <a:ln w="1587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de-DE" sz="2400" b="1"/>
              <a:t>Kick-off-Meeting</a:t>
            </a:r>
          </a:p>
        </p:txBody>
      </p:sp>
      <p:sp>
        <p:nvSpPr>
          <p:cNvPr id="16427" name="Textfeld 47"/>
          <p:cNvSpPr txBox="1">
            <a:spLocks noChangeArrowheads="1"/>
          </p:cNvSpPr>
          <p:nvPr/>
        </p:nvSpPr>
        <p:spPr bwMode="auto">
          <a:xfrm>
            <a:off x="8077200" y="3200400"/>
            <a:ext cx="90011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Projekt-erfolg</a:t>
            </a:r>
          </a:p>
        </p:txBody>
      </p:sp>
      <p:pic>
        <p:nvPicPr>
          <p:cNvPr id="16428" name="Picture 4" descr="C:\Users\SvK\AppData\Local\Microsoft\Windows\Temporary Internet Files\Content.IE5\ZA046WAK\smiley-147407_960_720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7600" y="2514600"/>
            <a:ext cx="747713" cy="75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" name="Line 16"/>
          <p:cNvSpPr>
            <a:spLocks noChangeShapeType="1"/>
          </p:cNvSpPr>
          <p:nvPr/>
        </p:nvSpPr>
        <p:spPr bwMode="auto">
          <a:xfrm flipV="1">
            <a:off x="7848600" y="3276600"/>
            <a:ext cx="9525" cy="792163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graphicFrame>
        <p:nvGraphicFramePr>
          <p:cNvPr id="16431" name="Object 47"/>
          <p:cNvGraphicFramePr>
            <a:graphicFrameLocks noChangeAspect="1"/>
          </p:cNvGraphicFramePr>
          <p:nvPr/>
        </p:nvGraphicFramePr>
        <p:xfrm>
          <a:off x="152400" y="4038600"/>
          <a:ext cx="8763000" cy="1036638"/>
        </p:xfrm>
        <a:graphic>
          <a:graphicData uri="http://schemas.openxmlformats.org/presentationml/2006/ole">
            <p:oleObj spid="_x0000_s16431" name="Bitmap-Bild" r:id="rId7" imgW="9047619" imgH="1000000" progId="PBrush">
              <p:embed/>
            </p:oleObj>
          </a:graphicData>
        </a:graphic>
      </p:graphicFrame>
      <p:graphicFrame>
        <p:nvGraphicFramePr>
          <p:cNvPr id="16432" name="Object 48"/>
          <p:cNvGraphicFramePr>
            <a:graphicFrameLocks noChangeAspect="1"/>
          </p:cNvGraphicFramePr>
          <p:nvPr/>
        </p:nvGraphicFramePr>
        <p:xfrm>
          <a:off x="1752600" y="1295400"/>
          <a:ext cx="2733675" cy="2019300"/>
        </p:xfrm>
        <a:graphic>
          <a:graphicData uri="http://schemas.openxmlformats.org/presentationml/2006/ole">
            <p:oleObj spid="_x0000_s16432" name="Bitmap-Bild" r:id="rId8" imgW="2734057" imgH="2019048" progId="PBrush">
              <p:embed/>
            </p:oleObj>
          </a:graphicData>
        </a:graphic>
      </p:graphicFrame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6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6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6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6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6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6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000"/>
                            </p:stCondLst>
                            <p:childTnLst>
                              <p:par>
                                <p:cTn id="101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utoUpdateAnimBg="0"/>
      <p:bldP spid="5" grpId="0" autoUpdateAnimBg="0"/>
      <p:bldP spid="6" grpId="0" autoUpdateAnimBg="0"/>
      <p:bldP spid="7" grpId="0" autoUpdateAnimBg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28" grpId="0" autoUpdateAnimBg="0"/>
      <p:bldP spid="29" grpId="0" animBg="1"/>
      <p:bldP spid="33" grpId="0" animBg="1" autoUpdateAnimBg="0"/>
      <p:bldP spid="34" grpId="0" autoUpdateAnimBg="0"/>
      <p:bldP spid="16427" grpId="0" autoUpdateAnimBg="0"/>
      <p:bldP spid="50" grpId="0" animBg="1"/>
      <p:bldP spid="121865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31" name="Object 107"/>
          <p:cNvGraphicFramePr>
            <a:graphicFrameLocks noChangeAspect="1"/>
          </p:cNvGraphicFramePr>
          <p:nvPr/>
        </p:nvGraphicFramePr>
        <p:xfrm>
          <a:off x="533400" y="5638800"/>
          <a:ext cx="8229600" cy="744538"/>
        </p:xfrm>
        <a:graphic>
          <a:graphicData uri="http://schemas.openxmlformats.org/presentationml/2006/ole">
            <p:oleObj spid="_x0000_s1131" name="Bitmap-Bild" r:id="rId4" imgW="9047619" imgH="1000000" progId="PBrush">
              <p:embed/>
            </p:oleObj>
          </a:graphicData>
        </a:graphic>
      </p:graphicFrame>
      <p:sp>
        <p:nvSpPr>
          <p:cNvPr id="82" name="Abgerundetes Rechteck 81"/>
          <p:cNvSpPr/>
          <p:nvPr/>
        </p:nvSpPr>
        <p:spPr>
          <a:xfrm>
            <a:off x="2159000" y="2057400"/>
            <a:ext cx="6985000" cy="338455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graphicFrame>
        <p:nvGraphicFramePr>
          <p:cNvPr id="46113" name="Object 2"/>
          <p:cNvGraphicFramePr>
            <a:graphicFrameLocks noChangeAspect="1"/>
          </p:cNvGraphicFramePr>
          <p:nvPr/>
        </p:nvGraphicFramePr>
        <p:xfrm>
          <a:off x="228600" y="1371600"/>
          <a:ext cx="1296988" cy="915988"/>
        </p:xfrm>
        <a:graphic>
          <a:graphicData uri="http://schemas.openxmlformats.org/presentationml/2006/ole">
            <p:oleObj spid="_x0000_s1026" name="Paint Shop Pro Image" r:id="rId5" imgW="3775610" imgH="2663415" progId="">
              <p:embed/>
            </p:oleObj>
          </a:graphicData>
        </a:graphic>
      </p:graphicFrame>
      <p:sp>
        <p:nvSpPr>
          <p:cNvPr id="72" name="Abgerundetes Rechteck 71"/>
          <p:cNvSpPr/>
          <p:nvPr/>
        </p:nvSpPr>
        <p:spPr>
          <a:xfrm>
            <a:off x="123825" y="184150"/>
            <a:ext cx="1296988" cy="57626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031" name="Text Box 2"/>
          <p:cNvSpPr txBox="1">
            <a:spLocks noChangeArrowheads="1"/>
          </p:cNvSpPr>
          <p:nvPr/>
        </p:nvSpPr>
        <p:spPr bwMode="auto">
          <a:xfrm>
            <a:off x="3048000" y="2971800"/>
            <a:ext cx="2514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de-DE" sz="1400">
              <a:latin typeface="Calibri" pitchFamily="34" charset="0"/>
            </a:endParaRPr>
          </a:p>
        </p:txBody>
      </p:sp>
      <p:sp>
        <p:nvSpPr>
          <p:cNvPr id="46092" name="Line 12"/>
          <p:cNvSpPr>
            <a:spLocks noChangeShapeType="1"/>
          </p:cNvSpPr>
          <p:nvPr/>
        </p:nvSpPr>
        <p:spPr bwMode="auto">
          <a:xfrm>
            <a:off x="3886200" y="4267200"/>
            <a:ext cx="0" cy="13684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094" name="Line 14"/>
          <p:cNvSpPr>
            <a:spLocks noChangeShapeType="1"/>
          </p:cNvSpPr>
          <p:nvPr/>
        </p:nvSpPr>
        <p:spPr bwMode="auto">
          <a:xfrm flipH="1">
            <a:off x="4495800" y="4267200"/>
            <a:ext cx="7938" cy="13684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095" name="Line 15"/>
          <p:cNvSpPr>
            <a:spLocks noChangeShapeType="1"/>
          </p:cNvSpPr>
          <p:nvPr/>
        </p:nvSpPr>
        <p:spPr bwMode="auto">
          <a:xfrm>
            <a:off x="5105400" y="4267200"/>
            <a:ext cx="0" cy="13684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096" name="Line 16"/>
          <p:cNvSpPr>
            <a:spLocks noChangeShapeType="1"/>
          </p:cNvSpPr>
          <p:nvPr/>
        </p:nvSpPr>
        <p:spPr bwMode="auto">
          <a:xfrm>
            <a:off x="1524000" y="2743200"/>
            <a:ext cx="0" cy="295275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099" name="Text Box 19"/>
          <p:cNvSpPr txBox="1">
            <a:spLocks noChangeArrowheads="1"/>
          </p:cNvSpPr>
          <p:nvPr/>
        </p:nvSpPr>
        <p:spPr bwMode="auto">
          <a:xfrm>
            <a:off x="381000" y="3962400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Ablauf</a:t>
            </a:r>
          </a:p>
        </p:txBody>
      </p:sp>
      <p:sp>
        <p:nvSpPr>
          <p:cNvPr id="46100" name="Text Box 20"/>
          <p:cNvSpPr txBox="1">
            <a:spLocks noChangeArrowheads="1"/>
          </p:cNvSpPr>
          <p:nvPr/>
        </p:nvSpPr>
        <p:spPr bwMode="auto">
          <a:xfrm>
            <a:off x="381000" y="4495800"/>
            <a:ext cx="152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Qualität</a:t>
            </a:r>
          </a:p>
        </p:txBody>
      </p:sp>
      <p:sp>
        <p:nvSpPr>
          <p:cNvPr id="46101" name="Text Box 21"/>
          <p:cNvSpPr txBox="1">
            <a:spLocks noChangeArrowheads="1"/>
          </p:cNvSpPr>
          <p:nvPr/>
        </p:nvSpPr>
        <p:spPr bwMode="auto">
          <a:xfrm>
            <a:off x="381000" y="4191000"/>
            <a:ext cx="106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Termine</a:t>
            </a:r>
          </a:p>
        </p:txBody>
      </p:sp>
      <p:sp>
        <p:nvSpPr>
          <p:cNvPr id="46102" name="Text Box 22"/>
          <p:cNvSpPr txBox="1">
            <a:spLocks noChangeArrowheads="1"/>
          </p:cNvSpPr>
          <p:nvPr/>
        </p:nvSpPr>
        <p:spPr bwMode="auto">
          <a:xfrm>
            <a:off x="381000" y="48006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Kosten u. a.</a:t>
            </a:r>
          </a:p>
        </p:txBody>
      </p:sp>
      <p:sp>
        <p:nvSpPr>
          <p:cNvPr id="46103" name="Line 23"/>
          <p:cNvSpPr>
            <a:spLocks noChangeShapeType="1"/>
          </p:cNvSpPr>
          <p:nvPr/>
        </p:nvSpPr>
        <p:spPr bwMode="auto">
          <a:xfrm>
            <a:off x="228600" y="3505200"/>
            <a:ext cx="10080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04" name="Line 24"/>
          <p:cNvSpPr>
            <a:spLocks noChangeShapeType="1"/>
          </p:cNvSpPr>
          <p:nvPr/>
        </p:nvSpPr>
        <p:spPr bwMode="auto">
          <a:xfrm>
            <a:off x="228600" y="3505200"/>
            <a:ext cx="0" cy="1625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46112" name="Picture 3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10400" y="1752600"/>
            <a:ext cx="1008063" cy="10175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6115" name="Line 35"/>
          <p:cNvSpPr>
            <a:spLocks noChangeShapeType="1"/>
          </p:cNvSpPr>
          <p:nvPr/>
        </p:nvSpPr>
        <p:spPr bwMode="auto">
          <a:xfrm flipH="1" flipV="1">
            <a:off x="6781800" y="3200400"/>
            <a:ext cx="0" cy="2446338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18" name="Line 38"/>
          <p:cNvSpPr>
            <a:spLocks noChangeShapeType="1"/>
          </p:cNvSpPr>
          <p:nvPr/>
        </p:nvSpPr>
        <p:spPr bwMode="auto">
          <a:xfrm>
            <a:off x="7162800" y="3886200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19" name="Line 39"/>
          <p:cNvSpPr>
            <a:spLocks noChangeShapeType="1"/>
          </p:cNvSpPr>
          <p:nvPr/>
        </p:nvSpPr>
        <p:spPr bwMode="auto">
          <a:xfrm>
            <a:off x="7620000" y="3962400"/>
            <a:ext cx="0" cy="1295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20" name="Text Box 40"/>
          <p:cNvSpPr txBox="1">
            <a:spLocks noChangeArrowheads="1"/>
          </p:cNvSpPr>
          <p:nvPr/>
        </p:nvSpPr>
        <p:spPr bwMode="auto">
          <a:xfrm>
            <a:off x="7772400" y="4343400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Ablauf</a:t>
            </a:r>
          </a:p>
        </p:txBody>
      </p:sp>
      <p:sp>
        <p:nvSpPr>
          <p:cNvPr id="46121" name="Text Box 41"/>
          <p:cNvSpPr txBox="1">
            <a:spLocks noChangeArrowheads="1"/>
          </p:cNvSpPr>
          <p:nvPr/>
        </p:nvSpPr>
        <p:spPr bwMode="auto">
          <a:xfrm>
            <a:off x="7772400" y="48006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Qualität</a:t>
            </a:r>
          </a:p>
        </p:txBody>
      </p:sp>
      <p:sp>
        <p:nvSpPr>
          <p:cNvPr id="46122" name="Text Box 42"/>
          <p:cNvSpPr txBox="1">
            <a:spLocks noChangeArrowheads="1"/>
          </p:cNvSpPr>
          <p:nvPr/>
        </p:nvSpPr>
        <p:spPr bwMode="auto">
          <a:xfrm>
            <a:off x="7740650" y="4572000"/>
            <a:ext cx="1143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Termine</a:t>
            </a:r>
          </a:p>
        </p:txBody>
      </p:sp>
      <p:sp>
        <p:nvSpPr>
          <p:cNvPr id="46123" name="Text Box 43"/>
          <p:cNvSpPr txBox="1">
            <a:spLocks noChangeArrowheads="1"/>
          </p:cNvSpPr>
          <p:nvPr/>
        </p:nvSpPr>
        <p:spPr bwMode="auto">
          <a:xfrm>
            <a:off x="7772400" y="50165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Kosten u. a.</a:t>
            </a:r>
          </a:p>
        </p:txBody>
      </p:sp>
      <p:sp>
        <p:nvSpPr>
          <p:cNvPr id="46124" name="Line 44"/>
          <p:cNvSpPr>
            <a:spLocks noChangeShapeType="1"/>
          </p:cNvSpPr>
          <p:nvPr/>
        </p:nvSpPr>
        <p:spPr bwMode="auto">
          <a:xfrm>
            <a:off x="7620000" y="44958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25" name="Line 45"/>
          <p:cNvSpPr>
            <a:spLocks noChangeShapeType="1"/>
          </p:cNvSpPr>
          <p:nvPr/>
        </p:nvSpPr>
        <p:spPr bwMode="auto">
          <a:xfrm>
            <a:off x="7620000" y="47244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26" name="Line 46"/>
          <p:cNvSpPr>
            <a:spLocks noChangeShapeType="1"/>
          </p:cNvSpPr>
          <p:nvPr/>
        </p:nvSpPr>
        <p:spPr bwMode="auto">
          <a:xfrm>
            <a:off x="7620000" y="51816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27" name="Line 47"/>
          <p:cNvSpPr>
            <a:spLocks noChangeShapeType="1"/>
          </p:cNvSpPr>
          <p:nvPr/>
        </p:nvSpPr>
        <p:spPr bwMode="auto">
          <a:xfrm>
            <a:off x="7620000" y="49530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29" name="Line 49"/>
          <p:cNvSpPr>
            <a:spLocks noChangeShapeType="1"/>
          </p:cNvSpPr>
          <p:nvPr/>
        </p:nvSpPr>
        <p:spPr bwMode="auto">
          <a:xfrm>
            <a:off x="3733800" y="3124200"/>
            <a:ext cx="0" cy="93503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30" name="Line 50"/>
          <p:cNvSpPr>
            <a:spLocks noChangeShapeType="1"/>
          </p:cNvSpPr>
          <p:nvPr/>
        </p:nvSpPr>
        <p:spPr bwMode="auto">
          <a:xfrm>
            <a:off x="2667000" y="3124200"/>
            <a:ext cx="10795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31" name="Line 51"/>
          <p:cNvSpPr>
            <a:spLocks noChangeShapeType="1"/>
          </p:cNvSpPr>
          <p:nvPr/>
        </p:nvSpPr>
        <p:spPr bwMode="auto">
          <a:xfrm>
            <a:off x="2667000" y="2971800"/>
            <a:ext cx="3167063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32" name="Line 52"/>
          <p:cNvSpPr>
            <a:spLocks noChangeShapeType="1"/>
          </p:cNvSpPr>
          <p:nvPr/>
        </p:nvSpPr>
        <p:spPr bwMode="auto">
          <a:xfrm flipV="1">
            <a:off x="4648200" y="2971800"/>
            <a:ext cx="0" cy="88423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34" name="Line 54"/>
          <p:cNvSpPr>
            <a:spLocks noChangeShapeType="1"/>
          </p:cNvSpPr>
          <p:nvPr/>
        </p:nvSpPr>
        <p:spPr bwMode="auto">
          <a:xfrm flipH="1" flipV="1">
            <a:off x="2667000" y="2819400"/>
            <a:ext cx="3167063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38" name="Line 58"/>
          <p:cNvSpPr>
            <a:spLocks noChangeShapeType="1"/>
          </p:cNvSpPr>
          <p:nvPr/>
        </p:nvSpPr>
        <p:spPr bwMode="auto">
          <a:xfrm flipV="1">
            <a:off x="5943600" y="1676400"/>
            <a:ext cx="6096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40" name="Line 60"/>
          <p:cNvSpPr>
            <a:spLocks noChangeShapeType="1"/>
          </p:cNvSpPr>
          <p:nvPr/>
        </p:nvSpPr>
        <p:spPr bwMode="auto">
          <a:xfrm flipH="1">
            <a:off x="6553200" y="1676400"/>
            <a:ext cx="0" cy="100806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42" name="Line 62"/>
          <p:cNvSpPr>
            <a:spLocks noChangeShapeType="1"/>
          </p:cNvSpPr>
          <p:nvPr/>
        </p:nvSpPr>
        <p:spPr bwMode="auto">
          <a:xfrm flipV="1">
            <a:off x="1676400" y="1066800"/>
            <a:ext cx="0" cy="11525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44" name="Line 64"/>
          <p:cNvSpPr>
            <a:spLocks noChangeShapeType="1"/>
          </p:cNvSpPr>
          <p:nvPr/>
        </p:nvSpPr>
        <p:spPr bwMode="auto">
          <a:xfrm flipH="1" flipV="1">
            <a:off x="1676400" y="1066800"/>
            <a:ext cx="5040313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45" name="Line 65"/>
          <p:cNvSpPr>
            <a:spLocks noChangeShapeType="1"/>
          </p:cNvSpPr>
          <p:nvPr/>
        </p:nvSpPr>
        <p:spPr bwMode="auto">
          <a:xfrm flipV="1">
            <a:off x="6705600" y="533400"/>
            <a:ext cx="0" cy="2159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6146" name="Text Box 66"/>
          <p:cNvSpPr txBox="1">
            <a:spLocks noChangeArrowheads="1"/>
          </p:cNvSpPr>
          <p:nvPr/>
        </p:nvSpPr>
        <p:spPr bwMode="auto">
          <a:xfrm>
            <a:off x="5994400" y="228600"/>
            <a:ext cx="1447800" cy="442913"/>
          </a:xfrm>
          <a:prstGeom prst="rect">
            <a:avLst/>
          </a:prstGeom>
          <a:solidFill>
            <a:srgbClr val="9CFAA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Projekt-Ziele</a:t>
            </a:r>
          </a:p>
        </p:txBody>
      </p:sp>
      <p:sp>
        <p:nvSpPr>
          <p:cNvPr id="46147" name="Line 67"/>
          <p:cNvSpPr>
            <a:spLocks noChangeShapeType="1"/>
          </p:cNvSpPr>
          <p:nvPr/>
        </p:nvSpPr>
        <p:spPr bwMode="auto">
          <a:xfrm flipV="1">
            <a:off x="5943600" y="1524000"/>
            <a:ext cx="792163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69" name="AutoShape 32"/>
          <p:cNvSpPr>
            <a:spLocks noChangeArrowheads="1"/>
          </p:cNvSpPr>
          <p:nvPr/>
        </p:nvSpPr>
        <p:spPr bwMode="auto">
          <a:xfrm>
            <a:off x="3924300" y="115888"/>
            <a:ext cx="1511300" cy="820737"/>
          </a:xfrm>
          <a:prstGeom prst="flowChartMultidocument">
            <a:avLst/>
          </a:prstGeom>
          <a:solidFill>
            <a:srgbClr val="FFEDDB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1070" name="Textfeld 69"/>
          <p:cNvSpPr txBox="1">
            <a:spLocks noChangeArrowheads="1"/>
          </p:cNvSpPr>
          <p:nvPr/>
        </p:nvSpPr>
        <p:spPr bwMode="auto">
          <a:xfrm>
            <a:off x="3924300" y="260350"/>
            <a:ext cx="13684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b="1"/>
              <a:t>Projektauftrag, Pflichtenheft, </a:t>
            </a:r>
          </a:p>
        </p:txBody>
      </p:sp>
      <p:sp>
        <p:nvSpPr>
          <p:cNvPr id="1071" name="Textfeld 70"/>
          <p:cNvSpPr txBox="1">
            <a:spLocks noChangeArrowheads="1"/>
          </p:cNvSpPr>
          <p:nvPr/>
        </p:nvSpPr>
        <p:spPr bwMode="auto">
          <a:xfrm>
            <a:off x="250825" y="179388"/>
            <a:ext cx="12255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Projekt-initiierung</a:t>
            </a:r>
          </a:p>
        </p:txBody>
      </p:sp>
      <p:sp>
        <p:nvSpPr>
          <p:cNvPr id="73" name="Line 9"/>
          <p:cNvSpPr>
            <a:spLocks noChangeShapeType="1"/>
          </p:cNvSpPr>
          <p:nvPr/>
        </p:nvSpPr>
        <p:spPr bwMode="auto">
          <a:xfrm>
            <a:off x="1447800" y="457200"/>
            <a:ext cx="431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5" name="Abgerundetes Rechteck 74"/>
          <p:cNvSpPr/>
          <p:nvPr/>
        </p:nvSpPr>
        <p:spPr>
          <a:xfrm>
            <a:off x="1905000" y="228600"/>
            <a:ext cx="1655763" cy="576263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075" name="Textfeld 75"/>
          <p:cNvSpPr txBox="1">
            <a:spLocks noChangeArrowheads="1"/>
          </p:cNvSpPr>
          <p:nvPr/>
        </p:nvSpPr>
        <p:spPr bwMode="auto">
          <a:xfrm>
            <a:off x="1979613" y="188913"/>
            <a:ext cx="15843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Analysen, Ent-scheidungen</a:t>
            </a:r>
          </a:p>
        </p:txBody>
      </p:sp>
      <p:sp>
        <p:nvSpPr>
          <p:cNvPr id="77" name="Line 9"/>
          <p:cNvSpPr>
            <a:spLocks noChangeShapeType="1"/>
          </p:cNvSpPr>
          <p:nvPr/>
        </p:nvSpPr>
        <p:spPr bwMode="auto">
          <a:xfrm>
            <a:off x="3635375" y="476250"/>
            <a:ext cx="2889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9" name="Text Box 34"/>
          <p:cNvSpPr txBox="1">
            <a:spLocks noChangeArrowheads="1"/>
          </p:cNvSpPr>
          <p:nvPr/>
        </p:nvSpPr>
        <p:spPr bwMode="auto">
          <a:xfrm>
            <a:off x="5867400" y="2743200"/>
            <a:ext cx="2062163" cy="504825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Projekt-Überwachung</a:t>
            </a:r>
          </a:p>
        </p:txBody>
      </p:sp>
      <p:sp>
        <p:nvSpPr>
          <p:cNvPr id="80" name="Text Box 68"/>
          <p:cNvSpPr txBox="1">
            <a:spLocks noChangeArrowheads="1"/>
          </p:cNvSpPr>
          <p:nvPr/>
        </p:nvSpPr>
        <p:spPr bwMode="auto">
          <a:xfrm>
            <a:off x="3048000" y="1371600"/>
            <a:ext cx="2881313" cy="431800"/>
          </a:xfrm>
          <a:prstGeom prst="rect">
            <a:avLst/>
          </a:prstGeom>
          <a:solidFill>
            <a:srgbClr val="FFFF8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 smtClean="0">
                <a:latin typeface="Arial" pitchFamily="34" charset="0"/>
                <a:cs typeface="Arial" pitchFamily="34" charset="0"/>
              </a:rPr>
              <a:t>Projekt-Leitung</a:t>
            </a:r>
            <a:r>
              <a:rPr lang="de-DE" sz="1400" b="1">
                <a:latin typeface="Arial" pitchFamily="34" charset="0"/>
                <a:cs typeface="Arial" pitchFamily="34" charset="0"/>
              </a:rPr>
              <a:t>/-Organisation</a:t>
            </a:r>
          </a:p>
        </p:txBody>
      </p:sp>
      <p:sp>
        <p:nvSpPr>
          <p:cNvPr id="81" name="Line 9"/>
          <p:cNvSpPr>
            <a:spLocks noChangeShapeType="1"/>
          </p:cNvSpPr>
          <p:nvPr/>
        </p:nvSpPr>
        <p:spPr bwMode="auto">
          <a:xfrm>
            <a:off x="5410200" y="476250"/>
            <a:ext cx="576263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1" name="Line 67"/>
          <p:cNvSpPr>
            <a:spLocks noChangeShapeType="1"/>
          </p:cNvSpPr>
          <p:nvPr/>
        </p:nvSpPr>
        <p:spPr bwMode="auto">
          <a:xfrm flipV="1">
            <a:off x="1905000" y="1524000"/>
            <a:ext cx="0" cy="685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2" name="Line 67"/>
          <p:cNvSpPr>
            <a:spLocks noChangeShapeType="1"/>
          </p:cNvSpPr>
          <p:nvPr/>
        </p:nvSpPr>
        <p:spPr bwMode="auto">
          <a:xfrm flipV="1">
            <a:off x="1905000" y="1524000"/>
            <a:ext cx="1150938" cy="793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4" name="Line 16"/>
          <p:cNvSpPr>
            <a:spLocks noChangeShapeType="1"/>
          </p:cNvSpPr>
          <p:nvPr/>
        </p:nvSpPr>
        <p:spPr bwMode="auto">
          <a:xfrm>
            <a:off x="4495800" y="838200"/>
            <a:ext cx="0" cy="504825"/>
          </a:xfrm>
          <a:prstGeom prst="line">
            <a:avLst/>
          </a:prstGeom>
          <a:noFill/>
          <a:ln w="5397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5" name="Line 53"/>
          <p:cNvSpPr>
            <a:spLocks noChangeShapeType="1"/>
          </p:cNvSpPr>
          <p:nvPr/>
        </p:nvSpPr>
        <p:spPr bwMode="auto">
          <a:xfrm flipV="1">
            <a:off x="4495800" y="1676400"/>
            <a:ext cx="0" cy="360363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6" name="Line 9"/>
          <p:cNvSpPr>
            <a:spLocks noChangeShapeType="1"/>
          </p:cNvSpPr>
          <p:nvPr/>
        </p:nvSpPr>
        <p:spPr bwMode="auto">
          <a:xfrm flipV="1">
            <a:off x="2743200" y="6248400"/>
            <a:ext cx="0" cy="3603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7" name="Line 9"/>
          <p:cNvSpPr>
            <a:spLocks noChangeShapeType="1"/>
          </p:cNvSpPr>
          <p:nvPr/>
        </p:nvSpPr>
        <p:spPr bwMode="auto">
          <a:xfrm flipV="1">
            <a:off x="4648200" y="6172200"/>
            <a:ext cx="0" cy="3603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9" name="Text Box 19"/>
          <p:cNvSpPr txBox="1">
            <a:spLocks noChangeArrowheads="1"/>
          </p:cNvSpPr>
          <p:nvPr/>
        </p:nvSpPr>
        <p:spPr bwMode="auto">
          <a:xfrm>
            <a:off x="381000" y="3657600"/>
            <a:ext cx="1081088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Aufgaben</a:t>
            </a:r>
          </a:p>
        </p:txBody>
      </p:sp>
      <p:sp>
        <p:nvSpPr>
          <p:cNvPr id="120" name="Line 26"/>
          <p:cNvSpPr>
            <a:spLocks noChangeShapeType="1"/>
          </p:cNvSpPr>
          <p:nvPr/>
        </p:nvSpPr>
        <p:spPr bwMode="auto">
          <a:xfrm>
            <a:off x="228600" y="38100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1" name="Text Box 19"/>
          <p:cNvSpPr txBox="1">
            <a:spLocks noChangeArrowheads="1"/>
          </p:cNvSpPr>
          <p:nvPr/>
        </p:nvSpPr>
        <p:spPr bwMode="auto">
          <a:xfrm>
            <a:off x="7772400" y="4114800"/>
            <a:ext cx="1079500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Ergebnisse</a:t>
            </a:r>
          </a:p>
        </p:txBody>
      </p:sp>
      <p:sp>
        <p:nvSpPr>
          <p:cNvPr id="122" name="Line 26"/>
          <p:cNvSpPr>
            <a:spLocks noChangeShapeType="1"/>
          </p:cNvSpPr>
          <p:nvPr/>
        </p:nvSpPr>
        <p:spPr bwMode="auto">
          <a:xfrm>
            <a:off x="7620000" y="42672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1107" name="Picture 1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00600" y="3276600"/>
            <a:ext cx="1296988" cy="7159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8" name="Line 9"/>
          <p:cNvSpPr>
            <a:spLocks noChangeShapeType="1"/>
          </p:cNvSpPr>
          <p:nvPr/>
        </p:nvSpPr>
        <p:spPr bwMode="auto">
          <a:xfrm flipV="1">
            <a:off x="6477000" y="6248400"/>
            <a:ext cx="0" cy="3603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31" name="Text Box 48"/>
          <p:cNvSpPr txBox="1">
            <a:spLocks noChangeArrowheads="1"/>
          </p:cNvSpPr>
          <p:nvPr/>
        </p:nvSpPr>
        <p:spPr bwMode="auto">
          <a:xfrm>
            <a:off x="2971800" y="4267200"/>
            <a:ext cx="3097213" cy="720725"/>
          </a:xfrm>
          <a:prstGeom prst="rect">
            <a:avLst/>
          </a:prstGeom>
          <a:solidFill>
            <a:srgbClr val="CBE5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>
                <a:latin typeface="Arial" pitchFamily="34" charset="0"/>
                <a:cs typeface="Arial" pitchFamily="34" charset="0"/>
              </a:rPr>
              <a:t>Steuerung der Projektausführung, Team-Führung</a:t>
            </a:r>
          </a:p>
        </p:txBody>
      </p:sp>
      <p:sp>
        <p:nvSpPr>
          <p:cNvPr id="132" name="Line 67"/>
          <p:cNvSpPr>
            <a:spLocks noChangeShapeType="1"/>
          </p:cNvSpPr>
          <p:nvPr/>
        </p:nvSpPr>
        <p:spPr bwMode="auto">
          <a:xfrm flipH="1" flipV="1">
            <a:off x="1905000" y="3505200"/>
            <a:ext cx="1655763" cy="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33" name="Oval 36"/>
          <p:cNvSpPr>
            <a:spLocks noChangeArrowheads="1"/>
          </p:cNvSpPr>
          <p:nvPr/>
        </p:nvSpPr>
        <p:spPr bwMode="auto">
          <a:xfrm>
            <a:off x="6400800" y="3581400"/>
            <a:ext cx="792163" cy="719138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  <a:cs typeface="+mn-cs"/>
            </a:endParaRPr>
          </a:p>
        </p:txBody>
      </p:sp>
      <p:sp>
        <p:nvSpPr>
          <p:cNvPr id="134" name="Text Box 37"/>
          <p:cNvSpPr txBox="1">
            <a:spLocks noChangeArrowheads="1"/>
          </p:cNvSpPr>
          <p:nvPr/>
        </p:nvSpPr>
        <p:spPr bwMode="auto">
          <a:xfrm>
            <a:off x="6443663" y="3789363"/>
            <a:ext cx="6858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DE" sz="1600" b="1"/>
              <a:t>IST</a:t>
            </a:r>
          </a:p>
        </p:txBody>
      </p:sp>
      <p:sp>
        <p:nvSpPr>
          <p:cNvPr id="124" name="Text Box 37"/>
          <p:cNvSpPr txBox="1">
            <a:spLocks noChangeArrowheads="1"/>
          </p:cNvSpPr>
          <p:nvPr/>
        </p:nvSpPr>
        <p:spPr bwMode="auto">
          <a:xfrm>
            <a:off x="7315200" y="3581400"/>
            <a:ext cx="1584325" cy="5334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587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>
                <a:latin typeface="Arial" pitchFamily="34" charset="0"/>
                <a:cs typeface="Arial" pitchFamily="34" charset="0"/>
              </a:rPr>
              <a:t>Projektdaten-erfassung</a:t>
            </a:r>
          </a:p>
        </p:txBody>
      </p:sp>
      <p:sp>
        <p:nvSpPr>
          <p:cNvPr id="125" name="Line 9"/>
          <p:cNvSpPr>
            <a:spLocks noChangeShapeType="1"/>
          </p:cNvSpPr>
          <p:nvPr/>
        </p:nvSpPr>
        <p:spPr bwMode="auto">
          <a:xfrm flipV="1">
            <a:off x="5181600" y="6172200"/>
            <a:ext cx="0" cy="3587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36" name="Line 64"/>
          <p:cNvSpPr>
            <a:spLocks noChangeShapeType="1"/>
          </p:cNvSpPr>
          <p:nvPr/>
        </p:nvSpPr>
        <p:spPr bwMode="auto">
          <a:xfrm flipH="1" flipV="1">
            <a:off x="2743200" y="6629400"/>
            <a:ext cx="3744913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38" name="Text Box 13"/>
          <p:cNvSpPr txBox="1">
            <a:spLocks noChangeArrowheads="1"/>
          </p:cNvSpPr>
          <p:nvPr/>
        </p:nvSpPr>
        <p:spPr bwMode="auto">
          <a:xfrm>
            <a:off x="4038600" y="6464300"/>
            <a:ext cx="2016125" cy="317500"/>
          </a:xfrm>
          <a:prstGeom prst="rect">
            <a:avLst/>
          </a:prstGeom>
          <a:solidFill>
            <a:srgbClr val="FFCDEE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Probleme, Störungen</a:t>
            </a:r>
          </a:p>
        </p:txBody>
      </p:sp>
      <p:sp>
        <p:nvSpPr>
          <p:cNvPr id="46110" name="Text Box 30"/>
          <p:cNvSpPr txBox="1">
            <a:spLocks noChangeArrowheads="1"/>
          </p:cNvSpPr>
          <p:nvPr/>
        </p:nvSpPr>
        <p:spPr bwMode="auto">
          <a:xfrm>
            <a:off x="685800" y="2209800"/>
            <a:ext cx="1981200" cy="10795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b="1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2" name="Gerade Verbindung 141"/>
          <p:cNvCxnSpPr/>
          <p:nvPr/>
        </p:nvCxnSpPr>
        <p:spPr>
          <a:xfrm>
            <a:off x="2051050" y="2420938"/>
            <a:ext cx="0" cy="863600"/>
          </a:xfrm>
          <a:prstGeom prst="line">
            <a:avLst/>
          </a:prstGeom>
          <a:ln w="254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Bogen 143"/>
          <p:cNvSpPr/>
          <p:nvPr/>
        </p:nvSpPr>
        <p:spPr>
          <a:xfrm flipH="1">
            <a:off x="2051050" y="2205038"/>
            <a:ext cx="433388" cy="576262"/>
          </a:xfrm>
          <a:prstGeom prst="arc">
            <a:avLst/>
          </a:prstGeom>
          <a:ln w="19050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46" name="Text Box 19"/>
          <p:cNvSpPr txBox="1">
            <a:spLocks noChangeArrowheads="1"/>
          </p:cNvSpPr>
          <p:nvPr/>
        </p:nvSpPr>
        <p:spPr bwMode="auto">
          <a:xfrm>
            <a:off x="827088" y="2349500"/>
            <a:ext cx="10810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Projekt-planung</a:t>
            </a:r>
          </a:p>
        </p:txBody>
      </p:sp>
      <p:sp>
        <p:nvSpPr>
          <p:cNvPr id="147" name="Text Box 19"/>
          <p:cNvSpPr txBox="1">
            <a:spLocks noChangeArrowheads="1"/>
          </p:cNvSpPr>
          <p:nvPr/>
        </p:nvSpPr>
        <p:spPr bwMode="auto">
          <a:xfrm>
            <a:off x="2051050" y="2276475"/>
            <a:ext cx="649288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Ope-rative Pla-nung</a:t>
            </a:r>
          </a:p>
        </p:txBody>
      </p:sp>
      <p:sp>
        <p:nvSpPr>
          <p:cNvPr id="148" name="Text Box 56"/>
          <p:cNvSpPr txBox="1">
            <a:spLocks noChangeArrowheads="1"/>
          </p:cNvSpPr>
          <p:nvPr/>
        </p:nvSpPr>
        <p:spPr bwMode="auto">
          <a:xfrm>
            <a:off x="3429000" y="3886200"/>
            <a:ext cx="2044700" cy="504825"/>
          </a:xfrm>
          <a:prstGeom prst="rect">
            <a:avLst/>
          </a:prstGeom>
          <a:solidFill>
            <a:srgbClr val="BCFDA5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Operative Projekt-steuerung</a:t>
            </a:r>
          </a:p>
        </p:txBody>
      </p:sp>
      <p:sp>
        <p:nvSpPr>
          <p:cNvPr id="149" name="Line 67"/>
          <p:cNvSpPr>
            <a:spLocks noChangeShapeType="1"/>
          </p:cNvSpPr>
          <p:nvPr/>
        </p:nvSpPr>
        <p:spPr bwMode="auto">
          <a:xfrm flipV="1">
            <a:off x="3581400" y="3505200"/>
            <a:ext cx="0" cy="576263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graphicFrame>
        <p:nvGraphicFramePr>
          <p:cNvPr id="1027" name="Object 4"/>
          <p:cNvGraphicFramePr>
            <a:graphicFrameLocks noChangeAspect="1"/>
          </p:cNvGraphicFramePr>
          <p:nvPr/>
        </p:nvGraphicFramePr>
        <p:xfrm>
          <a:off x="1905000" y="5105400"/>
          <a:ext cx="838200" cy="592138"/>
        </p:xfrm>
        <a:graphic>
          <a:graphicData uri="http://schemas.openxmlformats.org/presentationml/2006/ole">
            <p:oleObj spid="_x0000_s1027" name="Paint Shop Pro Image" r:id="rId8" imgW="1395500" imgH="985633" progId="">
              <p:embed/>
            </p:oleObj>
          </a:graphicData>
        </a:graphic>
      </p:graphicFrame>
      <p:sp>
        <p:nvSpPr>
          <p:cNvPr id="1124" name="Textfeld 149"/>
          <p:cNvSpPr txBox="1">
            <a:spLocks noChangeArrowheads="1"/>
          </p:cNvSpPr>
          <p:nvPr/>
        </p:nvSpPr>
        <p:spPr bwMode="auto">
          <a:xfrm>
            <a:off x="3276600" y="2133600"/>
            <a:ext cx="3095625" cy="46672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de-DE" sz="2400" b="1"/>
              <a:t>Projektcontrolling</a:t>
            </a:r>
          </a:p>
        </p:txBody>
      </p:sp>
      <p:sp>
        <p:nvSpPr>
          <p:cNvPr id="151" name="Oval 17"/>
          <p:cNvSpPr>
            <a:spLocks noChangeArrowheads="1"/>
          </p:cNvSpPr>
          <p:nvPr/>
        </p:nvSpPr>
        <p:spPr bwMode="auto">
          <a:xfrm>
            <a:off x="1143000" y="2971800"/>
            <a:ext cx="863600" cy="792163"/>
          </a:xfrm>
          <a:prstGeom prst="ellipse">
            <a:avLst/>
          </a:prstGeom>
          <a:solidFill>
            <a:srgbClr val="9CFAA0"/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  <a:cs typeface="+mn-cs"/>
            </a:endParaRPr>
          </a:p>
        </p:txBody>
      </p:sp>
      <p:sp>
        <p:nvSpPr>
          <p:cNvPr id="152" name="Text Box 18"/>
          <p:cNvSpPr txBox="1">
            <a:spLocks noChangeArrowheads="1"/>
          </p:cNvSpPr>
          <p:nvPr/>
        </p:nvSpPr>
        <p:spPr bwMode="auto">
          <a:xfrm>
            <a:off x="1187450" y="3213100"/>
            <a:ext cx="7524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/>
              <a:t>SOLL</a:t>
            </a:r>
          </a:p>
        </p:txBody>
      </p:sp>
      <p:sp>
        <p:nvSpPr>
          <p:cNvPr id="2" name="Line 26"/>
          <p:cNvSpPr>
            <a:spLocks noChangeShapeType="1"/>
          </p:cNvSpPr>
          <p:nvPr/>
        </p:nvSpPr>
        <p:spPr bwMode="auto">
          <a:xfrm>
            <a:off x="228600" y="41148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" name="Line 26"/>
          <p:cNvSpPr>
            <a:spLocks noChangeShapeType="1"/>
          </p:cNvSpPr>
          <p:nvPr/>
        </p:nvSpPr>
        <p:spPr bwMode="auto">
          <a:xfrm>
            <a:off x="228600" y="43434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" name="Line 26"/>
          <p:cNvSpPr>
            <a:spLocks noChangeShapeType="1"/>
          </p:cNvSpPr>
          <p:nvPr/>
        </p:nvSpPr>
        <p:spPr bwMode="auto">
          <a:xfrm>
            <a:off x="228600" y="46482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" name="Line 26"/>
          <p:cNvSpPr>
            <a:spLocks noChangeShapeType="1"/>
          </p:cNvSpPr>
          <p:nvPr/>
        </p:nvSpPr>
        <p:spPr bwMode="auto">
          <a:xfrm>
            <a:off x="228600" y="4953000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1132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15000" y="5029200"/>
            <a:ext cx="762000" cy="661988"/>
          </a:xfrm>
          <a:prstGeom prst="rect">
            <a:avLst/>
          </a:prstGeom>
          <a:noFill/>
          <a:ln w="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6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6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6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46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5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6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5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46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46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46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46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65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46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0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46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5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46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7" dur="500"/>
                                        <p:tgtEl>
                                          <p:spTgt spid="46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46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000"/>
                            </p:stCondLst>
                            <p:childTnLst>
                              <p:par>
                                <p:cTn id="1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500"/>
                            </p:stCondLst>
                            <p:childTnLst>
                              <p:par>
                                <p:cTn id="1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500"/>
                            </p:stCondLst>
                            <p:childTnLst>
                              <p:par>
                                <p:cTn id="1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8" dur="500"/>
                                        <p:tgtEl>
                                          <p:spTgt spid="46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000"/>
                            </p:stCondLst>
                            <p:childTnLst>
                              <p:par>
                                <p:cTn id="1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500"/>
                                        <p:tgtEl>
                                          <p:spTgt spid="46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46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500"/>
                            </p:stCondLst>
                            <p:childTnLst>
                              <p:par>
                                <p:cTn id="1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1" dur="500"/>
                                        <p:tgtEl>
                                          <p:spTgt spid="46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500"/>
                            </p:stCondLst>
                            <p:childTnLst>
                              <p:par>
                                <p:cTn id="1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0" dur="500"/>
                                        <p:tgtEl>
                                          <p:spTgt spid="46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000"/>
                            </p:stCondLst>
                            <p:childTnLst>
                              <p:par>
                                <p:cTn id="1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500"/>
                                        <p:tgtEl>
                                          <p:spTgt spid="46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500"/>
                            </p:stCondLst>
                            <p:childTnLst>
                              <p:par>
                                <p:cTn id="1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000"/>
                            </p:stCondLst>
                            <p:childTnLst>
                              <p:par>
                                <p:cTn id="17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7" dur="500"/>
                                        <p:tgtEl>
                                          <p:spTgt spid="46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500"/>
                            </p:stCondLst>
                            <p:childTnLst>
                              <p:par>
                                <p:cTn id="17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1" dur="500"/>
                                        <p:tgtEl>
                                          <p:spTgt spid="46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500"/>
                            </p:stCondLst>
                            <p:childTnLst>
                              <p:par>
                                <p:cTn id="188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 autoUpdateAnimBg="0"/>
      <p:bldP spid="46092" grpId="0" animBg="1"/>
      <p:bldP spid="46094" grpId="0" animBg="1"/>
      <p:bldP spid="46095" grpId="0" animBg="1"/>
      <p:bldP spid="46115" grpId="0" animBg="1"/>
      <p:bldP spid="46118" grpId="0" animBg="1"/>
      <p:bldP spid="46119" grpId="0" animBg="1"/>
      <p:bldP spid="46120" grpId="0" autoUpdateAnimBg="0"/>
      <p:bldP spid="46121" grpId="0" autoUpdateAnimBg="0"/>
      <p:bldP spid="46122" grpId="0" autoUpdateAnimBg="0"/>
      <p:bldP spid="46123" grpId="0" autoUpdateAnimBg="0"/>
      <p:bldP spid="46124" grpId="0" animBg="1"/>
      <p:bldP spid="46125" grpId="0" animBg="1"/>
      <p:bldP spid="46126" grpId="0" animBg="1"/>
      <p:bldP spid="46127" grpId="0" animBg="1"/>
      <p:bldP spid="46129" grpId="0" animBg="1"/>
      <p:bldP spid="46130" grpId="0" animBg="1"/>
      <p:bldP spid="46131" grpId="0" animBg="1"/>
      <p:bldP spid="46132" grpId="0" animBg="1"/>
      <p:bldP spid="46134" grpId="0" animBg="1"/>
      <p:bldP spid="46138" grpId="0" animBg="1"/>
      <p:bldP spid="46140" grpId="0" animBg="1"/>
      <p:bldP spid="77" grpId="0" animBg="1"/>
      <p:bldP spid="79" grpId="0" animBg="1" autoUpdateAnimBg="0"/>
      <p:bldP spid="116" grpId="0" animBg="1"/>
      <p:bldP spid="117" grpId="0" animBg="1"/>
      <p:bldP spid="121" grpId="0" autoUpdateAnimBg="0"/>
      <p:bldP spid="122" grpId="0" animBg="1"/>
      <p:bldP spid="128" grpId="0" animBg="1"/>
      <p:bldP spid="131" grpId="0" animBg="1" autoUpdateAnimBg="0"/>
      <p:bldP spid="132" grpId="0" animBg="1"/>
      <p:bldP spid="133" grpId="0" animBg="1" autoUpdateAnimBg="0"/>
      <p:bldP spid="134" grpId="0" autoUpdateAnimBg="0"/>
      <p:bldP spid="124" grpId="0" animBg="1" autoUpdateAnimBg="0"/>
      <p:bldP spid="125" grpId="0" animBg="1"/>
      <p:bldP spid="136" grpId="0" animBg="1"/>
      <p:bldP spid="138" grpId="0" animBg="1" autoUpdateAnimBg="0"/>
      <p:bldP spid="147" grpId="0" autoUpdateAnimBg="0"/>
      <p:bldP spid="148" grpId="0" animBg="1" autoUpdateAnimBg="0"/>
      <p:bldP spid="149" grpId="0" animBg="1"/>
      <p:bldP spid="1124" grpId="0" animBg="1" autoUpdateAnimBg="0"/>
      <p:bldP spid="121865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Rechteck 289"/>
          <p:cNvSpPr/>
          <p:nvPr/>
        </p:nvSpPr>
        <p:spPr>
          <a:xfrm>
            <a:off x="3581400" y="4876800"/>
            <a:ext cx="5257800" cy="1584325"/>
          </a:xfrm>
          <a:prstGeom prst="rect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cxnSp>
        <p:nvCxnSpPr>
          <p:cNvPr id="2" name="Gerade Verbindung mit Pfeil 1"/>
          <p:cNvCxnSpPr/>
          <p:nvPr/>
        </p:nvCxnSpPr>
        <p:spPr>
          <a:xfrm>
            <a:off x="1116013" y="908050"/>
            <a:ext cx="7524750" cy="20638"/>
          </a:xfrm>
          <a:prstGeom prst="straightConnector1">
            <a:avLst/>
          </a:prstGeom>
          <a:ln w="317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Gerade Verbindung 2"/>
          <p:cNvCxnSpPr/>
          <p:nvPr/>
        </p:nvCxnSpPr>
        <p:spPr>
          <a:xfrm>
            <a:off x="1116013" y="836613"/>
            <a:ext cx="0" cy="14446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09" name="Textfeld 12"/>
          <p:cNvSpPr txBox="1">
            <a:spLocks noChangeArrowheads="1"/>
          </p:cNvSpPr>
          <p:nvPr/>
        </p:nvSpPr>
        <p:spPr bwMode="auto">
          <a:xfrm>
            <a:off x="4191000" y="51054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Meilenstein 1: planmäßiger Verlauf</a:t>
            </a:r>
          </a:p>
        </p:txBody>
      </p:sp>
      <p:cxnSp>
        <p:nvCxnSpPr>
          <p:cNvPr id="14" name="Gerade Verbindung mit Pfeil 13"/>
          <p:cNvCxnSpPr/>
          <p:nvPr/>
        </p:nvCxnSpPr>
        <p:spPr>
          <a:xfrm flipV="1">
            <a:off x="395288" y="908050"/>
            <a:ext cx="0" cy="1296988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>
            <a:cxnSpLocks noChangeShapeType="1"/>
          </p:cNvCxnSpPr>
          <p:nvPr/>
        </p:nvCxnSpPr>
        <p:spPr bwMode="auto">
          <a:xfrm>
            <a:off x="3810000" y="381000"/>
            <a:ext cx="1579563" cy="0"/>
          </a:xfrm>
          <a:prstGeom prst="straightConnector1">
            <a:avLst/>
          </a:prstGeom>
          <a:noFill/>
          <a:ln w="31750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1512" name="Textfeld 21"/>
          <p:cNvSpPr txBox="1">
            <a:spLocks noChangeArrowheads="1"/>
          </p:cNvSpPr>
          <p:nvPr/>
        </p:nvSpPr>
        <p:spPr bwMode="auto">
          <a:xfrm rot="-5400000">
            <a:off x="-527050" y="2982913"/>
            <a:ext cx="18637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Meilensteintermine</a:t>
            </a:r>
          </a:p>
        </p:txBody>
      </p:sp>
      <p:cxnSp>
        <p:nvCxnSpPr>
          <p:cNvPr id="23" name="Gerade Verbindung mit Pfeil 22"/>
          <p:cNvCxnSpPr/>
          <p:nvPr/>
        </p:nvCxnSpPr>
        <p:spPr>
          <a:xfrm>
            <a:off x="1116013" y="908050"/>
            <a:ext cx="0" cy="5329238"/>
          </a:xfrm>
          <a:prstGeom prst="straightConnector1">
            <a:avLst/>
          </a:prstGeom>
          <a:ln w="317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 flipH="1">
            <a:off x="1042988" y="6237288"/>
            <a:ext cx="144462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15" name="Textfeld 40"/>
          <p:cNvSpPr txBox="1">
            <a:spLocks noChangeArrowheads="1"/>
          </p:cNvSpPr>
          <p:nvPr/>
        </p:nvSpPr>
        <p:spPr bwMode="auto">
          <a:xfrm>
            <a:off x="971550" y="549275"/>
            <a:ext cx="2159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0</a:t>
            </a:r>
          </a:p>
        </p:txBody>
      </p:sp>
      <p:sp>
        <p:nvSpPr>
          <p:cNvPr id="21516" name="Textfeld 41"/>
          <p:cNvSpPr txBox="1">
            <a:spLocks noChangeArrowheads="1"/>
          </p:cNvSpPr>
          <p:nvPr/>
        </p:nvSpPr>
        <p:spPr bwMode="auto">
          <a:xfrm>
            <a:off x="1403350" y="549275"/>
            <a:ext cx="2159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5</a:t>
            </a:r>
          </a:p>
        </p:txBody>
      </p:sp>
      <p:sp>
        <p:nvSpPr>
          <p:cNvPr id="21517" name="Textfeld 42"/>
          <p:cNvSpPr txBox="1">
            <a:spLocks noChangeArrowheads="1"/>
          </p:cNvSpPr>
          <p:nvPr/>
        </p:nvSpPr>
        <p:spPr bwMode="auto">
          <a:xfrm>
            <a:off x="1835150" y="528638"/>
            <a:ext cx="4333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10</a:t>
            </a:r>
          </a:p>
        </p:txBody>
      </p:sp>
      <p:sp>
        <p:nvSpPr>
          <p:cNvPr id="21518" name="Textfeld 43"/>
          <p:cNvSpPr txBox="1">
            <a:spLocks noChangeArrowheads="1"/>
          </p:cNvSpPr>
          <p:nvPr/>
        </p:nvSpPr>
        <p:spPr bwMode="auto">
          <a:xfrm>
            <a:off x="2339975" y="528638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15</a:t>
            </a:r>
          </a:p>
        </p:txBody>
      </p:sp>
      <p:sp>
        <p:nvSpPr>
          <p:cNvPr id="21519" name="Textfeld 44"/>
          <p:cNvSpPr txBox="1">
            <a:spLocks noChangeArrowheads="1"/>
          </p:cNvSpPr>
          <p:nvPr/>
        </p:nvSpPr>
        <p:spPr bwMode="auto">
          <a:xfrm>
            <a:off x="2843213" y="549275"/>
            <a:ext cx="5048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20</a:t>
            </a:r>
          </a:p>
        </p:txBody>
      </p:sp>
      <p:sp>
        <p:nvSpPr>
          <p:cNvPr id="21520" name="Textfeld 45"/>
          <p:cNvSpPr txBox="1">
            <a:spLocks noChangeArrowheads="1"/>
          </p:cNvSpPr>
          <p:nvPr/>
        </p:nvSpPr>
        <p:spPr bwMode="auto">
          <a:xfrm>
            <a:off x="3348038" y="549275"/>
            <a:ext cx="5032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25</a:t>
            </a:r>
          </a:p>
        </p:txBody>
      </p:sp>
      <p:sp>
        <p:nvSpPr>
          <p:cNvPr id="21521" name="Textfeld 46"/>
          <p:cNvSpPr txBox="1">
            <a:spLocks noChangeArrowheads="1"/>
          </p:cNvSpPr>
          <p:nvPr/>
        </p:nvSpPr>
        <p:spPr bwMode="auto">
          <a:xfrm>
            <a:off x="3851275" y="549275"/>
            <a:ext cx="4333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30</a:t>
            </a:r>
          </a:p>
        </p:txBody>
      </p:sp>
      <p:sp>
        <p:nvSpPr>
          <p:cNvPr id="21522" name="Textfeld 47"/>
          <p:cNvSpPr txBox="1">
            <a:spLocks noChangeArrowheads="1"/>
          </p:cNvSpPr>
          <p:nvPr/>
        </p:nvSpPr>
        <p:spPr bwMode="auto">
          <a:xfrm>
            <a:off x="4356100" y="549275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35</a:t>
            </a:r>
          </a:p>
        </p:txBody>
      </p:sp>
      <p:sp>
        <p:nvSpPr>
          <p:cNvPr id="21523" name="Textfeld 48"/>
          <p:cNvSpPr txBox="1">
            <a:spLocks noChangeArrowheads="1"/>
          </p:cNvSpPr>
          <p:nvPr/>
        </p:nvSpPr>
        <p:spPr bwMode="auto">
          <a:xfrm>
            <a:off x="4932363" y="549275"/>
            <a:ext cx="5032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40</a:t>
            </a:r>
          </a:p>
        </p:txBody>
      </p:sp>
      <p:sp>
        <p:nvSpPr>
          <p:cNvPr id="21524" name="Textfeld 49"/>
          <p:cNvSpPr txBox="1">
            <a:spLocks noChangeArrowheads="1"/>
          </p:cNvSpPr>
          <p:nvPr/>
        </p:nvSpPr>
        <p:spPr bwMode="auto">
          <a:xfrm>
            <a:off x="5435600" y="549275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45</a:t>
            </a:r>
          </a:p>
        </p:txBody>
      </p:sp>
      <p:sp>
        <p:nvSpPr>
          <p:cNvPr id="21525" name="Textfeld 50"/>
          <p:cNvSpPr txBox="1">
            <a:spLocks noChangeArrowheads="1"/>
          </p:cNvSpPr>
          <p:nvPr/>
        </p:nvSpPr>
        <p:spPr bwMode="auto">
          <a:xfrm>
            <a:off x="5940425" y="549275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50</a:t>
            </a:r>
          </a:p>
        </p:txBody>
      </p:sp>
      <p:sp>
        <p:nvSpPr>
          <p:cNvPr id="21526" name="Textfeld 51"/>
          <p:cNvSpPr txBox="1">
            <a:spLocks noChangeArrowheads="1"/>
          </p:cNvSpPr>
          <p:nvPr/>
        </p:nvSpPr>
        <p:spPr bwMode="auto">
          <a:xfrm>
            <a:off x="6443663" y="549275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55</a:t>
            </a:r>
          </a:p>
        </p:txBody>
      </p:sp>
      <p:sp>
        <p:nvSpPr>
          <p:cNvPr id="21527" name="Textfeld 52"/>
          <p:cNvSpPr txBox="1">
            <a:spLocks noChangeArrowheads="1"/>
          </p:cNvSpPr>
          <p:nvPr/>
        </p:nvSpPr>
        <p:spPr bwMode="auto">
          <a:xfrm>
            <a:off x="6948488" y="549275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60</a:t>
            </a:r>
          </a:p>
        </p:txBody>
      </p:sp>
      <p:sp>
        <p:nvSpPr>
          <p:cNvPr id="21528" name="Textfeld 53"/>
          <p:cNvSpPr txBox="1">
            <a:spLocks noChangeArrowheads="1"/>
          </p:cNvSpPr>
          <p:nvPr/>
        </p:nvSpPr>
        <p:spPr bwMode="auto">
          <a:xfrm>
            <a:off x="7451725" y="549275"/>
            <a:ext cx="4333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65</a:t>
            </a:r>
          </a:p>
        </p:txBody>
      </p:sp>
      <p:sp>
        <p:nvSpPr>
          <p:cNvPr id="21529" name="Textfeld 54"/>
          <p:cNvSpPr txBox="1">
            <a:spLocks noChangeArrowheads="1"/>
          </p:cNvSpPr>
          <p:nvPr/>
        </p:nvSpPr>
        <p:spPr bwMode="auto">
          <a:xfrm>
            <a:off x="7956550" y="549275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70</a:t>
            </a:r>
          </a:p>
        </p:txBody>
      </p:sp>
      <p:cxnSp>
        <p:nvCxnSpPr>
          <p:cNvPr id="63" name="Gerade Verbindung 62"/>
          <p:cNvCxnSpPr/>
          <p:nvPr/>
        </p:nvCxnSpPr>
        <p:spPr>
          <a:xfrm>
            <a:off x="8640763" y="857250"/>
            <a:ext cx="0" cy="142875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31" name="Textfeld 63"/>
          <p:cNvSpPr txBox="1">
            <a:spLocks noChangeArrowheads="1"/>
          </p:cNvSpPr>
          <p:nvPr/>
        </p:nvSpPr>
        <p:spPr bwMode="auto">
          <a:xfrm>
            <a:off x="8388350" y="549275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75</a:t>
            </a:r>
          </a:p>
        </p:txBody>
      </p:sp>
      <p:sp>
        <p:nvSpPr>
          <p:cNvPr id="21532" name="Textfeld 66"/>
          <p:cNvSpPr txBox="1">
            <a:spLocks noChangeArrowheads="1"/>
          </p:cNvSpPr>
          <p:nvPr/>
        </p:nvSpPr>
        <p:spPr bwMode="auto">
          <a:xfrm>
            <a:off x="755650" y="6073775"/>
            <a:ext cx="2159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0</a:t>
            </a:r>
          </a:p>
        </p:txBody>
      </p:sp>
      <p:sp>
        <p:nvSpPr>
          <p:cNvPr id="21533" name="Textfeld 67"/>
          <p:cNvSpPr txBox="1">
            <a:spLocks noChangeArrowheads="1"/>
          </p:cNvSpPr>
          <p:nvPr/>
        </p:nvSpPr>
        <p:spPr bwMode="auto">
          <a:xfrm>
            <a:off x="755650" y="5805488"/>
            <a:ext cx="2159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5</a:t>
            </a:r>
          </a:p>
        </p:txBody>
      </p:sp>
      <p:sp>
        <p:nvSpPr>
          <p:cNvPr id="21534" name="Textfeld 68"/>
          <p:cNvSpPr txBox="1">
            <a:spLocks noChangeArrowheads="1"/>
          </p:cNvSpPr>
          <p:nvPr/>
        </p:nvSpPr>
        <p:spPr bwMode="auto">
          <a:xfrm>
            <a:off x="684213" y="5445125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10</a:t>
            </a:r>
          </a:p>
        </p:txBody>
      </p:sp>
      <p:sp>
        <p:nvSpPr>
          <p:cNvPr id="21535" name="Textfeld 69"/>
          <p:cNvSpPr txBox="1">
            <a:spLocks noChangeArrowheads="1"/>
          </p:cNvSpPr>
          <p:nvPr/>
        </p:nvSpPr>
        <p:spPr bwMode="auto">
          <a:xfrm>
            <a:off x="684213" y="5084763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15</a:t>
            </a:r>
          </a:p>
        </p:txBody>
      </p:sp>
      <p:cxnSp>
        <p:nvCxnSpPr>
          <p:cNvPr id="74" name="Gerade Verbindung 73"/>
          <p:cNvCxnSpPr/>
          <p:nvPr/>
        </p:nvCxnSpPr>
        <p:spPr>
          <a:xfrm flipH="1">
            <a:off x="1042988" y="1628775"/>
            <a:ext cx="6624637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 Verbindung 74"/>
          <p:cNvCxnSpPr/>
          <p:nvPr/>
        </p:nvCxnSpPr>
        <p:spPr>
          <a:xfrm flipH="1">
            <a:off x="1042988" y="1268413"/>
            <a:ext cx="7129462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38" name="Textfeld 76"/>
          <p:cNvSpPr txBox="1">
            <a:spLocks noChangeArrowheads="1"/>
          </p:cNvSpPr>
          <p:nvPr/>
        </p:nvSpPr>
        <p:spPr bwMode="auto">
          <a:xfrm>
            <a:off x="684213" y="4724400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20</a:t>
            </a:r>
          </a:p>
        </p:txBody>
      </p:sp>
      <p:sp>
        <p:nvSpPr>
          <p:cNvPr id="21539" name="Textfeld 77"/>
          <p:cNvSpPr txBox="1">
            <a:spLocks noChangeArrowheads="1"/>
          </p:cNvSpPr>
          <p:nvPr/>
        </p:nvSpPr>
        <p:spPr bwMode="auto">
          <a:xfrm>
            <a:off x="684213" y="3644900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35</a:t>
            </a:r>
          </a:p>
        </p:txBody>
      </p:sp>
      <p:sp>
        <p:nvSpPr>
          <p:cNvPr id="21540" name="Textfeld 78"/>
          <p:cNvSpPr txBox="1">
            <a:spLocks noChangeArrowheads="1"/>
          </p:cNvSpPr>
          <p:nvPr/>
        </p:nvSpPr>
        <p:spPr bwMode="auto">
          <a:xfrm>
            <a:off x="684213" y="4005263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30</a:t>
            </a:r>
          </a:p>
        </p:txBody>
      </p:sp>
      <p:sp>
        <p:nvSpPr>
          <p:cNvPr id="21541" name="Textfeld 79"/>
          <p:cNvSpPr txBox="1">
            <a:spLocks noChangeArrowheads="1"/>
          </p:cNvSpPr>
          <p:nvPr/>
        </p:nvSpPr>
        <p:spPr bwMode="auto">
          <a:xfrm>
            <a:off x="684213" y="4365625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25</a:t>
            </a:r>
          </a:p>
        </p:txBody>
      </p:sp>
      <p:sp>
        <p:nvSpPr>
          <p:cNvPr id="21542" name="Textfeld 80"/>
          <p:cNvSpPr txBox="1">
            <a:spLocks noChangeArrowheads="1"/>
          </p:cNvSpPr>
          <p:nvPr/>
        </p:nvSpPr>
        <p:spPr bwMode="auto">
          <a:xfrm>
            <a:off x="684213" y="1844675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60</a:t>
            </a:r>
          </a:p>
        </p:txBody>
      </p:sp>
      <p:sp>
        <p:nvSpPr>
          <p:cNvPr id="21543" name="Textfeld 81"/>
          <p:cNvSpPr txBox="1">
            <a:spLocks noChangeArrowheads="1"/>
          </p:cNvSpPr>
          <p:nvPr/>
        </p:nvSpPr>
        <p:spPr bwMode="auto">
          <a:xfrm>
            <a:off x="684213" y="765175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75</a:t>
            </a:r>
          </a:p>
        </p:txBody>
      </p:sp>
      <p:sp>
        <p:nvSpPr>
          <p:cNvPr id="21544" name="Textfeld 82"/>
          <p:cNvSpPr txBox="1">
            <a:spLocks noChangeArrowheads="1"/>
          </p:cNvSpPr>
          <p:nvPr/>
        </p:nvSpPr>
        <p:spPr bwMode="auto">
          <a:xfrm>
            <a:off x="684213" y="1125538"/>
            <a:ext cx="4318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70</a:t>
            </a:r>
          </a:p>
        </p:txBody>
      </p:sp>
      <p:sp>
        <p:nvSpPr>
          <p:cNvPr id="21545" name="Textfeld 83"/>
          <p:cNvSpPr txBox="1">
            <a:spLocks noChangeArrowheads="1"/>
          </p:cNvSpPr>
          <p:nvPr/>
        </p:nvSpPr>
        <p:spPr bwMode="auto">
          <a:xfrm>
            <a:off x="684213" y="1484313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65</a:t>
            </a:r>
          </a:p>
        </p:txBody>
      </p:sp>
      <p:sp>
        <p:nvSpPr>
          <p:cNvPr id="21546" name="Textfeld 84"/>
          <p:cNvSpPr txBox="1">
            <a:spLocks noChangeArrowheads="1"/>
          </p:cNvSpPr>
          <p:nvPr/>
        </p:nvSpPr>
        <p:spPr bwMode="auto">
          <a:xfrm>
            <a:off x="684213" y="3284538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40</a:t>
            </a:r>
          </a:p>
        </p:txBody>
      </p:sp>
      <p:sp>
        <p:nvSpPr>
          <p:cNvPr id="21547" name="Textfeld 85"/>
          <p:cNvSpPr txBox="1">
            <a:spLocks noChangeArrowheads="1"/>
          </p:cNvSpPr>
          <p:nvPr/>
        </p:nvSpPr>
        <p:spPr bwMode="auto">
          <a:xfrm>
            <a:off x="684213" y="2205038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55</a:t>
            </a:r>
          </a:p>
        </p:txBody>
      </p:sp>
      <p:sp>
        <p:nvSpPr>
          <p:cNvPr id="21548" name="Textfeld 86"/>
          <p:cNvSpPr txBox="1">
            <a:spLocks noChangeArrowheads="1"/>
          </p:cNvSpPr>
          <p:nvPr/>
        </p:nvSpPr>
        <p:spPr bwMode="auto">
          <a:xfrm>
            <a:off x="684213" y="2565400"/>
            <a:ext cx="5032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50</a:t>
            </a:r>
          </a:p>
        </p:txBody>
      </p:sp>
      <p:sp>
        <p:nvSpPr>
          <p:cNvPr id="21549" name="Textfeld 87"/>
          <p:cNvSpPr txBox="1">
            <a:spLocks noChangeArrowheads="1"/>
          </p:cNvSpPr>
          <p:nvPr/>
        </p:nvSpPr>
        <p:spPr bwMode="auto">
          <a:xfrm>
            <a:off x="684213" y="2924175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45</a:t>
            </a:r>
          </a:p>
        </p:txBody>
      </p:sp>
      <p:cxnSp>
        <p:nvCxnSpPr>
          <p:cNvPr id="101" name="Gerade Verbindung 100"/>
          <p:cNvCxnSpPr/>
          <p:nvPr/>
        </p:nvCxnSpPr>
        <p:spPr>
          <a:xfrm flipH="1">
            <a:off x="1042988" y="1989138"/>
            <a:ext cx="612140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Gerade Verbindung 102"/>
          <p:cNvCxnSpPr/>
          <p:nvPr/>
        </p:nvCxnSpPr>
        <p:spPr>
          <a:xfrm flipH="1">
            <a:off x="1042988" y="2349500"/>
            <a:ext cx="56165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Gerade Verbindung 107"/>
          <p:cNvCxnSpPr/>
          <p:nvPr/>
        </p:nvCxnSpPr>
        <p:spPr>
          <a:xfrm flipH="1">
            <a:off x="1042988" y="2708275"/>
            <a:ext cx="5113337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Gerade Verbindung 109"/>
          <p:cNvCxnSpPr/>
          <p:nvPr/>
        </p:nvCxnSpPr>
        <p:spPr>
          <a:xfrm flipH="1">
            <a:off x="1042988" y="3068638"/>
            <a:ext cx="4608512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Gerade Verbindung 112"/>
          <p:cNvCxnSpPr/>
          <p:nvPr/>
        </p:nvCxnSpPr>
        <p:spPr>
          <a:xfrm flipH="1">
            <a:off x="1042988" y="3429000"/>
            <a:ext cx="410527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Gerade Verbindung 114"/>
          <p:cNvCxnSpPr/>
          <p:nvPr/>
        </p:nvCxnSpPr>
        <p:spPr>
          <a:xfrm flipH="1">
            <a:off x="1042988" y="3789363"/>
            <a:ext cx="3529012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Gerade Verbindung 117"/>
          <p:cNvCxnSpPr/>
          <p:nvPr/>
        </p:nvCxnSpPr>
        <p:spPr>
          <a:xfrm flipH="1">
            <a:off x="1042988" y="4149725"/>
            <a:ext cx="3024187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Gerade Verbindung 119"/>
          <p:cNvCxnSpPr/>
          <p:nvPr/>
        </p:nvCxnSpPr>
        <p:spPr>
          <a:xfrm flipH="1">
            <a:off x="1042988" y="4508500"/>
            <a:ext cx="252095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Gerade Verbindung 121"/>
          <p:cNvCxnSpPr/>
          <p:nvPr/>
        </p:nvCxnSpPr>
        <p:spPr>
          <a:xfrm flipH="1">
            <a:off x="1042988" y="4868863"/>
            <a:ext cx="201612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Gerade Verbindung 123"/>
          <p:cNvCxnSpPr/>
          <p:nvPr/>
        </p:nvCxnSpPr>
        <p:spPr>
          <a:xfrm flipH="1">
            <a:off x="1042988" y="5229225"/>
            <a:ext cx="1512887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Gerade Verbindung 125"/>
          <p:cNvCxnSpPr/>
          <p:nvPr/>
        </p:nvCxnSpPr>
        <p:spPr>
          <a:xfrm flipH="1">
            <a:off x="1042988" y="5589588"/>
            <a:ext cx="1008062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Gerade Verbindung 127"/>
          <p:cNvCxnSpPr/>
          <p:nvPr/>
        </p:nvCxnSpPr>
        <p:spPr>
          <a:xfrm flipH="1">
            <a:off x="1116013" y="5949950"/>
            <a:ext cx="43180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Gerade Verbindung 139"/>
          <p:cNvCxnSpPr/>
          <p:nvPr/>
        </p:nvCxnSpPr>
        <p:spPr>
          <a:xfrm>
            <a:off x="1547813" y="836613"/>
            <a:ext cx="0" cy="5113337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Gerade Verbindung 146"/>
          <p:cNvCxnSpPr/>
          <p:nvPr/>
        </p:nvCxnSpPr>
        <p:spPr>
          <a:xfrm>
            <a:off x="2051050" y="836613"/>
            <a:ext cx="0" cy="4752975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Gerade Verbindung 149"/>
          <p:cNvCxnSpPr/>
          <p:nvPr/>
        </p:nvCxnSpPr>
        <p:spPr>
          <a:xfrm>
            <a:off x="2555875" y="836613"/>
            <a:ext cx="0" cy="4402137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Gerade Verbindung 151"/>
          <p:cNvCxnSpPr/>
          <p:nvPr/>
        </p:nvCxnSpPr>
        <p:spPr>
          <a:xfrm>
            <a:off x="3059113" y="836613"/>
            <a:ext cx="0" cy="4052887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Gerade Verbindung 153"/>
          <p:cNvCxnSpPr/>
          <p:nvPr/>
        </p:nvCxnSpPr>
        <p:spPr>
          <a:xfrm>
            <a:off x="3563938" y="836613"/>
            <a:ext cx="0" cy="3671887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Gerade Verbindung 167"/>
          <p:cNvCxnSpPr/>
          <p:nvPr/>
        </p:nvCxnSpPr>
        <p:spPr>
          <a:xfrm>
            <a:off x="4067175" y="836613"/>
            <a:ext cx="0" cy="333216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Gerade Verbindung 172"/>
          <p:cNvCxnSpPr/>
          <p:nvPr/>
        </p:nvCxnSpPr>
        <p:spPr>
          <a:xfrm>
            <a:off x="4572000" y="836613"/>
            <a:ext cx="0" cy="295275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Gerade Verbindung 175"/>
          <p:cNvCxnSpPr/>
          <p:nvPr/>
        </p:nvCxnSpPr>
        <p:spPr>
          <a:xfrm>
            <a:off x="5148263" y="836613"/>
            <a:ext cx="0" cy="2592387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Gerade Verbindung 177"/>
          <p:cNvCxnSpPr/>
          <p:nvPr/>
        </p:nvCxnSpPr>
        <p:spPr>
          <a:xfrm>
            <a:off x="5651500" y="836613"/>
            <a:ext cx="0" cy="2232025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Gerade Verbindung 179"/>
          <p:cNvCxnSpPr/>
          <p:nvPr/>
        </p:nvCxnSpPr>
        <p:spPr>
          <a:xfrm>
            <a:off x="6156325" y="836613"/>
            <a:ext cx="0" cy="187166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Gerade Verbindung 181"/>
          <p:cNvCxnSpPr/>
          <p:nvPr/>
        </p:nvCxnSpPr>
        <p:spPr>
          <a:xfrm>
            <a:off x="6659563" y="836613"/>
            <a:ext cx="0" cy="1512887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Gerade Verbindung 183"/>
          <p:cNvCxnSpPr/>
          <p:nvPr/>
        </p:nvCxnSpPr>
        <p:spPr>
          <a:xfrm>
            <a:off x="7164388" y="836613"/>
            <a:ext cx="0" cy="1152525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Gerade Verbindung 186"/>
          <p:cNvCxnSpPr/>
          <p:nvPr/>
        </p:nvCxnSpPr>
        <p:spPr>
          <a:xfrm>
            <a:off x="7667625" y="836613"/>
            <a:ext cx="0" cy="79216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Gerade Verbindung 190"/>
          <p:cNvCxnSpPr/>
          <p:nvPr/>
        </p:nvCxnSpPr>
        <p:spPr>
          <a:xfrm>
            <a:off x="8172450" y="836613"/>
            <a:ext cx="0" cy="43180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Gerade Verbindung mit Pfeil 193"/>
          <p:cNvCxnSpPr/>
          <p:nvPr/>
        </p:nvCxnSpPr>
        <p:spPr>
          <a:xfrm flipV="1">
            <a:off x="1116013" y="908050"/>
            <a:ext cx="7559675" cy="5329238"/>
          </a:xfrm>
          <a:prstGeom prst="straightConnector1">
            <a:avLst/>
          </a:prstGeom>
          <a:ln w="53975">
            <a:solidFill>
              <a:srgbClr val="00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Gerade Verbindung mit Pfeil 196"/>
          <p:cNvCxnSpPr/>
          <p:nvPr/>
        </p:nvCxnSpPr>
        <p:spPr>
          <a:xfrm>
            <a:off x="1066800" y="4876800"/>
            <a:ext cx="2016125" cy="0"/>
          </a:xfrm>
          <a:prstGeom prst="straightConnector1">
            <a:avLst/>
          </a:prstGeom>
          <a:ln w="63500">
            <a:solidFill>
              <a:srgbClr val="008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Flussdiagramm: Sortieren 200"/>
          <p:cNvSpPr/>
          <p:nvPr/>
        </p:nvSpPr>
        <p:spPr>
          <a:xfrm>
            <a:off x="1925638" y="4648200"/>
            <a:ext cx="215900" cy="360363"/>
          </a:xfrm>
          <a:prstGeom prst="flowChartSor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02" name="Flussdiagramm: Sortieren 201"/>
          <p:cNvSpPr/>
          <p:nvPr/>
        </p:nvSpPr>
        <p:spPr>
          <a:xfrm>
            <a:off x="2895600" y="4648200"/>
            <a:ext cx="215900" cy="360363"/>
          </a:xfrm>
          <a:prstGeom prst="flowChartSor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cxnSp>
        <p:nvCxnSpPr>
          <p:cNvPr id="203" name="Gerade Verbindung mit Pfeil 202"/>
          <p:cNvCxnSpPr/>
          <p:nvPr/>
        </p:nvCxnSpPr>
        <p:spPr>
          <a:xfrm>
            <a:off x="1143000" y="3429000"/>
            <a:ext cx="935038" cy="0"/>
          </a:xfrm>
          <a:prstGeom prst="straightConnector1">
            <a:avLst/>
          </a:prstGeom>
          <a:ln w="63500">
            <a:solidFill>
              <a:schemeClr val="accent6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Gerade Verbindung mit Pfeil 214"/>
          <p:cNvCxnSpPr/>
          <p:nvPr/>
        </p:nvCxnSpPr>
        <p:spPr>
          <a:xfrm>
            <a:off x="2027238" y="3429000"/>
            <a:ext cx="865187" cy="323850"/>
          </a:xfrm>
          <a:prstGeom prst="straightConnector1">
            <a:avLst/>
          </a:prstGeom>
          <a:ln w="63500">
            <a:solidFill>
              <a:schemeClr val="accent6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7" name="Flussdiagramm: Zusammenführung 216"/>
          <p:cNvSpPr/>
          <p:nvPr/>
        </p:nvSpPr>
        <p:spPr>
          <a:xfrm>
            <a:off x="1873250" y="3289300"/>
            <a:ext cx="215900" cy="215900"/>
          </a:xfrm>
          <a:prstGeom prst="flowChartSummingJunction">
            <a:avLst/>
          </a:prstGeom>
          <a:solidFill>
            <a:schemeClr val="tx2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cxnSp>
        <p:nvCxnSpPr>
          <p:cNvPr id="220" name="Gerade Verbindung mit Pfeil 219"/>
          <p:cNvCxnSpPr>
            <a:stCxn id="222" idx="6"/>
            <a:endCxn id="229" idx="2"/>
          </p:cNvCxnSpPr>
          <p:nvPr/>
        </p:nvCxnSpPr>
        <p:spPr>
          <a:xfrm>
            <a:off x="3101975" y="3752850"/>
            <a:ext cx="287338" cy="0"/>
          </a:xfrm>
          <a:prstGeom prst="straightConnector1">
            <a:avLst/>
          </a:prstGeom>
          <a:ln w="63500">
            <a:solidFill>
              <a:schemeClr val="accent6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1" name="Flussdiagramm: Zusammenführung 220"/>
          <p:cNvSpPr/>
          <p:nvPr/>
        </p:nvSpPr>
        <p:spPr>
          <a:xfrm>
            <a:off x="3886200" y="4038600"/>
            <a:ext cx="215900" cy="215900"/>
          </a:xfrm>
          <a:prstGeom prst="flowChartSummingJunction">
            <a:avLst/>
          </a:prstGeom>
          <a:solidFill>
            <a:schemeClr val="tx2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22" name="Flussdiagramm: Zusammenführung 221"/>
          <p:cNvSpPr/>
          <p:nvPr/>
        </p:nvSpPr>
        <p:spPr>
          <a:xfrm>
            <a:off x="2857500" y="3670300"/>
            <a:ext cx="215900" cy="215900"/>
          </a:xfrm>
          <a:prstGeom prst="flowChartSummingJunction">
            <a:avLst/>
          </a:prstGeom>
          <a:solidFill>
            <a:schemeClr val="tx2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24" name="Flussdiagramm: Zusammenführung 223"/>
          <p:cNvSpPr/>
          <p:nvPr/>
        </p:nvSpPr>
        <p:spPr>
          <a:xfrm>
            <a:off x="1339850" y="3281363"/>
            <a:ext cx="215900" cy="215900"/>
          </a:xfrm>
          <a:prstGeom prst="flowChartSummingJunction">
            <a:avLst/>
          </a:prstGeom>
          <a:solidFill>
            <a:schemeClr val="tx2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25" name="Flussdiagramm: Sortieren 224"/>
          <p:cNvSpPr/>
          <p:nvPr/>
        </p:nvSpPr>
        <p:spPr>
          <a:xfrm>
            <a:off x="1385888" y="4648200"/>
            <a:ext cx="215900" cy="360363"/>
          </a:xfrm>
          <a:prstGeom prst="flowChartSor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26" name="Flussdiagramm: Sortieren 225"/>
          <p:cNvSpPr/>
          <p:nvPr/>
        </p:nvSpPr>
        <p:spPr>
          <a:xfrm>
            <a:off x="2438400" y="4648200"/>
            <a:ext cx="215900" cy="360363"/>
          </a:xfrm>
          <a:prstGeom prst="flowChartSor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28" name="Flussdiagramm: Zusammenführung 227"/>
          <p:cNvSpPr/>
          <p:nvPr/>
        </p:nvSpPr>
        <p:spPr>
          <a:xfrm>
            <a:off x="2379663" y="3517900"/>
            <a:ext cx="215900" cy="215900"/>
          </a:xfrm>
          <a:prstGeom prst="flowChartSummingJunction">
            <a:avLst/>
          </a:prstGeom>
          <a:solidFill>
            <a:schemeClr val="tx2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29" name="Flussdiagramm: Zusammenführung 228"/>
          <p:cNvSpPr/>
          <p:nvPr/>
        </p:nvSpPr>
        <p:spPr>
          <a:xfrm>
            <a:off x="3390900" y="3657600"/>
            <a:ext cx="215900" cy="215900"/>
          </a:xfrm>
          <a:prstGeom prst="flowChartSummingJunction">
            <a:avLst/>
          </a:prstGeom>
          <a:solidFill>
            <a:schemeClr val="tx2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cxnSp>
        <p:nvCxnSpPr>
          <p:cNvPr id="242" name="Gerade Verbindung mit Pfeil 241"/>
          <p:cNvCxnSpPr/>
          <p:nvPr/>
        </p:nvCxnSpPr>
        <p:spPr>
          <a:xfrm>
            <a:off x="1143000" y="2743200"/>
            <a:ext cx="1368425" cy="0"/>
          </a:xfrm>
          <a:prstGeom prst="straightConnector1">
            <a:avLst/>
          </a:prstGeom>
          <a:ln w="63500">
            <a:solidFill>
              <a:srgbClr val="FF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Flussdiagramm: Zusammenführen 244"/>
          <p:cNvSpPr/>
          <p:nvPr/>
        </p:nvSpPr>
        <p:spPr>
          <a:xfrm>
            <a:off x="1344613" y="2674938"/>
            <a:ext cx="215900" cy="215900"/>
          </a:xfrm>
          <a:prstGeom prst="flowChartMerge">
            <a:avLst/>
          </a:prstGeom>
          <a:solidFill>
            <a:schemeClr val="accent5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46" name="Flussdiagramm: Zusammenführen 245"/>
          <p:cNvSpPr/>
          <p:nvPr/>
        </p:nvSpPr>
        <p:spPr>
          <a:xfrm>
            <a:off x="1881188" y="2644775"/>
            <a:ext cx="215900" cy="215900"/>
          </a:xfrm>
          <a:prstGeom prst="flowChartMerge">
            <a:avLst/>
          </a:prstGeom>
          <a:solidFill>
            <a:schemeClr val="accent5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cxnSp>
        <p:nvCxnSpPr>
          <p:cNvPr id="248" name="Gerade Verbindung mit Pfeil 247"/>
          <p:cNvCxnSpPr/>
          <p:nvPr/>
        </p:nvCxnSpPr>
        <p:spPr>
          <a:xfrm>
            <a:off x="3055938" y="2381250"/>
            <a:ext cx="1081087" cy="0"/>
          </a:xfrm>
          <a:prstGeom prst="straightConnector1">
            <a:avLst/>
          </a:prstGeom>
          <a:ln w="63500">
            <a:solidFill>
              <a:srgbClr val="FF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Gerade Verbindung mit Pfeil 249"/>
          <p:cNvCxnSpPr/>
          <p:nvPr/>
        </p:nvCxnSpPr>
        <p:spPr>
          <a:xfrm>
            <a:off x="4529138" y="2008188"/>
            <a:ext cx="647700" cy="0"/>
          </a:xfrm>
          <a:prstGeom prst="straightConnector1">
            <a:avLst/>
          </a:prstGeom>
          <a:ln w="63500">
            <a:solidFill>
              <a:srgbClr val="FF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Gerade Verbindung mit Pfeil 254"/>
          <p:cNvCxnSpPr/>
          <p:nvPr/>
        </p:nvCxnSpPr>
        <p:spPr>
          <a:xfrm flipV="1">
            <a:off x="2522538" y="2393950"/>
            <a:ext cx="485775" cy="323850"/>
          </a:xfrm>
          <a:prstGeom prst="straightConnector1">
            <a:avLst/>
          </a:prstGeom>
          <a:ln w="63500">
            <a:solidFill>
              <a:srgbClr val="FF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Gerade Verbindung mit Pfeil 267"/>
          <p:cNvCxnSpPr/>
          <p:nvPr/>
        </p:nvCxnSpPr>
        <p:spPr>
          <a:xfrm flipV="1">
            <a:off x="4148138" y="2000250"/>
            <a:ext cx="485775" cy="323850"/>
          </a:xfrm>
          <a:prstGeom prst="straightConnector1">
            <a:avLst/>
          </a:prstGeom>
          <a:ln w="63500">
            <a:solidFill>
              <a:srgbClr val="FF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Gerade Verbindung mit Pfeil 268"/>
          <p:cNvCxnSpPr/>
          <p:nvPr/>
        </p:nvCxnSpPr>
        <p:spPr>
          <a:xfrm flipV="1">
            <a:off x="5181600" y="1627188"/>
            <a:ext cx="485775" cy="323850"/>
          </a:xfrm>
          <a:prstGeom prst="straightConnector1">
            <a:avLst/>
          </a:prstGeom>
          <a:ln w="63500">
            <a:solidFill>
              <a:srgbClr val="FF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Gerade Verbindung mit Pfeil 269"/>
          <p:cNvCxnSpPr/>
          <p:nvPr/>
        </p:nvCxnSpPr>
        <p:spPr>
          <a:xfrm flipV="1">
            <a:off x="5638800" y="1295400"/>
            <a:ext cx="487363" cy="323850"/>
          </a:xfrm>
          <a:prstGeom prst="straightConnector1">
            <a:avLst/>
          </a:prstGeom>
          <a:ln w="63500">
            <a:solidFill>
              <a:srgbClr val="FF99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2" name="Flussdiagramm: Zusammenführen 271"/>
          <p:cNvSpPr/>
          <p:nvPr/>
        </p:nvSpPr>
        <p:spPr>
          <a:xfrm>
            <a:off x="2892425" y="2263775"/>
            <a:ext cx="215900" cy="215900"/>
          </a:xfrm>
          <a:prstGeom prst="flowChartMerge">
            <a:avLst/>
          </a:prstGeom>
          <a:solidFill>
            <a:schemeClr val="accent5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73" name="Flussdiagramm: Zusammenführen 272"/>
          <p:cNvSpPr/>
          <p:nvPr/>
        </p:nvSpPr>
        <p:spPr>
          <a:xfrm>
            <a:off x="3416300" y="2263775"/>
            <a:ext cx="215900" cy="215900"/>
          </a:xfrm>
          <a:prstGeom prst="flowChartMerge">
            <a:avLst/>
          </a:prstGeom>
          <a:solidFill>
            <a:schemeClr val="accent5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74" name="Flussdiagramm: Zusammenführen 273"/>
          <p:cNvSpPr/>
          <p:nvPr/>
        </p:nvSpPr>
        <p:spPr>
          <a:xfrm>
            <a:off x="3911600" y="2263775"/>
            <a:ext cx="215900" cy="215900"/>
          </a:xfrm>
          <a:prstGeom prst="flowChartMerge">
            <a:avLst/>
          </a:prstGeom>
          <a:solidFill>
            <a:schemeClr val="accent5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75" name="Flussdiagramm: Zusammenführen 274"/>
          <p:cNvSpPr/>
          <p:nvPr/>
        </p:nvSpPr>
        <p:spPr>
          <a:xfrm>
            <a:off x="2414588" y="2644775"/>
            <a:ext cx="215900" cy="215900"/>
          </a:xfrm>
          <a:prstGeom prst="flowChartMerge">
            <a:avLst/>
          </a:prstGeom>
          <a:solidFill>
            <a:schemeClr val="accent5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76" name="Flussdiagramm: Zusammenführen 275"/>
          <p:cNvSpPr/>
          <p:nvPr/>
        </p:nvSpPr>
        <p:spPr>
          <a:xfrm>
            <a:off x="4521200" y="1893888"/>
            <a:ext cx="215900" cy="217487"/>
          </a:xfrm>
          <a:prstGeom prst="flowChartMerge">
            <a:avLst/>
          </a:prstGeom>
          <a:solidFill>
            <a:schemeClr val="accent5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77" name="Flussdiagramm: Zusammenführen 276"/>
          <p:cNvSpPr/>
          <p:nvPr/>
        </p:nvSpPr>
        <p:spPr>
          <a:xfrm>
            <a:off x="5029200" y="1893888"/>
            <a:ext cx="215900" cy="217487"/>
          </a:xfrm>
          <a:prstGeom prst="flowChartMerge">
            <a:avLst/>
          </a:prstGeom>
          <a:solidFill>
            <a:schemeClr val="accent5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78" name="Flussdiagramm: Zusammenführen 277"/>
          <p:cNvSpPr/>
          <p:nvPr/>
        </p:nvSpPr>
        <p:spPr>
          <a:xfrm>
            <a:off x="5486400" y="1546225"/>
            <a:ext cx="215900" cy="215900"/>
          </a:xfrm>
          <a:prstGeom prst="flowChartMerge">
            <a:avLst/>
          </a:prstGeom>
          <a:solidFill>
            <a:schemeClr val="accent5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83" name="Flussdiagramm: Zusammenführen 282"/>
          <p:cNvSpPr/>
          <p:nvPr/>
        </p:nvSpPr>
        <p:spPr>
          <a:xfrm>
            <a:off x="6096000" y="1219200"/>
            <a:ext cx="215900" cy="215900"/>
          </a:xfrm>
          <a:prstGeom prst="flowChartMerge">
            <a:avLst/>
          </a:prstGeom>
          <a:solidFill>
            <a:schemeClr val="accent5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84" name="Flussdiagramm: Sortieren 283"/>
          <p:cNvSpPr/>
          <p:nvPr/>
        </p:nvSpPr>
        <p:spPr>
          <a:xfrm>
            <a:off x="3810000" y="5105400"/>
            <a:ext cx="215900" cy="360363"/>
          </a:xfrm>
          <a:prstGeom prst="flowChartSor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85" name="Flussdiagramm: Zusammenführung 284"/>
          <p:cNvSpPr/>
          <p:nvPr/>
        </p:nvSpPr>
        <p:spPr>
          <a:xfrm>
            <a:off x="3927475" y="5638800"/>
            <a:ext cx="215900" cy="215900"/>
          </a:xfrm>
          <a:prstGeom prst="flowChartSummingJunction">
            <a:avLst/>
          </a:prstGeom>
          <a:solidFill>
            <a:schemeClr val="tx2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86" name="Flussdiagramm: Zusammenführen 285"/>
          <p:cNvSpPr/>
          <p:nvPr/>
        </p:nvSpPr>
        <p:spPr>
          <a:xfrm>
            <a:off x="3962400" y="6096000"/>
            <a:ext cx="228600" cy="215900"/>
          </a:xfrm>
          <a:prstGeom prst="flowChartMerge">
            <a:avLst/>
          </a:prstGeom>
          <a:solidFill>
            <a:schemeClr val="accent5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1611" name="Textfeld 286"/>
          <p:cNvSpPr txBox="1">
            <a:spLocks noChangeArrowheads="1"/>
          </p:cNvSpPr>
          <p:nvPr/>
        </p:nvSpPr>
        <p:spPr bwMode="auto">
          <a:xfrm>
            <a:off x="5562600" y="228600"/>
            <a:ext cx="1863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Berichtszeitpunkte</a:t>
            </a:r>
          </a:p>
        </p:txBody>
      </p:sp>
      <p:sp>
        <p:nvSpPr>
          <p:cNvPr id="21612" name="Textfeld 287"/>
          <p:cNvSpPr txBox="1">
            <a:spLocks noChangeArrowheads="1"/>
          </p:cNvSpPr>
          <p:nvPr/>
        </p:nvSpPr>
        <p:spPr bwMode="auto">
          <a:xfrm>
            <a:off x="4157663" y="5589588"/>
            <a:ext cx="4452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Meilenstein 2: Arbeiten werden früher fertig</a:t>
            </a:r>
          </a:p>
        </p:txBody>
      </p:sp>
      <p:sp>
        <p:nvSpPr>
          <p:cNvPr id="21613" name="Textfeld 288"/>
          <p:cNvSpPr txBox="1">
            <a:spLocks noChangeArrowheads="1"/>
          </p:cNvSpPr>
          <p:nvPr/>
        </p:nvSpPr>
        <p:spPr bwMode="auto">
          <a:xfrm>
            <a:off x="4191000" y="6019800"/>
            <a:ext cx="449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Meilenstein 3: Arbeiten werden später fertig</a:t>
            </a:r>
          </a:p>
        </p:txBody>
      </p:sp>
      <p:cxnSp>
        <p:nvCxnSpPr>
          <p:cNvPr id="292" name="Gerade Verbindung mit Pfeil 291"/>
          <p:cNvCxnSpPr>
            <a:stCxn id="229" idx="5"/>
            <a:endCxn id="221" idx="1"/>
          </p:cNvCxnSpPr>
          <p:nvPr/>
        </p:nvCxnSpPr>
        <p:spPr>
          <a:xfrm>
            <a:off x="3581400" y="3810000"/>
            <a:ext cx="352425" cy="207963"/>
          </a:xfrm>
          <a:prstGeom prst="straightConnector1">
            <a:avLst/>
          </a:prstGeom>
          <a:ln w="63500">
            <a:solidFill>
              <a:schemeClr val="accent6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 Box 18"/>
          <p:cNvSpPr txBox="1">
            <a:spLocks noChangeArrowheads="1"/>
          </p:cNvSpPr>
          <p:nvPr/>
        </p:nvSpPr>
        <p:spPr bwMode="auto">
          <a:xfrm>
            <a:off x="0" y="0"/>
            <a:ext cx="3352800" cy="412750"/>
          </a:xfrm>
          <a:prstGeom prst="rect">
            <a:avLst/>
          </a:prstGeom>
          <a:solidFill>
            <a:srgbClr val="CCFFFF"/>
          </a:solidFill>
          <a:ln w="1587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de-DE" sz="2000" b="1"/>
              <a:t>Meilenstein-Trendanalyse</a:t>
            </a:r>
          </a:p>
        </p:txBody>
      </p:sp>
      <p:sp>
        <p:nvSpPr>
          <p:cNvPr id="21616" name="Text Box 112"/>
          <p:cNvSpPr txBox="1">
            <a:spLocks noChangeArrowheads="1"/>
          </p:cNvSpPr>
          <p:nvPr/>
        </p:nvSpPr>
        <p:spPr bwMode="auto">
          <a:xfrm>
            <a:off x="5029200" y="4648200"/>
            <a:ext cx="1905000" cy="37623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/>
              <a:t>Interpretation</a:t>
            </a:r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6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6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5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0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50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21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"/>
                            </p:stCondLst>
                            <p:childTnLst>
                              <p:par>
                                <p:cTn id="10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500"/>
                            </p:stCondLst>
                            <p:childTnLst>
                              <p:par>
                                <p:cTn id="10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500"/>
                            </p:stCondLst>
                            <p:childTnLst>
                              <p:par>
                                <p:cTn id="1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4000"/>
                            </p:stCondLst>
                            <p:childTnLst>
                              <p:par>
                                <p:cTn id="1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4500"/>
                            </p:stCondLst>
                            <p:childTnLst>
                              <p:par>
                                <p:cTn id="1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1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5500"/>
                            </p:stCondLst>
                            <p:childTnLst>
                              <p:par>
                                <p:cTn id="1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6000"/>
                            </p:stCondLst>
                            <p:childTnLst>
                              <p:par>
                                <p:cTn id="1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3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6500"/>
                            </p:stCondLst>
                            <p:childTnLst>
                              <p:par>
                                <p:cTn id="1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7000"/>
                            </p:stCondLst>
                            <p:childTnLst>
                              <p:par>
                                <p:cTn id="1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1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7500"/>
                            </p:stCondLst>
                            <p:childTnLst>
                              <p:par>
                                <p:cTn id="1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5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8000"/>
                            </p:stCondLst>
                            <p:childTnLst>
                              <p:par>
                                <p:cTn id="1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9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8500"/>
                            </p:stCondLst>
                            <p:childTnLst>
                              <p:par>
                                <p:cTn id="1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9000"/>
                            </p:stCondLst>
                            <p:childTnLst>
                              <p:par>
                                <p:cTn id="1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21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9500"/>
                            </p:stCondLst>
                            <p:childTnLst>
                              <p:par>
                                <p:cTn id="169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" grpId="0" animBg="1" autoUpdateAnimBg="0"/>
      <p:bldP spid="21509" grpId="0" autoUpdateAnimBg="0"/>
      <p:bldP spid="201" grpId="0" animBg="1" autoUpdateAnimBg="0"/>
      <p:bldP spid="202" grpId="0" animBg="1" autoUpdateAnimBg="0"/>
      <p:bldP spid="217" grpId="0" animBg="1" autoUpdateAnimBg="0"/>
      <p:bldP spid="221" grpId="0" animBg="1" autoUpdateAnimBg="0"/>
      <p:bldP spid="222" grpId="0" animBg="1" autoUpdateAnimBg="0"/>
      <p:bldP spid="224" grpId="0" animBg="1" autoUpdateAnimBg="0"/>
      <p:bldP spid="225" grpId="0" animBg="1" autoUpdateAnimBg="0"/>
      <p:bldP spid="226" grpId="0" animBg="1" autoUpdateAnimBg="0"/>
      <p:bldP spid="228" grpId="0" animBg="1" autoUpdateAnimBg="0"/>
      <p:bldP spid="229" grpId="0" animBg="1" autoUpdateAnimBg="0"/>
      <p:bldP spid="245" grpId="0" animBg="1" autoUpdateAnimBg="0"/>
      <p:bldP spid="246" grpId="0" animBg="1" autoUpdateAnimBg="0"/>
      <p:bldP spid="272" grpId="0" animBg="1" autoUpdateAnimBg="0"/>
      <p:bldP spid="273" grpId="0" animBg="1" autoUpdateAnimBg="0"/>
      <p:bldP spid="274" grpId="0" animBg="1" autoUpdateAnimBg="0"/>
      <p:bldP spid="275" grpId="0" animBg="1" autoUpdateAnimBg="0"/>
      <p:bldP spid="276" grpId="0" animBg="1" autoUpdateAnimBg="0"/>
      <p:bldP spid="277" grpId="0" animBg="1" autoUpdateAnimBg="0"/>
      <p:bldP spid="278" grpId="0" animBg="1" autoUpdateAnimBg="0"/>
      <p:bldP spid="283" grpId="0" animBg="1" autoUpdateAnimBg="0"/>
      <p:bldP spid="284" grpId="0" animBg="1" autoUpdateAnimBg="0"/>
      <p:bldP spid="285" grpId="0" animBg="1" autoUpdateAnimBg="0"/>
      <p:bldP spid="286" grpId="0" animBg="1" autoUpdateAnimBg="0"/>
      <p:bldP spid="21612" grpId="0" autoUpdateAnimBg="0"/>
      <p:bldP spid="21613" grpId="0" autoUpdateAnimBg="0"/>
      <p:bldP spid="21616" grpId="0" animBg="1" autoUpdateAnimBg="0"/>
      <p:bldP spid="121865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18" name="Object 70"/>
          <p:cNvGraphicFramePr>
            <a:graphicFrameLocks noChangeAspect="1"/>
          </p:cNvGraphicFramePr>
          <p:nvPr/>
        </p:nvGraphicFramePr>
        <p:xfrm>
          <a:off x="1600200" y="838200"/>
          <a:ext cx="6181725" cy="2619375"/>
        </p:xfrm>
        <a:graphic>
          <a:graphicData uri="http://schemas.openxmlformats.org/presentationml/2006/ole">
            <p:oleObj spid="_x0000_s2118" name="Bitmap-Bild" r:id="rId3" imgW="6180952" imgH="2619048" progId="PBrush">
              <p:embed/>
            </p:oleObj>
          </a:graphicData>
        </a:graphic>
      </p:graphicFrame>
      <p:sp>
        <p:nvSpPr>
          <p:cNvPr id="2089" name="Line 44"/>
          <p:cNvSpPr>
            <a:spLocks noChangeShapeType="1"/>
          </p:cNvSpPr>
          <p:nvPr/>
        </p:nvSpPr>
        <p:spPr bwMode="auto">
          <a:xfrm flipH="1">
            <a:off x="4876800" y="838200"/>
            <a:ext cx="304800" cy="685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90" name="Line 45"/>
          <p:cNvSpPr>
            <a:spLocks noChangeShapeType="1"/>
          </p:cNvSpPr>
          <p:nvPr/>
        </p:nvSpPr>
        <p:spPr bwMode="auto">
          <a:xfrm flipV="1">
            <a:off x="4876800" y="838200"/>
            <a:ext cx="3048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91" name="Line 46"/>
          <p:cNvSpPr>
            <a:spLocks noChangeShapeType="1"/>
          </p:cNvSpPr>
          <p:nvPr/>
        </p:nvSpPr>
        <p:spPr bwMode="auto">
          <a:xfrm flipV="1">
            <a:off x="4876800" y="685800"/>
            <a:ext cx="30480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8415" name="Text Box 47"/>
          <p:cNvSpPr txBox="1">
            <a:spLocks noChangeArrowheads="1"/>
          </p:cNvSpPr>
          <p:nvPr/>
        </p:nvSpPr>
        <p:spPr bwMode="auto">
          <a:xfrm>
            <a:off x="1828800" y="609600"/>
            <a:ext cx="990600" cy="381000"/>
          </a:xfrm>
          <a:prstGeom prst="rect">
            <a:avLst/>
          </a:prstGeom>
          <a:solidFill>
            <a:srgbClr val="FFCBE5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eaLnBrk="0" hangingPunct="0"/>
            <a:r>
              <a:rPr lang="de-DE" b="1"/>
              <a:t>Risiko</a:t>
            </a:r>
          </a:p>
        </p:txBody>
      </p:sp>
      <p:sp>
        <p:nvSpPr>
          <p:cNvPr id="58416" name="Text Box 48"/>
          <p:cNvSpPr txBox="1">
            <a:spLocks noChangeArrowheads="1"/>
          </p:cNvSpPr>
          <p:nvPr/>
        </p:nvSpPr>
        <p:spPr bwMode="auto">
          <a:xfrm>
            <a:off x="3962400" y="533400"/>
            <a:ext cx="990600" cy="381000"/>
          </a:xfrm>
          <a:prstGeom prst="rect">
            <a:avLst/>
          </a:prstGeom>
          <a:solidFill>
            <a:srgbClr val="FFCBE5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eaLnBrk="0" hangingPunct="0"/>
            <a:r>
              <a:rPr lang="de-DE" b="1"/>
              <a:t>Risiko </a:t>
            </a:r>
          </a:p>
        </p:txBody>
      </p:sp>
      <p:sp>
        <p:nvSpPr>
          <p:cNvPr id="58417" name="Text Box 49"/>
          <p:cNvSpPr txBox="1">
            <a:spLocks noChangeArrowheads="1"/>
          </p:cNvSpPr>
          <p:nvPr/>
        </p:nvSpPr>
        <p:spPr bwMode="auto">
          <a:xfrm>
            <a:off x="5562600" y="533400"/>
            <a:ext cx="990600" cy="381000"/>
          </a:xfrm>
          <a:prstGeom prst="rect">
            <a:avLst/>
          </a:prstGeom>
          <a:solidFill>
            <a:srgbClr val="FFCBE5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eaLnBrk="0" hangingPunct="0"/>
            <a:r>
              <a:rPr lang="de-DE" b="1"/>
              <a:t>Risiko</a:t>
            </a:r>
          </a:p>
        </p:txBody>
      </p:sp>
      <p:sp>
        <p:nvSpPr>
          <p:cNvPr id="2095" name="Line 55"/>
          <p:cNvSpPr>
            <a:spLocks noChangeShapeType="1"/>
          </p:cNvSpPr>
          <p:nvPr/>
        </p:nvSpPr>
        <p:spPr bwMode="auto">
          <a:xfrm>
            <a:off x="228600" y="838200"/>
            <a:ext cx="0" cy="2819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96" name="Line 56"/>
          <p:cNvSpPr>
            <a:spLocks noChangeShapeType="1"/>
          </p:cNvSpPr>
          <p:nvPr/>
        </p:nvSpPr>
        <p:spPr bwMode="auto">
          <a:xfrm>
            <a:off x="228600" y="838200"/>
            <a:ext cx="1447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8426" name="Text Box 58"/>
          <p:cNvSpPr txBox="1">
            <a:spLocks noChangeArrowheads="1"/>
          </p:cNvSpPr>
          <p:nvPr/>
        </p:nvSpPr>
        <p:spPr bwMode="auto">
          <a:xfrm>
            <a:off x="838200" y="3429000"/>
            <a:ext cx="2819400" cy="457200"/>
          </a:xfrm>
          <a:prstGeom prst="rect">
            <a:avLst/>
          </a:prstGeom>
          <a:solidFill>
            <a:srgbClr val="FFDBE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eaLnBrk="0" fontAlgn="auto" hangingPunct="0"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1. Risiko-Identifikation</a:t>
            </a:r>
          </a:p>
        </p:txBody>
      </p:sp>
      <p:sp>
        <p:nvSpPr>
          <p:cNvPr id="2098" name="Line 59"/>
          <p:cNvSpPr>
            <a:spLocks noChangeShapeType="1"/>
          </p:cNvSpPr>
          <p:nvPr/>
        </p:nvSpPr>
        <p:spPr bwMode="auto">
          <a:xfrm>
            <a:off x="228600" y="3657600"/>
            <a:ext cx="5334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099" name="Line 60"/>
          <p:cNvSpPr>
            <a:spLocks noChangeShapeType="1"/>
          </p:cNvSpPr>
          <p:nvPr/>
        </p:nvSpPr>
        <p:spPr bwMode="auto">
          <a:xfrm>
            <a:off x="3657600" y="3733800"/>
            <a:ext cx="1066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00" name="AutoShape 63"/>
          <p:cNvSpPr>
            <a:spLocks noChangeArrowheads="1"/>
          </p:cNvSpPr>
          <p:nvPr/>
        </p:nvSpPr>
        <p:spPr bwMode="auto">
          <a:xfrm>
            <a:off x="4800600" y="3352800"/>
            <a:ext cx="1296988" cy="990600"/>
          </a:xfrm>
          <a:prstGeom prst="flowChartMultidocument">
            <a:avLst/>
          </a:prstGeom>
          <a:solidFill>
            <a:srgbClr val="D5F6F5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2101" name="Text Box 64"/>
          <p:cNvSpPr txBox="1">
            <a:spLocks noChangeArrowheads="1"/>
          </p:cNvSpPr>
          <p:nvPr/>
        </p:nvSpPr>
        <p:spPr bwMode="auto">
          <a:xfrm>
            <a:off x="4876800" y="3581400"/>
            <a:ext cx="10636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/>
              <a:t>Check-Liste</a:t>
            </a:r>
          </a:p>
        </p:txBody>
      </p:sp>
      <p:sp>
        <p:nvSpPr>
          <p:cNvPr id="2102" name="AutoShape 65"/>
          <p:cNvSpPr>
            <a:spLocks noChangeArrowheads="1"/>
          </p:cNvSpPr>
          <p:nvPr/>
        </p:nvSpPr>
        <p:spPr bwMode="auto">
          <a:xfrm>
            <a:off x="1371600" y="4191000"/>
            <a:ext cx="1263650" cy="1066800"/>
          </a:xfrm>
          <a:prstGeom prst="flowChartMultidocument">
            <a:avLst/>
          </a:prstGeom>
          <a:solidFill>
            <a:srgbClr val="DFEF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2103" name="Text Box 66"/>
          <p:cNvSpPr txBox="1">
            <a:spLocks noChangeArrowheads="1"/>
          </p:cNvSpPr>
          <p:nvPr/>
        </p:nvSpPr>
        <p:spPr bwMode="auto">
          <a:xfrm>
            <a:off x="1476375" y="4437063"/>
            <a:ext cx="12239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/>
              <a:t>Risiko-katalog</a:t>
            </a:r>
          </a:p>
        </p:txBody>
      </p:sp>
      <p:sp>
        <p:nvSpPr>
          <p:cNvPr id="2104" name="Line 67"/>
          <p:cNvSpPr>
            <a:spLocks noChangeShapeType="1"/>
          </p:cNvSpPr>
          <p:nvPr/>
        </p:nvSpPr>
        <p:spPr bwMode="auto">
          <a:xfrm>
            <a:off x="2057400" y="3886200"/>
            <a:ext cx="0" cy="360363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8436" name="Text Box 68"/>
          <p:cNvSpPr txBox="1">
            <a:spLocks noChangeArrowheads="1"/>
          </p:cNvSpPr>
          <p:nvPr/>
        </p:nvSpPr>
        <p:spPr bwMode="auto">
          <a:xfrm>
            <a:off x="685800" y="5562600"/>
            <a:ext cx="2819400" cy="533400"/>
          </a:xfrm>
          <a:prstGeom prst="rect">
            <a:avLst/>
          </a:prstGeom>
          <a:solidFill>
            <a:srgbClr val="FFDBE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eaLnBrk="0" fontAlgn="auto" hangingPunct="0"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2. Risiko-Bewertung</a:t>
            </a:r>
          </a:p>
        </p:txBody>
      </p:sp>
      <p:sp>
        <p:nvSpPr>
          <p:cNvPr id="2106" name="Line 69"/>
          <p:cNvSpPr>
            <a:spLocks noChangeShapeType="1"/>
          </p:cNvSpPr>
          <p:nvPr/>
        </p:nvSpPr>
        <p:spPr bwMode="auto">
          <a:xfrm>
            <a:off x="2057400" y="5105400"/>
            <a:ext cx="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07" name="Line 70"/>
          <p:cNvSpPr>
            <a:spLocks noChangeShapeType="1"/>
          </p:cNvSpPr>
          <p:nvPr/>
        </p:nvSpPr>
        <p:spPr bwMode="auto">
          <a:xfrm>
            <a:off x="3581400" y="5867400"/>
            <a:ext cx="6477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8439" name="Text Box 71"/>
          <p:cNvSpPr txBox="1">
            <a:spLocks noChangeArrowheads="1"/>
          </p:cNvSpPr>
          <p:nvPr/>
        </p:nvSpPr>
        <p:spPr bwMode="auto">
          <a:xfrm>
            <a:off x="4267200" y="5638800"/>
            <a:ext cx="3048000" cy="533400"/>
          </a:xfrm>
          <a:prstGeom prst="rect">
            <a:avLst/>
          </a:prstGeom>
          <a:solidFill>
            <a:srgbClr val="FFDBE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eaLnBrk="0" fontAlgn="auto" hangingPunct="0"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3. Risiko-Dokumentation</a:t>
            </a:r>
          </a:p>
        </p:txBody>
      </p:sp>
      <p:sp>
        <p:nvSpPr>
          <p:cNvPr id="2109" name="Line 72"/>
          <p:cNvSpPr>
            <a:spLocks noChangeShapeType="1"/>
          </p:cNvSpPr>
          <p:nvPr/>
        </p:nvSpPr>
        <p:spPr bwMode="auto">
          <a:xfrm>
            <a:off x="7315200" y="5867400"/>
            <a:ext cx="8382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10" name="Line 73"/>
          <p:cNvSpPr>
            <a:spLocks noChangeShapeType="1"/>
          </p:cNvSpPr>
          <p:nvPr/>
        </p:nvSpPr>
        <p:spPr bwMode="auto">
          <a:xfrm flipV="1">
            <a:off x="8153400" y="4114800"/>
            <a:ext cx="0" cy="1752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11" name="Line 74"/>
          <p:cNvSpPr>
            <a:spLocks noChangeShapeType="1"/>
          </p:cNvSpPr>
          <p:nvPr/>
        </p:nvSpPr>
        <p:spPr bwMode="auto">
          <a:xfrm>
            <a:off x="7620000" y="5105400"/>
            <a:ext cx="12192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8443" name="Text Box 75"/>
          <p:cNvSpPr txBox="1">
            <a:spLocks noChangeArrowheads="1"/>
          </p:cNvSpPr>
          <p:nvPr/>
        </p:nvSpPr>
        <p:spPr bwMode="auto">
          <a:xfrm>
            <a:off x="7239000" y="3276600"/>
            <a:ext cx="1676400" cy="762000"/>
          </a:xfrm>
          <a:prstGeom prst="rect">
            <a:avLst/>
          </a:prstGeom>
          <a:solidFill>
            <a:srgbClr val="FFDBE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eaLnBrk="0" fontAlgn="auto" hangingPunct="0"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Risiko-Management</a:t>
            </a:r>
          </a:p>
        </p:txBody>
      </p:sp>
      <p:sp>
        <p:nvSpPr>
          <p:cNvPr id="2113" name="Line 76"/>
          <p:cNvSpPr>
            <a:spLocks noChangeShapeType="1"/>
          </p:cNvSpPr>
          <p:nvPr/>
        </p:nvSpPr>
        <p:spPr bwMode="auto">
          <a:xfrm flipH="1">
            <a:off x="8153400" y="762000"/>
            <a:ext cx="0" cy="2514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14" name="Line 77"/>
          <p:cNvSpPr>
            <a:spLocks noChangeShapeType="1"/>
          </p:cNvSpPr>
          <p:nvPr/>
        </p:nvSpPr>
        <p:spPr bwMode="auto">
          <a:xfrm>
            <a:off x="6858000" y="762000"/>
            <a:ext cx="1295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7467600" y="1981200"/>
          <a:ext cx="1395413" cy="985838"/>
        </p:xfrm>
        <a:graphic>
          <a:graphicData uri="http://schemas.openxmlformats.org/presentationml/2006/ole">
            <p:oleObj spid="_x0000_s2050" name="Paint Shop Pro Image" r:id="rId4" imgW="1395500" imgH="985633" progId="">
              <p:embed/>
            </p:oleObj>
          </a:graphicData>
        </a:graphic>
      </p:graphicFrame>
      <p:sp>
        <p:nvSpPr>
          <p:cNvPr id="2115" name="Line 80"/>
          <p:cNvSpPr>
            <a:spLocks noChangeShapeType="1"/>
          </p:cNvSpPr>
          <p:nvPr/>
        </p:nvSpPr>
        <p:spPr bwMode="auto">
          <a:xfrm>
            <a:off x="2667000" y="4648200"/>
            <a:ext cx="2590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17" name="Line 82"/>
          <p:cNvSpPr>
            <a:spLocks noChangeShapeType="1"/>
          </p:cNvSpPr>
          <p:nvPr/>
        </p:nvSpPr>
        <p:spPr bwMode="auto">
          <a:xfrm>
            <a:off x="5257800" y="4191000"/>
            <a:ext cx="0" cy="1447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19" name="Line 38"/>
          <p:cNvSpPr>
            <a:spLocks noChangeShapeType="1"/>
          </p:cNvSpPr>
          <p:nvPr/>
        </p:nvSpPr>
        <p:spPr bwMode="auto">
          <a:xfrm flipH="1">
            <a:off x="2895600" y="762000"/>
            <a:ext cx="304800" cy="685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20" name="Line 39"/>
          <p:cNvSpPr>
            <a:spLocks noChangeShapeType="1"/>
          </p:cNvSpPr>
          <p:nvPr/>
        </p:nvSpPr>
        <p:spPr bwMode="auto">
          <a:xfrm flipV="1">
            <a:off x="2895600" y="762000"/>
            <a:ext cx="3048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21" name="Line 40"/>
          <p:cNvSpPr>
            <a:spLocks noChangeShapeType="1"/>
          </p:cNvSpPr>
          <p:nvPr/>
        </p:nvSpPr>
        <p:spPr bwMode="auto">
          <a:xfrm flipV="1">
            <a:off x="2895600" y="609600"/>
            <a:ext cx="30480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23" name="Line 43"/>
          <p:cNvSpPr>
            <a:spLocks noChangeShapeType="1"/>
          </p:cNvSpPr>
          <p:nvPr/>
        </p:nvSpPr>
        <p:spPr bwMode="auto">
          <a:xfrm flipV="1">
            <a:off x="6477000" y="685800"/>
            <a:ext cx="30480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24" name="Line 42"/>
          <p:cNvSpPr>
            <a:spLocks noChangeShapeType="1"/>
          </p:cNvSpPr>
          <p:nvPr/>
        </p:nvSpPr>
        <p:spPr bwMode="auto">
          <a:xfrm flipV="1">
            <a:off x="6477000" y="838200"/>
            <a:ext cx="3048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125" name="Line 41"/>
          <p:cNvSpPr>
            <a:spLocks noChangeShapeType="1"/>
          </p:cNvSpPr>
          <p:nvPr/>
        </p:nvSpPr>
        <p:spPr bwMode="auto">
          <a:xfrm flipH="1">
            <a:off x="6477000" y="838200"/>
            <a:ext cx="304800" cy="685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graphicFrame>
        <p:nvGraphicFramePr>
          <p:cNvPr id="2126" name="Object 3"/>
          <p:cNvGraphicFramePr>
            <a:graphicFrameLocks noChangeAspect="1"/>
          </p:cNvGraphicFramePr>
          <p:nvPr/>
        </p:nvGraphicFramePr>
        <p:xfrm>
          <a:off x="3124200" y="4191000"/>
          <a:ext cx="1524000" cy="1012825"/>
        </p:xfrm>
        <a:graphic>
          <a:graphicData uri="http://schemas.openxmlformats.org/presentationml/2006/ole">
            <p:oleObj spid="_x0000_s2126" name="Paint Shop Pro Image" r:id="rId5" imgW="2156682" imgH="1434146" progId="">
              <p:embed/>
            </p:oleObj>
          </a:graphicData>
        </a:graphic>
      </p:graphicFrame>
      <p:sp>
        <p:nvSpPr>
          <p:cNvPr id="38" name="Text Box 18"/>
          <p:cNvSpPr txBox="1">
            <a:spLocks noChangeArrowheads="1"/>
          </p:cNvSpPr>
          <p:nvPr/>
        </p:nvSpPr>
        <p:spPr bwMode="auto">
          <a:xfrm>
            <a:off x="0" y="0"/>
            <a:ext cx="2819400" cy="412750"/>
          </a:xfrm>
          <a:prstGeom prst="rect">
            <a:avLst/>
          </a:prstGeom>
          <a:solidFill>
            <a:srgbClr val="CCFFFF"/>
          </a:solidFill>
          <a:ln w="1587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de-DE" sz="2000" b="1"/>
              <a:t>Risikomanagement</a:t>
            </a:r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8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8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8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2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8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2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2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50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2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2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5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2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500"/>
                            </p:stCondLst>
                            <p:childTnLst>
                              <p:par>
                                <p:cTn id="10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6" dur="500"/>
                                        <p:tgtEl>
                                          <p:spTgt spid="2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4000"/>
                            </p:stCondLst>
                            <p:childTnLst>
                              <p:par>
                                <p:cTn id="10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2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2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5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2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2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2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00"/>
                            </p:stCondLst>
                            <p:childTnLst>
                              <p:par>
                                <p:cTn id="1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5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500"/>
                            </p:stCondLst>
                            <p:childTnLst>
                              <p:par>
                                <p:cTn id="1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2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2000"/>
                            </p:stCondLst>
                            <p:childTnLst>
                              <p:par>
                                <p:cTn id="1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2500"/>
                            </p:stCondLst>
                            <p:childTnLst>
                              <p:par>
                                <p:cTn id="15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3" dur="500"/>
                                        <p:tgtEl>
                                          <p:spTgt spid="2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2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2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3500"/>
                            </p:stCondLst>
                            <p:childTnLst>
                              <p:par>
                                <p:cTn id="160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9" grpId="0" animBg="1"/>
      <p:bldP spid="2090" grpId="0" animBg="1"/>
      <p:bldP spid="2091" grpId="0" animBg="1"/>
      <p:bldP spid="58415" grpId="0" animBg="1" autoUpdateAnimBg="0"/>
      <p:bldP spid="58416" grpId="0" animBg="1" autoUpdateAnimBg="0"/>
      <p:bldP spid="58417" grpId="0" animBg="1" autoUpdateAnimBg="0"/>
      <p:bldP spid="2095" grpId="0" animBg="1"/>
      <p:bldP spid="2096" grpId="0" animBg="1"/>
      <p:bldP spid="58426" grpId="0" animBg="1" autoUpdateAnimBg="0"/>
      <p:bldP spid="2098" grpId="0" animBg="1"/>
      <p:bldP spid="2099" grpId="0" animBg="1"/>
      <p:bldP spid="2100" grpId="0" animBg="1" autoUpdateAnimBg="0"/>
      <p:bldP spid="2101" grpId="0" autoUpdateAnimBg="0"/>
      <p:bldP spid="2102" grpId="0" animBg="1" autoUpdateAnimBg="0"/>
      <p:bldP spid="2103" grpId="0" autoUpdateAnimBg="0"/>
      <p:bldP spid="2104" grpId="0" animBg="1"/>
      <p:bldP spid="58436" grpId="0" animBg="1" autoUpdateAnimBg="0"/>
      <p:bldP spid="2106" grpId="0" animBg="1"/>
      <p:bldP spid="2107" grpId="0" animBg="1"/>
      <p:bldP spid="58439" grpId="0" animBg="1" autoUpdateAnimBg="0"/>
      <p:bldP spid="2109" grpId="0" animBg="1"/>
      <p:bldP spid="2110" grpId="0" animBg="1"/>
      <p:bldP spid="2111" grpId="0" animBg="1"/>
      <p:bldP spid="58443" grpId="0" animBg="1" autoUpdateAnimBg="0"/>
      <p:bldP spid="2113" grpId="0" animBg="1"/>
      <p:bldP spid="2114" grpId="0" animBg="1"/>
      <p:bldP spid="2115" grpId="0" animBg="1"/>
      <p:bldP spid="2117" grpId="0" animBg="1"/>
      <p:bldP spid="2119" grpId="0" animBg="1"/>
      <p:bldP spid="2120" grpId="0" animBg="1"/>
      <p:bldP spid="2121" grpId="0" animBg="1"/>
      <p:bldP spid="2123" grpId="0" animBg="1"/>
      <p:bldP spid="2124" grpId="0" animBg="1"/>
      <p:bldP spid="2125" grpId="0" animBg="1"/>
      <p:bldP spid="121865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36" name="Object 64"/>
          <p:cNvGraphicFramePr>
            <a:graphicFrameLocks noChangeAspect="1"/>
          </p:cNvGraphicFramePr>
          <p:nvPr/>
        </p:nvGraphicFramePr>
        <p:xfrm>
          <a:off x="762000" y="381000"/>
          <a:ext cx="6230938" cy="3390900"/>
        </p:xfrm>
        <a:graphic>
          <a:graphicData uri="http://schemas.openxmlformats.org/presentationml/2006/ole">
            <p:oleObj spid="_x0000_s3136" name="Bitmap-Bild" r:id="rId3" imgW="6230220" imgH="3390476" progId="PBrush">
              <p:embed/>
            </p:oleObj>
          </a:graphicData>
        </a:graphic>
      </p:graphicFrame>
      <p:sp>
        <p:nvSpPr>
          <p:cNvPr id="3118" name="Line 59"/>
          <p:cNvSpPr>
            <a:spLocks noChangeShapeType="1"/>
          </p:cNvSpPr>
          <p:nvPr/>
        </p:nvSpPr>
        <p:spPr bwMode="auto">
          <a:xfrm>
            <a:off x="457200" y="3733800"/>
            <a:ext cx="0" cy="1295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19" name="Line 60"/>
          <p:cNvSpPr>
            <a:spLocks noChangeShapeType="1"/>
          </p:cNvSpPr>
          <p:nvPr/>
        </p:nvSpPr>
        <p:spPr bwMode="auto">
          <a:xfrm flipH="1">
            <a:off x="457200" y="3733800"/>
            <a:ext cx="6781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9454" name="Text Box 62"/>
          <p:cNvSpPr txBox="1">
            <a:spLocks noChangeArrowheads="1"/>
          </p:cNvSpPr>
          <p:nvPr/>
        </p:nvSpPr>
        <p:spPr bwMode="auto">
          <a:xfrm>
            <a:off x="7239000" y="3276600"/>
            <a:ext cx="1676400" cy="762000"/>
          </a:xfrm>
          <a:prstGeom prst="rect">
            <a:avLst/>
          </a:prstGeom>
          <a:solidFill>
            <a:srgbClr val="FFDBE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 anchorCtr="1"/>
          <a:lstStyle/>
          <a:p>
            <a:pPr eaLnBrk="0" fontAlgn="auto" hangingPunct="0">
              <a:spcAft>
                <a:spcPts val="0"/>
              </a:spcAft>
              <a:defRPr/>
            </a:pPr>
            <a:r>
              <a:rPr lang="de-DE" sz="1600" b="1">
                <a:latin typeface="Arial" pitchFamily="34" charset="0"/>
                <a:cs typeface="Arial" pitchFamily="34" charset="0"/>
              </a:rPr>
              <a:t>Risiko-Steuerung</a:t>
            </a:r>
          </a:p>
        </p:txBody>
      </p:sp>
      <p:sp>
        <p:nvSpPr>
          <p:cNvPr id="3121" name="Line 63"/>
          <p:cNvSpPr>
            <a:spLocks noChangeShapeType="1"/>
          </p:cNvSpPr>
          <p:nvPr/>
        </p:nvSpPr>
        <p:spPr bwMode="auto">
          <a:xfrm flipH="1">
            <a:off x="8153400" y="762000"/>
            <a:ext cx="0" cy="2514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22" name="Line 64"/>
          <p:cNvSpPr>
            <a:spLocks noChangeShapeType="1"/>
          </p:cNvSpPr>
          <p:nvPr/>
        </p:nvSpPr>
        <p:spPr bwMode="auto">
          <a:xfrm>
            <a:off x="6858000" y="762000"/>
            <a:ext cx="1295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7467600" y="1905000"/>
          <a:ext cx="1395413" cy="985838"/>
        </p:xfrm>
        <a:graphic>
          <a:graphicData uri="http://schemas.openxmlformats.org/presentationml/2006/ole">
            <p:oleObj spid="_x0000_s3074" name="Paint Shop Pro Image" r:id="rId4" imgW="1395500" imgH="985633" progId="">
              <p:embed/>
            </p:oleObj>
          </a:graphicData>
        </a:graphic>
      </p:graphicFrame>
      <p:sp>
        <p:nvSpPr>
          <p:cNvPr id="3123" name="Line 70"/>
          <p:cNvSpPr>
            <a:spLocks noChangeShapeType="1"/>
          </p:cNvSpPr>
          <p:nvPr/>
        </p:nvSpPr>
        <p:spPr bwMode="auto">
          <a:xfrm>
            <a:off x="6705600" y="3733800"/>
            <a:ext cx="0" cy="22098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9463" name="Text Box 71"/>
          <p:cNvSpPr txBox="1">
            <a:spLocks noChangeArrowheads="1"/>
          </p:cNvSpPr>
          <p:nvPr/>
        </p:nvSpPr>
        <p:spPr bwMode="auto">
          <a:xfrm>
            <a:off x="838200" y="4876800"/>
            <a:ext cx="2514600" cy="685800"/>
          </a:xfrm>
          <a:prstGeom prst="rect">
            <a:avLst/>
          </a:prstGeom>
          <a:solidFill>
            <a:srgbClr val="FFEDDB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eaLnBrk="0" fontAlgn="auto" hangingPunct="0">
              <a:spcAft>
                <a:spcPts val="0"/>
              </a:spcAft>
              <a:defRPr/>
            </a:pPr>
            <a:r>
              <a:rPr lang="de-DE" sz="1600" b="1">
                <a:latin typeface="Arial" pitchFamily="34" charset="0"/>
                <a:cs typeface="Arial" pitchFamily="34" charset="0"/>
              </a:rPr>
              <a:t>Strategie der Risiko-minderung</a:t>
            </a:r>
          </a:p>
        </p:txBody>
      </p:sp>
      <p:sp>
        <p:nvSpPr>
          <p:cNvPr id="59464" name="Text Box 72"/>
          <p:cNvSpPr txBox="1">
            <a:spLocks noChangeArrowheads="1"/>
          </p:cNvSpPr>
          <p:nvPr/>
        </p:nvSpPr>
        <p:spPr bwMode="auto">
          <a:xfrm>
            <a:off x="838200" y="3962400"/>
            <a:ext cx="2514600" cy="685800"/>
          </a:xfrm>
          <a:prstGeom prst="rect">
            <a:avLst/>
          </a:prstGeom>
          <a:solidFill>
            <a:srgbClr val="FFEDDB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eaLnBrk="0" fontAlgn="auto" hangingPunct="0">
              <a:spcAft>
                <a:spcPts val="0"/>
              </a:spcAft>
              <a:defRPr/>
            </a:pPr>
            <a:r>
              <a:rPr lang="de-DE" sz="1600" b="1">
                <a:latin typeface="Arial" pitchFamily="34" charset="0"/>
                <a:cs typeface="Arial" pitchFamily="34" charset="0"/>
              </a:rPr>
              <a:t>Strategie der Risiko-vermeidung</a:t>
            </a:r>
          </a:p>
        </p:txBody>
      </p:sp>
      <p:sp>
        <p:nvSpPr>
          <p:cNvPr id="59465" name="Text Box 73"/>
          <p:cNvSpPr txBox="1">
            <a:spLocks noChangeArrowheads="1"/>
          </p:cNvSpPr>
          <p:nvPr/>
        </p:nvSpPr>
        <p:spPr bwMode="auto">
          <a:xfrm>
            <a:off x="3810000" y="3962400"/>
            <a:ext cx="2438400" cy="685800"/>
          </a:xfrm>
          <a:prstGeom prst="rect">
            <a:avLst/>
          </a:prstGeom>
          <a:solidFill>
            <a:srgbClr val="D5F6F5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eaLnBrk="0" fontAlgn="auto" hangingPunct="0">
              <a:spcAft>
                <a:spcPts val="0"/>
              </a:spcAft>
              <a:defRPr/>
            </a:pPr>
            <a:r>
              <a:rPr lang="de-DE" sz="1600" b="1">
                <a:latin typeface="Arial" pitchFamily="34" charset="0"/>
                <a:cs typeface="Arial" pitchFamily="34" charset="0"/>
              </a:rPr>
              <a:t>Strategie der Risiko-abwälzung</a:t>
            </a:r>
          </a:p>
        </p:txBody>
      </p:sp>
      <p:sp>
        <p:nvSpPr>
          <p:cNvPr id="3127" name="Line 74"/>
          <p:cNvSpPr>
            <a:spLocks noChangeShapeType="1"/>
          </p:cNvSpPr>
          <p:nvPr/>
        </p:nvSpPr>
        <p:spPr bwMode="auto">
          <a:xfrm>
            <a:off x="457200" y="4267200"/>
            <a:ext cx="3810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28" name="Line 75"/>
          <p:cNvSpPr>
            <a:spLocks noChangeShapeType="1"/>
          </p:cNvSpPr>
          <p:nvPr/>
        </p:nvSpPr>
        <p:spPr bwMode="auto">
          <a:xfrm>
            <a:off x="457200" y="5029200"/>
            <a:ext cx="3810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29" name="Line 76"/>
          <p:cNvSpPr>
            <a:spLocks noChangeShapeType="1"/>
          </p:cNvSpPr>
          <p:nvPr/>
        </p:nvSpPr>
        <p:spPr bwMode="auto">
          <a:xfrm>
            <a:off x="6324600" y="4267200"/>
            <a:ext cx="3810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9469" name="Text Box 77"/>
          <p:cNvSpPr txBox="1">
            <a:spLocks noChangeArrowheads="1"/>
          </p:cNvSpPr>
          <p:nvPr/>
        </p:nvSpPr>
        <p:spPr bwMode="auto">
          <a:xfrm>
            <a:off x="3810000" y="4800600"/>
            <a:ext cx="2438400" cy="685800"/>
          </a:xfrm>
          <a:prstGeom prst="rect">
            <a:avLst/>
          </a:prstGeom>
          <a:solidFill>
            <a:srgbClr val="D5F6F5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eaLnBrk="0" fontAlgn="auto" hangingPunct="0">
              <a:spcAft>
                <a:spcPts val="0"/>
              </a:spcAft>
              <a:defRPr/>
            </a:pPr>
            <a:r>
              <a:rPr lang="de-DE" sz="1600" b="1">
                <a:latin typeface="Arial" pitchFamily="34" charset="0"/>
                <a:cs typeface="Arial" pitchFamily="34" charset="0"/>
              </a:rPr>
              <a:t>Strategie der Risiko-streuung</a:t>
            </a:r>
          </a:p>
        </p:txBody>
      </p:sp>
      <p:sp>
        <p:nvSpPr>
          <p:cNvPr id="3131" name="Line 78"/>
          <p:cNvSpPr>
            <a:spLocks noChangeShapeType="1"/>
          </p:cNvSpPr>
          <p:nvPr/>
        </p:nvSpPr>
        <p:spPr bwMode="auto">
          <a:xfrm>
            <a:off x="6324600" y="5105400"/>
            <a:ext cx="3810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9471" name="Text Box 79"/>
          <p:cNvSpPr txBox="1">
            <a:spLocks noChangeArrowheads="1"/>
          </p:cNvSpPr>
          <p:nvPr/>
        </p:nvSpPr>
        <p:spPr bwMode="auto">
          <a:xfrm>
            <a:off x="3810000" y="5638800"/>
            <a:ext cx="2438400" cy="685800"/>
          </a:xfrm>
          <a:prstGeom prst="rect">
            <a:avLst/>
          </a:prstGeom>
          <a:solidFill>
            <a:srgbClr val="D5F6F5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eaLnBrk="0" fontAlgn="auto" hangingPunct="0">
              <a:spcAft>
                <a:spcPts val="0"/>
              </a:spcAft>
              <a:defRPr/>
            </a:pPr>
            <a:r>
              <a:rPr lang="de-DE" sz="1600" b="1">
                <a:latin typeface="Arial" pitchFamily="34" charset="0"/>
                <a:cs typeface="Arial" pitchFamily="34" charset="0"/>
              </a:rPr>
              <a:t>Strategie der Risiko-kompensation</a:t>
            </a:r>
          </a:p>
        </p:txBody>
      </p:sp>
      <p:sp>
        <p:nvSpPr>
          <p:cNvPr id="3133" name="Line 80"/>
          <p:cNvSpPr>
            <a:spLocks noChangeShapeType="1"/>
          </p:cNvSpPr>
          <p:nvPr/>
        </p:nvSpPr>
        <p:spPr bwMode="auto">
          <a:xfrm>
            <a:off x="6324600" y="5943600"/>
            <a:ext cx="3810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134" name="Line 82"/>
          <p:cNvSpPr>
            <a:spLocks noChangeShapeType="1"/>
          </p:cNvSpPr>
          <p:nvPr/>
        </p:nvSpPr>
        <p:spPr bwMode="auto">
          <a:xfrm>
            <a:off x="6705600" y="5638800"/>
            <a:ext cx="5334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9476" name="Text Box 84"/>
          <p:cNvSpPr txBox="1">
            <a:spLocks noChangeArrowheads="1"/>
          </p:cNvSpPr>
          <p:nvPr/>
        </p:nvSpPr>
        <p:spPr bwMode="auto">
          <a:xfrm>
            <a:off x="7010400" y="5334000"/>
            <a:ext cx="1905000" cy="685800"/>
          </a:xfrm>
          <a:prstGeom prst="rect">
            <a:avLst/>
          </a:prstGeom>
          <a:solidFill>
            <a:srgbClr val="D5F6F5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eaLnBrk="0" fontAlgn="auto" hangingPunct="0">
              <a:spcAft>
                <a:spcPts val="0"/>
              </a:spcAft>
              <a:defRPr/>
            </a:pPr>
            <a:r>
              <a:rPr lang="de-DE" sz="1600" b="1">
                <a:latin typeface="Arial" pitchFamily="34" charset="0"/>
                <a:cs typeface="Arial" pitchFamily="34" charset="0"/>
              </a:rPr>
              <a:t>Strategie des Risikotragens</a:t>
            </a:r>
          </a:p>
        </p:txBody>
      </p:sp>
      <p:sp>
        <p:nvSpPr>
          <p:cNvPr id="38" name="Text Box 18"/>
          <p:cNvSpPr txBox="1">
            <a:spLocks noChangeArrowheads="1"/>
          </p:cNvSpPr>
          <p:nvPr/>
        </p:nvSpPr>
        <p:spPr bwMode="auto">
          <a:xfrm>
            <a:off x="0" y="0"/>
            <a:ext cx="2362200" cy="412750"/>
          </a:xfrm>
          <a:prstGeom prst="rect">
            <a:avLst/>
          </a:prstGeom>
          <a:solidFill>
            <a:srgbClr val="CCFFFF"/>
          </a:solidFill>
          <a:ln w="1587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de-DE" sz="2000" b="1"/>
              <a:t>Risikosteuerung</a:t>
            </a:r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9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3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5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8" grpId="0" animBg="1"/>
      <p:bldP spid="3119" grpId="0" animBg="1"/>
      <p:bldP spid="59454" grpId="0" animBg="1" autoUpdateAnimBg="0"/>
      <p:bldP spid="3121" grpId="0" animBg="1"/>
      <p:bldP spid="3122" grpId="0" animBg="1"/>
      <p:bldP spid="3123" grpId="0" animBg="1"/>
      <p:bldP spid="59463" grpId="0" animBg="1" autoUpdateAnimBg="0"/>
      <p:bldP spid="59464" grpId="0" animBg="1" autoUpdateAnimBg="0"/>
      <p:bldP spid="59465" grpId="0" animBg="1" autoUpdateAnimBg="0"/>
      <p:bldP spid="3127" grpId="0" animBg="1"/>
      <p:bldP spid="3128" grpId="0" animBg="1"/>
      <p:bldP spid="3129" grpId="0" animBg="1"/>
      <p:bldP spid="59469" grpId="0" animBg="1" autoUpdateAnimBg="0"/>
      <p:bldP spid="3131" grpId="0" animBg="1"/>
      <p:bldP spid="59471" grpId="0" animBg="1" autoUpdateAnimBg="0"/>
      <p:bldP spid="3133" grpId="0" animBg="1"/>
      <p:bldP spid="3134" grpId="0" animBg="1"/>
      <p:bldP spid="59476" grpId="0" animBg="1" autoUpdateAnimBg="0"/>
      <p:bldP spid="121865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Box 18"/>
          <p:cNvSpPr txBox="1">
            <a:spLocks noChangeArrowheads="1"/>
          </p:cNvSpPr>
          <p:nvPr/>
        </p:nvSpPr>
        <p:spPr bwMode="auto">
          <a:xfrm>
            <a:off x="304800" y="152400"/>
            <a:ext cx="2667000" cy="717550"/>
          </a:xfrm>
          <a:prstGeom prst="rect">
            <a:avLst/>
          </a:prstGeom>
          <a:solidFill>
            <a:srgbClr val="CCFFFF"/>
          </a:solidFill>
          <a:ln w="1587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de-DE" sz="2000" b="1"/>
              <a:t>Qualitätssicherung: FMEA</a:t>
            </a:r>
          </a:p>
        </p:txBody>
      </p:sp>
      <p:graphicFrame>
        <p:nvGraphicFramePr>
          <p:cNvPr id="5176" name="Object 56"/>
          <p:cNvGraphicFramePr>
            <a:graphicFrameLocks noChangeAspect="1"/>
          </p:cNvGraphicFramePr>
          <p:nvPr/>
        </p:nvGraphicFramePr>
        <p:xfrm>
          <a:off x="152400" y="5562600"/>
          <a:ext cx="8763000" cy="1036638"/>
        </p:xfrm>
        <a:graphic>
          <a:graphicData uri="http://schemas.openxmlformats.org/presentationml/2006/ole">
            <p:oleObj spid="_x0000_s5176" name="Bitmap-Bild" r:id="rId4" imgW="9047619" imgH="1000000" progId="PBrush">
              <p:embed/>
            </p:oleObj>
          </a:graphicData>
        </a:graphic>
      </p:graphicFrame>
      <p:sp>
        <p:nvSpPr>
          <p:cNvPr id="5123" name="Oval 2"/>
          <p:cNvSpPr>
            <a:spLocks noChangeArrowheads="1"/>
          </p:cNvSpPr>
          <p:nvPr/>
        </p:nvSpPr>
        <p:spPr bwMode="auto">
          <a:xfrm>
            <a:off x="3810000" y="2895600"/>
            <a:ext cx="2016125" cy="1944688"/>
          </a:xfrm>
          <a:prstGeom prst="ellipse">
            <a:avLst/>
          </a:prstGeom>
          <a:solidFill>
            <a:srgbClr val="FFD1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4211638" y="3141663"/>
            <a:ext cx="11430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/>
              <a:t>Ereignis:</a:t>
            </a:r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3995738" y="3500438"/>
            <a:ext cx="19446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Fertigstellung einer Leistung oder dgl.</a:t>
            </a:r>
          </a:p>
        </p:txBody>
      </p:sp>
      <p:sp>
        <p:nvSpPr>
          <p:cNvPr id="2055" name="Text Box 6"/>
          <p:cNvSpPr txBox="1">
            <a:spLocks noChangeArrowheads="1"/>
          </p:cNvSpPr>
          <p:nvPr/>
        </p:nvSpPr>
        <p:spPr bwMode="auto">
          <a:xfrm>
            <a:off x="6553200" y="3581400"/>
            <a:ext cx="1670050" cy="65881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>
                <a:latin typeface="Arial" pitchFamily="34" charset="0"/>
                <a:cs typeface="Arial" pitchFamily="34" charset="0"/>
              </a:rPr>
              <a:t>Nachfolger im Prozess</a:t>
            </a:r>
          </a:p>
        </p:txBody>
      </p:sp>
      <p:sp>
        <p:nvSpPr>
          <p:cNvPr id="5127" name="Text Box 11"/>
          <p:cNvSpPr txBox="1">
            <a:spLocks noChangeArrowheads="1"/>
          </p:cNvSpPr>
          <p:nvPr/>
        </p:nvSpPr>
        <p:spPr bwMode="auto">
          <a:xfrm>
            <a:off x="3505200" y="838200"/>
            <a:ext cx="2592388" cy="1439863"/>
          </a:xfrm>
          <a:prstGeom prst="rect">
            <a:avLst/>
          </a:prstGeom>
          <a:solidFill>
            <a:srgbClr val="FFE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/>
          <a:lstStyle/>
          <a:p>
            <a:r>
              <a:rPr lang="de-DE" sz="1400" b="1"/>
              <a:t>Ein „Fehler“ ist ein Sachver-halt, der durch den Kunden (Nachfolger im Prozess) beanstandet bzw. reklamiert wird!</a:t>
            </a:r>
          </a:p>
        </p:txBody>
      </p:sp>
      <p:sp>
        <p:nvSpPr>
          <p:cNvPr id="5128" name="Text Box 14"/>
          <p:cNvSpPr txBox="1">
            <a:spLocks noChangeArrowheads="1"/>
          </p:cNvSpPr>
          <p:nvPr/>
        </p:nvSpPr>
        <p:spPr bwMode="auto">
          <a:xfrm>
            <a:off x="6548438" y="1066800"/>
            <a:ext cx="2519362" cy="1439863"/>
          </a:xfrm>
          <a:prstGeom prst="rect">
            <a:avLst/>
          </a:prstGeom>
          <a:solidFill>
            <a:srgbClr val="FFE3F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/>
          <a:lstStyle/>
          <a:p>
            <a:r>
              <a:rPr lang="de-DE" sz="1400"/>
              <a:t>Bewertung in einer Skala     </a:t>
            </a:r>
            <a:r>
              <a:rPr lang="de-DE" sz="1400" b="1"/>
              <a:t>[1 ... 10]:</a:t>
            </a:r>
          </a:p>
          <a:p>
            <a:r>
              <a:rPr lang="de-DE" sz="1400" b="1"/>
              <a:t>1:</a:t>
            </a:r>
            <a:r>
              <a:rPr lang="de-DE" sz="1400"/>
              <a:t> keine Folgen;</a:t>
            </a:r>
          </a:p>
          <a:p>
            <a:r>
              <a:rPr lang="de-DE" sz="1400" b="1"/>
              <a:t>10:</a:t>
            </a:r>
            <a:r>
              <a:rPr lang="de-DE" sz="1400"/>
              <a:t> schwerwiegende Folgen</a:t>
            </a:r>
          </a:p>
        </p:txBody>
      </p:sp>
      <p:sp>
        <p:nvSpPr>
          <p:cNvPr id="5129" name="Text Box 16"/>
          <p:cNvSpPr txBox="1">
            <a:spLocks noChangeArrowheads="1"/>
          </p:cNvSpPr>
          <p:nvPr/>
        </p:nvSpPr>
        <p:spPr bwMode="auto">
          <a:xfrm>
            <a:off x="304800" y="838200"/>
            <a:ext cx="2682875" cy="1439863"/>
          </a:xfrm>
          <a:prstGeom prst="rect">
            <a:avLst/>
          </a:prstGeom>
          <a:solidFill>
            <a:srgbClr val="EDFFB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de-DE" sz="1400"/>
              <a:t>Bewertung in einer Skala</a:t>
            </a:r>
          </a:p>
          <a:p>
            <a:r>
              <a:rPr lang="de-DE" sz="1400" b="1"/>
              <a:t>[1 ... 10]:</a:t>
            </a:r>
          </a:p>
          <a:p>
            <a:r>
              <a:rPr lang="de-DE" sz="1400" b="1"/>
              <a:t>1:</a:t>
            </a:r>
            <a:r>
              <a:rPr lang="de-DE" sz="1400"/>
              <a:t> ein Auftreten unwahr-scheinlich;</a:t>
            </a:r>
          </a:p>
          <a:p>
            <a:r>
              <a:rPr lang="de-DE" sz="1400" b="1"/>
              <a:t>10: </a:t>
            </a:r>
            <a:r>
              <a:rPr lang="de-DE" sz="1400"/>
              <a:t>ein Auftreten ist nahezu sicher </a:t>
            </a:r>
          </a:p>
        </p:txBody>
      </p:sp>
      <p:sp>
        <p:nvSpPr>
          <p:cNvPr id="5130" name="Line 17"/>
          <p:cNvSpPr>
            <a:spLocks noChangeShapeType="1"/>
          </p:cNvSpPr>
          <p:nvPr/>
        </p:nvSpPr>
        <p:spPr bwMode="auto">
          <a:xfrm flipV="1">
            <a:off x="4800600" y="1981200"/>
            <a:ext cx="0" cy="11525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31" name="Line 19"/>
          <p:cNvSpPr>
            <a:spLocks noChangeShapeType="1"/>
          </p:cNvSpPr>
          <p:nvPr/>
        </p:nvSpPr>
        <p:spPr bwMode="auto">
          <a:xfrm flipH="1">
            <a:off x="1524000" y="2057400"/>
            <a:ext cx="0" cy="465138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32" name="Text Box 21"/>
          <p:cNvSpPr txBox="1">
            <a:spLocks noChangeArrowheads="1"/>
          </p:cNvSpPr>
          <p:nvPr/>
        </p:nvSpPr>
        <p:spPr bwMode="auto">
          <a:xfrm>
            <a:off x="152400" y="3200400"/>
            <a:ext cx="2898775" cy="1439863"/>
          </a:xfrm>
          <a:prstGeom prst="rect">
            <a:avLst/>
          </a:prstGeom>
          <a:solidFill>
            <a:srgbClr val="EDFFB9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1"/>
          <a:lstStyle/>
          <a:p>
            <a:r>
              <a:rPr lang="de-DE" sz="1400"/>
              <a:t>Bewertung in einer Skala</a:t>
            </a:r>
          </a:p>
          <a:p>
            <a:r>
              <a:rPr lang="de-DE" sz="1400" b="1"/>
              <a:t>[1 ... 10]:</a:t>
            </a:r>
          </a:p>
          <a:p>
            <a:r>
              <a:rPr lang="de-DE" sz="1400" b="1"/>
              <a:t>1:</a:t>
            </a:r>
            <a:r>
              <a:rPr lang="de-DE" sz="1400"/>
              <a:t> Das QSS wird den Fehler auf jeden Fall erkennen </a:t>
            </a:r>
          </a:p>
          <a:p>
            <a:r>
              <a:rPr lang="de-DE" sz="1400" b="1"/>
              <a:t>10:</a:t>
            </a:r>
            <a:r>
              <a:rPr lang="de-DE" sz="1400"/>
              <a:t> Der Fehler wird durch das QSS nicht entdeckt </a:t>
            </a:r>
          </a:p>
        </p:txBody>
      </p:sp>
      <p:sp>
        <p:nvSpPr>
          <p:cNvPr id="34840" name="Text Box 24"/>
          <p:cNvSpPr txBox="1">
            <a:spLocks noChangeArrowheads="1"/>
          </p:cNvSpPr>
          <p:nvPr/>
        </p:nvSpPr>
        <p:spPr bwMode="auto">
          <a:xfrm>
            <a:off x="152400" y="2514600"/>
            <a:ext cx="2898775" cy="71913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>
                <a:latin typeface="Arial" pitchFamily="34" charset="0"/>
                <a:cs typeface="Arial" pitchFamily="34" charset="0"/>
              </a:rPr>
              <a:t>4. Kann der Fehler mit dem QSS entdeckt werden?</a:t>
            </a:r>
          </a:p>
        </p:txBody>
      </p:sp>
      <p:sp>
        <p:nvSpPr>
          <p:cNvPr id="34842" name="Text Box 26"/>
          <p:cNvSpPr txBox="1">
            <a:spLocks noChangeArrowheads="1"/>
          </p:cNvSpPr>
          <p:nvPr/>
        </p:nvSpPr>
        <p:spPr bwMode="auto">
          <a:xfrm>
            <a:off x="3505200" y="152400"/>
            <a:ext cx="2592388" cy="72072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 anchorCtr="1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>
                <a:latin typeface="Arial" pitchFamily="34" charset="0"/>
                <a:cs typeface="Arial" pitchFamily="34" charset="0"/>
              </a:rPr>
              <a:t>1. Was können mögliche Fehler sein?</a:t>
            </a:r>
          </a:p>
        </p:txBody>
      </p:sp>
      <p:sp>
        <p:nvSpPr>
          <p:cNvPr id="34843" name="Text Box 27"/>
          <p:cNvSpPr txBox="1">
            <a:spLocks noChangeArrowheads="1"/>
          </p:cNvSpPr>
          <p:nvPr/>
        </p:nvSpPr>
        <p:spPr bwMode="auto">
          <a:xfrm>
            <a:off x="6548438" y="381000"/>
            <a:ext cx="2519362" cy="72072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>
                <a:latin typeface="Arial" pitchFamily="34" charset="0"/>
                <a:cs typeface="Arial" pitchFamily="34" charset="0"/>
              </a:rPr>
              <a:t>2. Welche möglichen Folgen hat der Fehler? </a:t>
            </a:r>
          </a:p>
        </p:txBody>
      </p:sp>
      <p:sp>
        <p:nvSpPr>
          <p:cNvPr id="23" name="Text Box 15"/>
          <p:cNvSpPr txBox="1">
            <a:spLocks noChangeArrowheads="1"/>
          </p:cNvSpPr>
          <p:nvPr/>
        </p:nvSpPr>
        <p:spPr bwMode="auto">
          <a:xfrm>
            <a:off x="304800" y="152400"/>
            <a:ext cx="2682875" cy="72072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>
                <a:latin typeface="Arial" pitchFamily="34" charset="0"/>
                <a:cs typeface="Arial" pitchFamily="34" charset="0"/>
              </a:rPr>
              <a:t>3. Welche möglichen Ur-sachen hat der </a:t>
            </a:r>
            <a:r>
              <a:rPr lang="de-DE" b="1">
                <a:latin typeface="Arial" pitchFamily="34" charset="0"/>
                <a:cs typeface="Arial" pitchFamily="34" charset="0"/>
              </a:rPr>
              <a:t>Fehler? </a:t>
            </a:r>
          </a:p>
        </p:txBody>
      </p:sp>
      <p:sp>
        <p:nvSpPr>
          <p:cNvPr id="5137" name="Line 12"/>
          <p:cNvSpPr>
            <a:spLocks noChangeShapeType="1"/>
          </p:cNvSpPr>
          <p:nvPr/>
        </p:nvSpPr>
        <p:spPr bwMode="auto">
          <a:xfrm>
            <a:off x="6096000" y="609600"/>
            <a:ext cx="431800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0" name="Textfeld 39"/>
          <p:cNvSpPr txBox="1"/>
          <p:nvPr/>
        </p:nvSpPr>
        <p:spPr>
          <a:xfrm>
            <a:off x="7315200" y="5029200"/>
            <a:ext cx="1008063" cy="6397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 anchorCtr="1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Projekt-ergebnis</a:t>
            </a:r>
          </a:p>
        </p:txBody>
      </p:sp>
      <p:sp>
        <p:nvSpPr>
          <p:cNvPr id="5155" name="Textfeld 42"/>
          <p:cNvSpPr txBox="1">
            <a:spLocks noChangeArrowheads="1"/>
          </p:cNvSpPr>
          <p:nvPr/>
        </p:nvSpPr>
        <p:spPr bwMode="auto">
          <a:xfrm>
            <a:off x="7991475" y="4419600"/>
            <a:ext cx="11525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Nutzungs-phase</a:t>
            </a:r>
          </a:p>
        </p:txBody>
      </p:sp>
      <p:graphicFrame>
        <p:nvGraphicFramePr>
          <p:cNvPr id="5122" name="Object 3"/>
          <p:cNvGraphicFramePr>
            <a:graphicFrameLocks noChangeAspect="1"/>
          </p:cNvGraphicFramePr>
          <p:nvPr/>
        </p:nvGraphicFramePr>
        <p:xfrm>
          <a:off x="5943600" y="4038600"/>
          <a:ext cx="1008063" cy="711200"/>
        </p:xfrm>
        <a:graphic>
          <a:graphicData uri="http://schemas.openxmlformats.org/presentationml/2006/ole">
            <p:oleObj spid="_x0000_s5122" name="Paint Shop Pro Image" r:id="rId5" imgW="1395500" imgH="985633" progId="">
              <p:embed/>
            </p:oleObj>
          </a:graphicData>
        </a:graphic>
      </p:graphicFrame>
      <p:sp>
        <p:nvSpPr>
          <p:cNvPr id="5158" name="Line 9"/>
          <p:cNvSpPr>
            <a:spLocks noChangeShapeType="1"/>
          </p:cNvSpPr>
          <p:nvPr/>
        </p:nvSpPr>
        <p:spPr bwMode="auto">
          <a:xfrm flipV="1">
            <a:off x="4800600" y="4876800"/>
            <a:ext cx="0" cy="792163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61" name="Line 9"/>
          <p:cNvSpPr>
            <a:spLocks noChangeShapeType="1"/>
          </p:cNvSpPr>
          <p:nvPr/>
        </p:nvSpPr>
        <p:spPr bwMode="auto">
          <a:xfrm flipV="1">
            <a:off x="3962400" y="5257800"/>
            <a:ext cx="0" cy="4318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62" name="Line 9"/>
          <p:cNvSpPr>
            <a:spLocks noChangeShapeType="1"/>
          </p:cNvSpPr>
          <p:nvPr/>
        </p:nvSpPr>
        <p:spPr bwMode="auto">
          <a:xfrm flipV="1">
            <a:off x="3962400" y="5257800"/>
            <a:ext cx="6096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63" name="Line 9"/>
          <p:cNvSpPr>
            <a:spLocks noChangeShapeType="1"/>
          </p:cNvSpPr>
          <p:nvPr/>
        </p:nvSpPr>
        <p:spPr bwMode="auto">
          <a:xfrm flipV="1">
            <a:off x="5410200" y="5257800"/>
            <a:ext cx="0" cy="4318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64" name="Line 9"/>
          <p:cNvSpPr>
            <a:spLocks noChangeShapeType="1"/>
          </p:cNvSpPr>
          <p:nvPr/>
        </p:nvSpPr>
        <p:spPr bwMode="auto">
          <a:xfrm flipV="1">
            <a:off x="5029200" y="5257800"/>
            <a:ext cx="3556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65" name="Line 9"/>
          <p:cNvSpPr>
            <a:spLocks noChangeShapeType="1"/>
          </p:cNvSpPr>
          <p:nvPr/>
        </p:nvSpPr>
        <p:spPr bwMode="auto">
          <a:xfrm flipV="1">
            <a:off x="4572000" y="4876800"/>
            <a:ext cx="0" cy="360363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66" name="Line 9"/>
          <p:cNvSpPr>
            <a:spLocks noChangeShapeType="1"/>
          </p:cNvSpPr>
          <p:nvPr/>
        </p:nvSpPr>
        <p:spPr bwMode="auto">
          <a:xfrm flipV="1">
            <a:off x="5029200" y="4876800"/>
            <a:ext cx="0" cy="360363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67" name="Line 22"/>
          <p:cNvSpPr>
            <a:spLocks noChangeShapeType="1"/>
          </p:cNvSpPr>
          <p:nvPr/>
        </p:nvSpPr>
        <p:spPr bwMode="auto">
          <a:xfrm>
            <a:off x="3048000" y="3962400"/>
            <a:ext cx="720725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68" name="Line 17"/>
          <p:cNvSpPr>
            <a:spLocks noChangeShapeType="1"/>
          </p:cNvSpPr>
          <p:nvPr/>
        </p:nvSpPr>
        <p:spPr bwMode="auto">
          <a:xfrm>
            <a:off x="5791200" y="3886200"/>
            <a:ext cx="720725" cy="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8" name="Text Box 8"/>
          <p:cNvSpPr txBox="1">
            <a:spLocks noChangeArrowheads="1"/>
          </p:cNvSpPr>
          <p:nvPr/>
        </p:nvSpPr>
        <p:spPr bwMode="auto">
          <a:xfrm>
            <a:off x="5181600" y="2743200"/>
            <a:ext cx="2771775" cy="503238"/>
          </a:xfrm>
          <a:prstGeom prst="rect">
            <a:avLst/>
          </a:prstGeom>
          <a:solidFill>
            <a:srgbClr val="66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Forderung: Null Fehler!</a:t>
            </a:r>
          </a:p>
        </p:txBody>
      </p:sp>
      <p:sp>
        <p:nvSpPr>
          <p:cNvPr id="5170" name="Line 18"/>
          <p:cNvSpPr>
            <a:spLocks noChangeShapeType="1"/>
          </p:cNvSpPr>
          <p:nvPr/>
        </p:nvSpPr>
        <p:spPr bwMode="auto">
          <a:xfrm flipH="1">
            <a:off x="2971800" y="457200"/>
            <a:ext cx="538163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71" name="Line 17"/>
          <p:cNvSpPr>
            <a:spLocks noChangeShapeType="1"/>
          </p:cNvSpPr>
          <p:nvPr/>
        </p:nvSpPr>
        <p:spPr bwMode="auto">
          <a:xfrm>
            <a:off x="990600" y="4572000"/>
            <a:ext cx="0" cy="99536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72" name="Line 17"/>
          <p:cNvSpPr>
            <a:spLocks noChangeShapeType="1"/>
          </p:cNvSpPr>
          <p:nvPr/>
        </p:nvSpPr>
        <p:spPr bwMode="auto">
          <a:xfrm>
            <a:off x="2438400" y="4572000"/>
            <a:ext cx="0" cy="99536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173" name="Line 17"/>
          <p:cNvSpPr>
            <a:spLocks noChangeShapeType="1"/>
          </p:cNvSpPr>
          <p:nvPr/>
        </p:nvSpPr>
        <p:spPr bwMode="auto">
          <a:xfrm>
            <a:off x="1676400" y="4572000"/>
            <a:ext cx="0" cy="99536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64" name="Text Box 39"/>
          <p:cNvSpPr txBox="1">
            <a:spLocks noChangeArrowheads="1"/>
          </p:cNvSpPr>
          <p:nvPr/>
        </p:nvSpPr>
        <p:spPr bwMode="auto">
          <a:xfrm>
            <a:off x="152400" y="4800600"/>
            <a:ext cx="2879725" cy="4318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>
                <a:latin typeface="Arial" pitchFamily="34" charset="0"/>
                <a:cs typeface="+mn-cs"/>
              </a:rPr>
              <a:t>Qualitätslenkung</a:t>
            </a:r>
          </a:p>
        </p:txBody>
      </p:sp>
      <p:sp>
        <p:nvSpPr>
          <p:cNvPr id="5175" name="Line 18"/>
          <p:cNvSpPr>
            <a:spLocks noChangeShapeType="1"/>
          </p:cNvSpPr>
          <p:nvPr/>
        </p:nvSpPr>
        <p:spPr bwMode="auto">
          <a:xfrm flipH="1">
            <a:off x="3048000" y="3810000"/>
            <a:ext cx="720725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48" name="Flussdiagramm: Zusammenführung 47"/>
          <p:cNvSpPr/>
          <p:nvPr/>
        </p:nvSpPr>
        <p:spPr>
          <a:xfrm>
            <a:off x="3810000" y="5486400"/>
            <a:ext cx="288925" cy="288925"/>
          </a:xfrm>
          <a:prstGeom prst="flowChartSummingJunction">
            <a:avLst/>
          </a:prstGeom>
          <a:solidFill>
            <a:srgbClr val="FFD1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44" name="Flussdiagramm: Zusammenführung 43"/>
          <p:cNvSpPr/>
          <p:nvPr/>
        </p:nvSpPr>
        <p:spPr>
          <a:xfrm>
            <a:off x="4648200" y="5486400"/>
            <a:ext cx="288925" cy="288925"/>
          </a:xfrm>
          <a:prstGeom prst="flowChartSummingJunction">
            <a:avLst/>
          </a:prstGeom>
          <a:solidFill>
            <a:srgbClr val="FFD1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49" name="Flussdiagramm: Zusammenführung 48"/>
          <p:cNvSpPr/>
          <p:nvPr/>
        </p:nvSpPr>
        <p:spPr>
          <a:xfrm>
            <a:off x="5257800" y="5486400"/>
            <a:ext cx="287338" cy="288925"/>
          </a:xfrm>
          <a:prstGeom prst="flowChartSummingJunction">
            <a:avLst/>
          </a:prstGeom>
          <a:solidFill>
            <a:srgbClr val="FFD1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5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5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5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5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34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34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5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"/>
                            </p:stCondLst>
                            <p:childTnLst>
                              <p:par>
                                <p:cTn id="1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"/>
                            </p:stCondLst>
                            <p:childTnLst>
                              <p:par>
                                <p:cTn id="1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34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00"/>
                            </p:stCondLst>
                            <p:childTnLst>
                              <p:par>
                                <p:cTn id="1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0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500"/>
                            </p:stCondLst>
                            <p:childTnLst>
                              <p:par>
                                <p:cTn id="1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4" dur="500"/>
                                        <p:tgtEl>
                                          <p:spTgt spid="5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"/>
                            </p:stCondLst>
                            <p:childTnLst>
                              <p:par>
                                <p:cTn id="1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8" dur="500"/>
                                        <p:tgtEl>
                                          <p:spTgt spid="5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2500"/>
                            </p:stCondLst>
                            <p:childTnLst>
                              <p:par>
                                <p:cTn id="1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2" dur="500"/>
                                        <p:tgtEl>
                                          <p:spTgt spid="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3000"/>
                            </p:stCondLst>
                            <p:childTnLst>
                              <p:par>
                                <p:cTn id="15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3500"/>
                            </p:stCondLst>
                            <p:childTnLst>
                              <p:par>
                                <p:cTn id="1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5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4000"/>
                            </p:stCondLst>
                            <p:childTnLst>
                              <p:par>
                                <p:cTn id="16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5" dur="500"/>
                                        <p:tgtEl>
                                          <p:spTgt spid="5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4500"/>
                            </p:stCondLst>
                            <p:childTnLst>
                              <p:par>
                                <p:cTn id="167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animBg="1" autoUpdateAnimBg="0"/>
      <p:bldP spid="5124" grpId="0" autoUpdateAnimBg="0"/>
      <p:bldP spid="5125" grpId="0" autoUpdateAnimBg="0"/>
      <p:bldP spid="2055" grpId="0" animBg="1" autoUpdateAnimBg="0"/>
      <p:bldP spid="5127" grpId="0" animBg="1" autoUpdateAnimBg="0"/>
      <p:bldP spid="5128" grpId="0" animBg="1" autoUpdateAnimBg="0"/>
      <p:bldP spid="5129" grpId="0" animBg="1" autoUpdateAnimBg="0"/>
      <p:bldP spid="5130" grpId="0" animBg="1"/>
      <p:bldP spid="5131" grpId="0" animBg="1"/>
      <p:bldP spid="5132" grpId="0" animBg="1" autoUpdateAnimBg="0"/>
      <p:bldP spid="34840" grpId="0" animBg="1" autoUpdateAnimBg="0"/>
      <p:bldP spid="34842" grpId="0" animBg="1" autoUpdateAnimBg="0"/>
      <p:bldP spid="34843" grpId="0" animBg="1" autoUpdateAnimBg="0"/>
      <p:bldP spid="23" grpId="0" animBg="1" autoUpdateAnimBg="0"/>
      <p:bldP spid="5137" grpId="0" animBg="1"/>
      <p:bldP spid="40" grpId="0" animBg="1" autoUpdateAnimBg="0"/>
      <p:bldP spid="5155" grpId="0" autoUpdateAnimBg="0"/>
      <p:bldP spid="5158" grpId="0" animBg="1"/>
      <p:bldP spid="5161" grpId="0" animBg="1"/>
      <p:bldP spid="5162" grpId="0" animBg="1"/>
      <p:bldP spid="5163" grpId="0" animBg="1"/>
      <p:bldP spid="5164" grpId="0" animBg="1"/>
      <p:bldP spid="5165" grpId="0" animBg="1"/>
      <p:bldP spid="5166" grpId="0" animBg="1"/>
      <p:bldP spid="5167" grpId="0" animBg="1"/>
      <p:bldP spid="5168" grpId="0" animBg="1"/>
      <p:bldP spid="58" grpId="0" animBg="1" autoUpdateAnimBg="0"/>
      <p:bldP spid="5170" grpId="0" animBg="1"/>
      <p:bldP spid="5171" grpId="0" animBg="1"/>
      <p:bldP spid="5172" grpId="0" animBg="1"/>
      <p:bldP spid="5173" grpId="0" animBg="1"/>
      <p:bldP spid="64" grpId="0" animBg="1" autoUpdateAnimBg="0"/>
      <p:bldP spid="5175" grpId="0" animBg="1"/>
      <p:bldP spid="48" grpId="0" animBg="1" autoUpdateAnimBg="0"/>
      <p:bldP spid="44" grpId="0" animBg="1" autoUpdateAnimBg="0"/>
      <p:bldP spid="49" grpId="0" animBg="1" autoUpdateAnimBg="0"/>
      <p:bldP spid="121865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12" name="Object 72"/>
          <p:cNvGraphicFramePr>
            <a:graphicFrameLocks noChangeAspect="1"/>
          </p:cNvGraphicFramePr>
          <p:nvPr/>
        </p:nvGraphicFramePr>
        <p:xfrm>
          <a:off x="0" y="5257800"/>
          <a:ext cx="8763000" cy="1036638"/>
        </p:xfrm>
        <a:graphic>
          <a:graphicData uri="http://schemas.openxmlformats.org/presentationml/2006/ole">
            <p:oleObj spid="_x0000_s10312" name="Bitmap-Bild" r:id="rId4" imgW="9047619" imgH="1000000" progId="PBrush">
              <p:embed/>
            </p:oleObj>
          </a:graphicData>
        </a:graphic>
      </p:graphicFrame>
      <p:sp>
        <p:nvSpPr>
          <p:cNvPr id="3" name="Line 16"/>
          <p:cNvSpPr>
            <a:spLocks noChangeShapeType="1"/>
          </p:cNvSpPr>
          <p:nvPr/>
        </p:nvSpPr>
        <p:spPr bwMode="auto">
          <a:xfrm>
            <a:off x="914400" y="3505200"/>
            <a:ext cx="0" cy="1752600"/>
          </a:xfrm>
          <a:prstGeom prst="line">
            <a:avLst/>
          </a:prstGeom>
          <a:noFill/>
          <a:ln w="76200">
            <a:solidFill>
              <a:srgbClr val="008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3" name="Oval 17"/>
          <p:cNvSpPr>
            <a:spLocks noChangeArrowheads="1"/>
          </p:cNvSpPr>
          <p:nvPr/>
        </p:nvSpPr>
        <p:spPr bwMode="auto">
          <a:xfrm>
            <a:off x="457200" y="3733800"/>
            <a:ext cx="863600" cy="792163"/>
          </a:xfrm>
          <a:prstGeom prst="ellipse">
            <a:avLst/>
          </a:prstGeom>
          <a:solidFill>
            <a:srgbClr val="9CFAA0"/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  <a:cs typeface="+mn-cs"/>
            </a:endParaRPr>
          </a:p>
        </p:txBody>
      </p:sp>
      <p:sp>
        <p:nvSpPr>
          <p:cNvPr id="34" name="Text Box 18"/>
          <p:cNvSpPr txBox="1">
            <a:spLocks noChangeArrowheads="1"/>
          </p:cNvSpPr>
          <p:nvPr/>
        </p:nvSpPr>
        <p:spPr bwMode="auto">
          <a:xfrm>
            <a:off x="539750" y="3933825"/>
            <a:ext cx="7524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/>
              <a:t>SOLL</a:t>
            </a:r>
          </a:p>
        </p:txBody>
      </p:sp>
      <p:sp>
        <p:nvSpPr>
          <p:cNvPr id="50" name="Line 16"/>
          <p:cNvSpPr>
            <a:spLocks noChangeShapeType="1"/>
          </p:cNvSpPr>
          <p:nvPr/>
        </p:nvSpPr>
        <p:spPr bwMode="auto">
          <a:xfrm flipV="1">
            <a:off x="6858000" y="2209800"/>
            <a:ext cx="0" cy="31242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cxnSp>
        <p:nvCxnSpPr>
          <p:cNvPr id="62" name="Gerade Verbindung mit Pfeil 61"/>
          <p:cNvCxnSpPr/>
          <p:nvPr/>
        </p:nvCxnSpPr>
        <p:spPr>
          <a:xfrm flipV="1">
            <a:off x="1143000" y="4953000"/>
            <a:ext cx="0" cy="1582738"/>
          </a:xfrm>
          <a:prstGeom prst="straightConnector1">
            <a:avLst/>
          </a:prstGeom>
          <a:ln w="44450">
            <a:solidFill>
              <a:srgbClr val="0000FF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mit Pfeil 67"/>
          <p:cNvCxnSpPr/>
          <p:nvPr/>
        </p:nvCxnSpPr>
        <p:spPr>
          <a:xfrm>
            <a:off x="1219200" y="6477000"/>
            <a:ext cx="6096000" cy="1588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 Box 59"/>
          <p:cNvSpPr txBox="1">
            <a:spLocks noChangeArrowheads="1"/>
          </p:cNvSpPr>
          <p:nvPr/>
        </p:nvSpPr>
        <p:spPr bwMode="auto">
          <a:xfrm>
            <a:off x="3429000" y="6324600"/>
            <a:ext cx="1752600" cy="346075"/>
          </a:xfrm>
          <a:prstGeom prst="rect">
            <a:avLst/>
          </a:prstGeom>
          <a:solidFill>
            <a:srgbClr val="FFEDDB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>
                <a:latin typeface="Arial" pitchFamily="34" charset="0"/>
                <a:cs typeface="Arial" pitchFamily="34" charset="0"/>
              </a:rPr>
              <a:t>Projektdauer</a:t>
            </a:r>
          </a:p>
        </p:txBody>
      </p:sp>
      <p:sp>
        <p:nvSpPr>
          <p:cNvPr id="87" name="Oval 17"/>
          <p:cNvSpPr>
            <a:spLocks noChangeArrowheads="1"/>
          </p:cNvSpPr>
          <p:nvPr/>
        </p:nvSpPr>
        <p:spPr bwMode="auto">
          <a:xfrm>
            <a:off x="6477000" y="3886200"/>
            <a:ext cx="865188" cy="79216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  <a:cs typeface="+mn-cs"/>
            </a:endParaRPr>
          </a:p>
        </p:txBody>
      </p:sp>
      <p:sp>
        <p:nvSpPr>
          <p:cNvPr id="88" name="Text Box 18"/>
          <p:cNvSpPr txBox="1">
            <a:spLocks noChangeArrowheads="1"/>
          </p:cNvSpPr>
          <p:nvPr/>
        </p:nvSpPr>
        <p:spPr bwMode="auto">
          <a:xfrm>
            <a:off x="6629400" y="4114800"/>
            <a:ext cx="6794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/>
              <a:t>IST</a:t>
            </a:r>
          </a:p>
        </p:txBody>
      </p:sp>
      <p:sp>
        <p:nvSpPr>
          <p:cNvPr id="100" name="Line 16"/>
          <p:cNvSpPr>
            <a:spLocks noChangeShapeType="1"/>
          </p:cNvSpPr>
          <p:nvPr/>
        </p:nvSpPr>
        <p:spPr bwMode="auto">
          <a:xfrm flipV="1">
            <a:off x="7315200" y="4267200"/>
            <a:ext cx="381000" cy="0"/>
          </a:xfrm>
          <a:prstGeom prst="line">
            <a:avLst/>
          </a:prstGeom>
          <a:noFill/>
          <a:ln w="4762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67" name="Line 18"/>
          <p:cNvSpPr>
            <a:spLocks noChangeShapeType="1"/>
          </p:cNvSpPr>
          <p:nvPr/>
        </p:nvSpPr>
        <p:spPr bwMode="auto">
          <a:xfrm flipH="1">
            <a:off x="5105400" y="1981200"/>
            <a:ext cx="0" cy="36036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68" name="Line 18"/>
          <p:cNvSpPr>
            <a:spLocks noChangeShapeType="1"/>
          </p:cNvSpPr>
          <p:nvPr/>
        </p:nvSpPr>
        <p:spPr bwMode="auto">
          <a:xfrm flipH="1">
            <a:off x="8458200" y="4495800"/>
            <a:ext cx="9525" cy="1066800"/>
          </a:xfrm>
          <a:prstGeom prst="line">
            <a:avLst/>
          </a:prstGeom>
          <a:noFill/>
          <a:ln w="539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10269" name="Picture 4" descr="C:\Users\SvK\AppData\Local\Microsoft\Windows\Temporary Internet Files\Content.IE5\ZA046WAK\smiley-147407_960_72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34400" y="3352800"/>
            <a:ext cx="54133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4" name="Gerade Verbindung mit Pfeil 123"/>
          <p:cNvCxnSpPr/>
          <p:nvPr/>
        </p:nvCxnSpPr>
        <p:spPr>
          <a:xfrm flipV="1">
            <a:off x="7315200" y="4953000"/>
            <a:ext cx="0" cy="1524000"/>
          </a:xfrm>
          <a:prstGeom prst="straightConnector1">
            <a:avLst/>
          </a:prstGeom>
          <a:ln w="44450">
            <a:solidFill>
              <a:srgbClr val="0000FF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AutoShape 72"/>
          <p:cNvSpPr>
            <a:spLocks noChangeArrowheads="1"/>
          </p:cNvSpPr>
          <p:nvPr/>
        </p:nvSpPr>
        <p:spPr bwMode="auto">
          <a:xfrm>
            <a:off x="4191000" y="2362200"/>
            <a:ext cx="1655763" cy="1150938"/>
          </a:xfrm>
          <a:prstGeom prst="flowChartMultidocumen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  <a:cs typeface="+mn-cs"/>
            </a:endParaRPr>
          </a:p>
        </p:txBody>
      </p:sp>
      <p:sp>
        <p:nvSpPr>
          <p:cNvPr id="10274" name="Text Box 73"/>
          <p:cNvSpPr txBox="1">
            <a:spLocks noChangeArrowheads="1"/>
          </p:cNvSpPr>
          <p:nvPr/>
        </p:nvSpPr>
        <p:spPr bwMode="auto">
          <a:xfrm>
            <a:off x="4356100" y="2565400"/>
            <a:ext cx="1371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/>
              <a:t>Projekt-dokumen-tation</a:t>
            </a:r>
          </a:p>
        </p:txBody>
      </p:sp>
      <p:sp>
        <p:nvSpPr>
          <p:cNvPr id="70" name="Text Box 65"/>
          <p:cNvSpPr txBox="1">
            <a:spLocks noChangeArrowheads="1"/>
          </p:cNvSpPr>
          <p:nvPr/>
        </p:nvSpPr>
        <p:spPr bwMode="auto">
          <a:xfrm>
            <a:off x="7696200" y="3886200"/>
            <a:ext cx="1225550" cy="8445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>
                <a:latin typeface="Arial" pitchFamily="34" charset="0"/>
                <a:cs typeface="Arial" pitchFamily="34" charset="0"/>
              </a:rPr>
              <a:t>Abnahme, Inbetrieb-nahme</a:t>
            </a:r>
          </a:p>
        </p:txBody>
      </p:sp>
      <p:sp>
        <p:nvSpPr>
          <p:cNvPr id="74" name="Line 16"/>
          <p:cNvSpPr>
            <a:spLocks noChangeShapeType="1"/>
          </p:cNvSpPr>
          <p:nvPr/>
        </p:nvSpPr>
        <p:spPr bwMode="auto">
          <a:xfrm flipH="1" flipV="1">
            <a:off x="5943600" y="4267200"/>
            <a:ext cx="503238" cy="0"/>
          </a:xfrm>
          <a:prstGeom prst="line">
            <a:avLst/>
          </a:prstGeom>
          <a:noFill/>
          <a:ln w="4762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graphicFrame>
        <p:nvGraphicFramePr>
          <p:cNvPr id="10242" name="Object 5"/>
          <p:cNvGraphicFramePr>
            <a:graphicFrameLocks noChangeAspect="1"/>
          </p:cNvGraphicFramePr>
          <p:nvPr/>
        </p:nvGraphicFramePr>
        <p:xfrm>
          <a:off x="2514600" y="0"/>
          <a:ext cx="1714500" cy="1423988"/>
        </p:xfrm>
        <a:graphic>
          <a:graphicData uri="http://schemas.openxmlformats.org/presentationml/2006/ole">
            <p:oleObj spid="_x0000_s10242" name="Paint Shop Pro Image" r:id="rId6" imgW="4312195" imgH="3580488" progId="">
              <p:embed/>
            </p:oleObj>
          </a:graphicData>
        </a:graphic>
      </p:graphicFrame>
      <p:sp>
        <p:nvSpPr>
          <p:cNvPr id="78" name="Text Box 61"/>
          <p:cNvSpPr txBox="1">
            <a:spLocks noChangeArrowheads="1"/>
          </p:cNvSpPr>
          <p:nvPr/>
        </p:nvSpPr>
        <p:spPr bwMode="auto">
          <a:xfrm>
            <a:off x="4191000" y="3810000"/>
            <a:ext cx="1728788" cy="83502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>
                <a:latin typeface="Arial" pitchFamily="34" charset="0"/>
                <a:cs typeface="Arial" pitchFamily="34" charset="0"/>
              </a:rPr>
              <a:t>Projektkosten, Finanzmittel-verbrauch</a:t>
            </a:r>
          </a:p>
        </p:txBody>
      </p:sp>
      <p:graphicFrame>
        <p:nvGraphicFramePr>
          <p:cNvPr id="10243" name="Object 6"/>
          <p:cNvGraphicFramePr>
            <a:graphicFrameLocks noChangeAspect="1"/>
          </p:cNvGraphicFramePr>
          <p:nvPr/>
        </p:nvGraphicFramePr>
        <p:xfrm>
          <a:off x="2133600" y="3886200"/>
          <a:ext cx="1727200" cy="1104900"/>
        </p:xfrm>
        <a:graphic>
          <a:graphicData uri="http://schemas.openxmlformats.org/presentationml/2006/ole">
            <p:oleObj spid="_x0000_s10243" name="Paint Shop Pro Image" r:id="rId7" imgW="2136585" imgH="1366224" progId="">
              <p:embed/>
            </p:oleObj>
          </a:graphicData>
        </a:graphic>
      </p:graphicFrame>
      <p:sp>
        <p:nvSpPr>
          <p:cNvPr id="80" name="Text Box 67"/>
          <p:cNvSpPr txBox="1">
            <a:spLocks noChangeArrowheads="1"/>
          </p:cNvSpPr>
          <p:nvPr/>
        </p:nvSpPr>
        <p:spPr bwMode="auto">
          <a:xfrm>
            <a:off x="762000" y="2057400"/>
            <a:ext cx="1368425" cy="6889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>
                <a:latin typeface="Arial" pitchFamily="34" charset="0"/>
                <a:cs typeface="Arial" pitchFamily="34" charset="0"/>
              </a:rPr>
              <a:t>Projekt-auswertung</a:t>
            </a:r>
          </a:p>
        </p:txBody>
      </p:sp>
      <p:sp>
        <p:nvSpPr>
          <p:cNvPr id="82" name="Line 16"/>
          <p:cNvSpPr>
            <a:spLocks noChangeShapeType="1"/>
          </p:cNvSpPr>
          <p:nvPr/>
        </p:nvSpPr>
        <p:spPr bwMode="auto">
          <a:xfrm flipH="1" flipV="1">
            <a:off x="5867400" y="2743200"/>
            <a:ext cx="990600" cy="0"/>
          </a:xfrm>
          <a:prstGeom prst="line">
            <a:avLst/>
          </a:prstGeom>
          <a:noFill/>
          <a:ln w="4762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80" name="Line 18"/>
          <p:cNvSpPr>
            <a:spLocks noChangeShapeType="1"/>
          </p:cNvSpPr>
          <p:nvPr/>
        </p:nvSpPr>
        <p:spPr bwMode="auto">
          <a:xfrm>
            <a:off x="5105400" y="1981200"/>
            <a:ext cx="9144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81" name="Line 18"/>
          <p:cNvSpPr>
            <a:spLocks noChangeShapeType="1"/>
          </p:cNvSpPr>
          <p:nvPr/>
        </p:nvSpPr>
        <p:spPr bwMode="auto">
          <a:xfrm flipV="1">
            <a:off x="5105400" y="3429000"/>
            <a:ext cx="0" cy="42386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97" name="Text Box 60"/>
          <p:cNvSpPr txBox="1">
            <a:spLocks noChangeArrowheads="1"/>
          </p:cNvSpPr>
          <p:nvPr/>
        </p:nvSpPr>
        <p:spPr bwMode="auto">
          <a:xfrm>
            <a:off x="4114800" y="457200"/>
            <a:ext cx="1871663" cy="6223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>
                <a:latin typeface="Arial" pitchFamily="34" charset="0"/>
                <a:cs typeface="Arial" pitchFamily="34" charset="0"/>
              </a:rPr>
              <a:t>Projekt-abschlussbericht</a:t>
            </a:r>
          </a:p>
        </p:txBody>
      </p:sp>
      <p:sp>
        <p:nvSpPr>
          <p:cNvPr id="10284" name="Textfeld 97"/>
          <p:cNvSpPr txBox="1">
            <a:spLocks noChangeArrowheads="1"/>
          </p:cNvSpPr>
          <p:nvPr/>
        </p:nvSpPr>
        <p:spPr bwMode="auto">
          <a:xfrm>
            <a:off x="1295400" y="4343400"/>
            <a:ext cx="12255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Projekt-team</a:t>
            </a:r>
            <a:endParaRPr lang="de-DE" b="1"/>
          </a:p>
        </p:txBody>
      </p:sp>
      <p:sp>
        <p:nvSpPr>
          <p:cNvPr id="10285" name="Line 18"/>
          <p:cNvSpPr>
            <a:spLocks noChangeShapeType="1"/>
          </p:cNvSpPr>
          <p:nvPr/>
        </p:nvSpPr>
        <p:spPr bwMode="auto">
          <a:xfrm>
            <a:off x="6858000" y="914400"/>
            <a:ext cx="0" cy="68580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86" name="Line 18"/>
          <p:cNvSpPr>
            <a:spLocks noChangeShapeType="1"/>
          </p:cNvSpPr>
          <p:nvPr/>
        </p:nvSpPr>
        <p:spPr bwMode="auto">
          <a:xfrm flipH="1">
            <a:off x="5943600" y="914400"/>
            <a:ext cx="914400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87" name="Line 18"/>
          <p:cNvSpPr>
            <a:spLocks noChangeShapeType="1"/>
          </p:cNvSpPr>
          <p:nvPr/>
        </p:nvSpPr>
        <p:spPr bwMode="auto">
          <a:xfrm>
            <a:off x="7620000" y="1981200"/>
            <a:ext cx="4572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88" name="Line 18"/>
          <p:cNvSpPr>
            <a:spLocks noChangeShapeType="1"/>
          </p:cNvSpPr>
          <p:nvPr/>
        </p:nvSpPr>
        <p:spPr bwMode="auto">
          <a:xfrm flipH="1">
            <a:off x="8077200" y="1981200"/>
            <a:ext cx="0" cy="193992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9" name="Line 16"/>
          <p:cNvSpPr>
            <a:spLocks noChangeShapeType="1"/>
          </p:cNvSpPr>
          <p:nvPr/>
        </p:nvSpPr>
        <p:spPr bwMode="auto">
          <a:xfrm flipV="1">
            <a:off x="3200400" y="990600"/>
            <a:ext cx="0" cy="129540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30" name="Line 16"/>
          <p:cNvSpPr>
            <a:spLocks noChangeShapeType="1"/>
          </p:cNvSpPr>
          <p:nvPr/>
        </p:nvSpPr>
        <p:spPr bwMode="auto">
          <a:xfrm flipH="1">
            <a:off x="3962400" y="2286000"/>
            <a:ext cx="685800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291" name="Line 18"/>
          <p:cNvSpPr>
            <a:spLocks noChangeShapeType="1"/>
          </p:cNvSpPr>
          <p:nvPr/>
        </p:nvSpPr>
        <p:spPr bwMode="auto">
          <a:xfrm flipV="1">
            <a:off x="1447800" y="838200"/>
            <a:ext cx="1150938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32" name="Line 16"/>
          <p:cNvSpPr>
            <a:spLocks noChangeShapeType="1"/>
          </p:cNvSpPr>
          <p:nvPr/>
        </p:nvSpPr>
        <p:spPr bwMode="auto">
          <a:xfrm>
            <a:off x="1905000" y="2286000"/>
            <a:ext cx="503238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33" name="Line 16"/>
          <p:cNvSpPr>
            <a:spLocks noChangeShapeType="1"/>
          </p:cNvSpPr>
          <p:nvPr/>
        </p:nvSpPr>
        <p:spPr bwMode="auto">
          <a:xfrm flipV="1">
            <a:off x="3048000" y="3048000"/>
            <a:ext cx="0" cy="865188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134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38400" y="1676400"/>
            <a:ext cx="1573213" cy="1368425"/>
          </a:xfrm>
          <a:prstGeom prst="rect">
            <a:avLst/>
          </a:prstGeom>
          <a:noFill/>
          <a:ln w="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6" name="Line 16"/>
          <p:cNvSpPr>
            <a:spLocks noChangeShapeType="1"/>
          </p:cNvSpPr>
          <p:nvPr/>
        </p:nvSpPr>
        <p:spPr bwMode="auto">
          <a:xfrm flipV="1">
            <a:off x="7162800" y="838200"/>
            <a:ext cx="792163" cy="0"/>
          </a:xfrm>
          <a:prstGeom prst="line">
            <a:avLst/>
          </a:prstGeom>
          <a:noFill/>
          <a:ln w="476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10297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001000" y="381000"/>
            <a:ext cx="727075" cy="795338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38" name="Text Box 66"/>
          <p:cNvSpPr txBox="1">
            <a:spLocks noChangeArrowheads="1"/>
          </p:cNvSpPr>
          <p:nvPr/>
        </p:nvSpPr>
        <p:spPr bwMode="auto">
          <a:xfrm>
            <a:off x="7772400" y="1143000"/>
            <a:ext cx="1150938" cy="576263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Auftrag-geber</a:t>
            </a:r>
          </a:p>
        </p:txBody>
      </p:sp>
      <p:sp>
        <p:nvSpPr>
          <p:cNvPr id="139" name="Line 16"/>
          <p:cNvSpPr>
            <a:spLocks noChangeShapeType="1"/>
          </p:cNvSpPr>
          <p:nvPr/>
        </p:nvSpPr>
        <p:spPr bwMode="auto">
          <a:xfrm>
            <a:off x="7162800" y="838200"/>
            <a:ext cx="0" cy="779463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40" name="Line 16"/>
          <p:cNvSpPr>
            <a:spLocks noChangeShapeType="1"/>
          </p:cNvSpPr>
          <p:nvPr/>
        </p:nvSpPr>
        <p:spPr bwMode="auto">
          <a:xfrm flipV="1">
            <a:off x="6019800" y="685800"/>
            <a:ext cx="1944688" cy="0"/>
          </a:xfrm>
          <a:prstGeom prst="line">
            <a:avLst/>
          </a:prstGeom>
          <a:noFill/>
          <a:ln w="476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41" name="Line 16"/>
          <p:cNvSpPr>
            <a:spLocks noChangeShapeType="1"/>
          </p:cNvSpPr>
          <p:nvPr/>
        </p:nvSpPr>
        <p:spPr bwMode="auto">
          <a:xfrm>
            <a:off x="8382000" y="1676400"/>
            <a:ext cx="0" cy="2228850"/>
          </a:xfrm>
          <a:prstGeom prst="line">
            <a:avLst/>
          </a:prstGeom>
          <a:noFill/>
          <a:ln w="476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42" name="Text Box 60"/>
          <p:cNvSpPr txBox="1">
            <a:spLocks noChangeArrowheads="1"/>
          </p:cNvSpPr>
          <p:nvPr/>
        </p:nvSpPr>
        <p:spPr bwMode="auto">
          <a:xfrm>
            <a:off x="6019800" y="1600200"/>
            <a:ext cx="1600200" cy="6207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>
                <a:latin typeface="Arial" pitchFamily="34" charset="0"/>
                <a:cs typeface="Arial" pitchFamily="34" charset="0"/>
              </a:rPr>
              <a:t>Projekt-ergebnisse</a:t>
            </a:r>
          </a:p>
        </p:txBody>
      </p:sp>
      <p:sp>
        <p:nvSpPr>
          <p:cNvPr id="10303" name="Line 18"/>
          <p:cNvSpPr>
            <a:spLocks noChangeShapeType="1"/>
          </p:cNvSpPr>
          <p:nvPr/>
        </p:nvSpPr>
        <p:spPr bwMode="auto">
          <a:xfrm flipV="1">
            <a:off x="152400" y="609600"/>
            <a:ext cx="230505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304" name="Line 18"/>
          <p:cNvSpPr>
            <a:spLocks noChangeShapeType="1"/>
          </p:cNvSpPr>
          <p:nvPr/>
        </p:nvSpPr>
        <p:spPr bwMode="auto">
          <a:xfrm>
            <a:off x="152400" y="609600"/>
            <a:ext cx="0" cy="351631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305" name="Line 18"/>
          <p:cNvSpPr>
            <a:spLocks noChangeShapeType="1"/>
          </p:cNvSpPr>
          <p:nvPr/>
        </p:nvSpPr>
        <p:spPr bwMode="auto">
          <a:xfrm>
            <a:off x="152400" y="4114800"/>
            <a:ext cx="3810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306" name="Line 18"/>
          <p:cNvSpPr>
            <a:spLocks noChangeShapeType="1"/>
          </p:cNvSpPr>
          <p:nvPr/>
        </p:nvSpPr>
        <p:spPr bwMode="auto">
          <a:xfrm flipH="1">
            <a:off x="4876800" y="1066800"/>
            <a:ext cx="0" cy="1284288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47" name="Text Box 67"/>
          <p:cNvSpPr txBox="1">
            <a:spLocks noChangeArrowheads="1"/>
          </p:cNvSpPr>
          <p:nvPr/>
        </p:nvSpPr>
        <p:spPr bwMode="auto">
          <a:xfrm>
            <a:off x="2209800" y="3200400"/>
            <a:ext cx="1728788" cy="5905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>
                <a:latin typeface="Arial" pitchFamily="34" charset="0"/>
                <a:cs typeface="Arial" pitchFamily="34" charset="0"/>
              </a:rPr>
              <a:t>Auflösung der Organisation</a:t>
            </a:r>
          </a:p>
        </p:txBody>
      </p:sp>
      <p:sp>
        <p:nvSpPr>
          <p:cNvPr id="148" name="Line 16"/>
          <p:cNvSpPr>
            <a:spLocks noChangeShapeType="1"/>
          </p:cNvSpPr>
          <p:nvPr/>
        </p:nvSpPr>
        <p:spPr bwMode="auto">
          <a:xfrm flipV="1">
            <a:off x="4648200" y="2286000"/>
            <a:ext cx="0" cy="288925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309" name="Line 18"/>
          <p:cNvSpPr>
            <a:spLocks noChangeShapeType="1"/>
          </p:cNvSpPr>
          <p:nvPr/>
        </p:nvSpPr>
        <p:spPr bwMode="auto">
          <a:xfrm>
            <a:off x="1447800" y="838200"/>
            <a:ext cx="0" cy="122396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50" name="Line 16"/>
          <p:cNvSpPr>
            <a:spLocks noChangeShapeType="1"/>
          </p:cNvSpPr>
          <p:nvPr/>
        </p:nvSpPr>
        <p:spPr bwMode="auto">
          <a:xfrm>
            <a:off x="1447800" y="4114800"/>
            <a:ext cx="647700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51" name="Line 16"/>
          <p:cNvSpPr>
            <a:spLocks noChangeShapeType="1"/>
          </p:cNvSpPr>
          <p:nvPr/>
        </p:nvSpPr>
        <p:spPr bwMode="auto">
          <a:xfrm>
            <a:off x="1447800" y="2743200"/>
            <a:ext cx="0" cy="1368425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38" name="Text Box 18"/>
          <p:cNvSpPr txBox="1">
            <a:spLocks noChangeArrowheads="1"/>
          </p:cNvSpPr>
          <p:nvPr/>
        </p:nvSpPr>
        <p:spPr bwMode="auto">
          <a:xfrm>
            <a:off x="0" y="0"/>
            <a:ext cx="2362200" cy="412750"/>
          </a:xfrm>
          <a:prstGeom prst="rect">
            <a:avLst/>
          </a:prstGeom>
          <a:solidFill>
            <a:srgbClr val="CCFFFF"/>
          </a:solidFill>
          <a:ln w="1587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de-DE" sz="2000" b="1"/>
              <a:t>Projektabschluss</a:t>
            </a:r>
          </a:p>
        </p:txBody>
      </p:sp>
      <p:sp>
        <p:nvSpPr>
          <p:cNvPr id="10314" name="Textfeld 95"/>
          <p:cNvSpPr txBox="1">
            <a:spLocks noChangeArrowheads="1"/>
          </p:cNvSpPr>
          <p:nvPr/>
        </p:nvSpPr>
        <p:spPr bwMode="auto">
          <a:xfrm>
            <a:off x="3276600" y="1371600"/>
            <a:ext cx="1474788" cy="3143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de-DE" sz="1400" b="1"/>
              <a:t>Projektleiter</a:t>
            </a:r>
            <a:endParaRPr lang="de-DE" b="1"/>
          </a:p>
        </p:txBody>
      </p:sp>
      <p:sp>
        <p:nvSpPr>
          <p:cNvPr id="2" name="Line 16"/>
          <p:cNvSpPr>
            <a:spLocks noChangeShapeType="1"/>
          </p:cNvSpPr>
          <p:nvPr/>
        </p:nvSpPr>
        <p:spPr bwMode="auto">
          <a:xfrm flipH="1" flipV="1">
            <a:off x="4038600" y="1828800"/>
            <a:ext cx="1981200" cy="0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0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0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5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0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000"/>
                            </p:stCondLst>
                            <p:childTnLst>
                              <p:par>
                                <p:cTn id="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5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0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000"/>
                            </p:stCondLst>
                            <p:childTnLst>
                              <p:par>
                                <p:cTn id="9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0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000"/>
                            </p:stCondLst>
                            <p:childTnLst>
                              <p:par>
                                <p:cTn id="1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2" dur="500"/>
                                        <p:tgtEl>
                                          <p:spTgt spid="10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500"/>
                            </p:stCondLst>
                            <p:childTnLst>
                              <p:par>
                                <p:cTn id="1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10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10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500"/>
                            </p:stCondLst>
                            <p:childTnLst>
                              <p:par>
                                <p:cTn id="1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3000"/>
                            </p:stCondLst>
                            <p:childTnLst>
                              <p:par>
                                <p:cTn id="1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3500"/>
                            </p:stCondLst>
                            <p:childTnLst>
                              <p:par>
                                <p:cTn id="1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10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6" dur="500"/>
                                        <p:tgtEl>
                                          <p:spTgt spid="10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4500"/>
                            </p:stCondLst>
                            <p:childTnLst>
                              <p:par>
                                <p:cTn id="1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5000"/>
                            </p:stCondLst>
                            <p:childTnLst>
                              <p:par>
                                <p:cTn id="1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5500"/>
                            </p:stCondLst>
                            <p:childTnLst>
                              <p:par>
                                <p:cTn id="1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" dur="500"/>
                                        <p:tgtEl>
                                          <p:spTgt spid="10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6000"/>
                            </p:stCondLst>
                            <p:childTnLst>
                              <p:par>
                                <p:cTn id="1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6500"/>
                            </p:stCondLst>
                            <p:childTnLst>
                              <p:par>
                                <p:cTn id="1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10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7000"/>
                            </p:stCondLst>
                            <p:childTnLst>
                              <p:par>
                                <p:cTn id="1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0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7500"/>
                            </p:stCondLst>
                            <p:childTnLst>
                              <p:par>
                                <p:cTn id="1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4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8000"/>
                            </p:stCondLst>
                            <p:childTnLst>
                              <p:par>
                                <p:cTn id="17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8500"/>
                            </p:stCondLst>
                            <p:childTnLst>
                              <p:par>
                                <p:cTn id="18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2" dur="500"/>
                                        <p:tgtEl>
                                          <p:spTgt spid="10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9000"/>
                            </p:stCondLst>
                            <p:childTnLst>
                              <p:par>
                                <p:cTn id="1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6" dur="500"/>
                                        <p:tgtEl>
                                          <p:spTgt spid="10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9500"/>
                            </p:stCondLst>
                            <p:childTnLst>
                              <p:par>
                                <p:cTn id="18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0" dur="500"/>
                                        <p:tgtEl>
                                          <p:spTgt spid="10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4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9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500"/>
                            </p:stCondLst>
                            <p:childTnLst>
                              <p:par>
                                <p:cTn id="20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1000"/>
                            </p:stCondLst>
                            <p:childTnLst>
                              <p:par>
                                <p:cTn id="20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7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1500"/>
                            </p:stCondLst>
                            <p:childTnLst>
                              <p:par>
                                <p:cTn id="2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1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2000"/>
                            </p:stCondLst>
                            <p:childTnLst>
                              <p:par>
                                <p:cTn id="2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5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2500"/>
                            </p:stCondLst>
                            <p:childTnLst>
                              <p:par>
                                <p:cTn id="2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9" dur="500"/>
                                        <p:tgtEl>
                                          <p:spTgt spid="10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" dur="500"/>
                                        <p:tgtEl>
                                          <p:spTgt spid="10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7" dur="500"/>
                                        <p:tgtEl>
                                          <p:spTgt spid="10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500"/>
                            </p:stCondLst>
                            <p:childTnLst>
                              <p:par>
                                <p:cTn id="2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6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>
                            <p:stCondLst>
                              <p:cond delay="1000"/>
                            </p:stCondLst>
                            <p:childTnLst>
                              <p:par>
                                <p:cTn id="238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3" grpId="0" animBg="1" autoUpdateAnimBg="0"/>
      <p:bldP spid="34" grpId="0" autoUpdateAnimBg="0"/>
      <p:bldP spid="50" grpId="0" animBg="1"/>
      <p:bldP spid="71" grpId="0" animBg="1" autoUpdateAnimBg="0"/>
      <p:bldP spid="87" grpId="0" animBg="1" autoUpdateAnimBg="0"/>
      <p:bldP spid="88" grpId="0" autoUpdateAnimBg="0"/>
      <p:bldP spid="100" grpId="0" animBg="1"/>
      <p:bldP spid="10267" grpId="0" animBg="1"/>
      <p:bldP spid="10268" grpId="0" animBg="1"/>
      <p:bldP spid="67" grpId="0" animBg="1" autoUpdateAnimBg="0"/>
      <p:bldP spid="10274" grpId="0" autoUpdateAnimBg="0"/>
      <p:bldP spid="70" grpId="0" animBg="1" autoUpdateAnimBg="0"/>
      <p:bldP spid="74" grpId="0" animBg="1"/>
      <p:bldP spid="78" grpId="0" animBg="1" autoUpdateAnimBg="0"/>
      <p:bldP spid="80" grpId="0" animBg="1" autoUpdateAnimBg="0"/>
      <p:bldP spid="82" grpId="0" animBg="1"/>
      <p:bldP spid="10280" grpId="0" animBg="1"/>
      <p:bldP spid="10281" grpId="0" animBg="1"/>
      <p:bldP spid="97" grpId="0" animBg="1" autoUpdateAnimBg="0"/>
      <p:bldP spid="10284" grpId="0" autoUpdateAnimBg="0"/>
      <p:bldP spid="10285" grpId="0" animBg="1"/>
      <p:bldP spid="10286" grpId="0" animBg="1"/>
      <p:bldP spid="10287" grpId="0" animBg="1"/>
      <p:bldP spid="10288" grpId="0" animBg="1"/>
      <p:bldP spid="129" grpId="0" animBg="1"/>
      <p:bldP spid="130" grpId="0" animBg="1"/>
      <p:bldP spid="10291" grpId="0" animBg="1"/>
      <p:bldP spid="132" grpId="0" animBg="1"/>
      <p:bldP spid="133" grpId="0" animBg="1"/>
      <p:bldP spid="136" grpId="0" animBg="1"/>
      <p:bldP spid="138" grpId="0" animBg="1" autoUpdateAnimBg="0"/>
      <p:bldP spid="139" grpId="0" animBg="1"/>
      <p:bldP spid="140" grpId="0" animBg="1"/>
      <p:bldP spid="141" grpId="0" animBg="1"/>
      <p:bldP spid="142" grpId="0" animBg="1" autoUpdateAnimBg="0"/>
      <p:bldP spid="10303" grpId="0" animBg="1"/>
      <p:bldP spid="10304" grpId="0" animBg="1"/>
      <p:bldP spid="10305" grpId="0" animBg="1"/>
      <p:bldP spid="10306" grpId="0" animBg="1"/>
      <p:bldP spid="147" grpId="0" animBg="1" autoUpdateAnimBg="0"/>
      <p:bldP spid="148" grpId="0" animBg="1"/>
      <p:bldP spid="10309" grpId="0" animBg="1"/>
      <p:bldP spid="150" grpId="0" animBg="1"/>
      <p:bldP spid="151" grpId="0" animBg="1"/>
      <p:bldP spid="10314" grpId="0" animBg="1" autoUpdateAnimBg="0"/>
      <p:bldP spid="2" grpId="0" animBg="1"/>
      <p:bldP spid="121865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328" name="Object 64"/>
          <p:cNvGraphicFramePr>
            <a:graphicFrameLocks noChangeAspect="1"/>
          </p:cNvGraphicFramePr>
          <p:nvPr/>
        </p:nvGraphicFramePr>
        <p:xfrm>
          <a:off x="0" y="5029200"/>
          <a:ext cx="8763000" cy="1036638"/>
        </p:xfrm>
        <a:graphic>
          <a:graphicData uri="http://schemas.openxmlformats.org/presentationml/2006/ole">
            <p:oleObj spid="_x0000_s11328" name="Bitmap-Bild" r:id="rId4" imgW="9047619" imgH="1000000" progId="PBrush">
              <p:embed/>
            </p:oleObj>
          </a:graphicData>
        </a:graphic>
      </p:graphicFrame>
      <p:pic>
        <p:nvPicPr>
          <p:cNvPr id="11269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96200" y="457200"/>
            <a:ext cx="936625" cy="1023938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Line 16"/>
          <p:cNvSpPr>
            <a:spLocks noChangeShapeType="1"/>
          </p:cNvSpPr>
          <p:nvPr/>
        </p:nvSpPr>
        <p:spPr bwMode="auto">
          <a:xfrm flipH="1">
            <a:off x="1524000" y="1371600"/>
            <a:ext cx="0" cy="3657600"/>
          </a:xfrm>
          <a:prstGeom prst="line">
            <a:avLst/>
          </a:prstGeom>
          <a:noFill/>
          <a:ln w="76200">
            <a:solidFill>
              <a:srgbClr val="008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11280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685800"/>
            <a:ext cx="993775" cy="863600"/>
          </a:xfrm>
          <a:prstGeom prst="rect">
            <a:avLst/>
          </a:prstGeom>
          <a:noFill/>
          <a:ln w="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3" name="Oval 17"/>
          <p:cNvSpPr>
            <a:spLocks noChangeArrowheads="1"/>
          </p:cNvSpPr>
          <p:nvPr/>
        </p:nvSpPr>
        <p:spPr bwMode="auto">
          <a:xfrm>
            <a:off x="1066800" y="2286000"/>
            <a:ext cx="863600" cy="792163"/>
          </a:xfrm>
          <a:prstGeom prst="ellipse">
            <a:avLst/>
          </a:prstGeom>
          <a:solidFill>
            <a:srgbClr val="9CFAA0"/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  <a:cs typeface="+mn-cs"/>
            </a:endParaRPr>
          </a:p>
        </p:txBody>
      </p:sp>
      <p:sp>
        <p:nvSpPr>
          <p:cNvPr id="34" name="Text Box 18"/>
          <p:cNvSpPr txBox="1">
            <a:spLocks noChangeArrowheads="1"/>
          </p:cNvSpPr>
          <p:nvPr/>
        </p:nvSpPr>
        <p:spPr bwMode="auto">
          <a:xfrm>
            <a:off x="1143000" y="2438400"/>
            <a:ext cx="7524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/>
              <a:t>SOLL</a:t>
            </a:r>
          </a:p>
        </p:txBody>
      </p:sp>
      <p:pic>
        <p:nvPicPr>
          <p:cNvPr id="11285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38400" y="4114800"/>
            <a:ext cx="1439863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" name="Line 16"/>
          <p:cNvSpPr>
            <a:spLocks noChangeShapeType="1"/>
          </p:cNvSpPr>
          <p:nvPr/>
        </p:nvSpPr>
        <p:spPr bwMode="auto">
          <a:xfrm flipV="1">
            <a:off x="7162800" y="1371600"/>
            <a:ext cx="0" cy="3733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53" name="Line 16"/>
          <p:cNvSpPr>
            <a:spLocks noChangeShapeType="1"/>
          </p:cNvSpPr>
          <p:nvPr/>
        </p:nvSpPr>
        <p:spPr bwMode="auto">
          <a:xfrm flipH="1">
            <a:off x="2362200" y="1524000"/>
            <a:ext cx="1216025" cy="0"/>
          </a:xfrm>
          <a:prstGeom prst="line">
            <a:avLst/>
          </a:prstGeom>
          <a:noFill/>
          <a:ln w="76200">
            <a:solidFill>
              <a:srgbClr val="008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288" name="Textfeld 54"/>
          <p:cNvSpPr txBox="1">
            <a:spLocks noChangeArrowheads="1"/>
          </p:cNvSpPr>
          <p:nvPr/>
        </p:nvSpPr>
        <p:spPr bwMode="auto">
          <a:xfrm>
            <a:off x="3810000" y="4495800"/>
            <a:ext cx="12239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Projekt-team</a:t>
            </a:r>
            <a:endParaRPr lang="de-DE" b="1"/>
          </a:p>
        </p:txBody>
      </p:sp>
      <p:sp>
        <p:nvSpPr>
          <p:cNvPr id="75" name="Text Box 66"/>
          <p:cNvSpPr txBox="1">
            <a:spLocks noChangeArrowheads="1"/>
          </p:cNvSpPr>
          <p:nvPr/>
        </p:nvSpPr>
        <p:spPr bwMode="auto">
          <a:xfrm>
            <a:off x="6400800" y="914400"/>
            <a:ext cx="1447800" cy="433388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Auftraggeber</a:t>
            </a:r>
          </a:p>
        </p:txBody>
      </p:sp>
      <p:sp>
        <p:nvSpPr>
          <p:cNvPr id="77" name="Line 16"/>
          <p:cNvSpPr>
            <a:spLocks noChangeShapeType="1"/>
          </p:cNvSpPr>
          <p:nvPr/>
        </p:nvSpPr>
        <p:spPr bwMode="auto">
          <a:xfrm flipH="1">
            <a:off x="5181600" y="1219200"/>
            <a:ext cx="1152525" cy="0"/>
          </a:xfrm>
          <a:prstGeom prst="line">
            <a:avLst/>
          </a:prstGeom>
          <a:noFill/>
          <a:ln w="76200">
            <a:solidFill>
              <a:srgbClr val="008000"/>
            </a:solidFill>
            <a:round/>
            <a:headEnd type="triangle" w="med" len="med"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83" name="Text Box 66"/>
          <p:cNvSpPr txBox="1">
            <a:spLocks noChangeArrowheads="1"/>
          </p:cNvSpPr>
          <p:nvPr/>
        </p:nvSpPr>
        <p:spPr bwMode="auto">
          <a:xfrm>
            <a:off x="762000" y="1371600"/>
            <a:ext cx="1584325" cy="4333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b="1">
                <a:latin typeface="Arial" pitchFamily="34" charset="0"/>
                <a:cs typeface="Arial" pitchFamily="34" charset="0"/>
              </a:rPr>
              <a:t>Auftragnehmer</a:t>
            </a:r>
          </a:p>
        </p:txBody>
      </p:sp>
      <p:sp>
        <p:nvSpPr>
          <p:cNvPr id="87" name="Oval 17"/>
          <p:cNvSpPr>
            <a:spLocks noChangeArrowheads="1"/>
          </p:cNvSpPr>
          <p:nvPr/>
        </p:nvSpPr>
        <p:spPr bwMode="auto">
          <a:xfrm>
            <a:off x="6781800" y="2133600"/>
            <a:ext cx="863600" cy="79216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  <a:cs typeface="+mn-cs"/>
            </a:endParaRPr>
          </a:p>
        </p:txBody>
      </p:sp>
      <p:sp>
        <p:nvSpPr>
          <p:cNvPr id="88" name="Text Box 18"/>
          <p:cNvSpPr txBox="1">
            <a:spLocks noChangeArrowheads="1"/>
          </p:cNvSpPr>
          <p:nvPr/>
        </p:nvSpPr>
        <p:spPr bwMode="auto">
          <a:xfrm>
            <a:off x="6948488" y="2362200"/>
            <a:ext cx="6794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/>
              <a:t>IST</a:t>
            </a:r>
          </a:p>
        </p:txBody>
      </p:sp>
      <p:sp>
        <p:nvSpPr>
          <p:cNvPr id="11299" name="Line 18"/>
          <p:cNvSpPr>
            <a:spLocks noChangeShapeType="1"/>
          </p:cNvSpPr>
          <p:nvPr/>
        </p:nvSpPr>
        <p:spPr bwMode="auto">
          <a:xfrm>
            <a:off x="7620000" y="2514600"/>
            <a:ext cx="576263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300" name="Line 18"/>
          <p:cNvSpPr>
            <a:spLocks noChangeShapeType="1"/>
          </p:cNvSpPr>
          <p:nvPr/>
        </p:nvSpPr>
        <p:spPr bwMode="auto">
          <a:xfrm flipV="1">
            <a:off x="8229600" y="1447800"/>
            <a:ext cx="0" cy="6477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301" name="AutoShape 32"/>
          <p:cNvSpPr>
            <a:spLocks noChangeArrowheads="1"/>
          </p:cNvSpPr>
          <p:nvPr/>
        </p:nvSpPr>
        <p:spPr bwMode="auto">
          <a:xfrm>
            <a:off x="7772400" y="2057400"/>
            <a:ext cx="1223963" cy="936625"/>
          </a:xfrm>
          <a:prstGeom prst="flowChartMultidocument">
            <a:avLst/>
          </a:prstGeom>
          <a:solidFill>
            <a:srgbClr val="FFFFCC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11302" name="Textfeld 94"/>
          <p:cNvSpPr txBox="1">
            <a:spLocks noChangeArrowheads="1"/>
          </p:cNvSpPr>
          <p:nvPr/>
        </p:nvSpPr>
        <p:spPr bwMode="auto">
          <a:xfrm>
            <a:off x="7772400" y="2286000"/>
            <a:ext cx="11525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Übergabe-protokoll</a:t>
            </a:r>
          </a:p>
        </p:txBody>
      </p:sp>
      <p:sp>
        <p:nvSpPr>
          <p:cNvPr id="99" name="Text Box 66"/>
          <p:cNvSpPr txBox="1">
            <a:spLocks noChangeArrowheads="1"/>
          </p:cNvSpPr>
          <p:nvPr/>
        </p:nvSpPr>
        <p:spPr bwMode="auto">
          <a:xfrm>
            <a:off x="3657600" y="2286000"/>
            <a:ext cx="1584325" cy="5746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>
                <a:latin typeface="Arial" pitchFamily="34" charset="0"/>
                <a:cs typeface="Arial" pitchFamily="34" charset="0"/>
              </a:rPr>
              <a:t>Abnahme</a:t>
            </a:r>
          </a:p>
        </p:txBody>
      </p:sp>
      <p:sp>
        <p:nvSpPr>
          <p:cNvPr id="100" name="Line 16"/>
          <p:cNvSpPr>
            <a:spLocks noChangeShapeType="1"/>
          </p:cNvSpPr>
          <p:nvPr/>
        </p:nvSpPr>
        <p:spPr bwMode="auto">
          <a:xfrm flipH="1" flipV="1">
            <a:off x="5257800" y="2514600"/>
            <a:ext cx="1511300" cy="0"/>
          </a:xfrm>
          <a:prstGeom prst="line">
            <a:avLst/>
          </a:prstGeom>
          <a:noFill/>
          <a:ln w="476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1" name="Line 16"/>
          <p:cNvSpPr>
            <a:spLocks noChangeShapeType="1"/>
          </p:cNvSpPr>
          <p:nvPr/>
        </p:nvSpPr>
        <p:spPr bwMode="auto">
          <a:xfrm>
            <a:off x="1981200" y="2667000"/>
            <a:ext cx="1676400" cy="0"/>
          </a:xfrm>
          <a:prstGeom prst="line">
            <a:avLst/>
          </a:prstGeom>
          <a:noFill/>
          <a:ln w="476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306" name="Line 18"/>
          <p:cNvSpPr>
            <a:spLocks noChangeShapeType="1"/>
          </p:cNvSpPr>
          <p:nvPr/>
        </p:nvSpPr>
        <p:spPr bwMode="auto">
          <a:xfrm flipH="1" flipV="1">
            <a:off x="5257800" y="2362200"/>
            <a:ext cx="1366838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307" name="Line 18"/>
          <p:cNvSpPr>
            <a:spLocks noChangeShapeType="1"/>
          </p:cNvSpPr>
          <p:nvPr/>
        </p:nvSpPr>
        <p:spPr bwMode="auto">
          <a:xfrm flipV="1">
            <a:off x="2057400" y="2514600"/>
            <a:ext cx="1584325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308" name="Line 18"/>
          <p:cNvSpPr>
            <a:spLocks noChangeShapeType="1"/>
          </p:cNvSpPr>
          <p:nvPr/>
        </p:nvSpPr>
        <p:spPr bwMode="auto">
          <a:xfrm flipH="1">
            <a:off x="6629400" y="1371600"/>
            <a:ext cx="0" cy="9906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309" name="Line 18"/>
          <p:cNvSpPr>
            <a:spLocks noChangeShapeType="1"/>
          </p:cNvSpPr>
          <p:nvPr/>
        </p:nvSpPr>
        <p:spPr bwMode="auto">
          <a:xfrm flipH="1">
            <a:off x="2057400" y="1828800"/>
            <a:ext cx="0" cy="7112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6" name="Line 16"/>
          <p:cNvSpPr>
            <a:spLocks noChangeShapeType="1"/>
          </p:cNvSpPr>
          <p:nvPr/>
        </p:nvSpPr>
        <p:spPr bwMode="auto">
          <a:xfrm>
            <a:off x="4419600" y="1752600"/>
            <a:ext cx="0" cy="533400"/>
          </a:xfrm>
          <a:prstGeom prst="line">
            <a:avLst/>
          </a:prstGeom>
          <a:noFill/>
          <a:ln w="476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7" name="AutoShape 32"/>
          <p:cNvSpPr>
            <a:spLocks noChangeArrowheads="1"/>
          </p:cNvSpPr>
          <p:nvPr/>
        </p:nvSpPr>
        <p:spPr bwMode="auto">
          <a:xfrm>
            <a:off x="3886200" y="3429000"/>
            <a:ext cx="1296988" cy="863600"/>
          </a:xfrm>
          <a:prstGeom prst="flowChartMultidocument">
            <a:avLst/>
          </a:prstGeom>
          <a:solidFill>
            <a:schemeClr val="accent3">
              <a:lumMod val="20000"/>
              <a:lumOff val="80000"/>
            </a:schemeClr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  <a:cs typeface="+mn-cs"/>
            </a:endParaRPr>
          </a:p>
        </p:txBody>
      </p:sp>
      <p:sp>
        <p:nvSpPr>
          <p:cNvPr id="11312" name="Textfeld 107"/>
          <p:cNvSpPr txBox="1">
            <a:spLocks noChangeArrowheads="1"/>
          </p:cNvSpPr>
          <p:nvPr/>
        </p:nvSpPr>
        <p:spPr bwMode="auto">
          <a:xfrm>
            <a:off x="3851275" y="3573463"/>
            <a:ext cx="11525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Abnahme-protokoll</a:t>
            </a:r>
          </a:p>
        </p:txBody>
      </p:sp>
      <p:graphicFrame>
        <p:nvGraphicFramePr>
          <p:cNvPr id="11266" name="Object 3"/>
          <p:cNvGraphicFramePr>
            <a:graphicFrameLocks noChangeAspect="1"/>
          </p:cNvGraphicFramePr>
          <p:nvPr/>
        </p:nvGraphicFramePr>
        <p:xfrm>
          <a:off x="2819400" y="2819400"/>
          <a:ext cx="1114425" cy="479425"/>
        </p:xfrm>
        <a:graphic>
          <a:graphicData uri="http://schemas.openxmlformats.org/presentationml/2006/ole">
            <p:oleObj spid="_x0000_s11266" name="Paint Shop Pro Image" r:id="rId8" imgW="1795122" imgH="770732" progId="">
              <p:embed/>
            </p:oleObj>
          </a:graphicData>
        </a:graphic>
      </p:graphicFrame>
      <p:sp>
        <p:nvSpPr>
          <p:cNvPr id="11313" name="Line 18"/>
          <p:cNvSpPr>
            <a:spLocks noChangeShapeType="1"/>
          </p:cNvSpPr>
          <p:nvPr/>
        </p:nvSpPr>
        <p:spPr bwMode="auto">
          <a:xfrm flipH="1">
            <a:off x="4495800" y="2819400"/>
            <a:ext cx="0" cy="58896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0" name="Text Box 66"/>
          <p:cNvSpPr txBox="1">
            <a:spLocks noChangeArrowheads="1"/>
          </p:cNvSpPr>
          <p:nvPr/>
        </p:nvSpPr>
        <p:spPr bwMode="auto">
          <a:xfrm>
            <a:off x="7543800" y="3429000"/>
            <a:ext cx="1447800" cy="647700"/>
          </a:xfrm>
          <a:prstGeom prst="rect">
            <a:avLst/>
          </a:prstGeom>
          <a:solidFill>
            <a:srgbClr val="C9FFDB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de-DE" sz="1600" b="1"/>
              <a:t>Freigabe zur Nutzung</a:t>
            </a:r>
          </a:p>
        </p:txBody>
      </p:sp>
      <p:sp>
        <p:nvSpPr>
          <p:cNvPr id="111" name="Line 16"/>
          <p:cNvSpPr>
            <a:spLocks noChangeShapeType="1"/>
          </p:cNvSpPr>
          <p:nvPr/>
        </p:nvSpPr>
        <p:spPr bwMode="auto">
          <a:xfrm flipH="1">
            <a:off x="1524000" y="533400"/>
            <a:ext cx="0" cy="8763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2" name="Line 16"/>
          <p:cNvSpPr>
            <a:spLocks noChangeShapeType="1"/>
          </p:cNvSpPr>
          <p:nvPr/>
        </p:nvSpPr>
        <p:spPr bwMode="auto">
          <a:xfrm flipH="1">
            <a:off x="7086600" y="533400"/>
            <a:ext cx="0" cy="4191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3" name="Line 16"/>
          <p:cNvSpPr>
            <a:spLocks noChangeShapeType="1"/>
          </p:cNvSpPr>
          <p:nvPr/>
        </p:nvSpPr>
        <p:spPr bwMode="auto">
          <a:xfrm>
            <a:off x="1524000" y="533400"/>
            <a:ext cx="554513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318" name="AutoShape 32"/>
          <p:cNvSpPr>
            <a:spLocks noChangeArrowheads="1"/>
          </p:cNvSpPr>
          <p:nvPr/>
        </p:nvSpPr>
        <p:spPr bwMode="auto">
          <a:xfrm>
            <a:off x="3657600" y="990600"/>
            <a:ext cx="1511300" cy="1008063"/>
          </a:xfrm>
          <a:prstGeom prst="flowChartMultidocument">
            <a:avLst/>
          </a:prstGeom>
          <a:solidFill>
            <a:srgbClr val="FFEDDB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11319" name="Textfeld 114"/>
          <p:cNvSpPr txBox="1">
            <a:spLocks noChangeArrowheads="1"/>
          </p:cNvSpPr>
          <p:nvPr/>
        </p:nvSpPr>
        <p:spPr bwMode="auto">
          <a:xfrm>
            <a:off x="3657600" y="1143000"/>
            <a:ext cx="1368425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300" b="1"/>
              <a:t>Projektaufrag, Pflichtenheft, Lastenheft</a:t>
            </a:r>
          </a:p>
        </p:txBody>
      </p:sp>
      <p:graphicFrame>
        <p:nvGraphicFramePr>
          <p:cNvPr id="11267" name="Object 2"/>
          <p:cNvGraphicFramePr>
            <a:graphicFrameLocks noChangeAspect="1"/>
          </p:cNvGraphicFramePr>
          <p:nvPr/>
        </p:nvGraphicFramePr>
        <p:xfrm>
          <a:off x="4876800" y="1524000"/>
          <a:ext cx="1004888" cy="431800"/>
        </p:xfrm>
        <a:graphic>
          <a:graphicData uri="http://schemas.openxmlformats.org/presentationml/2006/ole">
            <p:oleObj spid="_x0000_s11267" name="Paint Shop Pro Image" r:id="rId9" imgW="1795122" imgH="770732" progId="">
              <p:embed/>
            </p:oleObj>
          </a:graphicData>
        </a:graphic>
      </p:graphicFrame>
      <p:sp>
        <p:nvSpPr>
          <p:cNvPr id="120" name="Text Box 59"/>
          <p:cNvSpPr txBox="1">
            <a:spLocks noChangeArrowheads="1"/>
          </p:cNvSpPr>
          <p:nvPr/>
        </p:nvSpPr>
        <p:spPr bwMode="auto">
          <a:xfrm>
            <a:off x="3429000" y="360588"/>
            <a:ext cx="2943200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 smtClean="0">
                <a:latin typeface="Arial" pitchFamily="34" charset="0"/>
                <a:cs typeface="Arial" pitchFamily="34" charset="0"/>
              </a:rPr>
              <a:t>Projekt-(Rest)-Finanzierung</a:t>
            </a:r>
            <a:endParaRPr lang="de-DE" sz="1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1321" name="Line 18"/>
          <p:cNvSpPr>
            <a:spLocks noChangeShapeType="1"/>
          </p:cNvSpPr>
          <p:nvPr/>
        </p:nvSpPr>
        <p:spPr bwMode="auto">
          <a:xfrm>
            <a:off x="5105400" y="3733800"/>
            <a:ext cx="2447925" cy="0"/>
          </a:xfrm>
          <a:prstGeom prst="line">
            <a:avLst/>
          </a:prstGeom>
          <a:noFill/>
          <a:ln w="539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1322" name="Line 18"/>
          <p:cNvSpPr>
            <a:spLocks noChangeShapeType="1"/>
          </p:cNvSpPr>
          <p:nvPr/>
        </p:nvSpPr>
        <p:spPr bwMode="auto">
          <a:xfrm flipH="1">
            <a:off x="8458200" y="4114800"/>
            <a:ext cx="0" cy="1169988"/>
          </a:xfrm>
          <a:prstGeom prst="line">
            <a:avLst/>
          </a:prstGeom>
          <a:noFill/>
          <a:ln w="53975">
            <a:solidFill>
              <a:srgbClr val="0000FF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pic>
        <p:nvPicPr>
          <p:cNvPr id="11323" name="Picture 4" descr="C:\Users\SvK\AppData\Local\Microsoft\Windows\Temporary Internet Files\Content.IE5\ZA046WAK\smiley-147407_960_720[1]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458200" y="2971800"/>
            <a:ext cx="541338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268" name="Object 7"/>
          <p:cNvGraphicFramePr>
            <a:graphicFrameLocks noChangeAspect="1"/>
          </p:cNvGraphicFramePr>
          <p:nvPr/>
        </p:nvGraphicFramePr>
        <p:xfrm>
          <a:off x="2514600" y="152400"/>
          <a:ext cx="720725" cy="738188"/>
        </p:xfrm>
        <a:graphic>
          <a:graphicData uri="http://schemas.openxmlformats.org/presentationml/2006/ole">
            <p:oleObj spid="_x0000_s11268" name="Paint Shop Pro Image" r:id="rId11" imgW="1171049" imgH="1200325" progId="">
              <p:embed/>
            </p:oleObj>
          </a:graphicData>
        </a:graphic>
      </p:graphicFrame>
      <p:sp>
        <p:nvSpPr>
          <p:cNvPr id="11327" name="Textfeld 64"/>
          <p:cNvSpPr txBox="1">
            <a:spLocks noChangeArrowheads="1"/>
          </p:cNvSpPr>
          <p:nvPr/>
        </p:nvSpPr>
        <p:spPr bwMode="auto">
          <a:xfrm>
            <a:off x="0" y="1828800"/>
            <a:ext cx="14763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/>
              <a:t>Projektleiter</a:t>
            </a:r>
            <a:endParaRPr lang="de-DE" b="1"/>
          </a:p>
        </p:txBody>
      </p:sp>
      <p:cxnSp>
        <p:nvCxnSpPr>
          <p:cNvPr id="62" name="Gerade Verbindung mit Pfeil 61"/>
          <p:cNvCxnSpPr/>
          <p:nvPr/>
        </p:nvCxnSpPr>
        <p:spPr>
          <a:xfrm flipV="1">
            <a:off x="1219200" y="4724400"/>
            <a:ext cx="0" cy="1582738"/>
          </a:xfrm>
          <a:prstGeom prst="straightConnector1">
            <a:avLst/>
          </a:prstGeom>
          <a:ln w="44450">
            <a:solidFill>
              <a:srgbClr val="0000FF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mit Pfeil 67"/>
          <p:cNvCxnSpPr/>
          <p:nvPr/>
        </p:nvCxnSpPr>
        <p:spPr>
          <a:xfrm>
            <a:off x="1295400" y="6248400"/>
            <a:ext cx="6096000" cy="1588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 Box 59"/>
          <p:cNvSpPr txBox="1">
            <a:spLocks noChangeArrowheads="1"/>
          </p:cNvSpPr>
          <p:nvPr/>
        </p:nvSpPr>
        <p:spPr bwMode="auto">
          <a:xfrm>
            <a:off x="3505200" y="6096000"/>
            <a:ext cx="1752600" cy="346075"/>
          </a:xfrm>
          <a:prstGeom prst="rect">
            <a:avLst/>
          </a:prstGeom>
          <a:solidFill>
            <a:srgbClr val="FFEDDB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 anchorCtr="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>
                <a:latin typeface="Arial" pitchFamily="34" charset="0"/>
                <a:cs typeface="Arial" pitchFamily="34" charset="0"/>
              </a:rPr>
              <a:t>Projektdauer</a:t>
            </a:r>
          </a:p>
        </p:txBody>
      </p:sp>
      <p:cxnSp>
        <p:nvCxnSpPr>
          <p:cNvPr id="124" name="Gerade Verbindung mit Pfeil 123"/>
          <p:cNvCxnSpPr/>
          <p:nvPr/>
        </p:nvCxnSpPr>
        <p:spPr>
          <a:xfrm flipV="1">
            <a:off x="7391400" y="4724400"/>
            <a:ext cx="0" cy="1524000"/>
          </a:xfrm>
          <a:prstGeom prst="straightConnector1">
            <a:avLst/>
          </a:prstGeom>
          <a:ln w="44450">
            <a:solidFill>
              <a:srgbClr val="0000FF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 Box 18"/>
          <p:cNvSpPr txBox="1">
            <a:spLocks noChangeArrowheads="1"/>
          </p:cNvSpPr>
          <p:nvPr/>
        </p:nvSpPr>
        <p:spPr bwMode="auto">
          <a:xfrm>
            <a:off x="0" y="0"/>
            <a:ext cx="2362200" cy="412750"/>
          </a:xfrm>
          <a:prstGeom prst="rect">
            <a:avLst/>
          </a:prstGeom>
          <a:solidFill>
            <a:srgbClr val="CCFFFF"/>
          </a:solidFill>
          <a:ln w="1587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de-DE" sz="2000" b="1"/>
              <a:t>Projektabschluss</a:t>
            </a:r>
          </a:p>
        </p:txBody>
      </p:sp>
      <p:sp>
        <p:nvSpPr>
          <p:cNvPr id="2" name="Line 16"/>
          <p:cNvSpPr>
            <a:spLocks noChangeShapeType="1"/>
          </p:cNvSpPr>
          <p:nvPr/>
        </p:nvSpPr>
        <p:spPr bwMode="auto">
          <a:xfrm flipH="1" flipV="1">
            <a:off x="4419600" y="685800"/>
            <a:ext cx="0" cy="457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1865" name="Rectangle 11"/>
          <p:cNvSpPr>
            <a:spLocks noChangeArrowheads="1"/>
          </p:cNvSpPr>
          <p:nvPr/>
        </p:nvSpPr>
        <p:spPr bwMode="auto">
          <a:xfrm>
            <a:off x="8610600" y="6324600"/>
            <a:ext cx="381000" cy="381000"/>
          </a:xfrm>
          <a:prstGeom prst="rect">
            <a:avLst/>
          </a:prstGeom>
          <a:solidFill>
            <a:srgbClr val="FF3300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1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1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11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11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3000"/>
                            </p:stCondLst>
                            <p:childTnLst>
                              <p:par>
                                <p:cTn id="1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11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500"/>
                                        <p:tgtEl>
                                          <p:spTgt spid="11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500"/>
                            </p:stCondLst>
                            <p:childTnLst>
                              <p:par>
                                <p:cTn id="1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4" dur="500"/>
                                        <p:tgtEl>
                                          <p:spTgt spid="11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000"/>
                            </p:stCondLst>
                            <p:childTnLst>
                              <p:par>
                                <p:cTn id="1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500"/>
                            </p:stCondLst>
                            <p:childTnLst>
                              <p:par>
                                <p:cTn id="14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6" dur="500"/>
                                        <p:tgtEl>
                                          <p:spTgt spid="11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500"/>
                            </p:stCondLst>
                            <p:childTnLst>
                              <p:par>
                                <p:cTn id="1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500"/>
                                        <p:tgtEl>
                                          <p:spTgt spid="11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3000"/>
                            </p:stCondLst>
                            <p:childTnLst>
                              <p:par>
                                <p:cTn id="1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3500"/>
                            </p:stCondLst>
                            <p:childTnLst>
                              <p:par>
                                <p:cTn id="1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4000"/>
                            </p:stCondLst>
                            <p:childTnLst>
                              <p:par>
                                <p:cTn id="16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8" dur="500"/>
                                        <p:tgtEl>
                                          <p:spTgt spid="11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500"/>
                            </p:stCondLst>
                            <p:childTnLst>
                              <p:par>
                                <p:cTn id="1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1000"/>
                            </p:stCondLst>
                            <p:childTnLst>
                              <p:par>
                                <p:cTn id="1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11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1500"/>
                            </p:stCondLst>
                            <p:childTnLst>
                              <p:par>
                                <p:cTn id="1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0" dur="500"/>
                                        <p:tgtEl>
                                          <p:spTgt spid="11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2000"/>
                            </p:stCondLst>
                            <p:childTnLst>
                              <p:par>
                                <p:cTn id="1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2500"/>
                            </p:stCondLst>
                            <p:childTnLst>
                              <p:par>
                                <p:cTn id="1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8" dur="500"/>
                                        <p:tgtEl>
                                          <p:spTgt spid="11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3000"/>
                            </p:stCondLst>
                            <p:childTnLst>
                              <p:par>
                                <p:cTn id="19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11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11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11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11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500"/>
                            </p:stCondLst>
                            <p:childTnLst>
                              <p:par>
                                <p:cTn id="20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1000"/>
                            </p:stCondLst>
                            <p:childTnLst>
                              <p:par>
                                <p:cTn id="20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1500"/>
                            </p:stCondLst>
                            <p:childTnLst>
                              <p:par>
                                <p:cTn id="2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2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2000"/>
                            </p:stCondLst>
                            <p:childTnLst>
                              <p:par>
                                <p:cTn id="214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3" grpId="0" animBg="1" autoUpdateAnimBg="0"/>
      <p:bldP spid="34" grpId="0" autoUpdateAnimBg="0"/>
      <p:bldP spid="50" grpId="0" animBg="1"/>
      <p:bldP spid="53" grpId="0" animBg="1"/>
      <p:bldP spid="11288" grpId="0" autoUpdateAnimBg="0"/>
      <p:bldP spid="75" grpId="0" animBg="1" autoUpdateAnimBg="0"/>
      <p:bldP spid="77" grpId="0" animBg="1"/>
      <p:bldP spid="83" grpId="0" animBg="1" autoUpdateAnimBg="0"/>
      <p:bldP spid="87" grpId="0" animBg="1" autoUpdateAnimBg="0"/>
      <p:bldP spid="88" grpId="0" autoUpdateAnimBg="0"/>
      <p:bldP spid="11299" grpId="0" animBg="1"/>
      <p:bldP spid="11300" grpId="0" animBg="1"/>
      <p:bldP spid="11301" grpId="0" animBg="1" autoUpdateAnimBg="0"/>
      <p:bldP spid="11302" grpId="0" autoUpdateAnimBg="0"/>
      <p:bldP spid="99" grpId="0" animBg="1" autoUpdateAnimBg="0"/>
      <p:bldP spid="100" grpId="0" animBg="1"/>
      <p:bldP spid="101" grpId="0" animBg="1"/>
      <p:bldP spid="11306" grpId="0" animBg="1"/>
      <p:bldP spid="11307" grpId="0" animBg="1"/>
      <p:bldP spid="11308" grpId="0" animBg="1"/>
      <p:bldP spid="11309" grpId="0" animBg="1"/>
      <p:bldP spid="106" grpId="0" animBg="1"/>
      <p:bldP spid="107" grpId="0" animBg="1" autoUpdateAnimBg="0"/>
      <p:bldP spid="11312" grpId="0" autoUpdateAnimBg="0"/>
      <p:bldP spid="11313" grpId="0" animBg="1"/>
      <p:bldP spid="110" grpId="0" animBg="1" autoUpdateAnimBg="0"/>
      <p:bldP spid="111" grpId="0" animBg="1"/>
      <p:bldP spid="112" grpId="0" animBg="1"/>
      <p:bldP spid="113" grpId="0" animBg="1"/>
      <p:bldP spid="11318" grpId="0" animBg="1" autoUpdateAnimBg="0"/>
      <p:bldP spid="11319" grpId="0" autoUpdateAnimBg="0"/>
      <p:bldP spid="120" grpId="0" animBg="1" autoUpdateAnimBg="0"/>
      <p:bldP spid="11321" grpId="0" animBg="1"/>
      <p:bldP spid="11322" grpId="0" animBg="1"/>
      <p:bldP spid="11327" grpId="0" autoUpdateAnimBg="0"/>
      <p:bldP spid="71" grpId="0" animBg="1" autoUpdateAnimBg="0"/>
      <p:bldP spid="2" grpId="0" animBg="1"/>
      <p:bldP spid="121865" grpId="0" animBg="1" autoUpdateAnimBg="0"/>
    </p:bld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409</Words>
  <Application>Microsoft Office PowerPoint</Application>
  <PresentationFormat>Bildschirmpräsentation (4:3)</PresentationFormat>
  <Paragraphs>161</Paragraphs>
  <Slides>10</Slides>
  <Notes>7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10</vt:i4>
      </vt:variant>
    </vt:vector>
  </HeadingPairs>
  <TitlesOfParts>
    <vt:vector size="13" baseType="lpstr">
      <vt:lpstr>Larissa-Design</vt:lpstr>
      <vt:lpstr>Bitmap-Bild</vt:lpstr>
      <vt:lpstr>Paint Shop Pro Image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IWK-Siegfried von Känel</dc:creator>
  <cp:lastModifiedBy>IWK-Siegfried von Känel</cp:lastModifiedBy>
  <cp:revision>342</cp:revision>
  <dcterms:created xsi:type="dcterms:W3CDTF">2019-09-12T07:03:07Z</dcterms:created>
  <dcterms:modified xsi:type="dcterms:W3CDTF">2020-03-29T14:22:55Z</dcterms:modified>
</cp:coreProperties>
</file>