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8" r:id="rId2"/>
    <p:sldId id="279" r:id="rId3"/>
    <p:sldId id="258" r:id="rId4"/>
    <p:sldId id="282" r:id="rId5"/>
    <p:sldId id="264" r:id="rId6"/>
    <p:sldId id="268" r:id="rId7"/>
    <p:sldId id="289" r:id="rId8"/>
    <p:sldId id="297" r:id="rId9"/>
    <p:sldId id="291" r:id="rId10"/>
    <p:sldId id="292" r:id="rId11"/>
    <p:sldId id="294" r:id="rId12"/>
    <p:sldId id="295" r:id="rId1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FDA5"/>
    <a:srgbClr val="FFCDFF"/>
    <a:srgbClr val="9CFAA0"/>
    <a:srgbClr val="009242"/>
    <a:srgbClr val="FFFFCC"/>
    <a:srgbClr val="0000FF"/>
    <a:srgbClr val="E9FFC1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729" autoAdjust="0"/>
    <p:restoredTop sz="94483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4F1FE9-2597-44D9-B471-35939F9A24F2}" type="datetimeFigureOut">
              <a:rPr lang="de-DE"/>
              <a:pPr>
                <a:defRPr/>
              </a:pPr>
              <a:t>29.03.2020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00BA2E-29A9-44BC-8345-D2C09D0478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27463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smtClean="0"/>
              <a:t>Folie 1: Pprobleem und Problemösungsprozess</a:t>
            </a:r>
          </a:p>
        </p:txBody>
      </p:sp>
      <p:sp>
        <p:nvSpPr>
          <p:cNvPr id="26628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0B33C7-AF2E-48A1-838D-E67E9BA34AA3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3DEBA0-37AB-4A82-9E84-32F3C803974F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7"/>
          <p:cNvSpPr txBox="1">
            <a:spLocks noChangeArrowheads="1"/>
          </p:cNvSpPr>
          <p:nvPr userDrawn="1"/>
        </p:nvSpPr>
        <p:spPr bwMode="auto">
          <a:xfrm>
            <a:off x="0" y="6613525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00">
                <a:latin typeface="Calibri" pitchFamily="34" charset="0"/>
              </a:rPr>
              <a:t>© Springer-Gabler Fachmedien 2020</a:t>
            </a:r>
          </a:p>
        </p:txBody>
      </p:sp>
      <p:sp>
        <p:nvSpPr>
          <p:cNvPr id="7176" name="Text Box 8"/>
          <p:cNvSpPr txBox="1">
            <a:spLocks noChangeArrowheads="1"/>
          </p:cNvSpPr>
          <p:nvPr userDrawn="1"/>
        </p:nvSpPr>
        <p:spPr bwMode="auto">
          <a:xfrm>
            <a:off x="8153400" y="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31EC641F-12FE-465E-8CCF-2D5B9F1DF7A6}" type="slidenum">
              <a:rPr lang="de-DE" b="1">
                <a:latin typeface="Calibri" pitchFamily="34" charset="0"/>
              </a:rPr>
              <a:pPr>
                <a:spcBef>
                  <a:spcPct val="50000"/>
                </a:spcBef>
                <a:defRPr/>
              </a:pPr>
              <a:t>‹Nr.›</a:t>
            </a:fld>
            <a:r>
              <a:rPr lang="de-DE" b="1">
                <a:latin typeface="Calibri" pitchFamily="34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png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4.png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ChangeArrowheads="1"/>
          </p:cNvSpPr>
          <p:nvPr/>
        </p:nvSpPr>
        <p:spPr bwMode="auto">
          <a:xfrm>
            <a:off x="152400" y="381000"/>
            <a:ext cx="8763000" cy="2552700"/>
          </a:xfrm>
          <a:prstGeom prst="rect">
            <a:avLst/>
          </a:prstGeom>
          <a:solidFill>
            <a:srgbClr val="F1FFCB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304800" y="1568450"/>
            <a:ext cx="8424863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3600" b="1" i="1">
                <a:solidFill>
                  <a:srgbClr val="0000FF"/>
                </a:solidFill>
                <a:latin typeface="Times New Roman" charset="0"/>
              </a:rPr>
              <a:t>Projekte und Projektmanagement</a:t>
            </a:r>
            <a:endParaRPr lang="de-DE" sz="3600" b="1" i="1">
              <a:latin typeface="Times New Roman" charset="0"/>
            </a:endParaRP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438150" y="563563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 b="1" i="1">
                <a:latin typeface="Times New Roman" charset="0"/>
              </a:rPr>
              <a:t>Siegfried von Känel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228600" y="3152775"/>
            <a:ext cx="8534400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 b="1"/>
              <a:t>Animierte PowerPoint-Folien zu ausgewählten Grafiken</a:t>
            </a:r>
          </a:p>
        </p:txBody>
      </p:sp>
      <p:sp>
        <p:nvSpPr>
          <p:cNvPr id="121863" name="Text Box 9"/>
          <p:cNvSpPr txBox="1">
            <a:spLocks noChangeArrowheads="1"/>
          </p:cNvSpPr>
          <p:nvPr/>
        </p:nvSpPr>
        <p:spPr bwMode="auto">
          <a:xfrm>
            <a:off x="381000" y="4191000"/>
            <a:ext cx="8382000" cy="460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 b="1">
                <a:solidFill>
                  <a:srgbClr val="FF3300"/>
                </a:solidFill>
              </a:rPr>
              <a:t>Hinweise:</a:t>
            </a:r>
            <a:endParaRPr lang="de-DE" sz="2800" b="1"/>
          </a:p>
        </p:txBody>
      </p:sp>
      <p:sp>
        <p:nvSpPr>
          <p:cNvPr id="8199" name="Textfeld 9"/>
          <p:cNvSpPr txBox="1">
            <a:spLocks noChangeArrowheads="1"/>
          </p:cNvSpPr>
          <p:nvPr/>
        </p:nvSpPr>
        <p:spPr bwMode="auto">
          <a:xfrm>
            <a:off x="457200" y="4648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b="1"/>
              <a:t>Start der Präsentation:  Funktionstaste </a:t>
            </a:r>
            <a:r>
              <a:rPr lang="de-DE" b="1">
                <a:solidFill>
                  <a:srgbClr val="0000FF"/>
                </a:solidFill>
              </a:rPr>
              <a:t>[F5] </a:t>
            </a:r>
            <a:r>
              <a:rPr lang="de-DE" b="1"/>
              <a:t>drücken oder über Menü „Bildschirmpräsentation“.</a:t>
            </a:r>
          </a:p>
          <a:p>
            <a:endParaRPr lang="de-DE" b="1"/>
          </a:p>
          <a:p>
            <a:r>
              <a:rPr lang="de-DE" b="1"/>
              <a:t>Im Weiteren immer mit dem </a:t>
            </a:r>
            <a:r>
              <a:rPr lang="de-DE" b="1">
                <a:solidFill>
                  <a:srgbClr val="0000FF"/>
                </a:solidFill>
              </a:rPr>
              <a:t>Mauszeiger </a:t>
            </a:r>
            <a:r>
              <a:rPr lang="de-DE" b="1"/>
              <a:t>solange auf die Folienfläche klicken,</a:t>
            </a:r>
          </a:p>
          <a:p>
            <a:r>
              <a:rPr lang="de-DE" b="1"/>
              <a:t>bis das das kleine </a:t>
            </a:r>
            <a:r>
              <a:rPr lang="de-DE" b="1">
                <a:solidFill>
                  <a:srgbClr val="0000FF"/>
                </a:solidFill>
              </a:rPr>
              <a:t>rote Viereck</a:t>
            </a:r>
            <a:r>
              <a:rPr lang="de-DE" b="1"/>
              <a:t> erscheint.  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76600" y="3573463"/>
            <a:ext cx="1871663" cy="4619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2400" b="1">
                <a:solidFill>
                  <a:srgbClr val="0000FF"/>
                </a:solidFill>
              </a:rPr>
              <a:t>Kapitel </a:t>
            </a:r>
            <a:r>
              <a:rPr lang="de-DE" sz="2400" b="1" smtClean="0">
                <a:solidFill>
                  <a:srgbClr val="0000FF"/>
                </a:solidFill>
              </a:rPr>
              <a:t> 1</a:t>
            </a:r>
            <a:endParaRPr lang="de-DE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utoUpdateAnimBg="0"/>
      <p:bldP spid="121863" grpId="0" autoUpdateAnimBg="0"/>
      <p:bldP spid="121865" grpId="0" animBg="1" autoUpdateAnimBg="0"/>
      <p:bldP spid="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657600"/>
            <a:ext cx="8382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1676400" y="2133600"/>
          <a:ext cx="1546225" cy="1027113"/>
        </p:xfrm>
        <a:graphic>
          <a:graphicData uri="http://schemas.openxmlformats.org/presentationml/2006/ole">
            <p:oleObj spid="_x0000_s5122" name="Paint Shop Pro Image" r:id="rId4" imgW="2156682" imgH="1434146" progId="">
              <p:embed/>
            </p:oleObj>
          </a:graphicData>
        </a:graphic>
      </p:graphicFrame>
      <p:sp>
        <p:nvSpPr>
          <p:cNvPr id="3" name="Eingekerbter Pfeil nach rechts 2"/>
          <p:cNvSpPr/>
          <p:nvPr/>
        </p:nvSpPr>
        <p:spPr>
          <a:xfrm>
            <a:off x="1371600" y="990600"/>
            <a:ext cx="1439863" cy="1079500"/>
          </a:xfrm>
          <a:prstGeom prst="notched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125" name="AutoShape 32"/>
          <p:cNvSpPr>
            <a:spLocks noChangeArrowheads="1"/>
          </p:cNvSpPr>
          <p:nvPr/>
        </p:nvSpPr>
        <p:spPr bwMode="auto">
          <a:xfrm>
            <a:off x="63500" y="1219200"/>
            <a:ext cx="1079500" cy="863600"/>
          </a:xfrm>
          <a:prstGeom prst="flowChartMultidocument">
            <a:avLst/>
          </a:prstGeom>
          <a:solidFill>
            <a:srgbClr val="FFEDDB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5" name="Legende mit Pfeil nach unten 4"/>
          <p:cNvSpPr/>
          <p:nvPr/>
        </p:nvSpPr>
        <p:spPr>
          <a:xfrm>
            <a:off x="66675" y="228600"/>
            <a:ext cx="1152525" cy="936625"/>
          </a:xfrm>
          <a:prstGeom prst="downArrowCallou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127" name="Textfeld 5"/>
          <p:cNvSpPr txBox="1">
            <a:spLocks noChangeArrowheads="1"/>
          </p:cNvSpPr>
          <p:nvPr/>
        </p:nvSpPr>
        <p:spPr bwMode="auto">
          <a:xfrm>
            <a:off x="71438" y="228600"/>
            <a:ext cx="12239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Projekt-initierung</a:t>
            </a:r>
          </a:p>
        </p:txBody>
      </p:sp>
      <p:sp>
        <p:nvSpPr>
          <p:cNvPr id="5128" name="Textfeld 7"/>
          <p:cNvSpPr txBox="1">
            <a:spLocks noChangeArrowheads="1"/>
          </p:cNvSpPr>
          <p:nvPr/>
        </p:nvSpPr>
        <p:spPr bwMode="auto">
          <a:xfrm>
            <a:off x="107950" y="1341438"/>
            <a:ext cx="1223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Projekt-auftrag</a:t>
            </a:r>
          </a:p>
        </p:txBody>
      </p:sp>
      <p:sp>
        <p:nvSpPr>
          <p:cNvPr id="5129" name="Textfeld 9"/>
          <p:cNvSpPr txBox="1">
            <a:spLocks noChangeArrowheads="1"/>
          </p:cNvSpPr>
          <p:nvPr/>
        </p:nvSpPr>
        <p:spPr bwMode="auto">
          <a:xfrm>
            <a:off x="1619250" y="1249363"/>
            <a:ext cx="1296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1. Analyse, Planung</a:t>
            </a:r>
          </a:p>
        </p:txBody>
      </p:sp>
      <p:sp>
        <p:nvSpPr>
          <p:cNvPr id="11" name="Eingekerbter Pfeil nach rechts 10"/>
          <p:cNvSpPr/>
          <p:nvPr/>
        </p:nvSpPr>
        <p:spPr>
          <a:xfrm>
            <a:off x="3200400" y="1981200"/>
            <a:ext cx="1584325" cy="719138"/>
          </a:xfrm>
          <a:prstGeom prst="notchedRightArrow">
            <a:avLst/>
          </a:prstGeom>
          <a:solidFill>
            <a:srgbClr val="E9FF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131" name="Textfeld 11"/>
          <p:cNvSpPr txBox="1">
            <a:spLocks noChangeArrowheads="1"/>
          </p:cNvSpPr>
          <p:nvPr/>
        </p:nvSpPr>
        <p:spPr bwMode="auto">
          <a:xfrm>
            <a:off x="3352800" y="2209800"/>
            <a:ext cx="1439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2. Konzeption</a:t>
            </a:r>
          </a:p>
        </p:txBody>
      </p:sp>
      <p:sp>
        <p:nvSpPr>
          <p:cNvPr id="13" name="Eingekerbter Pfeil nach rechts 12"/>
          <p:cNvSpPr/>
          <p:nvPr/>
        </p:nvSpPr>
        <p:spPr>
          <a:xfrm>
            <a:off x="4495800" y="2819400"/>
            <a:ext cx="2303463" cy="720725"/>
          </a:xfrm>
          <a:prstGeom prst="notched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133" name="Textfeld 13"/>
          <p:cNvSpPr txBox="1">
            <a:spLocks noChangeArrowheads="1"/>
          </p:cNvSpPr>
          <p:nvPr/>
        </p:nvSpPr>
        <p:spPr bwMode="auto">
          <a:xfrm>
            <a:off x="4648200" y="3048000"/>
            <a:ext cx="2160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3. Systemdefinition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219200" y="1524000"/>
            <a:ext cx="360363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ingekerbter Pfeil nach rechts 27"/>
          <p:cNvSpPr/>
          <p:nvPr/>
        </p:nvSpPr>
        <p:spPr>
          <a:xfrm>
            <a:off x="6781800" y="3657600"/>
            <a:ext cx="2016125" cy="1008063"/>
          </a:xfrm>
          <a:prstGeom prst="notchedRightArrow">
            <a:avLst/>
          </a:prstGeom>
          <a:solidFill>
            <a:srgbClr val="9CFA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136" name="Textfeld 28"/>
          <p:cNvSpPr txBox="1">
            <a:spLocks noChangeArrowheads="1"/>
          </p:cNvSpPr>
          <p:nvPr/>
        </p:nvSpPr>
        <p:spPr bwMode="auto">
          <a:xfrm>
            <a:off x="7010400" y="3886200"/>
            <a:ext cx="17287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4. Entwicklung, Konstruktion</a:t>
            </a:r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1295400" y="228600"/>
            <a:ext cx="0" cy="3097213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lussdiagramm: Verzweigung 36"/>
          <p:cNvSpPr/>
          <p:nvPr/>
        </p:nvSpPr>
        <p:spPr>
          <a:xfrm>
            <a:off x="3200400" y="1219200"/>
            <a:ext cx="792163" cy="576263"/>
          </a:xfrm>
          <a:prstGeom prst="flowChartDecision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2819400" y="1524000"/>
            <a:ext cx="360363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cxnSpLocks noChangeShapeType="1"/>
          </p:cNvCxnSpPr>
          <p:nvPr/>
        </p:nvCxnSpPr>
        <p:spPr bwMode="auto">
          <a:xfrm>
            <a:off x="3581400" y="1752600"/>
            <a:ext cx="0" cy="444500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/>
            <a:tailEnd type="triangle" w="med" len="med"/>
          </a:ln>
        </p:spPr>
      </p:cxnSp>
      <p:cxnSp>
        <p:nvCxnSpPr>
          <p:cNvPr id="41" name="Gerade Verbindung mit Pfeil 40"/>
          <p:cNvCxnSpPr/>
          <p:nvPr/>
        </p:nvCxnSpPr>
        <p:spPr>
          <a:xfrm>
            <a:off x="3962400" y="1524000"/>
            <a:ext cx="360363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2" name="Textfeld 42"/>
          <p:cNvSpPr txBox="1">
            <a:spLocks noChangeArrowheads="1"/>
          </p:cNvSpPr>
          <p:nvPr/>
        </p:nvSpPr>
        <p:spPr bwMode="auto">
          <a:xfrm>
            <a:off x="4267200" y="1371600"/>
            <a:ext cx="10493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Abbruch</a:t>
            </a:r>
          </a:p>
        </p:txBody>
      </p:sp>
      <p:cxnSp>
        <p:nvCxnSpPr>
          <p:cNvPr id="44" name="Gerade Verbindung mit Pfeil 43"/>
          <p:cNvCxnSpPr/>
          <p:nvPr/>
        </p:nvCxnSpPr>
        <p:spPr>
          <a:xfrm>
            <a:off x="4800600" y="2362200"/>
            <a:ext cx="360363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>
            <a:cxnSpLocks noChangeShapeType="1"/>
          </p:cNvCxnSpPr>
          <p:nvPr/>
        </p:nvCxnSpPr>
        <p:spPr bwMode="auto">
          <a:xfrm>
            <a:off x="5562600" y="2590800"/>
            <a:ext cx="0" cy="457200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/>
            <a:tailEnd type="triangle" w="med" len="med"/>
          </a:ln>
        </p:spPr>
      </p:cxnSp>
      <p:cxnSp>
        <p:nvCxnSpPr>
          <p:cNvPr id="48" name="Gerade Verbindung mit Pfeil 47"/>
          <p:cNvCxnSpPr/>
          <p:nvPr/>
        </p:nvCxnSpPr>
        <p:spPr>
          <a:xfrm>
            <a:off x="5943600" y="2362200"/>
            <a:ext cx="360363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6" name="Textfeld 49"/>
          <p:cNvSpPr txBox="1">
            <a:spLocks noChangeArrowheads="1"/>
          </p:cNvSpPr>
          <p:nvPr/>
        </p:nvSpPr>
        <p:spPr bwMode="auto">
          <a:xfrm>
            <a:off x="6248400" y="2209800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Abbruch</a:t>
            </a:r>
          </a:p>
        </p:txBody>
      </p:sp>
      <p:sp>
        <p:nvSpPr>
          <p:cNvPr id="51" name="Flussdiagramm: Verzweigung 50"/>
          <p:cNvSpPr/>
          <p:nvPr/>
        </p:nvSpPr>
        <p:spPr>
          <a:xfrm>
            <a:off x="5181600" y="2057400"/>
            <a:ext cx="792163" cy="576263"/>
          </a:xfrm>
          <a:prstGeom prst="flowChartDecision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54" name="Gerade Verbindung mit Pfeil 53"/>
          <p:cNvCxnSpPr/>
          <p:nvPr/>
        </p:nvCxnSpPr>
        <p:spPr>
          <a:xfrm>
            <a:off x="6781800" y="3200400"/>
            <a:ext cx="360363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>
            <a:cxnSpLocks noChangeShapeType="1"/>
          </p:cNvCxnSpPr>
          <p:nvPr/>
        </p:nvCxnSpPr>
        <p:spPr bwMode="auto">
          <a:xfrm>
            <a:off x="7507288" y="3429000"/>
            <a:ext cx="0" cy="436563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/>
            <a:tailEnd type="triangle" w="med" len="med"/>
          </a:ln>
        </p:spPr>
      </p:cxnSp>
      <p:cxnSp>
        <p:nvCxnSpPr>
          <p:cNvPr id="56" name="Gerade Verbindung mit Pfeil 55"/>
          <p:cNvCxnSpPr/>
          <p:nvPr/>
        </p:nvCxnSpPr>
        <p:spPr>
          <a:xfrm>
            <a:off x="7888288" y="3200400"/>
            <a:ext cx="360362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1" name="Textfeld 56"/>
          <p:cNvSpPr txBox="1">
            <a:spLocks noChangeArrowheads="1"/>
          </p:cNvSpPr>
          <p:nvPr/>
        </p:nvSpPr>
        <p:spPr bwMode="auto">
          <a:xfrm>
            <a:off x="8207375" y="3048000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Abbruch</a:t>
            </a:r>
          </a:p>
        </p:txBody>
      </p:sp>
      <p:sp>
        <p:nvSpPr>
          <p:cNvPr id="58" name="Flussdiagramm: Verzweigung 57"/>
          <p:cNvSpPr/>
          <p:nvPr/>
        </p:nvSpPr>
        <p:spPr>
          <a:xfrm>
            <a:off x="7162800" y="2895600"/>
            <a:ext cx="792163" cy="576263"/>
          </a:xfrm>
          <a:prstGeom prst="flowChartDecision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59" name="Gerade Verbindung mit Pfeil 58"/>
          <p:cNvCxnSpPr>
            <a:cxnSpLocks noChangeShapeType="1"/>
          </p:cNvCxnSpPr>
          <p:nvPr/>
        </p:nvCxnSpPr>
        <p:spPr bwMode="auto">
          <a:xfrm>
            <a:off x="8763000" y="4191000"/>
            <a:ext cx="228600" cy="0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100" name="Gerade Verbindung mit Pfeil 99"/>
          <p:cNvCxnSpPr/>
          <p:nvPr/>
        </p:nvCxnSpPr>
        <p:spPr>
          <a:xfrm flipH="1">
            <a:off x="3581400" y="2590800"/>
            <a:ext cx="7938" cy="64770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/>
          <p:cNvCxnSpPr/>
          <p:nvPr/>
        </p:nvCxnSpPr>
        <p:spPr>
          <a:xfrm>
            <a:off x="1600200" y="3200400"/>
            <a:ext cx="1952625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/>
          <p:nvPr/>
        </p:nvCxnSpPr>
        <p:spPr>
          <a:xfrm>
            <a:off x="1600200" y="1828800"/>
            <a:ext cx="0" cy="1368425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mit Pfeil 107"/>
          <p:cNvCxnSpPr/>
          <p:nvPr/>
        </p:nvCxnSpPr>
        <p:spPr>
          <a:xfrm>
            <a:off x="5257800" y="3429000"/>
            <a:ext cx="0" cy="144463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mit Pfeil 109"/>
          <p:cNvCxnSpPr/>
          <p:nvPr/>
        </p:nvCxnSpPr>
        <p:spPr>
          <a:xfrm>
            <a:off x="3810000" y="2590800"/>
            <a:ext cx="0" cy="1008063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/>
          <p:cNvCxnSpPr/>
          <p:nvPr/>
        </p:nvCxnSpPr>
        <p:spPr>
          <a:xfrm>
            <a:off x="7239000" y="4419600"/>
            <a:ext cx="0" cy="144463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/>
          <p:cNvCxnSpPr/>
          <p:nvPr/>
        </p:nvCxnSpPr>
        <p:spPr>
          <a:xfrm>
            <a:off x="5791200" y="4572000"/>
            <a:ext cx="1449388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 Verbindung mit Pfeil 116"/>
          <p:cNvCxnSpPr/>
          <p:nvPr/>
        </p:nvCxnSpPr>
        <p:spPr>
          <a:xfrm>
            <a:off x="5791200" y="3429000"/>
            <a:ext cx="0" cy="1152525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/>
          <p:cNvCxnSpPr/>
          <p:nvPr/>
        </p:nvCxnSpPr>
        <p:spPr>
          <a:xfrm>
            <a:off x="8686800" y="4495800"/>
            <a:ext cx="0" cy="198120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79" name="Textfeld 59"/>
          <p:cNvSpPr txBox="1">
            <a:spLocks noChangeArrowheads="1"/>
          </p:cNvSpPr>
          <p:nvPr/>
        </p:nvSpPr>
        <p:spPr bwMode="auto">
          <a:xfrm>
            <a:off x="1908175" y="3500438"/>
            <a:ext cx="1511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Korrekturen, Nachbesserungen</a:t>
            </a:r>
          </a:p>
        </p:txBody>
      </p:sp>
      <p:cxnSp>
        <p:nvCxnSpPr>
          <p:cNvPr id="61" name="Gerade Verbindung 60"/>
          <p:cNvCxnSpPr/>
          <p:nvPr/>
        </p:nvCxnSpPr>
        <p:spPr>
          <a:xfrm flipV="1">
            <a:off x="2362200" y="3200400"/>
            <a:ext cx="576263" cy="36036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81" name="Text Box 61"/>
          <p:cNvSpPr txBox="1">
            <a:spLocks noChangeArrowheads="1"/>
          </p:cNvSpPr>
          <p:nvPr/>
        </p:nvSpPr>
        <p:spPr bwMode="auto">
          <a:xfrm>
            <a:off x="2209800" y="152400"/>
            <a:ext cx="5486400" cy="461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400" b="1">
                <a:latin typeface="Arial" pitchFamily="34" charset="0"/>
                <a:cs typeface="Arial" pitchFamily="34" charset="0"/>
              </a:rPr>
              <a:t>Phasenmodell: FuE-Projekte</a:t>
            </a:r>
          </a:p>
        </p:txBody>
      </p:sp>
      <p:sp>
        <p:nvSpPr>
          <p:cNvPr id="5182" name="Textfeld 42"/>
          <p:cNvSpPr txBox="1">
            <a:spLocks noChangeArrowheads="1"/>
          </p:cNvSpPr>
          <p:nvPr/>
        </p:nvSpPr>
        <p:spPr bwMode="auto">
          <a:xfrm>
            <a:off x="3657600" y="1828800"/>
            <a:ext cx="10493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Okay!</a:t>
            </a:r>
          </a:p>
        </p:txBody>
      </p:sp>
      <p:sp>
        <p:nvSpPr>
          <p:cNvPr id="5183" name="Textfeld 42"/>
          <p:cNvSpPr txBox="1">
            <a:spLocks noChangeArrowheads="1"/>
          </p:cNvSpPr>
          <p:nvPr/>
        </p:nvSpPr>
        <p:spPr bwMode="auto">
          <a:xfrm>
            <a:off x="5715000" y="2590800"/>
            <a:ext cx="10493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Okay!</a:t>
            </a:r>
          </a:p>
        </p:txBody>
      </p:sp>
      <p:graphicFrame>
        <p:nvGraphicFramePr>
          <p:cNvPr id="5184" name="Object 64"/>
          <p:cNvGraphicFramePr>
            <a:graphicFrameLocks noChangeAspect="1"/>
          </p:cNvGraphicFramePr>
          <p:nvPr/>
        </p:nvGraphicFramePr>
        <p:xfrm>
          <a:off x="4724400" y="3657600"/>
          <a:ext cx="838200" cy="790575"/>
        </p:xfrm>
        <a:graphic>
          <a:graphicData uri="http://schemas.openxmlformats.org/presentationml/2006/ole">
            <p:oleObj spid="_x0000_s5123" name="Bitmap-Bild" r:id="rId5" imgW="1676634" imgH="1580952" progId="PBrush">
              <p:embed/>
            </p:oleObj>
          </a:graphicData>
        </a:graphic>
      </p:graphicFrame>
      <p:sp>
        <p:nvSpPr>
          <p:cNvPr id="5185" name="Textfeld 42"/>
          <p:cNvSpPr txBox="1">
            <a:spLocks noChangeArrowheads="1"/>
          </p:cNvSpPr>
          <p:nvPr/>
        </p:nvSpPr>
        <p:spPr bwMode="auto">
          <a:xfrm>
            <a:off x="7659688" y="3352800"/>
            <a:ext cx="104933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Okay!</a:t>
            </a:r>
          </a:p>
        </p:txBody>
      </p:sp>
      <p:sp>
        <p:nvSpPr>
          <p:cNvPr id="34" name="Eingekerbter Pfeil nach rechts 33"/>
          <p:cNvSpPr/>
          <p:nvPr/>
        </p:nvSpPr>
        <p:spPr>
          <a:xfrm>
            <a:off x="533400" y="5181600"/>
            <a:ext cx="2016125" cy="1008063"/>
          </a:xfrm>
          <a:prstGeom prst="notchedRightArrow">
            <a:avLst/>
          </a:prstGeom>
          <a:solidFill>
            <a:srgbClr val="E9FF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Flussdiagramm: Verzweigung 36"/>
          <p:cNvSpPr/>
          <p:nvPr/>
        </p:nvSpPr>
        <p:spPr>
          <a:xfrm>
            <a:off x="685800" y="4495800"/>
            <a:ext cx="792163" cy="576263"/>
          </a:xfrm>
          <a:prstGeom prst="flowChartDecision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4" name="Gerade Verbindung mit Pfeil 37"/>
          <p:cNvCxnSpPr/>
          <p:nvPr/>
        </p:nvCxnSpPr>
        <p:spPr>
          <a:xfrm>
            <a:off x="1066800" y="5029200"/>
            <a:ext cx="0" cy="43180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40"/>
          <p:cNvCxnSpPr>
            <a:cxnSpLocks noChangeShapeType="1"/>
          </p:cNvCxnSpPr>
          <p:nvPr/>
        </p:nvCxnSpPr>
        <p:spPr bwMode="auto">
          <a:xfrm flipH="1">
            <a:off x="152400" y="4800600"/>
            <a:ext cx="533400" cy="0"/>
          </a:xfrm>
          <a:prstGeom prst="straightConnector1">
            <a:avLst/>
          </a:prstGeom>
          <a:noFill/>
          <a:ln w="4445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5190" name="Textfeld 42"/>
          <p:cNvSpPr txBox="1">
            <a:spLocks noChangeArrowheads="1"/>
          </p:cNvSpPr>
          <p:nvPr/>
        </p:nvSpPr>
        <p:spPr bwMode="auto">
          <a:xfrm>
            <a:off x="0" y="4267200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Abbruch</a:t>
            </a:r>
          </a:p>
        </p:txBody>
      </p:sp>
      <p:sp>
        <p:nvSpPr>
          <p:cNvPr id="5191" name="Textfeld 59"/>
          <p:cNvSpPr txBox="1">
            <a:spLocks noChangeArrowheads="1"/>
          </p:cNvSpPr>
          <p:nvPr/>
        </p:nvSpPr>
        <p:spPr bwMode="auto">
          <a:xfrm>
            <a:off x="798513" y="5492750"/>
            <a:ext cx="1944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5. Realisierung</a:t>
            </a:r>
          </a:p>
        </p:txBody>
      </p:sp>
      <p:cxnSp>
        <p:nvCxnSpPr>
          <p:cNvPr id="83" name="Gerade Verbindung mit Pfeil 82"/>
          <p:cNvCxnSpPr/>
          <p:nvPr/>
        </p:nvCxnSpPr>
        <p:spPr>
          <a:xfrm>
            <a:off x="1219200" y="5943600"/>
            <a:ext cx="0" cy="53340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58"/>
          <p:cNvCxnSpPr>
            <a:cxnSpLocks noChangeShapeType="1"/>
          </p:cNvCxnSpPr>
          <p:nvPr/>
        </p:nvCxnSpPr>
        <p:spPr bwMode="auto">
          <a:xfrm>
            <a:off x="8991600" y="4191000"/>
            <a:ext cx="0" cy="609600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8" name="Gerade Verbindung mit Pfeil 58"/>
          <p:cNvCxnSpPr>
            <a:cxnSpLocks noChangeShapeType="1"/>
          </p:cNvCxnSpPr>
          <p:nvPr/>
        </p:nvCxnSpPr>
        <p:spPr bwMode="auto">
          <a:xfrm>
            <a:off x="1447800" y="4800600"/>
            <a:ext cx="7543800" cy="0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 type="triangle" w="med" len="med"/>
            <a:tailEnd/>
          </a:ln>
        </p:spPr>
      </p:cxnSp>
      <p:pic>
        <p:nvPicPr>
          <p:cNvPr id="5196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943600"/>
            <a:ext cx="6858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9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4953000"/>
            <a:ext cx="8382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ingekerbter Pfeil nach rechts 27"/>
          <p:cNvSpPr/>
          <p:nvPr/>
        </p:nvSpPr>
        <p:spPr>
          <a:xfrm>
            <a:off x="4267200" y="5257800"/>
            <a:ext cx="2160588" cy="865188"/>
          </a:xfrm>
          <a:prstGeom prst="notch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199" name="Textfeld 28"/>
          <p:cNvSpPr txBox="1">
            <a:spLocks noChangeArrowheads="1"/>
          </p:cNvSpPr>
          <p:nvPr/>
        </p:nvSpPr>
        <p:spPr bwMode="auto">
          <a:xfrm>
            <a:off x="4495800" y="548640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6. Einführung</a:t>
            </a:r>
          </a:p>
        </p:txBody>
      </p:sp>
      <p:cxnSp>
        <p:nvCxnSpPr>
          <p:cNvPr id="10" name="Gerade Verbindung mit Pfeil 60"/>
          <p:cNvCxnSpPr/>
          <p:nvPr/>
        </p:nvCxnSpPr>
        <p:spPr>
          <a:xfrm>
            <a:off x="2514600" y="5715000"/>
            <a:ext cx="360363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>
            <a:cxnSpLocks noChangeShapeType="1"/>
          </p:cNvCxnSpPr>
          <p:nvPr/>
        </p:nvCxnSpPr>
        <p:spPr bwMode="auto">
          <a:xfrm flipV="1">
            <a:off x="3276600" y="4953000"/>
            <a:ext cx="0" cy="457200"/>
          </a:xfrm>
          <a:prstGeom prst="straightConnector1">
            <a:avLst/>
          </a:prstGeom>
          <a:noFill/>
          <a:ln w="4445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5202" name="Textfeld 63"/>
          <p:cNvSpPr txBox="1">
            <a:spLocks noChangeArrowheads="1"/>
          </p:cNvSpPr>
          <p:nvPr/>
        </p:nvSpPr>
        <p:spPr bwMode="auto">
          <a:xfrm>
            <a:off x="3352800" y="5029200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Abbruch</a:t>
            </a:r>
          </a:p>
        </p:txBody>
      </p:sp>
      <p:sp>
        <p:nvSpPr>
          <p:cNvPr id="65" name="Flussdiagramm: Verzweigung 64"/>
          <p:cNvSpPr/>
          <p:nvPr/>
        </p:nvSpPr>
        <p:spPr>
          <a:xfrm>
            <a:off x="2895600" y="5410200"/>
            <a:ext cx="792163" cy="576263"/>
          </a:xfrm>
          <a:prstGeom prst="flowChartDecision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12" name="Gerade Verbindung mit Pfeil 60"/>
          <p:cNvCxnSpPr/>
          <p:nvPr/>
        </p:nvCxnSpPr>
        <p:spPr>
          <a:xfrm>
            <a:off x="3657600" y="5715000"/>
            <a:ext cx="685800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05" name="Picture 4" descr="C:\Users\SvK\AppData\Local\Microsoft\Windows\Temporary Internet Files\Content.IE5\ZA046WAK\smiley-147407_960_72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15200" y="5105400"/>
            <a:ext cx="576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Gerade Verbindung mit Pfeil 43"/>
          <p:cNvCxnSpPr/>
          <p:nvPr/>
        </p:nvCxnSpPr>
        <p:spPr>
          <a:xfrm>
            <a:off x="6477000" y="5715000"/>
            <a:ext cx="431800" cy="0"/>
          </a:xfrm>
          <a:prstGeom prst="straightConnector1">
            <a:avLst/>
          </a:prstGeom>
          <a:ln w="444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>
          <a:xfrm flipH="1">
            <a:off x="6934200" y="5334000"/>
            <a:ext cx="7938" cy="855663"/>
          </a:xfrm>
          <a:prstGeom prst="straightConnector1">
            <a:avLst/>
          </a:prstGeom>
          <a:ln w="444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>
            <a:off x="6934200" y="5334000"/>
            <a:ext cx="381000" cy="0"/>
          </a:xfrm>
          <a:prstGeom prst="straightConnector1">
            <a:avLst/>
          </a:prstGeom>
          <a:ln w="44450">
            <a:solidFill>
              <a:srgbClr val="00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/>
          <p:nvPr/>
        </p:nvCxnSpPr>
        <p:spPr>
          <a:xfrm>
            <a:off x="6934200" y="6096000"/>
            <a:ext cx="381000" cy="0"/>
          </a:xfrm>
          <a:prstGeom prst="straightConnector1">
            <a:avLst/>
          </a:prstGeom>
          <a:ln w="44450">
            <a:solidFill>
              <a:srgbClr val="0000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>
            <a:cxnSpLocks noChangeShapeType="1"/>
          </p:cNvCxnSpPr>
          <p:nvPr/>
        </p:nvCxnSpPr>
        <p:spPr bwMode="auto">
          <a:xfrm>
            <a:off x="6477000" y="4953000"/>
            <a:ext cx="1588" cy="1677988"/>
          </a:xfrm>
          <a:prstGeom prst="straightConnector1">
            <a:avLst/>
          </a:prstGeom>
          <a:noFill/>
          <a:ln w="34925" algn="ctr">
            <a:solidFill>
              <a:srgbClr val="FF0000"/>
            </a:solidFill>
            <a:prstDash val="sysDot"/>
            <a:round/>
            <a:headEnd/>
            <a:tailEnd/>
          </a:ln>
        </p:spPr>
      </p:cxnSp>
      <p:sp>
        <p:nvSpPr>
          <p:cNvPr id="5211" name="Textfeld 75"/>
          <p:cNvSpPr txBox="1">
            <a:spLocks noChangeArrowheads="1"/>
          </p:cNvSpPr>
          <p:nvPr/>
        </p:nvSpPr>
        <p:spPr bwMode="auto">
          <a:xfrm>
            <a:off x="7848600" y="5257800"/>
            <a:ext cx="935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„TOP“</a:t>
            </a:r>
          </a:p>
        </p:txBody>
      </p:sp>
      <p:sp>
        <p:nvSpPr>
          <p:cNvPr id="5212" name="Textfeld 76"/>
          <p:cNvSpPr txBox="1">
            <a:spLocks noChangeArrowheads="1"/>
          </p:cNvSpPr>
          <p:nvPr/>
        </p:nvSpPr>
        <p:spPr bwMode="auto">
          <a:xfrm>
            <a:off x="7848600" y="5562600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oder</a:t>
            </a:r>
          </a:p>
        </p:txBody>
      </p:sp>
      <p:sp>
        <p:nvSpPr>
          <p:cNvPr id="5213" name="Textfeld 77"/>
          <p:cNvSpPr txBox="1">
            <a:spLocks noChangeArrowheads="1"/>
          </p:cNvSpPr>
          <p:nvPr/>
        </p:nvSpPr>
        <p:spPr bwMode="auto">
          <a:xfrm>
            <a:off x="7924800" y="5867400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„Flop“</a:t>
            </a:r>
          </a:p>
        </p:txBody>
      </p:sp>
      <p:pic>
        <p:nvPicPr>
          <p:cNvPr id="5214" name="Grafik 78" descr="Daumen-flop.bmp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200" y="5791200"/>
            <a:ext cx="674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4" name="Gerade Verbindung mit Pfeil 83"/>
          <p:cNvCxnSpPr/>
          <p:nvPr/>
        </p:nvCxnSpPr>
        <p:spPr>
          <a:xfrm>
            <a:off x="1219200" y="6477000"/>
            <a:ext cx="7467600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mit Pfeil 108"/>
          <p:cNvCxnSpPr/>
          <p:nvPr/>
        </p:nvCxnSpPr>
        <p:spPr>
          <a:xfrm>
            <a:off x="3810000" y="3581400"/>
            <a:ext cx="1449388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82588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00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0"/>
                            </p:stCondLst>
                            <p:childTnLst>
                              <p:par>
                                <p:cTn id="1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"/>
                            </p:stCondLst>
                            <p:childTnLst>
                              <p:par>
                                <p:cTn id="1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5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500"/>
                            </p:stCondLst>
                            <p:childTnLst>
                              <p:par>
                                <p:cTn id="1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000"/>
                            </p:stCondLst>
                            <p:childTnLst>
                              <p:par>
                                <p:cTn id="1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500"/>
                            </p:stCondLst>
                            <p:childTnLst>
                              <p:par>
                                <p:cTn id="1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0"/>
                            </p:stCondLst>
                            <p:childTnLst>
                              <p:par>
                                <p:cTn id="1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500"/>
                            </p:stCondLst>
                            <p:childTnLst>
                              <p:par>
                                <p:cTn id="18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6000"/>
                            </p:stCondLst>
                            <p:childTnLst>
                              <p:par>
                                <p:cTn id="1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00"/>
                            </p:stCondLst>
                            <p:childTnLst>
                              <p:par>
                                <p:cTn id="1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000"/>
                            </p:stCondLst>
                            <p:childTnLst>
                              <p:par>
                                <p:cTn id="20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500"/>
                            </p:stCondLst>
                            <p:childTnLst>
                              <p:par>
                                <p:cTn id="2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500"/>
                            </p:stCondLst>
                            <p:childTnLst>
                              <p:par>
                                <p:cTn id="2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3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5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500"/>
                                        <p:tgtEl>
                                          <p:spTgt spid="5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500"/>
                            </p:stCondLst>
                            <p:childTnLst>
                              <p:par>
                                <p:cTn id="2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3" dur="500"/>
                                        <p:tgtEl>
                                          <p:spTgt spid="5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00"/>
                            </p:stCondLst>
                            <p:childTnLst>
                              <p:par>
                                <p:cTn id="2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1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500"/>
                                        <p:tgtEl>
                                          <p:spTgt spid="5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2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2500"/>
                            </p:stCondLst>
                            <p:childTnLst>
                              <p:par>
                                <p:cTn id="2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500"/>
                                        <p:tgtEl>
                                          <p:spTgt spid="5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3000"/>
                            </p:stCondLst>
                            <p:childTnLst>
                              <p:par>
                                <p:cTn id="2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500"/>
                                        <p:tgtEl>
                                          <p:spTgt spid="5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500"/>
                            </p:stCondLst>
                            <p:childTnLst>
                              <p:par>
                                <p:cTn id="2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1000"/>
                            </p:stCondLst>
                            <p:childTnLst>
                              <p:par>
                                <p:cTn id="2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2" dur="500"/>
                                        <p:tgtEl>
                                          <p:spTgt spid="5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2000"/>
                            </p:stCondLst>
                            <p:childTnLst>
                              <p:par>
                                <p:cTn id="3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6" dur="500"/>
                                        <p:tgtEl>
                                          <p:spTgt spid="5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2500"/>
                            </p:stCondLst>
                            <p:childTnLst>
                              <p:par>
                                <p:cTn id="3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0" dur="500"/>
                                        <p:tgtEl>
                                          <p:spTgt spid="5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00"/>
                            </p:stCondLst>
                            <p:childTnLst>
                              <p:par>
                                <p:cTn id="3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9" dur="500"/>
                                        <p:tgtEl>
                                          <p:spTgt spid="5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1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500"/>
                                        <p:tgtEl>
                                          <p:spTgt spid="5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1500"/>
                            </p:stCondLst>
                            <p:childTnLst>
                              <p:par>
                                <p:cTn id="32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5125" grpId="0" animBg="1" autoUpdateAnimBg="0"/>
      <p:bldP spid="5" grpId="0" animBg="1" autoUpdateAnimBg="0"/>
      <p:bldP spid="5127" grpId="0" autoUpdateAnimBg="0"/>
      <p:bldP spid="5128" grpId="0" autoUpdateAnimBg="0"/>
      <p:bldP spid="5129" grpId="0" autoUpdateAnimBg="0"/>
      <p:bldP spid="11" grpId="0" animBg="1" autoUpdateAnimBg="0"/>
      <p:bldP spid="5131" grpId="0" autoUpdateAnimBg="0"/>
      <p:bldP spid="13" grpId="0" animBg="1" autoUpdateAnimBg="0"/>
      <p:bldP spid="5133" grpId="0" autoUpdateAnimBg="0"/>
      <p:bldP spid="28" grpId="0" animBg="1" autoUpdateAnimBg="0"/>
      <p:bldP spid="5136" grpId="0" autoUpdateAnimBg="0"/>
      <p:bldP spid="37" grpId="0" animBg="1" autoUpdateAnimBg="0"/>
      <p:bldP spid="5142" grpId="0" autoUpdateAnimBg="0"/>
      <p:bldP spid="5146" grpId="0" autoUpdateAnimBg="0"/>
      <p:bldP spid="51" grpId="0" animBg="1" autoUpdateAnimBg="0"/>
      <p:bldP spid="5151" grpId="0" autoUpdateAnimBg="0"/>
      <p:bldP spid="58" grpId="0" animBg="1" autoUpdateAnimBg="0"/>
      <p:bldP spid="5179" grpId="0" autoUpdateAnimBg="0"/>
      <p:bldP spid="5182" grpId="0" autoUpdateAnimBg="0"/>
      <p:bldP spid="5183" grpId="0" autoUpdateAnimBg="0"/>
      <p:bldP spid="5185" grpId="0" autoUpdateAnimBg="0"/>
      <p:bldP spid="34" grpId="0" animBg="1" autoUpdateAnimBg="0"/>
      <p:bldP spid="2" grpId="0" animBg="1" autoUpdateAnimBg="0"/>
      <p:bldP spid="5190" grpId="0" autoUpdateAnimBg="0"/>
      <p:bldP spid="5191" grpId="0" autoUpdateAnimBg="0"/>
      <p:bldP spid="9" grpId="0" animBg="1" autoUpdateAnimBg="0"/>
      <p:bldP spid="5199" grpId="0" autoUpdateAnimBg="0"/>
      <p:bldP spid="5202" grpId="0" autoUpdateAnimBg="0"/>
      <p:bldP spid="65" grpId="0" animBg="1" autoUpdateAnimBg="0"/>
      <p:bldP spid="5211" grpId="0" autoUpdateAnimBg="0"/>
      <p:bldP spid="5212" grpId="0" autoUpdateAnimBg="0"/>
      <p:bldP spid="5213" grpId="0" autoUpdateAnimBg="0"/>
      <p:bldP spid="12186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ogramm 1"/>
          <p:cNvSpPr/>
          <p:nvPr/>
        </p:nvSpPr>
        <p:spPr>
          <a:xfrm>
            <a:off x="4648200" y="4800600"/>
            <a:ext cx="1871663" cy="649288"/>
          </a:xfrm>
          <a:prstGeom prst="parallelogram">
            <a:avLst/>
          </a:prstGeom>
          <a:solidFill>
            <a:srgbClr val="FFFFCC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" name="Parallelogramm 2"/>
          <p:cNvSpPr/>
          <p:nvPr/>
        </p:nvSpPr>
        <p:spPr>
          <a:xfrm flipH="1">
            <a:off x="2057400" y="2286000"/>
            <a:ext cx="2016125" cy="720725"/>
          </a:xfrm>
          <a:prstGeom prst="parallelogram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49" name="AutoShape 32"/>
          <p:cNvSpPr>
            <a:spLocks noChangeArrowheads="1"/>
          </p:cNvSpPr>
          <p:nvPr/>
        </p:nvSpPr>
        <p:spPr bwMode="auto">
          <a:xfrm>
            <a:off x="609600" y="1219200"/>
            <a:ext cx="1079500" cy="863600"/>
          </a:xfrm>
          <a:prstGeom prst="flowChartMultidocument">
            <a:avLst/>
          </a:prstGeom>
          <a:solidFill>
            <a:srgbClr val="FFEDDB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150" name="Textfeld 6"/>
          <p:cNvSpPr txBox="1">
            <a:spLocks noChangeArrowheads="1"/>
          </p:cNvSpPr>
          <p:nvPr/>
        </p:nvSpPr>
        <p:spPr bwMode="auto">
          <a:xfrm>
            <a:off x="615950" y="1360488"/>
            <a:ext cx="1223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Projekt-auftrag</a:t>
            </a:r>
          </a:p>
        </p:txBody>
      </p:sp>
      <p:sp>
        <p:nvSpPr>
          <p:cNvPr id="9" name="Legende mit Pfeil nach unten 8"/>
          <p:cNvSpPr/>
          <p:nvPr/>
        </p:nvSpPr>
        <p:spPr>
          <a:xfrm>
            <a:off x="609600" y="228600"/>
            <a:ext cx="1152525" cy="936625"/>
          </a:xfrm>
          <a:prstGeom prst="downArrowCallou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52" name="Textfeld 9"/>
          <p:cNvSpPr txBox="1">
            <a:spLocks noChangeArrowheads="1"/>
          </p:cNvSpPr>
          <p:nvPr/>
        </p:nvSpPr>
        <p:spPr bwMode="auto">
          <a:xfrm>
            <a:off x="2298700" y="2286000"/>
            <a:ext cx="1511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System-Anforderungs-analyse</a:t>
            </a:r>
          </a:p>
        </p:txBody>
      </p:sp>
      <p:sp>
        <p:nvSpPr>
          <p:cNvPr id="6153" name="Textfeld 10"/>
          <p:cNvSpPr txBox="1">
            <a:spLocks noChangeArrowheads="1"/>
          </p:cNvSpPr>
          <p:nvPr/>
        </p:nvSpPr>
        <p:spPr bwMode="auto">
          <a:xfrm>
            <a:off x="609600" y="228600"/>
            <a:ext cx="1223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Projekt-initiierung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1752600" y="2057400"/>
            <a:ext cx="5400675" cy="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cxnSpLocks noChangeShapeType="1"/>
          </p:cNvCxnSpPr>
          <p:nvPr/>
        </p:nvCxnSpPr>
        <p:spPr bwMode="auto">
          <a:xfrm>
            <a:off x="2895600" y="1600200"/>
            <a:ext cx="1588" cy="728663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/>
            <a:tailEnd type="triangle" w="med" len="med"/>
          </a:ln>
        </p:spPr>
      </p:cxnSp>
      <p:sp>
        <p:nvSpPr>
          <p:cNvPr id="18" name="Parallelogramm 17"/>
          <p:cNvSpPr>
            <a:spLocks noChangeArrowheads="1"/>
          </p:cNvSpPr>
          <p:nvPr/>
        </p:nvSpPr>
        <p:spPr bwMode="auto">
          <a:xfrm flipH="1">
            <a:off x="2209800" y="3124200"/>
            <a:ext cx="1944688" cy="609600"/>
          </a:xfrm>
          <a:prstGeom prst="parallelogram">
            <a:avLst>
              <a:gd name="adj" fmla="val 20677"/>
            </a:avLst>
          </a:prstGeom>
          <a:solidFill>
            <a:srgbClr val="DCE6F2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6157" name="Textfeld 18"/>
          <p:cNvSpPr txBox="1">
            <a:spLocks noChangeArrowheads="1"/>
          </p:cNvSpPr>
          <p:nvPr/>
        </p:nvSpPr>
        <p:spPr bwMode="auto">
          <a:xfrm>
            <a:off x="2373313" y="3221038"/>
            <a:ext cx="1655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System-Design</a:t>
            </a:r>
          </a:p>
        </p:txBody>
      </p:sp>
      <p:sp>
        <p:nvSpPr>
          <p:cNvPr id="20" name="Parallelogramm 19"/>
          <p:cNvSpPr/>
          <p:nvPr/>
        </p:nvSpPr>
        <p:spPr>
          <a:xfrm flipH="1">
            <a:off x="2362200" y="3810000"/>
            <a:ext cx="2087563" cy="863600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59" name="Textfeld 20"/>
          <p:cNvSpPr txBox="1">
            <a:spLocks noChangeArrowheads="1"/>
          </p:cNvSpPr>
          <p:nvPr/>
        </p:nvSpPr>
        <p:spPr bwMode="auto">
          <a:xfrm>
            <a:off x="2532063" y="3810000"/>
            <a:ext cx="1873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Software-Anfor-derungsanalyse</a:t>
            </a:r>
          </a:p>
        </p:txBody>
      </p:sp>
      <p:sp>
        <p:nvSpPr>
          <p:cNvPr id="22" name="Parallelogramm 21"/>
          <p:cNvSpPr/>
          <p:nvPr/>
        </p:nvSpPr>
        <p:spPr>
          <a:xfrm flipH="1">
            <a:off x="2590800" y="4800600"/>
            <a:ext cx="2016125" cy="649288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61" name="Textfeld 22"/>
          <p:cNvSpPr txBox="1">
            <a:spLocks noChangeArrowheads="1"/>
          </p:cNvSpPr>
          <p:nvPr/>
        </p:nvSpPr>
        <p:spPr bwMode="auto">
          <a:xfrm>
            <a:off x="2840038" y="4797425"/>
            <a:ext cx="1655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Software-Design</a:t>
            </a:r>
          </a:p>
        </p:txBody>
      </p:sp>
      <p:sp>
        <p:nvSpPr>
          <p:cNvPr id="26" name="Trapezoid 25"/>
          <p:cNvSpPr/>
          <p:nvPr/>
        </p:nvSpPr>
        <p:spPr>
          <a:xfrm flipV="1">
            <a:off x="2819400" y="5486400"/>
            <a:ext cx="3527425" cy="504825"/>
          </a:xfrm>
          <a:prstGeom prst="trapezoid">
            <a:avLst/>
          </a:prstGeom>
          <a:solidFill>
            <a:srgbClr val="BCFD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63" name="Textfeld 26"/>
          <p:cNvSpPr txBox="1">
            <a:spLocks noChangeArrowheads="1"/>
          </p:cNvSpPr>
          <p:nvPr/>
        </p:nvSpPr>
        <p:spPr bwMode="auto">
          <a:xfrm>
            <a:off x="3200400" y="5562600"/>
            <a:ext cx="3168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Implementierung und Modultest</a:t>
            </a:r>
          </a:p>
        </p:txBody>
      </p:sp>
      <p:sp>
        <p:nvSpPr>
          <p:cNvPr id="6164" name="Textfeld 36"/>
          <p:cNvSpPr txBox="1">
            <a:spLocks noChangeArrowheads="1"/>
          </p:cNvSpPr>
          <p:nvPr/>
        </p:nvSpPr>
        <p:spPr bwMode="auto">
          <a:xfrm>
            <a:off x="4953000" y="4849813"/>
            <a:ext cx="13684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Software-Integration</a:t>
            </a:r>
          </a:p>
        </p:txBody>
      </p:sp>
      <p:sp>
        <p:nvSpPr>
          <p:cNvPr id="38" name="Parallelogramm 37"/>
          <p:cNvSpPr/>
          <p:nvPr/>
        </p:nvSpPr>
        <p:spPr>
          <a:xfrm>
            <a:off x="4876800" y="3810000"/>
            <a:ext cx="1871663" cy="863600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66" name="Textfeld 38"/>
          <p:cNvSpPr txBox="1">
            <a:spLocks noChangeArrowheads="1"/>
          </p:cNvSpPr>
          <p:nvPr/>
        </p:nvSpPr>
        <p:spPr bwMode="auto">
          <a:xfrm>
            <a:off x="5181600" y="3962400"/>
            <a:ext cx="13668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Software Systemtest</a:t>
            </a:r>
          </a:p>
        </p:txBody>
      </p:sp>
      <p:sp>
        <p:nvSpPr>
          <p:cNvPr id="40" name="Parallelogramm 39"/>
          <p:cNvSpPr/>
          <p:nvPr/>
        </p:nvSpPr>
        <p:spPr>
          <a:xfrm>
            <a:off x="5181600" y="3048000"/>
            <a:ext cx="1873250" cy="647700"/>
          </a:xfrm>
          <a:prstGeom prst="parallelogram">
            <a:avLst/>
          </a:prstGeom>
          <a:solidFill>
            <a:schemeClr val="accent3">
              <a:lumMod val="20000"/>
              <a:lumOff val="8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68" name="Textfeld 40"/>
          <p:cNvSpPr txBox="1">
            <a:spLocks noChangeArrowheads="1"/>
          </p:cNvSpPr>
          <p:nvPr/>
        </p:nvSpPr>
        <p:spPr bwMode="auto">
          <a:xfrm>
            <a:off x="5562600" y="3048000"/>
            <a:ext cx="13668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System-Integration</a:t>
            </a:r>
          </a:p>
        </p:txBody>
      </p:sp>
      <p:sp>
        <p:nvSpPr>
          <p:cNvPr id="42" name="Parallelogramm 41"/>
          <p:cNvSpPr/>
          <p:nvPr/>
        </p:nvSpPr>
        <p:spPr>
          <a:xfrm>
            <a:off x="5410200" y="2286000"/>
            <a:ext cx="1873250" cy="685800"/>
          </a:xfrm>
          <a:prstGeom prst="parallelogram">
            <a:avLst/>
          </a:prstGeom>
          <a:solidFill>
            <a:schemeClr val="bg2">
              <a:lumMod val="9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70" name="Textfeld 42"/>
          <p:cNvSpPr txBox="1">
            <a:spLocks noChangeArrowheads="1"/>
          </p:cNvSpPr>
          <p:nvPr/>
        </p:nvSpPr>
        <p:spPr bwMode="auto">
          <a:xfrm>
            <a:off x="5715000" y="2438400"/>
            <a:ext cx="136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Systemtest</a:t>
            </a:r>
          </a:p>
        </p:txBody>
      </p:sp>
      <p:cxnSp>
        <p:nvCxnSpPr>
          <p:cNvPr id="49" name="Gerade Verbindung mit Pfeil 48"/>
          <p:cNvCxnSpPr>
            <a:stCxn id="42" idx="0"/>
          </p:cNvCxnSpPr>
          <p:nvPr/>
        </p:nvCxnSpPr>
        <p:spPr>
          <a:xfrm flipV="1">
            <a:off x="6629400" y="1752600"/>
            <a:ext cx="0" cy="53340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ingekerbter Pfeil nach rechts 52"/>
          <p:cNvSpPr/>
          <p:nvPr/>
        </p:nvSpPr>
        <p:spPr>
          <a:xfrm>
            <a:off x="6019800" y="1219200"/>
            <a:ext cx="1638300" cy="719138"/>
          </a:xfrm>
          <a:prstGeom prst="notchedRightArrow">
            <a:avLst/>
          </a:prstGeom>
          <a:solidFill>
            <a:srgbClr val="9CFAA0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73" name="Textfeld 53"/>
          <p:cNvSpPr txBox="1">
            <a:spLocks noChangeArrowheads="1"/>
          </p:cNvSpPr>
          <p:nvPr/>
        </p:nvSpPr>
        <p:spPr bwMode="auto">
          <a:xfrm>
            <a:off x="6434138" y="1371600"/>
            <a:ext cx="10445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Nutzung</a:t>
            </a:r>
          </a:p>
        </p:txBody>
      </p:sp>
      <p:sp>
        <p:nvSpPr>
          <p:cNvPr id="6174" name="Textfeld 55"/>
          <p:cNvSpPr txBox="1">
            <a:spLocks noChangeArrowheads="1"/>
          </p:cNvSpPr>
          <p:nvPr/>
        </p:nvSpPr>
        <p:spPr bwMode="auto">
          <a:xfrm>
            <a:off x="2949575" y="5078413"/>
            <a:ext cx="16573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(Feinentwurf)</a:t>
            </a:r>
          </a:p>
        </p:txBody>
      </p:sp>
      <p:sp>
        <p:nvSpPr>
          <p:cNvPr id="6175" name="Textfeld 56"/>
          <p:cNvSpPr txBox="1">
            <a:spLocks noChangeArrowheads="1"/>
          </p:cNvSpPr>
          <p:nvPr/>
        </p:nvSpPr>
        <p:spPr bwMode="auto">
          <a:xfrm>
            <a:off x="2760663" y="4297363"/>
            <a:ext cx="1657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(Grobentwurf)</a:t>
            </a:r>
          </a:p>
        </p:txBody>
      </p:sp>
      <p:cxnSp>
        <p:nvCxnSpPr>
          <p:cNvPr id="59" name="Gerade Verbindung mit Pfeil 58"/>
          <p:cNvCxnSpPr/>
          <p:nvPr/>
        </p:nvCxnSpPr>
        <p:spPr>
          <a:xfrm flipH="1">
            <a:off x="4114800" y="3429000"/>
            <a:ext cx="1143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 flipH="1">
            <a:off x="4114800" y="2667000"/>
            <a:ext cx="122396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8" name="Textfeld 66"/>
          <p:cNvSpPr txBox="1">
            <a:spLocks noChangeArrowheads="1"/>
          </p:cNvSpPr>
          <p:nvPr/>
        </p:nvSpPr>
        <p:spPr bwMode="auto">
          <a:xfrm>
            <a:off x="4038600" y="3048000"/>
            <a:ext cx="1304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Verifizierung</a:t>
            </a:r>
          </a:p>
        </p:txBody>
      </p:sp>
      <p:sp>
        <p:nvSpPr>
          <p:cNvPr id="6179" name="Textfeld 67"/>
          <p:cNvSpPr txBox="1">
            <a:spLocks noChangeArrowheads="1"/>
          </p:cNvSpPr>
          <p:nvPr/>
        </p:nvSpPr>
        <p:spPr bwMode="auto">
          <a:xfrm>
            <a:off x="4191000" y="2286000"/>
            <a:ext cx="11509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Validierung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2209800" y="152400"/>
            <a:ext cx="5486400" cy="5191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800" b="1">
                <a:latin typeface="Calibri" pitchFamily="34" charset="0"/>
              </a:rPr>
              <a:t>Phasenmodell: Software-Projekte</a:t>
            </a:r>
          </a:p>
        </p:txBody>
      </p:sp>
      <p:cxnSp>
        <p:nvCxnSpPr>
          <p:cNvPr id="4" name="Gerade Verbindung mit Pfeil 15"/>
          <p:cNvCxnSpPr>
            <a:cxnSpLocks noChangeShapeType="1"/>
          </p:cNvCxnSpPr>
          <p:nvPr/>
        </p:nvCxnSpPr>
        <p:spPr bwMode="auto">
          <a:xfrm>
            <a:off x="1752600" y="1600200"/>
            <a:ext cx="1143000" cy="0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/>
            <a:tailEnd/>
          </a:ln>
        </p:spPr>
      </p:cxnSp>
      <p:graphicFrame>
        <p:nvGraphicFramePr>
          <p:cNvPr id="6182" name="Object 41"/>
          <p:cNvGraphicFramePr>
            <a:graphicFrameLocks noChangeAspect="1"/>
          </p:cNvGraphicFramePr>
          <p:nvPr/>
        </p:nvGraphicFramePr>
        <p:xfrm>
          <a:off x="7696200" y="1066800"/>
          <a:ext cx="1219200" cy="1136650"/>
        </p:xfrm>
        <a:graphic>
          <a:graphicData uri="http://schemas.openxmlformats.org/presentationml/2006/ole">
            <p:oleObj spid="_x0000_s6146" name="Bitmap" r:id="rId3" imgW="1104762" imgH="1028844" progId="PBrush">
              <p:embed/>
            </p:oleObj>
          </a:graphicData>
        </a:graphic>
      </p:graphicFrame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82588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000"/>
                            </p:stCondLst>
                            <p:childTnLst>
                              <p:par>
                                <p:cTn id="16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" grpId="0" animBg="1" autoUpdateAnimBg="0"/>
      <p:bldP spid="6149" grpId="0" animBg="1" autoUpdateAnimBg="0"/>
      <p:bldP spid="6150" grpId="0" autoUpdateAnimBg="0"/>
      <p:bldP spid="9" grpId="0" animBg="1" autoUpdateAnimBg="0"/>
      <p:bldP spid="6152" grpId="0" autoUpdateAnimBg="0"/>
      <p:bldP spid="6153" grpId="0" autoUpdateAnimBg="0"/>
      <p:bldP spid="18" grpId="0" animBg="1" autoUpdateAnimBg="0"/>
      <p:bldP spid="6157" grpId="0" autoUpdateAnimBg="0"/>
      <p:bldP spid="20" grpId="0" animBg="1" autoUpdateAnimBg="0"/>
      <p:bldP spid="6159" grpId="0" autoUpdateAnimBg="0"/>
      <p:bldP spid="22" grpId="0" animBg="1" autoUpdateAnimBg="0"/>
      <p:bldP spid="6161" grpId="0" autoUpdateAnimBg="0"/>
      <p:bldP spid="6163" grpId="0" autoUpdateAnimBg="0"/>
      <p:bldP spid="6164" grpId="0" autoUpdateAnimBg="0"/>
      <p:bldP spid="38" grpId="0" animBg="1" autoUpdateAnimBg="0"/>
      <p:bldP spid="6166" grpId="0" autoUpdateAnimBg="0"/>
      <p:bldP spid="40" grpId="0" animBg="1" autoUpdateAnimBg="0"/>
      <p:bldP spid="6168" grpId="0" autoUpdateAnimBg="0"/>
      <p:bldP spid="42" grpId="0" animBg="1" autoUpdateAnimBg="0"/>
      <p:bldP spid="6170" grpId="0" autoUpdateAnimBg="0"/>
      <p:bldP spid="53" grpId="0" animBg="1" autoUpdateAnimBg="0"/>
      <p:bldP spid="6173" grpId="0" autoUpdateAnimBg="0"/>
      <p:bldP spid="6174" grpId="0" autoUpdateAnimBg="0"/>
      <p:bldP spid="6175" grpId="0" autoUpdateAnimBg="0"/>
      <p:bldP spid="6178" grpId="0" autoUpdateAnimBg="0"/>
      <p:bldP spid="6179" grpId="0" autoUpdateAnimBg="0"/>
      <p:bldP spid="12186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486400"/>
            <a:ext cx="86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981200"/>
            <a:ext cx="1084263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514600"/>
            <a:ext cx="936625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3" descr="C:\Business_Studio\Archiv\Images\Images_neu\BBH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609600"/>
            <a:ext cx="1511300" cy="14986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23558" name="AutoShape 32"/>
          <p:cNvSpPr>
            <a:spLocks noChangeArrowheads="1"/>
          </p:cNvSpPr>
          <p:nvPr/>
        </p:nvSpPr>
        <p:spPr bwMode="auto">
          <a:xfrm>
            <a:off x="533400" y="1143000"/>
            <a:ext cx="1079500" cy="863600"/>
          </a:xfrm>
          <a:prstGeom prst="flowChartMultidocument">
            <a:avLst/>
          </a:prstGeom>
          <a:solidFill>
            <a:srgbClr val="FFEDDB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3559" name="Textfeld 2"/>
          <p:cNvSpPr txBox="1">
            <a:spLocks noChangeArrowheads="1"/>
          </p:cNvSpPr>
          <p:nvPr/>
        </p:nvSpPr>
        <p:spPr bwMode="auto">
          <a:xfrm>
            <a:off x="539750" y="1268413"/>
            <a:ext cx="12239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Projekt-auftrag</a:t>
            </a:r>
          </a:p>
        </p:txBody>
      </p:sp>
      <p:sp>
        <p:nvSpPr>
          <p:cNvPr id="4" name="Legende mit Pfeil nach unten 3"/>
          <p:cNvSpPr/>
          <p:nvPr/>
        </p:nvSpPr>
        <p:spPr>
          <a:xfrm>
            <a:off x="533400" y="152400"/>
            <a:ext cx="1152525" cy="936625"/>
          </a:xfrm>
          <a:prstGeom prst="downArrowCallou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3561" name="Textfeld 4"/>
          <p:cNvSpPr txBox="1">
            <a:spLocks noChangeArrowheads="1"/>
          </p:cNvSpPr>
          <p:nvPr/>
        </p:nvSpPr>
        <p:spPr bwMode="auto">
          <a:xfrm>
            <a:off x="533400" y="152400"/>
            <a:ext cx="1223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Projekt-initiierung</a:t>
            </a:r>
          </a:p>
        </p:txBody>
      </p:sp>
      <p:sp>
        <p:nvSpPr>
          <p:cNvPr id="7" name="Eingekerbter Pfeil nach rechts 6"/>
          <p:cNvSpPr/>
          <p:nvPr/>
        </p:nvSpPr>
        <p:spPr>
          <a:xfrm>
            <a:off x="1981200" y="914400"/>
            <a:ext cx="1728788" cy="1152525"/>
          </a:xfrm>
          <a:prstGeom prst="notched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3563" name="Textfeld 7"/>
          <p:cNvSpPr txBox="1">
            <a:spLocks noChangeArrowheads="1"/>
          </p:cNvSpPr>
          <p:nvPr/>
        </p:nvSpPr>
        <p:spPr bwMode="auto">
          <a:xfrm>
            <a:off x="2195513" y="1196975"/>
            <a:ext cx="12969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Vorbereitung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1600200" y="1447800"/>
            <a:ext cx="533400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1828800" y="304800"/>
            <a:ext cx="0" cy="617220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3960813" y="1524000"/>
            <a:ext cx="1587" cy="860425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ingekerbter Pfeil nach rechts 15"/>
          <p:cNvSpPr/>
          <p:nvPr/>
        </p:nvSpPr>
        <p:spPr>
          <a:xfrm>
            <a:off x="2895600" y="2133600"/>
            <a:ext cx="1943100" cy="1150938"/>
          </a:xfrm>
          <a:prstGeom prst="notchedRightArrow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3568" name="Textfeld 16"/>
          <p:cNvSpPr txBox="1">
            <a:spLocks noChangeArrowheads="1"/>
          </p:cNvSpPr>
          <p:nvPr/>
        </p:nvSpPr>
        <p:spPr bwMode="auto">
          <a:xfrm>
            <a:off x="3203575" y="2420938"/>
            <a:ext cx="1439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Prozess-organisation</a:t>
            </a:r>
          </a:p>
        </p:txBody>
      </p:sp>
      <p:sp>
        <p:nvSpPr>
          <p:cNvPr id="23569" name="Textfeld 17"/>
          <p:cNvSpPr txBox="1">
            <a:spLocks noChangeArrowheads="1"/>
          </p:cNvSpPr>
          <p:nvPr/>
        </p:nvSpPr>
        <p:spPr bwMode="auto">
          <a:xfrm>
            <a:off x="2286000" y="14478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Planung</a:t>
            </a:r>
          </a:p>
        </p:txBody>
      </p:sp>
      <p:sp>
        <p:nvSpPr>
          <p:cNvPr id="21" name="Eingekerbter Pfeil nach rechts 20"/>
          <p:cNvSpPr/>
          <p:nvPr/>
        </p:nvSpPr>
        <p:spPr>
          <a:xfrm>
            <a:off x="4343400" y="3124200"/>
            <a:ext cx="2087563" cy="1150938"/>
          </a:xfrm>
          <a:prstGeom prst="notchedRightArrow">
            <a:avLst/>
          </a:prstGeom>
          <a:solidFill>
            <a:srgbClr val="9CFA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3571" name="Textfeld 21"/>
          <p:cNvSpPr txBox="1">
            <a:spLocks noChangeArrowheads="1"/>
          </p:cNvSpPr>
          <p:nvPr/>
        </p:nvSpPr>
        <p:spPr bwMode="auto">
          <a:xfrm>
            <a:off x="4724400" y="3581400"/>
            <a:ext cx="1439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Realisierung</a:t>
            </a:r>
          </a:p>
        </p:txBody>
      </p:sp>
      <p:cxnSp>
        <p:nvCxnSpPr>
          <p:cNvPr id="23" name="Gerade Verbindung mit Pfeil 22"/>
          <p:cNvCxnSpPr/>
          <p:nvPr/>
        </p:nvCxnSpPr>
        <p:spPr>
          <a:xfrm>
            <a:off x="5105400" y="2743200"/>
            <a:ext cx="0" cy="652463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3733800" y="1524000"/>
            <a:ext cx="215900" cy="0"/>
          </a:xfrm>
          <a:prstGeom prst="straightConnector1">
            <a:avLst/>
          </a:prstGeom>
          <a:ln w="444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>
            <a:off x="4800600" y="2743200"/>
            <a:ext cx="304800" cy="0"/>
          </a:xfrm>
          <a:prstGeom prst="straightConnector1">
            <a:avLst/>
          </a:prstGeom>
          <a:ln w="444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ingekerbter Pfeil nach rechts 30"/>
          <p:cNvSpPr/>
          <p:nvPr/>
        </p:nvSpPr>
        <p:spPr>
          <a:xfrm>
            <a:off x="5791200" y="4343400"/>
            <a:ext cx="1800225" cy="1150938"/>
          </a:xfrm>
          <a:prstGeom prst="notched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3576" name="Textfeld 31"/>
          <p:cNvSpPr txBox="1">
            <a:spLocks noChangeArrowheads="1"/>
          </p:cNvSpPr>
          <p:nvPr/>
        </p:nvSpPr>
        <p:spPr bwMode="auto">
          <a:xfrm>
            <a:off x="6156325" y="4652963"/>
            <a:ext cx="1152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Abnahme</a:t>
            </a:r>
          </a:p>
        </p:txBody>
      </p:sp>
      <p:cxnSp>
        <p:nvCxnSpPr>
          <p:cNvPr id="34" name="Gerade Verbindung mit Pfeil 33"/>
          <p:cNvCxnSpPr/>
          <p:nvPr/>
        </p:nvCxnSpPr>
        <p:spPr>
          <a:xfrm>
            <a:off x="6781800" y="3733800"/>
            <a:ext cx="0" cy="936625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6400800" y="3733800"/>
            <a:ext cx="381000" cy="0"/>
          </a:xfrm>
          <a:prstGeom prst="straightConnector1">
            <a:avLst/>
          </a:prstGeom>
          <a:ln w="44450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>
            <a:off x="7772400" y="990600"/>
            <a:ext cx="0" cy="541020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>
            <a:off x="8153400" y="4953000"/>
            <a:ext cx="0" cy="358775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cxnSpLocks noChangeShapeType="1"/>
          </p:cNvCxnSpPr>
          <p:nvPr/>
        </p:nvCxnSpPr>
        <p:spPr bwMode="auto">
          <a:xfrm>
            <a:off x="7543800" y="4953000"/>
            <a:ext cx="609600" cy="0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/>
            <a:tailEnd/>
          </a:ln>
        </p:spPr>
      </p:cxnSp>
      <p:sp>
        <p:nvSpPr>
          <p:cNvPr id="42" name="Eingekerbter Pfeil nach rechts 41"/>
          <p:cNvSpPr/>
          <p:nvPr/>
        </p:nvSpPr>
        <p:spPr>
          <a:xfrm>
            <a:off x="7620000" y="5105400"/>
            <a:ext cx="1403350" cy="719138"/>
          </a:xfrm>
          <a:prstGeom prst="notched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3583" name="Textfeld 42"/>
          <p:cNvSpPr txBox="1">
            <a:spLocks noChangeArrowheads="1"/>
          </p:cNvSpPr>
          <p:nvPr/>
        </p:nvSpPr>
        <p:spPr bwMode="auto">
          <a:xfrm>
            <a:off x="7848600" y="5300663"/>
            <a:ext cx="1044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Nutzung</a:t>
            </a:r>
          </a:p>
        </p:txBody>
      </p:sp>
      <p:sp>
        <p:nvSpPr>
          <p:cNvPr id="23584" name="Textfeld 46"/>
          <p:cNvSpPr txBox="1">
            <a:spLocks noChangeArrowheads="1"/>
          </p:cNvSpPr>
          <p:nvPr/>
        </p:nvSpPr>
        <p:spPr bwMode="auto">
          <a:xfrm>
            <a:off x="6156325" y="4868863"/>
            <a:ext cx="1152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Bewertung</a:t>
            </a:r>
          </a:p>
        </p:txBody>
      </p:sp>
      <p:cxnSp>
        <p:nvCxnSpPr>
          <p:cNvPr id="29" name="Gerade Verbindung mit Pfeil 28"/>
          <p:cNvCxnSpPr/>
          <p:nvPr/>
        </p:nvCxnSpPr>
        <p:spPr>
          <a:xfrm>
            <a:off x="3657600" y="2971800"/>
            <a:ext cx="0" cy="144463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>
            <a:off x="2590800" y="3124200"/>
            <a:ext cx="1089025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590800" y="1752600"/>
            <a:ext cx="0" cy="1368425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/>
          <p:nvPr/>
        </p:nvCxnSpPr>
        <p:spPr>
          <a:xfrm>
            <a:off x="5105400" y="4038600"/>
            <a:ext cx="0" cy="22860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>
            <a:off x="4038600" y="4267200"/>
            <a:ext cx="1089025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>
            <a:off x="4038600" y="2971800"/>
            <a:ext cx="0" cy="129540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6553200" y="5181600"/>
            <a:ext cx="0" cy="15240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5486400" y="5334000"/>
            <a:ext cx="1087438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/>
          <p:nvPr/>
        </p:nvCxnSpPr>
        <p:spPr>
          <a:xfrm>
            <a:off x="5486400" y="3962400"/>
            <a:ext cx="0" cy="1368425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94" name="Textfeld 50"/>
          <p:cNvSpPr txBox="1">
            <a:spLocks noChangeArrowheads="1"/>
          </p:cNvSpPr>
          <p:nvPr/>
        </p:nvSpPr>
        <p:spPr bwMode="auto">
          <a:xfrm>
            <a:off x="1981200" y="342900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Korrekturen, Nachbesserungen</a:t>
            </a:r>
          </a:p>
        </p:txBody>
      </p:sp>
      <p:cxnSp>
        <p:nvCxnSpPr>
          <p:cNvPr id="52" name="Gerade Verbindung 51"/>
          <p:cNvCxnSpPr/>
          <p:nvPr/>
        </p:nvCxnSpPr>
        <p:spPr>
          <a:xfrm flipV="1">
            <a:off x="2667000" y="3124200"/>
            <a:ext cx="574675" cy="36036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96" name="Picture 44" descr="C:\Users\SvK\AppData\Local\Microsoft\Windows\Temporary Internet Files\Content.IE5\ZA046WAK\smiley-147407_960_72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4191000"/>
            <a:ext cx="576263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97" name="Text Box 45"/>
          <p:cNvSpPr txBox="1">
            <a:spLocks noChangeArrowheads="1"/>
          </p:cNvSpPr>
          <p:nvPr/>
        </p:nvSpPr>
        <p:spPr bwMode="auto">
          <a:xfrm>
            <a:off x="1979613" y="115888"/>
            <a:ext cx="5905500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400" b="1">
                <a:latin typeface="Arial" pitchFamily="34" charset="0"/>
                <a:cs typeface="Arial" pitchFamily="34" charset="0"/>
              </a:rPr>
              <a:t>Phasenmodell: Organisations-Projekte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82588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5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500"/>
                            </p:stCondLst>
                            <p:childTnLst>
                              <p:par>
                                <p:cTn id="1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000"/>
                            </p:stCondLst>
                            <p:childTnLst>
                              <p:par>
                                <p:cTn id="15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500"/>
                            </p:stCondLst>
                            <p:childTnLst>
                              <p:par>
                                <p:cTn id="18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500"/>
                            </p:stCondLst>
                            <p:childTnLst>
                              <p:par>
                                <p:cTn id="19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nimBg="1" autoUpdateAnimBg="0"/>
      <p:bldP spid="23559" grpId="0" autoUpdateAnimBg="0"/>
      <p:bldP spid="4" grpId="0" animBg="1" autoUpdateAnimBg="0"/>
      <p:bldP spid="23561" grpId="0" autoUpdateAnimBg="0"/>
      <p:bldP spid="7" grpId="0" animBg="1" autoUpdateAnimBg="0"/>
      <p:bldP spid="23563" grpId="0" autoUpdateAnimBg="0"/>
      <p:bldP spid="16" grpId="0" animBg="1" autoUpdateAnimBg="0"/>
      <p:bldP spid="23568" grpId="0" autoUpdateAnimBg="0"/>
      <p:bldP spid="23569" grpId="0" autoUpdateAnimBg="0"/>
      <p:bldP spid="21" grpId="0" animBg="1" autoUpdateAnimBg="0"/>
      <p:bldP spid="23571" grpId="0" autoUpdateAnimBg="0"/>
      <p:bldP spid="31" grpId="0" animBg="1" autoUpdateAnimBg="0"/>
      <p:bldP spid="23576" grpId="0" autoUpdateAnimBg="0"/>
      <p:bldP spid="42" grpId="0" animBg="1" autoUpdateAnimBg="0"/>
      <p:bldP spid="23583" grpId="0" autoUpdateAnimBg="0"/>
      <p:bldP spid="23584" grpId="0" autoUpdateAnimBg="0"/>
      <p:bldP spid="23594" grpId="0" autoUpdateAnimBg="0"/>
      <p:bldP spid="12186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590800" y="2286000"/>
            <a:ext cx="4683125" cy="1368425"/>
          </a:xfrm>
          <a:prstGeom prst="rect">
            <a:avLst/>
          </a:prstGeom>
          <a:solidFill>
            <a:srgbClr val="D7EBFF"/>
          </a:solidFill>
          <a:ln w="285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2000" b="1">
                <a:latin typeface="Arial" pitchFamily="34" charset="0"/>
                <a:cs typeface="Arial" pitchFamily="34" charset="0"/>
              </a:rPr>
              <a:t>Problemlösungsprozess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649538" y="2667000"/>
            <a:ext cx="1401762" cy="822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SITUATIONS- ANALYSE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267200" y="2667000"/>
            <a:ext cx="1281113" cy="822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ZIEL-FORMULIE-RUNG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791200" y="2667000"/>
            <a:ext cx="1371600" cy="822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 sz="800">
              <a:latin typeface="+mn-lt"/>
              <a:cs typeface="+mn-cs"/>
            </a:endParaRPr>
          </a:p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LÖSUNGS- SUCHE</a:t>
            </a:r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228600" y="3048000"/>
            <a:ext cx="2339975" cy="1905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7315200" y="3048000"/>
            <a:ext cx="18288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3657600" y="762000"/>
            <a:ext cx="2881313" cy="1008063"/>
          </a:xfrm>
          <a:prstGeom prst="rect">
            <a:avLst/>
          </a:prstGeom>
          <a:solidFill>
            <a:srgbClr val="D7EB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Systems Engineering</a:t>
            </a:r>
          </a:p>
          <a:p>
            <a:pPr algn="ctr" eaLnBrk="0" fontAlgn="auto" hangingPunct="0">
              <a:spcAft>
                <a:spcPts val="0"/>
              </a:spcAft>
              <a:defRPr/>
            </a:pPr>
            <a:endParaRPr lang="de-DE" sz="1400">
              <a:latin typeface="+mn-lt"/>
              <a:cs typeface="+mn-cs"/>
            </a:endParaRPr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>
            <a:off x="2362200" y="5943600"/>
            <a:ext cx="27432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9947" name="Oval 11"/>
          <p:cNvSpPr>
            <a:spLocks noChangeArrowheads="1"/>
          </p:cNvSpPr>
          <p:nvPr/>
        </p:nvSpPr>
        <p:spPr bwMode="auto">
          <a:xfrm>
            <a:off x="4876800" y="5791200"/>
            <a:ext cx="288925" cy="296863"/>
          </a:xfrm>
          <a:prstGeom prst="ellipse">
            <a:avLst/>
          </a:prstGeom>
          <a:solidFill>
            <a:srgbClr val="00FF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2057400" y="5791200"/>
            <a:ext cx="288925" cy="296863"/>
          </a:xfrm>
          <a:prstGeom prst="ellipse">
            <a:avLst/>
          </a:prstGeom>
          <a:solidFill>
            <a:srgbClr val="FF99CC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 flipV="1">
            <a:off x="1187450" y="2492375"/>
            <a:ext cx="0" cy="5286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 flipV="1">
            <a:off x="2438400" y="1219200"/>
            <a:ext cx="12239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9953" name="Line 17"/>
          <p:cNvSpPr>
            <a:spLocks noChangeShapeType="1"/>
          </p:cNvSpPr>
          <p:nvPr/>
        </p:nvSpPr>
        <p:spPr bwMode="auto">
          <a:xfrm flipV="1">
            <a:off x="8153400" y="609600"/>
            <a:ext cx="0" cy="18716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 flipH="1" flipV="1">
            <a:off x="6553200" y="1219200"/>
            <a:ext cx="15843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9956" name="Line 20"/>
          <p:cNvSpPr>
            <a:spLocks noChangeShapeType="1"/>
          </p:cNvSpPr>
          <p:nvPr/>
        </p:nvSpPr>
        <p:spPr bwMode="auto">
          <a:xfrm>
            <a:off x="5791200" y="1828800"/>
            <a:ext cx="0" cy="457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9958" name="Line 22"/>
          <p:cNvSpPr>
            <a:spLocks noChangeShapeType="1"/>
          </p:cNvSpPr>
          <p:nvPr/>
        </p:nvSpPr>
        <p:spPr bwMode="auto">
          <a:xfrm>
            <a:off x="5105400" y="3657600"/>
            <a:ext cx="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9959" name="Line 23"/>
          <p:cNvSpPr>
            <a:spLocks noChangeShapeType="1"/>
          </p:cNvSpPr>
          <p:nvPr/>
        </p:nvSpPr>
        <p:spPr bwMode="auto">
          <a:xfrm>
            <a:off x="3657600" y="3657600"/>
            <a:ext cx="0" cy="1444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9960" name="Line 24"/>
          <p:cNvSpPr>
            <a:spLocks noChangeShapeType="1"/>
          </p:cNvSpPr>
          <p:nvPr/>
        </p:nvSpPr>
        <p:spPr bwMode="auto">
          <a:xfrm>
            <a:off x="6477000" y="3657600"/>
            <a:ext cx="0" cy="1444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9961" name="Line 25"/>
          <p:cNvSpPr>
            <a:spLocks noChangeShapeType="1"/>
          </p:cNvSpPr>
          <p:nvPr/>
        </p:nvSpPr>
        <p:spPr bwMode="auto">
          <a:xfrm>
            <a:off x="3657600" y="3810000"/>
            <a:ext cx="28082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9963" name="Text Box 27"/>
          <p:cNvSpPr txBox="1">
            <a:spLocks noChangeArrowheads="1"/>
          </p:cNvSpPr>
          <p:nvPr/>
        </p:nvSpPr>
        <p:spPr bwMode="auto">
          <a:xfrm>
            <a:off x="5562600" y="5630863"/>
            <a:ext cx="1905000" cy="769937"/>
          </a:xfrm>
          <a:prstGeom prst="rect">
            <a:avLst/>
          </a:prstGeom>
          <a:solidFill>
            <a:srgbClr val="FFE7C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39964" name="Text Box 28"/>
          <p:cNvSpPr txBox="1">
            <a:spLocks noChangeArrowheads="1"/>
          </p:cNvSpPr>
          <p:nvPr/>
        </p:nvSpPr>
        <p:spPr bwMode="auto">
          <a:xfrm>
            <a:off x="5715000" y="5638800"/>
            <a:ext cx="1804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Projekt-management</a:t>
            </a:r>
          </a:p>
        </p:txBody>
      </p:sp>
      <p:sp>
        <p:nvSpPr>
          <p:cNvPr id="39966" name="Line 30"/>
          <p:cNvSpPr>
            <a:spLocks noChangeShapeType="1"/>
          </p:cNvSpPr>
          <p:nvPr/>
        </p:nvSpPr>
        <p:spPr bwMode="auto">
          <a:xfrm>
            <a:off x="4267200" y="5181600"/>
            <a:ext cx="14398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32" name="Ellipse 31"/>
          <p:cNvSpPr/>
          <p:nvPr/>
        </p:nvSpPr>
        <p:spPr>
          <a:xfrm>
            <a:off x="630610" y="2682949"/>
            <a:ext cx="1152128" cy="10081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Pro-blem</a:t>
            </a:r>
          </a:p>
        </p:txBody>
      </p:sp>
      <p:sp>
        <p:nvSpPr>
          <p:cNvPr id="33" name="Ellipse 32"/>
          <p:cNvSpPr/>
          <p:nvPr/>
        </p:nvSpPr>
        <p:spPr>
          <a:xfrm>
            <a:off x="7564015" y="2532583"/>
            <a:ext cx="1152129" cy="1080121"/>
          </a:xfrm>
          <a:prstGeom prst="ellipse">
            <a:avLst/>
          </a:prstGeom>
          <a:solidFill>
            <a:srgbClr val="92D05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Lö-sung</a:t>
            </a:r>
          </a:p>
        </p:txBody>
      </p:sp>
      <p:cxnSp>
        <p:nvCxnSpPr>
          <p:cNvPr id="36" name="Gerade Verbindung 35"/>
          <p:cNvCxnSpPr/>
          <p:nvPr/>
        </p:nvCxnSpPr>
        <p:spPr>
          <a:xfrm>
            <a:off x="3657600" y="1143000"/>
            <a:ext cx="2881313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>
            <a:endCxn id="39944" idx="2"/>
          </p:cNvCxnSpPr>
          <p:nvPr/>
        </p:nvCxnSpPr>
        <p:spPr>
          <a:xfrm>
            <a:off x="5105400" y="1143000"/>
            <a:ext cx="0" cy="64770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48" name="Textfeld 43"/>
          <p:cNvSpPr txBox="1">
            <a:spLocks noChangeArrowheads="1"/>
          </p:cNvSpPr>
          <p:nvPr/>
        </p:nvSpPr>
        <p:spPr bwMode="auto">
          <a:xfrm>
            <a:off x="3779838" y="1196975"/>
            <a:ext cx="10080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System-denken</a:t>
            </a:r>
          </a:p>
        </p:txBody>
      </p:sp>
      <p:sp>
        <p:nvSpPr>
          <p:cNvPr id="9249" name="Textfeld 44"/>
          <p:cNvSpPr txBox="1">
            <a:spLocks noChangeArrowheads="1"/>
          </p:cNvSpPr>
          <p:nvPr/>
        </p:nvSpPr>
        <p:spPr bwMode="auto">
          <a:xfrm>
            <a:off x="5181600" y="1219200"/>
            <a:ext cx="1223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Vorgehens- modell</a:t>
            </a:r>
          </a:p>
        </p:txBody>
      </p:sp>
      <p:sp>
        <p:nvSpPr>
          <p:cNvPr id="47" name="Line 34"/>
          <p:cNvSpPr>
            <a:spLocks noChangeShapeType="1"/>
          </p:cNvSpPr>
          <p:nvPr/>
        </p:nvSpPr>
        <p:spPr bwMode="auto">
          <a:xfrm>
            <a:off x="4419600" y="1828800"/>
            <a:ext cx="0" cy="457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49" name="Abgerundetes Rechteck 48"/>
          <p:cNvSpPr/>
          <p:nvPr/>
        </p:nvSpPr>
        <p:spPr>
          <a:xfrm>
            <a:off x="152400" y="152400"/>
            <a:ext cx="2305050" cy="230346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0" name="Text Box 15"/>
          <p:cNvSpPr txBox="1">
            <a:spLocks noChangeArrowheads="1"/>
          </p:cNvSpPr>
          <p:nvPr/>
        </p:nvSpPr>
        <p:spPr bwMode="auto">
          <a:xfrm>
            <a:off x="228600" y="1752600"/>
            <a:ext cx="792163" cy="503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IST</a:t>
            </a:r>
          </a:p>
        </p:txBody>
      </p:sp>
      <p:sp>
        <p:nvSpPr>
          <p:cNvPr id="51" name="Text Box 19"/>
          <p:cNvSpPr txBox="1">
            <a:spLocks noChangeArrowheads="1"/>
          </p:cNvSpPr>
          <p:nvPr/>
        </p:nvSpPr>
        <p:spPr bwMode="auto">
          <a:xfrm>
            <a:off x="1371600" y="1752600"/>
            <a:ext cx="863600" cy="50323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SOLL</a:t>
            </a:r>
          </a:p>
        </p:txBody>
      </p:sp>
      <p:sp>
        <p:nvSpPr>
          <p:cNvPr id="62" name="Line 38"/>
          <p:cNvSpPr>
            <a:spLocks noChangeShapeType="1"/>
          </p:cNvSpPr>
          <p:nvPr/>
        </p:nvSpPr>
        <p:spPr bwMode="auto">
          <a:xfrm flipV="1">
            <a:off x="609600" y="1524000"/>
            <a:ext cx="5048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3" name="Line 39"/>
          <p:cNvSpPr>
            <a:spLocks noChangeShapeType="1"/>
          </p:cNvSpPr>
          <p:nvPr/>
        </p:nvSpPr>
        <p:spPr bwMode="auto">
          <a:xfrm flipH="1" flipV="1">
            <a:off x="609600" y="1524000"/>
            <a:ext cx="9525" cy="2238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4" name="Line 40"/>
          <p:cNvSpPr>
            <a:spLocks noChangeShapeType="1"/>
          </p:cNvSpPr>
          <p:nvPr/>
        </p:nvSpPr>
        <p:spPr bwMode="auto">
          <a:xfrm flipV="1">
            <a:off x="1400175" y="1524000"/>
            <a:ext cx="5048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65" name="Line 41"/>
          <p:cNvSpPr>
            <a:spLocks noChangeShapeType="1"/>
          </p:cNvSpPr>
          <p:nvPr/>
        </p:nvSpPr>
        <p:spPr bwMode="auto">
          <a:xfrm flipH="1" flipV="1">
            <a:off x="1905000" y="1524000"/>
            <a:ext cx="7938" cy="2238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9258" name="Textfeld 65"/>
          <p:cNvSpPr txBox="1">
            <a:spLocks noChangeArrowheads="1"/>
          </p:cNvSpPr>
          <p:nvPr/>
        </p:nvSpPr>
        <p:spPr bwMode="auto">
          <a:xfrm>
            <a:off x="323850" y="404813"/>
            <a:ext cx="2087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Problem</a:t>
            </a:r>
            <a:endParaRPr lang="de-DE" sz="1600"/>
          </a:p>
          <a:p>
            <a:r>
              <a:rPr lang="de-DE" sz="1600"/>
              <a:t>= Differenz zwischen IST und SOLL </a:t>
            </a:r>
          </a:p>
        </p:txBody>
      </p:sp>
      <p:sp>
        <p:nvSpPr>
          <p:cNvPr id="67" name="Line 43"/>
          <p:cNvSpPr>
            <a:spLocks noChangeShapeType="1"/>
          </p:cNvSpPr>
          <p:nvPr/>
        </p:nvSpPr>
        <p:spPr bwMode="auto">
          <a:xfrm flipH="1" flipV="1">
            <a:off x="2438400" y="609600"/>
            <a:ext cx="568801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0" name="Line 44"/>
          <p:cNvSpPr>
            <a:spLocks noChangeShapeType="1"/>
          </p:cNvSpPr>
          <p:nvPr/>
        </p:nvSpPr>
        <p:spPr bwMode="auto">
          <a:xfrm>
            <a:off x="3581400" y="6629400"/>
            <a:ext cx="4608513" cy="0"/>
          </a:xfrm>
          <a:prstGeom prst="line">
            <a:avLst/>
          </a:prstGeom>
          <a:noFill/>
          <a:ln w="730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" name="Line 45"/>
          <p:cNvSpPr>
            <a:spLocks noChangeShapeType="1"/>
          </p:cNvSpPr>
          <p:nvPr/>
        </p:nvSpPr>
        <p:spPr bwMode="auto">
          <a:xfrm flipH="1">
            <a:off x="3581400" y="6324600"/>
            <a:ext cx="0" cy="352425"/>
          </a:xfrm>
          <a:prstGeom prst="line">
            <a:avLst/>
          </a:prstGeom>
          <a:noFill/>
          <a:ln w="730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2" name="Text Box 12"/>
          <p:cNvSpPr txBox="1">
            <a:spLocks noChangeArrowheads="1"/>
          </p:cNvSpPr>
          <p:nvPr/>
        </p:nvSpPr>
        <p:spPr bwMode="auto">
          <a:xfrm>
            <a:off x="2667000" y="5562600"/>
            <a:ext cx="1738313" cy="76993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de-DE" sz="1000">
              <a:latin typeface="Calibri" pitchFamily="34" charset="0"/>
            </a:endParaRPr>
          </a:p>
          <a:p>
            <a:pPr algn="ctr" eaLnBrk="0" hangingPunct="0">
              <a:defRPr/>
            </a:pPr>
            <a:r>
              <a:rPr lang="de-DE" sz="2000" b="1"/>
              <a:t>PROJEKT</a:t>
            </a:r>
          </a:p>
        </p:txBody>
      </p:sp>
      <p:sp>
        <p:nvSpPr>
          <p:cNvPr id="73" name="Line 47"/>
          <p:cNvSpPr>
            <a:spLocks noChangeShapeType="1"/>
          </p:cNvSpPr>
          <p:nvPr/>
        </p:nvSpPr>
        <p:spPr bwMode="auto">
          <a:xfrm flipH="1">
            <a:off x="8153400" y="3733800"/>
            <a:ext cx="0" cy="2935288"/>
          </a:xfrm>
          <a:prstGeom prst="line">
            <a:avLst/>
          </a:prstGeom>
          <a:noFill/>
          <a:ln w="730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4" name="Gleichschenkliges Dreieck 73"/>
          <p:cNvSpPr/>
          <p:nvPr/>
        </p:nvSpPr>
        <p:spPr>
          <a:xfrm>
            <a:off x="1143000" y="1371600"/>
            <a:ext cx="287338" cy="2873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9265" name="Textfeld 75"/>
          <p:cNvSpPr txBox="1">
            <a:spLocks noChangeArrowheads="1"/>
          </p:cNvSpPr>
          <p:nvPr/>
        </p:nvSpPr>
        <p:spPr bwMode="auto">
          <a:xfrm>
            <a:off x="8243888" y="5181600"/>
            <a:ext cx="9001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Projekt-erfolg?</a:t>
            </a:r>
          </a:p>
        </p:txBody>
      </p:sp>
      <p:sp>
        <p:nvSpPr>
          <p:cNvPr id="78" name="Line 50"/>
          <p:cNvSpPr>
            <a:spLocks noChangeShapeType="1"/>
          </p:cNvSpPr>
          <p:nvPr/>
        </p:nvSpPr>
        <p:spPr bwMode="auto">
          <a:xfrm>
            <a:off x="7543800" y="5943600"/>
            <a:ext cx="609600" cy="0"/>
          </a:xfrm>
          <a:prstGeom prst="line">
            <a:avLst/>
          </a:prstGeom>
          <a:noFill/>
          <a:ln w="730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pic>
        <p:nvPicPr>
          <p:cNvPr id="9267" name="Picture 3" descr="C:\Users\SvK\AppData\Local\Microsoft\Windows\Temporary Internet Files\Content.IE5\COBF5LJI\Ei-like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9338" y="-1309688"/>
            <a:ext cx="100012" cy="10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Line 52"/>
          <p:cNvSpPr>
            <a:spLocks noChangeShapeType="1"/>
          </p:cNvSpPr>
          <p:nvPr/>
        </p:nvSpPr>
        <p:spPr bwMode="auto">
          <a:xfrm flipH="1" flipV="1">
            <a:off x="0" y="5029200"/>
            <a:ext cx="8964613" cy="0"/>
          </a:xfrm>
          <a:prstGeom prst="line">
            <a:avLst/>
          </a:prstGeom>
          <a:noFill/>
          <a:ln w="50800">
            <a:solidFill>
              <a:srgbClr val="009644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54" name="Text Box 53"/>
          <p:cNvSpPr txBox="1">
            <a:spLocks noChangeArrowheads="1"/>
          </p:cNvSpPr>
          <p:nvPr/>
        </p:nvSpPr>
        <p:spPr bwMode="auto">
          <a:xfrm>
            <a:off x="304800" y="4114800"/>
            <a:ext cx="1511300" cy="6477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Notwendige Vorklärungen</a:t>
            </a:r>
          </a:p>
        </p:txBody>
      </p:sp>
      <p:sp>
        <p:nvSpPr>
          <p:cNvPr id="55" name="Text Box 54"/>
          <p:cNvSpPr txBox="1">
            <a:spLocks noChangeArrowheads="1"/>
          </p:cNvSpPr>
          <p:nvPr/>
        </p:nvSpPr>
        <p:spPr bwMode="auto">
          <a:xfrm>
            <a:off x="304800" y="5486400"/>
            <a:ext cx="1511300" cy="679450"/>
          </a:xfrm>
          <a:prstGeom prst="rect">
            <a:avLst/>
          </a:prstGeom>
          <a:solidFill>
            <a:srgbClr val="9CFAA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Projekt-realisierung</a:t>
            </a:r>
          </a:p>
        </p:txBody>
      </p:sp>
      <p:pic>
        <p:nvPicPr>
          <p:cNvPr id="9271" name="Picture 4" descr="C:\Users\SvK\AppData\Local\Microsoft\Windows\Temporary Internet Files\Content.IE5\ZA046WAK\smiley-147407_960_72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4495800"/>
            <a:ext cx="747713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Line 26"/>
          <p:cNvSpPr>
            <a:spLocks noChangeShapeType="1"/>
          </p:cNvSpPr>
          <p:nvPr/>
        </p:nvSpPr>
        <p:spPr bwMode="auto">
          <a:xfrm>
            <a:off x="3581400" y="4724400"/>
            <a:ext cx="0" cy="8651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8" name="Line 29"/>
          <p:cNvSpPr>
            <a:spLocks noChangeShapeType="1"/>
          </p:cNvSpPr>
          <p:nvPr/>
        </p:nvSpPr>
        <p:spPr bwMode="auto">
          <a:xfrm>
            <a:off x="6477000" y="4724400"/>
            <a:ext cx="0" cy="8651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9" name="Text Box 58"/>
          <p:cNvSpPr txBox="1">
            <a:spLocks noChangeArrowheads="1"/>
          </p:cNvSpPr>
          <p:nvPr/>
        </p:nvSpPr>
        <p:spPr bwMode="auto">
          <a:xfrm>
            <a:off x="2819400" y="4876800"/>
            <a:ext cx="1441450" cy="431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Projektauftrag</a:t>
            </a:r>
          </a:p>
        </p:txBody>
      </p:sp>
      <p:sp>
        <p:nvSpPr>
          <p:cNvPr id="60" name="Text Box 59"/>
          <p:cNvSpPr txBox="1">
            <a:spLocks noChangeArrowheads="1"/>
          </p:cNvSpPr>
          <p:nvPr/>
        </p:nvSpPr>
        <p:spPr bwMode="auto">
          <a:xfrm>
            <a:off x="5715000" y="4800600"/>
            <a:ext cx="1439863" cy="5048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Projektleitung, Projektteam</a:t>
            </a:r>
          </a:p>
        </p:txBody>
      </p:sp>
      <p:sp>
        <p:nvSpPr>
          <p:cNvPr id="61" name="Text Box 9"/>
          <p:cNvSpPr txBox="1">
            <a:spLocks noChangeArrowheads="1"/>
          </p:cNvSpPr>
          <p:nvPr/>
        </p:nvSpPr>
        <p:spPr bwMode="auto">
          <a:xfrm>
            <a:off x="3810000" y="4038600"/>
            <a:ext cx="2520950" cy="5000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ENTSCHEIDUNGEN</a:t>
            </a:r>
            <a:endParaRPr lang="de-DE">
              <a:latin typeface="+mn-lt"/>
              <a:cs typeface="+mn-cs"/>
            </a:endParaRPr>
          </a:p>
        </p:txBody>
      </p:sp>
      <p:sp>
        <p:nvSpPr>
          <p:cNvPr id="68" name="Line 61"/>
          <p:cNvSpPr>
            <a:spLocks noChangeShapeType="1"/>
          </p:cNvSpPr>
          <p:nvPr/>
        </p:nvSpPr>
        <p:spPr bwMode="auto">
          <a:xfrm>
            <a:off x="4419600" y="6248400"/>
            <a:ext cx="11525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9" name="Line 62"/>
          <p:cNvSpPr>
            <a:spLocks noChangeShapeType="1"/>
          </p:cNvSpPr>
          <p:nvPr/>
        </p:nvSpPr>
        <p:spPr bwMode="auto">
          <a:xfrm>
            <a:off x="2057400" y="3581400"/>
            <a:ext cx="504825" cy="0"/>
          </a:xfrm>
          <a:prstGeom prst="line">
            <a:avLst/>
          </a:prstGeom>
          <a:noFill/>
          <a:ln w="47625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5" name="Line 63"/>
          <p:cNvSpPr>
            <a:spLocks noChangeShapeType="1"/>
          </p:cNvSpPr>
          <p:nvPr/>
        </p:nvSpPr>
        <p:spPr bwMode="auto">
          <a:xfrm>
            <a:off x="2133600" y="4191000"/>
            <a:ext cx="1655763" cy="0"/>
          </a:xfrm>
          <a:prstGeom prst="line">
            <a:avLst/>
          </a:prstGeom>
          <a:noFill/>
          <a:ln w="4762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7" name="Line 64"/>
          <p:cNvSpPr>
            <a:spLocks noChangeShapeType="1"/>
          </p:cNvSpPr>
          <p:nvPr/>
        </p:nvSpPr>
        <p:spPr bwMode="auto">
          <a:xfrm flipH="1">
            <a:off x="2057400" y="3581400"/>
            <a:ext cx="9525" cy="647700"/>
          </a:xfrm>
          <a:prstGeom prst="line">
            <a:avLst/>
          </a:prstGeom>
          <a:noFill/>
          <a:ln w="4762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0" name="Line 65"/>
          <p:cNvSpPr>
            <a:spLocks noChangeShapeType="1"/>
          </p:cNvSpPr>
          <p:nvPr/>
        </p:nvSpPr>
        <p:spPr bwMode="auto">
          <a:xfrm>
            <a:off x="3581400" y="4724400"/>
            <a:ext cx="28797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1" name="Line 66"/>
          <p:cNvSpPr>
            <a:spLocks noChangeShapeType="1"/>
          </p:cNvSpPr>
          <p:nvPr/>
        </p:nvSpPr>
        <p:spPr bwMode="auto">
          <a:xfrm>
            <a:off x="5105400" y="4572000"/>
            <a:ext cx="0" cy="142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3" name="Line 67"/>
          <p:cNvSpPr>
            <a:spLocks noChangeShapeType="1"/>
          </p:cNvSpPr>
          <p:nvPr/>
        </p:nvSpPr>
        <p:spPr bwMode="auto">
          <a:xfrm flipV="1">
            <a:off x="6324600" y="4267200"/>
            <a:ext cx="503238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4" name="Text Box 68"/>
          <p:cNvSpPr txBox="1">
            <a:spLocks noChangeArrowheads="1"/>
          </p:cNvSpPr>
          <p:nvPr/>
        </p:nvSpPr>
        <p:spPr bwMode="auto">
          <a:xfrm>
            <a:off x="6705600" y="4038600"/>
            <a:ext cx="1152525" cy="5032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Weitere Analysen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2843213" y="76200"/>
            <a:ext cx="5029200" cy="4000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000" b="1">
                <a:latin typeface="Arial" pitchFamily="34" charset="0"/>
                <a:cs typeface="Arial" pitchFamily="34" charset="0"/>
              </a:rPr>
              <a:t>Probleme und Problemlösungsprozess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9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9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"/>
                            </p:stCondLst>
                            <p:childTnLst>
                              <p:par>
                                <p:cTn id="1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500"/>
                            </p:stCondLst>
                            <p:childTnLst>
                              <p:par>
                                <p:cTn id="1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000"/>
                            </p:stCondLst>
                            <p:childTnLst>
                              <p:par>
                                <p:cTn id="1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"/>
                            </p:stCondLst>
                            <p:childTnLst>
                              <p:par>
                                <p:cTn id="2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5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5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00"/>
                            </p:stCondLst>
                            <p:childTnLst>
                              <p:par>
                                <p:cTn id="2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500"/>
                            </p:stCondLst>
                            <p:childTnLst>
                              <p:par>
                                <p:cTn id="26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1000"/>
                            </p:stCondLst>
                            <p:childTnLst>
                              <p:par>
                                <p:cTn id="267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2000"/>
                            </p:stCondLst>
                            <p:childTnLst>
                              <p:par>
                                <p:cTn id="281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0" dur="500"/>
                                        <p:tgtEl>
                                          <p:spTgt spid="9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5500"/>
                            </p:stCondLst>
                            <p:childTnLst>
                              <p:par>
                                <p:cTn id="2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4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6000"/>
                            </p:stCondLst>
                            <p:childTnLst>
                              <p:par>
                                <p:cTn id="29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 autoUpdateAnimBg="0"/>
      <p:bldP spid="39939" grpId="0" animBg="1" autoUpdateAnimBg="0"/>
      <p:bldP spid="39940" grpId="0" animBg="1" autoUpdateAnimBg="0"/>
      <p:bldP spid="39941" grpId="0" animBg="1" autoUpdateAnimBg="0"/>
      <p:bldP spid="39942" grpId="0" animBg="1"/>
      <p:bldP spid="39943" grpId="0" animBg="1"/>
      <p:bldP spid="39944" grpId="0" animBg="1" autoUpdateAnimBg="0"/>
      <p:bldP spid="39946" grpId="0" animBg="1"/>
      <p:bldP spid="39947" grpId="0" animBg="1" autoUpdateAnimBg="0"/>
      <p:bldP spid="39949" grpId="0" animBg="1" autoUpdateAnimBg="0"/>
      <p:bldP spid="39950" grpId="0" animBg="1"/>
      <p:bldP spid="39952" grpId="0" animBg="1"/>
      <p:bldP spid="39953" grpId="0" animBg="1"/>
      <p:bldP spid="39954" grpId="0" animBg="1"/>
      <p:bldP spid="39956" grpId="0" animBg="1"/>
      <p:bldP spid="39958" grpId="0" animBg="1"/>
      <p:bldP spid="39959" grpId="0" animBg="1"/>
      <p:bldP spid="39960" grpId="0" animBg="1"/>
      <p:bldP spid="39961" grpId="0" animBg="1"/>
      <p:bldP spid="39963" grpId="0" animBg="1" autoUpdateAnimBg="0"/>
      <p:bldP spid="39964" grpId="0" autoUpdateAnimBg="0"/>
      <p:bldP spid="39966" grpId="0" animBg="1"/>
      <p:bldP spid="9248" grpId="0" autoUpdateAnimBg="0"/>
      <p:bldP spid="9249" grpId="0" autoUpdateAnimBg="0"/>
      <p:bldP spid="47" grpId="0" animBg="1"/>
      <p:bldP spid="49" grpId="0" animBg="1" autoUpdateAnimBg="0"/>
      <p:bldP spid="50" grpId="0" animBg="1" autoUpdateAnimBg="0"/>
      <p:bldP spid="51" grpId="0" animBg="1" autoUpdateAnimBg="0"/>
      <p:bldP spid="62" grpId="0" animBg="1"/>
      <p:bldP spid="63" grpId="0" animBg="1"/>
      <p:bldP spid="64" grpId="0" animBg="1"/>
      <p:bldP spid="65" grpId="0" animBg="1"/>
      <p:bldP spid="9258" grpId="0" autoUpdateAnimBg="0"/>
      <p:bldP spid="67" grpId="0" animBg="1"/>
      <p:bldP spid="70" grpId="0" animBg="1"/>
      <p:bldP spid="71" grpId="0" animBg="1"/>
      <p:bldP spid="72" grpId="0" animBg="1" autoUpdateAnimBg="0"/>
      <p:bldP spid="73" grpId="0" animBg="1"/>
      <p:bldP spid="74" grpId="0" animBg="1" autoUpdateAnimBg="0"/>
      <p:bldP spid="9265" grpId="0" autoUpdateAnimBg="0"/>
      <p:bldP spid="78" grpId="0" animBg="1"/>
      <p:bldP spid="53" grpId="0" animBg="1"/>
      <p:bldP spid="54" grpId="0" animBg="1" autoUpdateAnimBg="0"/>
      <p:bldP spid="55" grpId="0" animBg="1" autoUpdateAnimBg="0"/>
      <p:bldP spid="57" grpId="0" animBg="1"/>
      <p:bldP spid="58" grpId="0" animBg="1"/>
      <p:bldP spid="59" grpId="0" animBg="1" autoUpdateAnimBg="0"/>
      <p:bldP spid="60" grpId="0" animBg="1" autoUpdateAnimBg="0"/>
      <p:bldP spid="61" grpId="0" animBg="1" autoUpdateAnimBg="0"/>
      <p:bldP spid="68" grpId="0" animBg="1"/>
      <p:bldP spid="69" grpId="0" animBg="1"/>
      <p:bldP spid="75" grpId="0" animBg="1"/>
      <p:bldP spid="77" grpId="0" animBg="1"/>
      <p:bldP spid="80" grpId="0" animBg="1"/>
      <p:bldP spid="81" grpId="0" animBg="1"/>
      <p:bldP spid="83" grpId="0" animBg="1"/>
      <p:bldP spid="84" grpId="0" animBg="1" autoUpdateAnimBg="0"/>
      <p:bldP spid="12186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6096000" y="1066800"/>
            <a:ext cx="1943100" cy="685800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Nachgelagerte Projekte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846983" y="1707158"/>
            <a:ext cx="2880320" cy="2088232"/>
          </a:xfrm>
          <a:prstGeom prst="rect">
            <a:avLst/>
          </a:prstGeom>
          <a:solidFill>
            <a:srgbClr val="E4E4E4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2438400" y="2667000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5715000" y="2667000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609600" y="2667000"/>
            <a:ext cx="16002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>
            <a:off x="6659563" y="2636838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69" name="Line 9"/>
          <p:cNvSpPr>
            <a:spLocks noChangeShapeType="1"/>
          </p:cNvSpPr>
          <p:nvPr/>
        </p:nvSpPr>
        <p:spPr bwMode="auto">
          <a:xfrm>
            <a:off x="2895600" y="2667000"/>
            <a:ext cx="5032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3352800" y="1981200"/>
            <a:ext cx="0" cy="1008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 flipH="1">
            <a:off x="3429000" y="2667000"/>
            <a:ext cx="1828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 flipH="1" flipV="1">
            <a:off x="3352800" y="2971800"/>
            <a:ext cx="1905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3810000" y="3429000"/>
            <a:ext cx="15843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>
            <a:off x="3810000" y="3124200"/>
            <a:ext cx="0" cy="2873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79" name="Line 19"/>
          <p:cNvSpPr>
            <a:spLocks noChangeShapeType="1"/>
          </p:cNvSpPr>
          <p:nvPr/>
        </p:nvSpPr>
        <p:spPr bwMode="auto">
          <a:xfrm flipH="1">
            <a:off x="4724400" y="22860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80" name="Rectangle 20"/>
          <p:cNvSpPr>
            <a:spLocks noChangeArrowheads="1"/>
          </p:cNvSpPr>
          <p:nvPr/>
        </p:nvSpPr>
        <p:spPr bwMode="auto">
          <a:xfrm>
            <a:off x="4343400" y="3276600"/>
            <a:ext cx="457200" cy="30321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0981" name="Line 21"/>
          <p:cNvSpPr>
            <a:spLocks noChangeShapeType="1"/>
          </p:cNvSpPr>
          <p:nvPr/>
        </p:nvSpPr>
        <p:spPr bwMode="auto">
          <a:xfrm>
            <a:off x="5410200" y="2286000"/>
            <a:ext cx="0" cy="1152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83" name="Line 23"/>
          <p:cNvSpPr>
            <a:spLocks noChangeShapeType="1"/>
          </p:cNvSpPr>
          <p:nvPr/>
        </p:nvSpPr>
        <p:spPr bwMode="auto">
          <a:xfrm>
            <a:off x="4495800" y="19812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5486400" y="2667000"/>
            <a:ext cx="215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85" name="Line 25"/>
          <p:cNvSpPr>
            <a:spLocks noChangeShapeType="1"/>
          </p:cNvSpPr>
          <p:nvPr/>
        </p:nvSpPr>
        <p:spPr bwMode="auto">
          <a:xfrm>
            <a:off x="2339975" y="2276475"/>
            <a:ext cx="0" cy="20161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86" name="Oval 26"/>
          <p:cNvSpPr>
            <a:spLocks noChangeArrowheads="1"/>
          </p:cNvSpPr>
          <p:nvPr/>
        </p:nvSpPr>
        <p:spPr bwMode="auto">
          <a:xfrm>
            <a:off x="2195513" y="2492375"/>
            <a:ext cx="304800" cy="304800"/>
          </a:xfrm>
          <a:prstGeom prst="ellipse">
            <a:avLst/>
          </a:prstGeom>
          <a:solidFill>
            <a:srgbClr val="FF99CC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0987" name="Line 27"/>
          <p:cNvSpPr>
            <a:spLocks noChangeShapeType="1"/>
          </p:cNvSpPr>
          <p:nvPr/>
        </p:nvSpPr>
        <p:spPr bwMode="auto">
          <a:xfrm>
            <a:off x="6516688" y="2349500"/>
            <a:ext cx="0" cy="19431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88" name="Oval 28"/>
          <p:cNvSpPr>
            <a:spLocks noChangeArrowheads="1"/>
          </p:cNvSpPr>
          <p:nvPr/>
        </p:nvSpPr>
        <p:spPr bwMode="auto">
          <a:xfrm>
            <a:off x="6372225" y="2492375"/>
            <a:ext cx="304800" cy="304800"/>
          </a:xfrm>
          <a:prstGeom prst="ellipse">
            <a:avLst/>
          </a:prstGeom>
          <a:solidFill>
            <a:srgbClr val="00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0989" name="Line 29"/>
          <p:cNvSpPr>
            <a:spLocks noChangeShapeType="1"/>
          </p:cNvSpPr>
          <p:nvPr/>
        </p:nvSpPr>
        <p:spPr bwMode="auto">
          <a:xfrm>
            <a:off x="2339975" y="4076700"/>
            <a:ext cx="4176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4716463" y="3860800"/>
            <a:ext cx="1447800" cy="33813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Projektdauer</a:t>
            </a:r>
          </a:p>
        </p:txBody>
      </p:sp>
      <p:sp>
        <p:nvSpPr>
          <p:cNvPr id="40991" name="Text Box 31"/>
          <p:cNvSpPr txBox="1">
            <a:spLocks noChangeArrowheads="1"/>
          </p:cNvSpPr>
          <p:nvPr/>
        </p:nvSpPr>
        <p:spPr bwMode="auto">
          <a:xfrm>
            <a:off x="4787900" y="1773238"/>
            <a:ext cx="9366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</a:t>
            </a:r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>
            <a:off x="539750" y="2205038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Vorbereitung</a:t>
            </a:r>
          </a:p>
        </p:txBody>
      </p:sp>
      <p:sp>
        <p:nvSpPr>
          <p:cNvPr id="40993" name="Text Box 33"/>
          <p:cNvSpPr txBox="1">
            <a:spLocks noChangeArrowheads="1"/>
          </p:cNvSpPr>
          <p:nvPr/>
        </p:nvSpPr>
        <p:spPr bwMode="auto">
          <a:xfrm>
            <a:off x="1979613" y="1989138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Start</a:t>
            </a:r>
          </a:p>
        </p:txBody>
      </p:sp>
      <p:sp>
        <p:nvSpPr>
          <p:cNvPr id="40994" name="Text Box 34"/>
          <p:cNvSpPr txBox="1">
            <a:spLocks noChangeArrowheads="1"/>
          </p:cNvSpPr>
          <p:nvPr/>
        </p:nvSpPr>
        <p:spPr bwMode="auto">
          <a:xfrm>
            <a:off x="6084888" y="1989138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Abschluss</a:t>
            </a:r>
          </a:p>
        </p:txBody>
      </p:sp>
      <p:sp>
        <p:nvSpPr>
          <p:cNvPr id="40995" name="Text Box 35"/>
          <p:cNvSpPr txBox="1">
            <a:spLocks noChangeArrowheads="1"/>
          </p:cNvSpPr>
          <p:nvPr/>
        </p:nvSpPr>
        <p:spPr bwMode="auto">
          <a:xfrm>
            <a:off x="6732588" y="2708275"/>
            <a:ext cx="14398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Beginn der Nutzung</a:t>
            </a:r>
          </a:p>
        </p:txBody>
      </p:sp>
      <p:sp>
        <p:nvSpPr>
          <p:cNvPr id="40996" name="Line 36"/>
          <p:cNvSpPr>
            <a:spLocks noChangeShapeType="1"/>
          </p:cNvSpPr>
          <p:nvPr/>
        </p:nvSpPr>
        <p:spPr bwMode="auto">
          <a:xfrm>
            <a:off x="4267200" y="838200"/>
            <a:ext cx="0" cy="863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97" name="Line 37"/>
          <p:cNvSpPr>
            <a:spLocks noChangeShapeType="1"/>
          </p:cNvSpPr>
          <p:nvPr/>
        </p:nvSpPr>
        <p:spPr bwMode="auto">
          <a:xfrm>
            <a:off x="3733800" y="1371600"/>
            <a:ext cx="0" cy="304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98" name="Line 38"/>
          <p:cNvSpPr>
            <a:spLocks noChangeShapeType="1"/>
          </p:cNvSpPr>
          <p:nvPr/>
        </p:nvSpPr>
        <p:spPr bwMode="auto">
          <a:xfrm>
            <a:off x="4876800" y="1371600"/>
            <a:ext cx="1219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99" name="Line 39"/>
          <p:cNvSpPr>
            <a:spLocks noChangeShapeType="1"/>
          </p:cNvSpPr>
          <p:nvPr/>
        </p:nvSpPr>
        <p:spPr bwMode="auto">
          <a:xfrm>
            <a:off x="2590800" y="1371600"/>
            <a:ext cx="11525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000" name="Line 40"/>
          <p:cNvSpPr>
            <a:spLocks noChangeShapeType="1"/>
          </p:cNvSpPr>
          <p:nvPr/>
        </p:nvSpPr>
        <p:spPr bwMode="auto">
          <a:xfrm>
            <a:off x="4876800" y="1371600"/>
            <a:ext cx="0" cy="304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004" name="Line 44"/>
          <p:cNvSpPr>
            <a:spLocks noChangeShapeType="1"/>
          </p:cNvSpPr>
          <p:nvPr/>
        </p:nvSpPr>
        <p:spPr bwMode="auto">
          <a:xfrm>
            <a:off x="4343400" y="3657600"/>
            <a:ext cx="0" cy="2667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005" name="Text Box 45"/>
          <p:cNvSpPr txBox="1">
            <a:spLocks noChangeArrowheads="1"/>
          </p:cNvSpPr>
          <p:nvPr/>
        </p:nvSpPr>
        <p:spPr bwMode="auto">
          <a:xfrm>
            <a:off x="3291731" y="4355579"/>
            <a:ext cx="2160240" cy="472698"/>
          </a:xfrm>
          <a:prstGeom prst="rect">
            <a:avLst/>
          </a:prstGeom>
          <a:solidFill>
            <a:srgbClr val="FFE7C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Projektmerkmale</a:t>
            </a:r>
          </a:p>
        </p:txBody>
      </p:sp>
      <p:sp>
        <p:nvSpPr>
          <p:cNvPr id="41006" name="Line 46"/>
          <p:cNvSpPr>
            <a:spLocks noChangeShapeType="1"/>
          </p:cNvSpPr>
          <p:nvPr/>
        </p:nvSpPr>
        <p:spPr bwMode="auto">
          <a:xfrm>
            <a:off x="3276600" y="5181600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007" name="Line 47"/>
          <p:cNvSpPr>
            <a:spLocks noChangeShapeType="1"/>
          </p:cNvSpPr>
          <p:nvPr/>
        </p:nvSpPr>
        <p:spPr bwMode="auto">
          <a:xfrm>
            <a:off x="3352800" y="5486400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008" name="Line 48"/>
          <p:cNvSpPr>
            <a:spLocks noChangeShapeType="1"/>
          </p:cNvSpPr>
          <p:nvPr/>
        </p:nvSpPr>
        <p:spPr bwMode="auto">
          <a:xfrm>
            <a:off x="3352800" y="5867400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009" name="Line 49"/>
          <p:cNvSpPr>
            <a:spLocks noChangeShapeType="1"/>
          </p:cNvSpPr>
          <p:nvPr/>
        </p:nvSpPr>
        <p:spPr bwMode="auto">
          <a:xfrm>
            <a:off x="3352800" y="6324600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1010" name="Text Box 50"/>
          <p:cNvSpPr txBox="1">
            <a:spLocks noChangeArrowheads="1"/>
          </p:cNvSpPr>
          <p:nvPr/>
        </p:nvSpPr>
        <p:spPr bwMode="auto">
          <a:xfrm>
            <a:off x="2743200" y="533400"/>
            <a:ext cx="3090863" cy="45720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Übergeordnete Projekte</a:t>
            </a:r>
          </a:p>
        </p:txBody>
      </p:sp>
      <p:sp>
        <p:nvSpPr>
          <p:cNvPr id="41011" name="Text Box 51"/>
          <p:cNvSpPr txBox="1">
            <a:spLocks noChangeArrowheads="1"/>
          </p:cNvSpPr>
          <p:nvPr/>
        </p:nvSpPr>
        <p:spPr bwMode="auto">
          <a:xfrm>
            <a:off x="468313" y="5013325"/>
            <a:ext cx="3111500" cy="360363"/>
          </a:xfrm>
          <a:prstGeom prst="rect">
            <a:avLst/>
          </a:prstGeom>
          <a:solidFill>
            <a:srgbClr val="D3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400" b="1"/>
              <a:t>Neuartigkeit, Einmaligkeit</a:t>
            </a:r>
          </a:p>
        </p:txBody>
      </p:sp>
      <p:sp>
        <p:nvSpPr>
          <p:cNvPr id="41012" name="Text Box 52"/>
          <p:cNvSpPr txBox="1">
            <a:spLocks noChangeArrowheads="1"/>
          </p:cNvSpPr>
          <p:nvPr/>
        </p:nvSpPr>
        <p:spPr bwMode="auto">
          <a:xfrm>
            <a:off x="457200" y="5334000"/>
            <a:ext cx="3113088" cy="360363"/>
          </a:xfrm>
          <a:prstGeom prst="rect">
            <a:avLst/>
          </a:prstGeom>
          <a:solidFill>
            <a:srgbClr val="D3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400" b="1"/>
              <a:t>Zielexistenz, Zielvorgaben</a:t>
            </a:r>
          </a:p>
        </p:txBody>
      </p:sp>
      <p:sp>
        <p:nvSpPr>
          <p:cNvPr id="41013" name="Text Box 53"/>
          <p:cNvSpPr txBox="1">
            <a:spLocks noChangeArrowheads="1"/>
          </p:cNvSpPr>
          <p:nvPr/>
        </p:nvSpPr>
        <p:spPr bwMode="auto">
          <a:xfrm>
            <a:off x="457200" y="6096000"/>
            <a:ext cx="3111500" cy="360363"/>
          </a:xfrm>
          <a:prstGeom prst="rect">
            <a:avLst/>
          </a:prstGeom>
          <a:solidFill>
            <a:srgbClr val="D3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400" b="1"/>
              <a:t>Zeitliche Begrenzung, Termine</a:t>
            </a:r>
          </a:p>
        </p:txBody>
      </p:sp>
      <p:sp>
        <p:nvSpPr>
          <p:cNvPr id="41014" name="Text Box 54"/>
          <p:cNvSpPr txBox="1">
            <a:spLocks noChangeArrowheads="1"/>
          </p:cNvSpPr>
          <p:nvPr/>
        </p:nvSpPr>
        <p:spPr bwMode="auto">
          <a:xfrm>
            <a:off x="457200" y="5715000"/>
            <a:ext cx="3111500" cy="360363"/>
          </a:xfrm>
          <a:prstGeom prst="rect">
            <a:avLst/>
          </a:prstGeom>
          <a:solidFill>
            <a:srgbClr val="D3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400" b="1"/>
              <a:t>Komplexität, mehrere Risiken</a:t>
            </a:r>
          </a:p>
        </p:txBody>
      </p:sp>
      <p:sp>
        <p:nvSpPr>
          <p:cNvPr id="41015" name="Text Box 55"/>
          <p:cNvSpPr txBox="1">
            <a:spLocks noChangeArrowheads="1"/>
          </p:cNvSpPr>
          <p:nvPr/>
        </p:nvSpPr>
        <p:spPr bwMode="auto">
          <a:xfrm>
            <a:off x="5219700" y="5013325"/>
            <a:ext cx="3455988" cy="360363"/>
          </a:xfrm>
          <a:prstGeom prst="rect">
            <a:avLst/>
          </a:prstGeom>
          <a:solidFill>
            <a:srgbClr val="D3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400" b="1"/>
              <a:t>Ressourcenbegrenzungen, Budgets</a:t>
            </a:r>
          </a:p>
        </p:txBody>
      </p:sp>
      <p:sp>
        <p:nvSpPr>
          <p:cNvPr id="41016" name="Text Box 56"/>
          <p:cNvSpPr txBox="1">
            <a:spLocks noChangeArrowheads="1"/>
          </p:cNvSpPr>
          <p:nvPr/>
        </p:nvSpPr>
        <p:spPr bwMode="auto">
          <a:xfrm>
            <a:off x="5229225" y="5334000"/>
            <a:ext cx="3455988" cy="360363"/>
          </a:xfrm>
          <a:prstGeom prst="rect">
            <a:avLst/>
          </a:prstGeom>
          <a:solidFill>
            <a:srgbClr val="D3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400" b="1"/>
              <a:t>arbeitsteilige Realisierung mit Teams</a:t>
            </a:r>
            <a:endParaRPr lang="de-DE" sz="1400"/>
          </a:p>
        </p:txBody>
      </p:sp>
      <p:sp>
        <p:nvSpPr>
          <p:cNvPr id="41017" name="Text Box 57"/>
          <p:cNvSpPr txBox="1">
            <a:spLocks noChangeArrowheads="1"/>
          </p:cNvSpPr>
          <p:nvPr/>
        </p:nvSpPr>
        <p:spPr bwMode="auto">
          <a:xfrm>
            <a:off x="5230813" y="5715000"/>
            <a:ext cx="3455987" cy="360363"/>
          </a:xfrm>
          <a:prstGeom prst="rect">
            <a:avLst/>
          </a:prstGeom>
          <a:solidFill>
            <a:srgbClr val="D3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400" b="1"/>
              <a:t>Abgrenzung zu anderen Vorhaben</a:t>
            </a:r>
          </a:p>
        </p:txBody>
      </p:sp>
      <p:sp>
        <p:nvSpPr>
          <p:cNvPr id="41018" name="Text Box 58"/>
          <p:cNvSpPr txBox="1">
            <a:spLocks noChangeArrowheads="1"/>
          </p:cNvSpPr>
          <p:nvPr/>
        </p:nvSpPr>
        <p:spPr bwMode="auto">
          <a:xfrm>
            <a:off x="5257800" y="6096000"/>
            <a:ext cx="3429000" cy="360363"/>
          </a:xfrm>
          <a:prstGeom prst="rect">
            <a:avLst/>
          </a:prstGeom>
          <a:solidFill>
            <a:srgbClr val="D3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de-DE" sz="1400" b="1"/>
              <a:t>Projektbezogene Organisation</a:t>
            </a:r>
          </a:p>
        </p:txBody>
      </p:sp>
      <p:sp>
        <p:nvSpPr>
          <p:cNvPr id="41020" name="Rectangle 60"/>
          <p:cNvSpPr>
            <a:spLocks noChangeArrowheads="1"/>
          </p:cNvSpPr>
          <p:nvPr/>
        </p:nvSpPr>
        <p:spPr bwMode="auto">
          <a:xfrm>
            <a:off x="3124200" y="2514600"/>
            <a:ext cx="4572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sz="800">
              <a:latin typeface="Calibri" pitchFamily="34" charset="0"/>
            </a:endParaRPr>
          </a:p>
        </p:txBody>
      </p:sp>
      <p:sp>
        <p:nvSpPr>
          <p:cNvPr id="60" name="Text Box 57"/>
          <p:cNvSpPr txBox="1">
            <a:spLocks noChangeArrowheads="1"/>
          </p:cNvSpPr>
          <p:nvPr/>
        </p:nvSpPr>
        <p:spPr bwMode="auto">
          <a:xfrm>
            <a:off x="468313" y="2708275"/>
            <a:ext cx="1658937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Situationsanalyse,</a:t>
            </a:r>
          </a:p>
          <a:p>
            <a:r>
              <a:rPr lang="de-DE" sz="1400"/>
              <a:t>Zielformulierung, Lösungssuche</a:t>
            </a:r>
          </a:p>
        </p:txBody>
      </p:sp>
      <p:sp>
        <p:nvSpPr>
          <p:cNvPr id="61" name="Line 58"/>
          <p:cNvSpPr>
            <a:spLocks noChangeShapeType="1"/>
          </p:cNvSpPr>
          <p:nvPr/>
        </p:nvSpPr>
        <p:spPr bwMode="auto">
          <a:xfrm flipH="1">
            <a:off x="3352800" y="1981200"/>
            <a:ext cx="11350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" name="Rectangle 12"/>
          <p:cNvSpPr>
            <a:spLocks noChangeArrowheads="1"/>
          </p:cNvSpPr>
          <p:nvPr/>
        </p:nvSpPr>
        <p:spPr bwMode="auto">
          <a:xfrm>
            <a:off x="3657600" y="1905000"/>
            <a:ext cx="457200" cy="30321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3" name="Rectangle 17"/>
          <p:cNvSpPr>
            <a:spLocks noChangeArrowheads="1"/>
          </p:cNvSpPr>
          <p:nvPr/>
        </p:nvSpPr>
        <p:spPr bwMode="auto">
          <a:xfrm>
            <a:off x="4267200" y="2133600"/>
            <a:ext cx="457200" cy="30321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5" name="Rectangle 62"/>
          <p:cNvSpPr>
            <a:spLocks noChangeArrowheads="1"/>
          </p:cNvSpPr>
          <p:nvPr/>
        </p:nvSpPr>
        <p:spPr bwMode="auto">
          <a:xfrm>
            <a:off x="4495800" y="2819400"/>
            <a:ext cx="457200" cy="30321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6" name="Line 63"/>
          <p:cNvSpPr>
            <a:spLocks noChangeShapeType="1"/>
          </p:cNvSpPr>
          <p:nvPr/>
        </p:nvSpPr>
        <p:spPr bwMode="auto">
          <a:xfrm>
            <a:off x="5257800" y="2743200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3581400" y="2895600"/>
            <a:ext cx="457200" cy="30321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4" name="Rectangle 22"/>
          <p:cNvSpPr>
            <a:spLocks noChangeArrowheads="1"/>
          </p:cNvSpPr>
          <p:nvPr/>
        </p:nvSpPr>
        <p:spPr bwMode="auto">
          <a:xfrm>
            <a:off x="5105400" y="2514600"/>
            <a:ext cx="457200" cy="3048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3379" name="Text Box 67"/>
          <p:cNvSpPr txBox="1">
            <a:spLocks noChangeArrowheads="1"/>
          </p:cNvSpPr>
          <p:nvPr/>
        </p:nvSpPr>
        <p:spPr bwMode="auto">
          <a:xfrm>
            <a:off x="1447800" y="76200"/>
            <a:ext cx="6477000" cy="4000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000" b="1">
                <a:latin typeface="Arial" pitchFamily="34" charset="0"/>
                <a:cs typeface="Arial" pitchFamily="34" charset="0"/>
              </a:rPr>
              <a:t>Projekt-Charakteristika und Projekt-Merkmale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85800" y="1066800"/>
            <a:ext cx="1943100" cy="685800"/>
          </a:xfrm>
          <a:prstGeom prst="rect">
            <a:avLst/>
          </a:prstGeom>
          <a:solidFill>
            <a:srgbClr val="C1E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Vorgelagerte Projekte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500"/>
                            </p:stCondLst>
                            <p:childTnLst>
                              <p:par>
                                <p:cTn id="1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7000"/>
                            </p:stCondLst>
                            <p:childTnLst>
                              <p:par>
                                <p:cTn id="1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8500"/>
                            </p:stCondLst>
                            <p:childTnLst>
                              <p:par>
                                <p:cTn id="1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90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4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40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40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0"/>
                            </p:stCondLst>
                            <p:childTnLst>
                              <p:par>
                                <p:cTn id="1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40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4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4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4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10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10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500"/>
                            </p:stCondLst>
                            <p:childTnLst>
                              <p:par>
                                <p:cTn id="20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000"/>
                            </p:stCondLst>
                            <p:childTnLst>
                              <p:par>
                                <p:cTn id="2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41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1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500"/>
                            </p:stCondLst>
                            <p:childTnLst>
                              <p:par>
                                <p:cTn id="2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4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4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"/>
                                        <p:tgtEl>
                                          <p:spTgt spid="4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4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500"/>
                                        <p:tgtEl>
                                          <p:spTgt spid="4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4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4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8" dur="500"/>
                                        <p:tgtEl>
                                          <p:spTgt spid="4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500"/>
                            </p:stCondLst>
                            <p:childTnLst>
                              <p:par>
                                <p:cTn id="26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nimBg="1" autoUpdateAnimBg="0"/>
      <p:bldP spid="40965" grpId="0" animBg="1"/>
      <p:bldP spid="40966" grpId="0" animBg="1"/>
      <p:bldP spid="40967" grpId="0" animBg="1"/>
      <p:bldP spid="40968" grpId="0" animBg="1"/>
      <p:bldP spid="40969" grpId="0" animBg="1"/>
      <p:bldP spid="40970" grpId="0" animBg="1"/>
      <p:bldP spid="40971" grpId="0" animBg="1"/>
      <p:bldP spid="40973" grpId="0" animBg="1"/>
      <p:bldP spid="40975" grpId="0" animBg="1"/>
      <p:bldP spid="40978" grpId="0" animBg="1"/>
      <p:bldP spid="40979" grpId="0" animBg="1"/>
      <p:bldP spid="40980" grpId="0" animBg="1" autoUpdateAnimBg="0"/>
      <p:bldP spid="40981" grpId="0" animBg="1"/>
      <p:bldP spid="40983" grpId="0" animBg="1"/>
      <p:bldP spid="40984" grpId="0" animBg="1"/>
      <p:bldP spid="40985" grpId="0" animBg="1"/>
      <p:bldP spid="40986" grpId="0" animBg="1" autoUpdateAnimBg="0"/>
      <p:bldP spid="40987" grpId="0" animBg="1"/>
      <p:bldP spid="40988" grpId="0" animBg="1" autoUpdateAnimBg="0"/>
      <p:bldP spid="40989" grpId="0" animBg="1"/>
      <p:bldP spid="40990" grpId="0" animBg="1" autoUpdateAnimBg="0"/>
      <p:bldP spid="40991" grpId="0" autoUpdateAnimBg="0"/>
      <p:bldP spid="40992" grpId="0" autoUpdateAnimBg="0"/>
      <p:bldP spid="40993" grpId="0" autoUpdateAnimBg="0"/>
      <p:bldP spid="40994" grpId="0" autoUpdateAnimBg="0"/>
      <p:bldP spid="40995" grpId="0" autoUpdateAnimBg="0"/>
      <p:bldP spid="40996" grpId="0" animBg="1"/>
      <p:bldP spid="40997" grpId="0" animBg="1"/>
      <p:bldP spid="40998" grpId="0" animBg="1"/>
      <p:bldP spid="40999" grpId="0" animBg="1"/>
      <p:bldP spid="41000" grpId="0" animBg="1"/>
      <p:bldP spid="41004" grpId="0" animBg="1"/>
      <p:bldP spid="41006" grpId="0" animBg="1"/>
      <p:bldP spid="41007" grpId="0" animBg="1"/>
      <p:bldP spid="41008" grpId="0" animBg="1"/>
      <p:bldP spid="41009" grpId="0" animBg="1"/>
      <p:bldP spid="41010" grpId="0" animBg="1" autoUpdateAnimBg="0"/>
      <p:bldP spid="41011" grpId="0" animBg="1" autoUpdateAnimBg="0"/>
      <p:bldP spid="41012" grpId="0" animBg="1" autoUpdateAnimBg="0"/>
      <p:bldP spid="41013" grpId="0" animBg="1" autoUpdateAnimBg="0"/>
      <p:bldP spid="41014" grpId="0" animBg="1" autoUpdateAnimBg="0"/>
      <p:bldP spid="41015" grpId="0" animBg="1" autoUpdateAnimBg="0"/>
      <p:bldP spid="41016" grpId="0" animBg="1" autoUpdateAnimBg="0"/>
      <p:bldP spid="41017" grpId="0" animBg="1" autoUpdateAnimBg="0"/>
      <p:bldP spid="41018" grpId="0" animBg="1" autoUpdateAnimBg="0"/>
      <p:bldP spid="41020" grpId="0" animBg="1" autoUpdateAnimBg="0"/>
      <p:bldP spid="60" grpId="0" autoUpdateAnimBg="0"/>
      <p:bldP spid="61" grpId="0" animBg="1"/>
      <p:bldP spid="62" grpId="0" animBg="1" autoUpdateAnimBg="0"/>
      <p:bldP spid="63" grpId="0" animBg="1" autoUpdateAnimBg="0"/>
      <p:bldP spid="65" grpId="0" animBg="1" autoUpdateAnimBg="0"/>
      <p:bldP spid="66" grpId="0" animBg="1"/>
      <p:bldP spid="40974" grpId="0" animBg="1" autoUpdateAnimBg="0"/>
      <p:bldP spid="64" grpId="0" animBg="1" autoUpdateAnimBg="0"/>
      <p:bldP spid="121865" grpId="0" animBg="1" autoUpdateAnimBg="0"/>
      <p:bldP spid="4096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0"/>
          <p:cNvSpPr txBox="1">
            <a:spLocks noChangeArrowheads="1"/>
          </p:cNvSpPr>
          <p:nvPr/>
        </p:nvSpPr>
        <p:spPr bwMode="auto">
          <a:xfrm>
            <a:off x="2971800" y="1143000"/>
            <a:ext cx="3090863" cy="94773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Textfeld 2"/>
          <p:cNvSpPr txBox="1">
            <a:spLocks noChangeArrowheads="1"/>
          </p:cNvSpPr>
          <p:nvPr/>
        </p:nvSpPr>
        <p:spPr bwMode="auto">
          <a:xfrm>
            <a:off x="3505200" y="1143000"/>
            <a:ext cx="2376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b="1"/>
              <a:t>Projektarten</a:t>
            </a:r>
          </a:p>
        </p:txBody>
      </p:sp>
      <p:sp>
        <p:nvSpPr>
          <p:cNvPr id="14340" name="Textfeld 3"/>
          <p:cNvSpPr txBox="1">
            <a:spLocks noChangeArrowheads="1"/>
          </p:cNvSpPr>
          <p:nvPr/>
        </p:nvSpPr>
        <p:spPr bwMode="auto">
          <a:xfrm>
            <a:off x="3217863" y="1568450"/>
            <a:ext cx="28797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/>
              <a:t>Kriterium: Projektgegenstand</a:t>
            </a:r>
          </a:p>
        </p:txBody>
      </p:sp>
      <p:sp>
        <p:nvSpPr>
          <p:cNvPr id="5" name="Line 36"/>
          <p:cNvSpPr>
            <a:spLocks noChangeShapeType="1"/>
          </p:cNvSpPr>
          <p:nvPr/>
        </p:nvSpPr>
        <p:spPr bwMode="auto">
          <a:xfrm>
            <a:off x="4495800" y="2133600"/>
            <a:ext cx="0" cy="31813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657600" y="2743200"/>
            <a:ext cx="1728788" cy="79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09600" y="2438400"/>
            <a:ext cx="3090863" cy="863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344" name="Textfeld 7"/>
          <p:cNvSpPr txBox="1">
            <a:spLocks noChangeArrowheads="1"/>
          </p:cNvSpPr>
          <p:nvPr/>
        </p:nvSpPr>
        <p:spPr bwMode="auto">
          <a:xfrm>
            <a:off x="884238" y="2454275"/>
            <a:ext cx="23764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Investitionsprojekte</a:t>
            </a:r>
          </a:p>
        </p:txBody>
      </p:sp>
      <p:sp>
        <p:nvSpPr>
          <p:cNvPr id="14345" name="Textfeld 8"/>
          <p:cNvSpPr txBox="1">
            <a:spLocks noChangeArrowheads="1"/>
          </p:cNvSpPr>
          <p:nvPr/>
        </p:nvSpPr>
        <p:spPr bwMode="auto">
          <a:xfrm>
            <a:off x="579438" y="279876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/>
              <a:t>z. B. Bau- und Anlagenbauprojekte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334000" y="2362200"/>
            <a:ext cx="3090863" cy="863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347" name="Textfeld 10"/>
          <p:cNvSpPr txBox="1">
            <a:spLocks noChangeArrowheads="1"/>
          </p:cNvSpPr>
          <p:nvPr/>
        </p:nvSpPr>
        <p:spPr bwMode="auto">
          <a:xfrm>
            <a:off x="5532438" y="2333625"/>
            <a:ext cx="27352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Organisationsprojekte</a:t>
            </a:r>
          </a:p>
        </p:txBody>
      </p:sp>
      <p:sp>
        <p:nvSpPr>
          <p:cNvPr id="14348" name="Textfeld 11"/>
          <p:cNvSpPr txBox="1">
            <a:spLocks noChangeArrowheads="1"/>
          </p:cNvSpPr>
          <p:nvPr/>
        </p:nvSpPr>
        <p:spPr bwMode="auto">
          <a:xfrm>
            <a:off x="5380038" y="2662238"/>
            <a:ext cx="30241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/>
              <a:t>z. B. Re-Organisation der Aufbau-organisation im Unternehmen</a:t>
            </a: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3581400" y="3962400"/>
            <a:ext cx="1728788" cy="95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609600" y="3581400"/>
            <a:ext cx="3090863" cy="863600"/>
          </a:xfrm>
          <a:prstGeom prst="rect">
            <a:avLst/>
          </a:prstGeom>
          <a:solidFill>
            <a:srgbClr val="CDFEC6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351" name="Textfeld 14"/>
          <p:cNvSpPr txBox="1">
            <a:spLocks noChangeArrowheads="1"/>
          </p:cNvSpPr>
          <p:nvPr/>
        </p:nvSpPr>
        <p:spPr bwMode="auto">
          <a:xfrm>
            <a:off x="960438" y="3567113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FuE-Projekte</a:t>
            </a:r>
          </a:p>
        </p:txBody>
      </p:sp>
      <p:sp>
        <p:nvSpPr>
          <p:cNvPr id="14352" name="Textfeld 15"/>
          <p:cNvSpPr txBox="1">
            <a:spLocks noChangeArrowheads="1"/>
          </p:cNvSpPr>
          <p:nvPr/>
        </p:nvSpPr>
        <p:spPr bwMode="auto">
          <a:xfrm>
            <a:off x="655638" y="3946525"/>
            <a:ext cx="30241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/>
              <a:t>z. B. Entwicklung eines neuen Produkts 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334000" y="3657600"/>
            <a:ext cx="3090863" cy="8636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354" name="Textfeld 17"/>
          <p:cNvSpPr txBox="1">
            <a:spLocks noChangeArrowheads="1"/>
          </p:cNvSpPr>
          <p:nvPr/>
        </p:nvSpPr>
        <p:spPr bwMode="auto">
          <a:xfrm>
            <a:off x="5486400" y="3643313"/>
            <a:ext cx="2735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EDV-Projekte</a:t>
            </a:r>
          </a:p>
        </p:txBody>
      </p:sp>
      <p:sp>
        <p:nvSpPr>
          <p:cNvPr id="14355" name="Textfeld 18"/>
          <p:cNvSpPr txBox="1">
            <a:spLocks noChangeArrowheads="1"/>
          </p:cNvSpPr>
          <p:nvPr/>
        </p:nvSpPr>
        <p:spPr bwMode="auto">
          <a:xfrm>
            <a:off x="5303838" y="3962400"/>
            <a:ext cx="3095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/>
              <a:t>z. B. Entwicklung eines computerge-stützten Systems der Lagerhaltung</a:t>
            </a: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3581400" y="5334000"/>
            <a:ext cx="1728788" cy="79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609600" y="4876800"/>
            <a:ext cx="3090863" cy="863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358" name="Textfeld 21"/>
          <p:cNvSpPr txBox="1">
            <a:spLocks noChangeArrowheads="1"/>
          </p:cNvSpPr>
          <p:nvPr/>
        </p:nvSpPr>
        <p:spPr bwMode="auto">
          <a:xfrm>
            <a:off x="684213" y="4953000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Rationalisierungsprojekte</a:t>
            </a:r>
          </a:p>
        </p:txBody>
      </p:sp>
      <p:sp>
        <p:nvSpPr>
          <p:cNvPr id="14359" name="Textfeld 22"/>
          <p:cNvSpPr txBox="1">
            <a:spLocks noChangeArrowheads="1"/>
          </p:cNvSpPr>
          <p:nvPr/>
        </p:nvSpPr>
        <p:spPr bwMode="auto">
          <a:xfrm>
            <a:off x="685800" y="5257800"/>
            <a:ext cx="30241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/>
              <a:t>z. B. Einführung eines „Just-in-Time“- Liefersystems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5257800" y="4953000"/>
            <a:ext cx="3090863" cy="8636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361" name="Textfeld 24"/>
          <p:cNvSpPr txBox="1">
            <a:spLocks noChangeArrowheads="1"/>
          </p:cNvSpPr>
          <p:nvPr/>
        </p:nvSpPr>
        <p:spPr bwMode="auto">
          <a:xfrm>
            <a:off x="5486400" y="4953000"/>
            <a:ext cx="2735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Internet-Projekte</a:t>
            </a:r>
          </a:p>
        </p:txBody>
      </p:sp>
      <p:sp>
        <p:nvSpPr>
          <p:cNvPr id="14362" name="Textfeld 25"/>
          <p:cNvSpPr txBox="1">
            <a:spLocks noChangeArrowheads="1"/>
          </p:cNvSpPr>
          <p:nvPr/>
        </p:nvSpPr>
        <p:spPr bwMode="auto">
          <a:xfrm>
            <a:off x="5334000" y="5257800"/>
            <a:ext cx="3095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/>
              <a:t>z. B. Entwicklung eines Online-Shops für Ersatzteile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2209800" y="152400"/>
            <a:ext cx="4648200" cy="461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400" b="1">
                <a:latin typeface="Arial" pitchFamily="34" charset="0"/>
                <a:cs typeface="Arial" pitchFamily="34" charset="0"/>
              </a:rPr>
              <a:t>Projekt-Arten (Auswahl)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14339" grpId="0" autoUpdateAnimBg="0"/>
      <p:bldP spid="14340" grpId="0" autoUpdateAnimBg="0"/>
      <p:bldP spid="5" grpId="0" animBg="1"/>
      <p:bldP spid="6" grpId="0" animBg="1"/>
      <p:bldP spid="7" grpId="0" animBg="1" autoUpdateAnimBg="0"/>
      <p:bldP spid="14344" grpId="0" autoUpdateAnimBg="0"/>
      <p:bldP spid="14345" grpId="0" autoUpdateAnimBg="0"/>
      <p:bldP spid="10" grpId="0" animBg="1" autoUpdateAnimBg="0"/>
      <p:bldP spid="14347" grpId="0" autoUpdateAnimBg="0"/>
      <p:bldP spid="14348" grpId="0" autoUpdateAnimBg="0"/>
      <p:bldP spid="13" grpId="0" animBg="1"/>
      <p:bldP spid="14" grpId="0" animBg="1" autoUpdateAnimBg="0"/>
      <p:bldP spid="14351" grpId="0" autoUpdateAnimBg="0"/>
      <p:bldP spid="14352" grpId="0" autoUpdateAnimBg="0"/>
      <p:bldP spid="17" grpId="0" animBg="1" autoUpdateAnimBg="0"/>
      <p:bldP spid="14354" grpId="0" autoUpdateAnimBg="0"/>
      <p:bldP spid="14355" grpId="0" autoUpdateAnimBg="0"/>
      <p:bldP spid="20" grpId="0" animBg="1"/>
      <p:bldP spid="21" grpId="0" animBg="1" autoUpdateAnimBg="0"/>
      <p:bldP spid="14358" grpId="0" autoUpdateAnimBg="0"/>
      <p:bldP spid="14359" grpId="0" autoUpdateAnimBg="0"/>
      <p:bldP spid="24" grpId="0" animBg="1" autoUpdateAnimBg="0"/>
      <p:bldP spid="14361" grpId="0" autoUpdateAnimBg="0"/>
      <p:bldP spid="14362" grpId="0" autoUpdateAnimBg="0"/>
      <p:bldP spid="12186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3" name="Line 36"/>
          <p:cNvSpPr>
            <a:spLocks noChangeShapeType="1"/>
          </p:cNvSpPr>
          <p:nvPr/>
        </p:nvSpPr>
        <p:spPr bwMode="auto">
          <a:xfrm>
            <a:off x="2286000" y="3962400"/>
            <a:ext cx="4648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64" name="Line 46"/>
          <p:cNvSpPr>
            <a:spLocks noChangeShapeType="1"/>
          </p:cNvSpPr>
          <p:nvPr/>
        </p:nvSpPr>
        <p:spPr bwMode="auto">
          <a:xfrm>
            <a:off x="1524000" y="41910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65" name="Line 47"/>
          <p:cNvSpPr>
            <a:spLocks noChangeShapeType="1"/>
          </p:cNvSpPr>
          <p:nvPr/>
        </p:nvSpPr>
        <p:spPr bwMode="auto">
          <a:xfrm>
            <a:off x="1524000" y="4267200"/>
            <a:ext cx="3048000" cy="53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66" name="Line 48"/>
          <p:cNvSpPr>
            <a:spLocks noChangeShapeType="1"/>
          </p:cNvSpPr>
          <p:nvPr/>
        </p:nvSpPr>
        <p:spPr bwMode="auto">
          <a:xfrm>
            <a:off x="1600200" y="4267200"/>
            <a:ext cx="5995988" cy="53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67" name="Line 50"/>
          <p:cNvSpPr>
            <a:spLocks noChangeShapeType="1"/>
          </p:cNvSpPr>
          <p:nvPr/>
        </p:nvSpPr>
        <p:spPr bwMode="auto">
          <a:xfrm>
            <a:off x="7620000" y="41910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68" name="Line 51"/>
          <p:cNvSpPr>
            <a:spLocks noChangeShapeType="1"/>
          </p:cNvSpPr>
          <p:nvPr/>
        </p:nvSpPr>
        <p:spPr bwMode="auto">
          <a:xfrm flipH="1">
            <a:off x="1524000" y="4191000"/>
            <a:ext cx="6048375" cy="541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69" name="Line 52"/>
          <p:cNvSpPr>
            <a:spLocks noChangeShapeType="1"/>
          </p:cNvSpPr>
          <p:nvPr/>
        </p:nvSpPr>
        <p:spPr bwMode="auto">
          <a:xfrm flipH="1">
            <a:off x="4572000" y="4191000"/>
            <a:ext cx="3048000" cy="606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70" name="Line 53"/>
          <p:cNvSpPr>
            <a:spLocks noChangeShapeType="1"/>
          </p:cNvSpPr>
          <p:nvPr/>
        </p:nvSpPr>
        <p:spPr bwMode="auto">
          <a:xfrm flipH="1">
            <a:off x="914400" y="5257800"/>
            <a:ext cx="685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71" name="Line 54"/>
          <p:cNvSpPr>
            <a:spLocks noChangeShapeType="1"/>
          </p:cNvSpPr>
          <p:nvPr/>
        </p:nvSpPr>
        <p:spPr bwMode="auto">
          <a:xfrm>
            <a:off x="1600200" y="5257800"/>
            <a:ext cx="609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72" name="Line 55"/>
          <p:cNvSpPr>
            <a:spLocks noChangeShapeType="1"/>
          </p:cNvSpPr>
          <p:nvPr/>
        </p:nvSpPr>
        <p:spPr bwMode="auto">
          <a:xfrm flipH="1">
            <a:off x="3733800" y="5334000"/>
            <a:ext cx="685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73" name="Line 56"/>
          <p:cNvSpPr>
            <a:spLocks noChangeShapeType="1"/>
          </p:cNvSpPr>
          <p:nvPr/>
        </p:nvSpPr>
        <p:spPr bwMode="auto">
          <a:xfrm>
            <a:off x="4419600" y="5334000"/>
            <a:ext cx="609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8474" name="Line 57"/>
          <p:cNvSpPr>
            <a:spLocks noChangeShapeType="1"/>
          </p:cNvSpPr>
          <p:nvPr/>
        </p:nvSpPr>
        <p:spPr bwMode="auto">
          <a:xfrm flipH="1">
            <a:off x="6858000" y="5334000"/>
            <a:ext cx="685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9" name="Text Box 40"/>
          <p:cNvSpPr txBox="1">
            <a:spLocks noChangeArrowheads="1"/>
          </p:cNvSpPr>
          <p:nvPr/>
        </p:nvSpPr>
        <p:spPr bwMode="auto">
          <a:xfrm>
            <a:off x="328613" y="5616575"/>
            <a:ext cx="1143000" cy="533400"/>
          </a:xfrm>
          <a:prstGeom prst="rect">
            <a:avLst/>
          </a:prstGeom>
          <a:solidFill>
            <a:srgbClr val="EBEBEB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objektiv</a:t>
            </a:r>
          </a:p>
        </p:txBody>
      </p:sp>
      <p:sp>
        <p:nvSpPr>
          <p:cNvPr id="60" name="Text Box 41"/>
          <p:cNvSpPr txBox="1">
            <a:spLocks noChangeArrowheads="1"/>
          </p:cNvSpPr>
          <p:nvPr/>
        </p:nvSpPr>
        <p:spPr bwMode="auto">
          <a:xfrm>
            <a:off x="1700213" y="5616575"/>
            <a:ext cx="1143000" cy="533400"/>
          </a:xfrm>
          <a:prstGeom prst="rect">
            <a:avLst/>
          </a:prstGeom>
          <a:solidFill>
            <a:srgbClr val="EBEBEB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subjektiv</a:t>
            </a:r>
          </a:p>
        </p:txBody>
      </p:sp>
      <p:sp>
        <p:nvSpPr>
          <p:cNvPr id="61" name="Text Box 37"/>
          <p:cNvSpPr txBox="1">
            <a:spLocks noChangeArrowheads="1"/>
          </p:cNvSpPr>
          <p:nvPr/>
        </p:nvSpPr>
        <p:spPr bwMode="auto">
          <a:xfrm>
            <a:off x="304800" y="4724400"/>
            <a:ext cx="2514600" cy="533400"/>
          </a:xfrm>
          <a:prstGeom prst="rect">
            <a:avLst/>
          </a:prstGeom>
          <a:solidFill>
            <a:srgbClr val="EBEBEB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Betroffenheit</a:t>
            </a:r>
          </a:p>
        </p:txBody>
      </p:sp>
      <p:sp>
        <p:nvSpPr>
          <p:cNvPr id="62" name="Text Box 38"/>
          <p:cNvSpPr txBox="1">
            <a:spLocks noChangeArrowheads="1"/>
          </p:cNvSpPr>
          <p:nvPr/>
        </p:nvSpPr>
        <p:spPr bwMode="auto">
          <a:xfrm>
            <a:off x="3352800" y="4800600"/>
            <a:ext cx="24384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Interessen</a:t>
            </a:r>
          </a:p>
        </p:txBody>
      </p:sp>
      <p:sp>
        <p:nvSpPr>
          <p:cNvPr id="63" name="Text Box 42"/>
          <p:cNvSpPr txBox="1">
            <a:spLocks noChangeArrowheads="1"/>
          </p:cNvSpPr>
          <p:nvPr/>
        </p:nvSpPr>
        <p:spPr bwMode="auto">
          <a:xfrm>
            <a:off x="3224213" y="5616575"/>
            <a:ext cx="1143000" cy="533400"/>
          </a:xfrm>
          <a:prstGeom prst="rect">
            <a:avLst/>
          </a:prstGeom>
          <a:solidFill>
            <a:srgbClr val="FF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Konflikt</a:t>
            </a:r>
          </a:p>
        </p:txBody>
      </p:sp>
      <p:sp>
        <p:nvSpPr>
          <p:cNvPr id="64" name="Text Box 43"/>
          <p:cNvSpPr txBox="1">
            <a:spLocks noChangeArrowheads="1"/>
          </p:cNvSpPr>
          <p:nvPr/>
        </p:nvSpPr>
        <p:spPr bwMode="auto">
          <a:xfrm>
            <a:off x="4824413" y="5616575"/>
            <a:ext cx="1143000" cy="533400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Synergie</a:t>
            </a:r>
          </a:p>
        </p:txBody>
      </p:sp>
      <p:sp>
        <p:nvSpPr>
          <p:cNvPr id="66" name="Text Box 44"/>
          <p:cNvSpPr txBox="1">
            <a:spLocks noChangeArrowheads="1"/>
          </p:cNvSpPr>
          <p:nvPr/>
        </p:nvSpPr>
        <p:spPr bwMode="auto">
          <a:xfrm>
            <a:off x="6272213" y="5638800"/>
            <a:ext cx="1143000" cy="533400"/>
          </a:xfrm>
          <a:prstGeom prst="rect">
            <a:avLst/>
          </a:prstGeom>
          <a:solidFill>
            <a:srgbClr val="DBED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Entschei-dung</a:t>
            </a:r>
          </a:p>
        </p:txBody>
      </p:sp>
      <p:sp>
        <p:nvSpPr>
          <p:cNvPr id="18488" name="Line 58"/>
          <p:cNvSpPr>
            <a:spLocks noChangeShapeType="1"/>
          </p:cNvSpPr>
          <p:nvPr/>
        </p:nvSpPr>
        <p:spPr bwMode="auto">
          <a:xfrm>
            <a:off x="7543800" y="5334000"/>
            <a:ext cx="6096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0" name="Text Box 45"/>
          <p:cNvSpPr txBox="1">
            <a:spLocks noChangeArrowheads="1"/>
          </p:cNvSpPr>
          <p:nvPr/>
        </p:nvSpPr>
        <p:spPr bwMode="auto">
          <a:xfrm>
            <a:off x="7620000" y="5638800"/>
            <a:ext cx="1143000" cy="533400"/>
          </a:xfrm>
          <a:prstGeom prst="rect">
            <a:avLst/>
          </a:prstGeom>
          <a:solidFill>
            <a:srgbClr val="DBED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Beein-flussung</a:t>
            </a:r>
          </a:p>
        </p:txBody>
      </p:sp>
      <p:sp>
        <p:nvSpPr>
          <p:cNvPr id="18491" name="Text Box 59"/>
          <p:cNvSpPr txBox="1">
            <a:spLocks noChangeArrowheads="1"/>
          </p:cNvSpPr>
          <p:nvPr/>
        </p:nvSpPr>
        <p:spPr bwMode="auto">
          <a:xfrm>
            <a:off x="2209800" y="87313"/>
            <a:ext cx="4648200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400" b="1">
                <a:latin typeface="Arial" pitchFamily="34" charset="0"/>
                <a:cs typeface="Arial" pitchFamily="34" charset="0"/>
              </a:rPr>
              <a:t>Stakeholderanalyse [1]</a:t>
            </a:r>
          </a:p>
        </p:txBody>
      </p:sp>
      <p:graphicFrame>
        <p:nvGraphicFramePr>
          <p:cNvPr id="18492" name="Object 60"/>
          <p:cNvGraphicFramePr>
            <a:graphicFrameLocks noChangeAspect="1"/>
          </p:cNvGraphicFramePr>
          <p:nvPr/>
        </p:nvGraphicFramePr>
        <p:xfrm>
          <a:off x="914400" y="598165"/>
          <a:ext cx="7113588" cy="3190875"/>
        </p:xfrm>
        <a:graphic>
          <a:graphicData uri="http://schemas.openxmlformats.org/presentationml/2006/ole">
            <p:oleObj spid="_x0000_s1026" name="Bitmap-Bild" r:id="rId4" imgW="7114286" imgH="3191320" progId="PBrush">
              <p:embed/>
            </p:oleObj>
          </a:graphicData>
        </a:graphic>
      </p:graphicFrame>
      <p:sp>
        <p:nvSpPr>
          <p:cNvPr id="52258" name="Text Box 34"/>
          <p:cNvSpPr txBox="1">
            <a:spLocks noChangeArrowheads="1"/>
          </p:cNvSpPr>
          <p:nvPr/>
        </p:nvSpPr>
        <p:spPr bwMode="auto">
          <a:xfrm>
            <a:off x="6934200" y="3429000"/>
            <a:ext cx="1524000" cy="762000"/>
          </a:xfrm>
          <a:prstGeom prst="rect">
            <a:avLst/>
          </a:prstGeom>
          <a:solidFill>
            <a:srgbClr val="FFEDDB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Externe Stakeholder</a:t>
            </a:r>
          </a:p>
        </p:txBody>
      </p:sp>
      <p:sp>
        <p:nvSpPr>
          <p:cNvPr id="18494" name="Line 35"/>
          <p:cNvSpPr>
            <a:spLocks noChangeShapeType="1"/>
          </p:cNvSpPr>
          <p:nvPr/>
        </p:nvSpPr>
        <p:spPr bwMode="auto">
          <a:xfrm>
            <a:off x="4495800" y="3200400"/>
            <a:ext cx="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9" name="Text Box 33"/>
          <p:cNvSpPr txBox="1">
            <a:spLocks noChangeArrowheads="1"/>
          </p:cNvSpPr>
          <p:nvPr/>
        </p:nvSpPr>
        <p:spPr bwMode="auto">
          <a:xfrm>
            <a:off x="762000" y="3505200"/>
            <a:ext cx="1600200" cy="762000"/>
          </a:xfrm>
          <a:prstGeom prst="rect">
            <a:avLst/>
          </a:prstGeom>
          <a:solidFill>
            <a:srgbClr val="C1E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Interne Stakeholder</a:t>
            </a:r>
          </a:p>
        </p:txBody>
      </p:sp>
      <p:sp>
        <p:nvSpPr>
          <p:cNvPr id="65" name="Text Box 39"/>
          <p:cNvSpPr txBox="1">
            <a:spLocks noChangeArrowheads="1"/>
          </p:cNvSpPr>
          <p:nvPr/>
        </p:nvSpPr>
        <p:spPr bwMode="auto">
          <a:xfrm>
            <a:off x="6400800" y="4800600"/>
            <a:ext cx="2438400" cy="533400"/>
          </a:xfrm>
          <a:prstGeom prst="rect">
            <a:avLst/>
          </a:prstGeom>
          <a:solidFill>
            <a:srgbClr val="90D4FE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Macht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2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3" grpId="0" animBg="1"/>
      <p:bldP spid="18464" grpId="0" animBg="1"/>
      <p:bldP spid="18465" grpId="0" animBg="1"/>
      <p:bldP spid="18466" grpId="0" animBg="1"/>
      <p:bldP spid="18467" grpId="0" animBg="1"/>
      <p:bldP spid="18468" grpId="0" animBg="1"/>
      <p:bldP spid="18469" grpId="0" animBg="1"/>
      <p:bldP spid="18470" grpId="0" animBg="1"/>
      <p:bldP spid="18471" grpId="0" animBg="1"/>
      <p:bldP spid="18472" grpId="0" animBg="1"/>
      <p:bldP spid="18473" grpId="0" animBg="1"/>
      <p:bldP spid="18474" grpId="0" animBg="1"/>
      <p:bldP spid="59" grpId="0" animBg="1" autoUpdateAnimBg="0"/>
      <p:bldP spid="60" grpId="0" animBg="1" autoUpdateAnimBg="0"/>
      <p:bldP spid="61" grpId="0" animBg="1" autoUpdateAnimBg="0"/>
      <p:bldP spid="62" grpId="0" animBg="1" autoUpdateAnimBg="0"/>
      <p:bldP spid="63" grpId="0" animBg="1" autoUpdateAnimBg="0"/>
      <p:bldP spid="64" grpId="0" animBg="1" autoUpdateAnimBg="0"/>
      <p:bldP spid="66" grpId="0" animBg="1" autoUpdateAnimBg="0"/>
      <p:bldP spid="18488" grpId="0" animBg="1"/>
      <p:bldP spid="70" grpId="0" animBg="1" autoUpdateAnimBg="0"/>
      <p:bldP spid="52258" grpId="0" animBg="1" autoUpdateAnimBg="0"/>
      <p:bldP spid="18494" grpId="0" animBg="1"/>
      <p:bldP spid="69" grpId="0" animBg="1" autoUpdateAnimBg="0"/>
      <p:bldP spid="65" grpId="0" animBg="1" autoUpdateAnimBg="0"/>
      <p:bldP spid="12186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3"/>
          <p:cNvSpPr>
            <a:spLocks noChangeArrowheads="1"/>
          </p:cNvSpPr>
          <p:nvPr/>
        </p:nvSpPr>
        <p:spPr bwMode="auto">
          <a:xfrm>
            <a:off x="3505200" y="4038600"/>
            <a:ext cx="5334000" cy="2667000"/>
          </a:xfrm>
          <a:prstGeom prst="rect">
            <a:avLst/>
          </a:prstGeom>
          <a:solidFill>
            <a:srgbClr val="EBEBEB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4419600" y="1066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181600" y="2209800"/>
            <a:ext cx="31242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Einordnung der Stakeholder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990600" y="2209800"/>
            <a:ext cx="2895600" cy="609600"/>
          </a:xfrm>
          <a:prstGeom prst="rect">
            <a:avLst/>
          </a:prstGeom>
          <a:solidFill>
            <a:srgbClr val="BCFDA5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Ziele der Stakeholder</a:t>
            </a:r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>
            <a:off x="2438400" y="1828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>
            <a:off x="6781800" y="1828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>
            <a:off x="2438400" y="1828800"/>
            <a:ext cx="434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2895600" y="1447800"/>
            <a:ext cx="2895600" cy="609600"/>
          </a:xfrm>
          <a:prstGeom prst="rect">
            <a:avLst/>
          </a:prstGeom>
          <a:solidFill>
            <a:srgbClr val="FFFFC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Informationssammlung zu Stakeholdern</a:t>
            </a:r>
          </a:p>
        </p:txBody>
      </p:sp>
      <p:sp>
        <p:nvSpPr>
          <p:cNvPr id="20490" name="Line 11"/>
          <p:cNvSpPr>
            <a:spLocks noChangeShapeType="1"/>
          </p:cNvSpPr>
          <p:nvPr/>
        </p:nvSpPr>
        <p:spPr bwMode="auto">
          <a:xfrm>
            <a:off x="3886200" y="25146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914400" y="3200400"/>
            <a:ext cx="731520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Voraussagen über das Verhalten der Stakeholder</a:t>
            </a:r>
          </a:p>
        </p:txBody>
      </p:sp>
      <p:sp>
        <p:nvSpPr>
          <p:cNvPr id="20492" name="Line 13"/>
          <p:cNvSpPr>
            <a:spLocks noChangeShapeType="1"/>
          </p:cNvSpPr>
          <p:nvPr/>
        </p:nvSpPr>
        <p:spPr bwMode="auto">
          <a:xfrm>
            <a:off x="2438400" y="2819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493" name="Line 14"/>
          <p:cNvSpPr>
            <a:spLocks noChangeShapeType="1"/>
          </p:cNvSpPr>
          <p:nvPr/>
        </p:nvSpPr>
        <p:spPr bwMode="auto">
          <a:xfrm>
            <a:off x="6858000" y="2819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494" name="Line 15"/>
          <p:cNvSpPr>
            <a:spLocks noChangeShapeType="1"/>
          </p:cNvSpPr>
          <p:nvPr/>
        </p:nvSpPr>
        <p:spPr bwMode="auto">
          <a:xfrm>
            <a:off x="1371600" y="38862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3264" name="Text Box 16"/>
          <p:cNvSpPr txBox="1">
            <a:spLocks noChangeArrowheads="1"/>
          </p:cNvSpPr>
          <p:nvPr/>
        </p:nvSpPr>
        <p:spPr bwMode="auto">
          <a:xfrm>
            <a:off x="457200" y="5105400"/>
            <a:ext cx="1828800" cy="609600"/>
          </a:xfrm>
          <a:prstGeom prst="rect">
            <a:avLst/>
          </a:prstGeom>
          <a:solidFill>
            <a:srgbClr val="FFFFC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Maßnahmen</a:t>
            </a:r>
          </a:p>
        </p:txBody>
      </p:sp>
      <p:sp>
        <p:nvSpPr>
          <p:cNvPr id="20496" name="Line 17"/>
          <p:cNvSpPr>
            <a:spLocks noChangeShapeType="1"/>
          </p:cNvSpPr>
          <p:nvPr/>
        </p:nvSpPr>
        <p:spPr bwMode="auto">
          <a:xfrm>
            <a:off x="1371600" y="3886200"/>
            <a:ext cx="464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497" name="Line 18"/>
          <p:cNvSpPr>
            <a:spLocks noChangeShapeType="1"/>
          </p:cNvSpPr>
          <p:nvPr/>
        </p:nvSpPr>
        <p:spPr bwMode="auto">
          <a:xfrm>
            <a:off x="4572000" y="36576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498" name="Line 19"/>
          <p:cNvSpPr>
            <a:spLocks noChangeShapeType="1"/>
          </p:cNvSpPr>
          <p:nvPr/>
        </p:nvSpPr>
        <p:spPr bwMode="auto">
          <a:xfrm flipV="1">
            <a:off x="3733800" y="5410200"/>
            <a:ext cx="464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499" name="Line 20"/>
          <p:cNvSpPr>
            <a:spLocks noChangeShapeType="1"/>
          </p:cNvSpPr>
          <p:nvPr/>
        </p:nvSpPr>
        <p:spPr bwMode="auto">
          <a:xfrm>
            <a:off x="6019800" y="4191000"/>
            <a:ext cx="0" cy="2438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00" name="Text Box 21"/>
          <p:cNvSpPr txBox="1">
            <a:spLocks noChangeArrowheads="1"/>
          </p:cNvSpPr>
          <p:nvPr/>
        </p:nvSpPr>
        <p:spPr bwMode="auto">
          <a:xfrm>
            <a:off x="7620000" y="5562600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gegen das Projekt</a:t>
            </a:r>
          </a:p>
        </p:txBody>
      </p:sp>
      <p:sp>
        <p:nvSpPr>
          <p:cNvPr id="20501" name="Text Box 22"/>
          <p:cNvSpPr txBox="1">
            <a:spLocks noChangeArrowheads="1"/>
          </p:cNvSpPr>
          <p:nvPr/>
        </p:nvSpPr>
        <p:spPr bwMode="auto">
          <a:xfrm>
            <a:off x="3581400" y="5562600"/>
            <a:ext cx="838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für das Projekt</a:t>
            </a:r>
          </a:p>
        </p:txBody>
      </p:sp>
      <p:sp>
        <p:nvSpPr>
          <p:cNvPr id="20502" name="Text Box 23"/>
          <p:cNvSpPr txBox="1">
            <a:spLocks noChangeArrowheads="1"/>
          </p:cNvSpPr>
          <p:nvPr/>
        </p:nvSpPr>
        <p:spPr bwMode="auto">
          <a:xfrm>
            <a:off x="6172200" y="4191000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starker Einfluss</a:t>
            </a:r>
          </a:p>
        </p:txBody>
      </p:sp>
      <p:sp>
        <p:nvSpPr>
          <p:cNvPr id="20503" name="Text Box 24"/>
          <p:cNvSpPr txBox="1">
            <a:spLocks noChangeArrowheads="1"/>
          </p:cNvSpPr>
          <p:nvPr/>
        </p:nvSpPr>
        <p:spPr bwMode="auto">
          <a:xfrm>
            <a:off x="6248400" y="6096000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schwacher Einfluss</a:t>
            </a:r>
          </a:p>
        </p:txBody>
      </p:sp>
      <p:sp>
        <p:nvSpPr>
          <p:cNvPr id="20504" name="Oval 25"/>
          <p:cNvSpPr>
            <a:spLocks noChangeArrowheads="1"/>
          </p:cNvSpPr>
          <p:nvPr/>
        </p:nvSpPr>
        <p:spPr bwMode="auto">
          <a:xfrm>
            <a:off x="4267200" y="6096000"/>
            <a:ext cx="533400" cy="500063"/>
          </a:xfrm>
          <a:prstGeom prst="ellipse">
            <a:avLst/>
          </a:prstGeom>
          <a:solidFill>
            <a:srgbClr val="CCFFCC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de-DE">
              <a:latin typeface="Calibri" pitchFamily="34" charset="0"/>
            </a:endParaRPr>
          </a:p>
        </p:txBody>
      </p:sp>
      <p:sp>
        <p:nvSpPr>
          <p:cNvPr id="20505" name="Text Box 26"/>
          <p:cNvSpPr txBox="1">
            <a:spLocks noChangeArrowheads="1"/>
          </p:cNvSpPr>
          <p:nvPr/>
        </p:nvSpPr>
        <p:spPr bwMode="auto">
          <a:xfrm>
            <a:off x="4343400" y="6172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2</a:t>
            </a:r>
          </a:p>
        </p:txBody>
      </p:sp>
      <p:sp>
        <p:nvSpPr>
          <p:cNvPr id="20506" name="Oval 27"/>
          <p:cNvSpPr>
            <a:spLocks noChangeArrowheads="1"/>
          </p:cNvSpPr>
          <p:nvPr/>
        </p:nvSpPr>
        <p:spPr bwMode="auto">
          <a:xfrm>
            <a:off x="7543800" y="4267200"/>
            <a:ext cx="533400" cy="500063"/>
          </a:xfrm>
          <a:prstGeom prst="ellipse">
            <a:avLst/>
          </a:prstGeom>
          <a:solidFill>
            <a:srgbClr val="FFDBED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de-DE">
              <a:latin typeface="Calibri" pitchFamily="34" charset="0"/>
            </a:endParaRPr>
          </a:p>
        </p:txBody>
      </p:sp>
      <p:sp>
        <p:nvSpPr>
          <p:cNvPr id="20507" name="Text Box 28"/>
          <p:cNvSpPr txBox="1">
            <a:spLocks noChangeArrowheads="1"/>
          </p:cNvSpPr>
          <p:nvPr/>
        </p:nvSpPr>
        <p:spPr bwMode="auto">
          <a:xfrm>
            <a:off x="7620000" y="4322763"/>
            <a:ext cx="304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1</a:t>
            </a:r>
          </a:p>
        </p:txBody>
      </p:sp>
      <p:sp>
        <p:nvSpPr>
          <p:cNvPr id="20508" name="Oval 29"/>
          <p:cNvSpPr>
            <a:spLocks noChangeArrowheads="1"/>
          </p:cNvSpPr>
          <p:nvPr/>
        </p:nvSpPr>
        <p:spPr bwMode="auto">
          <a:xfrm>
            <a:off x="5257800" y="4322763"/>
            <a:ext cx="533400" cy="500062"/>
          </a:xfrm>
          <a:prstGeom prst="ellipse">
            <a:avLst/>
          </a:prstGeom>
          <a:solidFill>
            <a:srgbClr val="CCFFCC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de-DE">
              <a:latin typeface="Calibri" pitchFamily="34" charset="0"/>
            </a:endParaRPr>
          </a:p>
        </p:txBody>
      </p:sp>
      <p:sp>
        <p:nvSpPr>
          <p:cNvPr id="20509" name="Text Box 30"/>
          <p:cNvSpPr txBox="1">
            <a:spLocks noChangeArrowheads="1"/>
          </p:cNvSpPr>
          <p:nvPr/>
        </p:nvSpPr>
        <p:spPr bwMode="auto">
          <a:xfrm>
            <a:off x="5334000" y="4343400"/>
            <a:ext cx="304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3</a:t>
            </a:r>
          </a:p>
        </p:txBody>
      </p:sp>
      <p:sp>
        <p:nvSpPr>
          <p:cNvPr id="20510" name="Oval 31"/>
          <p:cNvSpPr>
            <a:spLocks noChangeArrowheads="1"/>
          </p:cNvSpPr>
          <p:nvPr/>
        </p:nvSpPr>
        <p:spPr bwMode="auto">
          <a:xfrm>
            <a:off x="6324600" y="5486400"/>
            <a:ext cx="533400" cy="500063"/>
          </a:xfrm>
          <a:prstGeom prst="ellipse">
            <a:avLst/>
          </a:prstGeom>
          <a:solidFill>
            <a:srgbClr val="FFDBED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de-DE">
              <a:latin typeface="Calibri" pitchFamily="34" charset="0"/>
            </a:endParaRPr>
          </a:p>
        </p:txBody>
      </p:sp>
      <p:sp>
        <p:nvSpPr>
          <p:cNvPr id="20511" name="Text Box 32"/>
          <p:cNvSpPr txBox="1">
            <a:spLocks noChangeArrowheads="1"/>
          </p:cNvSpPr>
          <p:nvPr/>
        </p:nvSpPr>
        <p:spPr bwMode="auto">
          <a:xfrm>
            <a:off x="6400800" y="55626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4</a:t>
            </a:r>
          </a:p>
        </p:txBody>
      </p:sp>
      <p:sp>
        <p:nvSpPr>
          <p:cNvPr id="20512" name="Text Box 34"/>
          <p:cNvSpPr txBox="1">
            <a:spLocks noChangeArrowheads="1"/>
          </p:cNvSpPr>
          <p:nvPr/>
        </p:nvSpPr>
        <p:spPr bwMode="auto">
          <a:xfrm>
            <a:off x="3581400" y="4191000"/>
            <a:ext cx="1277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Kraftfeld-Portfolio</a:t>
            </a:r>
          </a:p>
        </p:txBody>
      </p:sp>
      <p:sp>
        <p:nvSpPr>
          <p:cNvPr id="20513" name="Line 35"/>
          <p:cNvSpPr>
            <a:spLocks noChangeShapeType="1"/>
          </p:cNvSpPr>
          <p:nvPr/>
        </p:nvSpPr>
        <p:spPr bwMode="auto">
          <a:xfrm>
            <a:off x="6019800" y="38862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514" name="Line 36"/>
          <p:cNvSpPr>
            <a:spLocks noChangeShapeType="1"/>
          </p:cNvSpPr>
          <p:nvPr/>
        </p:nvSpPr>
        <p:spPr bwMode="auto">
          <a:xfrm>
            <a:off x="2286000" y="5410200"/>
            <a:ext cx="1219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2819400" y="609600"/>
            <a:ext cx="3097213" cy="681038"/>
          </a:xfrm>
          <a:prstGeom prst="rect">
            <a:avLst/>
          </a:prstGeom>
          <a:solidFill>
            <a:srgbClr val="C1E0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Identifikation potenzieller Stakeholder</a:t>
            </a:r>
          </a:p>
        </p:txBody>
      </p:sp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2057400" y="0"/>
            <a:ext cx="4800600" cy="461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400" b="1">
                <a:latin typeface="Arial" pitchFamily="34" charset="0"/>
                <a:cs typeface="Arial" pitchFamily="34" charset="0"/>
              </a:rPr>
              <a:t>Stakeholderanalyse [2]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000"/>
                            </p:stCondLst>
                            <p:childTnLst>
                              <p:par>
                                <p:cTn id="16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 autoUpdateAnimBg="0"/>
      <p:bldP spid="20483" grpId="0" animBg="1"/>
      <p:bldP spid="53253" grpId="0" animBg="1" autoUpdateAnimBg="0"/>
      <p:bldP spid="53254" grpId="0" animBg="1" autoUpdateAnimBg="0"/>
      <p:bldP spid="20486" grpId="0" animBg="1"/>
      <p:bldP spid="20487" grpId="0" animBg="1"/>
      <p:bldP spid="20488" grpId="0" animBg="1"/>
      <p:bldP spid="53258" grpId="0" animBg="1" autoUpdateAnimBg="0"/>
      <p:bldP spid="20490" grpId="0" animBg="1"/>
      <p:bldP spid="53260" grpId="0" animBg="1" autoUpdateAnimBg="0"/>
      <p:bldP spid="20492" grpId="0" animBg="1"/>
      <p:bldP spid="20493" grpId="0" animBg="1"/>
      <p:bldP spid="20494" grpId="0" animBg="1"/>
      <p:bldP spid="53264" grpId="0" animBg="1" autoUpdateAnimBg="0"/>
      <p:bldP spid="20496" grpId="0" animBg="1"/>
      <p:bldP spid="20497" grpId="0" animBg="1"/>
      <p:bldP spid="20498" grpId="0" animBg="1"/>
      <p:bldP spid="20499" grpId="0" animBg="1"/>
      <p:bldP spid="20500" grpId="0" autoUpdateAnimBg="0"/>
      <p:bldP spid="20501" grpId="0" autoUpdateAnimBg="0"/>
      <p:bldP spid="20502" grpId="0" autoUpdateAnimBg="0"/>
      <p:bldP spid="20503" grpId="0" autoUpdateAnimBg="0"/>
      <p:bldP spid="20504" grpId="0" animBg="1" autoUpdateAnimBg="0"/>
      <p:bldP spid="20505" grpId="0" autoUpdateAnimBg="0"/>
      <p:bldP spid="20506" grpId="0" animBg="1" autoUpdateAnimBg="0"/>
      <p:bldP spid="20507" grpId="0" autoUpdateAnimBg="0"/>
      <p:bldP spid="20508" grpId="0" animBg="1" autoUpdateAnimBg="0"/>
      <p:bldP spid="20509" grpId="0" autoUpdateAnimBg="0"/>
      <p:bldP spid="20510" grpId="0" animBg="1" autoUpdateAnimBg="0"/>
      <p:bldP spid="20511" grpId="0" autoUpdateAnimBg="0"/>
      <p:bldP spid="20512" grpId="0" autoUpdateAnimBg="0"/>
      <p:bldP spid="20513" grpId="0" animBg="1"/>
      <p:bldP spid="20514" grpId="0" animBg="1"/>
      <p:bldP spid="36" grpId="0" animBg="1" autoUpdateAnimBg="0"/>
      <p:bldP spid="12186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943600" y="3581400"/>
            <a:ext cx="2971800" cy="1365250"/>
          </a:xfrm>
          <a:prstGeom prst="rect">
            <a:avLst/>
          </a:prstGeom>
          <a:solidFill>
            <a:srgbClr val="CFE7FF"/>
          </a:solidFill>
          <a:ln w="127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4267200" y="2286000"/>
            <a:ext cx="0" cy="5048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4267200" y="3048000"/>
            <a:ext cx="0" cy="7207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971800" y="1752600"/>
            <a:ext cx="2592388" cy="6746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Machbarkeitsanalyse, Risikoanalyse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3048000" y="2819400"/>
            <a:ext cx="2520950" cy="787400"/>
          </a:xfrm>
          <a:prstGeom prst="flowChartMultidocumen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048000" y="2895600"/>
            <a:ext cx="2233613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Verbleibende Lösungsalternativen</a:t>
            </a:r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5181600" y="4343400"/>
            <a:ext cx="762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H="1">
            <a:off x="1524000" y="2209800"/>
            <a:ext cx="0" cy="335280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H="1" flipV="1">
            <a:off x="5486400" y="4114800"/>
            <a:ext cx="431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1219200" y="5638800"/>
            <a:ext cx="762000" cy="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1600200" y="2590800"/>
            <a:ext cx="54864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1676400" y="4953000"/>
            <a:ext cx="3970338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533400" y="609600"/>
            <a:ext cx="1828800" cy="8382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1600"/>
              <a:t>Vorstufen im Problemlösungs-prozess</a:t>
            </a:r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 flipV="1">
            <a:off x="6629400" y="3657600"/>
            <a:ext cx="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6732588" y="4186238"/>
            <a:ext cx="152400" cy="4572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7010400" y="3962400"/>
            <a:ext cx="144463" cy="719138"/>
          </a:xfrm>
          <a:prstGeom prst="rect">
            <a:avLst/>
          </a:prstGeom>
          <a:solidFill>
            <a:srgbClr val="9CFAA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7288213" y="4262438"/>
            <a:ext cx="196850" cy="379412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7667625" y="4043363"/>
            <a:ext cx="152400" cy="6096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>
            <a:off x="6553200" y="3962400"/>
            <a:ext cx="533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5867400" y="3652838"/>
            <a:ext cx="914400" cy="260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100" b="1"/>
              <a:t>Nutzen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7451725" y="4652963"/>
            <a:ext cx="914400" cy="277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 b="1"/>
              <a:t>Varianten</a:t>
            </a:r>
          </a:p>
        </p:txBody>
      </p:sp>
      <p:sp>
        <p:nvSpPr>
          <p:cNvPr id="14367" name="AutoShape 31"/>
          <p:cNvSpPr>
            <a:spLocks noChangeArrowheads="1"/>
          </p:cNvSpPr>
          <p:nvPr/>
        </p:nvSpPr>
        <p:spPr bwMode="auto">
          <a:xfrm>
            <a:off x="3352800" y="5181600"/>
            <a:ext cx="1676400" cy="685800"/>
          </a:xfrm>
          <a:prstGeom prst="flowChartDecision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4368" name="Line 32"/>
          <p:cNvSpPr>
            <a:spLocks noChangeShapeType="1"/>
          </p:cNvSpPr>
          <p:nvPr/>
        </p:nvSpPr>
        <p:spPr bwMode="auto">
          <a:xfrm>
            <a:off x="4191000" y="45720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3708400" y="5275263"/>
            <a:ext cx="914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 b="1"/>
              <a:t>reali-sieren?</a:t>
            </a:r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>
            <a:off x="4191000" y="5867400"/>
            <a:ext cx="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3962400" y="6096000"/>
            <a:ext cx="457200" cy="34925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JA</a:t>
            </a:r>
          </a:p>
        </p:txBody>
      </p:sp>
      <p:sp>
        <p:nvSpPr>
          <p:cNvPr id="14372" name="Line 36"/>
          <p:cNvSpPr>
            <a:spLocks noChangeShapeType="1"/>
          </p:cNvSpPr>
          <p:nvPr/>
        </p:nvSpPr>
        <p:spPr bwMode="auto">
          <a:xfrm>
            <a:off x="1524000" y="2209800"/>
            <a:ext cx="1409700" cy="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25601" name="Object 1025"/>
          <p:cNvGraphicFramePr>
            <a:graphicFrameLocks noChangeAspect="1"/>
          </p:cNvGraphicFramePr>
          <p:nvPr/>
        </p:nvGraphicFramePr>
        <p:xfrm>
          <a:off x="2667000" y="5867400"/>
          <a:ext cx="1143000" cy="769938"/>
        </p:xfrm>
        <a:graphic>
          <a:graphicData uri="http://schemas.openxmlformats.org/presentationml/2006/ole">
            <p:oleObj spid="_x0000_s2050" name="Paint Shop Pro Image" r:id="rId3" imgW="985633" imgH="663415" progId="">
              <p:embed/>
            </p:oleObj>
          </a:graphicData>
        </a:graphic>
      </p:graphicFrame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2971800" y="3810000"/>
            <a:ext cx="2520950" cy="944563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Bewertung der ausgewählten Alternativen</a:t>
            </a:r>
          </a:p>
        </p:txBody>
      </p:sp>
      <p:sp>
        <p:nvSpPr>
          <p:cNvPr id="43" name="AutoShape 36"/>
          <p:cNvSpPr>
            <a:spLocks noChangeArrowheads="1"/>
          </p:cNvSpPr>
          <p:nvPr/>
        </p:nvSpPr>
        <p:spPr bwMode="auto">
          <a:xfrm>
            <a:off x="3200400" y="685800"/>
            <a:ext cx="2160588" cy="865188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 Box 37"/>
          <p:cNvSpPr txBox="1">
            <a:spLocks noChangeArrowheads="1"/>
          </p:cNvSpPr>
          <p:nvPr/>
        </p:nvSpPr>
        <p:spPr bwMode="auto">
          <a:xfrm>
            <a:off x="3276600" y="836613"/>
            <a:ext cx="16764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Lösungs-varianten</a:t>
            </a:r>
          </a:p>
        </p:txBody>
      </p:sp>
      <p:sp>
        <p:nvSpPr>
          <p:cNvPr id="45" name="Line 38"/>
          <p:cNvSpPr>
            <a:spLocks noChangeShapeType="1"/>
          </p:cNvSpPr>
          <p:nvPr/>
        </p:nvSpPr>
        <p:spPr bwMode="auto">
          <a:xfrm flipV="1">
            <a:off x="2362200" y="1143000"/>
            <a:ext cx="838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" name="Line 39"/>
          <p:cNvSpPr>
            <a:spLocks noChangeShapeType="1"/>
          </p:cNvSpPr>
          <p:nvPr/>
        </p:nvSpPr>
        <p:spPr bwMode="auto">
          <a:xfrm>
            <a:off x="4267200" y="1371600"/>
            <a:ext cx="0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7" name="Text Box 44"/>
          <p:cNvSpPr txBox="1">
            <a:spLocks noChangeArrowheads="1"/>
          </p:cNvSpPr>
          <p:nvPr/>
        </p:nvSpPr>
        <p:spPr bwMode="auto">
          <a:xfrm>
            <a:off x="5867400" y="2743200"/>
            <a:ext cx="3124200" cy="590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>
                <a:latin typeface="Arial" pitchFamily="34" charset="0"/>
                <a:cs typeface="Arial" pitchFamily="34" charset="0"/>
              </a:rPr>
              <a:t>Methoden der Wirtschaftlichkeitsberechnung</a:t>
            </a:r>
          </a:p>
        </p:txBody>
      </p:sp>
      <p:graphicFrame>
        <p:nvGraphicFramePr>
          <p:cNvPr id="1027" name="Object 61"/>
          <p:cNvGraphicFramePr>
            <a:graphicFrameLocks noChangeAspect="1"/>
          </p:cNvGraphicFramePr>
          <p:nvPr/>
        </p:nvGraphicFramePr>
        <p:xfrm>
          <a:off x="7696200" y="2133600"/>
          <a:ext cx="908050" cy="839788"/>
        </p:xfrm>
        <a:graphic>
          <a:graphicData uri="http://schemas.openxmlformats.org/presentationml/2006/ole">
            <p:oleObj spid="_x0000_s2051" name="Paint Shop Pro Image" r:id="rId4" imgW="907563" imgH="839252" progId="">
              <p:embed/>
            </p:oleObj>
          </a:graphicData>
        </a:graphic>
      </p:graphicFrame>
      <p:pic>
        <p:nvPicPr>
          <p:cNvPr id="62" name="Picture 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810000"/>
            <a:ext cx="1074738" cy="9350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63" name="Line 28"/>
          <p:cNvSpPr>
            <a:spLocks noChangeShapeType="1"/>
          </p:cNvSpPr>
          <p:nvPr/>
        </p:nvSpPr>
        <p:spPr bwMode="auto">
          <a:xfrm>
            <a:off x="6477000" y="4648200"/>
            <a:ext cx="2057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4" name="Line 56"/>
          <p:cNvSpPr>
            <a:spLocks noChangeShapeType="1"/>
          </p:cNvSpPr>
          <p:nvPr/>
        </p:nvSpPr>
        <p:spPr bwMode="auto">
          <a:xfrm flipH="1" flipV="1">
            <a:off x="1524000" y="1981200"/>
            <a:ext cx="1447800" cy="7938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5" name="Line 57"/>
          <p:cNvSpPr>
            <a:spLocks noChangeShapeType="1"/>
          </p:cNvSpPr>
          <p:nvPr/>
        </p:nvSpPr>
        <p:spPr bwMode="auto">
          <a:xfrm flipV="1">
            <a:off x="1524000" y="1524000"/>
            <a:ext cx="0" cy="504825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082" name="Picture 7" descr="C:\Users\SvK\AppData\Local\Microsoft\Windows\Temporary Internet Files\Content.IE5\D7BLXM3M\recycle_bin_PNG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5029200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Line 59"/>
          <p:cNvSpPr>
            <a:spLocks noChangeShapeType="1"/>
          </p:cNvSpPr>
          <p:nvPr/>
        </p:nvSpPr>
        <p:spPr bwMode="auto">
          <a:xfrm flipH="1" flipV="1">
            <a:off x="1524000" y="5562600"/>
            <a:ext cx="1752600" cy="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85" name="Object 61"/>
          <p:cNvGraphicFramePr>
            <a:graphicFrameLocks noChangeAspect="1"/>
          </p:cNvGraphicFramePr>
          <p:nvPr/>
        </p:nvGraphicFramePr>
        <p:xfrm>
          <a:off x="6324600" y="5181600"/>
          <a:ext cx="2676525" cy="1524000"/>
        </p:xfrm>
        <a:graphic>
          <a:graphicData uri="http://schemas.openxmlformats.org/presentationml/2006/ole">
            <p:oleObj spid="_x0000_s2052" name="Bitmap-Bild" r:id="rId7" imgW="2676899" imgH="1523810" progId="PBrush">
              <p:embed/>
            </p:oleObj>
          </a:graphicData>
        </a:graphic>
      </p:graphicFrame>
      <p:sp>
        <p:nvSpPr>
          <p:cNvPr id="1086" name="Line 57"/>
          <p:cNvSpPr>
            <a:spLocks noChangeShapeType="1"/>
          </p:cNvSpPr>
          <p:nvPr/>
        </p:nvSpPr>
        <p:spPr bwMode="auto">
          <a:xfrm>
            <a:off x="7924800" y="4953000"/>
            <a:ext cx="0" cy="3079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87" name="Line 58"/>
          <p:cNvSpPr>
            <a:spLocks noChangeShapeType="1"/>
          </p:cNvSpPr>
          <p:nvPr/>
        </p:nvSpPr>
        <p:spPr bwMode="auto">
          <a:xfrm flipV="1">
            <a:off x="7772400" y="4953000"/>
            <a:ext cx="0" cy="2873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419600" y="6019800"/>
            <a:ext cx="22098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/>
              <a:t>weiter zur Projektentscheidung</a:t>
            </a:r>
          </a:p>
        </p:txBody>
      </p:sp>
      <p:sp>
        <p:nvSpPr>
          <p:cNvPr id="1089" name="Text Box 65"/>
          <p:cNvSpPr txBox="1">
            <a:spLocks noChangeArrowheads="1"/>
          </p:cNvSpPr>
          <p:nvPr/>
        </p:nvSpPr>
        <p:spPr bwMode="auto">
          <a:xfrm>
            <a:off x="2057400" y="0"/>
            <a:ext cx="4800600" cy="461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400" b="1">
                <a:latin typeface="Arial" pitchFamily="34" charset="0"/>
                <a:cs typeface="Arial" pitchFamily="34" charset="0"/>
              </a:rPr>
              <a:t>Wirtschaftlichkeitsanalyse</a:t>
            </a:r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 flipV="1">
            <a:off x="7315200" y="32766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76" name="Line 40"/>
          <p:cNvSpPr>
            <a:spLocks noChangeShapeType="1"/>
          </p:cNvSpPr>
          <p:nvPr/>
        </p:nvSpPr>
        <p:spPr bwMode="auto">
          <a:xfrm>
            <a:off x="7696200" y="32766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1981200" y="5334000"/>
            <a:ext cx="914400" cy="425450"/>
          </a:xfrm>
          <a:prstGeom prst="rect">
            <a:avLst/>
          </a:prstGeom>
          <a:solidFill>
            <a:srgbClr val="FFCD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de-DE" sz="1600" b="1"/>
              <a:t>NEIN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6553200" y="6324600"/>
            <a:ext cx="381000" cy="382588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5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80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0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0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5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500"/>
                            </p:stCondLst>
                            <p:childTnLst>
                              <p:par>
                                <p:cTn id="1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9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"/>
                            </p:stCondLst>
                            <p:childTnLst>
                              <p:par>
                                <p:cTn id="2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3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"/>
                            </p:stCondLst>
                            <p:childTnLst>
                              <p:par>
                                <p:cTn id="20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40" grpId="0" animBg="1"/>
      <p:bldP spid="14341" grpId="0" animBg="1"/>
      <p:bldP spid="14342" grpId="0" animBg="1" autoUpdateAnimBg="0"/>
      <p:bldP spid="14343" grpId="0" animBg="1" autoUpdateAnimBg="0"/>
      <p:bldP spid="14344" grpId="0" autoUpdateAnimBg="0"/>
      <p:bldP spid="14346" grpId="0" animBg="1"/>
      <p:bldP spid="14347" grpId="0" animBg="1"/>
      <p:bldP spid="14348" grpId="0" animBg="1"/>
      <p:bldP spid="14349" grpId="0" animBg="1"/>
      <p:bldP spid="14352" grpId="0" animBg="1"/>
      <p:bldP spid="14353" grpId="0" animBg="1"/>
      <p:bldP spid="14354" grpId="0" autoUpdateAnimBg="0"/>
      <p:bldP spid="14358" grpId="0" animBg="1"/>
      <p:bldP spid="14359" grpId="0" animBg="1" autoUpdateAnimBg="0"/>
      <p:bldP spid="14360" grpId="0" animBg="1" autoUpdateAnimBg="0"/>
      <p:bldP spid="14361" grpId="0" animBg="1" autoUpdateAnimBg="0"/>
      <p:bldP spid="14362" grpId="0" animBg="1" autoUpdateAnimBg="0"/>
      <p:bldP spid="14363" grpId="0" animBg="1"/>
      <p:bldP spid="14365" grpId="0" autoUpdateAnimBg="0"/>
      <p:bldP spid="14366" grpId="0" autoUpdateAnimBg="0"/>
      <p:bldP spid="14367" grpId="0" animBg="1" autoUpdateAnimBg="0"/>
      <p:bldP spid="14368" grpId="0" animBg="1"/>
      <p:bldP spid="14369" grpId="0" autoUpdateAnimBg="0"/>
      <p:bldP spid="14370" grpId="0" animBg="1"/>
      <p:bldP spid="14371" grpId="0" animBg="1" autoUpdateAnimBg="0"/>
      <p:bldP spid="14372" grpId="0" animBg="1"/>
      <p:bldP spid="41" grpId="0" animBg="1" autoUpdateAnimBg="0"/>
      <p:bldP spid="43" grpId="0" animBg="1" autoUpdateAnimBg="0"/>
      <p:bldP spid="44" grpId="0" autoUpdateAnimBg="0"/>
      <p:bldP spid="45" grpId="0" animBg="1"/>
      <p:bldP spid="46" grpId="0" animBg="1"/>
      <p:bldP spid="47" grpId="0" animBg="1" autoUpdateAnimBg="0"/>
      <p:bldP spid="63" grpId="0" animBg="1"/>
      <p:bldP spid="64" grpId="0" animBg="1"/>
      <p:bldP spid="65" grpId="0" animBg="1"/>
      <p:bldP spid="69" grpId="0" animBg="1"/>
      <p:bldP spid="1086" grpId="0" animBg="1"/>
      <p:bldP spid="1087" grpId="0" animBg="1"/>
      <p:bldP spid="14355" grpId="0" autoUpdateAnimBg="0"/>
      <p:bldP spid="14375" grpId="0" animBg="1"/>
      <p:bldP spid="14376" grpId="0" animBg="1"/>
      <p:bldP spid="14373" grpId="0" animBg="1" autoUpdateAnimBg="0"/>
      <p:bldP spid="12186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flipH="1">
            <a:off x="7620000" y="3733800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3059113" y="1773238"/>
            <a:ext cx="0" cy="503237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25601" name="Object 1025"/>
          <p:cNvGraphicFramePr>
            <a:graphicFrameLocks noChangeAspect="1"/>
          </p:cNvGraphicFramePr>
          <p:nvPr/>
        </p:nvGraphicFramePr>
        <p:xfrm>
          <a:off x="914400" y="2667000"/>
          <a:ext cx="1143000" cy="769938"/>
        </p:xfrm>
        <a:graphic>
          <a:graphicData uri="http://schemas.openxmlformats.org/presentationml/2006/ole">
            <p:oleObj spid="_x0000_s3074" name="Paint Shop Pro Image" r:id="rId3" imgW="985633" imgH="663415" progId="">
              <p:embed/>
            </p:oleObj>
          </a:graphicData>
        </a:graphic>
      </p:graphicFrame>
      <p:sp>
        <p:nvSpPr>
          <p:cNvPr id="18" name="Flussdiagramm: Dokument 17"/>
          <p:cNvSpPr/>
          <p:nvPr/>
        </p:nvSpPr>
        <p:spPr>
          <a:xfrm>
            <a:off x="2438400" y="4038600"/>
            <a:ext cx="1223963" cy="720725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080" name="Textfeld 18"/>
          <p:cNvSpPr txBox="1">
            <a:spLocks noChangeArrowheads="1"/>
          </p:cNvSpPr>
          <p:nvPr/>
        </p:nvSpPr>
        <p:spPr bwMode="auto">
          <a:xfrm>
            <a:off x="2590800" y="4038600"/>
            <a:ext cx="936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Projekt-auftrag</a:t>
            </a:r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 flipH="1">
            <a:off x="1371600" y="3810000"/>
            <a:ext cx="0" cy="365125"/>
          </a:xfrm>
          <a:prstGeom prst="line">
            <a:avLst/>
          </a:prstGeom>
          <a:noFill/>
          <a:ln w="34925">
            <a:solidFill>
              <a:srgbClr val="0000FF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flipH="1">
            <a:off x="2590800" y="3505200"/>
            <a:ext cx="0" cy="288925"/>
          </a:xfrm>
          <a:prstGeom prst="line">
            <a:avLst/>
          </a:prstGeom>
          <a:noFill/>
          <a:ln w="3492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1371600" y="3810000"/>
            <a:ext cx="1219200" cy="0"/>
          </a:xfrm>
          <a:prstGeom prst="line">
            <a:avLst/>
          </a:prstGeom>
          <a:noFill/>
          <a:ln w="3492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308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191000"/>
            <a:ext cx="74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Line 13"/>
          <p:cNvSpPr>
            <a:spLocks noChangeShapeType="1"/>
          </p:cNvSpPr>
          <p:nvPr/>
        </p:nvSpPr>
        <p:spPr bwMode="auto">
          <a:xfrm flipH="1">
            <a:off x="3048000" y="2514600"/>
            <a:ext cx="0" cy="50800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4648200" y="1600200"/>
            <a:ext cx="2160588" cy="863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endParaRPr lang="de-DE" sz="1600">
              <a:latin typeface="+mn-lt"/>
              <a:cs typeface="+mn-cs"/>
            </a:endParaRP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4643438" y="1700213"/>
            <a:ext cx="2232025" cy="739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Bewerten der einge-reichten Angebote zur Ausschreibung</a:t>
            </a:r>
          </a:p>
        </p:txBody>
      </p:sp>
      <p:sp>
        <p:nvSpPr>
          <p:cNvPr id="44" name="AutoShape 7"/>
          <p:cNvSpPr>
            <a:spLocks noChangeArrowheads="1"/>
          </p:cNvSpPr>
          <p:nvPr/>
        </p:nvSpPr>
        <p:spPr bwMode="auto">
          <a:xfrm>
            <a:off x="2133600" y="1447800"/>
            <a:ext cx="1871663" cy="1152525"/>
          </a:xfrm>
          <a:prstGeom prst="flowChartMultidocumen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2209800" y="1616075"/>
            <a:ext cx="1655763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Projektsteck-brief</a:t>
            </a:r>
          </a:p>
        </p:txBody>
      </p:sp>
      <p:sp>
        <p:nvSpPr>
          <p:cNvPr id="46" name="Text Box 18"/>
          <p:cNvSpPr txBox="1">
            <a:spLocks noChangeArrowheads="1"/>
          </p:cNvSpPr>
          <p:nvPr/>
        </p:nvSpPr>
        <p:spPr bwMode="auto">
          <a:xfrm>
            <a:off x="2209800" y="2057400"/>
            <a:ext cx="1584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Business Case</a:t>
            </a:r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 flipH="1">
            <a:off x="5715000" y="1295400"/>
            <a:ext cx="0" cy="3048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7" name="Line 20"/>
          <p:cNvSpPr>
            <a:spLocks noChangeShapeType="1"/>
          </p:cNvSpPr>
          <p:nvPr/>
        </p:nvSpPr>
        <p:spPr bwMode="auto">
          <a:xfrm flipH="1">
            <a:off x="5715000" y="2514600"/>
            <a:ext cx="0" cy="4286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9" name="Line 21"/>
          <p:cNvSpPr>
            <a:spLocks noChangeShapeType="1"/>
          </p:cNvSpPr>
          <p:nvPr/>
        </p:nvSpPr>
        <p:spPr bwMode="auto">
          <a:xfrm flipH="1">
            <a:off x="5715000" y="3429000"/>
            <a:ext cx="0" cy="6096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2" name="Line 22"/>
          <p:cNvSpPr>
            <a:spLocks noChangeShapeType="1"/>
          </p:cNvSpPr>
          <p:nvPr/>
        </p:nvSpPr>
        <p:spPr bwMode="auto">
          <a:xfrm flipH="1">
            <a:off x="6400800" y="3733800"/>
            <a:ext cx="1223963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3" name="Line 23"/>
          <p:cNvSpPr>
            <a:spLocks noChangeShapeType="1"/>
          </p:cNvSpPr>
          <p:nvPr/>
        </p:nvSpPr>
        <p:spPr bwMode="auto">
          <a:xfrm flipH="1">
            <a:off x="6400800" y="35052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6" name="Textfeld 63"/>
          <p:cNvSpPr txBox="1">
            <a:spLocks noChangeArrowheads="1"/>
          </p:cNvSpPr>
          <p:nvPr/>
        </p:nvSpPr>
        <p:spPr bwMode="auto">
          <a:xfrm>
            <a:off x="6858000" y="4038600"/>
            <a:ext cx="1368425" cy="314325"/>
          </a:xfrm>
          <a:prstGeom prst="rect">
            <a:avLst/>
          </a:prstGeom>
          <a:solidFill>
            <a:srgbClr val="FFCD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 b="1"/>
              <a:t>Ablehnung</a:t>
            </a:r>
          </a:p>
        </p:txBody>
      </p:sp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6553200" y="2667000"/>
          <a:ext cx="1143000" cy="769938"/>
        </p:xfrm>
        <a:graphic>
          <a:graphicData uri="http://schemas.openxmlformats.org/presentationml/2006/ole">
            <p:oleObj spid="_x0000_s3075" name="Paint Shop Pro Image" r:id="rId5" imgW="985633" imgH="663415" progId="">
              <p:embed/>
            </p:oleObj>
          </a:graphicData>
        </a:graphic>
      </p:graphicFrame>
      <p:sp>
        <p:nvSpPr>
          <p:cNvPr id="66" name="Text Box 25"/>
          <p:cNvSpPr txBox="1">
            <a:spLocks noChangeArrowheads="1"/>
          </p:cNvSpPr>
          <p:nvPr/>
        </p:nvSpPr>
        <p:spPr bwMode="auto">
          <a:xfrm>
            <a:off x="4800600" y="2971800"/>
            <a:ext cx="1908175" cy="503238"/>
          </a:xfrm>
          <a:prstGeom prst="rect">
            <a:avLst/>
          </a:prstGeom>
          <a:solidFill>
            <a:srgbClr val="BCFDA5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ENTSCHEIDUNG</a:t>
            </a:r>
            <a:endParaRPr lang="de-DE" sz="1600">
              <a:latin typeface="+mn-lt"/>
              <a:cs typeface="+mn-cs"/>
            </a:endParaRPr>
          </a:p>
        </p:txBody>
      </p:sp>
      <p:sp>
        <p:nvSpPr>
          <p:cNvPr id="67" name="Line 26"/>
          <p:cNvSpPr>
            <a:spLocks noChangeShapeType="1"/>
          </p:cNvSpPr>
          <p:nvPr/>
        </p:nvSpPr>
        <p:spPr bwMode="auto">
          <a:xfrm flipH="1">
            <a:off x="228600" y="4953000"/>
            <a:ext cx="8534400" cy="4763"/>
          </a:xfrm>
          <a:prstGeom prst="line">
            <a:avLst/>
          </a:prstGeom>
          <a:noFill/>
          <a:ln w="34925">
            <a:solidFill>
              <a:srgbClr val="FF66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8" name="Flussdiagramm: Dokument 77"/>
          <p:cNvSpPr/>
          <p:nvPr/>
        </p:nvSpPr>
        <p:spPr>
          <a:xfrm>
            <a:off x="5181600" y="4038600"/>
            <a:ext cx="1223963" cy="720725"/>
          </a:xfrm>
          <a:prstGeom prst="flowChartDocumen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100" name="Textfeld 78"/>
          <p:cNvSpPr txBox="1">
            <a:spLocks noChangeArrowheads="1"/>
          </p:cNvSpPr>
          <p:nvPr/>
        </p:nvSpPr>
        <p:spPr bwMode="auto">
          <a:xfrm>
            <a:off x="5257800" y="4114800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Zuschlag</a:t>
            </a:r>
          </a:p>
        </p:txBody>
      </p:sp>
      <p:sp>
        <p:nvSpPr>
          <p:cNvPr id="55" name="Abgerundetes Rechteck 54"/>
          <p:cNvSpPr/>
          <p:nvPr/>
        </p:nvSpPr>
        <p:spPr>
          <a:xfrm>
            <a:off x="304800" y="5486400"/>
            <a:ext cx="8305800" cy="9144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102" name="Line 66"/>
          <p:cNvSpPr>
            <a:spLocks noChangeShapeType="1"/>
          </p:cNvSpPr>
          <p:nvPr/>
        </p:nvSpPr>
        <p:spPr bwMode="auto">
          <a:xfrm flipV="1">
            <a:off x="2209800" y="5943600"/>
            <a:ext cx="29718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3" name="AutoShape 73"/>
          <p:cNvSpPr>
            <a:spLocks noChangeArrowheads="1"/>
          </p:cNvSpPr>
          <p:nvPr/>
        </p:nvSpPr>
        <p:spPr bwMode="auto">
          <a:xfrm>
            <a:off x="2209800" y="5672138"/>
            <a:ext cx="1371600" cy="576262"/>
          </a:xfrm>
          <a:prstGeom prst="chevron">
            <a:avLst>
              <a:gd name="adj" fmla="val 63471"/>
            </a:avLst>
          </a:prstGeom>
          <a:solidFill>
            <a:srgbClr val="FFEDDB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3104" name="Textfeld 64"/>
          <p:cNvSpPr txBox="1">
            <a:spLocks noChangeArrowheads="1"/>
          </p:cNvSpPr>
          <p:nvPr/>
        </p:nvSpPr>
        <p:spPr bwMode="auto">
          <a:xfrm>
            <a:off x="381000" y="571500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/>
              <a:t>Projekt</a:t>
            </a:r>
          </a:p>
        </p:txBody>
      </p:sp>
      <p:sp>
        <p:nvSpPr>
          <p:cNvPr id="68" name="Text Box 19"/>
          <p:cNvSpPr txBox="1">
            <a:spLocks noChangeArrowheads="1"/>
          </p:cNvSpPr>
          <p:nvPr/>
        </p:nvSpPr>
        <p:spPr bwMode="auto">
          <a:xfrm>
            <a:off x="2547938" y="5815013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Phase 1</a:t>
            </a:r>
          </a:p>
        </p:txBody>
      </p:sp>
      <p:sp>
        <p:nvSpPr>
          <p:cNvPr id="69" name="Line 34"/>
          <p:cNvSpPr>
            <a:spLocks noChangeShapeType="1"/>
          </p:cNvSpPr>
          <p:nvPr/>
        </p:nvSpPr>
        <p:spPr bwMode="auto">
          <a:xfrm flipV="1">
            <a:off x="8464550" y="5943600"/>
            <a:ext cx="679450" cy="9525"/>
          </a:xfrm>
          <a:prstGeom prst="line">
            <a:avLst/>
          </a:prstGeom>
          <a:noFill/>
          <a:ln w="76200">
            <a:solidFill>
              <a:schemeClr val="accent2">
                <a:lumMod val="75000"/>
              </a:schemeClr>
            </a:solidFill>
            <a:prstDash val="sysDot"/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3107" name="AutoShape 35"/>
          <p:cNvSpPr>
            <a:spLocks noChangeArrowheads="1"/>
          </p:cNvSpPr>
          <p:nvPr/>
        </p:nvSpPr>
        <p:spPr bwMode="auto">
          <a:xfrm>
            <a:off x="3505200" y="5672138"/>
            <a:ext cx="1439863" cy="576262"/>
          </a:xfrm>
          <a:prstGeom prst="chevron">
            <a:avLst>
              <a:gd name="adj" fmla="val 66630"/>
            </a:avLst>
          </a:prstGeom>
          <a:solidFill>
            <a:srgbClr val="FFEDDB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0" name="Text Box 36"/>
          <p:cNvSpPr txBox="1">
            <a:spLocks noChangeArrowheads="1"/>
          </p:cNvSpPr>
          <p:nvPr/>
        </p:nvSpPr>
        <p:spPr bwMode="auto">
          <a:xfrm>
            <a:off x="3886200" y="5791200"/>
            <a:ext cx="9144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Phase 2</a:t>
            </a:r>
          </a:p>
        </p:txBody>
      </p:sp>
      <p:sp>
        <p:nvSpPr>
          <p:cNvPr id="3109" name="Line 37"/>
          <p:cNvSpPr>
            <a:spLocks noChangeShapeType="1"/>
          </p:cNvSpPr>
          <p:nvPr/>
        </p:nvSpPr>
        <p:spPr bwMode="auto">
          <a:xfrm flipV="1">
            <a:off x="5410200" y="5943600"/>
            <a:ext cx="6604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 flipV="1">
            <a:off x="5257800" y="5943600"/>
            <a:ext cx="360363" cy="0"/>
          </a:xfrm>
          <a:prstGeom prst="line">
            <a:avLst/>
          </a:prstGeom>
          <a:noFill/>
          <a:ln w="76200">
            <a:solidFill>
              <a:srgbClr val="008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5" name="Sechseck 84"/>
          <p:cNvSpPr/>
          <p:nvPr/>
        </p:nvSpPr>
        <p:spPr>
          <a:xfrm>
            <a:off x="1371600" y="5638800"/>
            <a:ext cx="838200" cy="644525"/>
          </a:xfrm>
          <a:prstGeom prst="hexagon">
            <a:avLst/>
          </a:prstGeom>
          <a:solidFill>
            <a:srgbClr val="FFFF8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112" name="Rechteck 85"/>
          <p:cNvSpPr>
            <a:spLocks noChangeArrowheads="1"/>
          </p:cNvSpPr>
          <p:nvPr/>
        </p:nvSpPr>
        <p:spPr bwMode="auto">
          <a:xfrm>
            <a:off x="1524000" y="5791200"/>
            <a:ext cx="58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Start</a:t>
            </a:r>
          </a:p>
        </p:txBody>
      </p:sp>
      <p:sp>
        <p:nvSpPr>
          <p:cNvPr id="87" name="Sechseck 86"/>
          <p:cNvSpPr/>
          <p:nvPr/>
        </p:nvSpPr>
        <p:spPr>
          <a:xfrm>
            <a:off x="7620000" y="5562600"/>
            <a:ext cx="838200" cy="715963"/>
          </a:xfrm>
          <a:prstGeom prst="hexagon">
            <a:avLst/>
          </a:prstGeom>
          <a:solidFill>
            <a:srgbClr val="9CFA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114" name="Rechteck 87"/>
          <p:cNvSpPr>
            <a:spLocks noChangeArrowheads="1"/>
          </p:cNvSpPr>
          <p:nvPr/>
        </p:nvSpPr>
        <p:spPr bwMode="auto">
          <a:xfrm>
            <a:off x="7620000" y="5638800"/>
            <a:ext cx="863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400" b="1"/>
              <a:t>Ab-schluss</a:t>
            </a:r>
          </a:p>
        </p:txBody>
      </p:sp>
      <p:sp>
        <p:nvSpPr>
          <p:cNvPr id="3115" name="Line 43"/>
          <p:cNvSpPr>
            <a:spLocks noChangeShapeType="1"/>
          </p:cNvSpPr>
          <p:nvPr/>
        </p:nvSpPr>
        <p:spPr bwMode="auto">
          <a:xfrm flipV="1">
            <a:off x="7239000" y="5943600"/>
            <a:ext cx="381000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6" name="AutoShape 74"/>
          <p:cNvSpPr>
            <a:spLocks noChangeArrowheads="1"/>
          </p:cNvSpPr>
          <p:nvPr/>
        </p:nvSpPr>
        <p:spPr bwMode="auto">
          <a:xfrm>
            <a:off x="5791200" y="5638800"/>
            <a:ext cx="1371600" cy="566738"/>
          </a:xfrm>
          <a:prstGeom prst="chevron">
            <a:avLst>
              <a:gd name="adj" fmla="val 63485"/>
            </a:avLst>
          </a:prstGeom>
          <a:solidFill>
            <a:srgbClr val="FFEDDB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1" name="Text Box 45"/>
          <p:cNvSpPr txBox="1">
            <a:spLocks noChangeArrowheads="1"/>
          </p:cNvSpPr>
          <p:nvPr/>
        </p:nvSpPr>
        <p:spPr bwMode="auto">
          <a:xfrm>
            <a:off x="6096000" y="5789613"/>
            <a:ext cx="120173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Phase  n</a:t>
            </a:r>
          </a:p>
        </p:txBody>
      </p:sp>
      <p:sp>
        <p:nvSpPr>
          <p:cNvPr id="92" name="Line 46"/>
          <p:cNvSpPr>
            <a:spLocks noChangeShapeType="1"/>
          </p:cNvSpPr>
          <p:nvPr/>
        </p:nvSpPr>
        <p:spPr bwMode="auto">
          <a:xfrm flipH="1">
            <a:off x="1600200" y="5105400"/>
            <a:ext cx="0" cy="533400"/>
          </a:xfrm>
          <a:prstGeom prst="line">
            <a:avLst/>
          </a:prstGeom>
          <a:noFill/>
          <a:ln w="44450">
            <a:solidFill>
              <a:srgbClr val="009242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3" name="Line 47"/>
          <p:cNvSpPr>
            <a:spLocks noChangeShapeType="1"/>
          </p:cNvSpPr>
          <p:nvPr/>
        </p:nvSpPr>
        <p:spPr bwMode="auto">
          <a:xfrm flipH="1">
            <a:off x="3048000" y="4572000"/>
            <a:ext cx="0" cy="533400"/>
          </a:xfrm>
          <a:prstGeom prst="line">
            <a:avLst/>
          </a:prstGeom>
          <a:noFill/>
          <a:ln w="44450">
            <a:solidFill>
              <a:srgbClr val="009242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4" name="Line 48"/>
          <p:cNvSpPr>
            <a:spLocks noChangeShapeType="1"/>
          </p:cNvSpPr>
          <p:nvPr/>
        </p:nvSpPr>
        <p:spPr bwMode="auto">
          <a:xfrm flipH="1">
            <a:off x="1600200" y="5105400"/>
            <a:ext cx="1435100" cy="0"/>
          </a:xfrm>
          <a:prstGeom prst="line">
            <a:avLst/>
          </a:prstGeom>
          <a:noFill/>
          <a:ln w="44450">
            <a:solidFill>
              <a:srgbClr val="009242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5" name="Text Box 49"/>
          <p:cNvSpPr txBox="1">
            <a:spLocks noChangeArrowheads="1"/>
          </p:cNvSpPr>
          <p:nvPr/>
        </p:nvSpPr>
        <p:spPr bwMode="auto">
          <a:xfrm>
            <a:off x="1981200" y="2971800"/>
            <a:ext cx="2087563" cy="503238"/>
          </a:xfrm>
          <a:prstGeom prst="rect">
            <a:avLst/>
          </a:prstGeom>
          <a:solidFill>
            <a:srgbClr val="BCFDA5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ENTSCHEIDUNG</a:t>
            </a:r>
            <a:endParaRPr lang="de-DE" sz="1600">
              <a:latin typeface="+mn-lt"/>
              <a:cs typeface="+mn-cs"/>
            </a:endParaRPr>
          </a:p>
        </p:txBody>
      </p:sp>
      <p:sp>
        <p:nvSpPr>
          <p:cNvPr id="96" name="Line 50"/>
          <p:cNvSpPr>
            <a:spLocks noChangeShapeType="1"/>
          </p:cNvSpPr>
          <p:nvPr/>
        </p:nvSpPr>
        <p:spPr bwMode="auto">
          <a:xfrm flipH="1">
            <a:off x="3048000" y="3505200"/>
            <a:ext cx="0" cy="533400"/>
          </a:xfrm>
          <a:prstGeom prst="line">
            <a:avLst/>
          </a:prstGeom>
          <a:noFill/>
          <a:ln w="44450">
            <a:solidFill>
              <a:srgbClr val="00924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7" name="Abgerundetes Rechteck 96"/>
          <p:cNvSpPr/>
          <p:nvPr/>
        </p:nvSpPr>
        <p:spPr>
          <a:xfrm>
            <a:off x="1828800" y="838200"/>
            <a:ext cx="2520950" cy="3603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124" name="Textfeld 97"/>
          <p:cNvSpPr txBox="1">
            <a:spLocks noChangeArrowheads="1"/>
          </p:cNvSpPr>
          <p:nvPr/>
        </p:nvSpPr>
        <p:spPr bwMode="auto">
          <a:xfrm>
            <a:off x="1979613" y="836613"/>
            <a:ext cx="23050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Vorbereitende Analysen </a:t>
            </a:r>
          </a:p>
        </p:txBody>
      </p:sp>
      <p:sp>
        <p:nvSpPr>
          <p:cNvPr id="99" name="Line 53"/>
          <p:cNvSpPr>
            <a:spLocks noChangeShapeType="1"/>
          </p:cNvSpPr>
          <p:nvPr/>
        </p:nvSpPr>
        <p:spPr bwMode="auto">
          <a:xfrm flipH="1">
            <a:off x="1828800" y="5257800"/>
            <a:ext cx="0" cy="358775"/>
          </a:xfrm>
          <a:prstGeom prst="line">
            <a:avLst/>
          </a:prstGeom>
          <a:noFill/>
          <a:ln w="44450">
            <a:solidFill>
              <a:srgbClr val="0066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0" name="Line 54"/>
          <p:cNvSpPr>
            <a:spLocks noChangeShapeType="1"/>
          </p:cNvSpPr>
          <p:nvPr/>
        </p:nvSpPr>
        <p:spPr bwMode="auto">
          <a:xfrm flipH="1">
            <a:off x="1828800" y="5257800"/>
            <a:ext cx="3960813" cy="0"/>
          </a:xfrm>
          <a:prstGeom prst="line">
            <a:avLst/>
          </a:prstGeom>
          <a:noFill/>
          <a:ln w="44450">
            <a:solidFill>
              <a:srgbClr val="009242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1" name="Line 55"/>
          <p:cNvSpPr>
            <a:spLocks noChangeShapeType="1"/>
          </p:cNvSpPr>
          <p:nvPr/>
        </p:nvSpPr>
        <p:spPr bwMode="auto">
          <a:xfrm flipH="1">
            <a:off x="5791200" y="4724400"/>
            <a:ext cx="0" cy="533400"/>
          </a:xfrm>
          <a:prstGeom prst="line">
            <a:avLst/>
          </a:prstGeom>
          <a:noFill/>
          <a:ln w="44450">
            <a:solidFill>
              <a:srgbClr val="009242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3" name="Flussdiagramm: Dokument 102"/>
          <p:cNvSpPr/>
          <p:nvPr/>
        </p:nvSpPr>
        <p:spPr>
          <a:xfrm>
            <a:off x="5029200" y="762000"/>
            <a:ext cx="1584325" cy="576263"/>
          </a:xfrm>
          <a:prstGeom prst="flowChartDocumen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3129" name="Textfeld 103"/>
          <p:cNvSpPr txBox="1">
            <a:spLocks noChangeArrowheads="1"/>
          </p:cNvSpPr>
          <p:nvPr/>
        </p:nvSpPr>
        <p:spPr bwMode="auto">
          <a:xfrm>
            <a:off x="5181600" y="762000"/>
            <a:ext cx="1223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Ausschrei-bungen</a:t>
            </a:r>
          </a:p>
        </p:txBody>
      </p:sp>
      <p:sp>
        <p:nvSpPr>
          <p:cNvPr id="105" name="Line 58"/>
          <p:cNvSpPr>
            <a:spLocks noChangeShapeType="1"/>
          </p:cNvSpPr>
          <p:nvPr/>
        </p:nvSpPr>
        <p:spPr bwMode="auto">
          <a:xfrm flipH="1">
            <a:off x="5791200" y="304800"/>
            <a:ext cx="0" cy="47625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" name="Line 59"/>
          <p:cNvSpPr>
            <a:spLocks noChangeShapeType="1"/>
          </p:cNvSpPr>
          <p:nvPr/>
        </p:nvSpPr>
        <p:spPr bwMode="auto">
          <a:xfrm flipH="1">
            <a:off x="3048000" y="304800"/>
            <a:ext cx="0" cy="500063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" name="Line 60"/>
          <p:cNvSpPr>
            <a:spLocks noChangeShapeType="1"/>
          </p:cNvSpPr>
          <p:nvPr/>
        </p:nvSpPr>
        <p:spPr bwMode="auto">
          <a:xfrm flipV="1">
            <a:off x="5181600" y="304800"/>
            <a:ext cx="60960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9" name="Textfeld 108"/>
          <p:cNvSpPr txBox="1">
            <a:spLocks noChangeArrowheads="1"/>
          </p:cNvSpPr>
          <p:nvPr/>
        </p:nvSpPr>
        <p:spPr bwMode="auto">
          <a:xfrm>
            <a:off x="3886200" y="152400"/>
            <a:ext cx="1441450" cy="381000"/>
          </a:xfrm>
          <a:prstGeom prst="rect">
            <a:avLst/>
          </a:prstGeom>
          <a:solidFill>
            <a:srgbClr val="9CFA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  <p:txBody>
          <a:bodyPr wrap="none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Projektidee</a:t>
            </a:r>
          </a:p>
        </p:txBody>
      </p:sp>
      <p:pic>
        <p:nvPicPr>
          <p:cNvPr id="3134" name="Picture 4" descr="C:\Users\SvK\AppData\Local\Microsoft\Windows\INetCache\IE\JVBP3U4O\idea-2135480_64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81000"/>
            <a:ext cx="50958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" name="Line 63"/>
          <p:cNvSpPr>
            <a:spLocks noChangeShapeType="1"/>
          </p:cNvSpPr>
          <p:nvPr/>
        </p:nvSpPr>
        <p:spPr bwMode="auto">
          <a:xfrm flipH="1">
            <a:off x="3048000" y="304800"/>
            <a:ext cx="838200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6" name="Text Box 64"/>
          <p:cNvSpPr txBox="1">
            <a:spLocks noChangeArrowheads="1"/>
          </p:cNvSpPr>
          <p:nvPr/>
        </p:nvSpPr>
        <p:spPr bwMode="auto">
          <a:xfrm>
            <a:off x="76200" y="90488"/>
            <a:ext cx="2667000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400" b="1">
                <a:latin typeface="Arial" pitchFamily="34" charset="0"/>
                <a:cs typeface="Arial" pitchFamily="34" charset="0"/>
              </a:rPr>
              <a:t>Entscheidungen</a:t>
            </a:r>
          </a:p>
        </p:txBody>
      </p:sp>
      <p:sp>
        <p:nvSpPr>
          <p:cNvPr id="2" name="Text Box 65"/>
          <p:cNvSpPr txBox="1">
            <a:spLocks noChangeArrowheads="1"/>
          </p:cNvSpPr>
          <p:nvPr/>
        </p:nvSpPr>
        <p:spPr bwMode="auto">
          <a:xfrm>
            <a:off x="304800" y="762000"/>
            <a:ext cx="144780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 in eigener Regie</a:t>
            </a:r>
          </a:p>
        </p:txBody>
      </p:sp>
      <p:sp>
        <p:nvSpPr>
          <p:cNvPr id="3" name="Text Box 66"/>
          <p:cNvSpPr txBox="1">
            <a:spLocks noChangeArrowheads="1"/>
          </p:cNvSpPr>
          <p:nvPr/>
        </p:nvSpPr>
        <p:spPr bwMode="auto">
          <a:xfrm>
            <a:off x="6934200" y="685800"/>
            <a:ext cx="198120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 an externe Auftragnehmer</a:t>
            </a:r>
          </a:p>
        </p:txBody>
      </p:sp>
      <p:sp>
        <p:nvSpPr>
          <p:cNvPr id="10" name="Line 67"/>
          <p:cNvSpPr>
            <a:spLocks noChangeShapeType="1"/>
          </p:cNvSpPr>
          <p:nvPr/>
        </p:nvSpPr>
        <p:spPr bwMode="auto">
          <a:xfrm flipH="1">
            <a:off x="3048000" y="1143000"/>
            <a:ext cx="0" cy="363538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86800" y="6400800"/>
            <a:ext cx="381000" cy="382588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00"/>
                            </p:stCondLst>
                            <p:childTnLst>
                              <p:par>
                                <p:cTn id="1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"/>
                            </p:stCondLst>
                            <p:childTnLst>
                              <p:par>
                                <p:cTn id="1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500"/>
                            </p:stCondLst>
                            <p:childTnLst>
                              <p:par>
                                <p:cTn id="2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"/>
                            </p:stCondLst>
                            <p:childTnLst>
                              <p:par>
                                <p:cTn id="2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5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00"/>
                            </p:stCondLst>
                            <p:childTnLst>
                              <p:par>
                                <p:cTn id="2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0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1500"/>
                            </p:stCondLst>
                            <p:childTnLst>
                              <p:par>
                                <p:cTn id="2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2000"/>
                            </p:stCondLst>
                            <p:childTnLst>
                              <p:par>
                                <p:cTn id="2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5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000"/>
                            </p:stCondLst>
                            <p:childTnLst>
                              <p:par>
                                <p:cTn id="2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500"/>
                            </p:stCondLst>
                            <p:childTnLst>
                              <p:par>
                                <p:cTn id="2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4" dur="5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4000"/>
                            </p:stCondLst>
                            <p:childTnLst>
                              <p:par>
                                <p:cTn id="2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500"/>
                            </p:stCondLst>
                            <p:childTnLst>
                              <p:par>
                                <p:cTn id="2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0"/>
                            </p:stCondLst>
                            <p:childTnLst>
                              <p:par>
                                <p:cTn id="2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500"/>
                            </p:stCondLst>
                            <p:childTnLst>
                              <p:par>
                                <p:cTn id="2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6000"/>
                            </p:stCondLst>
                            <p:childTnLst>
                              <p:par>
                                <p:cTn id="2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6500"/>
                            </p:stCondLst>
                            <p:childTnLst>
                              <p:par>
                                <p:cTn id="2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7000"/>
                            </p:stCondLst>
                            <p:childTnLst>
                              <p:par>
                                <p:cTn id="28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8" grpId="0" animBg="1" autoUpdateAnimBg="0"/>
      <p:bldP spid="3080" grpId="0" autoUpdateAnimBg="0"/>
      <p:bldP spid="20" grpId="0" animBg="1"/>
      <p:bldP spid="21" grpId="0" animBg="1"/>
      <p:bldP spid="22" grpId="0" animBg="1"/>
      <p:bldP spid="28" grpId="0" animBg="1"/>
      <p:bldP spid="36" grpId="0" animBg="1" autoUpdateAnimBg="0"/>
      <p:bldP spid="37" grpId="0" autoUpdateAnimBg="0"/>
      <p:bldP spid="44" grpId="0" animBg="1" autoUpdateAnimBg="0"/>
      <p:bldP spid="45" grpId="0" autoUpdateAnimBg="0"/>
      <p:bldP spid="46" grpId="0" autoUpdateAnimBg="0"/>
      <p:bldP spid="53" grpId="0" animBg="1"/>
      <p:bldP spid="57" grpId="0" animBg="1"/>
      <p:bldP spid="59" grpId="0" animBg="1"/>
      <p:bldP spid="62" grpId="0" animBg="1"/>
      <p:bldP spid="63" grpId="0" animBg="1"/>
      <p:bldP spid="3096" grpId="0" animBg="1" autoUpdateAnimBg="0"/>
      <p:bldP spid="66" grpId="0" animBg="1" autoUpdateAnimBg="0"/>
      <p:bldP spid="67" grpId="0" animBg="1"/>
      <p:bldP spid="78" grpId="0" animBg="1" autoUpdateAnimBg="0"/>
      <p:bldP spid="3100" grpId="0" autoUpdateAnimBg="0"/>
      <p:bldP spid="55" grpId="0" animBg="1" autoUpdateAnimBg="0"/>
      <p:bldP spid="3102" grpId="0" animBg="1"/>
      <p:bldP spid="3103" grpId="0" animBg="1" autoUpdateAnimBg="0"/>
      <p:bldP spid="3104" grpId="0" autoUpdateAnimBg="0"/>
      <p:bldP spid="68" grpId="0" autoUpdateAnimBg="0"/>
      <p:bldP spid="3107" grpId="0" animBg="1" autoUpdateAnimBg="0"/>
      <p:bldP spid="80" grpId="0" autoUpdateAnimBg="0"/>
      <p:bldP spid="3109" grpId="0" animBg="1"/>
      <p:bldP spid="3110" grpId="0" animBg="1"/>
      <p:bldP spid="85" grpId="0" animBg="1" autoUpdateAnimBg="0"/>
      <p:bldP spid="3112" grpId="0" autoUpdateAnimBg="0"/>
      <p:bldP spid="87" grpId="0" animBg="1" autoUpdateAnimBg="0"/>
      <p:bldP spid="3114" grpId="0" autoUpdateAnimBg="0"/>
      <p:bldP spid="3115" grpId="0" animBg="1"/>
      <p:bldP spid="3116" grpId="0" animBg="1" autoUpdateAnimBg="0"/>
      <p:bldP spid="91" grpId="0" autoUpdateAnimBg="0"/>
      <p:bldP spid="92" grpId="0" animBg="1"/>
      <p:bldP spid="93" grpId="0" animBg="1"/>
      <p:bldP spid="94" grpId="0" animBg="1"/>
      <p:bldP spid="95" grpId="0" animBg="1" autoUpdateAnimBg="0"/>
      <p:bldP spid="96" grpId="0" animBg="1"/>
      <p:bldP spid="97" grpId="0" animBg="1" autoUpdateAnimBg="0"/>
      <p:bldP spid="3124" grpId="0" autoUpdateAnimBg="0"/>
      <p:bldP spid="99" grpId="0" animBg="1"/>
      <p:bldP spid="100" grpId="0" animBg="1"/>
      <p:bldP spid="101" grpId="0" animBg="1"/>
      <p:bldP spid="103" grpId="0" animBg="1" autoUpdateAnimBg="0"/>
      <p:bldP spid="3129" grpId="0" autoUpdateAnimBg="0"/>
      <p:bldP spid="105" grpId="0" animBg="1"/>
      <p:bldP spid="106" grpId="0" animBg="1"/>
      <p:bldP spid="107" grpId="0" animBg="1"/>
      <p:bldP spid="109" grpId="0" animBg="1" autoUpdateAnimBg="0"/>
      <p:bldP spid="111" grpId="0" animBg="1"/>
      <p:bldP spid="2" grpId="0" autoUpdateAnimBg="0"/>
      <p:bldP spid="3" grpId="0" autoUpdateAnimBg="0"/>
      <p:bldP spid="10" grpId="0" animBg="1"/>
      <p:bldP spid="121865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876800"/>
            <a:ext cx="22098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334000" y="3505200"/>
          <a:ext cx="1427163" cy="1009650"/>
        </p:xfrm>
        <a:graphic>
          <a:graphicData uri="http://schemas.openxmlformats.org/presentationml/2006/ole">
            <p:oleObj spid="_x0000_s4098" name="Paint Shop Pro Image" r:id="rId4" imgW="1395500" imgH="985633" progId="">
              <p:embed/>
            </p:oleObj>
          </a:graphicData>
        </a:graphic>
      </p:graphicFrame>
      <p:pic>
        <p:nvPicPr>
          <p:cNvPr id="52" name="Picture 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2438400"/>
            <a:ext cx="1296988" cy="13096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895600" y="1219200"/>
          <a:ext cx="1981200" cy="1316038"/>
        </p:xfrm>
        <a:graphic>
          <a:graphicData uri="http://schemas.openxmlformats.org/presentationml/2006/ole">
            <p:oleObj spid="_x0000_s4099" name="Paint Shop Pro Image" r:id="rId6" imgW="2156682" imgH="1434146" progId="">
              <p:embed/>
            </p:oleObj>
          </a:graphicData>
        </a:graphic>
      </p:graphicFrame>
      <p:sp>
        <p:nvSpPr>
          <p:cNvPr id="3" name="Eingekerbter Pfeil nach rechts 2"/>
          <p:cNvSpPr/>
          <p:nvPr/>
        </p:nvSpPr>
        <p:spPr>
          <a:xfrm>
            <a:off x="1447800" y="1219200"/>
            <a:ext cx="1366838" cy="719138"/>
          </a:xfrm>
          <a:prstGeom prst="notched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03" name="AutoShape 32"/>
          <p:cNvSpPr>
            <a:spLocks noChangeArrowheads="1"/>
          </p:cNvSpPr>
          <p:nvPr/>
        </p:nvSpPr>
        <p:spPr bwMode="auto">
          <a:xfrm>
            <a:off x="63500" y="1219200"/>
            <a:ext cx="1079500" cy="863600"/>
          </a:xfrm>
          <a:prstGeom prst="flowChartMultidocument">
            <a:avLst/>
          </a:prstGeom>
          <a:solidFill>
            <a:srgbClr val="FFEDDB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5" name="Legende mit Pfeil nach unten 4"/>
          <p:cNvSpPr/>
          <p:nvPr/>
        </p:nvSpPr>
        <p:spPr>
          <a:xfrm>
            <a:off x="66675" y="228600"/>
            <a:ext cx="1152525" cy="936625"/>
          </a:xfrm>
          <a:prstGeom prst="downArrowCallou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05" name="Textfeld 5"/>
          <p:cNvSpPr txBox="1">
            <a:spLocks noChangeArrowheads="1"/>
          </p:cNvSpPr>
          <p:nvPr/>
        </p:nvSpPr>
        <p:spPr bwMode="auto">
          <a:xfrm>
            <a:off x="71438" y="228600"/>
            <a:ext cx="12239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Projekt-initiierung</a:t>
            </a:r>
          </a:p>
        </p:txBody>
      </p:sp>
      <p:sp>
        <p:nvSpPr>
          <p:cNvPr id="4106" name="Textfeld 7"/>
          <p:cNvSpPr txBox="1">
            <a:spLocks noChangeArrowheads="1"/>
          </p:cNvSpPr>
          <p:nvPr/>
        </p:nvSpPr>
        <p:spPr bwMode="auto">
          <a:xfrm>
            <a:off x="107950" y="1341438"/>
            <a:ext cx="1223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Projekt-auftrag</a:t>
            </a:r>
          </a:p>
        </p:txBody>
      </p:sp>
      <p:sp>
        <p:nvSpPr>
          <p:cNvPr id="4107" name="Textfeld 9"/>
          <p:cNvSpPr txBox="1">
            <a:spLocks noChangeArrowheads="1"/>
          </p:cNvSpPr>
          <p:nvPr/>
        </p:nvSpPr>
        <p:spPr bwMode="auto">
          <a:xfrm>
            <a:off x="1595438" y="1371600"/>
            <a:ext cx="12239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Vorstudie</a:t>
            </a:r>
          </a:p>
        </p:txBody>
      </p:sp>
      <p:sp>
        <p:nvSpPr>
          <p:cNvPr id="11" name="Eingekerbter Pfeil nach rechts 10"/>
          <p:cNvSpPr/>
          <p:nvPr/>
        </p:nvSpPr>
        <p:spPr>
          <a:xfrm>
            <a:off x="1752600" y="1981200"/>
            <a:ext cx="1584325" cy="719138"/>
          </a:xfrm>
          <a:prstGeom prst="notchedRightArrow">
            <a:avLst/>
          </a:prstGeom>
          <a:solidFill>
            <a:srgbClr val="E9FF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09" name="Textfeld 11"/>
          <p:cNvSpPr txBox="1">
            <a:spLocks noChangeArrowheads="1"/>
          </p:cNvSpPr>
          <p:nvPr/>
        </p:nvSpPr>
        <p:spPr bwMode="auto">
          <a:xfrm>
            <a:off x="1905000" y="2133600"/>
            <a:ext cx="1368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Konzeption</a:t>
            </a:r>
          </a:p>
        </p:txBody>
      </p:sp>
      <p:sp>
        <p:nvSpPr>
          <p:cNvPr id="13" name="Eingekerbter Pfeil nach rechts 12"/>
          <p:cNvSpPr/>
          <p:nvPr/>
        </p:nvSpPr>
        <p:spPr>
          <a:xfrm>
            <a:off x="2209800" y="2743200"/>
            <a:ext cx="2160588" cy="720725"/>
          </a:xfrm>
          <a:prstGeom prst="notched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11" name="Textfeld 13"/>
          <p:cNvSpPr txBox="1">
            <a:spLocks noChangeArrowheads="1"/>
          </p:cNvSpPr>
          <p:nvPr/>
        </p:nvSpPr>
        <p:spPr bwMode="auto">
          <a:xfrm>
            <a:off x="2438400" y="2895600"/>
            <a:ext cx="172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Detaildefinition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990600" y="1524000"/>
            <a:ext cx="533400" cy="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cxnSpLocks noChangeShapeType="1"/>
          </p:cNvCxnSpPr>
          <p:nvPr/>
        </p:nvCxnSpPr>
        <p:spPr bwMode="auto">
          <a:xfrm>
            <a:off x="2209800" y="1676400"/>
            <a:ext cx="0" cy="457200"/>
          </a:xfrm>
          <a:prstGeom prst="straightConnector1">
            <a:avLst/>
          </a:prstGeom>
          <a:noFill/>
          <a:ln w="44450" algn="ctr">
            <a:solidFill>
              <a:srgbClr val="0000FF"/>
            </a:solidFill>
            <a:round/>
            <a:headEnd/>
            <a:tailEnd type="triangle" w="med" len="med"/>
          </a:ln>
        </p:spPr>
      </p:cxnSp>
      <p:cxnSp>
        <p:nvCxnSpPr>
          <p:cNvPr id="26" name="Gerade Verbindung mit Pfeil 25"/>
          <p:cNvCxnSpPr/>
          <p:nvPr/>
        </p:nvCxnSpPr>
        <p:spPr>
          <a:xfrm>
            <a:off x="2743200" y="2514600"/>
            <a:ext cx="0" cy="39370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ingekerbter Pfeil nach rechts 27"/>
          <p:cNvSpPr/>
          <p:nvPr/>
        </p:nvSpPr>
        <p:spPr>
          <a:xfrm>
            <a:off x="2971800" y="3352800"/>
            <a:ext cx="2160588" cy="1079500"/>
          </a:xfrm>
          <a:prstGeom prst="notch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16" name="Textfeld 28"/>
          <p:cNvSpPr txBox="1">
            <a:spLocks noChangeArrowheads="1"/>
          </p:cNvSpPr>
          <p:nvPr/>
        </p:nvSpPr>
        <p:spPr bwMode="auto">
          <a:xfrm>
            <a:off x="3276600" y="3573463"/>
            <a:ext cx="172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Entwicklung, Konstruktion</a:t>
            </a:r>
          </a:p>
        </p:txBody>
      </p:sp>
      <p:cxnSp>
        <p:nvCxnSpPr>
          <p:cNvPr id="30" name="Gerade Verbindung mit Pfeil 29"/>
          <p:cNvCxnSpPr/>
          <p:nvPr/>
        </p:nvCxnSpPr>
        <p:spPr>
          <a:xfrm>
            <a:off x="3581400" y="3200400"/>
            <a:ext cx="0" cy="436563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ingekerbter Pfeil nach rechts 30"/>
          <p:cNvSpPr/>
          <p:nvPr/>
        </p:nvSpPr>
        <p:spPr>
          <a:xfrm>
            <a:off x="4648200" y="4419600"/>
            <a:ext cx="1944688" cy="720725"/>
          </a:xfrm>
          <a:prstGeom prst="notched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19" name="Textfeld 31"/>
          <p:cNvSpPr txBox="1">
            <a:spLocks noChangeArrowheads="1"/>
          </p:cNvSpPr>
          <p:nvPr/>
        </p:nvSpPr>
        <p:spPr bwMode="auto">
          <a:xfrm>
            <a:off x="4800600" y="4572000"/>
            <a:ext cx="1728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Fertigstellung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>
            <a:off x="5181600" y="4038600"/>
            <a:ext cx="0" cy="504825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ingekerbter Pfeil nach rechts 33"/>
          <p:cNvSpPr/>
          <p:nvPr/>
        </p:nvSpPr>
        <p:spPr>
          <a:xfrm>
            <a:off x="6172200" y="5029200"/>
            <a:ext cx="1728788" cy="1152525"/>
          </a:xfrm>
          <a:prstGeom prst="notchedRightArrow">
            <a:avLst/>
          </a:prstGeom>
          <a:solidFill>
            <a:srgbClr val="9CFA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22" name="Textfeld 34"/>
          <p:cNvSpPr txBox="1">
            <a:spLocks noChangeArrowheads="1"/>
          </p:cNvSpPr>
          <p:nvPr/>
        </p:nvSpPr>
        <p:spPr bwMode="auto">
          <a:xfrm>
            <a:off x="6443663" y="5300663"/>
            <a:ext cx="13684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Abnahme, Übergabe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6629400" y="4876800"/>
            <a:ext cx="0" cy="43180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>
            <a:off x="1295400" y="228600"/>
            <a:ext cx="0" cy="617220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7924800" y="381000"/>
            <a:ext cx="0" cy="6172200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ingekerbter Pfeil nach rechts 44"/>
          <p:cNvSpPr/>
          <p:nvPr/>
        </p:nvSpPr>
        <p:spPr>
          <a:xfrm>
            <a:off x="7810500" y="5867400"/>
            <a:ext cx="1333500" cy="720725"/>
          </a:xfrm>
          <a:prstGeom prst="notched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127" name="Textfeld 45"/>
          <p:cNvSpPr txBox="1">
            <a:spLocks noChangeArrowheads="1"/>
          </p:cNvSpPr>
          <p:nvPr/>
        </p:nvSpPr>
        <p:spPr bwMode="auto">
          <a:xfrm>
            <a:off x="7920038" y="6042025"/>
            <a:ext cx="1044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Nutzung</a:t>
            </a:r>
          </a:p>
        </p:txBody>
      </p:sp>
      <p:cxnSp>
        <p:nvCxnSpPr>
          <p:cNvPr id="49" name="Gerade Verbindung mit Pfeil 48"/>
          <p:cNvCxnSpPr/>
          <p:nvPr/>
        </p:nvCxnSpPr>
        <p:spPr>
          <a:xfrm>
            <a:off x="8153400" y="5562600"/>
            <a:ext cx="0" cy="431800"/>
          </a:xfrm>
          <a:prstGeom prst="straightConnector1">
            <a:avLst/>
          </a:prstGeom>
          <a:ln w="444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29" name="Picture 4" descr="C:\Users\SvK\AppData\Local\Microsoft\Windows\Temporary Internet Files\Content.IE5\ZA046WAK\smiley-147407_960_72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4953000"/>
            <a:ext cx="574675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Gerade Verbindung mit Pfeil 36"/>
          <p:cNvCxnSpPr/>
          <p:nvPr/>
        </p:nvCxnSpPr>
        <p:spPr>
          <a:xfrm>
            <a:off x="1981200" y="2590800"/>
            <a:ext cx="0" cy="142875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>
            <a:off x="1600200" y="2743200"/>
            <a:ext cx="360363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>
            <a:off x="1600200" y="1752600"/>
            <a:ext cx="0" cy="99060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>
            <a:off x="2438400" y="3276600"/>
            <a:ext cx="0" cy="21590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2133600" y="3505200"/>
            <a:ext cx="304800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/>
          <p:nvPr/>
        </p:nvCxnSpPr>
        <p:spPr>
          <a:xfrm>
            <a:off x="2133600" y="2590800"/>
            <a:ext cx="0" cy="935038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>
            <a:off x="3124200" y="4191000"/>
            <a:ext cx="0" cy="144463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/>
          <p:cNvCxnSpPr/>
          <p:nvPr/>
        </p:nvCxnSpPr>
        <p:spPr>
          <a:xfrm>
            <a:off x="2667000" y="4343400"/>
            <a:ext cx="431800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/>
          <p:nvPr/>
        </p:nvCxnSpPr>
        <p:spPr>
          <a:xfrm>
            <a:off x="2667000" y="3262313"/>
            <a:ext cx="0" cy="1081087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>
            <a:off x="4800600" y="5029200"/>
            <a:ext cx="0" cy="144463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3429000" y="5181600"/>
            <a:ext cx="1368425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>
          <a:xfrm>
            <a:off x="3429000" y="4114800"/>
            <a:ext cx="0" cy="1008063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/>
          <p:nvPr/>
        </p:nvCxnSpPr>
        <p:spPr>
          <a:xfrm>
            <a:off x="6553200" y="5867400"/>
            <a:ext cx="0" cy="288925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>
            <a:off x="5867400" y="6172200"/>
            <a:ext cx="649288" cy="0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/>
          <p:nvPr/>
        </p:nvCxnSpPr>
        <p:spPr>
          <a:xfrm>
            <a:off x="5867400" y="5029200"/>
            <a:ext cx="0" cy="1152525"/>
          </a:xfrm>
          <a:prstGeom prst="straightConnector1">
            <a:avLst/>
          </a:prstGeom>
          <a:ln w="31750">
            <a:solidFill>
              <a:srgbClr val="0000FF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5" name="Textfeld 75"/>
          <p:cNvSpPr txBox="1">
            <a:spLocks noChangeArrowheads="1"/>
          </p:cNvSpPr>
          <p:nvPr/>
        </p:nvSpPr>
        <p:spPr bwMode="auto">
          <a:xfrm>
            <a:off x="1692275" y="4365625"/>
            <a:ext cx="1511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Korrekturen, Nachbesserungen</a:t>
            </a:r>
          </a:p>
        </p:txBody>
      </p:sp>
      <p:cxnSp>
        <p:nvCxnSpPr>
          <p:cNvPr id="78" name="Gerade Verbindung 77"/>
          <p:cNvCxnSpPr/>
          <p:nvPr/>
        </p:nvCxnSpPr>
        <p:spPr>
          <a:xfrm flipV="1">
            <a:off x="2133600" y="4038600"/>
            <a:ext cx="576263" cy="360363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2124075" y="188913"/>
            <a:ext cx="5486400" cy="4619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400" b="1">
                <a:latin typeface="Arial" pitchFamily="34" charset="0"/>
                <a:cs typeface="Arial" pitchFamily="34" charset="0"/>
              </a:rPr>
              <a:t>Phasenmodell: Investitionsprojekte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7239000" y="6324600"/>
            <a:ext cx="381000" cy="382588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500"/>
                            </p:stCondLst>
                            <p:childTnLst>
                              <p:par>
                                <p:cTn id="1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"/>
                            </p:stCondLst>
                            <p:childTnLst>
                              <p:par>
                                <p:cTn id="2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"/>
                            </p:stCondLst>
                            <p:childTnLst>
                              <p:par>
                                <p:cTn id="2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500"/>
                            </p:stCondLst>
                            <p:childTnLst>
                              <p:par>
                                <p:cTn id="20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2500"/>
                            </p:stCondLst>
                            <p:childTnLst>
                              <p:par>
                                <p:cTn id="21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103" grpId="0" animBg="1" autoUpdateAnimBg="0"/>
      <p:bldP spid="5" grpId="0" animBg="1" autoUpdateAnimBg="0"/>
      <p:bldP spid="4105" grpId="0" autoUpdateAnimBg="0"/>
      <p:bldP spid="4106" grpId="0" autoUpdateAnimBg="0"/>
      <p:bldP spid="4107" grpId="0" autoUpdateAnimBg="0"/>
      <p:bldP spid="11" grpId="0" animBg="1" autoUpdateAnimBg="0"/>
      <p:bldP spid="4109" grpId="0" autoUpdateAnimBg="0"/>
      <p:bldP spid="13" grpId="0" animBg="1" autoUpdateAnimBg="0"/>
      <p:bldP spid="4111" grpId="0" autoUpdateAnimBg="0"/>
      <p:bldP spid="28" grpId="0" animBg="1" autoUpdateAnimBg="0"/>
      <p:bldP spid="4116" grpId="0" autoUpdateAnimBg="0"/>
      <p:bldP spid="31" grpId="0" animBg="1" autoUpdateAnimBg="0"/>
      <p:bldP spid="4119" grpId="0" autoUpdateAnimBg="0"/>
      <p:bldP spid="34" grpId="0" animBg="1" autoUpdateAnimBg="0"/>
      <p:bldP spid="4122" grpId="0" autoUpdateAnimBg="0"/>
      <p:bldP spid="45" grpId="0" animBg="1" autoUpdateAnimBg="0"/>
      <p:bldP spid="4127" grpId="0" autoUpdateAnimBg="0"/>
      <p:bldP spid="4145" grpId="0" autoUpdateAnimBg="0"/>
      <p:bldP spid="121865" grpId="0" animBg="1" autoUpdateAnimBg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439</Words>
  <Application>Microsoft Office PowerPoint</Application>
  <PresentationFormat>Bildschirmpräsentation (4:3)</PresentationFormat>
  <Paragraphs>194</Paragraphs>
  <Slides>12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Larissa-Design</vt:lpstr>
      <vt:lpstr>Bitmap-Bild</vt:lpstr>
      <vt:lpstr>Paint Shop Pro Image</vt:lpstr>
      <vt:lpstr>Bitmap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IWK-Siegfried von Känel</dc:creator>
  <cp:lastModifiedBy>IWK-Siegfried von Känel</cp:lastModifiedBy>
  <cp:revision>150</cp:revision>
  <dcterms:created xsi:type="dcterms:W3CDTF">2019-09-12T07:03:07Z</dcterms:created>
  <dcterms:modified xsi:type="dcterms:W3CDTF">2020-03-29T14:18:31Z</dcterms:modified>
</cp:coreProperties>
</file>