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68" r:id="rId2"/>
    <p:sldId id="311" r:id="rId3"/>
    <p:sldId id="297" r:id="rId4"/>
    <p:sldId id="314" r:id="rId5"/>
    <p:sldId id="323" r:id="rId6"/>
    <p:sldId id="315" r:id="rId7"/>
    <p:sldId id="316" r:id="rId8"/>
    <p:sldId id="275" r:id="rId9"/>
    <p:sldId id="320" r:id="rId10"/>
    <p:sldId id="324" r:id="rId11"/>
    <p:sldId id="347" r:id="rId12"/>
  </p:sldIdLst>
  <p:sldSz cx="9144000" cy="6858000" type="screen4x3"/>
  <p:notesSz cx="10021888" cy="688975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orient="horz" pos="890">
          <p15:clr>
            <a:srgbClr val="A4A3A4"/>
          </p15:clr>
        </p15:guide>
        <p15:guide id="4" orient="horz" pos="255">
          <p15:clr>
            <a:srgbClr val="A4A3A4"/>
          </p15:clr>
        </p15:guide>
        <p15:guide id="5" orient="horz" pos="3339">
          <p15:clr>
            <a:srgbClr val="A4A3A4"/>
          </p15:clr>
        </p15:guide>
        <p15:guide id="6" pos="2880">
          <p15:clr>
            <a:srgbClr val="A4A3A4"/>
          </p15:clr>
        </p15:guide>
        <p15:guide id="7" pos="340">
          <p15:clr>
            <a:srgbClr val="A4A3A4"/>
          </p15:clr>
        </p15:guide>
        <p15:guide id="8" pos="748">
          <p15:clr>
            <a:srgbClr val="A4A3A4"/>
          </p15:clr>
        </p15:guide>
        <p15:guide id="9" pos="55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922"/>
    <a:srgbClr val="737373"/>
    <a:srgbClr val="F695A0"/>
    <a:srgbClr val="E8FF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292" y="44"/>
      </p:cViewPr>
      <p:guideLst>
        <p:guide orient="horz" pos="2160"/>
        <p:guide orient="horz" pos="3838"/>
        <p:guide orient="horz" pos="890"/>
        <p:guide orient="horz" pos="255"/>
        <p:guide orient="horz" pos="3339"/>
        <p:guide pos="2880"/>
        <p:guide pos="340"/>
        <p:guide pos="748"/>
        <p:guide pos="55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12876"/>
            <a:ext cx="8280400" cy="4679949"/>
          </a:xfrm>
          <a:prstGeom prst="rect">
            <a:avLst/>
          </a:prstGeom>
        </p:spPr>
        <p:txBody>
          <a:bodyPr lIns="0" tIns="0" rIns="0" bIns="0"/>
          <a:lstStyle>
            <a:lvl1pPr marL="270000" indent="-270000">
              <a:lnSpc>
                <a:spcPts val="2100"/>
              </a:lnSpc>
              <a:spcBef>
                <a:spcPts val="600"/>
              </a:spcBef>
              <a:buFont typeface="Wingdings" pitchFamily="2" charset="2"/>
              <a:buChar char=""/>
              <a:defRPr>
                <a:latin typeface="Arial Narrow" panose="020B0606020202030204" pitchFamily="34" charset="0"/>
              </a:defRPr>
            </a:lvl1pPr>
            <a:lvl2pPr marL="540000" indent="-270000">
              <a:lnSpc>
                <a:spcPts val="2100"/>
              </a:lnSpc>
              <a:spcBef>
                <a:spcPts val="600"/>
              </a:spcBef>
              <a:buFont typeface="Wingdings" pitchFamily="2" charset="2"/>
              <a:buChar char=""/>
              <a:defRPr>
                <a:latin typeface="Arial Narrow" panose="020B0606020202030204" pitchFamily="34" charset="0"/>
              </a:defRPr>
            </a:lvl2pPr>
            <a:lvl3pPr marL="810000" indent="-270000">
              <a:lnSpc>
                <a:spcPts val="2100"/>
              </a:lnSpc>
              <a:spcBef>
                <a:spcPts val="600"/>
              </a:spcBef>
              <a:buFont typeface="Tahoma" pitchFamily="34" charset="0"/>
              <a:buChar char="–"/>
              <a:defRPr>
                <a:latin typeface="Arial Narrow" panose="020B0606020202030204" pitchFamily="34" charset="0"/>
              </a:defRPr>
            </a:lvl3pPr>
            <a:lvl4pPr marL="1080000" indent="-270000">
              <a:lnSpc>
                <a:spcPts val="2100"/>
              </a:lnSpc>
              <a:spcBef>
                <a:spcPts val="600"/>
              </a:spcBef>
              <a:defRPr>
                <a:latin typeface="Arial Narrow" panose="020B0606020202030204" pitchFamily="34" charset="0"/>
              </a:defRPr>
            </a:lvl4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7" name="Line 32"/>
          <p:cNvSpPr>
            <a:spLocks noChangeShapeType="1"/>
          </p:cNvSpPr>
          <p:nvPr/>
        </p:nvSpPr>
        <p:spPr bwMode="auto">
          <a:xfrm rot="-5400000">
            <a:off x="2865438" y="-1316038"/>
            <a:ext cx="0" cy="5121275"/>
          </a:xfrm>
          <a:prstGeom prst="line">
            <a:avLst/>
          </a:prstGeom>
          <a:noFill/>
          <a:ln w="19050">
            <a:solidFill>
              <a:srgbClr val="66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539552" y="300219"/>
            <a:ext cx="8229600" cy="11430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accent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84546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291091"/>
            <a:ext cx="8280598" cy="1010944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accent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87822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5165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4387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9231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 Narrow" panose="020B0606020202030204" pitchFamily="34" charset="0"/>
              </a:defRPr>
            </a:lvl1pPr>
            <a:lvl2pPr>
              <a:defRPr sz="2800">
                <a:latin typeface="Arial Narrow" panose="020B0606020202030204" pitchFamily="34" charset="0"/>
              </a:defRPr>
            </a:lvl2pPr>
            <a:lvl3pPr>
              <a:defRPr sz="2400">
                <a:latin typeface="Arial Narrow" panose="020B0606020202030204" pitchFamily="34" charset="0"/>
              </a:defRPr>
            </a:lvl3pPr>
            <a:lvl4pPr>
              <a:defRPr sz="2000">
                <a:latin typeface="Arial Narrow" panose="020B0606020202030204" pitchFamily="34" charset="0"/>
              </a:defRPr>
            </a:lvl4pPr>
            <a:lvl5pPr>
              <a:defRPr sz="2000">
                <a:latin typeface="Arial Narrow" panose="020B0606020202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611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 Narrow" panose="020B0606020202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2789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1412876"/>
            <a:ext cx="8280400" cy="4679949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73189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1390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396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664" r:id="rId4"/>
    <p:sldLayoutId id="2147483665" r:id="rId5"/>
    <p:sldLayoutId id="2147483668" r:id="rId6"/>
    <p:sldLayoutId id="2147483669" r:id="rId7"/>
    <p:sldLayoutId id="2147483670" r:id="rId8"/>
    <p:sldLayoutId id="2147483671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633F64-81C1-4CC7-B2C1-BE1C2A511E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5" b="21594"/>
          <a:stretch/>
        </p:blipFill>
        <p:spPr>
          <a:xfrm>
            <a:off x="0" y="0"/>
            <a:ext cx="5540451" cy="5377070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7EE9A744-4925-4113-A88E-2334EFECA6FB}"/>
              </a:ext>
            </a:extLst>
          </p:cNvPr>
          <p:cNvSpPr/>
          <p:nvPr/>
        </p:nvSpPr>
        <p:spPr>
          <a:xfrm>
            <a:off x="5675243" y="0"/>
            <a:ext cx="3468756" cy="5358971"/>
          </a:xfrm>
          <a:prstGeom prst="rect">
            <a:avLst/>
          </a:prstGeom>
          <a:solidFill>
            <a:srgbClr val="F47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BC1276B5-96D3-4355-A7DE-95E70CA5DCE9}"/>
              </a:ext>
            </a:extLst>
          </p:cNvPr>
          <p:cNvSpPr txBox="1"/>
          <p:nvPr/>
        </p:nvSpPr>
        <p:spPr>
          <a:xfrm>
            <a:off x="5932871" y="2393908"/>
            <a:ext cx="2953500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200"/>
              </a:spcAft>
            </a:pPr>
            <a:r>
              <a:rPr lang="de-DE" sz="3600" dirty="0">
                <a:solidFill>
                  <a:schemeClr val="bg1"/>
                </a:solidFill>
                <a:latin typeface="Arial Narrow" panose="020B0606020202030204" pitchFamily="34" charset="0"/>
              </a:rPr>
              <a:t>Zusatzmaterial:</a:t>
            </a:r>
          </a:p>
          <a:p>
            <a:pPr>
              <a:spcAft>
                <a:spcPts val="800"/>
              </a:spcAft>
            </a:pPr>
            <a:r>
              <a:rPr lang="de-DE" sz="2800" dirty="0">
                <a:solidFill>
                  <a:schemeClr val="bg1"/>
                </a:solidFill>
                <a:latin typeface="Arial Narrow" panose="020B0606020202030204" pitchFamily="34" charset="0"/>
              </a:rPr>
              <a:t>Alle Abbildungen aus Kapitel 6:</a:t>
            </a:r>
            <a:endParaRPr lang="de-DE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spcAft>
                <a:spcPts val="1200"/>
              </a:spcAft>
            </a:pPr>
            <a:r>
              <a:rPr lang="de-DE" sz="22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Produktgruppen </a:t>
            </a:r>
            <a:br>
              <a:rPr lang="de-DE" sz="22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de-DE" sz="22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der IT-Sicherheit</a:t>
            </a:r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4274A751-E338-413A-AD50-CF924C4A0FEF}"/>
              </a:ext>
            </a:extLst>
          </p:cNvPr>
          <p:cNvGrpSpPr/>
          <p:nvPr/>
        </p:nvGrpSpPr>
        <p:grpSpPr>
          <a:xfrm>
            <a:off x="6869621" y="824945"/>
            <a:ext cx="1080000" cy="1080000"/>
            <a:chOff x="1381538" y="2206486"/>
            <a:chExt cx="1080000" cy="1080000"/>
          </a:xfrm>
        </p:grpSpPr>
        <p:sp>
          <p:nvSpPr>
            <p:cNvPr id="19" name="Rechteck: abgerundete Ecken 18">
              <a:extLst>
                <a:ext uri="{FF2B5EF4-FFF2-40B4-BE49-F238E27FC236}">
                  <a16:creationId xmlns:a16="http://schemas.microsoft.com/office/drawing/2014/main" id="{64052ACA-8675-40C9-8E59-3C565B12CBAF}"/>
                </a:ext>
              </a:extLst>
            </p:cNvPr>
            <p:cNvSpPr/>
            <p:nvPr/>
          </p:nvSpPr>
          <p:spPr>
            <a:xfrm>
              <a:off x="1381538" y="2206486"/>
              <a:ext cx="1080000" cy="1080000"/>
            </a:xfrm>
            <a:prstGeom prst="roundRect">
              <a:avLst/>
            </a:pr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860C81CA-50D4-45A1-9184-381C0CE52F6B}"/>
                </a:ext>
              </a:extLst>
            </p:cNvPr>
            <p:cNvGrpSpPr/>
            <p:nvPr/>
          </p:nvGrpSpPr>
          <p:grpSpPr>
            <a:xfrm>
              <a:off x="1505738" y="2774961"/>
              <a:ext cx="831600" cy="422721"/>
              <a:chOff x="1262268" y="2929853"/>
              <a:chExt cx="1260000" cy="640487"/>
            </a:xfrm>
            <a:solidFill>
              <a:schemeClr val="accent4"/>
            </a:solidFill>
          </p:grpSpPr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CAEE706B-A0FA-48F5-B9BA-8680BF97C50A}"/>
                  </a:ext>
                </a:extLst>
              </p:cNvPr>
              <p:cNvSpPr/>
              <p:nvPr/>
            </p:nvSpPr>
            <p:spPr>
              <a:xfrm>
                <a:off x="1262268" y="3210340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3114E388-9689-4B53-87C6-6C0E991DAF11}"/>
                  </a:ext>
                </a:extLst>
              </p:cNvPr>
              <p:cNvSpPr/>
              <p:nvPr/>
            </p:nvSpPr>
            <p:spPr>
              <a:xfrm>
                <a:off x="1262268" y="3069000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4" name="Ellipse 23">
                <a:extLst>
                  <a:ext uri="{FF2B5EF4-FFF2-40B4-BE49-F238E27FC236}">
                    <a16:creationId xmlns:a16="http://schemas.microsoft.com/office/drawing/2014/main" id="{651E2C07-BD2C-4AC4-9704-EE6CD068BF09}"/>
                  </a:ext>
                </a:extLst>
              </p:cNvPr>
              <p:cNvSpPr/>
              <p:nvPr/>
            </p:nvSpPr>
            <p:spPr>
              <a:xfrm>
                <a:off x="1262268" y="2929853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21" name="Pfeil: nach unten 20">
              <a:extLst>
                <a:ext uri="{FF2B5EF4-FFF2-40B4-BE49-F238E27FC236}">
                  <a16:creationId xmlns:a16="http://schemas.microsoft.com/office/drawing/2014/main" id="{FA12EBA2-B2D9-4DF6-A1C3-628C6A0D4B21}"/>
                </a:ext>
              </a:extLst>
            </p:cNvPr>
            <p:cNvSpPr/>
            <p:nvPr/>
          </p:nvSpPr>
          <p:spPr>
            <a:xfrm>
              <a:off x="1593547" y="2276062"/>
              <a:ext cx="655983" cy="634326"/>
            </a:xfrm>
            <a:prstGeom prst="downArrow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4" name="Rechteck 13">
            <a:extLst>
              <a:ext uri="{FF2B5EF4-FFF2-40B4-BE49-F238E27FC236}">
                <a16:creationId xmlns:a16="http://schemas.microsoft.com/office/drawing/2014/main" id="{111469CE-EEA9-407C-84FE-74400E8D20F7}"/>
              </a:ext>
            </a:extLst>
          </p:cNvPr>
          <p:cNvSpPr/>
          <p:nvPr/>
        </p:nvSpPr>
        <p:spPr>
          <a:xfrm>
            <a:off x="0" y="5486400"/>
            <a:ext cx="9144000" cy="1394730"/>
          </a:xfrm>
          <a:prstGeom prst="rect">
            <a:avLst/>
          </a:prstGeom>
          <a:solidFill>
            <a:srgbClr val="F47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AC8C6E20-2364-4C50-A47B-8EECB0B6C554}"/>
              </a:ext>
            </a:extLst>
          </p:cNvPr>
          <p:cNvSpPr txBox="1"/>
          <p:nvPr/>
        </p:nvSpPr>
        <p:spPr>
          <a:xfrm>
            <a:off x="184933" y="5714406"/>
            <a:ext cx="8702211" cy="938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1400" dirty="0"/>
              <a:t>© Springer Vieweg 2021. Das Zusatzmaterial ist urheberechtlich geschützt (https://link.springer.com/).</a:t>
            </a:r>
          </a:p>
          <a:p>
            <a:pPr>
              <a:spcAft>
                <a:spcPts val="600"/>
              </a:spcAft>
            </a:pPr>
            <a:r>
              <a:rPr lang="de-DE" sz="1400" u="sng" dirty="0"/>
              <a:t>Quelle:</a:t>
            </a:r>
            <a:r>
              <a:rPr lang="de-DE" sz="1400" dirty="0"/>
              <a:t> Eberhard von Faber: IT und IT-Sicherheit in Begriffen und Zusammenhängen, Thematisch sortiertes Lexikon mit alphabetischem Register zum Nachschlagen; Springer Vieweg, Wiesbaden, 2021, ISBN 978-3-658-33430-7</a:t>
            </a:r>
          </a:p>
        </p:txBody>
      </p:sp>
    </p:spTree>
    <p:extLst>
      <p:ext uri="{BB962C8B-B14F-4D97-AF65-F5344CB8AC3E}">
        <p14:creationId xmlns:p14="http://schemas.microsoft.com/office/powerpoint/2010/main" val="3822213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414AE42D-8735-4DAC-BCE3-BF1B4546B121}"/>
              </a:ext>
            </a:extLst>
          </p:cNvPr>
          <p:cNvSpPr/>
          <p:nvPr/>
        </p:nvSpPr>
        <p:spPr>
          <a:xfrm>
            <a:off x="1025690" y="2008338"/>
            <a:ext cx="3298658" cy="17826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u="sng" dirty="0">
                <a:solidFill>
                  <a:schemeClr val="bg1"/>
                </a:solidFill>
                <a:latin typeface="Arial Narrow" panose="020B0606020202030204" pitchFamily="34" charset="0"/>
              </a:rPr>
              <a:t>2. Vertraulichkeit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Verschlüsselung (Produkte)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Data center storage encryption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Database encryption 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(Kap. 6.3)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Cloud Encryption Gateway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(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Format-preserving encryption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D241E4E-B4D4-499A-A038-46708970A90B}"/>
              </a:ext>
            </a:extLst>
          </p:cNvPr>
          <p:cNvSpPr/>
          <p:nvPr/>
        </p:nvSpPr>
        <p:spPr>
          <a:xfrm>
            <a:off x="1025690" y="1104900"/>
            <a:ext cx="3298659" cy="7810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u="sng" dirty="0">
                <a:solidFill>
                  <a:schemeClr val="bg1"/>
                </a:solidFill>
                <a:latin typeface="Arial Narrow" panose="020B0606020202030204" pitchFamily="34" charset="0"/>
              </a:rPr>
              <a:t>1. Authentizität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Elektronische Signatur (Produkte)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FA364C8C-77B0-40F3-8788-87BA91A40B63}"/>
              </a:ext>
            </a:extLst>
          </p:cNvPr>
          <p:cNvSpPr/>
          <p:nvPr/>
        </p:nvSpPr>
        <p:spPr>
          <a:xfrm>
            <a:off x="4445165" y="1104900"/>
            <a:ext cx="3543300" cy="1028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u="sng" dirty="0">
                <a:solidFill>
                  <a:schemeClr val="bg1"/>
                </a:solidFill>
                <a:latin typeface="Arial Narrow" panose="020B0606020202030204" pitchFamily="34" charset="0"/>
              </a:rPr>
              <a:t>3. Mehrzweck-Systemlösungen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Cloud Access Security Broker (CASB)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Secure Access Service Edge (SASE)</a:t>
            </a: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BDDC42A-515D-4BED-A289-0450A02E58F9}"/>
              </a:ext>
            </a:extLst>
          </p:cNvPr>
          <p:cNvSpPr/>
          <p:nvPr/>
        </p:nvSpPr>
        <p:spPr>
          <a:xfrm>
            <a:off x="4445165" y="2255989"/>
            <a:ext cx="3543300" cy="1534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u="sng" dirty="0">
                <a:solidFill>
                  <a:schemeClr val="bg1"/>
                </a:solidFill>
                <a:latin typeface="Arial Narrow" panose="020B0606020202030204" pitchFamily="34" charset="0"/>
              </a:rPr>
              <a:t>4. Datenfluss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Data Loss/Leakage Protection (DLP)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Enterprise Digital Rights Management (EDRM)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56DA2A1-B0F4-4636-8EE2-26DFED2C0870}"/>
              </a:ext>
            </a:extLst>
          </p:cNvPr>
          <p:cNvSpPr/>
          <p:nvPr/>
        </p:nvSpPr>
        <p:spPr>
          <a:xfrm>
            <a:off x="1025689" y="3913339"/>
            <a:ext cx="6962775" cy="124921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numCol="1" rtlCol="0" anchor="t" anchorCtr="0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u="sng" dirty="0">
                <a:solidFill>
                  <a:schemeClr val="bg1"/>
                </a:solidFill>
                <a:latin typeface="Arial Narrow" panose="020B0606020202030204" pitchFamily="34" charset="0"/>
              </a:rPr>
              <a:t>5. Datenschutz (sonstiges)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Data masking, obfuscation, …, </a:t>
            </a:r>
            <a:b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Tokenization, …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Media sanitizing, cleansing, …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E66B0E6A-19DE-4A01-8F61-5336E5D3CC57}"/>
              </a:ext>
            </a:extLst>
          </p:cNvPr>
          <p:cNvSpPr/>
          <p:nvPr/>
        </p:nvSpPr>
        <p:spPr>
          <a:xfrm>
            <a:off x="4456195" y="4227665"/>
            <a:ext cx="2592306" cy="46672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numCol="1" rtlCol="0" anchor="t" anchorCtr="0"/>
          <a:lstStyle/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Data backup and recovery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7E03D89-364A-4C57-86EA-39D6D07AB315}"/>
              </a:ext>
            </a:extLst>
          </p:cNvPr>
          <p:cNvSpPr txBox="1"/>
          <p:nvPr/>
        </p:nvSpPr>
        <p:spPr>
          <a:xfrm>
            <a:off x="1025689" y="5570689"/>
            <a:ext cx="69627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48: Produkte und Lösungen zu „Datensicherheit und Datenschutz“ (Übersicht)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262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hteck 50">
            <a:extLst>
              <a:ext uri="{FF2B5EF4-FFF2-40B4-BE49-F238E27FC236}">
                <a16:creationId xmlns:a16="http://schemas.microsoft.com/office/drawing/2014/main" id="{BEBDB07D-F1C8-41F4-8A47-F6155D1FB45A}"/>
              </a:ext>
            </a:extLst>
          </p:cNvPr>
          <p:cNvSpPr/>
          <p:nvPr/>
        </p:nvSpPr>
        <p:spPr>
          <a:xfrm>
            <a:off x="3836161" y="4455907"/>
            <a:ext cx="266698" cy="1079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C5E235FF-BD62-4F94-843A-8D5EDF1AE426}"/>
              </a:ext>
            </a:extLst>
          </p:cNvPr>
          <p:cNvSpPr/>
          <p:nvPr/>
        </p:nvSpPr>
        <p:spPr>
          <a:xfrm>
            <a:off x="5141249" y="4455907"/>
            <a:ext cx="266698" cy="1079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0A85D1C6-193F-4E34-9D34-F4457C02060C}"/>
              </a:ext>
            </a:extLst>
          </p:cNvPr>
          <p:cNvSpPr/>
          <p:nvPr/>
        </p:nvSpPr>
        <p:spPr>
          <a:xfrm>
            <a:off x="6470998" y="4455907"/>
            <a:ext cx="266698" cy="1079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DCCF4EAE-C30C-49BD-BC8E-7CB71A557EA5}"/>
              </a:ext>
            </a:extLst>
          </p:cNvPr>
          <p:cNvSpPr/>
          <p:nvPr/>
        </p:nvSpPr>
        <p:spPr>
          <a:xfrm>
            <a:off x="3837417" y="2271505"/>
            <a:ext cx="266698" cy="1079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7585895B-6A35-4E7B-AF83-5956EC2D4E8D}"/>
              </a:ext>
            </a:extLst>
          </p:cNvPr>
          <p:cNvSpPr/>
          <p:nvPr/>
        </p:nvSpPr>
        <p:spPr>
          <a:xfrm>
            <a:off x="5134319" y="2271505"/>
            <a:ext cx="266698" cy="1079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A31EE9B4-26A3-4840-80FF-9C84DB3D5BB2}"/>
              </a:ext>
            </a:extLst>
          </p:cNvPr>
          <p:cNvSpPr/>
          <p:nvPr/>
        </p:nvSpPr>
        <p:spPr>
          <a:xfrm>
            <a:off x="1005812" y="1660468"/>
            <a:ext cx="2060410" cy="72533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Sicherheitsvorfälle erkennen / behandeln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3698A506-6617-49FA-90EB-6C3834276EC5}"/>
              </a:ext>
            </a:extLst>
          </p:cNvPr>
          <p:cNvSpPr/>
          <p:nvPr/>
        </p:nvSpPr>
        <p:spPr>
          <a:xfrm>
            <a:off x="1005812" y="3081130"/>
            <a:ext cx="2060410" cy="7253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Analyse von Sicherheitsereignissen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C9C54A7E-C523-46FC-BADF-70A9B7A632D0}"/>
              </a:ext>
            </a:extLst>
          </p:cNvPr>
          <p:cNvSpPr/>
          <p:nvPr/>
        </p:nvSpPr>
        <p:spPr>
          <a:xfrm>
            <a:off x="1005812" y="4433680"/>
            <a:ext cx="2060410" cy="7253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SIEM-Infrastruktur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813BDBC-D87A-4140-8FE6-B686D21A5C93}"/>
              </a:ext>
            </a:extLst>
          </p:cNvPr>
          <p:cNvSpPr/>
          <p:nvPr/>
        </p:nvSpPr>
        <p:spPr>
          <a:xfrm>
            <a:off x="3559099" y="1660468"/>
            <a:ext cx="2060410" cy="72533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Bedrohungssituation einschätzen</a:t>
            </a:r>
            <a:endParaRPr 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95BA46A-C240-428A-801B-A6CA8AFE16A5}"/>
              </a:ext>
            </a:extLst>
          </p:cNvPr>
          <p:cNvSpPr/>
          <p:nvPr/>
        </p:nvSpPr>
        <p:spPr>
          <a:xfrm>
            <a:off x="4239139" y="3081130"/>
            <a:ext cx="2060410" cy="7253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Analyse von Angriffen und Vorgängen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33F5F40-9C3F-4EA6-8005-0A082E97CA33}"/>
              </a:ext>
            </a:extLst>
          </p:cNvPr>
          <p:cNvSpPr/>
          <p:nvPr/>
        </p:nvSpPr>
        <p:spPr>
          <a:xfrm>
            <a:off x="3559099" y="4433680"/>
            <a:ext cx="2060410" cy="7253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>
                <a:solidFill>
                  <a:schemeClr val="bg1"/>
                </a:solidFill>
                <a:latin typeface="Arial Narrow" panose="020B0606020202030204" pitchFamily="34" charset="0"/>
              </a:rPr>
              <a:t>CERT Advisories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55AA5D9B-5191-489B-8D3F-F2BEC4F9D731}"/>
              </a:ext>
            </a:extLst>
          </p:cNvPr>
          <p:cNvSpPr/>
          <p:nvPr/>
        </p:nvSpPr>
        <p:spPr>
          <a:xfrm>
            <a:off x="6206132" y="1660468"/>
            <a:ext cx="2060410" cy="72533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Sicherheitsberichte und Lagebild liefern</a:t>
            </a:r>
          </a:p>
        </p:txBody>
      </p:sp>
      <p:cxnSp>
        <p:nvCxnSpPr>
          <p:cNvPr id="9" name="Verbinder: gewinkelt 8">
            <a:extLst>
              <a:ext uri="{FF2B5EF4-FFF2-40B4-BE49-F238E27FC236}">
                <a16:creationId xmlns:a16="http://schemas.microsoft.com/office/drawing/2014/main" id="{4AD0191E-8EF8-40DA-8D3C-2890DAE027CF}"/>
              </a:ext>
            </a:extLst>
          </p:cNvPr>
          <p:cNvCxnSpPr>
            <a:cxnSpLocks/>
            <a:stCxn id="3" idx="0"/>
            <a:endCxn id="2" idx="2"/>
          </p:cNvCxnSpPr>
          <p:nvPr/>
        </p:nvCxnSpPr>
        <p:spPr>
          <a:xfrm flipV="1">
            <a:off x="2036017" y="2385805"/>
            <a:ext cx="0" cy="695325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Verbinder: gewinkelt 8">
            <a:extLst>
              <a:ext uri="{FF2B5EF4-FFF2-40B4-BE49-F238E27FC236}">
                <a16:creationId xmlns:a16="http://schemas.microsoft.com/office/drawing/2014/main" id="{22B58191-11FE-45BD-BCB5-C07EB198338E}"/>
              </a:ext>
            </a:extLst>
          </p:cNvPr>
          <p:cNvCxnSpPr>
            <a:cxnSpLocks/>
            <a:stCxn id="6" idx="0"/>
            <a:endCxn id="46" idx="2"/>
          </p:cNvCxnSpPr>
          <p:nvPr/>
        </p:nvCxnSpPr>
        <p:spPr>
          <a:xfrm flipH="1" flipV="1">
            <a:off x="5267668" y="2379450"/>
            <a:ext cx="1676" cy="701680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Verbinder: gewinkelt 8">
            <a:extLst>
              <a:ext uri="{FF2B5EF4-FFF2-40B4-BE49-F238E27FC236}">
                <a16:creationId xmlns:a16="http://schemas.microsoft.com/office/drawing/2014/main" id="{69384AFB-6AAB-45DF-97E4-286646BC9916}"/>
              </a:ext>
            </a:extLst>
          </p:cNvPr>
          <p:cNvCxnSpPr>
            <a:cxnSpLocks/>
            <a:stCxn id="4" idx="0"/>
            <a:endCxn id="3" idx="2"/>
          </p:cNvCxnSpPr>
          <p:nvPr/>
        </p:nvCxnSpPr>
        <p:spPr>
          <a:xfrm flipV="1">
            <a:off x="2036017" y="3806467"/>
            <a:ext cx="0" cy="627213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Verbinder: gewinkelt 8">
            <a:extLst>
              <a:ext uri="{FF2B5EF4-FFF2-40B4-BE49-F238E27FC236}">
                <a16:creationId xmlns:a16="http://schemas.microsoft.com/office/drawing/2014/main" id="{EAC89BD6-F182-497C-9A58-D9F95A53E1A6}"/>
              </a:ext>
            </a:extLst>
          </p:cNvPr>
          <p:cNvCxnSpPr>
            <a:cxnSpLocks/>
            <a:stCxn id="51" idx="0"/>
            <a:endCxn id="39" idx="2"/>
          </p:cNvCxnSpPr>
          <p:nvPr/>
        </p:nvCxnSpPr>
        <p:spPr>
          <a:xfrm flipV="1">
            <a:off x="3969510" y="2379450"/>
            <a:ext cx="1256" cy="2076457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Verbinder: gewinkelt 8">
            <a:extLst>
              <a:ext uri="{FF2B5EF4-FFF2-40B4-BE49-F238E27FC236}">
                <a16:creationId xmlns:a16="http://schemas.microsoft.com/office/drawing/2014/main" id="{AEE2E747-3EA7-4FFD-B9BE-1BB872901F1F}"/>
              </a:ext>
            </a:extLst>
          </p:cNvPr>
          <p:cNvCxnSpPr>
            <a:cxnSpLocks/>
            <a:stCxn id="60" idx="0"/>
            <a:endCxn id="8" idx="2"/>
          </p:cNvCxnSpPr>
          <p:nvPr/>
        </p:nvCxnSpPr>
        <p:spPr>
          <a:xfrm rot="5400000" flipH="1" flipV="1">
            <a:off x="5220416" y="2439987"/>
            <a:ext cx="2070102" cy="1961739"/>
          </a:xfrm>
          <a:prstGeom prst="bentConnector3">
            <a:avLst>
              <a:gd name="adj1" fmla="val 16871"/>
            </a:avLst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Verbinder: gewinkelt 8">
            <a:extLst>
              <a:ext uri="{FF2B5EF4-FFF2-40B4-BE49-F238E27FC236}">
                <a16:creationId xmlns:a16="http://schemas.microsoft.com/office/drawing/2014/main" id="{D49F1F5D-E5C7-447B-A29C-D073AF24DB9E}"/>
              </a:ext>
            </a:extLst>
          </p:cNvPr>
          <p:cNvCxnSpPr>
            <a:cxnSpLocks/>
            <a:stCxn id="2" idx="0"/>
            <a:endCxn id="8" idx="0"/>
          </p:cNvCxnSpPr>
          <p:nvPr/>
        </p:nvCxnSpPr>
        <p:spPr>
          <a:xfrm rot="5400000" flipH="1" flipV="1">
            <a:off x="4636177" y="-939692"/>
            <a:ext cx="12700" cy="5200320"/>
          </a:xfrm>
          <a:prstGeom prst="bentConnector3">
            <a:avLst>
              <a:gd name="adj1" fmla="val 3375000"/>
            </a:avLst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Verbinder: gewinkelt 8">
            <a:extLst>
              <a:ext uri="{FF2B5EF4-FFF2-40B4-BE49-F238E27FC236}">
                <a16:creationId xmlns:a16="http://schemas.microsoft.com/office/drawing/2014/main" id="{94A69BAA-AB27-4102-89EC-5D0C2B271BC6}"/>
              </a:ext>
            </a:extLst>
          </p:cNvPr>
          <p:cNvCxnSpPr>
            <a:cxnSpLocks/>
            <a:stCxn id="5" idx="3"/>
            <a:endCxn id="8" idx="1"/>
          </p:cNvCxnSpPr>
          <p:nvPr/>
        </p:nvCxnSpPr>
        <p:spPr>
          <a:xfrm>
            <a:off x="5619509" y="2023137"/>
            <a:ext cx="586623" cy="0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Verbinder: gewinkelt 8">
            <a:extLst>
              <a:ext uri="{FF2B5EF4-FFF2-40B4-BE49-F238E27FC236}">
                <a16:creationId xmlns:a16="http://schemas.microsoft.com/office/drawing/2014/main" id="{1CEC3441-AE73-4758-A34F-33527E8465EB}"/>
              </a:ext>
            </a:extLst>
          </p:cNvPr>
          <p:cNvCxnSpPr>
            <a:cxnSpLocks/>
            <a:stCxn id="51" idx="0"/>
            <a:endCxn id="3" idx="3"/>
          </p:cNvCxnSpPr>
          <p:nvPr/>
        </p:nvCxnSpPr>
        <p:spPr>
          <a:xfrm rot="16200000" flipV="1">
            <a:off x="3011812" y="3498209"/>
            <a:ext cx="1012108" cy="903288"/>
          </a:xfrm>
          <a:prstGeom prst="bentConnector2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hteck 62">
            <a:extLst>
              <a:ext uri="{FF2B5EF4-FFF2-40B4-BE49-F238E27FC236}">
                <a16:creationId xmlns:a16="http://schemas.microsoft.com/office/drawing/2014/main" id="{5DF02B1D-2D9C-44C6-8F99-4C7C501688E9}"/>
              </a:ext>
            </a:extLst>
          </p:cNvPr>
          <p:cNvSpPr/>
          <p:nvPr/>
        </p:nvSpPr>
        <p:spPr>
          <a:xfrm>
            <a:off x="6207722" y="4433680"/>
            <a:ext cx="2060410" cy="7253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Nachrichten und andere Quellen</a:t>
            </a:r>
          </a:p>
        </p:txBody>
      </p:sp>
      <p:cxnSp>
        <p:nvCxnSpPr>
          <p:cNvPr id="22" name="Verbinder: gewinkelt 8">
            <a:extLst>
              <a:ext uri="{FF2B5EF4-FFF2-40B4-BE49-F238E27FC236}">
                <a16:creationId xmlns:a16="http://schemas.microsoft.com/office/drawing/2014/main" id="{5C1B0941-E46D-4224-B31E-579B36A92165}"/>
              </a:ext>
            </a:extLst>
          </p:cNvPr>
          <p:cNvCxnSpPr>
            <a:cxnSpLocks/>
            <a:stCxn id="27" idx="0"/>
            <a:endCxn id="6" idx="3"/>
          </p:cNvCxnSpPr>
          <p:nvPr/>
        </p:nvCxnSpPr>
        <p:spPr>
          <a:xfrm rot="16200000" flipV="1">
            <a:off x="5945894" y="3797454"/>
            <a:ext cx="1012108" cy="304798"/>
          </a:xfrm>
          <a:prstGeom prst="bentConnector2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feld 40">
            <a:extLst>
              <a:ext uri="{FF2B5EF4-FFF2-40B4-BE49-F238E27FC236}">
                <a16:creationId xmlns:a16="http://schemas.microsoft.com/office/drawing/2014/main" id="{4DC81BC1-C7B7-4020-9C5B-85F68233A45D}"/>
              </a:ext>
            </a:extLst>
          </p:cNvPr>
          <p:cNvSpPr txBox="1"/>
          <p:nvPr/>
        </p:nvSpPr>
        <p:spPr>
          <a:xfrm>
            <a:off x="1005811" y="5586557"/>
            <a:ext cx="69467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49: Hauptaufgaben eines SOC und ihre Grundlagen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594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hteck 34">
            <a:extLst>
              <a:ext uri="{FF2B5EF4-FFF2-40B4-BE49-F238E27FC236}">
                <a16:creationId xmlns:a16="http://schemas.microsoft.com/office/drawing/2014/main" id="{EC217336-0B3E-4214-8D2E-6F65D6BAA219}"/>
              </a:ext>
            </a:extLst>
          </p:cNvPr>
          <p:cNvSpPr/>
          <p:nvPr/>
        </p:nvSpPr>
        <p:spPr>
          <a:xfrm>
            <a:off x="6129033" y="4440057"/>
            <a:ext cx="262242" cy="236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668BAB9E-FC73-497D-907F-2F0E5D76990D}"/>
              </a:ext>
            </a:extLst>
          </p:cNvPr>
          <p:cNvSpPr/>
          <p:nvPr/>
        </p:nvSpPr>
        <p:spPr>
          <a:xfrm>
            <a:off x="635166" y="1742324"/>
            <a:ext cx="2592000" cy="589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Sicherheitseigenschaften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E4E3F94-BC53-42CA-B24E-F26BFD9330A5}"/>
              </a:ext>
            </a:extLst>
          </p:cNvPr>
          <p:cNvSpPr/>
          <p:nvPr/>
        </p:nvSpPr>
        <p:spPr>
          <a:xfrm>
            <a:off x="635166" y="2389339"/>
            <a:ext cx="2592000" cy="13825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Vertraulichkeit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Integrität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Verfügbarkeit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Authentizität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Verantwortlichkeit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5F4A2B8-5A9D-4D50-B446-0372E6362D79}"/>
              </a:ext>
            </a:extLst>
          </p:cNvPr>
          <p:cNvSpPr/>
          <p:nvPr/>
        </p:nvSpPr>
        <p:spPr>
          <a:xfrm>
            <a:off x="3375108" y="1742324"/>
            <a:ext cx="2592000" cy="589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Sicherheitsfunktionen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D069C418-A9FC-47C8-91CA-54CC7581ECA0}"/>
              </a:ext>
            </a:extLst>
          </p:cNvPr>
          <p:cNvSpPr/>
          <p:nvPr/>
        </p:nvSpPr>
        <p:spPr>
          <a:xfrm>
            <a:off x="3375108" y="2389338"/>
            <a:ext cx="2592000" cy="17445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Verschlüsselung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Zugriffskontrolle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Redundante Hinterlegung und Verarbeitung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…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17DBC52-B553-4921-823A-B811E66AA329}"/>
              </a:ext>
            </a:extLst>
          </p:cNvPr>
          <p:cNvSpPr/>
          <p:nvPr/>
        </p:nvSpPr>
        <p:spPr>
          <a:xfrm>
            <a:off x="6115049" y="1742324"/>
            <a:ext cx="2592000" cy="5898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Sicherheitsmechanismen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89B27DD2-21C6-466A-9A23-D842630D0568}"/>
              </a:ext>
            </a:extLst>
          </p:cNvPr>
          <p:cNvSpPr/>
          <p:nvPr/>
        </p:nvSpPr>
        <p:spPr>
          <a:xfrm>
            <a:off x="6115050" y="2389339"/>
            <a:ext cx="2592000" cy="2634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Schlüsselerzeugung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Vergleich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Erkennung von Anomalien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Filter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Authentisierung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Integritätsüberprüfung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Challenge-Response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Einmaligkeit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…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8FEEC5F7-B72F-47D6-9310-F4AB16CB082B}"/>
              </a:ext>
            </a:extLst>
          </p:cNvPr>
          <p:cNvSpPr/>
          <p:nvPr/>
        </p:nvSpPr>
        <p:spPr>
          <a:xfrm>
            <a:off x="2260083" y="667030"/>
            <a:ext cx="2096700" cy="58986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sz="2000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Sicherheitsprodukte</a:t>
            </a:r>
          </a:p>
        </p:txBody>
      </p:sp>
      <p:cxnSp>
        <p:nvCxnSpPr>
          <p:cNvPr id="12" name="Verbinder: gewinkelt 11">
            <a:extLst>
              <a:ext uri="{FF2B5EF4-FFF2-40B4-BE49-F238E27FC236}">
                <a16:creationId xmlns:a16="http://schemas.microsoft.com/office/drawing/2014/main" id="{D26BCD73-AEEA-4BEF-90B9-D253CF6B6672}"/>
              </a:ext>
            </a:extLst>
          </p:cNvPr>
          <p:cNvCxnSpPr>
            <a:cxnSpLocks/>
            <a:stCxn id="11" idx="1"/>
            <a:endCxn id="4" idx="0"/>
          </p:cNvCxnSpPr>
          <p:nvPr/>
        </p:nvCxnSpPr>
        <p:spPr>
          <a:xfrm rot="10800000" flipV="1">
            <a:off x="1931167" y="961962"/>
            <a:ext cx="328917" cy="780362"/>
          </a:xfrm>
          <a:prstGeom prst="bentConnector2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Verbinder: gewinkelt 15">
            <a:extLst>
              <a:ext uri="{FF2B5EF4-FFF2-40B4-BE49-F238E27FC236}">
                <a16:creationId xmlns:a16="http://schemas.microsoft.com/office/drawing/2014/main" id="{89E5B963-A060-4974-BB6B-60529DB43729}"/>
              </a:ext>
            </a:extLst>
          </p:cNvPr>
          <p:cNvCxnSpPr>
            <a:cxnSpLocks/>
            <a:stCxn id="11" idx="3"/>
            <a:endCxn id="7" idx="0"/>
          </p:cNvCxnSpPr>
          <p:nvPr/>
        </p:nvCxnSpPr>
        <p:spPr>
          <a:xfrm>
            <a:off x="4356783" y="961962"/>
            <a:ext cx="314325" cy="780362"/>
          </a:xfrm>
          <a:prstGeom prst="bentConnector2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>
            <a:extLst>
              <a:ext uri="{FF2B5EF4-FFF2-40B4-BE49-F238E27FC236}">
                <a16:creationId xmlns:a16="http://schemas.microsoft.com/office/drawing/2014/main" id="{99941E48-E92B-4014-9A4F-B9E6140D92AE}"/>
              </a:ext>
            </a:extLst>
          </p:cNvPr>
          <p:cNvSpPr txBox="1"/>
          <p:nvPr/>
        </p:nvSpPr>
        <p:spPr>
          <a:xfrm>
            <a:off x="647570" y="1274456"/>
            <a:ext cx="1043555" cy="27699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de-DE" dirty="0">
                <a:latin typeface="Arial Narrow" panose="020B0606020202030204" pitchFamily="34" charset="0"/>
              </a:rPr>
              <a:t>versprechen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7E98CE7D-6E96-4459-BB47-FC1C2FB9613C}"/>
              </a:ext>
            </a:extLst>
          </p:cNvPr>
          <p:cNvSpPr txBox="1"/>
          <p:nvPr/>
        </p:nvSpPr>
        <p:spPr>
          <a:xfrm>
            <a:off x="4757095" y="1228289"/>
            <a:ext cx="147989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de-DE" dirty="0">
                <a:latin typeface="Arial Narrow" panose="020B0606020202030204" pitchFamily="34" charset="0"/>
              </a:rPr>
              <a:t>implementieren</a:t>
            </a:r>
          </a:p>
        </p:txBody>
      </p:sp>
      <p:cxnSp>
        <p:nvCxnSpPr>
          <p:cNvPr id="30" name="Verbinder: gewinkelt 29">
            <a:extLst>
              <a:ext uri="{FF2B5EF4-FFF2-40B4-BE49-F238E27FC236}">
                <a16:creationId xmlns:a16="http://schemas.microsoft.com/office/drawing/2014/main" id="{FB0D129A-109E-480D-9A72-ABE98F7FA978}"/>
              </a:ext>
            </a:extLst>
          </p:cNvPr>
          <p:cNvCxnSpPr>
            <a:cxnSpLocks/>
            <a:stCxn id="8" idx="2"/>
            <a:endCxn id="35" idx="1"/>
          </p:cNvCxnSpPr>
          <p:nvPr/>
        </p:nvCxnSpPr>
        <p:spPr>
          <a:xfrm rot="16200000" flipH="1">
            <a:off x="5187787" y="3617170"/>
            <a:ext cx="424566" cy="1457925"/>
          </a:xfrm>
          <a:prstGeom prst="bentConnector2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7E6FDC4D-44AF-4769-A482-58430C49CD6C}"/>
              </a:ext>
            </a:extLst>
          </p:cNvPr>
          <p:cNvSpPr txBox="1"/>
          <p:nvPr/>
        </p:nvSpPr>
        <p:spPr>
          <a:xfrm>
            <a:off x="3846900" y="4333794"/>
            <a:ext cx="1598955" cy="5909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werden</a:t>
            </a:r>
            <a:br>
              <a:rPr lang="de-DE" dirty="0">
                <a:latin typeface="Arial Narrow" panose="020B0606020202030204" pitchFamily="34" charset="0"/>
              </a:rPr>
            </a:br>
            <a:r>
              <a:rPr lang="de-DE" dirty="0">
                <a:latin typeface="Arial Narrow" panose="020B0606020202030204" pitchFamily="34" charset="0"/>
              </a:rPr>
              <a:t>realisiert durch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DD98F97A-3FD8-44FA-803A-13323F0BA293}"/>
              </a:ext>
            </a:extLst>
          </p:cNvPr>
          <p:cNvSpPr/>
          <p:nvPr/>
        </p:nvSpPr>
        <p:spPr>
          <a:xfrm>
            <a:off x="647570" y="4319186"/>
            <a:ext cx="2579596" cy="58986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sz="2000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Sicherheitsprobleme</a:t>
            </a:r>
          </a:p>
        </p:txBody>
      </p:sp>
      <p:cxnSp>
        <p:nvCxnSpPr>
          <p:cNvPr id="40" name="Verbinder: gewinkelt 39">
            <a:extLst>
              <a:ext uri="{FF2B5EF4-FFF2-40B4-BE49-F238E27FC236}">
                <a16:creationId xmlns:a16="http://schemas.microsoft.com/office/drawing/2014/main" id="{002586E5-2FC3-44EA-8945-73CF6B619949}"/>
              </a:ext>
            </a:extLst>
          </p:cNvPr>
          <p:cNvCxnSpPr>
            <a:cxnSpLocks/>
            <a:stCxn id="6" idx="2"/>
            <a:endCxn id="39" idx="0"/>
          </p:cNvCxnSpPr>
          <p:nvPr/>
        </p:nvCxnSpPr>
        <p:spPr>
          <a:xfrm>
            <a:off x="1931166" y="3771901"/>
            <a:ext cx="6202" cy="547285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>
            <a:extLst>
              <a:ext uri="{FF2B5EF4-FFF2-40B4-BE49-F238E27FC236}">
                <a16:creationId xmlns:a16="http://schemas.microsoft.com/office/drawing/2014/main" id="{A4C898B8-2CE2-493B-B544-36AFDFEEFB32}"/>
              </a:ext>
            </a:extLst>
          </p:cNvPr>
          <p:cNvSpPr txBox="1"/>
          <p:nvPr/>
        </p:nvSpPr>
        <p:spPr>
          <a:xfrm>
            <a:off x="647570" y="3909047"/>
            <a:ext cx="865622" cy="27699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de-DE" dirty="0">
                <a:latin typeface="Arial Narrow" panose="020B0606020202030204" pitchFamily="34" charset="0"/>
              </a:rPr>
              <a:t>beseitigen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ACEED3E4-69A4-447C-9437-FF8D2A11A076}"/>
              </a:ext>
            </a:extLst>
          </p:cNvPr>
          <p:cNvSpPr txBox="1"/>
          <p:nvPr/>
        </p:nvSpPr>
        <p:spPr>
          <a:xfrm>
            <a:off x="647570" y="5061954"/>
            <a:ext cx="2638543" cy="49859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in einem spezifischen Kontext</a:t>
            </a:r>
            <a:br>
              <a:rPr lang="de-DE" dirty="0">
                <a:latin typeface="Arial Narrow" panose="020B0606020202030204" pitchFamily="34" charset="0"/>
              </a:rPr>
            </a:br>
            <a:r>
              <a:rPr lang="de-DE" dirty="0">
                <a:latin typeface="Arial Narrow" panose="020B0606020202030204" pitchFamily="34" charset="0"/>
              </a:rPr>
              <a:t>unter bestimmten Bedingungen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C87B4424-3206-475D-9D0D-1D30C556CC23}"/>
              </a:ext>
            </a:extLst>
          </p:cNvPr>
          <p:cNvSpPr txBox="1"/>
          <p:nvPr/>
        </p:nvSpPr>
        <p:spPr>
          <a:xfrm>
            <a:off x="635165" y="5848469"/>
            <a:ext cx="75849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40: Wie Sicherheitsprodukte Sicherheitsprobleme lösen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660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38FD4C51-C9BB-4161-82B9-12F0B77FD23A}"/>
              </a:ext>
            </a:extLst>
          </p:cNvPr>
          <p:cNvGrpSpPr/>
          <p:nvPr/>
        </p:nvGrpSpPr>
        <p:grpSpPr>
          <a:xfrm>
            <a:off x="2056156" y="937419"/>
            <a:ext cx="3376291" cy="576000"/>
            <a:chOff x="1920111" y="1958274"/>
            <a:chExt cx="3376291" cy="576000"/>
          </a:xfrm>
        </p:grpSpPr>
        <p:sp>
          <p:nvSpPr>
            <p:cNvPr id="3" name="Freihandform 17">
              <a:extLst>
                <a:ext uri="{FF2B5EF4-FFF2-40B4-BE49-F238E27FC236}">
                  <a16:creationId xmlns:a16="http://schemas.microsoft.com/office/drawing/2014/main" id="{3A56443B-3FBB-4648-8ADC-B6E31B1C981F}"/>
                </a:ext>
              </a:extLst>
            </p:cNvPr>
            <p:cNvSpPr/>
            <p:nvPr/>
          </p:nvSpPr>
          <p:spPr>
            <a:xfrm>
              <a:off x="2197395" y="1958274"/>
              <a:ext cx="3099007" cy="576000"/>
            </a:xfrm>
            <a:custGeom>
              <a:avLst/>
              <a:gdLst>
                <a:gd name="connsiteX0" fmla="*/ 0 w 3684891"/>
                <a:gd name="connsiteY0" fmla="*/ 0 h 580813"/>
                <a:gd name="connsiteX1" fmla="*/ 3684891 w 3684891"/>
                <a:gd name="connsiteY1" fmla="*/ 0 h 580813"/>
                <a:gd name="connsiteX2" fmla="*/ 3684891 w 3684891"/>
                <a:gd name="connsiteY2" fmla="*/ 580813 h 580813"/>
                <a:gd name="connsiteX3" fmla="*/ 0 w 3684891"/>
                <a:gd name="connsiteY3" fmla="*/ 580813 h 580813"/>
                <a:gd name="connsiteX4" fmla="*/ 0 w 3684891"/>
                <a:gd name="connsiteY4" fmla="*/ 0 h 58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4891" h="580813">
                  <a:moveTo>
                    <a:pt x="0" y="0"/>
                  </a:moveTo>
                  <a:lnTo>
                    <a:pt x="3684891" y="0"/>
                  </a:lnTo>
                  <a:lnTo>
                    <a:pt x="3684891" y="580813"/>
                  </a:lnTo>
                  <a:lnTo>
                    <a:pt x="0" y="580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24000" tIns="45720" rIns="45720" bIns="4572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800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Zugriffe/Verbindungen </a:t>
              </a:r>
              <a:r>
                <a:rPr lang="de-DE" sz="1800" u="sng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filtern</a:t>
              </a:r>
              <a:r>
                <a:rPr lang="de-DE" sz="1800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, erlauben bzw. sperren</a:t>
              </a:r>
            </a:p>
          </p:txBody>
        </p:sp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F9DEFF1B-75D0-4588-8EB6-EF303CEA10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20111" y="1985274"/>
              <a:ext cx="522000" cy="522000"/>
            </a:xfrm>
            <a:prstGeom prst="ellipse">
              <a:avLst/>
            </a:prstGeom>
            <a:ln w="57150">
              <a:solidFill>
                <a:schemeClr val="accent4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 anchorCtr="0"/>
            <a:lstStyle/>
            <a:p>
              <a:pPr algn="ctr">
                <a:buNone/>
              </a:pPr>
              <a:r>
                <a:rPr lang="de-DE" sz="2800" dirty="0">
                  <a:solidFill>
                    <a:schemeClr val="accent4"/>
                  </a:solidFill>
                  <a:latin typeface="Arial Narrow" panose="020B0606020202030204" pitchFamily="34" charset="0"/>
                </a:rPr>
                <a:t>F</a:t>
              </a:r>
            </a:p>
          </p:txBody>
        </p:sp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1A202FA3-5A5E-450E-8770-CB85577CD628}"/>
              </a:ext>
            </a:extLst>
          </p:cNvPr>
          <p:cNvGrpSpPr/>
          <p:nvPr/>
        </p:nvGrpSpPr>
        <p:grpSpPr>
          <a:xfrm>
            <a:off x="2348525" y="1604585"/>
            <a:ext cx="3083921" cy="576000"/>
            <a:chOff x="2336305" y="2822821"/>
            <a:chExt cx="3083921" cy="576000"/>
          </a:xfrm>
        </p:grpSpPr>
        <p:sp>
          <p:nvSpPr>
            <p:cNvPr id="7" name="Freihandform 19">
              <a:extLst>
                <a:ext uri="{FF2B5EF4-FFF2-40B4-BE49-F238E27FC236}">
                  <a16:creationId xmlns:a16="http://schemas.microsoft.com/office/drawing/2014/main" id="{16C895D7-119C-41B4-B2FD-044F2967040F}"/>
                </a:ext>
              </a:extLst>
            </p:cNvPr>
            <p:cNvSpPr/>
            <p:nvPr/>
          </p:nvSpPr>
          <p:spPr>
            <a:xfrm>
              <a:off x="2613590" y="2822821"/>
              <a:ext cx="2806636" cy="576000"/>
            </a:xfrm>
            <a:custGeom>
              <a:avLst/>
              <a:gdLst>
                <a:gd name="connsiteX0" fmla="*/ 0 w 3268697"/>
                <a:gd name="connsiteY0" fmla="*/ 0 h 580813"/>
                <a:gd name="connsiteX1" fmla="*/ 3268697 w 3268697"/>
                <a:gd name="connsiteY1" fmla="*/ 0 h 580813"/>
                <a:gd name="connsiteX2" fmla="*/ 3268697 w 3268697"/>
                <a:gd name="connsiteY2" fmla="*/ 580813 h 580813"/>
                <a:gd name="connsiteX3" fmla="*/ 0 w 3268697"/>
                <a:gd name="connsiteY3" fmla="*/ 580813 h 580813"/>
                <a:gd name="connsiteX4" fmla="*/ 0 w 3268697"/>
                <a:gd name="connsiteY4" fmla="*/ 0 h 58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8697" h="580813">
                  <a:moveTo>
                    <a:pt x="0" y="0"/>
                  </a:moveTo>
                  <a:lnTo>
                    <a:pt x="3268697" y="0"/>
                  </a:lnTo>
                  <a:lnTo>
                    <a:pt x="3268697" y="580813"/>
                  </a:lnTo>
                  <a:lnTo>
                    <a:pt x="0" y="580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24000" tIns="45720" rIns="45720" bIns="4572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800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Ausführung von Software </a:t>
              </a:r>
              <a:r>
                <a:rPr lang="de-DE" sz="1800" u="sng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blockieren</a:t>
              </a:r>
              <a:r>
                <a:rPr lang="de-DE" sz="1800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/sie entfernen</a:t>
              </a: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67361C4A-083B-4AEE-BF62-414686577A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6305" y="2849821"/>
              <a:ext cx="522000" cy="522000"/>
            </a:xfrm>
            <a:prstGeom prst="ellipse">
              <a:avLst/>
            </a:prstGeom>
            <a:ln w="57150">
              <a:solidFill>
                <a:schemeClr val="accent4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 anchorCtr="0"/>
            <a:lstStyle/>
            <a:p>
              <a:pPr algn="ctr">
                <a:buNone/>
              </a:pPr>
              <a:r>
                <a:rPr lang="de-DE" sz="2800" dirty="0">
                  <a:solidFill>
                    <a:schemeClr val="accent4"/>
                  </a:solidFill>
                  <a:latin typeface="Arial Narrow" panose="020B0606020202030204" pitchFamily="34" charset="0"/>
                </a:rPr>
                <a:t>B</a:t>
              </a:r>
            </a:p>
          </p:txBody>
        </p:sp>
      </p:grpSp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B1639913-B1FA-472F-8305-92479A135E0A}"/>
              </a:ext>
            </a:extLst>
          </p:cNvPr>
          <p:cNvGrpSpPr/>
          <p:nvPr/>
        </p:nvGrpSpPr>
        <p:grpSpPr>
          <a:xfrm>
            <a:off x="2533414" y="2271751"/>
            <a:ext cx="2899032" cy="576000"/>
            <a:chOff x="2464044" y="3687967"/>
            <a:chExt cx="2832358" cy="576000"/>
          </a:xfrm>
        </p:grpSpPr>
        <p:sp>
          <p:nvSpPr>
            <p:cNvPr id="11" name="Freihandform 21">
              <a:extLst>
                <a:ext uri="{FF2B5EF4-FFF2-40B4-BE49-F238E27FC236}">
                  <a16:creationId xmlns:a16="http://schemas.microsoft.com/office/drawing/2014/main" id="{B93B8527-53EE-44CF-AE27-79DA486EF8F7}"/>
                </a:ext>
              </a:extLst>
            </p:cNvPr>
            <p:cNvSpPr/>
            <p:nvPr/>
          </p:nvSpPr>
          <p:spPr>
            <a:xfrm>
              <a:off x="2741327" y="3687967"/>
              <a:ext cx="2555075" cy="576000"/>
            </a:xfrm>
            <a:custGeom>
              <a:avLst/>
              <a:gdLst>
                <a:gd name="connsiteX0" fmla="*/ 0 w 3140958"/>
                <a:gd name="connsiteY0" fmla="*/ 0 h 580813"/>
                <a:gd name="connsiteX1" fmla="*/ 3140958 w 3140958"/>
                <a:gd name="connsiteY1" fmla="*/ 0 h 580813"/>
                <a:gd name="connsiteX2" fmla="*/ 3140958 w 3140958"/>
                <a:gd name="connsiteY2" fmla="*/ 580813 h 580813"/>
                <a:gd name="connsiteX3" fmla="*/ 0 w 3140958"/>
                <a:gd name="connsiteY3" fmla="*/ 580813 h 580813"/>
                <a:gd name="connsiteX4" fmla="*/ 0 w 3140958"/>
                <a:gd name="connsiteY4" fmla="*/ 0 h 58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0958" h="580813">
                  <a:moveTo>
                    <a:pt x="0" y="0"/>
                  </a:moveTo>
                  <a:lnTo>
                    <a:pt x="3140958" y="0"/>
                  </a:lnTo>
                  <a:lnTo>
                    <a:pt x="3140958" y="580813"/>
                  </a:lnTo>
                  <a:lnTo>
                    <a:pt x="0" y="580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24000" tIns="45720" rIns="45720" bIns="4572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800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Daten oder Befehle </a:t>
              </a:r>
              <a:br>
                <a:rPr lang="de-DE" sz="1800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</a:br>
              <a:r>
                <a:rPr lang="de-DE" sz="1800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filtern oder </a:t>
              </a:r>
              <a:r>
                <a:rPr lang="de-DE" sz="1800" u="sng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verändern</a:t>
              </a: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3A97FA5E-B352-4825-ACC2-F1455B1640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64044" y="3714967"/>
              <a:ext cx="522000" cy="522000"/>
            </a:xfrm>
            <a:prstGeom prst="ellipse">
              <a:avLst/>
            </a:prstGeom>
            <a:ln w="57150">
              <a:solidFill>
                <a:schemeClr val="accent4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 anchorCtr="0"/>
            <a:lstStyle/>
            <a:p>
              <a:pPr algn="ctr">
                <a:buNone/>
              </a:pPr>
              <a:r>
                <a:rPr lang="de-DE" sz="2800" dirty="0">
                  <a:solidFill>
                    <a:schemeClr val="accent4"/>
                  </a:solidFill>
                  <a:latin typeface="Arial Narrow" panose="020B0606020202030204" pitchFamily="34" charset="0"/>
                </a:rPr>
                <a:t>V</a:t>
              </a:r>
            </a:p>
          </p:txBody>
        </p:sp>
      </p:grpSp>
      <p:grpSp>
        <p:nvGrpSpPr>
          <p:cNvPr id="56" name="Gruppieren 55">
            <a:extLst>
              <a:ext uri="{FF2B5EF4-FFF2-40B4-BE49-F238E27FC236}">
                <a16:creationId xmlns:a16="http://schemas.microsoft.com/office/drawing/2014/main" id="{3B65C09C-F076-4BFE-BE68-6CE3BA315830}"/>
              </a:ext>
            </a:extLst>
          </p:cNvPr>
          <p:cNvGrpSpPr/>
          <p:nvPr/>
        </p:nvGrpSpPr>
        <p:grpSpPr>
          <a:xfrm>
            <a:off x="2348525" y="4273249"/>
            <a:ext cx="3083921" cy="576000"/>
            <a:chOff x="2336305" y="4553113"/>
            <a:chExt cx="3083921" cy="576000"/>
          </a:xfrm>
        </p:grpSpPr>
        <p:sp>
          <p:nvSpPr>
            <p:cNvPr id="15" name="Freihandform 23">
              <a:extLst>
                <a:ext uri="{FF2B5EF4-FFF2-40B4-BE49-F238E27FC236}">
                  <a16:creationId xmlns:a16="http://schemas.microsoft.com/office/drawing/2014/main" id="{67A41CB4-97A9-4350-BEC6-7CA8935F9D48}"/>
                </a:ext>
              </a:extLst>
            </p:cNvPr>
            <p:cNvSpPr/>
            <p:nvPr/>
          </p:nvSpPr>
          <p:spPr>
            <a:xfrm>
              <a:off x="2613589" y="4553113"/>
              <a:ext cx="2806637" cy="576000"/>
            </a:xfrm>
            <a:custGeom>
              <a:avLst/>
              <a:gdLst>
                <a:gd name="connsiteX0" fmla="*/ 0 w 3268697"/>
                <a:gd name="connsiteY0" fmla="*/ 0 h 580813"/>
                <a:gd name="connsiteX1" fmla="*/ 3268697 w 3268697"/>
                <a:gd name="connsiteY1" fmla="*/ 0 h 580813"/>
                <a:gd name="connsiteX2" fmla="*/ 3268697 w 3268697"/>
                <a:gd name="connsiteY2" fmla="*/ 580813 h 580813"/>
                <a:gd name="connsiteX3" fmla="*/ 0 w 3268697"/>
                <a:gd name="connsiteY3" fmla="*/ 580813 h 580813"/>
                <a:gd name="connsiteX4" fmla="*/ 0 w 3268697"/>
                <a:gd name="connsiteY4" fmla="*/ 0 h 58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8697" h="580813">
                  <a:moveTo>
                    <a:pt x="0" y="0"/>
                  </a:moveTo>
                  <a:lnTo>
                    <a:pt x="3268697" y="0"/>
                  </a:lnTo>
                  <a:lnTo>
                    <a:pt x="3268697" y="580813"/>
                  </a:lnTo>
                  <a:lnTo>
                    <a:pt x="0" y="580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24000" tIns="45720" rIns="45720" bIns="4572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800" u="sng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Redundanz</a:t>
              </a:r>
              <a:r>
                <a:rPr lang="de-DE" sz="1800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 vorhalten und einsetzen </a:t>
              </a:r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36FC501F-C06D-4709-8D74-C91CDECEE0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6305" y="4580113"/>
              <a:ext cx="522000" cy="522000"/>
            </a:xfrm>
            <a:prstGeom prst="ellipse">
              <a:avLst/>
            </a:prstGeom>
            <a:ln w="57150">
              <a:solidFill>
                <a:schemeClr val="accent4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 anchorCtr="0"/>
            <a:lstStyle/>
            <a:p>
              <a:pPr algn="ctr">
                <a:buNone/>
              </a:pPr>
              <a:r>
                <a:rPr lang="de-DE" sz="2800" dirty="0">
                  <a:solidFill>
                    <a:schemeClr val="accent4"/>
                  </a:solidFill>
                  <a:latin typeface="Arial Narrow" panose="020B0606020202030204" pitchFamily="34" charset="0"/>
                </a:rPr>
                <a:t>R</a:t>
              </a:r>
            </a:p>
          </p:txBody>
        </p:sp>
      </p:grp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B1D95775-7D72-4DD3-85D7-FAE386C50A90}"/>
              </a:ext>
            </a:extLst>
          </p:cNvPr>
          <p:cNvGrpSpPr/>
          <p:nvPr/>
        </p:nvGrpSpPr>
        <p:grpSpPr>
          <a:xfrm>
            <a:off x="2056156" y="4940416"/>
            <a:ext cx="3376291" cy="576000"/>
            <a:chOff x="1920111" y="5418259"/>
            <a:chExt cx="3376291" cy="576000"/>
          </a:xfrm>
        </p:grpSpPr>
        <p:sp>
          <p:nvSpPr>
            <p:cNvPr id="19" name="Freihandform 25">
              <a:extLst>
                <a:ext uri="{FF2B5EF4-FFF2-40B4-BE49-F238E27FC236}">
                  <a16:creationId xmlns:a16="http://schemas.microsoft.com/office/drawing/2014/main" id="{AE9E4554-DC22-45A4-9403-8AD2ACAAABF7}"/>
                </a:ext>
              </a:extLst>
            </p:cNvPr>
            <p:cNvSpPr/>
            <p:nvPr/>
          </p:nvSpPr>
          <p:spPr>
            <a:xfrm>
              <a:off x="2197395" y="5418259"/>
              <a:ext cx="3099007" cy="576000"/>
            </a:xfrm>
            <a:custGeom>
              <a:avLst/>
              <a:gdLst>
                <a:gd name="connsiteX0" fmla="*/ 0 w 3684891"/>
                <a:gd name="connsiteY0" fmla="*/ 0 h 580813"/>
                <a:gd name="connsiteX1" fmla="*/ 3684891 w 3684891"/>
                <a:gd name="connsiteY1" fmla="*/ 0 h 580813"/>
                <a:gd name="connsiteX2" fmla="*/ 3684891 w 3684891"/>
                <a:gd name="connsiteY2" fmla="*/ 580813 h 580813"/>
                <a:gd name="connsiteX3" fmla="*/ 0 w 3684891"/>
                <a:gd name="connsiteY3" fmla="*/ 580813 h 580813"/>
                <a:gd name="connsiteX4" fmla="*/ 0 w 3684891"/>
                <a:gd name="connsiteY4" fmla="*/ 0 h 58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4891" h="580813">
                  <a:moveTo>
                    <a:pt x="0" y="0"/>
                  </a:moveTo>
                  <a:lnTo>
                    <a:pt x="3684891" y="0"/>
                  </a:lnTo>
                  <a:lnTo>
                    <a:pt x="3684891" y="580813"/>
                  </a:lnTo>
                  <a:lnTo>
                    <a:pt x="0" y="580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24000" tIns="45720" rIns="45720" bIns="4572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800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Alarmieren/</a:t>
              </a:r>
              <a:r>
                <a:rPr lang="de-DE" sz="1800" u="sng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Warnen</a:t>
              </a:r>
              <a:r>
                <a:rPr lang="de-DE" sz="1800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 bzw. weitere Funktion oder Aktion anstoßen</a:t>
              </a:r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2484E1A1-3B98-4D7B-84AD-5BC30EAEA0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20111" y="5445259"/>
              <a:ext cx="522000" cy="522000"/>
            </a:xfrm>
            <a:prstGeom prst="ellipse">
              <a:avLst/>
            </a:prstGeom>
            <a:ln w="57150">
              <a:solidFill>
                <a:schemeClr val="accent4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 anchorCtr="0"/>
            <a:lstStyle/>
            <a:p>
              <a:pPr algn="ctr">
                <a:buNone/>
              </a:pPr>
              <a:r>
                <a:rPr lang="de-DE" sz="2800" dirty="0">
                  <a:solidFill>
                    <a:schemeClr val="accent4"/>
                  </a:solidFill>
                  <a:latin typeface="Arial Narrow" panose="020B0606020202030204" pitchFamily="34" charset="0"/>
                </a:rPr>
                <a:t>W</a:t>
              </a:r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CD23F64D-E73E-4635-8D61-7D905ED0B2B0}"/>
              </a:ext>
            </a:extLst>
          </p:cNvPr>
          <p:cNvGrpSpPr/>
          <p:nvPr/>
        </p:nvGrpSpPr>
        <p:grpSpPr>
          <a:xfrm>
            <a:off x="5672066" y="2115085"/>
            <a:ext cx="3207929" cy="576000"/>
            <a:chOff x="5536021" y="2822821"/>
            <a:chExt cx="3207929" cy="576000"/>
          </a:xfrm>
        </p:grpSpPr>
        <p:sp>
          <p:nvSpPr>
            <p:cNvPr id="23" name="Freihandform 7">
              <a:extLst>
                <a:ext uri="{FF2B5EF4-FFF2-40B4-BE49-F238E27FC236}">
                  <a16:creationId xmlns:a16="http://schemas.microsoft.com/office/drawing/2014/main" id="{18F1E74C-1C58-4F23-B9D0-55AFCC09A872}"/>
                </a:ext>
              </a:extLst>
            </p:cNvPr>
            <p:cNvSpPr/>
            <p:nvPr/>
          </p:nvSpPr>
          <p:spPr>
            <a:xfrm>
              <a:off x="5838176" y="2822821"/>
              <a:ext cx="2905774" cy="576000"/>
            </a:xfrm>
            <a:custGeom>
              <a:avLst/>
              <a:gdLst>
                <a:gd name="connsiteX0" fmla="*/ 0 w 3526397"/>
                <a:gd name="connsiteY0" fmla="*/ 0 h 782918"/>
                <a:gd name="connsiteX1" fmla="*/ 3134938 w 3526397"/>
                <a:gd name="connsiteY1" fmla="*/ 0 h 782918"/>
                <a:gd name="connsiteX2" fmla="*/ 3526397 w 3526397"/>
                <a:gd name="connsiteY2" fmla="*/ 391459 h 782918"/>
                <a:gd name="connsiteX3" fmla="*/ 3134938 w 3526397"/>
                <a:gd name="connsiteY3" fmla="*/ 782918 h 782918"/>
                <a:gd name="connsiteX4" fmla="*/ 0 w 3526397"/>
                <a:gd name="connsiteY4" fmla="*/ 782918 h 782918"/>
                <a:gd name="connsiteX5" fmla="*/ 0 w 3526397"/>
                <a:gd name="connsiteY5" fmla="*/ 0 h 782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6397" h="782918">
                  <a:moveTo>
                    <a:pt x="3526397" y="782917"/>
                  </a:moveTo>
                  <a:lnTo>
                    <a:pt x="391459" y="782917"/>
                  </a:lnTo>
                  <a:lnTo>
                    <a:pt x="0" y="391459"/>
                  </a:lnTo>
                  <a:lnTo>
                    <a:pt x="391459" y="1"/>
                  </a:lnTo>
                  <a:lnTo>
                    <a:pt x="3526397" y="1"/>
                  </a:lnTo>
                  <a:lnTo>
                    <a:pt x="3526397" y="782917"/>
                  </a:lnTo>
                  <a:close/>
                </a:path>
              </a:pathLst>
            </a:cu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spcFirstLastPara="0" vert="horz" wrap="square" lIns="432000" tIns="68581" rIns="128016" bIns="68581" numCol="1" spcCol="1270" anchor="ctr" anchorCtr="0">
              <a:noAutofit/>
            </a:bodyPr>
            <a:lstStyle/>
            <a:p>
              <a:pPr lvl="0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800" kern="1200" dirty="0">
                  <a:latin typeface="Arial Narrow" panose="020B0606020202030204" pitchFamily="34" charset="0"/>
                </a:rPr>
                <a:t>sicheres </a:t>
              </a:r>
              <a:r>
                <a:rPr lang="de-DE" sz="1800" u="sng" kern="1200" dirty="0">
                  <a:latin typeface="Arial Narrow" panose="020B0606020202030204" pitchFamily="34" charset="0"/>
                </a:rPr>
                <a:t>Identifizieren</a:t>
              </a:r>
              <a:r>
                <a:rPr lang="de-DE" sz="1800" kern="1200" dirty="0">
                  <a:latin typeface="Arial Narrow" panose="020B0606020202030204" pitchFamily="34" charset="0"/>
                </a:rPr>
                <a:t> (Ursprung, Identität)</a:t>
              </a:r>
            </a:p>
          </p:txBody>
        </p: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AB6D5DB6-E39D-4422-96F2-93EE1B0B37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36021" y="2822821"/>
              <a:ext cx="576000" cy="5760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lIns="0" tIns="0" rIns="0" bIns="0" anchor="ctr" anchorCtr="0"/>
            <a:lstStyle/>
            <a:p>
              <a:pPr algn="ctr">
                <a:buNone/>
              </a:pPr>
              <a:r>
                <a:rPr lang="de-DE" sz="2800" dirty="0">
                  <a:solidFill>
                    <a:schemeClr val="accent6"/>
                  </a:solidFill>
                  <a:latin typeface="Arial Narrow" panose="020B0606020202030204" pitchFamily="34" charset="0"/>
                </a:rPr>
                <a:t>I</a:t>
              </a:r>
            </a:p>
          </p:txBody>
        </p:sp>
      </p:grp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01EE5163-8934-496D-9CCF-CFB3F5D5A2CF}"/>
              </a:ext>
            </a:extLst>
          </p:cNvPr>
          <p:cNvGrpSpPr/>
          <p:nvPr/>
        </p:nvGrpSpPr>
        <p:grpSpPr>
          <a:xfrm>
            <a:off x="5672066" y="2945668"/>
            <a:ext cx="3207929" cy="576000"/>
            <a:chOff x="5536021" y="3687967"/>
            <a:chExt cx="3207929" cy="576000"/>
          </a:xfrm>
        </p:grpSpPr>
        <p:sp>
          <p:nvSpPr>
            <p:cNvPr id="27" name="Freihandform 9">
              <a:extLst>
                <a:ext uri="{FF2B5EF4-FFF2-40B4-BE49-F238E27FC236}">
                  <a16:creationId xmlns:a16="http://schemas.microsoft.com/office/drawing/2014/main" id="{FC3CB3A3-7F34-40BE-9619-2E9FAD8DC33C}"/>
                </a:ext>
              </a:extLst>
            </p:cNvPr>
            <p:cNvSpPr/>
            <p:nvPr/>
          </p:nvSpPr>
          <p:spPr>
            <a:xfrm>
              <a:off x="5838176" y="3687967"/>
              <a:ext cx="2905774" cy="576000"/>
            </a:xfrm>
            <a:custGeom>
              <a:avLst/>
              <a:gdLst>
                <a:gd name="connsiteX0" fmla="*/ 0 w 3526397"/>
                <a:gd name="connsiteY0" fmla="*/ 0 h 782918"/>
                <a:gd name="connsiteX1" fmla="*/ 3134938 w 3526397"/>
                <a:gd name="connsiteY1" fmla="*/ 0 h 782918"/>
                <a:gd name="connsiteX2" fmla="*/ 3526397 w 3526397"/>
                <a:gd name="connsiteY2" fmla="*/ 391459 h 782918"/>
                <a:gd name="connsiteX3" fmla="*/ 3134938 w 3526397"/>
                <a:gd name="connsiteY3" fmla="*/ 782918 h 782918"/>
                <a:gd name="connsiteX4" fmla="*/ 0 w 3526397"/>
                <a:gd name="connsiteY4" fmla="*/ 782918 h 782918"/>
                <a:gd name="connsiteX5" fmla="*/ 0 w 3526397"/>
                <a:gd name="connsiteY5" fmla="*/ 0 h 782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6397" h="782918">
                  <a:moveTo>
                    <a:pt x="3526397" y="782917"/>
                  </a:moveTo>
                  <a:lnTo>
                    <a:pt x="391459" y="782917"/>
                  </a:lnTo>
                  <a:lnTo>
                    <a:pt x="0" y="391459"/>
                  </a:lnTo>
                  <a:lnTo>
                    <a:pt x="391459" y="1"/>
                  </a:lnTo>
                  <a:lnTo>
                    <a:pt x="3526397" y="1"/>
                  </a:lnTo>
                  <a:lnTo>
                    <a:pt x="3526397" y="782917"/>
                  </a:lnTo>
                  <a:close/>
                </a:path>
              </a:pathLst>
            </a:cu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spcFirstLastPara="0" vert="horz" wrap="square" lIns="432000" tIns="68581" rIns="128016" bIns="68580" numCol="1" spcCol="1270" anchor="ctr" anchorCtr="0">
              <a:noAutofit/>
            </a:bodyPr>
            <a:lstStyle/>
            <a:p>
              <a:pPr lvl="0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800" u="sng" kern="1200" dirty="0">
                  <a:latin typeface="Arial Narrow" panose="020B0606020202030204" pitchFamily="34" charset="0"/>
                </a:rPr>
                <a:t>Unversehrtheit</a:t>
              </a:r>
              <a:r>
                <a:rPr lang="de-DE" sz="1800" kern="1200" dirty="0">
                  <a:latin typeface="Arial Narrow" panose="020B0606020202030204" pitchFamily="34" charset="0"/>
                </a:rPr>
                <a:t> / Integrität prüfen (Daten, Software…)</a:t>
              </a:r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082CE63D-3C69-4CFD-8572-9FBBF585D8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36021" y="3687967"/>
              <a:ext cx="576000" cy="5760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lIns="0" tIns="0" rIns="0" bIns="0" anchor="ctr" anchorCtr="0"/>
            <a:lstStyle/>
            <a:p>
              <a:pPr algn="ctr">
                <a:buNone/>
              </a:pPr>
              <a:r>
                <a:rPr lang="de-DE" sz="2800" dirty="0">
                  <a:solidFill>
                    <a:schemeClr val="accent6"/>
                  </a:solidFill>
                  <a:latin typeface="Arial Narrow" panose="020B0606020202030204" pitchFamily="34" charset="0"/>
                </a:rPr>
                <a:t>U</a:t>
              </a:r>
            </a:p>
          </p:txBody>
        </p:sp>
      </p:grp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254E0F41-CA7E-460E-9124-B9C9E54BAA8F}"/>
              </a:ext>
            </a:extLst>
          </p:cNvPr>
          <p:cNvGrpSpPr/>
          <p:nvPr/>
        </p:nvGrpSpPr>
        <p:grpSpPr>
          <a:xfrm>
            <a:off x="5672066" y="3776251"/>
            <a:ext cx="3207929" cy="576000"/>
            <a:chOff x="5536021" y="4553113"/>
            <a:chExt cx="3207929" cy="576000"/>
          </a:xfrm>
        </p:grpSpPr>
        <p:sp>
          <p:nvSpPr>
            <p:cNvPr id="31" name="Freihandform 11">
              <a:extLst>
                <a:ext uri="{FF2B5EF4-FFF2-40B4-BE49-F238E27FC236}">
                  <a16:creationId xmlns:a16="http://schemas.microsoft.com/office/drawing/2014/main" id="{AB899D40-3F1D-400D-8EA8-DC1DC2DA7C54}"/>
                </a:ext>
              </a:extLst>
            </p:cNvPr>
            <p:cNvSpPr/>
            <p:nvPr/>
          </p:nvSpPr>
          <p:spPr>
            <a:xfrm>
              <a:off x="5838175" y="4553113"/>
              <a:ext cx="2905775" cy="576000"/>
            </a:xfrm>
            <a:custGeom>
              <a:avLst/>
              <a:gdLst>
                <a:gd name="connsiteX0" fmla="*/ 0 w 3526397"/>
                <a:gd name="connsiteY0" fmla="*/ 0 h 782918"/>
                <a:gd name="connsiteX1" fmla="*/ 3134938 w 3526397"/>
                <a:gd name="connsiteY1" fmla="*/ 0 h 782918"/>
                <a:gd name="connsiteX2" fmla="*/ 3526397 w 3526397"/>
                <a:gd name="connsiteY2" fmla="*/ 391459 h 782918"/>
                <a:gd name="connsiteX3" fmla="*/ 3134938 w 3526397"/>
                <a:gd name="connsiteY3" fmla="*/ 782918 h 782918"/>
                <a:gd name="connsiteX4" fmla="*/ 0 w 3526397"/>
                <a:gd name="connsiteY4" fmla="*/ 782918 h 782918"/>
                <a:gd name="connsiteX5" fmla="*/ 0 w 3526397"/>
                <a:gd name="connsiteY5" fmla="*/ 0 h 782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6397" h="782918">
                  <a:moveTo>
                    <a:pt x="3526397" y="782917"/>
                  </a:moveTo>
                  <a:lnTo>
                    <a:pt x="391459" y="782917"/>
                  </a:lnTo>
                  <a:lnTo>
                    <a:pt x="0" y="391459"/>
                  </a:lnTo>
                  <a:lnTo>
                    <a:pt x="391459" y="1"/>
                  </a:lnTo>
                  <a:lnTo>
                    <a:pt x="3526397" y="1"/>
                  </a:lnTo>
                  <a:lnTo>
                    <a:pt x="3526397" y="782917"/>
                  </a:lnTo>
                  <a:close/>
                </a:path>
              </a:pathLst>
            </a:cu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spcFirstLastPara="0" vert="horz" wrap="square" lIns="432000" tIns="68581" rIns="128017" bIns="68580" numCol="1" spcCol="1270" anchor="ctr" anchorCtr="0">
              <a:noAutofit/>
            </a:bodyPr>
            <a:lstStyle/>
            <a:p>
              <a:pPr lvl="0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800" kern="1200" dirty="0">
                  <a:latin typeface="Arial Narrow" panose="020B0606020202030204" pitchFamily="34" charset="0"/>
                </a:rPr>
                <a:t>Regeln überprüfen bzw. Kontrolle (Soll-Ist-Vergleich)</a:t>
              </a:r>
            </a:p>
          </p:txBody>
        </p: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6C98B775-8F77-40EB-BA21-420BAAA273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36021" y="4553113"/>
              <a:ext cx="576000" cy="5760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lIns="0" tIns="0" rIns="0" bIns="0" anchor="ctr" anchorCtr="0"/>
            <a:lstStyle/>
            <a:p>
              <a:pPr algn="ctr">
                <a:buNone/>
              </a:pPr>
              <a:r>
                <a:rPr lang="de-DE" sz="2800" dirty="0">
                  <a:solidFill>
                    <a:schemeClr val="accent6"/>
                  </a:solidFill>
                  <a:latin typeface="Arial Narrow" panose="020B0606020202030204" pitchFamily="34" charset="0"/>
                </a:rPr>
                <a:t>O</a:t>
              </a:r>
            </a:p>
          </p:txBody>
        </p: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A1106449-48C5-464B-BB2A-5ACF8C16D5ED}"/>
              </a:ext>
            </a:extLst>
          </p:cNvPr>
          <p:cNvGrpSpPr/>
          <p:nvPr/>
        </p:nvGrpSpPr>
        <p:grpSpPr>
          <a:xfrm>
            <a:off x="5673077" y="4606833"/>
            <a:ext cx="3206919" cy="576000"/>
            <a:chOff x="5536021" y="5418259"/>
            <a:chExt cx="3206919" cy="576000"/>
          </a:xfrm>
        </p:grpSpPr>
        <p:sp>
          <p:nvSpPr>
            <p:cNvPr id="35" name="Freihandform 13">
              <a:extLst>
                <a:ext uri="{FF2B5EF4-FFF2-40B4-BE49-F238E27FC236}">
                  <a16:creationId xmlns:a16="http://schemas.microsoft.com/office/drawing/2014/main" id="{3B51D482-606F-45EA-95AD-8A79BEC98F71}"/>
                </a:ext>
              </a:extLst>
            </p:cNvPr>
            <p:cNvSpPr/>
            <p:nvPr/>
          </p:nvSpPr>
          <p:spPr>
            <a:xfrm>
              <a:off x="5838176" y="5418259"/>
              <a:ext cx="2904764" cy="576000"/>
            </a:xfrm>
            <a:custGeom>
              <a:avLst/>
              <a:gdLst>
                <a:gd name="connsiteX0" fmla="*/ 0 w 3526397"/>
                <a:gd name="connsiteY0" fmla="*/ 0 h 782918"/>
                <a:gd name="connsiteX1" fmla="*/ 3134938 w 3526397"/>
                <a:gd name="connsiteY1" fmla="*/ 0 h 782918"/>
                <a:gd name="connsiteX2" fmla="*/ 3526397 w 3526397"/>
                <a:gd name="connsiteY2" fmla="*/ 391459 h 782918"/>
                <a:gd name="connsiteX3" fmla="*/ 3134938 w 3526397"/>
                <a:gd name="connsiteY3" fmla="*/ 782918 h 782918"/>
                <a:gd name="connsiteX4" fmla="*/ 0 w 3526397"/>
                <a:gd name="connsiteY4" fmla="*/ 782918 h 782918"/>
                <a:gd name="connsiteX5" fmla="*/ 0 w 3526397"/>
                <a:gd name="connsiteY5" fmla="*/ 0 h 782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6397" h="782918">
                  <a:moveTo>
                    <a:pt x="3526397" y="782917"/>
                  </a:moveTo>
                  <a:lnTo>
                    <a:pt x="391459" y="782917"/>
                  </a:lnTo>
                  <a:lnTo>
                    <a:pt x="0" y="391459"/>
                  </a:lnTo>
                  <a:lnTo>
                    <a:pt x="391459" y="1"/>
                  </a:lnTo>
                  <a:lnTo>
                    <a:pt x="3526397" y="1"/>
                  </a:lnTo>
                  <a:lnTo>
                    <a:pt x="3526397" y="782917"/>
                  </a:lnTo>
                  <a:close/>
                </a:path>
              </a:pathLst>
            </a:cu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spcFirstLastPara="0" vert="horz" wrap="square" lIns="432000" tIns="68581" rIns="128017" bIns="68580" numCol="1" spcCol="1270" anchor="ctr" anchorCtr="0">
              <a:noAutofit/>
            </a:bodyPr>
            <a:lstStyle/>
            <a:p>
              <a:pPr lvl="0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800" u="sng" kern="1200" dirty="0">
                  <a:latin typeface="Arial Narrow" panose="020B0606020202030204" pitchFamily="34" charset="0"/>
                </a:rPr>
                <a:t>Anomalien</a:t>
              </a:r>
              <a:r>
                <a:rPr lang="de-DE" sz="1800" kern="1200" dirty="0">
                  <a:latin typeface="Arial Narrow" panose="020B0606020202030204" pitchFamily="34" charset="0"/>
                </a:rPr>
                <a:t> und Abweichungen auffinden</a:t>
              </a:r>
            </a:p>
          </p:txBody>
        </p:sp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6EC93863-C28C-4D48-8A26-BCB7A4A42D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36021" y="5418259"/>
              <a:ext cx="576000" cy="5760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lIns="0" tIns="0" rIns="0" bIns="0" anchor="ctr" anchorCtr="0"/>
            <a:lstStyle/>
            <a:p>
              <a:pPr algn="ctr">
                <a:buNone/>
              </a:pPr>
              <a:r>
                <a:rPr lang="de-DE" sz="2800" dirty="0">
                  <a:solidFill>
                    <a:schemeClr val="accent6"/>
                  </a:solidFill>
                  <a:latin typeface="Arial Narrow" panose="020B0606020202030204" pitchFamily="34" charset="0"/>
                </a:rPr>
                <a:t>A</a:t>
              </a:r>
            </a:p>
          </p:txBody>
        </p:sp>
      </p:grpSp>
      <p:sp>
        <p:nvSpPr>
          <p:cNvPr id="39" name="Textfeld 38">
            <a:extLst>
              <a:ext uri="{FF2B5EF4-FFF2-40B4-BE49-F238E27FC236}">
                <a16:creationId xmlns:a16="http://schemas.microsoft.com/office/drawing/2014/main" id="{398EC87D-FB3C-4D39-BAD9-E4686BE8DABD}"/>
              </a:ext>
            </a:extLst>
          </p:cNvPr>
          <p:cNvSpPr txBox="1"/>
          <p:nvPr/>
        </p:nvSpPr>
        <p:spPr>
          <a:xfrm>
            <a:off x="1903054" y="509597"/>
            <a:ext cx="1996059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de-DE" sz="2000" dirty="0">
                <a:latin typeface="Arial Narrow" panose="020B0606020202030204" pitchFamily="34" charset="0"/>
              </a:rPr>
              <a:t>primäre Funktionen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63EF4B1A-18D1-4C6A-841A-1DA679CB8895}"/>
              </a:ext>
            </a:extLst>
          </p:cNvPr>
          <p:cNvSpPr txBox="1"/>
          <p:nvPr/>
        </p:nvSpPr>
        <p:spPr>
          <a:xfrm>
            <a:off x="5558488" y="509597"/>
            <a:ext cx="2369559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de-DE" sz="2000" dirty="0">
                <a:latin typeface="Arial Narrow" panose="020B0606020202030204" pitchFamily="34" charset="0"/>
              </a:rPr>
              <a:t>gängige Hilfsfunktionen</a:t>
            </a:r>
          </a:p>
        </p:txBody>
      </p:sp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B4C326D0-6729-444D-A0F1-DA36AF9DE056}"/>
              </a:ext>
            </a:extLst>
          </p:cNvPr>
          <p:cNvGrpSpPr/>
          <p:nvPr/>
        </p:nvGrpSpPr>
        <p:grpSpPr>
          <a:xfrm>
            <a:off x="5673077" y="1284502"/>
            <a:ext cx="3206918" cy="576000"/>
            <a:chOff x="5536021" y="1958274"/>
            <a:chExt cx="3206918" cy="576000"/>
          </a:xfrm>
        </p:grpSpPr>
        <p:sp>
          <p:nvSpPr>
            <p:cNvPr id="43" name="Freihandform 29">
              <a:extLst>
                <a:ext uri="{FF2B5EF4-FFF2-40B4-BE49-F238E27FC236}">
                  <a16:creationId xmlns:a16="http://schemas.microsoft.com/office/drawing/2014/main" id="{53778743-BF35-42AD-9DA5-BDF48DC5C12F}"/>
                </a:ext>
              </a:extLst>
            </p:cNvPr>
            <p:cNvSpPr/>
            <p:nvPr/>
          </p:nvSpPr>
          <p:spPr>
            <a:xfrm>
              <a:off x="5838175" y="1958274"/>
              <a:ext cx="2904764" cy="576000"/>
            </a:xfrm>
            <a:custGeom>
              <a:avLst/>
              <a:gdLst>
                <a:gd name="connsiteX0" fmla="*/ 0 w 3526397"/>
                <a:gd name="connsiteY0" fmla="*/ 0 h 782918"/>
                <a:gd name="connsiteX1" fmla="*/ 3134938 w 3526397"/>
                <a:gd name="connsiteY1" fmla="*/ 0 h 782918"/>
                <a:gd name="connsiteX2" fmla="*/ 3526397 w 3526397"/>
                <a:gd name="connsiteY2" fmla="*/ 391459 h 782918"/>
                <a:gd name="connsiteX3" fmla="*/ 3134938 w 3526397"/>
                <a:gd name="connsiteY3" fmla="*/ 782918 h 782918"/>
                <a:gd name="connsiteX4" fmla="*/ 0 w 3526397"/>
                <a:gd name="connsiteY4" fmla="*/ 782918 h 782918"/>
                <a:gd name="connsiteX5" fmla="*/ 0 w 3526397"/>
                <a:gd name="connsiteY5" fmla="*/ 0 h 782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6397" h="782918">
                  <a:moveTo>
                    <a:pt x="3526397" y="782917"/>
                  </a:moveTo>
                  <a:lnTo>
                    <a:pt x="391459" y="782917"/>
                  </a:lnTo>
                  <a:lnTo>
                    <a:pt x="0" y="391459"/>
                  </a:lnTo>
                  <a:lnTo>
                    <a:pt x="391459" y="1"/>
                  </a:lnTo>
                  <a:lnTo>
                    <a:pt x="3526397" y="1"/>
                  </a:lnTo>
                  <a:lnTo>
                    <a:pt x="3526397" y="782917"/>
                  </a:lnTo>
                  <a:close/>
                </a:path>
              </a:pathLst>
            </a:cu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spcFirstLastPara="0" vert="horz" wrap="square" lIns="432000" tIns="68581" rIns="128017" bIns="68580" numCol="1" spcCol="1270" anchor="ctr" anchorCtr="0">
              <a:noAutofit/>
            </a:bodyPr>
            <a:lstStyle/>
            <a:p>
              <a:pPr lvl="0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800" kern="1200" dirty="0">
                  <a:latin typeface="Arial Narrow" panose="020B0606020202030204" pitchFamily="34" charset="0"/>
                </a:rPr>
                <a:t>Inventarisieren; Daten </a:t>
              </a:r>
              <a:r>
                <a:rPr lang="de-DE" sz="1800" u="sng" kern="1200" dirty="0">
                  <a:latin typeface="Arial Narrow" panose="020B0606020202030204" pitchFamily="34" charset="0"/>
                </a:rPr>
                <a:t>erfassen</a:t>
              </a:r>
              <a:r>
                <a:rPr lang="de-DE" sz="1800" kern="1200" dirty="0">
                  <a:latin typeface="Arial Narrow" panose="020B0606020202030204" pitchFamily="34" charset="0"/>
                </a:rPr>
                <a:t> und verwalten</a:t>
              </a:r>
            </a:p>
          </p:txBody>
        </p:sp>
        <p:sp>
          <p:nvSpPr>
            <p:cNvPr id="45" name="Ellipse 44">
              <a:extLst>
                <a:ext uri="{FF2B5EF4-FFF2-40B4-BE49-F238E27FC236}">
                  <a16:creationId xmlns:a16="http://schemas.microsoft.com/office/drawing/2014/main" id="{C13F002D-879F-4848-A7D5-1667971180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36021" y="1958274"/>
              <a:ext cx="576000" cy="5760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lIns="0" tIns="0" rIns="0" bIns="0" anchor="ctr" anchorCtr="0"/>
            <a:lstStyle/>
            <a:p>
              <a:pPr algn="ctr">
                <a:buNone/>
              </a:pPr>
              <a:r>
                <a:rPr lang="de-DE" sz="2800" dirty="0">
                  <a:solidFill>
                    <a:schemeClr val="accent6"/>
                  </a:solidFill>
                  <a:latin typeface="Arial Narrow" panose="020B0606020202030204" pitchFamily="34" charset="0"/>
                </a:rPr>
                <a:t>E</a:t>
              </a:r>
            </a:p>
          </p:txBody>
        </p:sp>
      </p:grpSp>
      <p:grpSp>
        <p:nvGrpSpPr>
          <p:cNvPr id="58" name="Gruppieren 57">
            <a:extLst>
              <a:ext uri="{FF2B5EF4-FFF2-40B4-BE49-F238E27FC236}">
                <a16:creationId xmlns:a16="http://schemas.microsoft.com/office/drawing/2014/main" id="{09AD8896-074A-41F2-A5A7-421C2EC18AB9}"/>
              </a:ext>
            </a:extLst>
          </p:cNvPr>
          <p:cNvGrpSpPr/>
          <p:nvPr/>
        </p:nvGrpSpPr>
        <p:grpSpPr>
          <a:xfrm>
            <a:off x="2600089" y="2938917"/>
            <a:ext cx="2832358" cy="576000"/>
            <a:chOff x="2464044" y="3687967"/>
            <a:chExt cx="2832358" cy="576000"/>
          </a:xfrm>
        </p:grpSpPr>
        <p:sp>
          <p:nvSpPr>
            <p:cNvPr id="59" name="Freihandform 21">
              <a:extLst>
                <a:ext uri="{FF2B5EF4-FFF2-40B4-BE49-F238E27FC236}">
                  <a16:creationId xmlns:a16="http://schemas.microsoft.com/office/drawing/2014/main" id="{253EAB2C-E8B2-449C-BD6C-D82A419D0625}"/>
                </a:ext>
              </a:extLst>
            </p:cNvPr>
            <p:cNvSpPr/>
            <p:nvPr/>
          </p:nvSpPr>
          <p:spPr>
            <a:xfrm>
              <a:off x="2741327" y="3687967"/>
              <a:ext cx="2555075" cy="576000"/>
            </a:xfrm>
            <a:custGeom>
              <a:avLst/>
              <a:gdLst>
                <a:gd name="connsiteX0" fmla="*/ 0 w 3140958"/>
                <a:gd name="connsiteY0" fmla="*/ 0 h 580813"/>
                <a:gd name="connsiteX1" fmla="*/ 3140958 w 3140958"/>
                <a:gd name="connsiteY1" fmla="*/ 0 h 580813"/>
                <a:gd name="connsiteX2" fmla="*/ 3140958 w 3140958"/>
                <a:gd name="connsiteY2" fmla="*/ 580813 h 580813"/>
                <a:gd name="connsiteX3" fmla="*/ 0 w 3140958"/>
                <a:gd name="connsiteY3" fmla="*/ 580813 h 580813"/>
                <a:gd name="connsiteX4" fmla="*/ 0 w 3140958"/>
                <a:gd name="connsiteY4" fmla="*/ 0 h 58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0958" h="580813">
                  <a:moveTo>
                    <a:pt x="0" y="0"/>
                  </a:moveTo>
                  <a:lnTo>
                    <a:pt x="3140958" y="0"/>
                  </a:lnTo>
                  <a:lnTo>
                    <a:pt x="3140958" y="580813"/>
                  </a:lnTo>
                  <a:lnTo>
                    <a:pt x="0" y="580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24000" tIns="45720" rIns="45720" bIns="4572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800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Daten oder Verbindungen kryptografisch </a:t>
              </a:r>
              <a:r>
                <a:rPr lang="de-DE" sz="1800" u="sng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sichern</a:t>
              </a:r>
            </a:p>
          </p:txBody>
        </p:sp>
        <p:sp>
          <p:nvSpPr>
            <p:cNvPr id="60" name="Ellipse 59">
              <a:extLst>
                <a:ext uri="{FF2B5EF4-FFF2-40B4-BE49-F238E27FC236}">
                  <a16:creationId xmlns:a16="http://schemas.microsoft.com/office/drawing/2014/main" id="{876F0790-4D4D-4870-A787-8481E24767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64044" y="3714967"/>
              <a:ext cx="522000" cy="522000"/>
            </a:xfrm>
            <a:prstGeom prst="ellipse">
              <a:avLst/>
            </a:prstGeom>
            <a:ln w="57150">
              <a:solidFill>
                <a:schemeClr val="accent4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 anchorCtr="0"/>
            <a:lstStyle/>
            <a:p>
              <a:pPr algn="ctr">
                <a:buNone/>
              </a:pPr>
              <a:r>
                <a:rPr lang="de-DE" sz="2800" dirty="0">
                  <a:solidFill>
                    <a:schemeClr val="accent4"/>
                  </a:solidFill>
                  <a:latin typeface="Arial Narrow" panose="020B0606020202030204" pitchFamily="34" charset="0"/>
                </a:rPr>
                <a:t>S</a:t>
              </a:r>
            </a:p>
          </p:txBody>
        </p:sp>
      </p:grpSp>
      <p:grpSp>
        <p:nvGrpSpPr>
          <p:cNvPr id="61" name="Gruppieren 60">
            <a:extLst>
              <a:ext uri="{FF2B5EF4-FFF2-40B4-BE49-F238E27FC236}">
                <a16:creationId xmlns:a16="http://schemas.microsoft.com/office/drawing/2014/main" id="{7080BFCA-942B-463E-82A3-3BC22EE3260A}"/>
              </a:ext>
            </a:extLst>
          </p:cNvPr>
          <p:cNvGrpSpPr/>
          <p:nvPr/>
        </p:nvGrpSpPr>
        <p:grpSpPr>
          <a:xfrm>
            <a:off x="2533414" y="3606083"/>
            <a:ext cx="2899033" cy="576000"/>
            <a:chOff x="2464044" y="3687967"/>
            <a:chExt cx="2899033" cy="576000"/>
          </a:xfrm>
        </p:grpSpPr>
        <p:sp>
          <p:nvSpPr>
            <p:cNvPr id="62" name="Freihandform 21">
              <a:extLst>
                <a:ext uri="{FF2B5EF4-FFF2-40B4-BE49-F238E27FC236}">
                  <a16:creationId xmlns:a16="http://schemas.microsoft.com/office/drawing/2014/main" id="{44459A19-3E88-472A-A8DA-F79A709D31C2}"/>
                </a:ext>
              </a:extLst>
            </p:cNvPr>
            <p:cNvSpPr/>
            <p:nvPr/>
          </p:nvSpPr>
          <p:spPr>
            <a:xfrm>
              <a:off x="2741327" y="3687967"/>
              <a:ext cx="2621750" cy="576000"/>
            </a:xfrm>
            <a:custGeom>
              <a:avLst/>
              <a:gdLst>
                <a:gd name="connsiteX0" fmla="*/ 0 w 3140958"/>
                <a:gd name="connsiteY0" fmla="*/ 0 h 580813"/>
                <a:gd name="connsiteX1" fmla="*/ 3140958 w 3140958"/>
                <a:gd name="connsiteY1" fmla="*/ 0 h 580813"/>
                <a:gd name="connsiteX2" fmla="*/ 3140958 w 3140958"/>
                <a:gd name="connsiteY2" fmla="*/ 580813 h 580813"/>
                <a:gd name="connsiteX3" fmla="*/ 0 w 3140958"/>
                <a:gd name="connsiteY3" fmla="*/ 580813 h 580813"/>
                <a:gd name="connsiteX4" fmla="*/ 0 w 3140958"/>
                <a:gd name="connsiteY4" fmla="*/ 0 h 58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0958" h="580813">
                  <a:moveTo>
                    <a:pt x="0" y="0"/>
                  </a:moveTo>
                  <a:lnTo>
                    <a:pt x="3140958" y="0"/>
                  </a:lnTo>
                  <a:lnTo>
                    <a:pt x="3140958" y="580813"/>
                  </a:lnTo>
                  <a:lnTo>
                    <a:pt x="0" y="580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24000" tIns="45720" rIns="45720" bIns="4572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800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Informationen verstecken oder </a:t>
              </a:r>
              <a:r>
                <a:rPr lang="de-DE" sz="1800" u="sng" kern="12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löschen</a:t>
              </a:r>
            </a:p>
          </p:txBody>
        </p:sp>
        <p:sp>
          <p:nvSpPr>
            <p:cNvPr id="63" name="Ellipse 62">
              <a:extLst>
                <a:ext uri="{FF2B5EF4-FFF2-40B4-BE49-F238E27FC236}">
                  <a16:creationId xmlns:a16="http://schemas.microsoft.com/office/drawing/2014/main" id="{FD22980B-9979-44E9-B428-9F06C2E7A2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64044" y="3714967"/>
              <a:ext cx="522000" cy="522000"/>
            </a:xfrm>
            <a:prstGeom prst="ellipse">
              <a:avLst/>
            </a:prstGeom>
            <a:ln w="57150">
              <a:solidFill>
                <a:schemeClr val="accent4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 anchorCtr="0"/>
            <a:lstStyle/>
            <a:p>
              <a:pPr algn="ctr">
                <a:buNone/>
              </a:pPr>
              <a:r>
                <a:rPr lang="de-DE" sz="2800" dirty="0">
                  <a:solidFill>
                    <a:schemeClr val="accent4"/>
                  </a:solidFill>
                  <a:latin typeface="Arial Narrow" panose="020B0606020202030204" pitchFamily="34" charset="0"/>
                </a:rPr>
                <a:t>L</a:t>
              </a:r>
            </a:p>
          </p:txBody>
        </p:sp>
      </p:grpSp>
      <p:sp>
        <p:nvSpPr>
          <p:cNvPr id="4" name="Pfeil: nach oben 3">
            <a:extLst>
              <a:ext uri="{FF2B5EF4-FFF2-40B4-BE49-F238E27FC236}">
                <a16:creationId xmlns:a16="http://schemas.microsoft.com/office/drawing/2014/main" id="{BC885DF2-0602-49F5-9FB0-AE722F732797}"/>
              </a:ext>
            </a:extLst>
          </p:cNvPr>
          <p:cNvSpPr/>
          <p:nvPr/>
        </p:nvSpPr>
        <p:spPr>
          <a:xfrm>
            <a:off x="1334154" y="1181100"/>
            <a:ext cx="576000" cy="1621115"/>
          </a:xfrm>
          <a:prstGeom prst="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64" name="Pfeil: nach oben 63">
            <a:extLst>
              <a:ext uri="{FF2B5EF4-FFF2-40B4-BE49-F238E27FC236}">
                <a16:creationId xmlns:a16="http://schemas.microsoft.com/office/drawing/2014/main" id="{83905A13-B053-4723-B26B-DFC99A49ACF4}"/>
              </a:ext>
            </a:extLst>
          </p:cNvPr>
          <p:cNvSpPr/>
          <p:nvPr/>
        </p:nvSpPr>
        <p:spPr>
          <a:xfrm flipV="1">
            <a:off x="1334154" y="2713091"/>
            <a:ext cx="576000" cy="2517846"/>
          </a:xfrm>
          <a:prstGeom prst="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69" name="Pfeil: nach oben 68">
            <a:extLst>
              <a:ext uri="{FF2B5EF4-FFF2-40B4-BE49-F238E27FC236}">
                <a16:creationId xmlns:a16="http://schemas.microsoft.com/office/drawing/2014/main" id="{6A9B3B01-0A31-400B-88BC-88B5DE762C72}"/>
              </a:ext>
            </a:extLst>
          </p:cNvPr>
          <p:cNvSpPr/>
          <p:nvPr/>
        </p:nvSpPr>
        <p:spPr>
          <a:xfrm>
            <a:off x="670079" y="1181101"/>
            <a:ext cx="576000" cy="2451982"/>
          </a:xfrm>
          <a:prstGeom prst="up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68" name="Pfeil: nach oben 67">
            <a:extLst>
              <a:ext uri="{FF2B5EF4-FFF2-40B4-BE49-F238E27FC236}">
                <a16:creationId xmlns:a16="http://schemas.microsoft.com/office/drawing/2014/main" id="{7015342E-E973-4A02-9F00-5E2F490F073C}"/>
              </a:ext>
            </a:extLst>
          </p:cNvPr>
          <p:cNvSpPr/>
          <p:nvPr/>
        </p:nvSpPr>
        <p:spPr>
          <a:xfrm rot="16200000" flipV="1">
            <a:off x="1680339" y="3172582"/>
            <a:ext cx="576000" cy="802107"/>
          </a:xfrm>
          <a:prstGeom prst="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55066249-D800-4649-8279-8F781501444F}"/>
              </a:ext>
            </a:extLst>
          </p:cNvPr>
          <p:cNvSpPr txBox="1"/>
          <p:nvPr/>
        </p:nvSpPr>
        <p:spPr>
          <a:xfrm>
            <a:off x="369635" y="1761142"/>
            <a:ext cx="1771720" cy="70788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de-DE" sz="2000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Sicherheits-problem</a:t>
            </a:r>
          </a:p>
        </p:txBody>
      </p:sp>
      <p:sp>
        <p:nvSpPr>
          <p:cNvPr id="70" name="Pfeil: nach oben 69">
            <a:extLst>
              <a:ext uri="{FF2B5EF4-FFF2-40B4-BE49-F238E27FC236}">
                <a16:creationId xmlns:a16="http://schemas.microsoft.com/office/drawing/2014/main" id="{A00889F7-F24A-4630-9F62-5093BC386D1B}"/>
              </a:ext>
            </a:extLst>
          </p:cNvPr>
          <p:cNvSpPr/>
          <p:nvPr/>
        </p:nvSpPr>
        <p:spPr>
          <a:xfrm flipV="1">
            <a:off x="670079" y="3487917"/>
            <a:ext cx="576000" cy="1743020"/>
          </a:xfrm>
          <a:prstGeom prst="up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71" name="Pfeil: nach oben 70">
            <a:extLst>
              <a:ext uri="{FF2B5EF4-FFF2-40B4-BE49-F238E27FC236}">
                <a16:creationId xmlns:a16="http://schemas.microsoft.com/office/drawing/2014/main" id="{68D520DA-AA1E-42F8-A310-7590E214EA73}"/>
              </a:ext>
            </a:extLst>
          </p:cNvPr>
          <p:cNvSpPr/>
          <p:nvPr/>
        </p:nvSpPr>
        <p:spPr>
          <a:xfrm rot="16200000" flipV="1">
            <a:off x="1359216" y="2154040"/>
            <a:ext cx="576000" cy="1446583"/>
          </a:xfrm>
          <a:prstGeom prst="up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13A478AF-6266-4B88-B08B-117E0511DABD}"/>
              </a:ext>
            </a:extLst>
          </p:cNvPr>
          <p:cNvSpPr txBox="1"/>
          <p:nvPr/>
        </p:nvSpPr>
        <p:spPr>
          <a:xfrm>
            <a:off x="369634" y="3981939"/>
            <a:ext cx="1771720" cy="707886"/>
          </a:xfrm>
          <a:prstGeom prst="rect">
            <a:avLst/>
          </a:prstGeom>
          <a:solidFill>
            <a:schemeClr val="tx2">
              <a:lumMod val="75000"/>
            </a:schemeClr>
          </a:solidFill>
          <a:effectLst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de-DE" sz="2000" dirty="0">
                <a:solidFill>
                  <a:schemeClr val="bg1"/>
                </a:solidFill>
                <a:latin typeface="Arial Narrow" panose="020B0606020202030204" pitchFamily="34" charset="0"/>
              </a:rPr>
              <a:t>Anwendungs-bereich / Kontext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BDAF37BC-C2ED-4E71-9306-DA436B5329EC}"/>
              </a:ext>
            </a:extLst>
          </p:cNvPr>
          <p:cNvSpPr txBox="1"/>
          <p:nvPr/>
        </p:nvSpPr>
        <p:spPr>
          <a:xfrm>
            <a:off x="369633" y="5787105"/>
            <a:ext cx="85103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41: Was man über die hier betrachteten Produkte wissen sollte (Schema)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407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59ED4543-8331-4853-B655-90B3E8CEC75C}"/>
              </a:ext>
            </a:extLst>
          </p:cNvPr>
          <p:cNvSpPr/>
          <p:nvPr/>
        </p:nvSpPr>
        <p:spPr>
          <a:xfrm>
            <a:off x="349416" y="503318"/>
            <a:ext cx="2031834" cy="5898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sz="1800" dirty="0">
                <a:latin typeface="Arial Narrow" panose="020B0606020202030204" pitchFamily="34" charset="0"/>
              </a:rPr>
              <a:t>Netzwerk und Außensicherung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18EA63E-6F84-4E65-A2DF-A3C6BFF02539}"/>
              </a:ext>
            </a:extLst>
          </p:cNvPr>
          <p:cNvSpPr/>
          <p:nvPr/>
        </p:nvSpPr>
        <p:spPr>
          <a:xfrm>
            <a:off x="2540166" y="503318"/>
            <a:ext cx="2031834" cy="5898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1800" dirty="0">
                <a:latin typeface="Arial Narrow" panose="020B0606020202030204" pitchFamily="34" charset="0"/>
              </a:rPr>
              <a:t>Anwendungen und Datenbanken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511F091-EC6D-4EE7-88DE-CD103F32D4CF}"/>
              </a:ext>
            </a:extLst>
          </p:cNvPr>
          <p:cNvSpPr/>
          <p:nvPr/>
        </p:nvSpPr>
        <p:spPr>
          <a:xfrm>
            <a:off x="2540166" y="1150332"/>
            <a:ext cx="2031834" cy="214237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Proxy, Reverse-Proxy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WAF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XML security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SAST, DAST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Database security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AA9A3AA9-2DE8-4F68-8452-03E09A99B2A1}"/>
              </a:ext>
            </a:extLst>
          </p:cNvPr>
          <p:cNvSpPr/>
          <p:nvPr/>
        </p:nvSpPr>
        <p:spPr>
          <a:xfrm>
            <a:off x="4730916" y="509967"/>
            <a:ext cx="2031834" cy="589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>
                <a:latin typeface="Arial Narrow" panose="020B0606020202030204" pitchFamily="34" charset="0"/>
              </a:rPr>
              <a:t>System- und Datenintegrität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CADB7F9-DED9-4F99-ADF7-31645A06B12B}"/>
              </a:ext>
            </a:extLst>
          </p:cNvPr>
          <p:cNvSpPr/>
          <p:nvPr/>
        </p:nvSpPr>
        <p:spPr>
          <a:xfrm>
            <a:off x="4730916" y="1156981"/>
            <a:ext cx="2031834" cy="21357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FIM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Vulnerability scanner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Anti-Malware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Spam protection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Phishing protection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Content Filtering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C0213640-4343-4F6F-A506-16F46C485B08}"/>
              </a:ext>
            </a:extLst>
          </p:cNvPr>
          <p:cNvSpPr/>
          <p:nvPr/>
        </p:nvSpPr>
        <p:spPr>
          <a:xfrm>
            <a:off x="6921666" y="509967"/>
            <a:ext cx="2031834" cy="5898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Datensicherheit und Datenschutz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A1C6A07B-C378-42E2-AA2C-87D1C09AEEA7}"/>
              </a:ext>
            </a:extLst>
          </p:cNvPr>
          <p:cNvSpPr/>
          <p:nvPr/>
        </p:nvSpPr>
        <p:spPr>
          <a:xfrm>
            <a:off x="6921666" y="1156981"/>
            <a:ext cx="2031834" cy="245367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Encryption (multiple media), Signature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DLP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EDRM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Data masking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Data backup and archiving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Media sanitizing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01A25F17-81A7-41CA-8AA1-223639981DC3}"/>
              </a:ext>
            </a:extLst>
          </p:cNvPr>
          <p:cNvSpPr/>
          <p:nvPr/>
        </p:nvSpPr>
        <p:spPr>
          <a:xfrm>
            <a:off x="5825100" y="3749904"/>
            <a:ext cx="3128400" cy="589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Identitäts- und Zugriffsmanagement (IAM)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34581F01-7941-4B8E-AB46-77C2EC64B9B2}"/>
              </a:ext>
            </a:extLst>
          </p:cNvPr>
          <p:cNvSpPr/>
          <p:nvPr/>
        </p:nvSpPr>
        <p:spPr>
          <a:xfrm>
            <a:off x="5825100" y="4396918"/>
            <a:ext cx="3128400" cy="175512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Identity Management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Authentication token and devices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Authentication and directory services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PKI and other key management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AC8D355-E2BA-48FB-BE37-D736BB131C1D}"/>
              </a:ext>
            </a:extLst>
          </p:cNvPr>
          <p:cNvSpPr/>
          <p:nvPr/>
        </p:nvSpPr>
        <p:spPr>
          <a:xfrm>
            <a:off x="2538975" y="3737159"/>
            <a:ext cx="3128400" cy="589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Infrastrukturdienste und </a:t>
            </a:r>
            <a:br>
              <a:rPr lang="de-DE" dirty="0">
                <a:latin typeface="Arial Narrow" panose="020B0606020202030204" pitchFamily="34" charset="0"/>
              </a:rPr>
            </a:br>
            <a:r>
              <a:rPr lang="de-DE" dirty="0">
                <a:latin typeface="Arial Narrow" panose="020B0606020202030204" pitchFamily="34" charset="0"/>
              </a:rPr>
              <a:t>–</a:t>
            </a:r>
            <a:r>
              <a:rPr lang="de-DE" dirty="0" err="1">
                <a:latin typeface="Arial Narrow" panose="020B0606020202030204" pitchFamily="34" charset="0"/>
              </a:rPr>
              <a:t>komponenten</a:t>
            </a:r>
            <a:r>
              <a:rPr lang="de-DE" dirty="0">
                <a:latin typeface="Arial Narrow" panose="020B0606020202030204" pitchFamily="34" charset="0"/>
              </a:rPr>
              <a:t> (außer IAM)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AC614F8B-AE19-4703-A322-D6AC1D741C08}"/>
              </a:ext>
            </a:extLst>
          </p:cNvPr>
          <p:cNvSpPr/>
          <p:nvPr/>
        </p:nvSpPr>
        <p:spPr>
          <a:xfrm>
            <a:off x="2538975" y="4384172"/>
            <a:ext cx="3128400" cy="176787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SIEM (SIM, SEM)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Security / Cryptographic Modules (Software, Hardware), Smartcards, Embedded Systems and related terms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8C76B749-7C93-477E-86FE-2FF872004F20}"/>
              </a:ext>
            </a:extLst>
          </p:cNvPr>
          <p:cNvSpPr/>
          <p:nvPr/>
        </p:nvSpPr>
        <p:spPr>
          <a:xfrm>
            <a:off x="349416" y="3737159"/>
            <a:ext cx="2031834" cy="58986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>
                <a:latin typeface="Arial Narrow" panose="020B0606020202030204" pitchFamily="34" charset="0"/>
              </a:rPr>
              <a:t>Endpunkt</a:t>
            </a:r>
            <a:br>
              <a:rPr lang="de-DE" dirty="0">
                <a:latin typeface="Arial Narrow" panose="020B0606020202030204" pitchFamily="34" charset="0"/>
              </a:rPr>
            </a:br>
            <a:r>
              <a:rPr lang="de-DE" sz="1800" dirty="0">
                <a:latin typeface="Arial Narrow" panose="020B0606020202030204" pitchFamily="34" charset="0"/>
              </a:rPr>
              <a:t>(mobil und Office)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ED48AA67-8A74-4A6B-9DA8-FA36B7BDA542}"/>
              </a:ext>
            </a:extLst>
          </p:cNvPr>
          <p:cNvSpPr/>
          <p:nvPr/>
        </p:nvSpPr>
        <p:spPr>
          <a:xfrm>
            <a:off x="349416" y="4384174"/>
            <a:ext cx="2031834" cy="176787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Device Management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Mobile content management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(Mobile) application management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29591FE5-014A-432D-8833-DCC28339DCD3}"/>
              </a:ext>
            </a:extLst>
          </p:cNvPr>
          <p:cNvSpPr txBox="1"/>
          <p:nvPr/>
        </p:nvSpPr>
        <p:spPr>
          <a:xfrm>
            <a:off x="349416" y="6152048"/>
            <a:ext cx="86040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</a:t>
            </a:r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42</a:t>
            </a:r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Taxonomie für IT-Sicherheitsprodukte und -lösungen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FBEEAC34-677A-4B9F-8052-7D3578277182}"/>
              </a:ext>
            </a:extLst>
          </p:cNvPr>
          <p:cNvSpPr/>
          <p:nvPr/>
        </p:nvSpPr>
        <p:spPr>
          <a:xfrm>
            <a:off x="349416" y="1185009"/>
            <a:ext cx="2031834" cy="2460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>
              <a:lnSpc>
                <a:spcPct val="90000"/>
              </a:lnSpc>
              <a:spcAft>
                <a:spcPts val="400"/>
              </a:spcAft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 F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irewall 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 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Virtual Private Network, VPN 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 Network Access Control, NAC  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IDS / IPS 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 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UTM 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 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DoS / DDoS </a:t>
            </a:r>
            <a:r>
              <a:rPr lang="en-US" dirty="0" err="1">
                <a:solidFill>
                  <a:schemeClr val="bg1"/>
                </a:solidFill>
                <a:latin typeface="Arial Narrow" panose="020B0606020202030204" pitchFamily="34" charset="0"/>
              </a:rPr>
              <a:t>prot.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 </a:t>
            </a:r>
            <a:r>
              <a:rPr lang="en-US" dirty="0" err="1">
                <a:solidFill>
                  <a:schemeClr val="bg1"/>
                </a:solidFill>
                <a:latin typeface="Arial Narrow" panose="020B0606020202030204" pitchFamily="34" charset="0"/>
              </a:rPr>
              <a:t>Advan-ced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 Persistent Threat (ATD) </a:t>
            </a:r>
            <a:r>
              <a:rPr lang="en-US" dirty="0" err="1">
                <a:solidFill>
                  <a:schemeClr val="bg1"/>
                </a:solidFill>
                <a:latin typeface="Arial Narrow" panose="020B0606020202030204" pitchFamily="34" charset="0"/>
              </a:rPr>
              <a:t>prot.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 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Zero Trust Network Access</a:t>
            </a:r>
          </a:p>
        </p:txBody>
      </p:sp>
    </p:spTree>
    <p:extLst>
      <p:ext uri="{BB962C8B-B14F-4D97-AF65-F5344CB8AC3E}">
        <p14:creationId xmlns:p14="http://schemas.microsoft.com/office/powerpoint/2010/main" val="819031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16718987-0FDC-4880-837C-94A4908DC166}"/>
              </a:ext>
            </a:extLst>
          </p:cNvPr>
          <p:cNvSpPr/>
          <p:nvPr/>
        </p:nvSpPr>
        <p:spPr>
          <a:xfrm>
            <a:off x="4572000" y="2197895"/>
            <a:ext cx="2590542" cy="12311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72000" bIns="0" rtlCol="0" anchor="ctr" anchorCtr="0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zu sicherndes Netzwerk</a:t>
            </a:r>
          </a:p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FB5786A5-F306-4F31-987C-0D8F35737B30}"/>
              </a:ext>
            </a:extLst>
          </p:cNvPr>
          <p:cNvSpPr/>
          <p:nvPr/>
        </p:nvSpPr>
        <p:spPr>
          <a:xfrm>
            <a:off x="1679577" y="2008968"/>
            <a:ext cx="2304000" cy="25535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72000" bIns="72000" rtlCol="0" anchor="ctr" anchorCtr="0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unsicheres Netzwerk</a:t>
            </a:r>
          </a:p>
          <a:p>
            <a:pPr algn="ctr"/>
            <a:endParaRPr lang="de-DE" dirty="0">
              <a:latin typeface="Arial Narrow" panose="020B0606020202030204" pitchFamily="34" charset="0"/>
            </a:endParaRPr>
          </a:p>
          <a:p>
            <a:pPr algn="ctr"/>
            <a:endParaRPr lang="de-DE" dirty="0">
              <a:latin typeface="Arial Narrow" panose="020B0606020202030204" pitchFamily="34" charset="0"/>
            </a:endParaRPr>
          </a:p>
          <a:p>
            <a:pPr algn="ctr"/>
            <a:endParaRPr lang="de-DE" dirty="0">
              <a:latin typeface="Arial Narrow" panose="020B0606020202030204" pitchFamily="34" charset="0"/>
            </a:endParaRPr>
          </a:p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cxnSp>
        <p:nvCxnSpPr>
          <p:cNvPr id="93" name="Gerade Verbindung mit Pfeil 92">
            <a:extLst>
              <a:ext uri="{FF2B5EF4-FFF2-40B4-BE49-F238E27FC236}">
                <a16:creationId xmlns:a16="http://schemas.microsoft.com/office/drawing/2014/main" id="{3A8BA186-A948-4F4A-B947-4FBBEED7A6FF}"/>
              </a:ext>
            </a:extLst>
          </p:cNvPr>
          <p:cNvCxnSpPr>
            <a:cxnSpLocks/>
          </p:cNvCxnSpPr>
          <p:nvPr/>
        </p:nvCxnSpPr>
        <p:spPr>
          <a:xfrm>
            <a:off x="4677171" y="3198304"/>
            <a:ext cx="1333106" cy="26076"/>
          </a:xfrm>
          <a:prstGeom prst="straightConnector1">
            <a:avLst/>
          </a:prstGeom>
          <a:ln w="50800" cmpd="sng">
            <a:solidFill>
              <a:schemeClr val="tx1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Gruppieren 95">
            <a:extLst>
              <a:ext uri="{FF2B5EF4-FFF2-40B4-BE49-F238E27FC236}">
                <a16:creationId xmlns:a16="http://schemas.microsoft.com/office/drawing/2014/main" id="{4F95EF0A-2648-4998-B066-42A06F9FD500}"/>
              </a:ext>
            </a:extLst>
          </p:cNvPr>
          <p:cNvGrpSpPr/>
          <p:nvPr/>
        </p:nvGrpSpPr>
        <p:grpSpPr>
          <a:xfrm>
            <a:off x="4343400" y="2193925"/>
            <a:ext cx="1030288" cy="1635125"/>
            <a:chOff x="5514973" y="2460625"/>
            <a:chExt cx="1030288" cy="1635125"/>
          </a:xfrm>
        </p:grpSpPr>
        <p:grpSp>
          <p:nvGrpSpPr>
            <p:cNvPr id="4" name="Group 14">
              <a:extLst>
                <a:ext uri="{FF2B5EF4-FFF2-40B4-BE49-F238E27FC236}">
                  <a16:creationId xmlns:a16="http://schemas.microsoft.com/office/drawing/2014/main" id="{1F502FFF-5C67-4893-A196-0EC4C469A86D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516561" y="3537150"/>
              <a:ext cx="230188" cy="268453"/>
              <a:chOff x="2092" y="2046"/>
              <a:chExt cx="145" cy="99"/>
            </a:xfrm>
          </p:grpSpPr>
          <p:sp>
            <p:nvSpPr>
              <p:cNvPr id="86" name="Freeform 12">
                <a:extLst>
                  <a:ext uri="{FF2B5EF4-FFF2-40B4-BE49-F238E27FC236}">
                    <a16:creationId xmlns:a16="http://schemas.microsoft.com/office/drawing/2014/main" id="{F7DF5654-C20A-44B4-A6DD-CDEFA82F2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" y="2046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7" name="Freeform 13">
                <a:extLst>
                  <a:ext uri="{FF2B5EF4-FFF2-40B4-BE49-F238E27FC236}">
                    <a16:creationId xmlns:a16="http://schemas.microsoft.com/office/drawing/2014/main" id="{E2404398-2C08-4954-B3EC-5CA26989A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" y="2046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5" name="Group 17">
              <a:extLst>
                <a:ext uri="{FF2B5EF4-FFF2-40B4-BE49-F238E27FC236}">
                  <a16:creationId xmlns:a16="http://schemas.microsoft.com/office/drawing/2014/main" id="{B70B0841-3B3D-4969-B169-27B6137F4A45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746748" y="3653751"/>
              <a:ext cx="228600" cy="268453"/>
              <a:chOff x="1948" y="2089"/>
              <a:chExt cx="144" cy="99"/>
            </a:xfrm>
          </p:grpSpPr>
          <p:sp>
            <p:nvSpPr>
              <p:cNvPr id="84" name="Freeform 15">
                <a:extLst>
                  <a:ext uri="{FF2B5EF4-FFF2-40B4-BE49-F238E27FC236}">
                    <a16:creationId xmlns:a16="http://schemas.microsoft.com/office/drawing/2014/main" id="{DF2288F3-6248-45B8-9760-F657E24B1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2089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5" name="Freeform 16">
                <a:extLst>
                  <a:ext uri="{FF2B5EF4-FFF2-40B4-BE49-F238E27FC236}">
                    <a16:creationId xmlns:a16="http://schemas.microsoft.com/office/drawing/2014/main" id="{03AC3107-1B76-4A8A-9B3F-ACE6ABF6B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2089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6" name="Group 20">
              <a:extLst>
                <a:ext uri="{FF2B5EF4-FFF2-40B4-BE49-F238E27FC236}">
                  <a16:creationId xmlns:a16="http://schemas.microsoft.com/office/drawing/2014/main" id="{DBF52E69-95AE-42D2-9E50-5190EA88285A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975348" y="3770352"/>
              <a:ext cx="227013" cy="271165"/>
              <a:chOff x="1805" y="2132"/>
              <a:chExt cx="143" cy="100"/>
            </a:xfrm>
          </p:grpSpPr>
          <p:sp>
            <p:nvSpPr>
              <p:cNvPr id="82" name="Freeform 18">
                <a:extLst>
                  <a:ext uri="{FF2B5EF4-FFF2-40B4-BE49-F238E27FC236}">
                    <a16:creationId xmlns:a16="http://schemas.microsoft.com/office/drawing/2014/main" id="{E634D5C7-F8E3-47DC-B852-22B0019785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5" y="2132"/>
                <a:ext cx="143" cy="100"/>
              </a:xfrm>
              <a:custGeom>
                <a:avLst/>
                <a:gdLst>
                  <a:gd name="T0" fmla="*/ 143 w 143"/>
                  <a:gd name="T1" fmla="*/ 56 h 100"/>
                  <a:gd name="T2" fmla="*/ 0 w 143"/>
                  <a:gd name="T3" fmla="*/ 100 h 100"/>
                  <a:gd name="T4" fmla="*/ 0 w 143"/>
                  <a:gd name="T5" fmla="*/ 43 h 100"/>
                  <a:gd name="T6" fmla="*/ 143 w 143"/>
                  <a:gd name="T7" fmla="*/ 0 h 100"/>
                  <a:gd name="T8" fmla="*/ 143 w 143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3" name="Freeform 19">
                <a:extLst>
                  <a:ext uri="{FF2B5EF4-FFF2-40B4-BE49-F238E27FC236}">
                    <a16:creationId xmlns:a16="http://schemas.microsoft.com/office/drawing/2014/main" id="{DD843F4F-CB6A-4625-9585-EC06ED5C29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5" y="2132"/>
                <a:ext cx="143" cy="100"/>
              </a:xfrm>
              <a:custGeom>
                <a:avLst/>
                <a:gdLst>
                  <a:gd name="T0" fmla="*/ 143 w 143"/>
                  <a:gd name="T1" fmla="*/ 56 h 100"/>
                  <a:gd name="T2" fmla="*/ 0 w 143"/>
                  <a:gd name="T3" fmla="*/ 100 h 100"/>
                  <a:gd name="T4" fmla="*/ 0 w 143"/>
                  <a:gd name="T5" fmla="*/ 43 h 100"/>
                  <a:gd name="T6" fmla="*/ 143 w 143"/>
                  <a:gd name="T7" fmla="*/ 0 h 100"/>
                  <a:gd name="T8" fmla="*/ 143 w 143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7" name="Group 23">
              <a:extLst>
                <a:ext uri="{FF2B5EF4-FFF2-40B4-BE49-F238E27FC236}">
                  <a16:creationId xmlns:a16="http://schemas.microsoft.com/office/drawing/2014/main" id="{FB4DC6A4-5009-4EDE-923C-92ABF1926CA4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6200773" y="3886953"/>
              <a:ext cx="115888" cy="208797"/>
              <a:chOff x="1733" y="2175"/>
              <a:chExt cx="73" cy="77"/>
            </a:xfrm>
          </p:grpSpPr>
          <p:sp>
            <p:nvSpPr>
              <p:cNvPr id="80" name="Freeform 21">
                <a:extLst>
                  <a:ext uri="{FF2B5EF4-FFF2-40B4-BE49-F238E27FC236}">
                    <a16:creationId xmlns:a16="http://schemas.microsoft.com/office/drawing/2014/main" id="{B8F79499-F660-40CD-BDB9-A19BDDDFF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3" y="2175"/>
                <a:ext cx="73" cy="77"/>
              </a:xfrm>
              <a:custGeom>
                <a:avLst/>
                <a:gdLst>
                  <a:gd name="T0" fmla="*/ 73 w 73"/>
                  <a:gd name="T1" fmla="*/ 54 h 77"/>
                  <a:gd name="T2" fmla="*/ 0 w 73"/>
                  <a:gd name="T3" fmla="*/ 77 h 77"/>
                  <a:gd name="T4" fmla="*/ 0 w 73"/>
                  <a:gd name="T5" fmla="*/ 23 h 77"/>
                  <a:gd name="T6" fmla="*/ 73 w 73"/>
                  <a:gd name="T7" fmla="*/ 0 h 77"/>
                  <a:gd name="T8" fmla="*/ 73 w 73"/>
                  <a:gd name="T9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7">
                    <a:moveTo>
                      <a:pt x="73" y="54"/>
                    </a:moveTo>
                    <a:lnTo>
                      <a:pt x="0" y="77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4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1" name="Freeform 22">
                <a:extLst>
                  <a:ext uri="{FF2B5EF4-FFF2-40B4-BE49-F238E27FC236}">
                    <a16:creationId xmlns:a16="http://schemas.microsoft.com/office/drawing/2014/main" id="{73B21B72-D78A-449D-9079-078625C7C2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3" y="2175"/>
                <a:ext cx="73" cy="77"/>
              </a:xfrm>
              <a:custGeom>
                <a:avLst/>
                <a:gdLst>
                  <a:gd name="T0" fmla="*/ 73 w 73"/>
                  <a:gd name="T1" fmla="*/ 54 h 77"/>
                  <a:gd name="T2" fmla="*/ 0 w 73"/>
                  <a:gd name="T3" fmla="*/ 77 h 77"/>
                  <a:gd name="T4" fmla="*/ 0 w 73"/>
                  <a:gd name="T5" fmla="*/ 23 h 77"/>
                  <a:gd name="T6" fmla="*/ 73 w 73"/>
                  <a:gd name="T7" fmla="*/ 0 h 77"/>
                  <a:gd name="T8" fmla="*/ 73 w 73"/>
                  <a:gd name="T9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7">
                    <a:moveTo>
                      <a:pt x="73" y="54"/>
                    </a:moveTo>
                    <a:lnTo>
                      <a:pt x="0" y="77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8" name="Group 26">
              <a:extLst>
                <a:ext uri="{FF2B5EF4-FFF2-40B4-BE49-F238E27FC236}">
                  <a16:creationId xmlns:a16="http://schemas.microsoft.com/office/drawing/2014/main" id="{075C4975-12AA-4ED0-B325-AC899C7F58D7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514973" y="3377163"/>
              <a:ext cx="115888" cy="214220"/>
              <a:chOff x="2165" y="1987"/>
              <a:chExt cx="73" cy="79"/>
            </a:xfrm>
          </p:grpSpPr>
          <p:sp>
            <p:nvSpPr>
              <p:cNvPr id="78" name="Freeform 24">
                <a:extLst>
                  <a:ext uri="{FF2B5EF4-FFF2-40B4-BE49-F238E27FC236}">
                    <a16:creationId xmlns:a16="http://schemas.microsoft.com/office/drawing/2014/main" id="{C0C1A07A-61A0-4DCE-966C-9F4A9978E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987"/>
                <a:ext cx="73" cy="79"/>
              </a:xfrm>
              <a:custGeom>
                <a:avLst/>
                <a:gdLst>
                  <a:gd name="T0" fmla="*/ 73 w 73"/>
                  <a:gd name="T1" fmla="*/ 56 h 79"/>
                  <a:gd name="T2" fmla="*/ 0 w 73"/>
                  <a:gd name="T3" fmla="*/ 79 h 79"/>
                  <a:gd name="T4" fmla="*/ 0 w 73"/>
                  <a:gd name="T5" fmla="*/ 23 h 79"/>
                  <a:gd name="T6" fmla="*/ 73 w 73"/>
                  <a:gd name="T7" fmla="*/ 0 h 79"/>
                  <a:gd name="T8" fmla="*/ 73 w 73"/>
                  <a:gd name="T9" fmla="*/ 5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9">
                    <a:moveTo>
                      <a:pt x="73" y="56"/>
                    </a:moveTo>
                    <a:lnTo>
                      <a:pt x="0" y="79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9" name="Freeform 25">
                <a:extLst>
                  <a:ext uri="{FF2B5EF4-FFF2-40B4-BE49-F238E27FC236}">
                    <a16:creationId xmlns:a16="http://schemas.microsoft.com/office/drawing/2014/main" id="{011AF9DC-5537-4CCA-BBEF-45984CF93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987"/>
                <a:ext cx="73" cy="79"/>
              </a:xfrm>
              <a:custGeom>
                <a:avLst/>
                <a:gdLst>
                  <a:gd name="T0" fmla="*/ 73 w 73"/>
                  <a:gd name="T1" fmla="*/ 56 h 79"/>
                  <a:gd name="T2" fmla="*/ 0 w 73"/>
                  <a:gd name="T3" fmla="*/ 79 h 79"/>
                  <a:gd name="T4" fmla="*/ 0 w 73"/>
                  <a:gd name="T5" fmla="*/ 23 h 79"/>
                  <a:gd name="T6" fmla="*/ 73 w 73"/>
                  <a:gd name="T7" fmla="*/ 0 h 79"/>
                  <a:gd name="T8" fmla="*/ 73 w 73"/>
                  <a:gd name="T9" fmla="*/ 5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9">
                    <a:moveTo>
                      <a:pt x="73" y="56"/>
                    </a:moveTo>
                    <a:lnTo>
                      <a:pt x="0" y="79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9" name="Group 29">
              <a:extLst>
                <a:ext uri="{FF2B5EF4-FFF2-40B4-BE49-F238E27FC236}">
                  <a16:creationId xmlns:a16="http://schemas.microsoft.com/office/drawing/2014/main" id="{8ABDCE11-FE9E-400D-B7DE-731EE6D64C53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629273" y="3439531"/>
              <a:ext cx="227013" cy="268453"/>
              <a:chOff x="2023" y="2010"/>
              <a:chExt cx="143" cy="99"/>
            </a:xfrm>
          </p:grpSpPr>
          <p:sp>
            <p:nvSpPr>
              <p:cNvPr id="76" name="Freeform 27">
                <a:extLst>
                  <a:ext uri="{FF2B5EF4-FFF2-40B4-BE49-F238E27FC236}">
                    <a16:creationId xmlns:a16="http://schemas.microsoft.com/office/drawing/2014/main" id="{5FF5FB7B-D3BF-43E3-A7B6-E83BB1A2C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2010"/>
                <a:ext cx="143" cy="99"/>
              </a:xfrm>
              <a:custGeom>
                <a:avLst/>
                <a:gdLst>
                  <a:gd name="T0" fmla="*/ 143 w 143"/>
                  <a:gd name="T1" fmla="*/ 56 h 99"/>
                  <a:gd name="T2" fmla="*/ 0 w 143"/>
                  <a:gd name="T3" fmla="*/ 99 h 99"/>
                  <a:gd name="T4" fmla="*/ 0 w 143"/>
                  <a:gd name="T5" fmla="*/ 43 h 99"/>
                  <a:gd name="T6" fmla="*/ 143 w 143"/>
                  <a:gd name="T7" fmla="*/ 0 h 99"/>
                  <a:gd name="T8" fmla="*/ 143 w 143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99">
                    <a:moveTo>
                      <a:pt x="143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7" name="Freeform 28">
                <a:extLst>
                  <a:ext uri="{FF2B5EF4-FFF2-40B4-BE49-F238E27FC236}">
                    <a16:creationId xmlns:a16="http://schemas.microsoft.com/office/drawing/2014/main" id="{8E8140FD-9CA9-496C-B7EC-8FDFFAEAA4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2010"/>
                <a:ext cx="143" cy="99"/>
              </a:xfrm>
              <a:custGeom>
                <a:avLst/>
                <a:gdLst>
                  <a:gd name="T0" fmla="*/ 143 w 143"/>
                  <a:gd name="T1" fmla="*/ 56 h 99"/>
                  <a:gd name="T2" fmla="*/ 0 w 143"/>
                  <a:gd name="T3" fmla="*/ 99 h 99"/>
                  <a:gd name="T4" fmla="*/ 0 w 143"/>
                  <a:gd name="T5" fmla="*/ 43 h 99"/>
                  <a:gd name="T6" fmla="*/ 143 w 143"/>
                  <a:gd name="T7" fmla="*/ 0 h 99"/>
                  <a:gd name="T8" fmla="*/ 143 w 143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99">
                    <a:moveTo>
                      <a:pt x="143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0" name="Group 32">
              <a:extLst>
                <a:ext uri="{FF2B5EF4-FFF2-40B4-BE49-F238E27FC236}">
                  <a16:creationId xmlns:a16="http://schemas.microsoft.com/office/drawing/2014/main" id="{8B83FAF4-D52C-4146-8860-FFAED733BAD8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856286" y="3556132"/>
              <a:ext cx="228600" cy="268453"/>
              <a:chOff x="1879" y="2053"/>
              <a:chExt cx="144" cy="99"/>
            </a:xfrm>
          </p:grpSpPr>
          <p:sp>
            <p:nvSpPr>
              <p:cNvPr id="74" name="Freeform 30">
                <a:extLst>
                  <a:ext uri="{FF2B5EF4-FFF2-40B4-BE49-F238E27FC236}">
                    <a16:creationId xmlns:a16="http://schemas.microsoft.com/office/drawing/2014/main" id="{866D94AC-E8BF-4713-AE78-920446190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2053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5" name="Freeform 31">
                <a:extLst>
                  <a:ext uri="{FF2B5EF4-FFF2-40B4-BE49-F238E27FC236}">
                    <a16:creationId xmlns:a16="http://schemas.microsoft.com/office/drawing/2014/main" id="{6BCB6126-1431-4395-A0CB-C880B9B6E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2053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1" name="Group 35">
              <a:extLst>
                <a:ext uri="{FF2B5EF4-FFF2-40B4-BE49-F238E27FC236}">
                  <a16:creationId xmlns:a16="http://schemas.microsoft.com/office/drawing/2014/main" id="{94C09F34-8234-4930-97E7-18F922943F79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6084886" y="3672733"/>
              <a:ext cx="228600" cy="271165"/>
              <a:chOff x="1735" y="2096"/>
              <a:chExt cx="144" cy="100"/>
            </a:xfrm>
          </p:grpSpPr>
          <p:sp>
            <p:nvSpPr>
              <p:cNvPr id="72" name="Freeform 33">
                <a:extLst>
                  <a:ext uri="{FF2B5EF4-FFF2-40B4-BE49-F238E27FC236}">
                    <a16:creationId xmlns:a16="http://schemas.microsoft.com/office/drawing/2014/main" id="{72A449C0-6B15-43C4-86BC-38B0788A4C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2096"/>
                <a:ext cx="144" cy="100"/>
              </a:xfrm>
              <a:custGeom>
                <a:avLst/>
                <a:gdLst>
                  <a:gd name="T0" fmla="*/ 144 w 144"/>
                  <a:gd name="T1" fmla="*/ 56 h 100"/>
                  <a:gd name="T2" fmla="*/ 0 w 144"/>
                  <a:gd name="T3" fmla="*/ 100 h 100"/>
                  <a:gd name="T4" fmla="*/ 0 w 144"/>
                  <a:gd name="T5" fmla="*/ 43 h 100"/>
                  <a:gd name="T6" fmla="*/ 144 w 144"/>
                  <a:gd name="T7" fmla="*/ 0 h 100"/>
                  <a:gd name="T8" fmla="*/ 144 w 144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3" name="Freeform 34">
                <a:extLst>
                  <a:ext uri="{FF2B5EF4-FFF2-40B4-BE49-F238E27FC236}">
                    <a16:creationId xmlns:a16="http://schemas.microsoft.com/office/drawing/2014/main" id="{DFC08665-5D75-436C-9B60-6D3DF733A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2096"/>
                <a:ext cx="144" cy="100"/>
              </a:xfrm>
              <a:custGeom>
                <a:avLst/>
                <a:gdLst>
                  <a:gd name="T0" fmla="*/ 144 w 144"/>
                  <a:gd name="T1" fmla="*/ 56 h 100"/>
                  <a:gd name="T2" fmla="*/ 0 w 144"/>
                  <a:gd name="T3" fmla="*/ 100 h 100"/>
                  <a:gd name="T4" fmla="*/ 0 w 144"/>
                  <a:gd name="T5" fmla="*/ 43 h 100"/>
                  <a:gd name="T6" fmla="*/ 144 w 144"/>
                  <a:gd name="T7" fmla="*/ 0 h 100"/>
                  <a:gd name="T8" fmla="*/ 144 w 144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2" name="Group 38">
              <a:extLst>
                <a:ext uri="{FF2B5EF4-FFF2-40B4-BE49-F238E27FC236}">
                  <a16:creationId xmlns:a16="http://schemas.microsoft.com/office/drawing/2014/main" id="{08370370-4DA9-4091-8F30-E34E72B1E160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514973" y="3225310"/>
              <a:ext cx="230188" cy="268453"/>
              <a:chOff x="2093" y="1931"/>
              <a:chExt cx="145" cy="99"/>
            </a:xfrm>
          </p:grpSpPr>
          <p:sp>
            <p:nvSpPr>
              <p:cNvPr id="70" name="Freeform 36">
                <a:extLst>
                  <a:ext uri="{FF2B5EF4-FFF2-40B4-BE49-F238E27FC236}">
                    <a16:creationId xmlns:a16="http://schemas.microsoft.com/office/drawing/2014/main" id="{FD96C4DE-B6F2-4C40-8E58-C31892F61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3" y="1931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1" name="Freeform 37">
                <a:extLst>
                  <a:ext uri="{FF2B5EF4-FFF2-40B4-BE49-F238E27FC236}">
                    <a16:creationId xmlns:a16="http://schemas.microsoft.com/office/drawing/2014/main" id="{94105638-FEF4-44AB-B62A-6F7632795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3" y="1931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4" name="Group 44">
              <a:extLst>
                <a:ext uri="{FF2B5EF4-FFF2-40B4-BE49-F238E27FC236}">
                  <a16:creationId xmlns:a16="http://schemas.microsoft.com/office/drawing/2014/main" id="{F0A6BFF9-1FBE-4C9F-A347-39235432CC63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970586" y="3463936"/>
              <a:ext cx="230188" cy="271165"/>
              <a:chOff x="1806" y="2019"/>
              <a:chExt cx="145" cy="100"/>
            </a:xfrm>
          </p:grpSpPr>
          <p:sp>
            <p:nvSpPr>
              <p:cNvPr id="66" name="Freeform 42">
                <a:extLst>
                  <a:ext uri="{FF2B5EF4-FFF2-40B4-BE49-F238E27FC236}">
                    <a16:creationId xmlns:a16="http://schemas.microsoft.com/office/drawing/2014/main" id="{5D4B4F70-D567-42CD-B08F-DAAC983FF7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" y="2019"/>
                <a:ext cx="145" cy="100"/>
              </a:xfrm>
              <a:custGeom>
                <a:avLst/>
                <a:gdLst>
                  <a:gd name="T0" fmla="*/ 145 w 145"/>
                  <a:gd name="T1" fmla="*/ 57 h 100"/>
                  <a:gd name="T2" fmla="*/ 0 w 145"/>
                  <a:gd name="T3" fmla="*/ 100 h 100"/>
                  <a:gd name="T4" fmla="*/ 0 w 145"/>
                  <a:gd name="T5" fmla="*/ 43 h 100"/>
                  <a:gd name="T6" fmla="*/ 145 w 145"/>
                  <a:gd name="T7" fmla="*/ 0 h 100"/>
                  <a:gd name="T8" fmla="*/ 145 w 145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00">
                    <a:moveTo>
                      <a:pt x="145" y="57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7" name="Freeform 43">
                <a:extLst>
                  <a:ext uri="{FF2B5EF4-FFF2-40B4-BE49-F238E27FC236}">
                    <a16:creationId xmlns:a16="http://schemas.microsoft.com/office/drawing/2014/main" id="{7AEBEB40-E41C-4BD1-A85D-9653CD6762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" y="2019"/>
                <a:ext cx="145" cy="100"/>
              </a:xfrm>
              <a:custGeom>
                <a:avLst/>
                <a:gdLst>
                  <a:gd name="T0" fmla="*/ 145 w 145"/>
                  <a:gd name="T1" fmla="*/ 57 h 100"/>
                  <a:gd name="T2" fmla="*/ 0 w 145"/>
                  <a:gd name="T3" fmla="*/ 100 h 100"/>
                  <a:gd name="T4" fmla="*/ 0 w 145"/>
                  <a:gd name="T5" fmla="*/ 43 h 100"/>
                  <a:gd name="T6" fmla="*/ 145 w 145"/>
                  <a:gd name="T7" fmla="*/ 0 h 100"/>
                  <a:gd name="T8" fmla="*/ 145 w 145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00">
                    <a:moveTo>
                      <a:pt x="145" y="57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5" name="Group 47">
              <a:extLst>
                <a:ext uri="{FF2B5EF4-FFF2-40B4-BE49-F238E27FC236}">
                  <a16:creationId xmlns:a16="http://schemas.microsoft.com/office/drawing/2014/main" id="{AE7DEC0B-B540-42FB-AE77-CE4AA04A572E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6199186" y="3580536"/>
              <a:ext cx="114300" cy="216932"/>
              <a:chOff x="1735" y="2062"/>
              <a:chExt cx="72" cy="80"/>
            </a:xfrm>
          </p:grpSpPr>
          <p:sp>
            <p:nvSpPr>
              <p:cNvPr id="64" name="Freeform 45">
                <a:extLst>
                  <a:ext uri="{FF2B5EF4-FFF2-40B4-BE49-F238E27FC236}">
                    <a16:creationId xmlns:a16="http://schemas.microsoft.com/office/drawing/2014/main" id="{7ABA3423-AE26-48D8-9515-460D221343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2062"/>
                <a:ext cx="72" cy="80"/>
              </a:xfrm>
              <a:custGeom>
                <a:avLst/>
                <a:gdLst>
                  <a:gd name="T0" fmla="*/ 72 w 72"/>
                  <a:gd name="T1" fmla="*/ 56 h 80"/>
                  <a:gd name="T2" fmla="*/ 0 w 72"/>
                  <a:gd name="T3" fmla="*/ 80 h 80"/>
                  <a:gd name="T4" fmla="*/ 0 w 72"/>
                  <a:gd name="T5" fmla="*/ 24 h 80"/>
                  <a:gd name="T6" fmla="*/ 72 w 72"/>
                  <a:gd name="T7" fmla="*/ 0 h 80"/>
                  <a:gd name="T8" fmla="*/ 72 w 72"/>
                  <a:gd name="T9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80">
                    <a:moveTo>
                      <a:pt x="72" y="56"/>
                    </a:moveTo>
                    <a:lnTo>
                      <a:pt x="0" y="80"/>
                    </a:lnTo>
                    <a:lnTo>
                      <a:pt x="0" y="24"/>
                    </a:lnTo>
                    <a:lnTo>
                      <a:pt x="72" y="0"/>
                    </a:lnTo>
                    <a:lnTo>
                      <a:pt x="72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5" name="Freeform 46">
                <a:extLst>
                  <a:ext uri="{FF2B5EF4-FFF2-40B4-BE49-F238E27FC236}">
                    <a16:creationId xmlns:a16="http://schemas.microsoft.com/office/drawing/2014/main" id="{781BA224-F413-4AAD-ADC3-80789626B4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2062"/>
                <a:ext cx="72" cy="80"/>
              </a:xfrm>
              <a:custGeom>
                <a:avLst/>
                <a:gdLst>
                  <a:gd name="T0" fmla="*/ 72 w 72"/>
                  <a:gd name="T1" fmla="*/ 56 h 80"/>
                  <a:gd name="T2" fmla="*/ 0 w 72"/>
                  <a:gd name="T3" fmla="*/ 80 h 80"/>
                  <a:gd name="T4" fmla="*/ 0 w 72"/>
                  <a:gd name="T5" fmla="*/ 24 h 80"/>
                  <a:gd name="T6" fmla="*/ 72 w 72"/>
                  <a:gd name="T7" fmla="*/ 0 h 80"/>
                  <a:gd name="T8" fmla="*/ 72 w 72"/>
                  <a:gd name="T9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80">
                    <a:moveTo>
                      <a:pt x="72" y="56"/>
                    </a:moveTo>
                    <a:lnTo>
                      <a:pt x="0" y="80"/>
                    </a:lnTo>
                    <a:lnTo>
                      <a:pt x="0" y="24"/>
                    </a:lnTo>
                    <a:lnTo>
                      <a:pt x="72" y="0"/>
                    </a:lnTo>
                    <a:lnTo>
                      <a:pt x="72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6" name="Group 50">
              <a:extLst>
                <a:ext uri="{FF2B5EF4-FFF2-40B4-BE49-F238E27FC236}">
                  <a16:creationId xmlns:a16="http://schemas.microsoft.com/office/drawing/2014/main" id="{FFBAFE9D-E2DA-4AD2-9D85-A709550C9B6B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514973" y="3078881"/>
              <a:ext cx="115888" cy="206085"/>
              <a:chOff x="2165" y="1877"/>
              <a:chExt cx="73" cy="76"/>
            </a:xfrm>
          </p:grpSpPr>
          <p:sp>
            <p:nvSpPr>
              <p:cNvPr id="62" name="Freeform 48">
                <a:extLst>
                  <a:ext uri="{FF2B5EF4-FFF2-40B4-BE49-F238E27FC236}">
                    <a16:creationId xmlns:a16="http://schemas.microsoft.com/office/drawing/2014/main" id="{F2E48EB0-CDC2-4382-BD5B-9EF289196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877"/>
                <a:ext cx="73" cy="76"/>
              </a:xfrm>
              <a:custGeom>
                <a:avLst/>
                <a:gdLst>
                  <a:gd name="T0" fmla="*/ 73 w 73"/>
                  <a:gd name="T1" fmla="*/ 54 h 76"/>
                  <a:gd name="T2" fmla="*/ 0 w 73"/>
                  <a:gd name="T3" fmla="*/ 76 h 76"/>
                  <a:gd name="T4" fmla="*/ 0 w 73"/>
                  <a:gd name="T5" fmla="*/ 22 h 76"/>
                  <a:gd name="T6" fmla="*/ 73 w 73"/>
                  <a:gd name="T7" fmla="*/ 0 h 76"/>
                  <a:gd name="T8" fmla="*/ 73 w 73"/>
                  <a:gd name="T9" fmla="*/ 5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6">
                    <a:moveTo>
                      <a:pt x="73" y="54"/>
                    </a:moveTo>
                    <a:lnTo>
                      <a:pt x="0" y="76"/>
                    </a:lnTo>
                    <a:lnTo>
                      <a:pt x="0" y="22"/>
                    </a:lnTo>
                    <a:lnTo>
                      <a:pt x="73" y="0"/>
                    </a:lnTo>
                    <a:lnTo>
                      <a:pt x="73" y="54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3" name="Freeform 49">
                <a:extLst>
                  <a:ext uri="{FF2B5EF4-FFF2-40B4-BE49-F238E27FC236}">
                    <a16:creationId xmlns:a16="http://schemas.microsoft.com/office/drawing/2014/main" id="{25FD5A10-06FC-4277-AD0A-E21E38C4D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877"/>
                <a:ext cx="73" cy="76"/>
              </a:xfrm>
              <a:custGeom>
                <a:avLst/>
                <a:gdLst>
                  <a:gd name="T0" fmla="*/ 73 w 73"/>
                  <a:gd name="T1" fmla="*/ 54 h 76"/>
                  <a:gd name="T2" fmla="*/ 0 w 73"/>
                  <a:gd name="T3" fmla="*/ 76 h 76"/>
                  <a:gd name="T4" fmla="*/ 0 w 73"/>
                  <a:gd name="T5" fmla="*/ 22 h 76"/>
                  <a:gd name="T6" fmla="*/ 73 w 73"/>
                  <a:gd name="T7" fmla="*/ 0 h 76"/>
                  <a:gd name="T8" fmla="*/ 73 w 73"/>
                  <a:gd name="T9" fmla="*/ 5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6">
                    <a:moveTo>
                      <a:pt x="73" y="54"/>
                    </a:moveTo>
                    <a:lnTo>
                      <a:pt x="0" y="76"/>
                    </a:lnTo>
                    <a:lnTo>
                      <a:pt x="0" y="22"/>
                    </a:lnTo>
                    <a:lnTo>
                      <a:pt x="73" y="0"/>
                    </a:lnTo>
                    <a:lnTo>
                      <a:pt x="73" y="5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7" name="Group 53">
              <a:extLst>
                <a:ext uri="{FF2B5EF4-FFF2-40B4-BE49-F238E27FC236}">
                  <a16:creationId xmlns:a16="http://schemas.microsoft.com/office/drawing/2014/main" id="{47847BBC-9288-41B7-9720-3E8A9A783F3F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629273" y="3133114"/>
              <a:ext cx="227013" cy="271165"/>
              <a:chOff x="2023" y="1897"/>
              <a:chExt cx="143" cy="100"/>
            </a:xfrm>
          </p:grpSpPr>
          <p:sp>
            <p:nvSpPr>
              <p:cNvPr id="60" name="Freeform 51">
                <a:extLst>
                  <a:ext uri="{FF2B5EF4-FFF2-40B4-BE49-F238E27FC236}">
                    <a16:creationId xmlns:a16="http://schemas.microsoft.com/office/drawing/2014/main" id="{27501206-1B3C-49C1-BE02-C08C7E65A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1897"/>
                <a:ext cx="143" cy="100"/>
              </a:xfrm>
              <a:custGeom>
                <a:avLst/>
                <a:gdLst>
                  <a:gd name="T0" fmla="*/ 143 w 143"/>
                  <a:gd name="T1" fmla="*/ 56 h 100"/>
                  <a:gd name="T2" fmla="*/ 0 w 143"/>
                  <a:gd name="T3" fmla="*/ 100 h 100"/>
                  <a:gd name="T4" fmla="*/ 0 w 143"/>
                  <a:gd name="T5" fmla="*/ 43 h 100"/>
                  <a:gd name="T6" fmla="*/ 143 w 143"/>
                  <a:gd name="T7" fmla="*/ 0 h 100"/>
                  <a:gd name="T8" fmla="*/ 143 w 143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1" name="Freeform 52">
                <a:extLst>
                  <a:ext uri="{FF2B5EF4-FFF2-40B4-BE49-F238E27FC236}">
                    <a16:creationId xmlns:a16="http://schemas.microsoft.com/office/drawing/2014/main" id="{C4F0C81B-1A34-4F9F-BD1C-33977DA8FD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1897"/>
                <a:ext cx="143" cy="100"/>
              </a:xfrm>
              <a:custGeom>
                <a:avLst/>
                <a:gdLst>
                  <a:gd name="T0" fmla="*/ 143 w 143"/>
                  <a:gd name="T1" fmla="*/ 56 h 100"/>
                  <a:gd name="T2" fmla="*/ 0 w 143"/>
                  <a:gd name="T3" fmla="*/ 100 h 100"/>
                  <a:gd name="T4" fmla="*/ 0 w 143"/>
                  <a:gd name="T5" fmla="*/ 43 h 100"/>
                  <a:gd name="T6" fmla="*/ 143 w 143"/>
                  <a:gd name="T7" fmla="*/ 0 h 100"/>
                  <a:gd name="T8" fmla="*/ 143 w 143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8" name="Group 56">
              <a:extLst>
                <a:ext uri="{FF2B5EF4-FFF2-40B4-BE49-F238E27FC236}">
                  <a16:creationId xmlns:a16="http://schemas.microsoft.com/office/drawing/2014/main" id="{F472034E-3190-4F33-B8D9-ED8F833A9097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856286" y="3249715"/>
              <a:ext cx="228600" cy="276588"/>
              <a:chOff x="1879" y="1940"/>
              <a:chExt cx="144" cy="102"/>
            </a:xfrm>
          </p:grpSpPr>
          <p:sp>
            <p:nvSpPr>
              <p:cNvPr id="58" name="Freeform 54">
                <a:extLst>
                  <a:ext uri="{FF2B5EF4-FFF2-40B4-BE49-F238E27FC236}">
                    <a16:creationId xmlns:a16="http://schemas.microsoft.com/office/drawing/2014/main" id="{6533DA04-8F26-4F3E-A1FA-634D618F9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1940"/>
                <a:ext cx="144" cy="102"/>
              </a:xfrm>
              <a:custGeom>
                <a:avLst/>
                <a:gdLst>
                  <a:gd name="T0" fmla="*/ 144 w 144"/>
                  <a:gd name="T1" fmla="*/ 58 h 102"/>
                  <a:gd name="T2" fmla="*/ 0 w 144"/>
                  <a:gd name="T3" fmla="*/ 102 h 102"/>
                  <a:gd name="T4" fmla="*/ 0 w 144"/>
                  <a:gd name="T5" fmla="*/ 44 h 102"/>
                  <a:gd name="T6" fmla="*/ 144 w 144"/>
                  <a:gd name="T7" fmla="*/ 0 h 102"/>
                  <a:gd name="T8" fmla="*/ 144 w 144"/>
                  <a:gd name="T9" fmla="*/ 5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2">
                    <a:moveTo>
                      <a:pt x="144" y="58"/>
                    </a:moveTo>
                    <a:lnTo>
                      <a:pt x="0" y="102"/>
                    </a:lnTo>
                    <a:lnTo>
                      <a:pt x="0" y="44"/>
                    </a:lnTo>
                    <a:lnTo>
                      <a:pt x="144" y="0"/>
                    </a:lnTo>
                    <a:lnTo>
                      <a:pt x="144" y="58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9" name="Freeform 55">
                <a:extLst>
                  <a:ext uri="{FF2B5EF4-FFF2-40B4-BE49-F238E27FC236}">
                    <a16:creationId xmlns:a16="http://schemas.microsoft.com/office/drawing/2014/main" id="{679E4066-B945-4459-AEB8-A99941536E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1940"/>
                <a:ext cx="144" cy="102"/>
              </a:xfrm>
              <a:custGeom>
                <a:avLst/>
                <a:gdLst>
                  <a:gd name="T0" fmla="*/ 144 w 144"/>
                  <a:gd name="T1" fmla="*/ 58 h 102"/>
                  <a:gd name="T2" fmla="*/ 0 w 144"/>
                  <a:gd name="T3" fmla="*/ 102 h 102"/>
                  <a:gd name="T4" fmla="*/ 0 w 144"/>
                  <a:gd name="T5" fmla="*/ 44 h 102"/>
                  <a:gd name="T6" fmla="*/ 144 w 144"/>
                  <a:gd name="T7" fmla="*/ 0 h 102"/>
                  <a:gd name="T8" fmla="*/ 144 w 144"/>
                  <a:gd name="T9" fmla="*/ 5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2">
                    <a:moveTo>
                      <a:pt x="144" y="58"/>
                    </a:moveTo>
                    <a:lnTo>
                      <a:pt x="0" y="102"/>
                    </a:lnTo>
                    <a:lnTo>
                      <a:pt x="0" y="44"/>
                    </a:lnTo>
                    <a:lnTo>
                      <a:pt x="144" y="0"/>
                    </a:lnTo>
                    <a:lnTo>
                      <a:pt x="144" y="58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9" name="Group 59">
              <a:extLst>
                <a:ext uri="{FF2B5EF4-FFF2-40B4-BE49-F238E27FC236}">
                  <a16:creationId xmlns:a16="http://schemas.microsoft.com/office/drawing/2014/main" id="{32B056C4-F57B-43AC-811F-AF482F3A5789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6084886" y="3374451"/>
              <a:ext cx="228600" cy="268453"/>
              <a:chOff x="1735" y="1986"/>
              <a:chExt cx="144" cy="99"/>
            </a:xfrm>
          </p:grpSpPr>
          <p:sp>
            <p:nvSpPr>
              <p:cNvPr id="56" name="Freeform 57">
                <a:extLst>
                  <a:ext uri="{FF2B5EF4-FFF2-40B4-BE49-F238E27FC236}">
                    <a16:creationId xmlns:a16="http://schemas.microsoft.com/office/drawing/2014/main" id="{01F6538B-3A30-4380-8C5E-85429B8008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1986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7" name="Freeform 58">
                <a:extLst>
                  <a:ext uri="{FF2B5EF4-FFF2-40B4-BE49-F238E27FC236}">
                    <a16:creationId xmlns:a16="http://schemas.microsoft.com/office/drawing/2014/main" id="{A02F0922-488E-4A21-A6C4-6FCFE5A7D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1986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0" name="Group 62">
              <a:extLst>
                <a:ext uri="{FF2B5EF4-FFF2-40B4-BE49-F238E27FC236}">
                  <a16:creationId xmlns:a16="http://schemas.microsoft.com/office/drawing/2014/main" id="{66F2CCC0-E832-423F-9AA3-5AA9B8D71FE2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514973" y="2924317"/>
              <a:ext cx="230188" cy="271165"/>
              <a:chOff x="2093" y="1820"/>
              <a:chExt cx="145" cy="100"/>
            </a:xfrm>
          </p:grpSpPr>
          <p:sp>
            <p:nvSpPr>
              <p:cNvPr id="54" name="Freeform 60">
                <a:extLst>
                  <a:ext uri="{FF2B5EF4-FFF2-40B4-BE49-F238E27FC236}">
                    <a16:creationId xmlns:a16="http://schemas.microsoft.com/office/drawing/2014/main" id="{5CA9F5A0-B36B-43BD-B731-1F037A2000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3" y="1820"/>
                <a:ext cx="145" cy="100"/>
              </a:xfrm>
              <a:custGeom>
                <a:avLst/>
                <a:gdLst>
                  <a:gd name="T0" fmla="*/ 145 w 145"/>
                  <a:gd name="T1" fmla="*/ 57 h 100"/>
                  <a:gd name="T2" fmla="*/ 0 w 145"/>
                  <a:gd name="T3" fmla="*/ 100 h 100"/>
                  <a:gd name="T4" fmla="*/ 0 w 145"/>
                  <a:gd name="T5" fmla="*/ 43 h 100"/>
                  <a:gd name="T6" fmla="*/ 145 w 145"/>
                  <a:gd name="T7" fmla="*/ 0 h 100"/>
                  <a:gd name="T8" fmla="*/ 145 w 145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00">
                    <a:moveTo>
                      <a:pt x="145" y="57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5" name="Freeform 61">
                <a:extLst>
                  <a:ext uri="{FF2B5EF4-FFF2-40B4-BE49-F238E27FC236}">
                    <a16:creationId xmlns:a16="http://schemas.microsoft.com/office/drawing/2014/main" id="{FEFD5F7C-0307-4C16-AF1F-DB0160C5D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3" y="1820"/>
                <a:ext cx="145" cy="100"/>
              </a:xfrm>
              <a:custGeom>
                <a:avLst/>
                <a:gdLst>
                  <a:gd name="T0" fmla="*/ 145 w 145"/>
                  <a:gd name="T1" fmla="*/ 57 h 100"/>
                  <a:gd name="T2" fmla="*/ 0 w 145"/>
                  <a:gd name="T3" fmla="*/ 100 h 100"/>
                  <a:gd name="T4" fmla="*/ 0 w 145"/>
                  <a:gd name="T5" fmla="*/ 43 h 100"/>
                  <a:gd name="T6" fmla="*/ 145 w 145"/>
                  <a:gd name="T7" fmla="*/ 0 h 100"/>
                  <a:gd name="T8" fmla="*/ 145 w 145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00">
                    <a:moveTo>
                      <a:pt x="145" y="57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1" name="Group 65">
              <a:extLst>
                <a:ext uri="{FF2B5EF4-FFF2-40B4-BE49-F238E27FC236}">
                  <a16:creationId xmlns:a16="http://schemas.microsoft.com/office/drawing/2014/main" id="{D9797BB1-2B38-43DA-AFB1-E9EB44956D4D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745161" y="3040918"/>
              <a:ext cx="225425" cy="271165"/>
              <a:chOff x="1951" y="1863"/>
              <a:chExt cx="142" cy="100"/>
            </a:xfrm>
          </p:grpSpPr>
          <p:sp>
            <p:nvSpPr>
              <p:cNvPr id="52" name="Freeform 63">
                <a:extLst>
                  <a:ext uri="{FF2B5EF4-FFF2-40B4-BE49-F238E27FC236}">
                    <a16:creationId xmlns:a16="http://schemas.microsoft.com/office/drawing/2014/main" id="{428EC55C-39DC-43A3-8E06-102FFA777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1" y="1863"/>
                <a:ext cx="142" cy="100"/>
              </a:xfrm>
              <a:custGeom>
                <a:avLst/>
                <a:gdLst>
                  <a:gd name="T0" fmla="*/ 142 w 142"/>
                  <a:gd name="T1" fmla="*/ 57 h 100"/>
                  <a:gd name="T2" fmla="*/ 0 w 142"/>
                  <a:gd name="T3" fmla="*/ 100 h 100"/>
                  <a:gd name="T4" fmla="*/ 0 w 142"/>
                  <a:gd name="T5" fmla="*/ 44 h 100"/>
                  <a:gd name="T6" fmla="*/ 142 w 142"/>
                  <a:gd name="T7" fmla="*/ 0 h 100"/>
                  <a:gd name="T8" fmla="*/ 142 w 142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00">
                    <a:moveTo>
                      <a:pt x="142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2" y="0"/>
                    </a:lnTo>
                    <a:lnTo>
                      <a:pt x="142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3" name="Freeform 64">
                <a:extLst>
                  <a:ext uri="{FF2B5EF4-FFF2-40B4-BE49-F238E27FC236}">
                    <a16:creationId xmlns:a16="http://schemas.microsoft.com/office/drawing/2014/main" id="{B720D5F3-1456-4DF5-B2E0-C641808F33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1" y="1863"/>
                <a:ext cx="142" cy="100"/>
              </a:xfrm>
              <a:custGeom>
                <a:avLst/>
                <a:gdLst>
                  <a:gd name="T0" fmla="*/ 142 w 142"/>
                  <a:gd name="T1" fmla="*/ 57 h 100"/>
                  <a:gd name="T2" fmla="*/ 0 w 142"/>
                  <a:gd name="T3" fmla="*/ 100 h 100"/>
                  <a:gd name="T4" fmla="*/ 0 w 142"/>
                  <a:gd name="T5" fmla="*/ 44 h 100"/>
                  <a:gd name="T6" fmla="*/ 142 w 142"/>
                  <a:gd name="T7" fmla="*/ 0 h 100"/>
                  <a:gd name="T8" fmla="*/ 142 w 142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00">
                    <a:moveTo>
                      <a:pt x="142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2" y="0"/>
                    </a:lnTo>
                    <a:lnTo>
                      <a:pt x="142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2" name="Group 68">
              <a:extLst>
                <a:ext uri="{FF2B5EF4-FFF2-40B4-BE49-F238E27FC236}">
                  <a16:creationId xmlns:a16="http://schemas.microsoft.com/office/drawing/2014/main" id="{456F75CF-B584-4972-B08B-1451E1C5EE95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970586" y="3160231"/>
              <a:ext cx="230188" cy="268453"/>
              <a:chOff x="1806" y="1907"/>
              <a:chExt cx="145" cy="99"/>
            </a:xfrm>
          </p:grpSpPr>
          <p:sp>
            <p:nvSpPr>
              <p:cNvPr id="50" name="Freeform 66">
                <a:extLst>
                  <a:ext uri="{FF2B5EF4-FFF2-40B4-BE49-F238E27FC236}">
                    <a16:creationId xmlns:a16="http://schemas.microsoft.com/office/drawing/2014/main" id="{E8CAC9D2-C0A8-4133-BFDE-8C716B5CA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" y="1907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1" name="Freeform 67">
                <a:extLst>
                  <a:ext uri="{FF2B5EF4-FFF2-40B4-BE49-F238E27FC236}">
                    <a16:creationId xmlns:a16="http://schemas.microsoft.com/office/drawing/2014/main" id="{EA122325-32FE-49C1-B332-123292ED3E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" y="1907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3" name="Group 71">
              <a:extLst>
                <a:ext uri="{FF2B5EF4-FFF2-40B4-BE49-F238E27FC236}">
                  <a16:creationId xmlns:a16="http://schemas.microsoft.com/office/drawing/2014/main" id="{6C5B8B4B-08F6-409D-896A-BFF7B35FD10E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514973" y="2764330"/>
              <a:ext cx="115888" cy="216932"/>
              <a:chOff x="2165" y="1761"/>
              <a:chExt cx="73" cy="80"/>
            </a:xfrm>
          </p:grpSpPr>
          <p:sp>
            <p:nvSpPr>
              <p:cNvPr id="48" name="Freeform 69">
                <a:extLst>
                  <a:ext uri="{FF2B5EF4-FFF2-40B4-BE49-F238E27FC236}">
                    <a16:creationId xmlns:a16="http://schemas.microsoft.com/office/drawing/2014/main" id="{4816270F-AF4C-4E8C-B37F-25837A3DF0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761"/>
                <a:ext cx="73" cy="80"/>
              </a:xfrm>
              <a:custGeom>
                <a:avLst/>
                <a:gdLst>
                  <a:gd name="T0" fmla="*/ 73 w 73"/>
                  <a:gd name="T1" fmla="*/ 56 h 80"/>
                  <a:gd name="T2" fmla="*/ 0 w 73"/>
                  <a:gd name="T3" fmla="*/ 80 h 80"/>
                  <a:gd name="T4" fmla="*/ 0 w 73"/>
                  <a:gd name="T5" fmla="*/ 24 h 80"/>
                  <a:gd name="T6" fmla="*/ 73 w 73"/>
                  <a:gd name="T7" fmla="*/ 0 h 80"/>
                  <a:gd name="T8" fmla="*/ 73 w 73"/>
                  <a:gd name="T9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80">
                    <a:moveTo>
                      <a:pt x="73" y="56"/>
                    </a:moveTo>
                    <a:lnTo>
                      <a:pt x="0" y="80"/>
                    </a:lnTo>
                    <a:lnTo>
                      <a:pt x="0" y="24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" name="Freeform 70">
                <a:extLst>
                  <a:ext uri="{FF2B5EF4-FFF2-40B4-BE49-F238E27FC236}">
                    <a16:creationId xmlns:a16="http://schemas.microsoft.com/office/drawing/2014/main" id="{7E428D19-B0C0-4ED1-A4B5-A0F781A87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761"/>
                <a:ext cx="73" cy="80"/>
              </a:xfrm>
              <a:custGeom>
                <a:avLst/>
                <a:gdLst>
                  <a:gd name="T0" fmla="*/ 73 w 73"/>
                  <a:gd name="T1" fmla="*/ 56 h 80"/>
                  <a:gd name="T2" fmla="*/ 0 w 73"/>
                  <a:gd name="T3" fmla="*/ 80 h 80"/>
                  <a:gd name="T4" fmla="*/ 0 w 73"/>
                  <a:gd name="T5" fmla="*/ 24 h 80"/>
                  <a:gd name="T6" fmla="*/ 73 w 73"/>
                  <a:gd name="T7" fmla="*/ 0 h 80"/>
                  <a:gd name="T8" fmla="*/ 73 w 73"/>
                  <a:gd name="T9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80">
                    <a:moveTo>
                      <a:pt x="73" y="56"/>
                    </a:moveTo>
                    <a:lnTo>
                      <a:pt x="0" y="80"/>
                    </a:lnTo>
                    <a:lnTo>
                      <a:pt x="0" y="24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4" name="Group 74">
              <a:extLst>
                <a:ext uri="{FF2B5EF4-FFF2-40B4-BE49-F238E27FC236}">
                  <a16:creationId xmlns:a16="http://schemas.microsoft.com/office/drawing/2014/main" id="{3D7F15FB-5EFA-4A0D-8A8B-C7C32E89D038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629273" y="2826698"/>
              <a:ext cx="227013" cy="271165"/>
              <a:chOff x="2023" y="1784"/>
              <a:chExt cx="143" cy="100"/>
            </a:xfrm>
          </p:grpSpPr>
          <p:sp>
            <p:nvSpPr>
              <p:cNvPr id="46" name="Freeform 72">
                <a:extLst>
                  <a:ext uri="{FF2B5EF4-FFF2-40B4-BE49-F238E27FC236}">
                    <a16:creationId xmlns:a16="http://schemas.microsoft.com/office/drawing/2014/main" id="{F315BCCA-4788-4342-9B40-BDA82B702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1784"/>
                <a:ext cx="143" cy="100"/>
              </a:xfrm>
              <a:custGeom>
                <a:avLst/>
                <a:gdLst>
                  <a:gd name="T0" fmla="*/ 143 w 143"/>
                  <a:gd name="T1" fmla="*/ 57 h 100"/>
                  <a:gd name="T2" fmla="*/ 0 w 143"/>
                  <a:gd name="T3" fmla="*/ 100 h 100"/>
                  <a:gd name="T4" fmla="*/ 0 w 143"/>
                  <a:gd name="T5" fmla="*/ 44 h 100"/>
                  <a:gd name="T6" fmla="*/ 143 w 143"/>
                  <a:gd name="T7" fmla="*/ 0 h 100"/>
                  <a:gd name="T8" fmla="*/ 143 w 143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3" y="0"/>
                    </a:lnTo>
                    <a:lnTo>
                      <a:pt x="143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7" name="Freeform 73">
                <a:extLst>
                  <a:ext uri="{FF2B5EF4-FFF2-40B4-BE49-F238E27FC236}">
                    <a16:creationId xmlns:a16="http://schemas.microsoft.com/office/drawing/2014/main" id="{461AB2AA-E89D-4E48-B5DE-1C10F408B4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1784"/>
                <a:ext cx="143" cy="100"/>
              </a:xfrm>
              <a:custGeom>
                <a:avLst/>
                <a:gdLst>
                  <a:gd name="T0" fmla="*/ 143 w 143"/>
                  <a:gd name="T1" fmla="*/ 57 h 100"/>
                  <a:gd name="T2" fmla="*/ 0 w 143"/>
                  <a:gd name="T3" fmla="*/ 100 h 100"/>
                  <a:gd name="T4" fmla="*/ 0 w 143"/>
                  <a:gd name="T5" fmla="*/ 44 h 100"/>
                  <a:gd name="T6" fmla="*/ 143 w 143"/>
                  <a:gd name="T7" fmla="*/ 0 h 100"/>
                  <a:gd name="T8" fmla="*/ 143 w 143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3" y="0"/>
                    </a:lnTo>
                    <a:lnTo>
                      <a:pt x="143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5" name="Group 77">
              <a:extLst>
                <a:ext uri="{FF2B5EF4-FFF2-40B4-BE49-F238E27FC236}">
                  <a16:creationId xmlns:a16="http://schemas.microsoft.com/office/drawing/2014/main" id="{33ED0A1E-488F-4E0E-8EA8-404E7DBC8123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514973" y="2615189"/>
              <a:ext cx="228600" cy="271165"/>
              <a:chOff x="2094" y="1706"/>
              <a:chExt cx="144" cy="100"/>
            </a:xfrm>
          </p:grpSpPr>
          <p:sp>
            <p:nvSpPr>
              <p:cNvPr id="44" name="Freeform 75">
                <a:extLst>
                  <a:ext uri="{FF2B5EF4-FFF2-40B4-BE49-F238E27FC236}">
                    <a16:creationId xmlns:a16="http://schemas.microsoft.com/office/drawing/2014/main" id="{19A436DB-5629-411F-9051-A39576942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1706"/>
                <a:ext cx="144" cy="100"/>
              </a:xfrm>
              <a:custGeom>
                <a:avLst/>
                <a:gdLst>
                  <a:gd name="T0" fmla="*/ 144 w 144"/>
                  <a:gd name="T1" fmla="*/ 57 h 100"/>
                  <a:gd name="T2" fmla="*/ 0 w 144"/>
                  <a:gd name="T3" fmla="*/ 100 h 100"/>
                  <a:gd name="T4" fmla="*/ 0 w 144"/>
                  <a:gd name="T5" fmla="*/ 44 h 100"/>
                  <a:gd name="T6" fmla="*/ 144 w 144"/>
                  <a:gd name="T7" fmla="*/ 0 h 100"/>
                  <a:gd name="T8" fmla="*/ 144 w 144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4" y="0"/>
                    </a:lnTo>
                    <a:lnTo>
                      <a:pt x="144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5" name="Freeform 76">
                <a:extLst>
                  <a:ext uri="{FF2B5EF4-FFF2-40B4-BE49-F238E27FC236}">
                    <a16:creationId xmlns:a16="http://schemas.microsoft.com/office/drawing/2014/main" id="{0E178A4C-5DF0-4196-BE24-A80A6E66C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1706"/>
                <a:ext cx="144" cy="100"/>
              </a:xfrm>
              <a:custGeom>
                <a:avLst/>
                <a:gdLst>
                  <a:gd name="T0" fmla="*/ 144 w 144"/>
                  <a:gd name="T1" fmla="*/ 57 h 100"/>
                  <a:gd name="T2" fmla="*/ 0 w 144"/>
                  <a:gd name="T3" fmla="*/ 100 h 100"/>
                  <a:gd name="T4" fmla="*/ 0 w 144"/>
                  <a:gd name="T5" fmla="*/ 44 h 100"/>
                  <a:gd name="T6" fmla="*/ 144 w 144"/>
                  <a:gd name="T7" fmla="*/ 0 h 100"/>
                  <a:gd name="T8" fmla="*/ 144 w 144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4" y="0"/>
                    </a:lnTo>
                    <a:lnTo>
                      <a:pt x="144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6" name="Group 80">
              <a:extLst>
                <a:ext uri="{FF2B5EF4-FFF2-40B4-BE49-F238E27FC236}">
                  <a16:creationId xmlns:a16="http://schemas.microsoft.com/office/drawing/2014/main" id="{26A0585F-C939-4D97-A261-52DC0BD68CC0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514973" y="2460625"/>
              <a:ext cx="115888" cy="214220"/>
              <a:chOff x="2165" y="1649"/>
              <a:chExt cx="73" cy="79"/>
            </a:xfrm>
          </p:grpSpPr>
          <p:sp>
            <p:nvSpPr>
              <p:cNvPr id="42" name="Freeform 78">
                <a:extLst>
                  <a:ext uri="{FF2B5EF4-FFF2-40B4-BE49-F238E27FC236}">
                    <a16:creationId xmlns:a16="http://schemas.microsoft.com/office/drawing/2014/main" id="{069ECCD5-EE28-45CF-9371-D86E4C4F01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649"/>
                <a:ext cx="73" cy="79"/>
              </a:xfrm>
              <a:custGeom>
                <a:avLst/>
                <a:gdLst>
                  <a:gd name="T0" fmla="*/ 73 w 73"/>
                  <a:gd name="T1" fmla="*/ 56 h 79"/>
                  <a:gd name="T2" fmla="*/ 0 w 73"/>
                  <a:gd name="T3" fmla="*/ 79 h 79"/>
                  <a:gd name="T4" fmla="*/ 0 w 73"/>
                  <a:gd name="T5" fmla="*/ 23 h 79"/>
                  <a:gd name="T6" fmla="*/ 73 w 73"/>
                  <a:gd name="T7" fmla="*/ 0 h 79"/>
                  <a:gd name="T8" fmla="*/ 73 w 73"/>
                  <a:gd name="T9" fmla="*/ 5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9">
                    <a:moveTo>
                      <a:pt x="73" y="56"/>
                    </a:moveTo>
                    <a:lnTo>
                      <a:pt x="0" y="79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" name="Freeform 79">
                <a:extLst>
                  <a:ext uri="{FF2B5EF4-FFF2-40B4-BE49-F238E27FC236}">
                    <a16:creationId xmlns:a16="http://schemas.microsoft.com/office/drawing/2014/main" id="{BA6DAED5-B2F2-4A7A-8771-55772605E1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649"/>
                <a:ext cx="73" cy="79"/>
              </a:xfrm>
              <a:custGeom>
                <a:avLst/>
                <a:gdLst>
                  <a:gd name="T0" fmla="*/ 73 w 73"/>
                  <a:gd name="T1" fmla="*/ 56 h 79"/>
                  <a:gd name="T2" fmla="*/ 0 w 73"/>
                  <a:gd name="T3" fmla="*/ 79 h 79"/>
                  <a:gd name="T4" fmla="*/ 0 w 73"/>
                  <a:gd name="T5" fmla="*/ 23 h 79"/>
                  <a:gd name="T6" fmla="*/ 73 w 73"/>
                  <a:gd name="T7" fmla="*/ 0 h 79"/>
                  <a:gd name="T8" fmla="*/ 73 w 73"/>
                  <a:gd name="T9" fmla="*/ 5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9">
                    <a:moveTo>
                      <a:pt x="73" y="56"/>
                    </a:moveTo>
                    <a:lnTo>
                      <a:pt x="0" y="79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7" name="Group 83">
              <a:extLst>
                <a:ext uri="{FF2B5EF4-FFF2-40B4-BE49-F238E27FC236}">
                  <a16:creationId xmlns:a16="http://schemas.microsoft.com/office/drawing/2014/main" id="{B37942B3-EF5F-4237-8D70-9CB9527937EE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6316661" y="3797468"/>
              <a:ext cx="114300" cy="206085"/>
              <a:chOff x="1661" y="2142"/>
              <a:chExt cx="72" cy="76"/>
            </a:xfrm>
          </p:grpSpPr>
          <p:sp>
            <p:nvSpPr>
              <p:cNvPr id="40" name="Freeform 81">
                <a:extLst>
                  <a:ext uri="{FF2B5EF4-FFF2-40B4-BE49-F238E27FC236}">
                    <a16:creationId xmlns:a16="http://schemas.microsoft.com/office/drawing/2014/main" id="{C594956A-5067-4F0F-944D-D77923A0B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1" y="2142"/>
                <a:ext cx="72" cy="76"/>
              </a:xfrm>
              <a:custGeom>
                <a:avLst/>
                <a:gdLst>
                  <a:gd name="T0" fmla="*/ 72 w 72"/>
                  <a:gd name="T1" fmla="*/ 54 h 76"/>
                  <a:gd name="T2" fmla="*/ 0 w 72"/>
                  <a:gd name="T3" fmla="*/ 76 h 76"/>
                  <a:gd name="T4" fmla="*/ 0 w 72"/>
                  <a:gd name="T5" fmla="*/ 22 h 76"/>
                  <a:gd name="T6" fmla="*/ 72 w 72"/>
                  <a:gd name="T7" fmla="*/ 0 h 76"/>
                  <a:gd name="T8" fmla="*/ 72 w 72"/>
                  <a:gd name="T9" fmla="*/ 5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6">
                    <a:moveTo>
                      <a:pt x="72" y="54"/>
                    </a:moveTo>
                    <a:lnTo>
                      <a:pt x="0" y="76"/>
                    </a:lnTo>
                    <a:lnTo>
                      <a:pt x="0" y="22"/>
                    </a:lnTo>
                    <a:lnTo>
                      <a:pt x="72" y="0"/>
                    </a:lnTo>
                    <a:lnTo>
                      <a:pt x="72" y="54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1" name="Freeform 82">
                <a:extLst>
                  <a:ext uri="{FF2B5EF4-FFF2-40B4-BE49-F238E27FC236}">
                    <a16:creationId xmlns:a16="http://schemas.microsoft.com/office/drawing/2014/main" id="{48055186-7A75-4037-8F8A-851DD915C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1" y="2142"/>
                <a:ext cx="72" cy="76"/>
              </a:xfrm>
              <a:custGeom>
                <a:avLst/>
                <a:gdLst>
                  <a:gd name="T0" fmla="*/ 72 w 72"/>
                  <a:gd name="T1" fmla="*/ 54 h 76"/>
                  <a:gd name="T2" fmla="*/ 0 w 72"/>
                  <a:gd name="T3" fmla="*/ 76 h 76"/>
                  <a:gd name="T4" fmla="*/ 0 w 72"/>
                  <a:gd name="T5" fmla="*/ 22 h 76"/>
                  <a:gd name="T6" fmla="*/ 72 w 72"/>
                  <a:gd name="T7" fmla="*/ 0 h 76"/>
                  <a:gd name="T8" fmla="*/ 72 w 72"/>
                  <a:gd name="T9" fmla="*/ 5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6">
                    <a:moveTo>
                      <a:pt x="72" y="54"/>
                    </a:moveTo>
                    <a:lnTo>
                      <a:pt x="0" y="76"/>
                    </a:lnTo>
                    <a:lnTo>
                      <a:pt x="0" y="22"/>
                    </a:lnTo>
                    <a:lnTo>
                      <a:pt x="72" y="0"/>
                    </a:lnTo>
                    <a:lnTo>
                      <a:pt x="72" y="5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8" name="Group 86">
              <a:extLst>
                <a:ext uri="{FF2B5EF4-FFF2-40B4-BE49-F238E27FC236}">
                  <a16:creationId xmlns:a16="http://schemas.microsoft.com/office/drawing/2014/main" id="{BF4C81A7-1FA6-4531-8977-26730393B3F1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6199186" y="3585960"/>
              <a:ext cx="230188" cy="268453"/>
              <a:chOff x="1662" y="2064"/>
              <a:chExt cx="145" cy="99"/>
            </a:xfrm>
          </p:grpSpPr>
          <p:sp>
            <p:nvSpPr>
              <p:cNvPr id="38" name="Freeform 84">
                <a:extLst>
                  <a:ext uri="{FF2B5EF4-FFF2-40B4-BE49-F238E27FC236}">
                    <a16:creationId xmlns:a16="http://schemas.microsoft.com/office/drawing/2014/main" id="{8168DFED-C5A6-4FB0-ACBD-E92F86DB1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2" y="2064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9" name="Freeform 85">
                <a:extLst>
                  <a:ext uri="{FF2B5EF4-FFF2-40B4-BE49-F238E27FC236}">
                    <a16:creationId xmlns:a16="http://schemas.microsoft.com/office/drawing/2014/main" id="{6D8397C4-86A0-4DCE-A430-92FA4FF34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2" y="2064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9" name="Group 89">
              <a:extLst>
                <a:ext uri="{FF2B5EF4-FFF2-40B4-BE49-F238E27FC236}">
                  <a16:creationId xmlns:a16="http://schemas.microsoft.com/office/drawing/2014/main" id="{72404709-981E-45C8-842D-2F7612DBE533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6429373" y="3702561"/>
              <a:ext cx="114300" cy="208797"/>
              <a:chOff x="1590" y="2107"/>
              <a:chExt cx="72" cy="77"/>
            </a:xfrm>
          </p:grpSpPr>
          <p:sp>
            <p:nvSpPr>
              <p:cNvPr id="36" name="Freeform 87">
                <a:extLst>
                  <a:ext uri="{FF2B5EF4-FFF2-40B4-BE49-F238E27FC236}">
                    <a16:creationId xmlns:a16="http://schemas.microsoft.com/office/drawing/2014/main" id="{4D5BC30A-3655-478B-86BE-DD321F2B9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" y="2107"/>
                <a:ext cx="72" cy="77"/>
              </a:xfrm>
              <a:custGeom>
                <a:avLst/>
                <a:gdLst>
                  <a:gd name="T0" fmla="*/ 72 w 72"/>
                  <a:gd name="T1" fmla="*/ 54 h 77"/>
                  <a:gd name="T2" fmla="*/ 0 w 72"/>
                  <a:gd name="T3" fmla="*/ 77 h 77"/>
                  <a:gd name="T4" fmla="*/ 0 w 72"/>
                  <a:gd name="T5" fmla="*/ 23 h 77"/>
                  <a:gd name="T6" fmla="*/ 72 w 72"/>
                  <a:gd name="T7" fmla="*/ 0 h 77"/>
                  <a:gd name="T8" fmla="*/ 72 w 72"/>
                  <a:gd name="T9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7">
                    <a:moveTo>
                      <a:pt x="72" y="54"/>
                    </a:moveTo>
                    <a:lnTo>
                      <a:pt x="0" y="77"/>
                    </a:lnTo>
                    <a:lnTo>
                      <a:pt x="0" y="23"/>
                    </a:lnTo>
                    <a:lnTo>
                      <a:pt x="72" y="0"/>
                    </a:lnTo>
                    <a:lnTo>
                      <a:pt x="72" y="54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7" name="Freeform 88">
                <a:extLst>
                  <a:ext uri="{FF2B5EF4-FFF2-40B4-BE49-F238E27FC236}">
                    <a16:creationId xmlns:a16="http://schemas.microsoft.com/office/drawing/2014/main" id="{B94AC934-E428-41ED-930F-543BF3EF3F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" y="2107"/>
                <a:ext cx="72" cy="77"/>
              </a:xfrm>
              <a:custGeom>
                <a:avLst/>
                <a:gdLst>
                  <a:gd name="T0" fmla="*/ 72 w 72"/>
                  <a:gd name="T1" fmla="*/ 54 h 77"/>
                  <a:gd name="T2" fmla="*/ 0 w 72"/>
                  <a:gd name="T3" fmla="*/ 77 h 77"/>
                  <a:gd name="T4" fmla="*/ 0 w 72"/>
                  <a:gd name="T5" fmla="*/ 23 h 77"/>
                  <a:gd name="T6" fmla="*/ 72 w 72"/>
                  <a:gd name="T7" fmla="*/ 0 h 77"/>
                  <a:gd name="T8" fmla="*/ 72 w 72"/>
                  <a:gd name="T9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7">
                    <a:moveTo>
                      <a:pt x="72" y="54"/>
                    </a:moveTo>
                    <a:lnTo>
                      <a:pt x="0" y="77"/>
                    </a:lnTo>
                    <a:lnTo>
                      <a:pt x="0" y="23"/>
                    </a:lnTo>
                    <a:lnTo>
                      <a:pt x="72" y="0"/>
                    </a:lnTo>
                    <a:lnTo>
                      <a:pt x="72" y="5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0" name="Group 92">
              <a:extLst>
                <a:ext uri="{FF2B5EF4-FFF2-40B4-BE49-F238E27FC236}">
                  <a16:creationId xmlns:a16="http://schemas.microsoft.com/office/drawing/2014/main" id="{3A1B65A3-21C5-42EB-97DF-8565E84E72EF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6316661" y="3493764"/>
              <a:ext cx="228600" cy="271165"/>
              <a:chOff x="1589" y="2030"/>
              <a:chExt cx="144" cy="100"/>
            </a:xfrm>
          </p:grpSpPr>
          <p:sp>
            <p:nvSpPr>
              <p:cNvPr id="34" name="Freeform 90">
                <a:extLst>
                  <a:ext uri="{FF2B5EF4-FFF2-40B4-BE49-F238E27FC236}">
                    <a16:creationId xmlns:a16="http://schemas.microsoft.com/office/drawing/2014/main" id="{527B0FC5-FB63-4F10-B180-AA6BDA3F2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9" y="2030"/>
                <a:ext cx="144" cy="100"/>
              </a:xfrm>
              <a:custGeom>
                <a:avLst/>
                <a:gdLst>
                  <a:gd name="T0" fmla="*/ 144 w 144"/>
                  <a:gd name="T1" fmla="*/ 56 h 100"/>
                  <a:gd name="T2" fmla="*/ 0 w 144"/>
                  <a:gd name="T3" fmla="*/ 100 h 100"/>
                  <a:gd name="T4" fmla="*/ 0 w 144"/>
                  <a:gd name="T5" fmla="*/ 43 h 100"/>
                  <a:gd name="T6" fmla="*/ 144 w 144"/>
                  <a:gd name="T7" fmla="*/ 0 h 100"/>
                  <a:gd name="T8" fmla="*/ 144 w 144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5" name="Freeform 91">
                <a:extLst>
                  <a:ext uri="{FF2B5EF4-FFF2-40B4-BE49-F238E27FC236}">
                    <a16:creationId xmlns:a16="http://schemas.microsoft.com/office/drawing/2014/main" id="{B4200A3C-8280-477F-BEB0-810C6B61F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9" y="2030"/>
                <a:ext cx="144" cy="100"/>
              </a:xfrm>
              <a:custGeom>
                <a:avLst/>
                <a:gdLst>
                  <a:gd name="T0" fmla="*/ 144 w 144"/>
                  <a:gd name="T1" fmla="*/ 56 h 100"/>
                  <a:gd name="T2" fmla="*/ 0 w 144"/>
                  <a:gd name="T3" fmla="*/ 100 h 100"/>
                  <a:gd name="T4" fmla="*/ 0 w 144"/>
                  <a:gd name="T5" fmla="*/ 43 h 100"/>
                  <a:gd name="T6" fmla="*/ 144 w 144"/>
                  <a:gd name="T7" fmla="*/ 0 h 100"/>
                  <a:gd name="T8" fmla="*/ 144 w 144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1" name="Group 95">
              <a:extLst>
                <a:ext uri="{FF2B5EF4-FFF2-40B4-BE49-F238E27FC236}">
                  <a16:creationId xmlns:a16="http://schemas.microsoft.com/office/drawing/2014/main" id="{8EA003CE-7281-4A91-8D8A-DB2443513773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6200773" y="3279543"/>
              <a:ext cx="230188" cy="268453"/>
              <a:chOff x="1661" y="1951"/>
              <a:chExt cx="145" cy="99"/>
            </a:xfrm>
          </p:grpSpPr>
          <p:sp>
            <p:nvSpPr>
              <p:cNvPr id="32" name="Freeform 93">
                <a:extLst>
                  <a:ext uri="{FF2B5EF4-FFF2-40B4-BE49-F238E27FC236}">
                    <a16:creationId xmlns:a16="http://schemas.microsoft.com/office/drawing/2014/main" id="{C6FFDB97-3FE6-4C94-9FF0-4D8A1C2FD0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1" y="1951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3" name="Freeform 94">
                <a:extLst>
                  <a:ext uri="{FF2B5EF4-FFF2-40B4-BE49-F238E27FC236}">
                    <a16:creationId xmlns:a16="http://schemas.microsoft.com/office/drawing/2014/main" id="{9628A46B-ACF5-4458-8074-C9E297C16E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1" y="1951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</p:grpSp>
      <p:cxnSp>
        <p:nvCxnSpPr>
          <p:cNvPr id="92" name="Gerade Verbindung mit Pfeil 91">
            <a:extLst>
              <a:ext uri="{FF2B5EF4-FFF2-40B4-BE49-F238E27FC236}">
                <a16:creationId xmlns:a16="http://schemas.microsoft.com/office/drawing/2014/main" id="{256CB7D4-84C6-4557-9FD9-F41FD6CA575A}"/>
              </a:ext>
            </a:extLst>
          </p:cNvPr>
          <p:cNvCxnSpPr>
            <a:cxnSpLocks/>
          </p:cNvCxnSpPr>
          <p:nvPr/>
        </p:nvCxnSpPr>
        <p:spPr>
          <a:xfrm flipH="1" flipV="1">
            <a:off x="2828925" y="3180937"/>
            <a:ext cx="1851423" cy="18194"/>
          </a:xfrm>
          <a:prstGeom prst="straightConnector1">
            <a:avLst/>
          </a:prstGeom>
          <a:ln w="50800" cmpd="sng">
            <a:solidFill>
              <a:schemeClr val="tx1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r Verbinder 100">
            <a:extLst>
              <a:ext uri="{FF2B5EF4-FFF2-40B4-BE49-F238E27FC236}">
                <a16:creationId xmlns:a16="http://schemas.microsoft.com/office/drawing/2014/main" id="{7DE8293B-F604-4C26-BBB8-064F2D7452DC}"/>
              </a:ext>
            </a:extLst>
          </p:cNvPr>
          <p:cNvCxnSpPr>
            <a:cxnSpLocks/>
          </p:cNvCxnSpPr>
          <p:nvPr/>
        </p:nvCxnSpPr>
        <p:spPr>
          <a:xfrm>
            <a:off x="4571206" y="2021828"/>
            <a:ext cx="2753521" cy="0"/>
          </a:xfrm>
          <a:prstGeom prst="line">
            <a:avLst/>
          </a:prstGeom>
          <a:ln w="50800" cmpd="sng"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Gerader Verbinder 103">
            <a:extLst>
              <a:ext uri="{FF2B5EF4-FFF2-40B4-BE49-F238E27FC236}">
                <a16:creationId xmlns:a16="http://schemas.microsoft.com/office/drawing/2014/main" id="{2187BDDC-3E02-448E-B403-F2EDE4B930E2}"/>
              </a:ext>
            </a:extLst>
          </p:cNvPr>
          <p:cNvCxnSpPr>
            <a:cxnSpLocks/>
          </p:cNvCxnSpPr>
          <p:nvPr/>
        </p:nvCxnSpPr>
        <p:spPr>
          <a:xfrm>
            <a:off x="4571206" y="3964928"/>
            <a:ext cx="2753521" cy="0"/>
          </a:xfrm>
          <a:prstGeom prst="line">
            <a:avLst/>
          </a:prstGeom>
          <a:ln w="50800" cmpd="sng"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Sprechblase: rechteckig mit abgerundeten Ecken 98">
            <a:extLst>
              <a:ext uri="{FF2B5EF4-FFF2-40B4-BE49-F238E27FC236}">
                <a16:creationId xmlns:a16="http://schemas.microsoft.com/office/drawing/2014/main" id="{9E955650-72A2-4BA8-A14B-C4199E326596}"/>
              </a:ext>
            </a:extLst>
          </p:cNvPr>
          <p:cNvSpPr/>
          <p:nvPr/>
        </p:nvSpPr>
        <p:spPr>
          <a:xfrm>
            <a:off x="4785119" y="1249107"/>
            <a:ext cx="1059661" cy="592138"/>
          </a:xfrm>
          <a:prstGeom prst="wedgeRoundRectCallout">
            <a:avLst>
              <a:gd name="adj1" fmla="val -76448"/>
              <a:gd name="adj2" fmla="val 210488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Firewall</a:t>
            </a:r>
          </a:p>
        </p:txBody>
      </p:sp>
      <p:cxnSp>
        <p:nvCxnSpPr>
          <p:cNvPr id="105" name="Gerader Verbinder 104">
            <a:extLst>
              <a:ext uri="{FF2B5EF4-FFF2-40B4-BE49-F238E27FC236}">
                <a16:creationId xmlns:a16="http://schemas.microsoft.com/office/drawing/2014/main" id="{F82E3129-4D8B-4AFE-B3EA-EA7619A87F0D}"/>
              </a:ext>
            </a:extLst>
          </p:cNvPr>
          <p:cNvCxnSpPr>
            <a:cxnSpLocks/>
          </p:cNvCxnSpPr>
          <p:nvPr/>
        </p:nvCxnSpPr>
        <p:spPr>
          <a:xfrm>
            <a:off x="7301709" y="2008968"/>
            <a:ext cx="0" cy="1955962"/>
          </a:xfrm>
          <a:prstGeom prst="line">
            <a:avLst/>
          </a:prstGeom>
          <a:ln w="50800" cmpd="sng"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 Verbindung mit Pfeil 106">
            <a:extLst>
              <a:ext uri="{FF2B5EF4-FFF2-40B4-BE49-F238E27FC236}">
                <a16:creationId xmlns:a16="http://schemas.microsoft.com/office/drawing/2014/main" id="{EF4F61D1-B280-4422-9D53-6011F402BB70}"/>
              </a:ext>
            </a:extLst>
          </p:cNvPr>
          <p:cNvCxnSpPr>
            <a:cxnSpLocks/>
          </p:cNvCxnSpPr>
          <p:nvPr/>
        </p:nvCxnSpPr>
        <p:spPr>
          <a:xfrm flipV="1">
            <a:off x="6615909" y="3172831"/>
            <a:ext cx="0" cy="792097"/>
          </a:xfrm>
          <a:prstGeom prst="straightConnector1">
            <a:avLst/>
          </a:prstGeom>
          <a:ln w="50800" cmpd="sng">
            <a:solidFill>
              <a:schemeClr val="tx1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 Verbindung mit Pfeil 112">
            <a:extLst>
              <a:ext uri="{FF2B5EF4-FFF2-40B4-BE49-F238E27FC236}">
                <a16:creationId xmlns:a16="http://schemas.microsoft.com/office/drawing/2014/main" id="{382B7F16-961D-4328-88BA-3EA06AF39096}"/>
              </a:ext>
            </a:extLst>
          </p:cNvPr>
          <p:cNvCxnSpPr>
            <a:cxnSpLocks/>
          </p:cNvCxnSpPr>
          <p:nvPr/>
        </p:nvCxnSpPr>
        <p:spPr>
          <a:xfrm flipH="1" flipV="1">
            <a:off x="2828926" y="4270030"/>
            <a:ext cx="3786982" cy="37215"/>
          </a:xfrm>
          <a:prstGeom prst="straightConnector1">
            <a:avLst/>
          </a:prstGeom>
          <a:ln w="50800" cmpd="sng">
            <a:solidFill>
              <a:schemeClr val="tx1">
                <a:lumMod val="50000"/>
                <a:lumOff val="50000"/>
              </a:schemeClr>
            </a:solidFill>
            <a:prstDash val="sysDash"/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 Verbindung mit Pfeil 117">
            <a:extLst>
              <a:ext uri="{FF2B5EF4-FFF2-40B4-BE49-F238E27FC236}">
                <a16:creationId xmlns:a16="http://schemas.microsoft.com/office/drawing/2014/main" id="{FEF25EC6-2267-42DB-9B0A-8DD2BA94B0D9}"/>
              </a:ext>
            </a:extLst>
          </p:cNvPr>
          <p:cNvCxnSpPr>
            <a:cxnSpLocks/>
          </p:cNvCxnSpPr>
          <p:nvPr/>
        </p:nvCxnSpPr>
        <p:spPr>
          <a:xfrm flipV="1">
            <a:off x="6615909" y="3964928"/>
            <a:ext cx="0" cy="342318"/>
          </a:xfrm>
          <a:prstGeom prst="straightConnector1">
            <a:avLst/>
          </a:prstGeom>
          <a:ln w="50800" cmpd="sng">
            <a:solidFill>
              <a:schemeClr val="tx1">
                <a:lumMod val="50000"/>
                <a:lumOff val="50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Multiplikationszeichen 108">
            <a:extLst>
              <a:ext uri="{FF2B5EF4-FFF2-40B4-BE49-F238E27FC236}">
                <a16:creationId xmlns:a16="http://schemas.microsoft.com/office/drawing/2014/main" id="{2513D0C8-38EA-4C78-8DF8-A9471229F279}"/>
              </a:ext>
            </a:extLst>
          </p:cNvPr>
          <p:cNvSpPr/>
          <p:nvPr/>
        </p:nvSpPr>
        <p:spPr>
          <a:xfrm>
            <a:off x="6327480" y="3677198"/>
            <a:ext cx="576857" cy="556542"/>
          </a:xfrm>
          <a:prstGeom prst="mathMultiply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124" name="Textfeld 123">
            <a:extLst>
              <a:ext uri="{FF2B5EF4-FFF2-40B4-BE49-F238E27FC236}">
                <a16:creationId xmlns:a16="http://schemas.microsoft.com/office/drawing/2014/main" id="{D31B527D-1396-41CC-876E-BF527E286E98}"/>
              </a:ext>
            </a:extLst>
          </p:cNvPr>
          <p:cNvSpPr txBox="1"/>
          <p:nvPr/>
        </p:nvSpPr>
        <p:spPr>
          <a:xfrm>
            <a:off x="1679577" y="5239716"/>
            <a:ext cx="61023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43: Firewalls sind nur dann wirksam, wenn sie nicht umgangen werden können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840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Rechteck 392">
            <a:extLst>
              <a:ext uri="{FF2B5EF4-FFF2-40B4-BE49-F238E27FC236}">
                <a16:creationId xmlns:a16="http://schemas.microsoft.com/office/drawing/2014/main" id="{E5F71448-6EC7-402D-98A4-62E74D46B030}"/>
              </a:ext>
            </a:extLst>
          </p:cNvPr>
          <p:cNvSpPr/>
          <p:nvPr/>
        </p:nvSpPr>
        <p:spPr>
          <a:xfrm>
            <a:off x="6159324" y="1187780"/>
            <a:ext cx="1764509" cy="12382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376" name="Rechteck 375">
            <a:extLst>
              <a:ext uri="{FF2B5EF4-FFF2-40B4-BE49-F238E27FC236}">
                <a16:creationId xmlns:a16="http://schemas.microsoft.com/office/drawing/2014/main" id="{45CBC886-649F-46AD-94E0-E9C3FD7C5148}"/>
              </a:ext>
            </a:extLst>
          </p:cNvPr>
          <p:cNvSpPr/>
          <p:nvPr/>
        </p:nvSpPr>
        <p:spPr>
          <a:xfrm>
            <a:off x="6159324" y="2196240"/>
            <a:ext cx="1764509" cy="12382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LAN</a:t>
            </a:r>
          </a:p>
          <a:p>
            <a:pPr algn="ctr"/>
            <a:r>
              <a:rPr lang="de-DE" dirty="0">
                <a:latin typeface="Arial Narrow" panose="020B0606020202030204" pitchFamily="34" charset="0"/>
              </a:rPr>
              <a:t>(„sicheres Netzwerk“)</a:t>
            </a:r>
          </a:p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grpSp>
        <p:nvGrpSpPr>
          <p:cNvPr id="291" name="Group 96">
            <a:extLst>
              <a:ext uri="{FF2B5EF4-FFF2-40B4-BE49-F238E27FC236}">
                <a16:creationId xmlns:a16="http://schemas.microsoft.com/office/drawing/2014/main" id="{9AC3BF20-FB04-49B7-8871-43436450FFD9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6154172" y="2768532"/>
            <a:ext cx="1030288" cy="957263"/>
            <a:chOff x="1589" y="1649"/>
            <a:chExt cx="649" cy="603"/>
          </a:xfrm>
        </p:grpSpPr>
        <p:grpSp>
          <p:nvGrpSpPr>
            <p:cNvPr id="292" name="Group 14">
              <a:extLst>
                <a:ext uri="{FF2B5EF4-FFF2-40B4-BE49-F238E27FC236}">
                  <a16:creationId xmlns:a16="http://schemas.microsoft.com/office/drawing/2014/main" id="{D3E88FDA-A49E-4D1B-AF85-042BC9F14B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2" y="2046"/>
              <a:ext cx="145" cy="99"/>
              <a:chOff x="2092" y="2046"/>
              <a:chExt cx="145" cy="99"/>
            </a:xfrm>
          </p:grpSpPr>
          <p:sp>
            <p:nvSpPr>
              <p:cNvPr id="374" name="Freeform 12">
                <a:extLst>
                  <a:ext uri="{FF2B5EF4-FFF2-40B4-BE49-F238E27FC236}">
                    <a16:creationId xmlns:a16="http://schemas.microsoft.com/office/drawing/2014/main" id="{BD375E09-F4E7-4F42-9A80-1E169B9F9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" y="2046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75" name="Freeform 13">
                <a:extLst>
                  <a:ext uri="{FF2B5EF4-FFF2-40B4-BE49-F238E27FC236}">
                    <a16:creationId xmlns:a16="http://schemas.microsoft.com/office/drawing/2014/main" id="{D728722F-EAFB-4299-8673-9D5016B73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" y="2046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93" name="Group 17">
              <a:extLst>
                <a:ext uri="{FF2B5EF4-FFF2-40B4-BE49-F238E27FC236}">
                  <a16:creationId xmlns:a16="http://schemas.microsoft.com/office/drawing/2014/main" id="{F4F94A6F-FB2E-403C-8C35-D86C99557C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48" y="2089"/>
              <a:ext cx="144" cy="99"/>
              <a:chOff x="1948" y="2089"/>
              <a:chExt cx="144" cy="99"/>
            </a:xfrm>
          </p:grpSpPr>
          <p:sp>
            <p:nvSpPr>
              <p:cNvPr id="372" name="Freeform 15">
                <a:extLst>
                  <a:ext uri="{FF2B5EF4-FFF2-40B4-BE49-F238E27FC236}">
                    <a16:creationId xmlns:a16="http://schemas.microsoft.com/office/drawing/2014/main" id="{899BFB1E-6355-405C-833E-B98D33CA0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2089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73" name="Freeform 16">
                <a:extLst>
                  <a:ext uri="{FF2B5EF4-FFF2-40B4-BE49-F238E27FC236}">
                    <a16:creationId xmlns:a16="http://schemas.microsoft.com/office/drawing/2014/main" id="{94F79B7C-26DC-48BD-BE5E-4496DB8F16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2089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94" name="Group 20">
              <a:extLst>
                <a:ext uri="{FF2B5EF4-FFF2-40B4-BE49-F238E27FC236}">
                  <a16:creationId xmlns:a16="http://schemas.microsoft.com/office/drawing/2014/main" id="{2050026C-3F4D-41C4-967E-EFB9367B19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05" y="2132"/>
              <a:ext cx="143" cy="100"/>
              <a:chOff x="1805" y="2132"/>
              <a:chExt cx="143" cy="100"/>
            </a:xfrm>
          </p:grpSpPr>
          <p:sp>
            <p:nvSpPr>
              <p:cNvPr id="370" name="Freeform 18">
                <a:extLst>
                  <a:ext uri="{FF2B5EF4-FFF2-40B4-BE49-F238E27FC236}">
                    <a16:creationId xmlns:a16="http://schemas.microsoft.com/office/drawing/2014/main" id="{C09CA0D8-ECAD-4652-A31F-A0026750C7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5" y="2132"/>
                <a:ext cx="143" cy="100"/>
              </a:xfrm>
              <a:custGeom>
                <a:avLst/>
                <a:gdLst>
                  <a:gd name="T0" fmla="*/ 143 w 143"/>
                  <a:gd name="T1" fmla="*/ 56 h 100"/>
                  <a:gd name="T2" fmla="*/ 0 w 143"/>
                  <a:gd name="T3" fmla="*/ 100 h 100"/>
                  <a:gd name="T4" fmla="*/ 0 w 143"/>
                  <a:gd name="T5" fmla="*/ 43 h 100"/>
                  <a:gd name="T6" fmla="*/ 143 w 143"/>
                  <a:gd name="T7" fmla="*/ 0 h 100"/>
                  <a:gd name="T8" fmla="*/ 143 w 143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71" name="Freeform 19">
                <a:extLst>
                  <a:ext uri="{FF2B5EF4-FFF2-40B4-BE49-F238E27FC236}">
                    <a16:creationId xmlns:a16="http://schemas.microsoft.com/office/drawing/2014/main" id="{8667C324-2717-44F7-8837-1D675D428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5" y="2132"/>
                <a:ext cx="143" cy="100"/>
              </a:xfrm>
              <a:custGeom>
                <a:avLst/>
                <a:gdLst>
                  <a:gd name="T0" fmla="*/ 143 w 143"/>
                  <a:gd name="T1" fmla="*/ 56 h 100"/>
                  <a:gd name="T2" fmla="*/ 0 w 143"/>
                  <a:gd name="T3" fmla="*/ 100 h 100"/>
                  <a:gd name="T4" fmla="*/ 0 w 143"/>
                  <a:gd name="T5" fmla="*/ 43 h 100"/>
                  <a:gd name="T6" fmla="*/ 143 w 143"/>
                  <a:gd name="T7" fmla="*/ 0 h 100"/>
                  <a:gd name="T8" fmla="*/ 143 w 143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95" name="Group 23">
              <a:extLst>
                <a:ext uri="{FF2B5EF4-FFF2-40B4-BE49-F238E27FC236}">
                  <a16:creationId xmlns:a16="http://schemas.microsoft.com/office/drawing/2014/main" id="{94983257-37E3-4702-919E-8C430271D4B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33" y="2175"/>
              <a:ext cx="73" cy="77"/>
              <a:chOff x="1733" y="2175"/>
              <a:chExt cx="73" cy="77"/>
            </a:xfrm>
          </p:grpSpPr>
          <p:sp>
            <p:nvSpPr>
              <p:cNvPr id="368" name="Freeform 21">
                <a:extLst>
                  <a:ext uri="{FF2B5EF4-FFF2-40B4-BE49-F238E27FC236}">
                    <a16:creationId xmlns:a16="http://schemas.microsoft.com/office/drawing/2014/main" id="{4A22E876-5140-46DF-BF52-850D78CA0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3" y="2175"/>
                <a:ext cx="73" cy="77"/>
              </a:xfrm>
              <a:custGeom>
                <a:avLst/>
                <a:gdLst>
                  <a:gd name="T0" fmla="*/ 73 w 73"/>
                  <a:gd name="T1" fmla="*/ 54 h 77"/>
                  <a:gd name="T2" fmla="*/ 0 w 73"/>
                  <a:gd name="T3" fmla="*/ 77 h 77"/>
                  <a:gd name="T4" fmla="*/ 0 w 73"/>
                  <a:gd name="T5" fmla="*/ 23 h 77"/>
                  <a:gd name="T6" fmla="*/ 73 w 73"/>
                  <a:gd name="T7" fmla="*/ 0 h 77"/>
                  <a:gd name="T8" fmla="*/ 73 w 73"/>
                  <a:gd name="T9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7">
                    <a:moveTo>
                      <a:pt x="73" y="54"/>
                    </a:moveTo>
                    <a:lnTo>
                      <a:pt x="0" y="77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4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69" name="Freeform 22">
                <a:extLst>
                  <a:ext uri="{FF2B5EF4-FFF2-40B4-BE49-F238E27FC236}">
                    <a16:creationId xmlns:a16="http://schemas.microsoft.com/office/drawing/2014/main" id="{D0084533-A8D9-4DEA-A8A8-25BDA9248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3" y="2175"/>
                <a:ext cx="73" cy="77"/>
              </a:xfrm>
              <a:custGeom>
                <a:avLst/>
                <a:gdLst>
                  <a:gd name="T0" fmla="*/ 73 w 73"/>
                  <a:gd name="T1" fmla="*/ 54 h 77"/>
                  <a:gd name="T2" fmla="*/ 0 w 73"/>
                  <a:gd name="T3" fmla="*/ 77 h 77"/>
                  <a:gd name="T4" fmla="*/ 0 w 73"/>
                  <a:gd name="T5" fmla="*/ 23 h 77"/>
                  <a:gd name="T6" fmla="*/ 73 w 73"/>
                  <a:gd name="T7" fmla="*/ 0 h 77"/>
                  <a:gd name="T8" fmla="*/ 73 w 73"/>
                  <a:gd name="T9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7">
                    <a:moveTo>
                      <a:pt x="73" y="54"/>
                    </a:moveTo>
                    <a:lnTo>
                      <a:pt x="0" y="77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96" name="Group 26">
              <a:extLst>
                <a:ext uri="{FF2B5EF4-FFF2-40B4-BE49-F238E27FC236}">
                  <a16:creationId xmlns:a16="http://schemas.microsoft.com/office/drawing/2014/main" id="{5F4105DD-10E3-4AF6-B799-BBB143C04A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65" y="1987"/>
              <a:ext cx="73" cy="79"/>
              <a:chOff x="2165" y="1987"/>
              <a:chExt cx="73" cy="79"/>
            </a:xfrm>
          </p:grpSpPr>
          <p:sp>
            <p:nvSpPr>
              <p:cNvPr id="366" name="Freeform 24">
                <a:extLst>
                  <a:ext uri="{FF2B5EF4-FFF2-40B4-BE49-F238E27FC236}">
                    <a16:creationId xmlns:a16="http://schemas.microsoft.com/office/drawing/2014/main" id="{BE8D2076-A12D-4A87-B142-4E4340F2D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987"/>
                <a:ext cx="73" cy="79"/>
              </a:xfrm>
              <a:custGeom>
                <a:avLst/>
                <a:gdLst>
                  <a:gd name="T0" fmla="*/ 73 w 73"/>
                  <a:gd name="T1" fmla="*/ 56 h 79"/>
                  <a:gd name="T2" fmla="*/ 0 w 73"/>
                  <a:gd name="T3" fmla="*/ 79 h 79"/>
                  <a:gd name="T4" fmla="*/ 0 w 73"/>
                  <a:gd name="T5" fmla="*/ 23 h 79"/>
                  <a:gd name="T6" fmla="*/ 73 w 73"/>
                  <a:gd name="T7" fmla="*/ 0 h 79"/>
                  <a:gd name="T8" fmla="*/ 73 w 73"/>
                  <a:gd name="T9" fmla="*/ 5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9">
                    <a:moveTo>
                      <a:pt x="73" y="56"/>
                    </a:moveTo>
                    <a:lnTo>
                      <a:pt x="0" y="79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67" name="Freeform 25">
                <a:extLst>
                  <a:ext uri="{FF2B5EF4-FFF2-40B4-BE49-F238E27FC236}">
                    <a16:creationId xmlns:a16="http://schemas.microsoft.com/office/drawing/2014/main" id="{96652993-3A06-40E9-8B87-686B2CF28D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987"/>
                <a:ext cx="73" cy="79"/>
              </a:xfrm>
              <a:custGeom>
                <a:avLst/>
                <a:gdLst>
                  <a:gd name="T0" fmla="*/ 73 w 73"/>
                  <a:gd name="T1" fmla="*/ 56 h 79"/>
                  <a:gd name="T2" fmla="*/ 0 w 73"/>
                  <a:gd name="T3" fmla="*/ 79 h 79"/>
                  <a:gd name="T4" fmla="*/ 0 w 73"/>
                  <a:gd name="T5" fmla="*/ 23 h 79"/>
                  <a:gd name="T6" fmla="*/ 73 w 73"/>
                  <a:gd name="T7" fmla="*/ 0 h 79"/>
                  <a:gd name="T8" fmla="*/ 73 w 73"/>
                  <a:gd name="T9" fmla="*/ 5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9">
                    <a:moveTo>
                      <a:pt x="73" y="56"/>
                    </a:moveTo>
                    <a:lnTo>
                      <a:pt x="0" y="79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97" name="Group 29">
              <a:extLst>
                <a:ext uri="{FF2B5EF4-FFF2-40B4-BE49-F238E27FC236}">
                  <a16:creationId xmlns:a16="http://schemas.microsoft.com/office/drawing/2014/main" id="{DB5E386A-E9B4-4273-86EE-506DD14625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23" y="2010"/>
              <a:ext cx="143" cy="99"/>
              <a:chOff x="2023" y="2010"/>
              <a:chExt cx="143" cy="99"/>
            </a:xfrm>
          </p:grpSpPr>
          <p:sp>
            <p:nvSpPr>
              <p:cNvPr id="364" name="Freeform 27">
                <a:extLst>
                  <a:ext uri="{FF2B5EF4-FFF2-40B4-BE49-F238E27FC236}">
                    <a16:creationId xmlns:a16="http://schemas.microsoft.com/office/drawing/2014/main" id="{A9D9BC07-DDBF-4E5F-B10C-ED10FED159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2010"/>
                <a:ext cx="143" cy="99"/>
              </a:xfrm>
              <a:custGeom>
                <a:avLst/>
                <a:gdLst>
                  <a:gd name="T0" fmla="*/ 143 w 143"/>
                  <a:gd name="T1" fmla="*/ 56 h 99"/>
                  <a:gd name="T2" fmla="*/ 0 w 143"/>
                  <a:gd name="T3" fmla="*/ 99 h 99"/>
                  <a:gd name="T4" fmla="*/ 0 w 143"/>
                  <a:gd name="T5" fmla="*/ 43 h 99"/>
                  <a:gd name="T6" fmla="*/ 143 w 143"/>
                  <a:gd name="T7" fmla="*/ 0 h 99"/>
                  <a:gd name="T8" fmla="*/ 143 w 143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99">
                    <a:moveTo>
                      <a:pt x="143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65" name="Freeform 28">
                <a:extLst>
                  <a:ext uri="{FF2B5EF4-FFF2-40B4-BE49-F238E27FC236}">
                    <a16:creationId xmlns:a16="http://schemas.microsoft.com/office/drawing/2014/main" id="{40B3B87F-E89B-472F-A3E9-44561468B1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2010"/>
                <a:ext cx="143" cy="99"/>
              </a:xfrm>
              <a:custGeom>
                <a:avLst/>
                <a:gdLst>
                  <a:gd name="T0" fmla="*/ 143 w 143"/>
                  <a:gd name="T1" fmla="*/ 56 h 99"/>
                  <a:gd name="T2" fmla="*/ 0 w 143"/>
                  <a:gd name="T3" fmla="*/ 99 h 99"/>
                  <a:gd name="T4" fmla="*/ 0 w 143"/>
                  <a:gd name="T5" fmla="*/ 43 h 99"/>
                  <a:gd name="T6" fmla="*/ 143 w 143"/>
                  <a:gd name="T7" fmla="*/ 0 h 99"/>
                  <a:gd name="T8" fmla="*/ 143 w 143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99">
                    <a:moveTo>
                      <a:pt x="143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98" name="Group 32">
              <a:extLst>
                <a:ext uri="{FF2B5EF4-FFF2-40B4-BE49-F238E27FC236}">
                  <a16:creationId xmlns:a16="http://schemas.microsoft.com/office/drawing/2014/main" id="{7DB22688-33A5-4A9A-B415-77E936D2C8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79" y="2053"/>
              <a:ext cx="144" cy="99"/>
              <a:chOff x="1879" y="2053"/>
              <a:chExt cx="144" cy="99"/>
            </a:xfrm>
          </p:grpSpPr>
          <p:sp>
            <p:nvSpPr>
              <p:cNvPr id="362" name="Freeform 30">
                <a:extLst>
                  <a:ext uri="{FF2B5EF4-FFF2-40B4-BE49-F238E27FC236}">
                    <a16:creationId xmlns:a16="http://schemas.microsoft.com/office/drawing/2014/main" id="{E6903BC4-C16E-466D-A658-927E2D773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2053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63" name="Freeform 31">
                <a:extLst>
                  <a:ext uri="{FF2B5EF4-FFF2-40B4-BE49-F238E27FC236}">
                    <a16:creationId xmlns:a16="http://schemas.microsoft.com/office/drawing/2014/main" id="{E1CBF28C-C5C5-4FAF-BBF8-891795696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2053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99" name="Group 35">
              <a:extLst>
                <a:ext uri="{FF2B5EF4-FFF2-40B4-BE49-F238E27FC236}">
                  <a16:creationId xmlns:a16="http://schemas.microsoft.com/office/drawing/2014/main" id="{38B98921-D2F9-44FE-8984-097662E763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35" y="2096"/>
              <a:ext cx="144" cy="100"/>
              <a:chOff x="1735" y="2096"/>
              <a:chExt cx="144" cy="100"/>
            </a:xfrm>
          </p:grpSpPr>
          <p:sp>
            <p:nvSpPr>
              <p:cNvPr id="360" name="Freeform 33">
                <a:extLst>
                  <a:ext uri="{FF2B5EF4-FFF2-40B4-BE49-F238E27FC236}">
                    <a16:creationId xmlns:a16="http://schemas.microsoft.com/office/drawing/2014/main" id="{4D312B45-2C4C-43AC-8E5E-1170524916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2096"/>
                <a:ext cx="144" cy="100"/>
              </a:xfrm>
              <a:custGeom>
                <a:avLst/>
                <a:gdLst>
                  <a:gd name="T0" fmla="*/ 144 w 144"/>
                  <a:gd name="T1" fmla="*/ 56 h 100"/>
                  <a:gd name="T2" fmla="*/ 0 w 144"/>
                  <a:gd name="T3" fmla="*/ 100 h 100"/>
                  <a:gd name="T4" fmla="*/ 0 w 144"/>
                  <a:gd name="T5" fmla="*/ 43 h 100"/>
                  <a:gd name="T6" fmla="*/ 144 w 144"/>
                  <a:gd name="T7" fmla="*/ 0 h 100"/>
                  <a:gd name="T8" fmla="*/ 144 w 144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61" name="Freeform 34">
                <a:extLst>
                  <a:ext uri="{FF2B5EF4-FFF2-40B4-BE49-F238E27FC236}">
                    <a16:creationId xmlns:a16="http://schemas.microsoft.com/office/drawing/2014/main" id="{922634DB-D917-4230-83E6-3BC78B3D3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2096"/>
                <a:ext cx="144" cy="100"/>
              </a:xfrm>
              <a:custGeom>
                <a:avLst/>
                <a:gdLst>
                  <a:gd name="T0" fmla="*/ 144 w 144"/>
                  <a:gd name="T1" fmla="*/ 56 h 100"/>
                  <a:gd name="T2" fmla="*/ 0 w 144"/>
                  <a:gd name="T3" fmla="*/ 100 h 100"/>
                  <a:gd name="T4" fmla="*/ 0 w 144"/>
                  <a:gd name="T5" fmla="*/ 43 h 100"/>
                  <a:gd name="T6" fmla="*/ 144 w 144"/>
                  <a:gd name="T7" fmla="*/ 0 h 100"/>
                  <a:gd name="T8" fmla="*/ 144 w 144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00" name="Group 38">
              <a:extLst>
                <a:ext uri="{FF2B5EF4-FFF2-40B4-BE49-F238E27FC236}">
                  <a16:creationId xmlns:a16="http://schemas.microsoft.com/office/drawing/2014/main" id="{A28249D6-7A9D-4A2C-AB1D-FAAEFAB2B1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3" y="1931"/>
              <a:ext cx="145" cy="99"/>
              <a:chOff x="2093" y="1931"/>
              <a:chExt cx="145" cy="99"/>
            </a:xfrm>
          </p:grpSpPr>
          <p:sp>
            <p:nvSpPr>
              <p:cNvPr id="358" name="Freeform 36">
                <a:extLst>
                  <a:ext uri="{FF2B5EF4-FFF2-40B4-BE49-F238E27FC236}">
                    <a16:creationId xmlns:a16="http://schemas.microsoft.com/office/drawing/2014/main" id="{0732EC73-088D-4B32-820C-807ADD629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3" y="1931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59" name="Freeform 37">
                <a:extLst>
                  <a:ext uri="{FF2B5EF4-FFF2-40B4-BE49-F238E27FC236}">
                    <a16:creationId xmlns:a16="http://schemas.microsoft.com/office/drawing/2014/main" id="{F6B400C5-0385-419B-B19E-C1FA4C644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3" y="1931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01" name="Group 41">
              <a:extLst>
                <a:ext uri="{FF2B5EF4-FFF2-40B4-BE49-F238E27FC236}">
                  <a16:creationId xmlns:a16="http://schemas.microsoft.com/office/drawing/2014/main" id="{E0168D34-73C1-4983-8017-B8AAA19CC3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51" y="1976"/>
              <a:ext cx="142" cy="100"/>
              <a:chOff x="1951" y="1976"/>
              <a:chExt cx="142" cy="100"/>
            </a:xfrm>
          </p:grpSpPr>
          <p:sp>
            <p:nvSpPr>
              <p:cNvPr id="356" name="Freeform 39">
                <a:extLst>
                  <a:ext uri="{FF2B5EF4-FFF2-40B4-BE49-F238E27FC236}">
                    <a16:creationId xmlns:a16="http://schemas.microsoft.com/office/drawing/2014/main" id="{A95F75A0-FEA0-402E-A602-C4977C47BC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1" y="1976"/>
                <a:ext cx="142" cy="100"/>
              </a:xfrm>
              <a:custGeom>
                <a:avLst/>
                <a:gdLst>
                  <a:gd name="T0" fmla="*/ 142 w 142"/>
                  <a:gd name="T1" fmla="*/ 57 h 100"/>
                  <a:gd name="T2" fmla="*/ 0 w 142"/>
                  <a:gd name="T3" fmla="*/ 100 h 100"/>
                  <a:gd name="T4" fmla="*/ 0 w 142"/>
                  <a:gd name="T5" fmla="*/ 43 h 100"/>
                  <a:gd name="T6" fmla="*/ 142 w 142"/>
                  <a:gd name="T7" fmla="*/ 0 h 100"/>
                  <a:gd name="T8" fmla="*/ 142 w 142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00">
                    <a:moveTo>
                      <a:pt x="142" y="57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2" y="0"/>
                    </a:lnTo>
                    <a:lnTo>
                      <a:pt x="142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57" name="Freeform 40">
                <a:extLst>
                  <a:ext uri="{FF2B5EF4-FFF2-40B4-BE49-F238E27FC236}">
                    <a16:creationId xmlns:a16="http://schemas.microsoft.com/office/drawing/2014/main" id="{29A98D22-05AF-4816-ADE6-EF9EBE1CE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1" y="1976"/>
                <a:ext cx="142" cy="100"/>
              </a:xfrm>
              <a:custGeom>
                <a:avLst/>
                <a:gdLst>
                  <a:gd name="T0" fmla="*/ 142 w 142"/>
                  <a:gd name="T1" fmla="*/ 57 h 100"/>
                  <a:gd name="T2" fmla="*/ 0 w 142"/>
                  <a:gd name="T3" fmla="*/ 100 h 100"/>
                  <a:gd name="T4" fmla="*/ 0 w 142"/>
                  <a:gd name="T5" fmla="*/ 43 h 100"/>
                  <a:gd name="T6" fmla="*/ 142 w 142"/>
                  <a:gd name="T7" fmla="*/ 0 h 100"/>
                  <a:gd name="T8" fmla="*/ 142 w 142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00">
                    <a:moveTo>
                      <a:pt x="142" y="57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2" y="0"/>
                    </a:lnTo>
                    <a:lnTo>
                      <a:pt x="142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02" name="Group 44">
              <a:extLst>
                <a:ext uri="{FF2B5EF4-FFF2-40B4-BE49-F238E27FC236}">
                  <a16:creationId xmlns:a16="http://schemas.microsoft.com/office/drawing/2014/main" id="{A4DFF481-224F-4A76-8D21-D9D51F1397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06" y="2019"/>
              <a:ext cx="145" cy="100"/>
              <a:chOff x="1806" y="2019"/>
              <a:chExt cx="145" cy="100"/>
            </a:xfrm>
          </p:grpSpPr>
          <p:sp>
            <p:nvSpPr>
              <p:cNvPr id="354" name="Freeform 42">
                <a:extLst>
                  <a:ext uri="{FF2B5EF4-FFF2-40B4-BE49-F238E27FC236}">
                    <a16:creationId xmlns:a16="http://schemas.microsoft.com/office/drawing/2014/main" id="{E4E3A732-F0AB-4BB5-AA6D-B4D2D2D41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" y="2019"/>
                <a:ext cx="145" cy="100"/>
              </a:xfrm>
              <a:custGeom>
                <a:avLst/>
                <a:gdLst>
                  <a:gd name="T0" fmla="*/ 145 w 145"/>
                  <a:gd name="T1" fmla="*/ 57 h 100"/>
                  <a:gd name="T2" fmla="*/ 0 w 145"/>
                  <a:gd name="T3" fmla="*/ 100 h 100"/>
                  <a:gd name="T4" fmla="*/ 0 w 145"/>
                  <a:gd name="T5" fmla="*/ 43 h 100"/>
                  <a:gd name="T6" fmla="*/ 145 w 145"/>
                  <a:gd name="T7" fmla="*/ 0 h 100"/>
                  <a:gd name="T8" fmla="*/ 145 w 145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00">
                    <a:moveTo>
                      <a:pt x="145" y="57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55" name="Freeform 43">
                <a:extLst>
                  <a:ext uri="{FF2B5EF4-FFF2-40B4-BE49-F238E27FC236}">
                    <a16:creationId xmlns:a16="http://schemas.microsoft.com/office/drawing/2014/main" id="{7710E60F-2336-476E-A7BA-43D536828C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" y="2019"/>
                <a:ext cx="145" cy="100"/>
              </a:xfrm>
              <a:custGeom>
                <a:avLst/>
                <a:gdLst>
                  <a:gd name="T0" fmla="*/ 145 w 145"/>
                  <a:gd name="T1" fmla="*/ 57 h 100"/>
                  <a:gd name="T2" fmla="*/ 0 w 145"/>
                  <a:gd name="T3" fmla="*/ 100 h 100"/>
                  <a:gd name="T4" fmla="*/ 0 w 145"/>
                  <a:gd name="T5" fmla="*/ 43 h 100"/>
                  <a:gd name="T6" fmla="*/ 145 w 145"/>
                  <a:gd name="T7" fmla="*/ 0 h 100"/>
                  <a:gd name="T8" fmla="*/ 145 w 145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00">
                    <a:moveTo>
                      <a:pt x="145" y="57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03" name="Group 47">
              <a:extLst>
                <a:ext uri="{FF2B5EF4-FFF2-40B4-BE49-F238E27FC236}">
                  <a16:creationId xmlns:a16="http://schemas.microsoft.com/office/drawing/2014/main" id="{B877D6FC-94BB-486D-BD94-8BA7044727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35" y="2062"/>
              <a:ext cx="72" cy="80"/>
              <a:chOff x="1735" y="2062"/>
              <a:chExt cx="72" cy="80"/>
            </a:xfrm>
          </p:grpSpPr>
          <p:sp>
            <p:nvSpPr>
              <p:cNvPr id="352" name="Freeform 45">
                <a:extLst>
                  <a:ext uri="{FF2B5EF4-FFF2-40B4-BE49-F238E27FC236}">
                    <a16:creationId xmlns:a16="http://schemas.microsoft.com/office/drawing/2014/main" id="{DE7D8321-FBF2-48FC-B567-FCB9FE9FEE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2062"/>
                <a:ext cx="72" cy="80"/>
              </a:xfrm>
              <a:custGeom>
                <a:avLst/>
                <a:gdLst>
                  <a:gd name="T0" fmla="*/ 72 w 72"/>
                  <a:gd name="T1" fmla="*/ 56 h 80"/>
                  <a:gd name="T2" fmla="*/ 0 w 72"/>
                  <a:gd name="T3" fmla="*/ 80 h 80"/>
                  <a:gd name="T4" fmla="*/ 0 w 72"/>
                  <a:gd name="T5" fmla="*/ 24 h 80"/>
                  <a:gd name="T6" fmla="*/ 72 w 72"/>
                  <a:gd name="T7" fmla="*/ 0 h 80"/>
                  <a:gd name="T8" fmla="*/ 72 w 72"/>
                  <a:gd name="T9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80">
                    <a:moveTo>
                      <a:pt x="72" y="56"/>
                    </a:moveTo>
                    <a:lnTo>
                      <a:pt x="0" y="80"/>
                    </a:lnTo>
                    <a:lnTo>
                      <a:pt x="0" y="24"/>
                    </a:lnTo>
                    <a:lnTo>
                      <a:pt x="72" y="0"/>
                    </a:lnTo>
                    <a:lnTo>
                      <a:pt x="72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53" name="Freeform 46">
                <a:extLst>
                  <a:ext uri="{FF2B5EF4-FFF2-40B4-BE49-F238E27FC236}">
                    <a16:creationId xmlns:a16="http://schemas.microsoft.com/office/drawing/2014/main" id="{7B3B96AB-EF86-432A-A49E-9F5912CCE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2062"/>
                <a:ext cx="72" cy="80"/>
              </a:xfrm>
              <a:custGeom>
                <a:avLst/>
                <a:gdLst>
                  <a:gd name="T0" fmla="*/ 72 w 72"/>
                  <a:gd name="T1" fmla="*/ 56 h 80"/>
                  <a:gd name="T2" fmla="*/ 0 w 72"/>
                  <a:gd name="T3" fmla="*/ 80 h 80"/>
                  <a:gd name="T4" fmla="*/ 0 w 72"/>
                  <a:gd name="T5" fmla="*/ 24 h 80"/>
                  <a:gd name="T6" fmla="*/ 72 w 72"/>
                  <a:gd name="T7" fmla="*/ 0 h 80"/>
                  <a:gd name="T8" fmla="*/ 72 w 72"/>
                  <a:gd name="T9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80">
                    <a:moveTo>
                      <a:pt x="72" y="56"/>
                    </a:moveTo>
                    <a:lnTo>
                      <a:pt x="0" y="80"/>
                    </a:lnTo>
                    <a:lnTo>
                      <a:pt x="0" y="24"/>
                    </a:lnTo>
                    <a:lnTo>
                      <a:pt x="72" y="0"/>
                    </a:lnTo>
                    <a:lnTo>
                      <a:pt x="72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04" name="Group 50">
              <a:extLst>
                <a:ext uri="{FF2B5EF4-FFF2-40B4-BE49-F238E27FC236}">
                  <a16:creationId xmlns:a16="http://schemas.microsoft.com/office/drawing/2014/main" id="{7F53642A-B08C-4629-B6DA-015E1994EF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65" y="1877"/>
              <a:ext cx="73" cy="76"/>
              <a:chOff x="2165" y="1877"/>
              <a:chExt cx="73" cy="76"/>
            </a:xfrm>
          </p:grpSpPr>
          <p:sp>
            <p:nvSpPr>
              <p:cNvPr id="350" name="Freeform 48">
                <a:extLst>
                  <a:ext uri="{FF2B5EF4-FFF2-40B4-BE49-F238E27FC236}">
                    <a16:creationId xmlns:a16="http://schemas.microsoft.com/office/drawing/2014/main" id="{47338214-2D08-430F-8657-3FDDBDE27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877"/>
                <a:ext cx="73" cy="76"/>
              </a:xfrm>
              <a:custGeom>
                <a:avLst/>
                <a:gdLst>
                  <a:gd name="T0" fmla="*/ 73 w 73"/>
                  <a:gd name="T1" fmla="*/ 54 h 76"/>
                  <a:gd name="T2" fmla="*/ 0 w 73"/>
                  <a:gd name="T3" fmla="*/ 76 h 76"/>
                  <a:gd name="T4" fmla="*/ 0 w 73"/>
                  <a:gd name="T5" fmla="*/ 22 h 76"/>
                  <a:gd name="T6" fmla="*/ 73 w 73"/>
                  <a:gd name="T7" fmla="*/ 0 h 76"/>
                  <a:gd name="T8" fmla="*/ 73 w 73"/>
                  <a:gd name="T9" fmla="*/ 5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6">
                    <a:moveTo>
                      <a:pt x="73" y="54"/>
                    </a:moveTo>
                    <a:lnTo>
                      <a:pt x="0" y="76"/>
                    </a:lnTo>
                    <a:lnTo>
                      <a:pt x="0" y="22"/>
                    </a:lnTo>
                    <a:lnTo>
                      <a:pt x="73" y="0"/>
                    </a:lnTo>
                    <a:lnTo>
                      <a:pt x="73" y="54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51" name="Freeform 49">
                <a:extLst>
                  <a:ext uri="{FF2B5EF4-FFF2-40B4-BE49-F238E27FC236}">
                    <a16:creationId xmlns:a16="http://schemas.microsoft.com/office/drawing/2014/main" id="{2D24A84A-BD45-4B60-8F38-D5F676E16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877"/>
                <a:ext cx="73" cy="76"/>
              </a:xfrm>
              <a:custGeom>
                <a:avLst/>
                <a:gdLst>
                  <a:gd name="T0" fmla="*/ 73 w 73"/>
                  <a:gd name="T1" fmla="*/ 54 h 76"/>
                  <a:gd name="T2" fmla="*/ 0 w 73"/>
                  <a:gd name="T3" fmla="*/ 76 h 76"/>
                  <a:gd name="T4" fmla="*/ 0 w 73"/>
                  <a:gd name="T5" fmla="*/ 22 h 76"/>
                  <a:gd name="T6" fmla="*/ 73 w 73"/>
                  <a:gd name="T7" fmla="*/ 0 h 76"/>
                  <a:gd name="T8" fmla="*/ 73 w 73"/>
                  <a:gd name="T9" fmla="*/ 5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6">
                    <a:moveTo>
                      <a:pt x="73" y="54"/>
                    </a:moveTo>
                    <a:lnTo>
                      <a:pt x="0" y="76"/>
                    </a:lnTo>
                    <a:lnTo>
                      <a:pt x="0" y="22"/>
                    </a:lnTo>
                    <a:lnTo>
                      <a:pt x="73" y="0"/>
                    </a:lnTo>
                    <a:lnTo>
                      <a:pt x="73" y="5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05" name="Group 53">
              <a:extLst>
                <a:ext uri="{FF2B5EF4-FFF2-40B4-BE49-F238E27FC236}">
                  <a16:creationId xmlns:a16="http://schemas.microsoft.com/office/drawing/2014/main" id="{18B07F84-6614-4D57-A1D1-B30BA5B9D5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23" y="1897"/>
              <a:ext cx="143" cy="100"/>
              <a:chOff x="2023" y="1897"/>
              <a:chExt cx="143" cy="100"/>
            </a:xfrm>
          </p:grpSpPr>
          <p:sp>
            <p:nvSpPr>
              <p:cNvPr id="348" name="Freeform 51">
                <a:extLst>
                  <a:ext uri="{FF2B5EF4-FFF2-40B4-BE49-F238E27FC236}">
                    <a16:creationId xmlns:a16="http://schemas.microsoft.com/office/drawing/2014/main" id="{0BEF9221-7402-4A75-995E-A1FC4F1C83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1897"/>
                <a:ext cx="143" cy="100"/>
              </a:xfrm>
              <a:custGeom>
                <a:avLst/>
                <a:gdLst>
                  <a:gd name="T0" fmla="*/ 143 w 143"/>
                  <a:gd name="T1" fmla="*/ 56 h 100"/>
                  <a:gd name="T2" fmla="*/ 0 w 143"/>
                  <a:gd name="T3" fmla="*/ 100 h 100"/>
                  <a:gd name="T4" fmla="*/ 0 w 143"/>
                  <a:gd name="T5" fmla="*/ 43 h 100"/>
                  <a:gd name="T6" fmla="*/ 143 w 143"/>
                  <a:gd name="T7" fmla="*/ 0 h 100"/>
                  <a:gd name="T8" fmla="*/ 143 w 143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49" name="Freeform 52">
                <a:extLst>
                  <a:ext uri="{FF2B5EF4-FFF2-40B4-BE49-F238E27FC236}">
                    <a16:creationId xmlns:a16="http://schemas.microsoft.com/office/drawing/2014/main" id="{92FD0669-84BD-4FB7-803C-76BB2DCD5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1897"/>
                <a:ext cx="143" cy="100"/>
              </a:xfrm>
              <a:custGeom>
                <a:avLst/>
                <a:gdLst>
                  <a:gd name="T0" fmla="*/ 143 w 143"/>
                  <a:gd name="T1" fmla="*/ 56 h 100"/>
                  <a:gd name="T2" fmla="*/ 0 w 143"/>
                  <a:gd name="T3" fmla="*/ 100 h 100"/>
                  <a:gd name="T4" fmla="*/ 0 w 143"/>
                  <a:gd name="T5" fmla="*/ 43 h 100"/>
                  <a:gd name="T6" fmla="*/ 143 w 143"/>
                  <a:gd name="T7" fmla="*/ 0 h 100"/>
                  <a:gd name="T8" fmla="*/ 143 w 143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06" name="Group 56">
              <a:extLst>
                <a:ext uri="{FF2B5EF4-FFF2-40B4-BE49-F238E27FC236}">
                  <a16:creationId xmlns:a16="http://schemas.microsoft.com/office/drawing/2014/main" id="{C69B5929-A6FB-4F3D-BCD6-9CFB140766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79" y="1940"/>
              <a:ext cx="144" cy="102"/>
              <a:chOff x="1879" y="1940"/>
              <a:chExt cx="144" cy="102"/>
            </a:xfrm>
          </p:grpSpPr>
          <p:sp>
            <p:nvSpPr>
              <p:cNvPr id="346" name="Freeform 54">
                <a:extLst>
                  <a:ext uri="{FF2B5EF4-FFF2-40B4-BE49-F238E27FC236}">
                    <a16:creationId xmlns:a16="http://schemas.microsoft.com/office/drawing/2014/main" id="{8CB84F40-0B53-44C7-AC28-166E53448D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1940"/>
                <a:ext cx="144" cy="102"/>
              </a:xfrm>
              <a:custGeom>
                <a:avLst/>
                <a:gdLst>
                  <a:gd name="T0" fmla="*/ 144 w 144"/>
                  <a:gd name="T1" fmla="*/ 58 h 102"/>
                  <a:gd name="T2" fmla="*/ 0 w 144"/>
                  <a:gd name="T3" fmla="*/ 102 h 102"/>
                  <a:gd name="T4" fmla="*/ 0 w 144"/>
                  <a:gd name="T5" fmla="*/ 44 h 102"/>
                  <a:gd name="T6" fmla="*/ 144 w 144"/>
                  <a:gd name="T7" fmla="*/ 0 h 102"/>
                  <a:gd name="T8" fmla="*/ 144 w 144"/>
                  <a:gd name="T9" fmla="*/ 5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2">
                    <a:moveTo>
                      <a:pt x="144" y="58"/>
                    </a:moveTo>
                    <a:lnTo>
                      <a:pt x="0" y="102"/>
                    </a:lnTo>
                    <a:lnTo>
                      <a:pt x="0" y="44"/>
                    </a:lnTo>
                    <a:lnTo>
                      <a:pt x="144" y="0"/>
                    </a:lnTo>
                    <a:lnTo>
                      <a:pt x="144" y="58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47" name="Freeform 55">
                <a:extLst>
                  <a:ext uri="{FF2B5EF4-FFF2-40B4-BE49-F238E27FC236}">
                    <a16:creationId xmlns:a16="http://schemas.microsoft.com/office/drawing/2014/main" id="{40690C52-3A81-4D44-9A1E-7913C7339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1940"/>
                <a:ext cx="144" cy="102"/>
              </a:xfrm>
              <a:custGeom>
                <a:avLst/>
                <a:gdLst>
                  <a:gd name="T0" fmla="*/ 144 w 144"/>
                  <a:gd name="T1" fmla="*/ 58 h 102"/>
                  <a:gd name="T2" fmla="*/ 0 w 144"/>
                  <a:gd name="T3" fmla="*/ 102 h 102"/>
                  <a:gd name="T4" fmla="*/ 0 w 144"/>
                  <a:gd name="T5" fmla="*/ 44 h 102"/>
                  <a:gd name="T6" fmla="*/ 144 w 144"/>
                  <a:gd name="T7" fmla="*/ 0 h 102"/>
                  <a:gd name="T8" fmla="*/ 144 w 144"/>
                  <a:gd name="T9" fmla="*/ 5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2">
                    <a:moveTo>
                      <a:pt x="144" y="58"/>
                    </a:moveTo>
                    <a:lnTo>
                      <a:pt x="0" y="102"/>
                    </a:lnTo>
                    <a:lnTo>
                      <a:pt x="0" y="44"/>
                    </a:lnTo>
                    <a:lnTo>
                      <a:pt x="144" y="0"/>
                    </a:lnTo>
                    <a:lnTo>
                      <a:pt x="144" y="58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07" name="Group 59">
              <a:extLst>
                <a:ext uri="{FF2B5EF4-FFF2-40B4-BE49-F238E27FC236}">
                  <a16:creationId xmlns:a16="http://schemas.microsoft.com/office/drawing/2014/main" id="{DD148CEB-21CB-4C92-9E8C-F6C4399F22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35" y="1986"/>
              <a:ext cx="144" cy="99"/>
              <a:chOff x="1735" y="1986"/>
              <a:chExt cx="144" cy="99"/>
            </a:xfrm>
          </p:grpSpPr>
          <p:sp>
            <p:nvSpPr>
              <p:cNvPr id="344" name="Freeform 57">
                <a:extLst>
                  <a:ext uri="{FF2B5EF4-FFF2-40B4-BE49-F238E27FC236}">
                    <a16:creationId xmlns:a16="http://schemas.microsoft.com/office/drawing/2014/main" id="{046169B2-02FC-4C94-8853-C8785BC45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1986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45" name="Freeform 58">
                <a:extLst>
                  <a:ext uri="{FF2B5EF4-FFF2-40B4-BE49-F238E27FC236}">
                    <a16:creationId xmlns:a16="http://schemas.microsoft.com/office/drawing/2014/main" id="{4BA55557-BD7C-4B03-A8C9-2F009E580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1986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08" name="Group 62">
              <a:extLst>
                <a:ext uri="{FF2B5EF4-FFF2-40B4-BE49-F238E27FC236}">
                  <a16:creationId xmlns:a16="http://schemas.microsoft.com/office/drawing/2014/main" id="{C82E0EC3-7A74-44B4-B400-C40A736E16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3" y="1820"/>
              <a:ext cx="145" cy="100"/>
              <a:chOff x="2093" y="1820"/>
              <a:chExt cx="145" cy="100"/>
            </a:xfrm>
          </p:grpSpPr>
          <p:sp>
            <p:nvSpPr>
              <p:cNvPr id="342" name="Freeform 60">
                <a:extLst>
                  <a:ext uri="{FF2B5EF4-FFF2-40B4-BE49-F238E27FC236}">
                    <a16:creationId xmlns:a16="http://schemas.microsoft.com/office/drawing/2014/main" id="{1038CE20-4AD5-4F57-A8B9-6BD35A459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3" y="1820"/>
                <a:ext cx="145" cy="100"/>
              </a:xfrm>
              <a:custGeom>
                <a:avLst/>
                <a:gdLst>
                  <a:gd name="T0" fmla="*/ 145 w 145"/>
                  <a:gd name="T1" fmla="*/ 57 h 100"/>
                  <a:gd name="T2" fmla="*/ 0 w 145"/>
                  <a:gd name="T3" fmla="*/ 100 h 100"/>
                  <a:gd name="T4" fmla="*/ 0 w 145"/>
                  <a:gd name="T5" fmla="*/ 43 h 100"/>
                  <a:gd name="T6" fmla="*/ 145 w 145"/>
                  <a:gd name="T7" fmla="*/ 0 h 100"/>
                  <a:gd name="T8" fmla="*/ 145 w 145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00">
                    <a:moveTo>
                      <a:pt x="145" y="57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43" name="Freeform 61">
                <a:extLst>
                  <a:ext uri="{FF2B5EF4-FFF2-40B4-BE49-F238E27FC236}">
                    <a16:creationId xmlns:a16="http://schemas.microsoft.com/office/drawing/2014/main" id="{777C41A0-843D-4F34-81D1-00D4A23EF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3" y="1820"/>
                <a:ext cx="145" cy="100"/>
              </a:xfrm>
              <a:custGeom>
                <a:avLst/>
                <a:gdLst>
                  <a:gd name="T0" fmla="*/ 145 w 145"/>
                  <a:gd name="T1" fmla="*/ 57 h 100"/>
                  <a:gd name="T2" fmla="*/ 0 w 145"/>
                  <a:gd name="T3" fmla="*/ 100 h 100"/>
                  <a:gd name="T4" fmla="*/ 0 w 145"/>
                  <a:gd name="T5" fmla="*/ 43 h 100"/>
                  <a:gd name="T6" fmla="*/ 145 w 145"/>
                  <a:gd name="T7" fmla="*/ 0 h 100"/>
                  <a:gd name="T8" fmla="*/ 145 w 145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00">
                    <a:moveTo>
                      <a:pt x="145" y="57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09" name="Group 65">
              <a:extLst>
                <a:ext uri="{FF2B5EF4-FFF2-40B4-BE49-F238E27FC236}">
                  <a16:creationId xmlns:a16="http://schemas.microsoft.com/office/drawing/2014/main" id="{0F2A69EA-402D-4512-A2A4-A98D39BB10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51" y="1863"/>
              <a:ext cx="142" cy="100"/>
              <a:chOff x="1951" y="1863"/>
              <a:chExt cx="142" cy="100"/>
            </a:xfrm>
          </p:grpSpPr>
          <p:sp>
            <p:nvSpPr>
              <p:cNvPr id="340" name="Freeform 63">
                <a:extLst>
                  <a:ext uri="{FF2B5EF4-FFF2-40B4-BE49-F238E27FC236}">
                    <a16:creationId xmlns:a16="http://schemas.microsoft.com/office/drawing/2014/main" id="{4D294B45-BB9A-4013-8F0A-3A63CCCD0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1" y="1863"/>
                <a:ext cx="142" cy="100"/>
              </a:xfrm>
              <a:custGeom>
                <a:avLst/>
                <a:gdLst>
                  <a:gd name="T0" fmla="*/ 142 w 142"/>
                  <a:gd name="T1" fmla="*/ 57 h 100"/>
                  <a:gd name="T2" fmla="*/ 0 w 142"/>
                  <a:gd name="T3" fmla="*/ 100 h 100"/>
                  <a:gd name="T4" fmla="*/ 0 w 142"/>
                  <a:gd name="T5" fmla="*/ 44 h 100"/>
                  <a:gd name="T6" fmla="*/ 142 w 142"/>
                  <a:gd name="T7" fmla="*/ 0 h 100"/>
                  <a:gd name="T8" fmla="*/ 142 w 142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00">
                    <a:moveTo>
                      <a:pt x="142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2" y="0"/>
                    </a:lnTo>
                    <a:lnTo>
                      <a:pt x="142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41" name="Freeform 64">
                <a:extLst>
                  <a:ext uri="{FF2B5EF4-FFF2-40B4-BE49-F238E27FC236}">
                    <a16:creationId xmlns:a16="http://schemas.microsoft.com/office/drawing/2014/main" id="{5452E14C-D589-47CE-8364-D78A3B100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1" y="1863"/>
                <a:ext cx="142" cy="100"/>
              </a:xfrm>
              <a:custGeom>
                <a:avLst/>
                <a:gdLst>
                  <a:gd name="T0" fmla="*/ 142 w 142"/>
                  <a:gd name="T1" fmla="*/ 57 h 100"/>
                  <a:gd name="T2" fmla="*/ 0 w 142"/>
                  <a:gd name="T3" fmla="*/ 100 h 100"/>
                  <a:gd name="T4" fmla="*/ 0 w 142"/>
                  <a:gd name="T5" fmla="*/ 44 h 100"/>
                  <a:gd name="T6" fmla="*/ 142 w 142"/>
                  <a:gd name="T7" fmla="*/ 0 h 100"/>
                  <a:gd name="T8" fmla="*/ 142 w 142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00">
                    <a:moveTo>
                      <a:pt x="142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2" y="0"/>
                    </a:lnTo>
                    <a:lnTo>
                      <a:pt x="142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10" name="Group 68">
              <a:extLst>
                <a:ext uri="{FF2B5EF4-FFF2-40B4-BE49-F238E27FC236}">
                  <a16:creationId xmlns:a16="http://schemas.microsoft.com/office/drawing/2014/main" id="{1BC78068-877F-4ED1-AA26-1B9E15D21C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06" y="1907"/>
              <a:ext cx="145" cy="99"/>
              <a:chOff x="1806" y="1907"/>
              <a:chExt cx="145" cy="99"/>
            </a:xfrm>
          </p:grpSpPr>
          <p:sp>
            <p:nvSpPr>
              <p:cNvPr id="338" name="Freeform 66">
                <a:extLst>
                  <a:ext uri="{FF2B5EF4-FFF2-40B4-BE49-F238E27FC236}">
                    <a16:creationId xmlns:a16="http://schemas.microsoft.com/office/drawing/2014/main" id="{F8AA4A68-D097-4929-B235-BF5CC69CE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" y="1907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39" name="Freeform 67">
                <a:extLst>
                  <a:ext uri="{FF2B5EF4-FFF2-40B4-BE49-F238E27FC236}">
                    <a16:creationId xmlns:a16="http://schemas.microsoft.com/office/drawing/2014/main" id="{B5A4DA32-B8E5-4E19-B907-89D797295D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" y="1907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11" name="Group 71">
              <a:extLst>
                <a:ext uri="{FF2B5EF4-FFF2-40B4-BE49-F238E27FC236}">
                  <a16:creationId xmlns:a16="http://schemas.microsoft.com/office/drawing/2014/main" id="{428CB257-3332-4C5E-B072-6DE308651E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65" y="1761"/>
              <a:ext cx="73" cy="80"/>
              <a:chOff x="2165" y="1761"/>
              <a:chExt cx="73" cy="80"/>
            </a:xfrm>
          </p:grpSpPr>
          <p:sp>
            <p:nvSpPr>
              <p:cNvPr id="336" name="Freeform 69">
                <a:extLst>
                  <a:ext uri="{FF2B5EF4-FFF2-40B4-BE49-F238E27FC236}">
                    <a16:creationId xmlns:a16="http://schemas.microsoft.com/office/drawing/2014/main" id="{DA1E2D64-05C9-4D33-BB50-00C688AB7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761"/>
                <a:ext cx="73" cy="80"/>
              </a:xfrm>
              <a:custGeom>
                <a:avLst/>
                <a:gdLst>
                  <a:gd name="T0" fmla="*/ 73 w 73"/>
                  <a:gd name="T1" fmla="*/ 56 h 80"/>
                  <a:gd name="T2" fmla="*/ 0 w 73"/>
                  <a:gd name="T3" fmla="*/ 80 h 80"/>
                  <a:gd name="T4" fmla="*/ 0 w 73"/>
                  <a:gd name="T5" fmla="*/ 24 h 80"/>
                  <a:gd name="T6" fmla="*/ 73 w 73"/>
                  <a:gd name="T7" fmla="*/ 0 h 80"/>
                  <a:gd name="T8" fmla="*/ 73 w 73"/>
                  <a:gd name="T9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80">
                    <a:moveTo>
                      <a:pt x="73" y="56"/>
                    </a:moveTo>
                    <a:lnTo>
                      <a:pt x="0" y="80"/>
                    </a:lnTo>
                    <a:lnTo>
                      <a:pt x="0" y="24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37" name="Freeform 70">
                <a:extLst>
                  <a:ext uri="{FF2B5EF4-FFF2-40B4-BE49-F238E27FC236}">
                    <a16:creationId xmlns:a16="http://schemas.microsoft.com/office/drawing/2014/main" id="{1BB60FF6-10ED-4209-BAD4-AD8C0EFC1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761"/>
                <a:ext cx="73" cy="80"/>
              </a:xfrm>
              <a:custGeom>
                <a:avLst/>
                <a:gdLst>
                  <a:gd name="T0" fmla="*/ 73 w 73"/>
                  <a:gd name="T1" fmla="*/ 56 h 80"/>
                  <a:gd name="T2" fmla="*/ 0 w 73"/>
                  <a:gd name="T3" fmla="*/ 80 h 80"/>
                  <a:gd name="T4" fmla="*/ 0 w 73"/>
                  <a:gd name="T5" fmla="*/ 24 h 80"/>
                  <a:gd name="T6" fmla="*/ 73 w 73"/>
                  <a:gd name="T7" fmla="*/ 0 h 80"/>
                  <a:gd name="T8" fmla="*/ 73 w 73"/>
                  <a:gd name="T9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80">
                    <a:moveTo>
                      <a:pt x="73" y="56"/>
                    </a:moveTo>
                    <a:lnTo>
                      <a:pt x="0" y="80"/>
                    </a:lnTo>
                    <a:lnTo>
                      <a:pt x="0" y="24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12" name="Group 74">
              <a:extLst>
                <a:ext uri="{FF2B5EF4-FFF2-40B4-BE49-F238E27FC236}">
                  <a16:creationId xmlns:a16="http://schemas.microsoft.com/office/drawing/2014/main" id="{C938AE3D-C3C4-404B-9127-3EC627438B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23" y="1784"/>
              <a:ext cx="143" cy="100"/>
              <a:chOff x="2023" y="1784"/>
              <a:chExt cx="143" cy="100"/>
            </a:xfrm>
          </p:grpSpPr>
          <p:sp>
            <p:nvSpPr>
              <p:cNvPr id="334" name="Freeform 72">
                <a:extLst>
                  <a:ext uri="{FF2B5EF4-FFF2-40B4-BE49-F238E27FC236}">
                    <a16:creationId xmlns:a16="http://schemas.microsoft.com/office/drawing/2014/main" id="{F642CC86-197A-468A-8332-C142748B4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1784"/>
                <a:ext cx="143" cy="100"/>
              </a:xfrm>
              <a:custGeom>
                <a:avLst/>
                <a:gdLst>
                  <a:gd name="T0" fmla="*/ 143 w 143"/>
                  <a:gd name="T1" fmla="*/ 57 h 100"/>
                  <a:gd name="T2" fmla="*/ 0 w 143"/>
                  <a:gd name="T3" fmla="*/ 100 h 100"/>
                  <a:gd name="T4" fmla="*/ 0 w 143"/>
                  <a:gd name="T5" fmla="*/ 44 h 100"/>
                  <a:gd name="T6" fmla="*/ 143 w 143"/>
                  <a:gd name="T7" fmla="*/ 0 h 100"/>
                  <a:gd name="T8" fmla="*/ 143 w 143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3" y="0"/>
                    </a:lnTo>
                    <a:lnTo>
                      <a:pt x="143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35" name="Freeform 73">
                <a:extLst>
                  <a:ext uri="{FF2B5EF4-FFF2-40B4-BE49-F238E27FC236}">
                    <a16:creationId xmlns:a16="http://schemas.microsoft.com/office/drawing/2014/main" id="{5BF376D6-69E3-4EA1-95F8-8FB93CB6B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1784"/>
                <a:ext cx="143" cy="100"/>
              </a:xfrm>
              <a:custGeom>
                <a:avLst/>
                <a:gdLst>
                  <a:gd name="T0" fmla="*/ 143 w 143"/>
                  <a:gd name="T1" fmla="*/ 57 h 100"/>
                  <a:gd name="T2" fmla="*/ 0 w 143"/>
                  <a:gd name="T3" fmla="*/ 100 h 100"/>
                  <a:gd name="T4" fmla="*/ 0 w 143"/>
                  <a:gd name="T5" fmla="*/ 44 h 100"/>
                  <a:gd name="T6" fmla="*/ 143 w 143"/>
                  <a:gd name="T7" fmla="*/ 0 h 100"/>
                  <a:gd name="T8" fmla="*/ 143 w 143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3" y="0"/>
                    </a:lnTo>
                    <a:lnTo>
                      <a:pt x="143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13" name="Group 77">
              <a:extLst>
                <a:ext uri="{FF2B5EF4-FFF2-40B4-BE49-F238E27FC236}">
                  <a16:creationId xmlns:a16="http://schemas.microsoft.com/office/drawing/2014/main" id="{10E813E5-AEC7-45DC-B5AD-1A737B6634B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4" y="1706"/>
              <a:ext cx="144" cy="100"/>
              <a:chOff x="2094" y="1706"/>
              <a:chExt cx="144" cy="100"/>
            </a:xfrm>
          </p:grpSpPr>
          <p:sp>
            <p:nvSpPr>
              <p:cNvPr id="332" name="Freeform 75">
                <a:extLst>
                  <a:ext uri="{FF2B5EF4-FFF2-40B4-BE49-F238E27FC236}">
                    <a16:creationId xmlns:a16="http://schemas.microsoft.com/office/drawing/2014/main" id="{AEA6C39A-4E02-45E1-BCB4-F80FF2184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1706"/>
                <a:ext cx="144" cy="100"/>
              </a:xfrm>
              <a:custGeom>
                <a:avLst/>
                <a:gdLst>
                  <a:gd name="T0" fmla="*/ 144 w 144"/>
                  <a:gd name="T1" fmla="*/ 57 h 100"/>
                  <a:gd name="T2" fmla="*/ 0 w 144"/>
                  <a:gd name="T3" fmla="*/ 100 h 100"/>
                  <a:gd name="T4" fmla="*/ 0 w 144"/>
                  <a:gd name="T5" fmla="*/ 44 h 100"/>
                  <a:gd name="T6" fmla="*/ 144 w 144"/>
                  <a:gd name="T7" fmla="*/ 0 h 100"/>
                  <a:gd name="T8" fmla="*/ 144 w 144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4" y="0"/>
                    </a:lnTo>
                    <a:lnTo>
                      <a:pt x="144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33" name="Freeform 76">
                <a:extLst>
                  <a:ext uri="{FF2B5EF4-FFF2-40B4-BE49-F238E27FC236}">
                    <a16:creationId xmlns:a16="http://schemas.microsoft.com/office/drawing/2014/main" id="{6D9A4F00-976D-4AAA-AD92-92EE113B5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1706"/>
                <a:ext cx="144" cy="100"/>
              </a:xfrm>
              <a:custGeom>
                <a:avLst/>
                <a:gdLst>
                  <a:gd name="T0" fmla="*/ 144 w 144"/>
                  <a:gd name="T1" fmla="*/ 57 h 100"/>
                  <a:gd name="T2" fmla="*/ 0 w 144"/>
                  <a:gd name="T3" fmla="*/ 100 h 100"/>
                  <a:gd name="T4" fmla="*/ 0 w 144"/>
                  <a:gd name="T5" fmla="*/ 44 h 100"/>
                  <a:gd name="T6" fmla="*/ 144 w 144"/>
                  <a:gd name="T7" fmla="*/ 0 h 100"/>
                  <a:gd name="T8" fmla="*/ 144 w 144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4" y="0"/>
                    </a:lnTo>
                    <a:lnTo>
                      <a:pt x="144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14" name="Group 80">
              <a:extLst>
                <a:ext uri="{FF2B5EF4-FFF2-40B4-BE49-F238E27FC236}">
                  <a16:creationId xmlns:a16="http://schemas.microsoft.com/office/drawing/2014/main" id="{60C78955-8108-4E93-9747-2F1BB28E722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65" y="1649"/>
              <a:ext cx="73" cy="79"/>
              <a:chOff x="2165" y="1649"/>
              <a:chExt cx="73" cy="79"/>
            </a:xfrm>
          </p:grpSpPr>
          <p:sp>
            <p:nvSpPr>
              <p:cNvPr id="330" name="Freeform 78">
                <a:extLst>
                  <a:ext uri="{FF2B5EF4-FFF2-40B4-BE49-F238E27FC236}">
                    <a16:creationId xmlns:a16="http://schemas.microsoft.com/office/drawing/2014/main" id="{561E5ABC-2704-45A9-9790-1EC3B877C8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649"/>
                <a:ext cx="73" cy="79"/>
              </a:xfrm>
              <a:custGeom>
                <a:avLst/>
                <a:gdLst>
                  <a:gd name="T0" fmla="*/ 73 w 73"/>
                  <a:gd name="T1" fmla="*/ 56 h 79"/>
                  <a:gd name="T2" fmla="*/ 0 w 73"/>
                  <a:gd name="T3" fmla="*/ 79 h 79"/>
                  <a:gd name="T4" fmla="*/ 0 w 73"/>
                  <a:gd name="T5" fmla="*/ 23 h 79"/>
                  <a:gd name="T6" fmla="*/ 73 w 73"/>
                  <a:gd name="T7" fmla="*/ 0 h 79"/>
                  <a:gd name="T8" fmla="*/ 73 w 73"/>
                  <a:gd name="T9" fmla="*/ 5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9">
                    <a:moveTo>
                      <a:pt x="73" y="56"/>
                    </a:moveTo>
                    <a:lnTo>
                      <a:pt x="0" y="79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31" name="Freeform 79">
                <a:extLst>
                  <a:ext uri="{FF2B5EF4-FFF2-40B4-BE49-F238E27FC236}">
                    <a16:creationId xmlns:a16="http://schemas.microsoft.com/office/drawing/2014/main" id="{4AA93B48-10D7-4F55-96E9-BDE2BA3CB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649"/>
                <a:ext cx="73" cy="79"/>
              </a:xfrm>
              <a:custGeom>
                <a:avLst/>
                <a:gdLst>
                  <a:gd name="T0" fmla="*/ 73 w 73"/>
                  <a:gd name="T1" fmla="*/ 56 h 79"/>
                  <a:gd name="T2" fmla="*/ 0 w 73"/>
                  <a:gd name="T3" fmla="*/ 79 h 79"/>
                  <a:gd name="T4" fmla="*/ 0 w 73"/>
                  <a:gd name="T5" fmla="*/ 23 h 79"/>
                  <a:gd name="T6" fmla="*/ 73 w 73"/>
                  <a:gd name="T7" fmla="*/ 0 h 79"/>
                  <a:gd name="T8" fmla="*/ 73 w 73"/>
                  <a:gd name="T9" fmla="*/ 5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9">
                    <a:moveTo>
                      <a:pt x="73" y="56"/>
                    </a:moveTo>
                    <a:lnTo>
                      <a:pt x="0" y="79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15" name="Group 83">
              <a:extLst>
                <a:ext uri="{FF2B5EF4-FFF2-40B4-BE49-F238E27FC236}">
                  <a16:creationId xmlns:a16="http://schemas.microsoft.com/office/drawing/2014/main" id="{1C208BA3-CC13-4C4A-ADFB-92A6399CD2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61" y="2142"/>
              <a:ext cx="72" cy="76"/>
              <a:chOff x="1661" y="2142"/>
              <a:chExt cx="72" cy="76"/>
            </a:xfrm>
          </p:grpSpPr>
          <p:sp>
            <p:nvSpPr>
              <p:cNvPr id="328" name="Freeform 81">
                <a:extLst>
                  <a:ext uri="{FF2B5EF4-FFF2-40B4-BE49-F238E27FC236}">
                    <a16:creationId xmlns:a16="http://schemas.microsoft.com/office/drawing/2014/main" id="{18FA89CD-5A38-4CCF-9F15-B047614D4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1" y="2142"/>
                <a:ext cx="72" cy="76"/>
              </a:xfrm>
              <a:custGeom>
                <a:avLst/>
                <a:gdLst>
                  <a:gd name="T0" fmla="*/ 72 w 72"/>
                  <a:gd name="T1" fmla="*/ 54 h 76"/>
                  <a:gd name="T2" fmla="*/ 0 w 72"/>
                  <a:gd name="T3" fmla="*/ 76 h 76"/>
                  <a:gd name="T4" fmla="*/ 0 w 72"/>
                  <a:gd name="T5" fmla="*/ 22 h 76"/>
                  <a:gd name="T6" fmla="*/ 72 w 72"/>
                  <a:gd name="T7" fmla="*/ 0 h 76"/>
                  <a:gd name="T8" fmla="*/ 72 w 72"/>
                  <a:gd name="T9" fmla="*/ 5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6">
                    <a:moveTo>
                      <a:pt x="72" y="54"/>
                    </a:moveTo>
                    <a:lnTo>
                      <a:pt x="0" y="76"/>
                    </a:lnTo>
                    <a:lnTo>
                      <a:pt x="0" y="22"/>
                    </a:lnTo>
                    <a:lnTo>
                      <a:pt x="72" y="0"/>
                    </a:lnTo>
                    <a:lnTo>
                      <a:pt x="72" y="54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29" name="Freeform 82">
                <a:extLst>
                  <a:ext uri="{FF2B5EF4-FFF2-40B4-BE49-F238E27FC236}">
                    <a16:creationId xmlns:a16="http://schemas.microsoft.com/office/drawing/2014/main" id="{3C8859A0-BD88-4A64-B414-229AE1D25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1" y="2142"/>
                <a:ext cx="72" cy="76"/>
              </a:xfrm>
              <a:custGeom>
                <a:avLst/>
                <a:gdLst>
                  <a:gd name="T0" fmla="*/ 72 w 72"/>
                  <a:gd name="T1" fmla="*/ 54 h 76"/>
                  <a:gd name="T2" fmla="*/ 0 w 72"/>
                  <a:gd name="T3" fmla="*/ 76 h 76"/>
                  <a:gd name="T4" fmla="*/ 0 w 72"/>
                  <a:gd name="T5" fmla="*/ 22 h 76"/>
                  <a:gd name="T6" fmla="*/ 72 w 72"/>
                  <a:gd name="T7" fmla="*/ 0 h 76"/>
                  <a:gd name="T8" fmla="*/ 72 w 72"/>
                  <a:gd name="T9" fmla="*/ 5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6">
                    <a:moveTo>
                      <a:pt x="72" y="54"/>
                    </a:moveTo>
                    <a:lnTo>
                      <a:pt x="0" y="76"/>
                    </a:lnTo>
                    <a:lnTo>
                      <a:pt x="0" y="22"/>
                    </a:lnTo>
                    <a:lnTo>
                      <a:pt x="72" y="0"/>
                    </a:lnTo>
                    <a:lnTo>
                      <a:pt x="72" y="5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16" name="Group 86">
              <a:extLst>
                <a:ext uri="{FF2B5EF4-FFF2-40B4-BE49-F238E27FC236}">
                  <a16:creationId xmlns:a16="http://schemas.microsoft.com/office/drawing/2014/main" id="{9716CBD1-D4E4-4813-BF12-328D9FE314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62" y="2064"/>
              <a:ext cx="145" cy="99"/>
              <a:chOff x="1662" y="2064"/>
              <a:chExt cx="145" cy="99"/>
            </a:xfrm>
          </p:grpSpPr>
          <p:sp>
            <p:nvSpPr>
              <p:cNvPr id="326" name="Freeform 84">
                <a:extLst>
                  <a:ext uri="{FF2B5EF4-FFF2-40B4-BE49-F238E27FC236}">
                    <a16:creationId xmlns:a16="http://schemas.microsoft.com/office/drawing/2014/main" id="{B1FF7F6D-87AA-496D-94C9-7956D0359D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2" y="2064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27" name="Freeform 85">
                <a:extLst>
                  <a:ext uri="{FF2B5EF4-FFF2-40B4-BE49-F238E27FC236}">
                    <a16:creationId xmlns:a16="http://schemas.microsoft.com/office/drawing/2014/main" id="{635B0334-4B26-48B8-A1ED-E5DC5CED95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2" y="2064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17" name="Group 89">
              <a:extLst>
                <a:ext uri="{FF2B5EF4-FFF2-40B4-BE49-F238E27FC236}">
                  <a16:creationId xmlns:a16="http://schemas.microsoft.com/office/drawing/2014/main" id="{4811035E-3C0C-41B7-9C46-08B3FD48D24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90" y="2107"/>
              <a:ext cx="72" cy="77"/>
              <a:chOff x="1590" y="2107"/>
              <a:chExt cx="72" cy="77"/>
            </a:xfrm>
          </p:grpSpPr>
          <p:sp>
            <p:nvSpPr>
              <p:cNvPr id="324" name="Freeform 87">
                <a:extLst>
                  <a:ext uri="{FF2B5EF4-FFF2-40B4-BE49-F238E27FC236}">
                    <a16:creationId xmlns:a16="http://schemas.microsoft.com/office/drawing/2014/main" id="{569D9CDC-CAA1-4138-A5C8-99F1DF941A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" y="2107"/>
                <a:ext cx="72" cy="77"/>
              </a:xfrm>
              <a:custGeom>
                <a:avLst/>
                <a:gdLst>
                  <a:gd name="T0" fmla="*/ 72 w 72"/>
                  <a:gd name="T1" fmla="*/ 54 h 77"/>
                  <a:gd name="T2" fmla="*/ 0 w 72"/>
                  <a:gd name="T3" fmla="*/ 77 h 77"/>
                  <a:gd name="T4" fmla="*/ 0 w 72"/>
                  <a:gd name="T5" fmla="*/ 23 h 77"/>
                  <a:gd name="T6" fmla="*/ 72 w 72"/>
                  <a:gd name="T7" fmla="*/ 0 h 77"/>
                  <a:gd name="T8" fmla="*/ 72 w 72"/>
                  <a:gd name="T9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7">
                    <a:moveTo>
                      <a:pt x="72" y="54"/>
                    </a:moveTo>
                    <a:lnTo>
                      <a:pt x="0" y="77"/>
                    </a:lnTo>
                    <a:lnTo>
                      <a:pt x="0" y="23"/>
                    </a:lnTo>
                    <a:lnTo>
                      <a:pt x="72" y="0"/>
                    </a:lnTo>
                    <a:lnTo>
                      <a:pt x="72" y="54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25" name="Freeform 88">
                <a:extLst>
                  <a:ext uri="{FF2B5EF4-FFF2-40B4-BE49-F238E27FC236}">
                    <a16:creationId xmlns:a16="http://schemas.microsoft.com/office/drawing/2014/main" id="{8ED64BAC-B4EF-4AD6-8CFF-054757188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" y="2107"/>
                <a:ext cx="72" cy="77"/>
              </a:xfrm>
              <a:custGeom>
                <a:avLst/>
                <a:gdLst>
                  <a:gd name="T0" fmla="*/ 72 w 72"/>
                  <a:gd name="T1" fmla="*/ 54 h 77"/>
                  <a:gd name="T2" fmla="*/ 0 w 72"/>
                  <a:gd name="T3" fmla="*/ 77 h 77"/>
                  <a:gd name="T4" fmla="*/ 0 w 72"/>
                  <a:gd name="T5" fmla="*/ 23 h 77"/>
                  <a:gd name="T6" fmla="*/ 72 w 72"/>
                  <a:gd name="T7" fmla="*/ 0 h 77"/>
                  <a:gd name="T8" fmla="*/ 72 w 72"/>
                  <a:gd name="T9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7">
                    <a:moveTo>
                      <a:pt x="72" y="54"/>
                    </a:moveTo>
                    <a:lnTo>
                      <a:pt x="0" y="77"/>
                    </a:lnTo>
                    <a:lnTo>
                      <a:pt x="0" y="23"/>
                    </a:lnTo>
                    <a:lnTo>
                      <a:pt x="72" y="0"/>
                    </a:lnTo>
                    <a:lnTo>
                      <a:pt x="72" y="5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18" name="Group 92">
              <a:extLst>
                <a:ext uri="{FF2B5EF4-FFF2-40B4-BE49-F238E27FC236}">
                  <a16:creationId xmlns:a16="http://schemas.microsoft.com/office/drawing/2014/main" id="{CA9078C0-E339-4F8A-BAB9-47C173B1390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89" y="2030"/>
              <a:ext cx="144" cy="100"/>
              <a:chOff x="1589" y="2030"/>
              <a:chExt cx="144" cy="100"/>
            </a:xfrm>
          </p:grpSpPr>
          <p:sp>
            <p:nvSpPr>
              <p:cNvPr id="322" name="Freeform 90">
                <a:extLst>
                  <a:ext uri="{FF2B5EF4-FFF2-40B4-BE49-F238E27FC236}">
                    <a16:creationId xmlns:a16="http://schemas.microsoft.com/office/drawing/2014/main" id="{B78EDB7C-361E-44C9-B1AF-884F69E491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9" y="2030"/>
                <a:ext cx="144" cy="100"/>
              </a:xfrm>
              <a:custGeom>
                <a:avLst/>
                <a:gdLst>
                  <a:gd name="T0" fmla="*/ 144 w 144"/>
                  <a:gd name="T1" fmla="*/ 56 h 100"/>
                  <a:gd name="T2" fmla="*/ 0 w 144"/>
                  <a:gd name="T3" fmla="*/ 100 h 100"/>
                  <a:gd name="T4" fmla="*/ 0 w 144"/>
                  <a:gd name="T5" fmla="*/ 43 h 100"/>
                  <a:gd name="T6" fmla="*/ 144 w 144"/>
                  <a:gd name="T7" fmla="*/ 0 h 100"/>
                  <a:gd name="T8" fmla="*/ 144 w 144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23" name="Freeform 91">
                <a:extLst>
                  <a:ext uri="{FF2B5EF4-FFF2-40B4-BE49-F238E27FC236}">
                    <a16:creationId xmlns:a16="http://schemas.microsoft.com/office/drawing/2014/main" id="{EAC0204A-DBA7-47A5-900F-B179E4D6AD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9" y="2030"/>
                <a:ext cx="144" cy="100"/>
              </a:xfrm>
              <a:custGeom>
                <a:avLst/>
                <a:gdLst>
                  <a:gd name="T0" fmla="*/ 144 w 144"/>
                  <a:gd name="T1" fmla="*/ 56 h 100"/>
                  <a:gd name="T2" fmla="*/ 0 w 144"/>
                  <a:gd name="T3" fmla="*/ 100 h 100"/>
                  <a:gd name="T4" fmla="*/ 0 w 144"/>
                  <a:gd name="T5" fmla="*/ 43 h 100"/>
                  <a:gd name="T6" fmla="*/ 144 w 144"/>
                  <a:gd name="T7" fmla="*/ 0 h 100"/>
                  <a:gd name="T8" fmla="*/ 144 w 144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19" name="Group 95">
              <a:extLst>
                <a:ext uri="{FF2B5EF4-FFF2-40B4-BE49-F238E27FC236}">
                  <a16:creationId xmlns:a16="http://schemas.microsoft.com/office/drawing/2014/main" id="{43BF5837-3639-448F-9E10-556253AD62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61" y="1951"/>
              <a:ext cx="145" cy="99"/>
              <a:chOff x="1661" y="1951"/>
              <a:chExt cx="145" cy="99"/>
            </a:xfrm>
          </p:grpSpPr>
          <p:sp>
            <p:nvSpPr>
              <p:cNvPr id="320" name="Freeform 93">
                <a:extLst>
                  <a:ext uri="{FF2B5EF4-FFF2-40B4-BE49-F238E27FC236}">
                    <a16:creationId xmlns:a16="http://schemas.microsoft.com/office/drawing/2014/main" id="{31BC835A-95D8-446C-987F-DDB5B31E9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1" y="1951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21" name="Freeform 94">
                <a:extLst>
                  <a:ext uri="{FF2B5EF4-FFF2-40B4-BE49-F238E27FC236}">
                    <a16:creationId xmlns:a16="http://schemas.microsoft.com/office/drawing/2014/main" id="{036BBCE2-29B2-4DEB-906C-AF83C29AD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1" y="1951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</p:grpSp>
      <p:sp>
        <p:nvSpPr>
          <p:cNvPr id="2" name="Rechteck 1">
            <a:extLst>
              <a:ext uri="{FF2B5EF4-FFF2-40B4-BE49-F238E27FC236}">
                <a16:creationId xmlns:a16="http://schemas.microsoft.com/office/drawing/2014/main" id="{13CBF07F-9DAB-49A1-8D9E-D757ADD18E43}"/>
              </a:ext>
            </a:extLst>
          </p:cNvPr>
          <p:cNvSpPr/>
          <p:nvPr/>
        </p:nvSpPr>
        <p:spPr>
          <a:xfrm>
            <a:off x="3113706" y="1206433"/>
            <a:ext cx="2715423" cy="332660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WAN</a:t>
            </a:r>
          </a:p>
          <a:p>
            <a:pPr algn="ctr"/>
            <a:r>
              <a:rPr lang="de-DE" dirty="0">
                <a:latin typeface="Arial Narrow" panose="020B0606020202030204" pitchFamily="34" charset="0"/>
              </a:rPr>
              <a:t>(„unsicheres Netzwerk“)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D0C1EFA2-E4C5-40A4-94A7-9ED960AEB614}"/>
              </a:ext>
            </a:extLst>
          </p:cNvPr>
          <p:cNvSpPr/>
          <p:nvPr/>
        </p:nvSpPr>
        <p:spPr>
          <a:xfrm>
            <a:off x="1019002" y="2196240"/>
            <a:ext cx="1764509" cy="12382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 anchorCtr="0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LAN</a:t>
            </a:r>
          </a:p>
          <a:p>
            <a:pPr algn="ctr"/>
            <a:r>
              <a:rPr lang="de-DE" dirty="0">
                <a:latin typeface="Arial Narrow" panose="020B0606020202030204" pitchFamily="34" charset="0"/>
              </a:rPr>
              <a:t>(„sicheres Netzwerk“)</a:t>
            </a:r>
          </a:p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grpSp>
        <p:nvGrpSpPr>
          <p:cNvPr id="11" name="Group 96">
            <a:extLst>
              <a:ext uri="{FF2B5EF4-FFF2-40B4-BE49-F238E27FC236}">
                <a16:creationId xmlns:a16="http://schemas.microsoft.com/office/drawing/2014/main" id="{85F3C686-30D0-41E0-BF3A-87A8B13A1E87}"/>
              </a:ext>
            </a:extLst>
          </p:cNvPr>
          <p:cNvGrpSpPr>
            <a:grpSpLocks/>
          </p:cNvGrpSpPr>
          <p:nvPr/>
        </p:nvGrpSpPr>
        <p:grpSpPr bwMode="auto">
          <a:xfrm>
            <a:off x="1768302" y="2737577"/>
            <a:ext cx="1030288" cy="957263"/>
            <a:chOff x="1589" y="1649"/>
            <a:chExt cx="649" cy="603"/>
          </a:xfrm>
        </p:grpSpPr>
        <p:grpSp>
          <p:nvGrpSpPr>
            <p:cNvPr id="194" name="Group 14">
              <a:extLst>
                <a:ext uri="{FF2B5EF4-FFF2-40B4-BE49-F238E27FC236}">
                  <a16:creationId xmlns:a16="http://schemas.microsoft.com/office/drawing/2014/main" id="{2BE94077-5087-4CA0-9C47-3DAF30EAEA8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2" y="2046"/>
              <a:ext cx="145" cy="99"/>
              <a:chOff x="2092" y="2046"/>
              <a:chExt cx="145" cy="99"/>
            </a:xfrm>
          </p:grpSpPr>
          <p:sp>
            <p:nvSpPr>
              <p:cNvPr id="276" name="Freeform 12">
                <a:extLst>
                  <a:ext uri="{FF2B5EF4-FFF2-40B4-BE49-F238E27FC236}">
                    <a16:creationId xmlns:a16="http://schemas.microsoft.com/office/drawing/2014/main" id="{067957BE-03F0-460D-BFE1-9A86B06DE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" y="2046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77" name="Freeform 13">
                <a:extLst>
                  <a:ext uri="{FF2B5EF4-FFF2-40B4-BE49-F238E27FC236}">
                    <a16:creationId xmlns:a16="http://schemas.microsoft.com/office/drawing/2014/main" id="{3C118803-9FC4-416F-8EE6-909AD985AD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" y="2046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95" name="Group 17">
              <a:extLst>
                <a:ext uri="{FF2B5EF4-FFF2-40B4-BE49-F238E27FC236}">
                  <a16:creationId xmlns:a16="http://schemas.microsoft.com/office/drawing/2014/main" id="{D174614C-3420-4BAB-8036-199E3E124F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48" y="2089"/>
              <a:ext cx="144" cy="99"/>
              <a:chOff x="1948" y="2089"/>
              <a:chExt cx="144" cy="99"/>
            </a:xfrm>
          </p:grpSpPr>
          <p:sp>
            <p:nvSpPr>
              <p:cNvPr id="274" name="Freeform 15">
                <a:extLst>
                  <a:ext uri="{FF2B5EF4-FFF2-40B4-BE49-F238E27FC236}">
                    <a16:creationId xmlns:a16="http://schemas.microsoft.com/office/drawing/2014/main" id="{849010EE-8FEB-46B5-95B7-F32417F8E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2089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75" name="Freeform 16">
                <a:extLst>
                  <a:ext uri="{FF2B5EF4-FFF2-40B4-BE49-F238E27FC236}">
                    <a16:creationId xmlns:a16="http://schemas.microsoft.com/office/drawing/2014/main" id="{43640151-94E5-4832-94F9-630C59D96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2089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96" name="Group 20">
              <a:extLst>
                <a:ext uri="{FF2B5EF4-FFF2-40B4-BE49-F238E27FC236}">
                  <a16:creationId xmlns:a16="http://schemas.microsoft.com/office/drawing/2014/main" id="{D7F38208-BD2E-44BD-97BA-85A2D274BC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05" y="2132"/>
              <a:ext cx="143" cy="100"/>
              <a:chOff x="1805" y="2132"/>
              <a:chExt cx="143" cy="100"/>
            </a:xfrm>
          </p:grpSpPr>
          <p:sp>
            <p:nvSpPr>
              <p:cNvPr id="272" name="Freeform 18">
                <a:extLst>
                  <a:ext uri="{FF2B5EF4-FFF2-40B4-BE49-F238E27FC236}">
                    <a16:creationId xmlns:a16="http://schemas.microsoft.com/office/drawing/2014/main" id="{492BCFE0-3077-4934-B74F-289B7A8F08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5" y="2132"/>
                <a:ext cx="143" cy="100"/>
              </a:xfrm>
              <a:custGeom>
                <a:avLst/>
                <a:gdLst>
                  <a:gd name="T0" fmla="*/ 143 w 143"/>
                  <a:gd name="T1" fmla="*/ 56 h 100"/>
                  <a:gd name="T2" fmla="*/ 0 w 143"/>
                  <a:gd name="T3" fmla="*/ 100 h 100"/>
                  <a:gd name="T4" fmla="*/ 0 w 143"/>
                  <a:gd name="T5" fmla="*/ 43 h 100"/>
                  <a:gd name="T6" fmla="*/ 143 w 143"/>
                  <a:gd name="T7" fmla="*/ 0 h 100"/>
                  <a:gd name="T8" fmla="*/ 143 w 143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73" name="Freeform 19">
                <a:extLst>
                  <a:ext uri="{FF2B5EF4-FFF2-40B4-BE49-F238E27FC236}">
                    <a16:creationId xmlns:a16="http://schemas.microsoft.com/office/drawing/2014/main" id="{96C07869-A8EB-4342-8F92-75CF9DA2BC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5" y="2132"/>
                <a:ext cx="143" cy="100"/>
              </a:xfrm>
              <a:custGeom>
                <a:avLst/>
                <a:gdLst>
                  <a:gd name="T0" fmla="*/ 143 w 143"/>
                  <a:gd name="T1" fmla="*/ 56 h 100"/>
                  <a:gd name="T2" fmla="*/ 0 w 143"/>
                  <a:gd name="T3" fmla="*/ 100 h 100"/>
                  <a:gd name="T4" fmla="*/ 0 w 143"/>
                  <a:gd name="T5" fmla="*/ 43 h 100"/>
                  <a:gd name="T6" fmla="*/ 143 w 143"/>
                  <a:gd name="T7" fmla="*/ 0 h 100"/>
                  <a:gd name="T8" fmla="*/ 143 w 143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97" name="Group 23">
              <a:extLst>
                <a:ext uri="{FF2B5EF4-FFF2-40B4-BE49-F238E27FC236}">
                  <a16:creationId xmlns:a16="http://schemas.microsoft.com/office/drawing/2014/main" id="{E26FA6F0-C57C-4938-A067-5C1280B7026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33" y="2175"/>
              <a:ext cx="73" cy="77"/>
              <a:chOff x="1733" y="2175"/>
              <a:chExt cx="73" cy="77"/>
            </a:xfrm>
          </p:grpSpPr>
          <p:sp>
            <p:nvSpPr>
              <p:cNvPr id="270" name="Freeform 21">
                <a:extLst>
                  <a:ext uri="{FF2B5EF4-FFF2-40B4-BE49-F238E27FC236}">
                    <a16:creationId xmlns:a16="http://schemas.microsoft.com/office/drawing/2014/main" id="{CA6A480D-F1E6-44A1-9C8B-A585ED5A5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3" y="2175"/>
                <a:ext cx="73" cy="77"/>
              </a:xfrm>
              <a:custGeom>
                <a:avLst/>
                <a:gdLst>
                  <a:gd name="T0" fmla="*/ 73 w 73"/>
                  <a:gd name="T1" fmla="*/ 54 h 77"/>
                  <a:gd name="T2" fmla="*/ 0 w 73"/>
                  <a:gd name="T3" fmla="*/ 77 h 77"/>
                  <a:gd name="T4" fmla="*/ 0 w 73"/>
                  <a:gd name="T5" fmla="*/ 23 h 77"/>
                  <a:gd name="T6" fmla="*/ 73 w 73"/>
                  <a:gd name="T7" fmla="*/ 0 h 77"/>
                  <a:gd name="T8" fmla="*/ 73 w 73"/>
                  <a:gd name="T9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7">
                    <a:moveTo>
                      <a:pt x="73" y="54"/>
                    </a:moveTo>
                    <a:lnTo>
                      <a:pt x="0" y="77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4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71" name="Freeform 22">
                <a:extLst>
                  <a:ext uri="{FF2B5EF4-FFF2-40B4-BE49-F238E27FC236}">
                    <a16:creationId xmlns:a16="http://schemas.microsoft.com/office/drawing/2014/main" id="{37359980-6B81-4433-AAC6-5320E87C6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3" y="2175"/>
                <a:ext cx="73" cy="77"/>
              </a:xfrm>
              <a:custGeom>
                <a:avLst/>
                <a:gdLst>
                  <a:gd name="T0" fmla="*/ 73 w 73"/>
                  <a:gd name="T1" fmla="*/ 54 h 77"/>
                  <a:gd name="T2" fmla="*/ 0 w 73"/>
                  <a:gd name="T3" fmla="*/ 77 h 77"/>
                  <a:gd name="T4" fmla="*/ 0 w 73"/>
                  <a:gd name="T5" fmla="*/ 23 h 77"/>
                  <a:gd name="T6" fmla="*/ 73 w 73"/>
                  <a:gd name="T7" fmla="*/ 0 h 77"/>
                  <a:gd name="T8" fmla="*/ 73 w 73"/>
                  <a:gd name="T9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7">
                    <a:moveTo>
                      <a:pt x="73" y="54"/>
                    </a:moveTo>
                    <a:lnTo>
                      <a:pt x="0" y="77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98" name="Group 26">
              <a:extLst>
                <a:ext uri="{FF2B5EF4-FFF2-40B4-BE49-F238E27FC236}">
                  <a16:creationId xmlns:a16="http://schemas.microsoft.com/office/drawing/2014/main" id="{28F91737-B15E-4BBF-B923-C454C6E226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65" y="1987"/>
              <a:ext cx="73" cy="79"/>
              <a:chOff x="2165" y="1987"/>
              <a:chExt cx="73" cy="79"/>
            </a:xfrm>
          </p:grpSpPr>
          <p:sp>
            <p:nvSpPr>
              <p:cNvPr id="268" name="Freeform 24">
                <a:extLst>
                  <a:ext uri="{FF2B5EF4-FFF2-40B4-BE49-F238E27FC236}">
                    <a16:creationId xmlns:a16="http://schemas.microsoft.com/office/drawing/2014/main" id="{6A984601-5C5D-4AD1-AA1D-9585E76A66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987"/>
                <a:ext cx="73" cy="79"/>
              </a:xfrm>
              <a:custGeom>
                <a:avLst/>
                <a:gdLst>
                  <a:gd name="T0" fmla="*/ 73 w 73"/>
                  <a:gd name="T1" fmla="*/ 56 h 79"/>
                  <a:gd name="T2" fmla="*/ 0 w 73"/>
                  <a:gd name="T3" fmla="*/ 79 h 79"/>
                  <a:gd name="T4" fmla="*/ 0 w 73"/>
                  <a:gd name="T5" fmla="*/ 23 h 79"/>
                  <a:gd name="T6" fmla="*/ 73 w 73"/>
                  <a:gd name="T7" fmla="*/ 0 h 79"/>
                  <a:gd name="T8" fmla="*/ 73 w 73"/>
                  <a:gd name="T9" fmla="*/ 5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9">
                    <a:moveTo>
                      <a:pt x="73" y="56"/>
                    </a:moveTo>
                    <a:lnTo>
                      <a:pt x="0" y="79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69" name="Freeform 25">
                <a:extLst>
                  <a:ext uri="{FF2B5EF4-FFF2-40B4-BE49-F238E27FC236}">
                    <a16:creationId xmlns:a16="http://schemas.microsoft.com/office/drawing/2014/main" id="{BF48A749-B68E-4CB2-94D9-47512A434F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987"/>
                <a:ext cx="73" cy="79"/>
              </a:xfrm>
              <a:custGeom>
                <a:avLst/>
                <a:gdLst>
                  <a:gd name="T0" fmla="*/ 73 w 73"/>
                  <a:gd name="T1" fmla="*/ 56 h 79"/>
                  <a:gd name="T2" fmla="*/ 0 w 73"/>
                  <a:gd name="T3" fmla="*/ 79 h 79"/>
                  <a:gd name="T4" fmla="*/ 0 w 73"/>
                  <a:gd name="T5" fmla="*/ 23 h 79"/>
                  <a:gd name="T6" fmla="*/ 73 w 73"/>
                  <a:gd name="T7" fmla="*/ 0 h 79"/>
                  <a:gd name="T8" fmla="*/ 73 w 73"/>
                  <a:gd name="T9" fmla="*/ 5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9">
                    <a:moveTo>
                      <a:pt x="73" y="56"/>
                    </a:moveTo>
                    <a:lnTo>
                      <a:pt x="0" y="79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99" name="Group 29">
              <a:extLst>
                <a:ext uri="{FF2B5EF4-FFF2-40B4-BE49-F238E27FC236}">
                  <a16:creationId xmlns:a16="http://schemas.microsoft.com/office/drawing/2014/main" id="{008AD693-323A-4C37-B19A-C143AE8CEB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23" y="2010"/>
              <a:ext cx="143" cy="99"/>
              <a:chOff x="2023" y="2010"/>
              <a:chExt cx="143" cy="99"/>
            </a:xfrm>
          </p:grpSpPr>
          <p:sp>
            <p:nvSpPr>
              <p:cNvPr id="266" name="Freeform 27">
                <a:extLst>
                  <a:ext uri="{FF2B5EF4-FFF2-40B4-BE49-F238E27FC236}">
                    <a16:creationId xmlns:a16="http://schemas.microsoft.com/office/drawing/2014/main" id="{E23D6D03-D50E-46AD-936C-31E210B00E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2010"/>
                <a:ext cx="143" cy="99"/>
              </a:xfrm>
              <a:custGeom>
                <a:avLst/>
                <a:gdLst>
                  <a:gd name="T0" fmla="*/ 143 w 143"/>
                  <a:gd name="T1" fmla="*/ 56 h 99"/>
                  <a:gd name="T2" fmla="*/ 0 w 143"/>
                  <a:gd name="T3" fmla="*/ 99 h 99"/>
                  <a:gd name="T4" fmla="*/ 0 w 143"/>
                  <a:gd name="T5" fmla="*/ 43 h 99"/>
                  <a:gd name="T6" fmla="*/ 143 w 143"/>
                  <a:gd name="T7" fmla="*/ 0 h 99"/>
                  <a:gd name="T8" fmla="*/ 143 w 143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99">
                    <a:moveTo>
                      <a:pt x="143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67" name="Freeform 28">
                <a:extLst>
                  <a:ext uri="{FF2B5EF4-FFF2-40B4-BE49-F238E27FC236}">
                    <a16:creationId xmlns:a16="http://schemas.microsoft.com/office/drawing/2014/main" id="{FB43D3B1-7011-4D2B-A13C-5FE9D3D3EE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2010"/>
                <a:ext cx="143" cy="99"/>
              </a:xfrm>
              <a:custGeom>
                <a:avLst/>
                <a:gdLst>
                  <a:gd name="T0" fmla="*/ 143 w 143"/>
                  <a:gd name="T1" fmla="*/ 56 h 99"/>
                  <a:gd name="T2" fmla="*/ 0 w 143"/>
                  <a:gd name="T3" fmla="*/ 99 h 99"/>
                  <a:gd name="T4" fmla="*/ 0 w 143"/>
                  <a:gd name="T5" fmla="*/ 43 h 99"/>
                  <a:gd name="T6" fmla="*/ 143 w 143"/>
                  <a:gd name="T7" fmla="*/ 0 h 99"/>
                  <a:gd name="T8" fmla="*/ 143 w 143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99">
                    <a:moveTo>
                      <a:pt x="143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00" name="Group 32">
              <a:extLst>
                <a:ext uri="{FF2B5EF4-FFF2-40B4-BE49-F238E27FC236}">
                  <a16:creationId xmlns:a16="http://schemas.microsoft.com/office/drawing/2014/main" id="{59FA2F27-99DF-4D48-A79C-973F8865D1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79" y="2053"/>
              <a:ext cx="144" cy="99"/>
              <a:chOff x="1879" y="2053"/>
              <a:chExt cx="144" cy="99"/>
            </a:xfrm>
          </p:grpSpPr>
          <p:sp>
            <p:nvSpPr>
              <p:cNvPr id="264" name="Freeform 30">
                <a:extLst>
                  <a:ext uri="{FF2B5EF4-FFF2-40B4-BE49-F238E27FC236}">
                    <a16:creationId xmlns:a16="http://schemas.microsoft.com/office/drawing/2014/main" id="{F859F465-30E1-4CEA-9DDA-EDD91945F8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2053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65" name="Freeform 31">
                <a:extLst>
                  <a:ext uri="{FF2B5EF4-FFF2-40B4-BE49-F238E27FC236}">
                    <a16:creationId xmlns:a16="http://schemas.microsoft.com/office/drawing/2014/main" id="{BBEB4AFC-D362-4D74-B3BE-B707723BB6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2053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01" name="Group 35">
              <a:extLst>
                <a:ext uri="{FF2B5EF4-FFF2-40B4-BE49-F238E27FC236}">
                  <a16:creationId xmlns:a16="http://schemas.microsoft.com/office/drawing/2014/main" id="{B0419200-7566-48E7-8612-E640AD4802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35" y="2096"/>
              <a:ext cx="144" cy="100"/>
              <a:chOff x="1735" y="2096"/>
              <a:chExt cx="144" cy="100"/>
            </a:xfrm>
          </p:grpSpPr>
          <p:sp>
            <p:nvSpPr>
              <p:cNvPr id="262" name="Freeform 33">
                <a:extLst>
                  <a:ext uri="{FF2B5EF4-FFF2-40B4-BE49-F238E27FC236}">
                    <a16:creationId xmlns:a16="http://schemas.microsoft.com/office/drawing/2014/main" id="{2A5E6F89-92AB-4CEC-AE0E-546314E32F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2096"/>
                <a:ext cx="144" cy="100"/>
              </a:xfrm>
              <a:custGeom>
                <a:avLst/>
                <a:gdLst>
                  <a:gd name="T0" fmla="*/ 144 w 144"/>
                  <a:gd name="T1" fmla="*/ 56 h 100"/>
                  <a:gd name="T2" fmla="*/ 0 w 144"/>
                  <a:gd name="T3" fmla="*/ 100 h 100"/>
                  <a:gd name="T4" fmla="*/ 0 w 144"/>
                  <a:gd name="T5" fmla="*/ 43 h 100"/>
                  <a:gd name="T6" fmla="*/ 144 w 144"/>
                  <a:gd name="T7" fmla="*/ 0 h 100"/>
                  <a:gd name="T8" fmla="*/ 144 w 144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63" name="Freeform 34">
                <a:extLst>
                  <a:ext uri="{FF2B5EF4-FFF2-40B4-BE49-F238E27FC236}">
                    <a16:creationId xmlns:a16="http://schemas.microsoft.com/office/drawing/2014/main" id="{41CE5F11-0478-4825-B5D8-1F1F4AE61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2096"/>
                <a:ext cx="144" cy="100"/>
              </a:xfrm>
              <a:custGeom>
                <a:avLst/>
                <a:gdLst>
                  <a:gd name="T0" fmla="*/ 144 w 144"/>
                  <a:gd name="T1" fmla="*/ 56 h 100"/>
                  <a:gd name="T2" fmla="*/ 0 w 144"/>
                  <a:gd name="T3" fmla="*/ 100 h 100"/>
                  <a:gd name="T4" fmla="*/ 0 w 144"/>
                  <a:gd name="T5" fmla="*/ 43 h 100"/>
                  <a:gd name="T6" fmla="*/ 144 w 144"/>
                  <a:gd name="T7" fmla="*/ 0 h 100"/>
                  <a:gd name="T8" fmla="*/ 144 w 144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02" name="Group 38">
              <a:extLst>
                <a:ext uri="{FF2B5EF4-FFF2-40B4-BE49-F238E27FC236}">
                  <a16:creationId xmlns:a16="http://schemas.microsoft.com/office/drawing/2014/main" id="{522F4F7B-0409-42A9-9742-52B45480FB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3" y="1931"/>
              <a:ext cx="145" cy="99"/>
              <a:chOff x="2093" y="1931"/>
              <a:chExt cx="145" cy="99"/>
            </a:xfrm>
          </p:grpSpPr>
          <p:sp>
            <p:nvSpPr>
              <p:cNvPr id="260" name="Freeform 36">
                <a:extLst>
                  <a:ext uri="{FF2B5EF4-FFF2-40B4-BE49-F238E27FC236}">
                    <a16:creationId xmlns:a16="http://schemas.microsoft.com/office/drawing/2014/main" id="{7EC3414E-3AAE-4D36-92C8-6F69858849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3" y="1931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61" name="Freeform 37">
                <a:extLst>
                  <a:ext uri="{FF2B5EF4-FFF2-40B4-BE49-F238E27FC236}">
                    <a16:creationId xmlns:a16="http://schemas.microsoft.com/office/drawing/2014/main" id="{3A028B5B-1C4F-4EDD-91E7-7721C8C32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3" y="1931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03" name="Group 41">
              <a:extLst>
                <a:ext uri="{FF2B5EF4-FFF2-40B4-BE49-F238E27FC236}">
                  <a16:creationId xmlns:a16="http://schemas.microsoft.com/office/drawing/2014/main" id="{30E947EB-E1BF-44AE-8E9B-09CCFA8298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51" y="1976"/>
              <a:ext cx="142" cy="100"/>
              <a:chOff x="1951" y="1976"/>
              <a:chExt cx="142" cy="100"/>
            </a:xfrm>
          </p:grpSpPr>
          <p:sp>
            <p:nvSpPr>
              <p:cNvPr id="258" name="Freeform 39">
                <a:extLst>
                  <a:ext uri="{FF2B5EF4-FFF2-40B4-BE49-F238E27FC236}">
                    <a16:creationId xmlns:a16="http://schemas.microsoft.com/office/drawing/2014/main" id="{0D37D465-D982-4D23-B2DD-A0C9F8089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1" y="1976"/>
                <a:ext cx="142" cy="100"/>
              </a:xfrm>
              <a:custGeom>
                <a:avLst/>
                <a:gdLst>
                  <a:gd name="T0" fmla="*/ 142 w 142"/>
                  <a:gd name="T1" fmla="*/ 57 h 100"/>
                  <a:gd name="T2" fmla="*/ 0 w 142"/>
                  <a:gd name="T3" fmla="*/ 100 h 100"/>
                  <a:gd name="T4" fmla="*/ 0 w 142"/>
                  <a:gd name="T5" fmla="*/ 43 h 100"/>
                  <a:gd name="T6" fmla="*/ 142 w 142"/>
                  <a:gd name="T7" fmla="*/ 0 h 100"/>
                  <a:gd name="T8" fmla="*/ 142 w 142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00">
                    <a:moveTo>
                      <a:pt x="142" y="57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2" y="0"/>
                    </a:lnTo>
                    <a:lnTo>
                      <a:pt x="142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9" name="Freeform 40">
                <a:extLst>
                  <a:ext uri="{FF2B5EF4-FFF2-40B4-BE49-F238E27FC236}">
                    <a16:creationId xmlns:a16="http://schemas.microsoft.com/office/drawing/2014/main" id="{98D87E38-206A-4B16-921B-F73126680D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1" y="1976"/>
                <a:ext cx="142" cy="100"/>
              </a:xfrm>
              <a:custGeom>
                <a:avLst/>
                <a:gdLst>
                  <a:gd name="T0" fmla="*/ 142 w 142"/>
                  <a:gd name="T1" fmla="*/ 57 h 100"/>
                  <a:gd name="T2" fmla="*/ 0 w 142"/>
                  <a:gd name="T3" fmla="*/ 100 h 100"/>
                  <a:gd name="T4" fmla="*/ 0 w 142"/>
                  <a:gd name="T5" fmla="*/ 43 h 100"/>
                  <a:gd name="T6" fmla="*/ 142 w 142"/>
                  <a:gd name="T7" fmla="*/ 0 h 100"/>
                  <a:gd name="T8" fmla="*/ 142 w 142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00">
                    <a:moveTo>
                      <a:pt x="142" y="57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2" y="0"/>
                    </a:lnTo>
                    <a:lnTo>
                      <a:pt x="142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04" name="Group 44">
              <a:extLst>
                <a:ext uri="{FF2B5EF4-FFF2-40B4-BE49-F238E27FC236}">
                  <a16:creationId xmlns:a16="http://schemas.microsoft.com/office/drawing/2014/main" id="{C9601608-E707-4061-BF63-E40F422197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06" y="2019"/>
              <a:ext cx="145" cy="100"/>
              <a:chOff x="1806" y="2019"/>
              <a:chExt cx="145" cy="100"/>
            </a:xfrm>
          </p:grpSpPr>
          <p:sp>
            <p:nvSpPr>
              <p:cNvPr id="256" name="Freeform 42">
                <a:extLst>
                  <a:ext uri="{FF2B5EF4-FFF2-40B4-BE49-F238E27FC236}">
                    <a16:creationId xmlns:a16="http://schemas.microsoft.com/office/drawing/2014/main" id="{86F377A3-91CF-408D-81ED-B888222C0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" y="2019"/>
                <a:ext cx="145" cy="100"/>
              </a:xfrm>
              <a:custGeom>
                <a:avLst/>
                <a:gdLst>
                  <a:gd name="T0" fmla="*/ 145 w 145"/>
                  <a:gd name="T1" fmla="*/ 57 h 100"/>
                  <a:gd name="T2" fmla="*/ 0 w 145"/>
                  <a:gd name="T3" fmla="*/ 100 h 100"/>
                  <a:gd name="T4" fmla="*/ 0 w 145"/>
                  <a:gd name="T5" fmla="*/ 43 h 100"/>
                  <a:gd name="T6" fmla="*/ 145 w 145"/>
                  <a:gd name="T7" fmla="*/ 0 h 100"/>
                  <a:gd name="T8" fmla="*/ 145 w 145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00">
                    <a:moveTo>
                      <a:pt x="145" y="57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7" name="Freeform 43">
                <a:extLst>
                  <a:ext uri="{FF2B5EF4-FFF2-40B4-BE49-F238E27FC236}">
                    <a16:creationId xmlns:a16="http://schemas.microsoft.com/office/drawing/2014/main" id="{D4046025-AEB6-4474-9407-93656609D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" y="2019"/>
                <a:ext cx="145" cy="100"/>
              </a:xfrm>
              <a:custGeom>
                <a:avLst/>
                <a:gdLst>
                  <a:gd name="T0" fmla="*/ 145 w 145"/>
                  <a:gd name="T1" fmla="*/ 57 h 100"/>
                  <a:gd name="T2" fmla="*/ 0 w 145"/>
                  <a:gd name="T3" fmla="*/ 100 h 100"/>
                  <a:gd name="T4" fmla="*/ 0 w 145"/>
                  <a:gd name="T5" fmla="*/ 43 h 100"/>
                  <a:gd name="T6" fmla="*/ 145 w 145"/>
                  <a:gd name="T7" fmla="*/ 0 h 100"/>
                  <a:gd name="T8" fmla="*/ 145 w 145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00">
                    <a:moveTo>
                      <a:pt x="145" y="57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05" name="Group 47">
              <a:extLst>
                <a:ext uri="{FF2B5EF4-FFF2-40B4-BE49-F238E27FC236}">
                  <a16:creationId xmlns:a16="http://schemas.microsoft.com/office/drawing/2014/main" id="{DF40C24A-C5A9-4D5D-9C49-CAD7D57042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35" y="2062"/>
              <a:ext cx="72" cy="80"/>
              <a:chOff x="1735" y="2062"/>
              <a:chExt cx="72" cy="80"/>
            </a:xfrm>
          </p:grpSpPr>
          <p:sp>
            <p:nvSpPr>
              <p:cNvPr id="254" name="Freeform 45">
                <a:extLst>
                  <a:ext uri="{FF2B5EF4-FFF2-40B4-BE49-F238E27FC236}">
                    <a16:creationId xmlns:a16="http://schemas.microsoft.com/office/drawing/2014/main" id="{E7B00595-E7E3-4626-9E03-7895E6931D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2062"/>
                <a:ext cx="72" cy="80"/>
              </a:xfrm>
              <a:custGeom>
                <a:avLst/>
                <a:gdLst>
                  <a:gd name="T0" fmla="*/ 72 w 72"/>
                  <a:gd name="T1" fmla="*/ 56 h 80"/>
                  <a:gd name="T2" fmla="*/ 0 w 72"/>
                  <a:gd name="T3" fmla="*/ 80 h 80"/>
                  <a:gd name="T4" fmla="*/ 0 w 72"/>
                  <a:gd name="T5" fmla="*/ 24 h 80"/>
                  <a:gd name="T6" fmla="*/ 72 w 72"/>
                  <a:gd name="T7" fmla="*/ 0 h 80"/>
                  <a:gd name="T8" fmla="*/ 72 w 72"/>
                  <a:gd name="T9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80">
                    <a:moveTo>
                      <a:pt x="72" y="56"/>
                    </a:moveTo>
                    <a:lnTo>
                      <a:pt x="0" y="80"/>
                    </a:lnTo>
                    <a:lnTo>
                      <a:pt x="0" y="24"/>
                    </a:lnTo>
                    <a:lnTo>
                      <a:pt x="72" y="0"/>
                    </a:lnTo>
                    <a:lnTo>
                      <a:pt x="72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5" name="Freeform 46">
                <a:extLst>
                  <a:ext uri="{FF2B5EF4-FFF2-40B4-BE49-F238E27FC236}">
                    <a16:creationId xmlns:a16="http://schemas.microsoft.com/office/drawing/2014/main" id="{E74778D6-23E7-4A01-BB11-0CFB7103D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2062"/>
                <a:ext cx="72" cy="80"/>
              </a:xfrm>
              <a:custGeom>
                <a:avLst/>
                <a:gdLst>
                  <a:gd name="T0" fmla="*/ 72 w 72"/>
                  <a:gd name="T1" fmla="*/ 56 h 80"/>
                  <a:gd name="T2" fmla="*/ 0 w 72"/>
                  <a:gd name="T3" fmla="*/ 80 h 80"/>
                  <a:gd name="T4" fmla="*/ 0 w 72"/>
                  <a:gd name="T5" fmla="*/ 24 h 80"/>
                  <a:gd name="T6" fmla="*/ 72 w 72"/>
                  <a:gd name="T7" fmla="*/ 0 h 80"/>
                  <a:gd name="T8" fmla="*/ 72 w 72"/>
                  <a:gd name="T9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80">
                    <a:moveTo>
                      <a:pt x="72" y="56"/>
                    </a:moveTo>
                    <a:lnTo>
                      <a:pt x="0" y="80"/>
                    </a:lnTo>
                    <a:lnTo>
                      <a:pt x="0" y="24"/>
                    </a:lnTo>
                    <a:lnTo>
                      <a:pt x="72" y="0"/>
                    </a:lnTo>
                    <a:lnTo>
                      <a:pt x="72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06" name="Group 50">
              <a:extLst>
                <a:ext uri="{FF2B5EF4-FFF2-40B4-BE49-F238E27FC236}">
                  <a16:creationId xmlns:a16="http://schemas.microsoft.com/office/drawing/2014/main" id="{19D00D82-77F3-4DC7-9EAA-59B456C0AC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65" y="1877"/>
              <a:ext cx="73" cy="76"/>
              <a:chOff x="2165" y="1877"/>
              <a:chExt cx="73" cy="76"/>
            </a:xfrm>
          </p:grpSpPr>
          <p:sp>
            <p:nvSpPr>
              <p:cNvPr id="252" name="Freeform 48">
                <a:extLst>
                  <a:ext uri="{FF2B5EF4-FFF2-40B4-BE49-F238E27FC236}">
                    <a16:creationId xmlns:a16="http://schemas.microsoft.com/office/drawing/2014/main" id="{9FB10BA3-8805-4374-B0BB-759548FB8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877"/>
                <a:ext cx="73" cy="76"/>
              </a:xfrm>
              <a:custGeom>
                <a:avLst/>
                <a:gdLst>
                  <a:gd name="T0" fmla="*/ 73 w 73"/>
                  <a:gd name="T1" fmla="*/ 54 h 76"/>
                  <a:gd name="T2" fmla="*/ 0 w 73"/>
                  <a:gd name="T3" fmla="*/ 76 h 76"/>
                  <a:gd name="T4" fmla="*/ 0 w 73"/>
                  <a:gd name="T5" fmla="*/ 22 h 76"/>
                  <a:gd name="T6" fmla="*/ 73 w 73"/>
                  <a:gd name="T7" fmla="*/ 0 h 76"/>
                  <a:gd name="T8" fmla="*/ 73 w 73"/>
                  <a:gd name="T9" fmla="*/ 5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6">
                    <a:moveTo>
                      <a:pt x="73" y="54"/>
                    </a:moveTo>
                    <a:lnTo>
                      <a:pt x="0" y="76"/>
                    </a:lnTo>
                    <a:lnTo>
                      <a:pt x="0" y="22"/>
                    </a:lnTo>
                    <a:lnTo>
                      <a:pt x="73" y="0"/>
                    </a:lnTo>
                    <a:lnTo>
                      <a:pt x="73" y="54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3" name="Freeform 49">
                <a:extLst>
                  <a:ext uri="{FF2B5EF4-FFF2-40B4-BE49-F238E27FC236}">
                    <a16:creationId xmlns:a16="http://schemas.microsoft.com/office/drawing/2014/main" id="{6D007049-3225-4D15-937C-72C43734DF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877"/>
                <a:ext cx="73" cy="76"/>
              </a:xfrm>
              <a:custGeom>
                <a:avLst/>
                <a:gdLst>
                  <a:gd name="T0" fmla="*/ 73 w 73"/>
                  <a:gd name="T1" fmla="*/ 54 h 76"/>
                  <a:gd name="T2" fmla="*/ 0 w 73"/>
                  <a:gd name="T3" fmla="*/ 76 h 76"/>
                  <a:gd name="T4" fmla="*/ 0 w 73"/>
                  <a:gd name="T5" fmla="*/ 22 h 76"/>
                  <a:gd name="T6" fmla="*/ 73 w 73"/>
                  <a:gd name="T7" fmla="*/ 0 h 76"/>
                  <a:gd name="T8" fmla="*/ 73 w 73"/>
                  <a:gd name="T9" fmla="*/ 5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6">
                    <a:moveTo>
                      <a:pt x="73" y="54"/>
                    </a:moveTo>
                    <a:lnTo>
                      <a:pt x="0" y="76"/>
                    </a:lnTo>
                    <a:lnTo>
                      <a:pt x="0" y="22"/>
                    </a:lnTo>
                    <a:lnTo>
                      <a:pt x="73" y="0"/>
                    </a:lnTo>
                    <a:lnTo>
                      <a:pt x="73" y="5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07" name="Group 53">
              <a:extLst>
                <a:ext uri="{FF2B5EF4-FFF2-40B4-BE49-F238E27FC236}">
                  <a16:creationId xmlns:a16="http://schemas.microsoft.com/office/drawing/2014/main" id="{F9EF879B-56C9-4DCE-A060-520E1B3B07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23" y="1897"/>
              <a:ext cx="143" cy="100"/>
              <a:chOff x="2023" y="1897"/>
              <a:chExt cx="143" cy="100"/>
            </a:xfrm>
          </p:grpSpPr>
          <p:sp>
            <p:nvSpPr>
              <p:cNvPr id="250" name="Freeform 51">
                <a:extLst>
                  <a:ext uri="{FF2B5EF4-FFF2-40B4-BE49-F238E27FC236}">
                    <a16:creationId xmlns:a16="http://schemas.microsoft.com/office/drawing/2014/main" id="{0437586F-BCF3-4624-9E4C-3E83D70A7C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1897"/>
                <a:ext cx="143" cy="100"/>
              </a:xfrm>
              <a:custGeom>
                <a:avLst/>
                <a:gdLst>
                  <a:gd name="T0" fmla="*/ 143 w 143"/>
                  <a:gd name="T1" fmla="*/ 56 h 100"/>
                  <a:gd name="T2" fmla="*/ 0 w 143"/>
                  <a:gd name="T3" fmla="*/ 100 h 100"/>
                  <a:gd name="T4" fmla="*/ 0 w 143"/>
                  <a:gd name="T5" fmla="*/ 43 h 100"/>
                  <a:gd name="T6" fmla="*/ 143 w 143"/>
                  <a:gd name="T7" fmla="*/ 0 h 100"/>
                  <a:gd name="T8" fmla="*/ 143 w 143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1" name="Freeform 52">
                <a:extLst>
                  <a:ext uri="{FF2B5EF4-FFF2-40B4-BE49-F238E27FC236}">
                    <a16:creationId xmlns:a16="http://schemas.microsoft.com/office/drawing/2014/main" id="{1EA8F53E-2DE9-4FAE-85A3-EB6BDF000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1897"/>
                <a:ext cx="143" cy="100"/>
              </a:xfrm>
              <a:custGeom>
                <a:avLst/>
                <a:gdLst>
                  <a:gd name="T0" fmla="*/ 143 w 143"/>
                  <a:gd name="T1" fmla="*/ 56 h 100"/>
                  <a:gd name="T2" fmla="*/ 0 w 143"/>
                  <a:gd name="T3" fmla="*/ 100 h 100"/>
                  <a:gd name="T4" fmla="*/ 0 w 143"/>
                  <a:gd name="T5" fmla="*/ 43 h 100"/>
                  <a:gd name="T6" fmla="*/ 143 w 143"/>
                  <a:gd name="T7" fmla="*/ 0 h 100"/>
                  <a:gd name="T8" fmla="*/ 143 w 143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3" y="0"/>
                    </a:lnTo>
                    <a:lnTo>
                      <a:pt x="14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08" name="Group 56">
              <a:extLst>
                <a:ext uri="{FF2B5EF4-FFF2-40B4-BE49-F238E27FC236}">
                  <a16:creationId xmlns:a16="http://schemas.microsoft.com/office/drawing/2014/main" id="{F6011346-0485-476C-B2C7-74FFCE6D52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79" y="1940"/>
              <a:ext cx="144" cy="102"/>
              <a:chOff x="1879" y="1940"/>
              <a:chExt cx="144" cy="102"/>
            </a:xfrm>
          </p:grpSpPr>
          <p:sp>
            <p:nvSpPr>
              <p:cNvPr id="248" name="Freeform 54">
                <a:extLst>
                  <a:ext uri="{FF2B5EF4-FFF2-40B4-BE49-F238E27FC236}">
                    <a16:creationId xmlns:a16="http://schemas.microsoft.com/office/drawing/2014/main" id="{6729DC76-CBBD-4549-BFE5-4A192CCE20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1940"/>
                <a:ext cx="144" cy="102"/>
              </a:xfrm>
              <a:custGeom>
                <a:avLst/>
                <a:gdLst>
                  <a:gd name="T0" fmla="*/ 144 w 144"/>
                  <a:gd name="T1" fmla="*/ 58 h 102"/>
                  <a:gd name="T2" fmla="*/ 0 w 144"/>
                  <a:gd name="T3" fmla="*/ 102 h 102"/>
                  <a:gd name="T4" fmla="*/ 0 w 144"/>
                  <a:gd name="T5" fmla="*/ 44 h 102"/>
                  <a:gd name="T6" fmla="*/ 144 w 144"/>
                  <a:gd name="T7" fmla="*/ 0 h 102"/>
                  <a:gd name="T8" fmla="*/ 144 w 144"/>
                  <a:gd name="T9" fmla="*/ 5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2">
                    <a:moveTo>
                      <a:pt x="144" y="58"/>
                    </a:moveTo>
                    <a:lnTo>
                      <a:pt x="0" y="102"/>
                    </a:lnTo>
                    <a:lnTo>
                      <a:pt x="0" y="44"/>
                    </a:lnTo>
                    <a:lnTo>
                      <a:pt x="144" y="0"/>
                    </a:lnTo>
                    <a:lnTo>
                      <a:pt x="144" y="58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49" name="Freeform 55">
                <a:extLst>
                  <a:ext uri="{FF2B5EF4-FFF2-40B4-BE49-F238E27FC236}">
                    <a16:creationId xmlns:a16="http://schemas.microsoft.com/office/drawing/2014/main" id="{836946AC-2A45-44B5-AC04-0B4648DDF9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1940"/>
                <a:ext cx="144" cy="102"/>
              </a:xfrm>
              <a:custGeom>
                <a:avLst/>
                <a:gdLst>
                  <a:gd name="T0" fmla="*/ 144 w 144"/>
                  <a:gd name="T1" fmla="*/ 58 h 102"/>
                  <a:gd name="T2" fmla="*/ 0 w 144"/>
                  <a:gd name="T3" fmla="*/ 102 h 102"/>
                  <a:gd name="T4" fmla="*/ 0 w 144"/>
                  <a:gd name="T5" fmla="*/ 44 h 102"/>
                  <a:gd name="T6" fmla="*/ 144 w 144"/>
                  <a:gd name="T7" fmla="*/ 0 h 102"/>
                  <a:gd name="T8" fmla="*/ 144 w 144"/>
                  <a:gd name="T9" fmla="*/ 5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2">
                    <a:moveTo>
                      <a:pt x="144" y="58"/>
                    </a:moveTo>
                    <a:lnTo>
                      <a:pt x="0" y="102"/>
                    </a:lnTo>
                    <a:lnTo>
                      <a:pt x="0" y="44"/>
                    </a:lnTo>
                    <a:lnTo>
                      <a:pt x="144" y="0"/>
                    </a:lnTo>
                    <a:lnTo>
                      <a:pt x="144" y="58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09" name="Group 59">
              <a:extLst>
                <a:ext uri="{FF2B5EF4-FFF2-40B4-BE49-F238E27FC236}">
                  <a16:creationId xmlns:a16="http://schemas.microsoft.com/office/drawing/2014/main" id="{B3D6D084-0ECE-4C09-A251-C5A099CFE7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35" y="1986"/>
              <a:ext cx="144" cy="99"/>
              <a:chOff x="1735" y="1986"/>
              <a:chExt cx="144" cy="99"/>
            </a:xfrm>
          </p:grpSpPr>
          <p:sp>
            <p:nvSpPr>
              <p:cNvPr id="246" name="Freeform 57">
                <a:extLst>
                  <a:ext uri="{FF2B5EF4-FFF2-40B4-BE49-F238E27FC236}">
                    <a16:creationId xmlns:a16="http://schemas.microsoft.com/office/drawing/2014/main" id="{C3EB52A6-7A36-4B22-9127-A3214C8A8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1986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47" name="Freeform 58">
                <a:extLst>
                  <a:ext uri="{FF2B5EF4-FFF2-40B4-BE49-F238E27FC236}">
                    <a16:creationId xmlns:a16="http://schemas.microsoft.com/office/drawing/2014/main" id="{FBF51B36-AEDA-4EDD-B60C-0749F93AF6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1986"/>
                <a:ext cx="144" cy="99"/>
              </a:xfrm>
              <a:custGeom>
                <a:avLst/>
                <a:gdLst>
                  <a:gd name="T0" fmla="*/ 144 w 144"/>
                  <a:gd name="T1" fmla="*/ 56 h 99"/>
                  <a:gd name="T2" fmla="*/ 0 w 144"/>
                  <a:gd name="T3" fmla="*/ 99 h 99"/>
                  <a:gd name="T4" fmla="*/ 0 w 144"/>
                  <a:gd name="T5" fmla="*/ 43 h 99"/>
                  <a:gd name="T6" fmla="*/ 144 w 144"/>
                  <a:gd name="T7" fmla="*/ 0 h 99"/>
                  <a:gd name="T8" fmla="*/ 144 w 144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99">
                    <a:moveTo>
                      <a:pt x="144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10" name="Group 62">
              <a:extLst>
                <a:ext uri="{FF2B5EF4-FFF2-40B4-BE49-F238E27FC236}">
                  <a16:creationId xmlns:a16="http://schemas.microsoft.com/office/drawing/2014/main" id="{93AD9C43-A9E1-42A1-806A-AF14934486F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3" y="1820"/>
              <a:ext cx="145" cy="100"/>
              <a:chOff x="2093" y="1820"/>
              <a:chExt cx="145" cy="100"/>
            </a:xfrm>
          </p:grpSpPr>
          <p:sp>
            <p:nvSpPr>
              <p:cNvPr id="244" name="Freeform 60">
                <a:extLst>
                  <a:ext uri="{FF2B5EF4-FFF2-40B4-BE49-F238E27FC236}">
                    <a16:creationId xmlns:a16="http://schemas.microsoft.com/office/drawing/2014/main" id="{963C6ED4-1184-451B-A4C7-C587FEB65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3" y="1820"/>
                <a:ext cx="145" cy="100"/>
              </a:xfrm>
              <a:custGeom>
                <a:avLst/>
                <a:gdLst>
                  <a:gd name="T0" fmla="*/ 145 w 145"/>
                  <a:gd name="T1" fmla="*/ 57 h 100"/>
                  <a:gd name="T2" fmla="*/ 0 w 145"/>
                  <a:gd name="T3" fmla="*/ 100 h 100"/>
                  <a:gd name="T4" fmla="*/ 0 w 145"/>
                  <a:gd name="T5" fmla="*/ 43 h 100"/>
                  <a:gd name="T6" fmla="*/ 145 w 145"/>
                  <a:gd name="T7" fmla="*/ 0 h 100"/>
                  <a:gd name="T8" fmla="*/ 145 w 145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00">
                    <a:moveTo>
                      <a:pt x="145" y="57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45" name="Freeform 61">
                <a:extLst>
                  <a:ext uri="{FF2B5EF4-FFF2-40B4-BE49-F238E27FC236}">
                    <a16:creationId xmlns:a16="http://schemas.microsoft.com/office/drawing/2014/main" id="{237AC12B-1222-440F-A776-9C29F9733B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3" y="1820"/>
                <a:ext cx="145" cy="100"/>
              </a:xfrm>
              <a:custGeom>
                <a:avLst/>
                <a:gdLst>
                  <a:gd name="T0" fmla="*/ 145 w 145"/>
                  <a:gd name="T1" fmla="*/ 57 h 100"/>
                  <a:gd name="T2" fmla="*/ 0 w 145"/>
                  <a:gd name="T3" fmla="*/ 100 h 100"/>
                  <a:gd name="T4" fmla="*/ 0 w 145"/>
                  <a:gd name="T5" fmla="*/ 43 h 100"/>
                  <a:gd name="T6" fmla="*/ 145 w 145"/>
                  <a:gd name="T7" fmla="*/ 0 h 100"/>
                  <a:gd name="T8" fmla="*/ 145 w 145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00">
                    <a:moveTo>
                      <a:pt x="145" y="57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11" name="Group 65">
              <a:extLst>
                <a:ext uri="{FF2B5EF4-FFF2-40B4-BE49-F238E27FC236}">
                  <a16:creationId xmlns:a16="http://schemas.microsoft.com/office/drawing/2014/main" id="{D24FFE7A-AE4D-4BFD-BD0F-DBCF1D0391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51" y="1863"/>
              <a:ext cx="142" cy="100"/>
              <a:chOff x="1951" y="1863"/>
              <a:chExt cx="142" cy="100"/>
            </a:xfrm>
          </p:grpSpPr>
          <p:sp>
            <p:nvSpPr>
              <p:cNvPr id="242" name="Freeform 63">
                <a:extLst>
                  <a:ext uri="{FF2B5EF4-FFF2-40B4-BE49-F238E27FC236}">
                    <a16:creationId xmlns:a16="http://schemas.microsoft.com/office/drawing/2014/main" id="{BC8005DD-3B6B-4E4E-8E1D-B61615B22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1" y="1863"/>
                <a:ext cx="142" cy="100"/>
              </a:xfrm>
              <a:custGeom>
                <a:avLst/>
                <a:gdLst>
                  <a:gd name="T0" fmla="*/ 142 w 142"/>
                  <a:gd name="T1" fmla="*/ 57 h 100"/>
                  <a:gd name="T2" fmla="*/ 0 w 142"/>
                  <a:gd name="T3" fmla="*/ 100 h 100"/>
                  <a:gd name="T4" fmla="*/ 0 w 142"/>
                  <a:gd name="T5" fmla="*/ 44 h 100"/>
                  <a:gd name="T6" fmla="*/ 142 w 142"/>
                  <a:gd name="T7" fmla="*/ 0 h 100"/>
                  <a:gd name="T8" fmla="*/ 142 w 142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00">
                    <a:moveTo>
                      <a:pt x="142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2" y="0"/>
                    </a:lnTo>
                    <a:lnTo>
                      <a:pt x="142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43" name="Freeform 64">
                <a:extLst>
                  <a:ext uri="{FF2B5EF4-FFF2-40B4-BE49-F238E27FC236}">
                    <a16:creationId xmlns:a16="http://schemas.microsoft.com/office/drawing/2014/main" id="{65F767B0-5229-4535-8FDB-40D60D7AF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1" y="1863"/>
                <a:ext cx="142" cy="100"/>
              </a:xfrm>
              <a:custGeom>
                <a:avLst/>
                <a:gdLst>
                  <a:gd name="T0" fmla="*/ 142 w 142"/>
                  <a:gd name="T1" fmla="*/ 57 h 100"/>
                  <a:gd name="T2" fmla="*/ 0 w 142"/>
                  <a:gd name="T3" fmla="*/ 100 h 100"/>
                  <a:gd name="T4" fmla="*/ 0 w 142"/>
                  <a:gd name="T5" fmla="*/ 44 h 100"/>
                  <a:gd name="T6" fmla="*/ 142 w 142"/>
                  <a:gd name="T7" fmla="*/ 0 h 100"/>
                  <a:gd name="T8" fmla="*/ 142 w 142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00">
                    <a:moveTo>
                      <a:pt x="142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2" y="0"/>
                    </a:lnTo>
                    <a:lnTo>
                      <a:pt x="142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12" name="Group 68">
              <a:extLst>
                <a:ext uri="{FF2B5EF4-FFF2-40B4-BE49-F238E27FC236}">
                  <a16:creationId xmlns:a16="http://schemas.microsoft.com/office/drawing/2014/main" id="{95FB9030-7872-43E7-B0D6-CF902E92DE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06" y="1907"/>
              <a:ext cx="145" cy="99"/>
              <a:chOff x="1806" y="1907"/>
              <a:chExt cx="145" cy="99"/>
            </a:xfrm>
          </p:grpSpPr>
          <p:sp>
            <p:nvSpPr>
              <p:cNvPr id="240" name="Freeform 66">
                <a:extLst>
                  <a:ext uri="{FF2B5EF4-FFF2-40B4-BE49-F238E27FC236}">
                    <a16:creationId xmlns:a16="http://schemas.microsoft.com/office/drawing/2014/main" id="{74173365-73D4-42E8-BBC3-1518FAF08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" y="1907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41" name="Freeform 67">
                <a:extLst>
                  <a:ext uri="{FF2B5EF4-FFF2-40B4-BE49-F238E27FC236}">
                    <a16:creationId xmlns:a16="http://schemas.microsoft.com/office/drawing/2014/main" id="{AD2B52CD-5C43-48CD-928A-7A30E18FC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" y="1907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13" name="Group 71">
              <a:extLst>
                <a:ext uri="{FF2B5EF4-FFF2-40B4-BE49-F238E27FC236}">
                  <a16:creationId xmlns:a16="http://schemas.microsoft.com/office/drawing/2014/main" id="{25C1B6A3-7DAB-49C7-827D-2256C0752C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65" y="1761"/>
              <a:ext cx="73" cy="80"/>
              <a:chOff x="2165" y="1761"/>
              <a:chExt cx="73" cy="80"/>
            </a:xfrm>
          </p:grpSpPr>
          <p:sp>
            <p:nvSpPr>
              <p:cNvPr id="238" name="Freeform 69">
                <a:extLst>
                  <a:ext uri="{FF2B5EF4-FFF2-40B4-BE49-F238E27FC236}">
                    <a16:creationId xmlns:a16="http://schemas.microsoft.com/office/drawing/2014/main" id="{1BAA7B7C-7149-44BA-82C1-95D92EE34D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761"/>
                <a:ext cx="73" cy="80"/>
              </a:xfrm>
              <a:custGeom>
                <a:avLst/>
                <a:gdLst>
                  <a:gd name="T0" fmla="*/ 73 w 73"/>
                  <a:gd name="T1" fmla="*/ 56 h 80"/>
                  <a:gd name="T2" fmla="*/ 0 w 73"/>
                  <a:gd name="T3" fmla="*/ 80 h 80"/>
                  <a:gd name="T4" fmla="*/ 0 w 73"/>
                  <a:gd name="T5" fmla="*/ 24 h 80"/>
                  <a:gd name="T6" fmla="*/ 73 w 73"/>
                  <a:gd name="T7" fmla="*/ 0 h 80"/>
                  <a:gd name="T8" fmla="*/ 73 w 73"/>
                  <a:gd name="T9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80">
                    <a:moveTo>
                      <a:pt x="73" y="56"/>
                    </a:moveTo>
                    <a:lnTo>
                      <a:pt x="0" y="80"/>
                    </a:lnTo>
                    <a:lnTo>
                      <a:pt x="0" y="24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39" name="Freeform 70">
                <a:extLst>
                  <a:ext uri="{FF2B5EF4-FFF2-40B4-BE49-F238E27FC236}">
                    <a16:creationId xmlns:a16="http://schemas.microsoft.com/office/drawing/2014/main" id="{A084FDF3-D332-43DD-A7C2-FD3B956B75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761"/>
                <a:ext cx="73" cy="80"/>
              </a:xfrm>
              <a:custGeom>
                <a:avLst/>
                <a:gdLst>
                  <a:gd name="T0" fmla="*/ 73 w 73"/>
                  <a:gd name="T1" fmla="*/ 56 h 80"/>
                  <a:gd name="T2" fmla="*/ 0 w 73"/>
                  <a:gd name="T3" fmla="*/ 80 h 80"/>
                  <a:gd name="T4" fmla="*/ 0 w 73"/>
                  <a:gd name="T5" fmla="*/ 24 h 80"/>
                  <a:gd name="T6" fmla="*/ 73 w 73"/>
                  <a:gd name="T7" fmla="*/ 0 h 80"/>
                  <a:gd name="T8" fmla="*/ 73 w 73"/>
                  <a:gd name="T9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80">
                    <a:moveTo>
                      <a:pt x="73" y="56"/>
                    </a:moveTo>
                    <a:lnTo>
                      <a:pt x="0" y="80"/>
                    </a:lnTo>
                    <a:lnTo>
                      <a:pt x="0" y="24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14" name="Group 74">
              <a:extLst>
                <a:ext uri="{FF2B5EF4-FFF2-40B4-BE49-F238E27FC236}">
                  <a16:creationId xmlns:a16="http://schemas.microsoft.com/office/drawing/2014/main" id="{AD2567FD-5A1F-4E50-B1CB-2DAEA8AC8B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23" y="1784"/>
              <a:ext cx="143" cy="100"/>
              <a:chOff x="2023" y="1784"/>
              <a:chExt cx="143" cy="100"/>
            </a:xfrm>
          </p:grpSpPr>
          <p:sp>
            <p:nvSpPr>
              <p:cNvPr id="236" name="Freeform 72">
                <a:extLst>
                  <a:ext uri="{FF2B5EF4-FFF2-40B4-BE49-F238E27FC236}">
                    <a16:creationId xmlns:a16="http://schemas.microsoft.com/office/drawing/2014/main" id="{7014A20C-423F-4CB5-BECE-310593134A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1784"/>
                <a:ext cx="143" cy="100"/>
              </a:xfrm>
              <a:custGeom>
                <a:avLst/>
                <a:gdLst>
                  <a:gd name="T0" fmla="*/ 143 w 143"/>
                  <a:gd name="T1" fmla="*/ 57 h 100"/>
                  <a:gd name="T2" fmla="*/ 0 w 143"/>
                  <a:gd name="T3" fmla="*/ 100 h 100"/>
                  <a:gd name="T4" fmla="*/ 0 w 143"/>
                  <a:gd name="T5" fmla="*/ 44 h 100"/>
                  <a:gd name="T6" fmla="*/ 143 w 143"/>
                  <a:gd name="T7" fmla="*/ 0 h 100"/>
                  <a:gd name="T8" fmla="*/ 143 w 143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3" y="0"/>
                    </a:lnTo>
                    <a:lnTo>
                      <a:pt x="143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37" name="Freeform 73">
                <a:extLst>
                  <a:ext uri="{FF2B5EF4-FFF2-40B4-BE49-F238E27FC236}">
                    <a16:creationId xmlns:a16="http://schemas.microsoft.com/office/drawing/2014/main" id="{330954CB-8746-4826-81E6-6DE4F4C8F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1784"/>
                <a:ext cx="143" cy="100"/>
              </a:xfrm>
              <a:custGeom>
                <a:avLst/>
                <a:gdLst>
                  <a:gd name="T0" fmla="*/ 143 w 143"/>
                  <a:gd name="T1" fmla="*/ 57 h 100"/>
                  <a:gd name="T2" fmla="*/ 0 w 143"/>
                  <a:gd name="T3" fmla="*/ 100 h 100"/>
                  <a:gd name="T4" fmla="*/ 0 w 143"/>
                  <a:gd name="T5" fmla="*/ 44 h 100"/>
                  <a:gd name="T6" fmla="*/ 143 w 143"/>
                  <a:gd name="T7" fmla="*/ 0 h 100"/>
                  <a:gd name="T8" fmla="*/ 143 w 143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0">
                    <a:moveTo>
                      <a:pt x="143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3" y="0"/>
                    </a:lnTo>
                    <a:lnTo>
                      <a:pt x="143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15" name="Group 77">
              <a:extLst>
                <a:ext uri="{FF2B5EF4-FFF2-40B4-BE49-F238E27FC236}">
                  <a16:creationId xmlns:a16="http://schemas.microsoft.com/office/drawing/2014/main" id="{1FCDDDA2-1A84-469E-A6C0-FFEA33E947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4" y="1706"/>
              <a:ext cx="144" cy="100"/>
              <a:chOff x="2094" y="1706"/>
              <a:chExt cx="144" cy="100"/>
            </a:xfrm>
          </p:grpSpPr>
          <p:sp>
            <p:nvSpPr>
              <p:cNvPr id="234" name="Freeform 75">
                <a:extLst>
                  <a:ext uri="{FF2B5EF4-FFF2-40B4-BE49-F238E27FC236}">
                    <a16:creationId xmlns:a16="http://schemas.microsoft.com/office/drawing/2014/main" id="{A50BE2E8-1AD9-4C09-800C-A891B6A5F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1706"/>
                <a:ext cx="144" cy="100"/>
              </a:xfrm>
              <a:custGeom>
                <a:avLst/>
                <a:gdLst>
                  <a:gd name="T0" fmla="*/ 144 w 144"/>
                  <a:gd name="T1" fmla="*/ 57 h 100"/>
                  <a:gd name="T2" fmla="*/ 0 w 144"/>
                  <a:gd name="T3" fmla="*/ 100 h 100"/>
                  <a:gd name="T4" fmla="*/ 0 w 144"/>
                  <a:gd name="T5" fmla="*/ 44 h 100"/>
                  <a:gd name="T6" fmla="*/ 144 w 144"/>
                  <a:gd name="T7" fmla="*/ 0 h 100"/>
                  <a:gd name="T8" fmla="*/ 144 w 144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4" y="0"/>
                    </a:lnTo>
                    <a:lnTo>
                      <a:pt x="144" y="5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35" name="Freeform 76">
                <a:extLst>
                  <a:ext uri="{FF2B5EF4-FFF2-40B4-BE49-F238E27FC236}">
                    <a16:creationId xmlns:a16="http://schemas.microsoft.com/office/drawing/2014/main" id="{16129BDE-E43C-47EE-BC73-E5E0200BF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1706"/>
                <a:ext cx="144" cy="100"/>
              </a:xfrm>
              <a:custGeom>
                <a:avLst/>
                <a:gdLst>
                  <a:gd name="T0" fmla="*/ 144 w 144"/>
                  <a:gd name="T1" fmla="*/ 57 h 100"/>
                  <a:gd name="T2" fmla="*/ 0 w 144"/>
                  <a:gd name="T3" fmla="*/ 100 h 100"/>
                  <a:gd name="T4" fmla="*/ 0 w 144"/>
                  <a:gd name="T5" fmla="*/ 44 h 100"/>
                  <a:gd name="T6" fmla="*/ 144 w 144"/>
                  <a:gd name="T7" fmla="*/ 0 h 100"/>
                  <a:gd name="T8" fmla="*/ 144 w 144"/>
                  <a:gd name="T9" fmla="*/ 5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7"/>
                    </a:moveTo>
                    <a:lnTo>
                      <a:pt x="0" y="100"/>
                    </a:lnTo>
                    <a:lnTo>
                      <a:pt x="0" y="44"/>
                    </a:lnTo>
                    <a:lnTo>
                      <a:pt x="144" y="0"/>
                    </a:lnTo>
                    <a:lnTo>
                      <a:pt x="144" y="5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16" name="Group 80">
              <a:extLst>
                <a:ext uri="{FF2B5EF4-FFF2-40B4-BE49-F238E27FC236}">
                  <a16:creationId xmlns:a16="http://schemas.microsoft.com/office/drawing/2014/main" id="{619D1766-DCD6-428C-AC2D-38F6DB10E0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65" y="1649"/>
              <a:ext cx="73" cy="79"/>
              <a:chOff x="2165" y="1649"/>
              <a:chExt cx="73" cy="79"/>
            </a:xfrm>
          </p:grpSpPr>
          <p:sp>
            <p:nvSpPr>
              <p:cNvPr id="232" name="Freeform 78">
                <a:extLst>
                  <a:ext uri="{FF2B5EF4-FFF2-40B4-BE49-F238E27FC236}">
                    <a16:creationId xmlns:a16="http://schemas.microsoft.com/office/drawing/2014/main" id="{626B0D91-A6BA-4C90-AF20-3350E49BF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649"/>
                <a:ext cx="73" cy="79"/>
              </a:xfrm>
              <a:custGeom>
                <a:avLst/>
                <a:gdLst>
                  <a:gd name="T0" fmla="*/ 73 w 73"/>
                  <a:gd name="T1" fmla="*/ 56 h 79"/>
                  <a:gd name="T2" fmla="*/ 0 w 73"/>
                  <a:gd name="T3" fmla="*/ 79 h 79"/>
                  <a:gd name="T4" fmla="*/ 0 w 73"/>
                  <a:gd name="T5" fmla="*/ 23 h 79"/>
                  <a:gd name="T6" fmla="*/ 73 w 73"/>
                  <a:gd name="T7" fmla="*/ 0 h 79"/>
                  <a:gd name="T8" fmla="*/ 73 w 73"/>
                  <a:gd name="T9" fmla="*/ 5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9">
                    <a:moveTo>
                      <a:pt x="73" y="56"/>
                    </a:moveTo>
                    <a:lnTo>
                      <a:pt x="0" y="79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33" name="Freeform 79">
                <a:extLst>
                  <a:ext uri="{FF2B5EF4-FFF2-40B4-BE49-F238E27FC236}">
                    <a16:creationId xmlns:a16="http://schemas.microsoft.com/office/drawing/2014/main" id="{B89A6454-908C-4C4C-9ABC-5266D8CE8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649"/>
                <a:ext cx="73" cy="79"/>
              </a:xfrm>
              <a:custGeom>
                <a:avLst/>
                <a:gdLst>
                  <a:gd name="T0" fmla="*/ 73 w 73"/>
                  <a:gd name="T1" fmla="*/ 56 h 79"/>
                  <a:gd name="T2" fmla="*/ 0 w 73"/>
                  <a:gd name="T3" fmla="*/ 79 h 79"/>
                  <a:gd name="T4" fmla="*/ 0 w 73"/>
                  <a:gd name="T5" fmla="*/ 23 h 79"/>
                  <a:gd name="T6" fmla="*/ 73 w 73"/>
                  <a:gd name="T7" fmla="*/ 0 h 79"/>
                  <a:gd name="T8" fmla="*/ 73 w 73"/>
                  <a:gd name="T9" fmla="*/ 5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9">
                    <a:moveTo>
                      <a:pt x="73" y="56"/>
                    </a:moveTo>
                    <a:lnTo>
                      <a:pt x="0" y="79"/>
                    </a:lnTo>
                    <a:lnTo>
                      <a:pt x="0" y="23"/>
                    </a:lnTo>
                    <a:lnTo>
                      <a:pt x="73" y="0"/>
                    </a:lnTo>
                    <a:lnTo>
                      <a:pt x="73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17" name="Group 83">
              <a:extLst>
                <a:ext uri="{FF2B5EF4-FFF2-40B4-BE49-F238E27FC236}">
                  <a16:creationId xmlns:a16="http://schemas.microsoft.com/office/drawing/2014/main" id="{00C7BE73-ABA3-42CD-85C1-2A0CA8DA4F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61" y="2142"/>
              <a:ext cx="72" cy="76"/>
              <a:chOff x="1661" y="2142"/>
              <a:chExt cx="72" cy="76"/>
            </a:xfrm>
          </p:grpSpPr>
          <p:sp>
            <p:nvSpPr>
              <p:cNvPr id="230" name="Freeform 81">
                <a:extLst>
                  <a:ext uri="{FF2B5EF4-FFF2-40B4-BE49-F238E27FC236}">
                    <a16:creationId xmlns:a16="http://schemas.microsoft.com/office/drawing/2014/main" id="{CADB48E0-5118-49EC-9C1B-2306B32E3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1" y="2142"/>
                <a:ext cx="72" cy="76"/>
              </a:xfrm>
              <a:custGeom>
                <a:avLst/>
                <a:gdLst>
                  <a:gd name="T0" fmla="*/ 72 w 72"/>
                  <a:gd name="T1" fmla="*/ 54 h 76"/>
                  <a:gd name="T2" fmla="*/ 0 w 72"/>
                  <a:gd name="T3" fmla="*/ 76 h 76"/>
                  <a:gd name="T4" fmla="*/ 0 w 72"/>
                  <a:gd name="T5" fmla="*/ 22 h 76"/>
                  <a:gd name="T6" fmla="*/ 72 w 72"/>
                  <a:gd name="T7" fmla="*/ 0 h 76"/>
                  <a:gd name="T8" fmla="*/ 72 w 72"/>
                  <a:gd name="T9" fmla="*/ 5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6">
                    <a:moveTo>
                      <a:pt x="72" y="54"/>
                    </a:moveTo>
                    <a:lnTo>
                      <a:pt x="0" y="76"/>
                    </a:lnTo>
                    <a:lnTo>
                      <a:pt x="0" y="22"/>
                    </a:lnTo>
                    <a:lnTo>
                      <a:pt x="72" y="0"/>
                    </a:lnTo>
                    <a:lnTo>
                      <a:pt x="72" y="54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31" name="Freeform 82">
                <a:extLst>
                  <a:ext uri="{FF2B5EF4-FFF2-40B4-BE49-F238E27FC236}">
                    <a16:creationId xmlns:a16="http://schemas.microsoft.com/office/drawing/2014/main" id="{5D0928F7-6755-4516-A8B0-A3A69423C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1" y="2142"/>
                <a:ext cx="72" cy="76"/>
              </a:xfrm>
              <a:custGeom>
                <a:avLst/>
                <a:gdLst>
                  <a:gd name="T0" fmla="*/ 72 w 72"/>
                  <a:gd name="T1" fmla="*/ 54 h 76"/>
                  <a:gd name="T2" fmla="*/ 0 w 72"/>
                  <a:gd name="T3" fmla="*/ 76 h 76"/>
                  <a:gd name="T4" fmla="*/ 0 w 72"/>
                  <a:gd name="T5" fmla="*/ 22 h 76"/>
                  <a:gd name="T6" fmla="*/ 72 w 72"/>
                  <a:gd name="T7" fmla="*/ 0 h 76"/>
                  <a:gd name="T8" fmla="*/ 72 w 72"/>
                  <a:gd name="T9" fmla="*/ 5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6">
                    <a:moveTo>
                      <a:pt x="72" y="54"/>
                    </a:moveTo>
                    <a:lnTo>
                      <a:pt x="0" y="76"/>
                    </a:lnTo>
                    <a:lnTo>
                      <a:pt x="0" y="22"/>
                    </a:lnTo>
                    <a:lnTo>
                      <a:pt x="72" y="0"/>
                    </a:lnTo>
                    <a:lnTo>
                      <a:pt x="72" y="5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18" name="Group 86">
              <a:extLst>
                <a:ext uri="{FF2B5EF4-FFF2-40B4-BE49-F238E27FC236}">
                  <a16:creationId xmlns:a16="http://schemas.microsoft.com/office/drawing/2014/main" id="{3E71531E-D181-4507-8995-0B2C99EE03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62" y="2064"/>
              <a:ext cx="145" cy="99"/>
              <a:chOff x="1662" y="2064"/>
              <a:chExt cx="145" cy="99"/>
            </a:xfrm>
          </p:grpSpPr>
          <p:sp>
            <p:nvSpPr>
              <p:cNvPr id="228" name="Freeform 84">
                <a:extLst>
                  <a:ext uri="{FF2B5EF4-FFF2-40B4-BE49-F238E27FC236}">
                    <a16:creationId xmlns:a16="http://schemas.microsoft.com/office/drawing/2014/main" id="{B3A5446C-1D80-4FAD-8552-8BB150763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2" y="2064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29" name="Freeform 85">
                <a:extLst>
                  <a:ext uri="{FF2B5EF4-FFF2-40B4-BE49-F238E27FC236}">
                    <a16:creationId xmlns:a16="http://schemas.microsoft.com/office/drawing/2014/main" id="{B9F5BEB3-199C-4804-8521-96285D989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2" y="2064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19" name="Group 89">
              <a:extLst>
                <a:ext uri="{FF2B5EF4-FFF2-40B4-BE49-F238E27FC236}">
                  <a16:creationId xmlns:a16="http://schemas.microsoft.com/office/drawing/2014/main" id="{50853065-E1F4-49FB-A123-2976357141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90" y="2107"/>
              <a:ext cx="72" cy="77"/>
              <a:chOff x="1590" y="2107"/>
              <a:chExt cx="72" cy="77"/>
            </a:xfrm>
          </p:grpSpPr>
          <p:sp>
            <p:nvSpPr>
              <p:cNvPr id="226" name="Freeform 87">
                <a:extLst>
                  <a:ext uri="{FF2B5EF4-FFF2-40B4-BE49-F238E27FC236}">
                    <a16:creationId xmlns:a16="http://schemas.microsoft.com/office/drawing/2014/main" id="{47C62859-3533-4947-844E-390AEA1E4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" y="2107"/>
                <a:ext cx="72" cy="77"/>
              </a:xfrm>
              <a:custGeom>
                <a:avLst/>
                <a:gdLst>
                  <a:gd name="T0" fmla="*/ 72 w 72"/>
                  <a:gd name="T1" fmla="*/ 54 h 77"/>
                  <a:gd name="T2" fmla="*/ 0 w 72"/>
                  <a:gd name="T3" fmla="*/ 77 h 77"/>
                  <a:gd name="T4" fmla="*/ 0 w 72"/>
                  <a:gd name="T5" fmla="*/ 23 h 77"/>
                  <a:gd name="T6" fmla="*/ 72 w 72"/>
                  <a:gd name="T7" fmla="*/ 0 h 77"/>
                  <a:gd name="T8" fmla="*/ 72 w 72"/>
                  <a:gd name="T9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7">
                    <a:moveTo>
                      <a:pt x="72" y="54"/>
                    </a:moveTo>
                    <a:lnTo>
                      <a:pt x="0" y="77"/>
                    </a:lnTo>
                    <a:lnTo>
                      <a:pt x="0" y="23"/>
                    </a:lnTo>
                    <a:lnTo>
                      <a:pt x="72" y="0"/>
                    </a:lnTo>
                    <a:lnTo>
                      <a:pt x="72" y="54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27" name="Freeform 88">
                <a:extLst>
                  <a:ext uri="{FF2B5EF4-FFF2-40B4-BE49-F238E27FC236}">
                    <a16:creationId xmlns:a16="http://schemas.microsoft.com/office/drawing/2014/main" id="{7ABD96A8-0739-4421-A715-E688DFE06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" y="2107"/>
                <a:ext cx="72" cy="77"/>
              </a:xfrm>
              <a:custGeom>
                <a:avLst/>
                <a:gdLst>
                  <a:gd name="T0" fmla="*/ 72 w 72"/>
                  <a:gd name="T1" fmla="*/ 54 h 77"/>
                  <a:gd name="T2" fmla="*/ 0 w 72"/>
                  <a:gd name="T3" fmla="*/ 77 h 77"/>
                  <a:gd name="T4" fmla="*/ 0 w 72"/>
                  <a:gd name="T5" fmla="*/ 23 h 77"/>
                  <a:gd name="T6" fmla="*/ 72 w 72"/>
                  <a:gd name="T7" fmla="*/ 0 h 77"/>
                  <a:gd name="T8" fmla="*/ 72 w 72"/>
                  <a:gd name="T9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7">
                    <a:moveTo>
                      <a:pt x="72" y="54"/>
                    </a:moveTo>
                    <a:lnTo>
                      <a:pt x="0" y="77"/>
                    </a:lnTo>
                    <a:lnTo>
                      <a:pt x="0" y="23"/>
                    </a:lnTo>
                    <a:lnTo>
                      <a:pt x="72" y="0"/>
                    </a:lnTo>
                    <a:lnTo>
                      <a:pt x="72" y="5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20" name="Group 92">
              <a:extLst>
                <a:ext uri="{FF2B5EF4-FFF2-40B4-BE49-F238E27FC236}">
                  <a16:creationId xmlns:a16="http://schemas.microsoft.com/office/drawing/2014/main" id="{69657DA4-7E1E-4F02-9509-98F22B3F289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89" y="2030"/>
              <a:ext cx="144" cy="100"/>
              <a:chOff x="1589" y="2030"/>
              <a:chExt cx="144" cy="100"/>
            </a:xfrm>
          </p:grpSpPr>
          <p:sp>
            <p:nvSpPr>
              <p:cNvPr id="224" name="Freeform 90">
                <a:extLst>
                  <a:ext uri="{FF2B5EF4-FFF2-40B4-BE49-F238E27FC236}">
                    <a16:creationId xmlns:a16="http://schemas.microsoft.com/office/drawing/2014/main" id="{D9101088-44A2-424C-911A-B82D4B2D6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9" y="2030"/>
                <a:ext cx="144" cy="100"/>
              </a:xfrm>
              <a:custGeom>
                <a:avLst/>
                <a:gdLst>
                  <a:gd name="T0" fmla="*/ 144 w 144"/>
                  <a:gd name="T1" fmla="*/ 56 h 100"/>
                  <a:gd name="T2" fmla="*/ 0 w 144"/>
                  <a:gd name="T3" fmla="*/ 100 h 100"/>
                  <a:gd name="T4" fmla="*/ 0 w 144"/>
                  <a:gd name="T5" fmla="*/ 43 h 100"/>
                  <a:gd name="T6" fmla="*/ 144 w 144"/>
                  <a:gd name="T7" fmla="*/ 0 h 100"/>
                  <a:gd name="T8" fmla="*/ 144 w 144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25" name="Freeform 91">
                <a:extLst>
                  <a:ext uri="{FF2B5EF4-FFF2-40B4-BE49-F238E27FC236}">
                    <a16:creationId xmlns:a16="http://schemas.microsoft.com/office/drawing/2014/main" id="{DE975B2F-E5FE-41C5-BA49-97F705193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9" y="2030"/>
                <a:ext cx="144" cy="100"/>
              </a:xfrm>
              <a:custGeom>
                <a:avLst/>
                <a:gdLst>
                  <a:gd name="T0" fmla="*/ 144 w 144"/>
                  <a:gd name="T1" fmla="*/ 56 h 100"/>
                  <a:gd name="T2" fmla="*/ 0 w 144"/>
                  <a:gd name="T3" fmla="*/ 100 h 100"/>
                  <a:gd name="T4" fmla="*/ 0 w 144"/>
                  <a:gd name="T5" fmla="*/ 43 h 100"/>
                  <a:gd name="T6" fmla="*/ 144 w 144"/>
                  <a:gd name="T7" fmla="*/ 0 h 100"/>
                  <a:gd name="T8" fmla="*/ 144 w 144"/>
                  <a:gd name="T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00">
                    <a:moveTo>
                      <a:pt x="144" y="56"/>
                    </a:moveTo>
                    <a:lnTo>
                      <a:pt x="0" y="100"/>
                    </a:lnTo>
                    <a:lnTo>
                      <a:pt x="0" y="43"/>
                    </a:lnTo>
                    <a:lnTo>
                      <a:pt x="144" y="0"/>
                    </a:lnTo>
                    <a:lnTo>
                      <a:pt x="144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221" name="Group 95">
              <a:extLst>
                <a:ext uri="{FF2B5EF4-FFF2-40B4-BE49-F238E27FC236}">
                  <a16:creationId xmlns:a16="http://schemas.microsoft.com/office/drawing/2014/main" id="{88A3253E-352A-4DBB-8297-E32A47CCEEE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61" y="1951"/>
              <a:ext cx="145" cy="99"/>
              <a:chOff x="1661" y="1951"/>
              <a:chExt cx="145" cy="99"/>
            </a:xfrm>
          </p:grpSpPr>
          <p:sp>
            <p:nvSpPr>
              <p:cNvPr id="222" name="Freeform 93">
                <a:extLst>
                  <a:ext uri="{FF2B5EF4-FFF2-40B4-BE49-F238E27FC236}">
                    <a16:creationId xmlns:a16="http://schemas.microsoft.com/office/drawing/2014/main" id="{D1993C46-481B-4F3B-BCD2-A2F765ACD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1" y="1951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23" name="Freeform 94">
                <a:extLst>
                  <a:ext uri="{FF2B5EF4-FFF2-40B4-BE49-F238E27FC236}">
                    <a16:creationId xmlns:a16="http://schemas.microsoft.com/office/drawing/2014/main" id="{EDFF953E-8345-4A2E-BCE7-921FEE6E36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1" y="1951"/>
                <a:ext cx="145" cy="99"/>
              </a:xfrm>
              <a:custGeom>
                <a:avLst/>
                <a:gdLst>
                  <a:gd name="T0" fmla="*/ 145 w 145"/>
                  <a:gd name="T1" fmla="*/ 56 h 99"/>
                  <a:gd name="T2" fmla="*/ 0 w 145"/>
                  <a:gd name="T3" fmla="*/ 99 h 99"/>
                  <a:gd name="T4" fmla="*/ 0 w 145"/>
                  <a:gd name="T5" fmla="*/ 43 h 99"/>
                  <a:gd name="T6" fmla="*/ 145 w 145"/>
                  <a:gd name="T7" fmla="*/ 0 h 99"/>
                  <a:gd name="T8" fmla="*/ 145 w 145"/>
                  <a:gd name="T9" fmla="*/ 5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99">
                    <a:moveTo>
                      <a:pt x="145" y="56"/>
                    </a:moveTo>
                    <a:lnTo>
                      <a:pt x="0" y="99"/>
                    </a:lnTo>
                    <a:lnTo>
                      <a:pt x="0" y="43"/>
                    </a:lnTo>
                    <a:lnTo>
                      <a:pt x="145" y="0"/>
                    </a:lnTo>
                    <a:lnTo>
                      <a:pt x="145" y="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</p:grpSp>
      <p:grpSp>
        <p:nvGrpSpPr>
          <p:cNvPr id="284" name="Group 11">
            <a:extLst>
              <a:ext uri="{FF2B5EF4-FFF2-40B4-BE49-F238E27FC236}">
                <a16:creationId xmlns:a16="http://schemas.microsoft.com/office/drawing/2014/main" id="{497602EE-D95C-45D8-844D-9106CBE47738}"/>
              </a:ext>
            </a:extLst>
          </p:cNvPr>
          <p:cNvGrpSpPr>
            <a:grpSpLocks/>
          </p:cNvGrpSpPr>
          <p:nvPr/>
        </p:nvGrpSpPr>
        <p:grpSpPr bwMode="auto">
          <a:xfrm>
            <a:off x="5692210" y="2941571"/>
            <a:ext cx="654050" cy="873125"/>
            <a:chOff x="1554" y="1572"/>
            <a:chExt cx="412" cy="550"/>
          </a:xfrm>
        </p:grpSpPr>
        <p:sp>
          <p:nvSpPr>
            <p:cNvPr id="285" name="Freeform 5">
              <a:extLst>
                <a:ext uri="{FF2B5EF4-FFF2-40B4-BE49-F238E27FC236}">
                  <a16:creationId xmlns:a16="http://schemas.microsoft.com/office/drawing/2014/main" id="{883BB4C5-E939-48F9-9E9F-CBD4C39FE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692"/>
              <a:ext cx="205" cy="430"/>
            </a:xfrm>
            <a:custGeom>
              <a:avLst/>
              <a:gdLst>
                <a:gd name="T0" fmla="*/ 205 w 205"/>
                <a:gd name="T1" fmla="*/ 370 h 430"/>
                <a:gd name="T2" fmla="*/ 0 w 205"/>
                <a:gd name="T3" fmla="*/ 430 h 430"/>
                <a:gd name="T4" fmla="*/ 0 w 205"/>
                <a:gd name="T5" fmla="*/ 60 h 430"/>
                <a:gd name="T6" fmla="*/ 205 w 205"/>
                <a:gd name="T7" fmla="*/ 0 h 430"/>
                <a:gd name="T8" fmla="*/ 205 w 205"/>
                <a:gd name="T9" fmla="*/ 37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430">
                  <a:moveTo>
                    <a:pt x="205" y="370"/>
                  </a:moveTo>
                  <a:lnTo>
                    <a:pt x="0" y="430"/>
                  </a:lnTo>
                  <a:lnTo>
                    <a:pt x="0" y="60"/>
                  </a:lnTo>
                  <a:lnTo>
                    <a:pt x="205" y="0"/>
                  </a:lnTo>
                  <a:lnTo>
                    <a:pt x="205" y="37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86" name="Freeform 6">
              <a:extLst>
                <a:ext uri="{FF2B5EF4-FFF2-40B4-BE49-F238E27FC236}">
                  <a16:creationId xmlns:a16="http://schemas.microsoft.com/office/drawing/2014/main" id="{F8C80599-A997-455C-8C21-78C71497A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637"/>
              <a:ext cx="200" cy="481"/>
            </a:xfrm>
            <a:custGeom>
              <a:avLst/>
              <a:gdLst>
                <a:gd name="T0" fmla="*/ 0 w 200"/>
                <a:gd name="T1" fmla="*/ 368 h 481"/>
                <a:gd name="T2" fmla="*/ 200 w 200"/>
                <a:gd name="T3" fmla="*/ 481 h 481"/>
                <a:gd name="T4" fmla="*/ 200 w 200"/>
                <a:gd name="T5" fmla="*/ 113 h 481"/>
                <a:gd name="T6" fmla="*/ 0 w 200"/>
                <a:gd name="T7" fmla="*/ 0 h 481"/>
                <a:gd name="T8" fmla="*/ 0 w 200"/>
                <a:gd name="T9" fmla="*/ 368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81">
                  <a:moveTo>
                    <a:pt x="0" y="368"/>
                  </a:moveTo>
                  <a:lnTo>
                    <a:pt x="200" y="481"/>
                  </a:lnTo>
                  <a:lnTo>
                    <a:pt x="200" y="113"/>
                  </a:lnTo>
                  <a:lnTo>
                    <a:pt x="0" y="0"/>
                  </a:lnTo>
                  <a:lnTo>
                    <a:pt x="0" y="368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87" name="Line 7">
              <a:extLst>
                <a:ext uri="{FF2B5EF4-FFF2-40B4-BE49-F238E27FC236}">
                  <a16:creationId xmlns:a16="http://schemas.microsoft.com/office/drawing/2014/main" id="{4A013D23-A08F-4EA4-BBFF-3D48A9882E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05" y="1779"/>
              <a:ext cx="128" cy="3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88" name="Oval 8">
              <a:extLst>
                <a:ext uri="{FF2B5EF4-FFF2-40B4-BE49-F238E27FC236}">
                  <a16:creationId xmlns:a16="http://schemas.microsoft.com/office/drawing/2014/main" id="{B945728D-ACC6-401B-8C83-A3FEB95D8E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1885"/>
              <a:ext cx="41" cy="41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89" name="Freeform 9">
              <a:extLst>
                <a:ext uri="{FF2B5EF4-FFF2-40B4-BE49-F238E27FC236}">
                  <a16:creationId xmlns:a16="http://schemas.microsoft.com/office/drawing/2014/main" id="{8A7559C9-8A73-497F-98FA-27ED796F5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3" y="1807"/>
              <a:ext cx="113" cy="70"/>
            </a:xfrm>
            <a:custGeom>
              <a:avLst/>
              <a:gdLst>
                <a:gd name="T0" fmla="*/ 113 w 113"/>
                <a:gd name="T1" fmla="*/ 38 h 70"/>
                <a:gd name="T2" fmla="*/ 0 w 113"/>
                <a:gd name="T3" fmla="*/ 70 h 70"/>
                <a:gd name="T4" fmla="*/ 0 w 113"/>
                <a:gd name="T5" fmla="*/ 31 h 70"/>
                <a:gd name="T6" fmla="*/ 113 w 113"/>
                <a:gd name="T7" fmla="*/ 0 h 70"/>
                <a:gd name="T8" fmla="*/ 113 w 113"/>
                <a:gd name="T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70">
                  <a:moveTo>
                    <a:pt x="113" y="38"/>
                  </a:moveTo>
                  <a:lnTo>
                    <a:pt x="0" y="70"/>
                  </a:lnTo>
                  <a:lnTo>
                    <a:pt x="0" y="31"/>
                  </a:lnTo>
                  <a:lnTo>
                    <a:pt x="113" y="0"/>
                  </a:lnTo>
                  <a:lnTo>
                    <a:pt x="113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90" name="Freeform 10">
              <a:extLst>
                <a:ext uri="{FF2B5EF4-FFF2-40B4-BE49-F238E27FC236}">
                  <a16:creationId xmlns:a16="http://schemas.microsoft.com/office/drawing/2014/main" id="{E0FECBFE-D45A-4A5F-A10B-99A729DB3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" y="1572"/>
              <a:ext cx="402" cy="173"/>
            </a:xfrm>
            <a:custGeom>
              <a:avLst/>
              <a:gdLst>
                <a:gd name="T0" fmla="*/ 200 w 402"/>
                <a:gd name="T1" fmla="*/ 173 h 173"/>
                <a:gd name="T2" fmla="*/ 0 w 402"/>
                <a:gd name="T3" fmla="*/ 61 h 173"/>
                <a:gd name="T4" fmla="*/ 202 w 402"/>
                <a:gd name="T5" fmla="*/ 0 h 173"/>
                <a:gd name="T6" fmla="*/ 402 w 402"/>
                <a:gd name="T7" fmla="*/ 112 h 173"/>
                <a:gd name="T8" fmla="*/ 200 w 402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173">
                  <a:moveTo>
                    <a:pt x="200" y="173"/>
                  </a:moveTo>
                  <a:lnTo>
                    <a:pt x="0" y="61"/>
                  </a:lnTo>
                  <a:lnTo>
                    <a:pt x="202" y="0"/>
                  </a:lnTo>
                  <a:lnTo>
                    <a:pt x="402" y="112"/>
                  </a:lnTo>
                  <a:lnTo>
                    <a:pt x="200" y="173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5" name="Zylinder 4">
            <a:extLst>
              <a:ext uri="{FF2B5EF4-FFF2-40B4-BE49-F238E27FC236}">
                <a16:creationId xmlns:a16="http://schemas.microsoft.com/office/drawing/2014/main" id="{788864B2-0769-4E48-ADD5-7FC8C7DBE6B1}"/>
              </a:ext>
            </a:extLst>
          </p:cNvPr>
          <p:cNvSpPr/>
          <p:nvPr/>
        </p:nvSpPr>
        <p:spPr>
          <a:xfrm rot="16200000">
            <a:off x="4263854" y="1958906"/>
            <a:ext cx="414335" cy="2838451"/>
          </a:xfrm>
          <a:prstGeom prst="can">
            <a:avLst>
              <a:gd name="adj" fmla="val 5028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grpSp>
        <p:nvGrpSpPr>
          <p:cNvPr id="10" name="Group 11">
            <a:extLst>
              <a:ext uri="{FF2B5EF4-FFF2-40B4-BE49-F238E27FC236}">
                <a16:creationId xmlns:a16="http://schemas.microsoft.com/office/drawing/2014/main" id="{A990B7C6-C5AB-48DB-822F-FB454DE27954}"/>
              </a:ext>
            </a:extLst>
          </p:cNvPr>
          <p:cNvGrpSpPr>
            <a:grpSpLocks/>
          </p:cNvGrpSpPr>
          <p:nvPr/>
        </p:nvGrpSpPr>
        <p:grpSpPr bwMode="auto">
          <a:xfrm>
            <a:off x="2640632" y="2941571"/>
            <a:ext cx="654050" cy="873125"/>
            <a:chOff x="1554" y="1572"/>
            <a:chExt cx="412" cy="550"/>
          </a:xfrm>
        </p:grpSpPr>
        <p:sp>
          <p:nvSpPr>
            <p:cNvPr id="278" name="Freeform 5">
              <a:extLst>
                <a:ext uri="{FF2B5EF4-FFF2-40B4-BE49-F238E27FC236}">
                  <a16:creationId xmlns:a16="http://schemas.microsoft.com/office/drawing/2014/main" id="{4FA63477-EAE9-41BA-97EC-670D5621E1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692"/>
              <a:ext cx="205" cy="430"/>
            </a:xfrm>
            <a:custGeom>
              <a:avLst/>
              <a:gdLst>
                <a:gd name="T0" fmla="*/ 205 w 205"/>
                <a:gd name="T1" fmla="*/ 370 h 430"/>
                <a:gd name="T2" fmla="*/ 0 w 205"/>
                <a:gd name="T3" fmla="*/ 430 h 430"/>
                <a:gd name="T4" fmla="*/ 0 w 205"/>
                <a:gd name="T5" fmla="*/ 60 h 430"/>
                <a:gd name="T6" fmla="*/ 205 w 205"/>
                <a:gd name="T7" fmla="*/ 0 h 430"/>
                <a:gd name="T8" fmla="*/ 205 w 205"/>
                <a:gd name="T9" fmla="*/ 37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430">
                  <a:moveTo>
                    <a:pt x="205" y="370"/>
                  </a:moveTo>
                  <a:lnTo>
                    <a:pt x="0" y="430"/>
                  </a:lnTo>
                  <a:lnTo>
                    <a:pt x="0" y="60"/>
                  </a:lnTo>
                  <a:lnTo>
                    <a:pt x="205" y="0"/>
                  </a:lnTo>
                  <a:lnTo>
                    <a:pt x="205" y="37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79" name="Freeform 6">
              <a:extLst>
                <a:ext uri="{FF2B5EF4-FFF2-40B4-BE49-F238E27FC236}">
                  <a16:creationId xmlns:a16="http://schemas.microsoft.com/office/drawing/2014/main" id="{FFEC7751-C90E-4CF4-9C65-ACB595FB3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637"/>
              <a:ext cx="200" cy="481"/>
            </a:xfrm>
            <a:custGeom>
              <a:avLst/>
              <a:gdLst>
                <a:gd name="T0" fmla="*/ 0 w 200"/>
                <a:gd name="T1" fmla="*/ 368 h 481"/>
                <a:gd name="T2" fmla="*/ 200 w 200"/>
                <a:gd name="T3" fmla="*/ 481 h 481"/>
                <a:gd name="T4" fmla="*/ 200 w 200"/>
                <a:gd name="T5" fmla="*/ 113 h 481"/>
                <a:gd name="T6" fmla="*/ 0 w 200"/>
                <a:gd name="T7" fmla="*/ 0 h 481"/>
                <a:gd name="T8" fmla="*/ 0 w 200"/>
                <a:gd name="T9" fmla="*/ 368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81">
                  <a:moveTo>
                    <a:pt x="0" y="368"/>
                  </a:moveTo>
                  <a:lnTo>
                    <a:pt x="200" y="481"/>
                  </a:lnTo>
                  <a:lnTo>
                    <a:pt x="200" y="113"/>
                  </a:lnTo>
                  <a:lnTo>
                    <a:pt x="0" y="0"/>
                  </a:lnTo>
                  <a:lnTo>
                    <a:pt x="0" y="368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80" name="Line 7">
              <a:extLst>
                <a:ext uri="{FF2B5EF4-FFF2-40B4-BE49-F238E27FC236}">
                  <a16:creationId xmlns:a16="http://schemas.microsoft.com/office/drawing/2014/main" id="{6E0676AD-938F-42A1-A7EA-01179623AF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05" y="1779"/>
              <a:ext cx="128" cy="3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81" name="Oval 8">
              <a:extLst>
                <a:ext uri="{FF2B5EF4-FFF2-40B4-BE49-F238E27FC236}">
                  <a16:creationId xmlns:a16="http://schemas.microsoft.com/office/drawing/2014/main" id="{CD0E20D7-931B-45F2-8370-998C849679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1885"/>
              <a:ext cx="41" cy="41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82" name="Freeform 9">
              <a:extLst>
                <a:ext uri="{FF2B5EF4-FFF2-40B4-BE49-F238E27FC236}">
                  <a16:creationId xmlns:a16="http://schemas.microsoft.com/office/drawing/2014/main" id="{73C7A25D-2090-414D-8D0D-4F0AA7DF3A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3" y="1807"/>
              <a:ext cx="113" cy="70"/>
            </a:xfrm>
            <a:custGeom>
              <a:avLst/>
              <a:gdLst>
                <a:gd name="T0" fmla="*/ 113 w 113"/>
                <a:gd name="T1" fmla="*/ 38 h 70"/>
                <a:gd name="T2" fmla="*/ 0 w 113"/>
                <a:gd name="T3" fmla="*/ 70 h 70"/>
                <a:gd name="T4" fmla="*/ 0 w 113"/>
                <a:gd name="T5" fmla="*/ 31 h 70"/>
                <a:gd name="T6" fmla="*/ 113 w 113"/>
                <a:gd name="T7" fmla="*/ 0 h 70"/>
                <a:gd name="T8" fmla="*/ 113 w 113"/>
                <a:gd name="T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70">
                  <a:moveTo>
                    <a:pt x="113" y="38"/>
                  </a:moveTo>
                  <a:lnTo>
                    <a:pt x="0" y="70"/>
                  </a:lnTo>
                  <a:lnTo>
                    <a:pt x="0" y="31"/>
                  </a:lnTo>
                  <a:lnTo>
                    <a:pt x="113" y="0"/>
                  </a:lnTo>
                  <a:lnTo>
                    <a:pt x="113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83" name="Freeform 10">
              <a:extLst>
                <a:ext uri="{FF2B5EF4-FFF2-40B4-BE49-F238E27FC236}">
                  <a16:creationId xmlns:a16="http://schemas.microsoft.com/office/drawing/2014/main" id="{292DDC38-944E-4CD7-B4FF-D7049262C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" y="1572"/>
              <a:ext cx="402" cy="173"/>
            </a:xfrm>
            <a:custGeom>
              <a:avLst/>
              <a:gdLst>
                <a:gd name="T0" fmla="*/ 200 w 402"/>
                <a:gd name="T1" fmla="*/ 173 h 173"/>
                <a:gd name="T2" fmla="*/ 0 w 402"/>
                <a:gd name="T3" fmla="*/ 61 h 173"/>
                <a:gd name="T4" fmla="*/ 202 w 402"/>
                <a:gd name="T5" fmla="*/ 0 h 173"/>
                <a:gd name="T6" fmla="*/ 402 w 402"/>
                <a:gd name="T7" fmla="*/ 112 h 173"/>
                <a:gd name="T8" fmla="*/ 200 w 402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173">
                  <a:moveTo>
                    <a:pt x="200" y="173"/>
                  </a:moveTo>
                  <a:lnTo>
                    <a:pt x="0" y="61"/>
                  </a:lnTo>
                  <a:lnTo>
                    <a:pt x="202" y="0"/>
                  </a:lnTo>
                  <a:lnTo>
                    <a:pt x="402" y="112"/>
                  </a:lnTo>
                  <a:lnTo>
                    <a:pt x="200" y="173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377" name="Sprechblase: rechteckig mit abgerundeten Ecken 376">
            <a:extLst>
              <a:ext uri="{FF2B5EF4-FFF2-40B4-BE49-F238E27FC236}">
                <a16:creationId xmlns:a16="http://schemas.microsoft.com/office/drawing/2014/main" id="{9A6F91D4-45BC-4E84-95E9-7673DC20C622}"/>
              </a:ext>
            </a:extLst>
          </p:cNvPr>
          <p:cNvSpPr/>
          <p:nvPr/>
        </p:nvSpPr>
        <p:spPr>
          <a:xfrm>
            <a:off x="1709567" y="3940902"/>
            <a:ext cx="1239041" cy="592138"/>
          </a:xfrm>
          <a:prstGeom prst="wedgeRoundRectCallout">
            <a:avLst>
              <a:gd name="adj1" fmla="val 42203"/>
              <a:gd name="adj2" fmla="val -124095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VPN-Gateway</a:t>
            </a:r>
          </a:p>
        </p:txBody>
      </p:sp>
      <p:sp>
        <p:nvSpPr>
          <p:cNvPr id="378" name="Sprechblase: rechteckig mit abgerundeten Ecken 377">
            <a:extLst>
              <a:ext uri="{FF2B5EF4-FFF2-40B4-BE49-F238E27FC236}">
                <a16:creationId xmlns:a16="http://schemas.microsoft.com/office/drawing/2014/main" id="{4DE1E51E-50C3-4C3E-872B-191AECD65DDE}"/>
              </a:ext>
            </a:extLst>
          </p:cNvPr>
          <p:cNvSpPr/>
          <p:nvPr/>
        </p:nvSpPr>
        <p:spPr>
          <a:xfrm>
            <a:off x="567357" y="3940902"/>
            <a:ext cx="1059661" cy="592138"/>
          </a:xfrm>
          <a:prstGeom prst="wedgeRoundRectCallout">
            <a:avLst>
              <a:gd name="adj1" fmla="val 90742"/>
              <a:gd name="adj2" fmla="val -138572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Firewall</a:t>
            </a:r>
          </a:p>
        </p:txBody>
      </p:sp>
      <p:sp>
        <p:nvSpPr>
          <p:cNvPr id="379" name="Sprechblase: rechteckig mit abgerundeten Ecken 378">
            <a:extLst>
              <a:ext uri="{FF2B5EF4-FFF2-40B4-BE49-F238E27FC236}">
                <a16:creationId xmlns:a16="http://schemas.microsoft.com/office/drawing/2014/main" id="{DE727E02-934F-4BD0-829B-0A0C41E9E7A9}"/>
              </a:ext>
            </a:extLst>
          </p:cNvPr>
          <p:cNvSpPr/>
          <p:nvPr/>
        </p:nvSpPr>
        <p:spPr>
          <a:xfrm>
            <a:off x="5994227" y="3940902"/>
            <a:ext cx="1239041" cy="592138"/>
          </a:xfrm>
          <a:prstGeom prst="wedgeRoundRectCallout">
            <a:avLst>
              <a:gd name="adj1" fmla="val -38515"/>
              <a:gd name="adj2" fmla="val -103184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VPN-Gateway</a:t>
            </a:r>
          </a:p>
        </p:txBody>
      </p:sp>
      <p:sp>
        <p:nvSpPr>
          <p:cNvPr id="380" name="Sprechblase: rechteckig mit abgerundeten Ecken 379">
            <a:extLst>
              <a:ext uri="{FF2B5EF4-FFF2-40B4-BE49-F238E27FC236}">
                <a16:creationId xmlns:a16="http://schemas.microsoft.com/office/drawing/2014/main" id="{7B9C76B0-F89E-41EF-818C-64510F7E49B0}"/>
              </a:ext>
            </a:extLst>
          </p:cNvPr>
          <p:cNvSpPr/>
          <p:nvPr/>
        </p:nvSpPr>
        <p:spPr>
          <a:xfrm>
            <a:off x="7315817" y="3940902"/>
            <a:ext cx="1059661" cy="592138"/>
          </a:xfrm>
          <a:prstGeom prst="wedgeRoundRectCallout">
            <a:avLst>
              <a:gd name="adj1" fmla="val -101617"/>
              <a:gd name="adj2" fmla="val -127312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Firewall</a:t>
            </a:r>
          </a:p>
        </p:txBody>
      </p:sp>
      <p:sp>
        <p:nvSpPr>
          <p:cNvPr id="382" name="Zylinder 381">
            <a:extLst>
              <a:ext uri="{FF2B5EF4-FFF2-40B4-BE49-F238E27FC236}">
                <a16:creationId xmlns:a16="http://schemas.microsoft.com/office/drawing/2014/main" id="{B25416E8-D96E-4B26-A31E-862A031A10F5}"/>
              </a:ext>
            </a:extLst>
          </p:cNvPr>
          <p:cNvSpPr/>
          <p:nvPr/>
        </p:nvSpPr>
        <p:spPr>
          <a:xfrm rot="16200000">
            <a:off x="3966595" y="-57612"/>
            <a:ext cx="414335" cy="3432970"/>
          </a:xfrm>
          <a:prstGeom prst="can">
            <a:avLst>
              <a:gd name="adj" fmla="val 5028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381" name="Rahmen 380">
            <a:extLst>
              <a:ext uri="{FF2B5EF4-FFF2-40B4-BE49-F238E27FC236}">
                <a16:creationId xmlns:a16="http://schemas.microsoft.com/office/drawing/2014/main" id="{E1E78B6F-20BE-4C40-B867-CC7DEBBA95C5}"/>
              </a:ext>
            </a:extLst>
          </p:cNvPr>
          <p:cNvSpPr/>
          <p:nvPr/>
        </p:nvSpPr>
        <p:spPr>
          <a:xfrm>
            <a:off x="1709567" y="1362402"/>
            <a:ext cx="857248" cy="554834"/>
          </a:xfrm>
          <a:prstGeom prst="fram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84" name="Sprechblase: rechteckig mit abgerundeten Ecken 383">
            <a:extLst>
              <a:ext uri="{FF2B5EF4-FFF2-40B4-BE49-F238E27FC236}">
                <a16:creationId xmlns:a16="http://schemas.microsoft.com/office/drawing/2014/main" id="{9F9E427C-1563-4C0C-87FF-9CAEF561B9D2}"/>
              </a:ext>
            </a:extLst>
          </p:cNvPr>
          <p:cNvSpPr/>
          <p:nvPr/>
        </p:nvSpPr>
        <p:spPr>
          <a:xfrm>
            <a:off x="567357" y="1196512"/>
            <a:ext cx="1059661" cy="592138"/>
          </a:xfrm>
          <a:prstGeom prst="wedgeRoundRectCallout">
            <a:avLst>
              <a:gd name="adj1" fmla="val 79685"/>
              <a:gd name="adj2" fmla="val 51240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latin typeface="Arial Narrow" panose="020B0606020202030204" pitchFamily="34" charset="0"/>
              </a:rPr>
              <a:t>Endpoint</a:t>
            </a:r>
          </a:p>
          <a:p>
            <a:pPr algn="ctr">
              <a:lnSpc>
                <a:spcPct val="90000"/>
              </a:lnSpc>
            </a:pPr>
            <a:r>
              <a:rPr lang="en-US" dirty="0">
                <a:latin typeface="Arial Narrow" panose="020B0606020202030204" pitchFamily="34" charset="0"/>
              </a:rPr>
              <a:t>(Browser)</a:t>
            </a:r>
          </a:p>
        </p:txBody>
      </p:sp>
      <p:grpSp>
        <p:nvGrpSpPr>
          <p:cNvPr id="385" name="Group 11">
            <a:extLst>
              <a:ext uri="{FF2B5EF4-FFF2-40B4-BE49-F238E27FC236}">
                <a16:creationId xmlns:a16="http://schemas.microsoft.com/office/drawing/2014/main" id="{1DFBE432-F147-4B33-9C2C-5D3214DE2D12}"/>
              </a:ext>
            </a:extLst>
          </p:cNvPr>
          <p:cNvGrpSpPr>
            <a:grpSpLocks/>
          </p:cNvGrpSpPr>
          <p:nvPr/>
        </p:nvGrpSpPr>
        <p:grpSpPr bwMode="auto">
          <a:xfrm>
            <a:off x="5692210" y="1217943"/>
            <a:ext cx="654050" cy="873125"/>
            <a:chOff x="1554" y="1572"/>
            <a:chExt cx="412" cy="550"/>
          </a:xfrm>
        </p:grpSpPr>
        <p:sp>
          <p:nvSpPr>
            <p:cNvPr id="386" name="Freeform 5">
              <a:extLst>
                <a:ext uri="{FF2B5EF4-FFF2-40B4-BE49-F238E27FC236}">
                  <a16:creationId xmlns:a16="http://schemas.microsoft.com/office/drawing/2014/main" id="{0F493FB5-6E54-47D2-8449-E32E13456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692"/>
              <a:ext cx="205" cy="430"/>
            </a:xfrm>
            <a:custGeom>
              <a:avLst/>
              <a:gdLst>
                <a:gd name="T0" fmla="*/ 205 w 205"/>
                <a:gd name="T1" fmla="*/ 370 h 430"/>
                <a:gd name="T2" fmla="*/ 0 w 205"/>
                <a:gd name="T3" fmla="*/ 430 h 430"/>
                <a:gd name="T4" fmla="*/ 0 w 205"/>
                <a:gd name="T5" fmla="*/ 60 h 430"/>
                <a:gd name="T6" fmla="*/ 205 w 205"/>
                <a:gd name="T7" fmla="*/ 0 h 430"/>
                <a:gd name="T8" fmla="*/ 205 w 205"/>
                <a:gd name="T9" fmla="*/ 37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430">
                  <a:moveTo>
                    <a:pt x="205" y="370"/>
                  </a:moveTo>
                  <a:lnTo>
                    <a:pt x="0" y="430"/>
                  </a:lnTo>
                  <a:lnTo>
                    <a:pt x="0" y="60"/>
                  </a:lnTo>
                  <a:lnTo>
                    <a:pt x="205" y="0"/>
                  </a:lnTo>
                  <a:lnTo>
                    <a:pt x="205" y="37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87" name="Freeform 6">
              <a:extLst>
                <a:ext uri="{FF2B5EF4-FFF2-40B4-BE49-F238E27FC236}">
                  <a16:creationId xmlns:a16="http://schemas.microsoft.com/office/drawing/2014/main" id="{FE5EF96A-056C-407A-951D-EE38B5040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637"/>
              <a:ext cx="200" cy="481"/>
            </a:xfrm>
            <a:custGeom>
              <a:avLst/>
              <a:gdLst>
                <a:gd name="T0" fmla="*/ 0 w 200"/>
                <a:gd name="T1" fmla="*/ 368 h 481"/>
                <a:gd name="T2" fmla="*/ 200 w 200"/>
                <a:gd name="T3" fmla="*/ 481 h 481"/>
                <a:gd name="T4" fmla="*/ 200 w 200"/>
                <a:gd name="T5" fmla="*/ 113 h 481"/>
                <a:gd name="T6" fmla="*/ 0 w 200"/>
                <a:gd name="T7" fmla="*/ 0 h 481"/>
                <a:gd name="T8" fmla="*/ 0 w 200"/>
                <a:gd name="T9" fmla="*/ 368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81">
                  <a:moveTo>
                    <a:pt x="0" y="368"/>
                  </a:moveTo>
                  <a:lnTo>
                    <a:pt x="200" y="481"/>
                  </a:lnTo>
                  <a:lnTo>
                    <a:pt x="200" y="113"/>
                  </a:lnTo>
                  <a:lnTo>
                    <a:pt x="0" y="0"/>
                  </a:lnTo>
                  <a:lnTo>
                    <a:pt x="0" y="368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88" name="Line 7">
              <a:extLst>
                <a:ext uri="{FF2B5EF4-FFF2-40B4-BE49-F238E27FC236}">
                  <a16:creationId xmlns:a16="http://schemas.microsoft.com/office/drawing/2014/main" id="{A8AF4005-ED7A-4816-9B77-CAD9C9066D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05" y="1779"/>
              <a:ext cx="128" cy="3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89" name="Oval 8">
              <a:extLst>
                <a:ext uri="{FF2B5EF4-FFF2-40B4-BE49-F238E27FC236}">
                  <a16:creationId xmlns:a16="http://schemas.microsoft.com/office/drawing/2014/main" id="{B97947C8-AF43-4BC8-B346-2D3708ECE7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1885"/>
              <a:ext cx="41" cy="41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90" name="Freeform 9">
              <a:extLst>
                <a:ext uri="{FF2B5EF4-FFF2-40B4-BE49-F238E27FC236}">
                  <a16:creationId xmlns:a16="http://schemas.microsoft.com/office/drawing/2014/main" id="{995E7B99-3947-4FD9-A65D-AD4943B25B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3" y="1807"/>
              <a:ext cx="113" cy="70"/>
            </a:xfrm>
            <a:custGeom>
              <a:avLst/>
              <a:gdLst>
                <a:gd name="T0" fmla="*/ 113 w 113"/>
                <a:gd name="T1" fmla="*/ 38 h 70"/>
                <a:gd name="T2" fmla="*/ 0 w 113"/>
                <a:gd name="T3" fmla="*/ 70 h 70"/>
                <a:gd name="T4" fmla="*/ 0 w 113"/>
                <a:gd name="T5" fmla="*/ 31 h 70"/>
                <a:gd name="T6" fmla="*/ 113 w 113"/>
                <a:gd name="T7" fmla="*/ 0 h 70"/>
                <a:gd name="T8" fmla="*/ 113 w 113"/>
                <a:gd name="T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70">
                  <a:moveTo>
                    <a:pt x="113" y="38"/>
                  </a:moveTo>
                  <a:lnTo>
                    <a:pt x="0" y="70"/>
                  </a:lnTo>
                  <a:lnTo>
                    <a:pt x="0" y="31"/>
                  </a:lnTo>
                  <a:lnTo>
                    <a:pt x="113" y="0"/>
                  </a:lnTo>
                  <a:lnTo>
                    <a:pt x="113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91" name="Freeform 10">
              <a:extLst>
                <a:ext uri="{FF2B5EF4-FFF2-40B4-BE49-F238E27FC236}">
                  <a16:creationId xmlns:a16="http://schemas.microsoft.com/office/drawing/2014/main" id="{16973206-9165-4313-B360-F16D5BE89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" y="1572"/>
              <a:ext cx="402" cy="173"/>
            </a:xfrm>
            <a:custGeom>
              <a:avLst/>
              <a:gdLst>
                <a:gd name="T0" fmla="*/ 200 w 402"/>
                <a:gd name="T1" fmla="*/ 173 h 173"/>
                <a:gd name="T2" fmla="*/ 0 w 402"/>
                <a:gd name="T3" fmla="*/ 61 h 173"/>
                <a:gd name="T4" fmla="*/ 202 w 402"/>
                <a:gd name="T5" fmla="*/ 0 h 173"/>
                <a:gd name="T6" fmla="*/ 402 w 402"/>
                <a:gd name="T7" fmla="*/ 112 h 173"/>
                <a:gd name="T8" fmla="*/ 200 w 402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173">
                  <a:moveTo>
                    <a:pt x="200" y="173"/>
                  </a:moveTo>
                  <a:lnTo>
                    <a:pt x="0" y="61"/>
                  </a:lnTo>
                  <a:lnTo>
                    <a:pt x="202" y="0"/>
                  </a:lnTo>
                  <a:lnTo>
                    <a:pt x="402" y="112"/>
                  </a:lnTo>
                  <a:lnTo>
                    <a:pt x="200" y="173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392" name="Sprechblase: rechteckig mit abgerundeten Ecken 391">
            <a:extLst>
              <a:ext uri="{FF2B5EF4-FFF2-40B4-BE49-F238E27FC236}">
                <a16:creationId xmlns:a16="http://schemas.microsoft.com/office/drawing/2014/main" id="{5ECC814D-1DB1-4195-95DD-68E763AA95ED}"/>
              </a:ext>
            </a:extLst>
          </p:cNvPr>
          <p:cNvSpPr/>
          <p:nvPr/>
        </p:nvSpPr>
        <p:spPr>
          <a:xfrm>
            <a:off x="6609785" y="1264973"/>
            <a:ext cx="1765693" cy="849710"/>
          </a:xfrm>
          <a:prstGeom prst="wedgeRoundRectCallout">
            <a:avLst>
              <a:gd name="adj1" fmla="val -70282"/>
              <a:gd name="adj2" fmla="val 31062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latin typeface="Arial Narrow" panose="020B0606020202030204" pitchFamily="34" charset="0"/>
              </a:rPr>
              <a:t>VPN-Gateway, Reverse-Proxy,</a:t>
            </a:r>
          </a:p>
          <a:p>
            <a:pPr algn="ctr">
              <a:lnSpc>
                <a:spcPct val="90000"/>
              </a:lnSpc>
            </a:pPr>
            <a:r>
              <a:rPr lang="en-US" dirty="0">
                <a:latin typeface="Arial Narrow" panose="020B0606020202030204" pitchFamily="34" charset="0"/>
              </a:rPr>
              <a:t>Webserver…</a:t>
            </a:r>
          </a:p>
        </p:txBody>
      </p:sp>
      <p:sp>
        <p:nvSpPr>
          <p:cNvPr id="383" name="Textfeld 382">
            <a:extLst>
              <a:ext uri="{FF2B5EF4-FFF2-40B4-BE49-F238E27FC236}">
                <a16:creationId xmlns:a16="http://schemas.microsoft.com/office/drawing/2014/main" id="{31EF343F-E4C1-4880-B2A8-9E873357B2E6}"/>
              </a:ext>
            </a:extLst>
          </p:cNvPr>
          <p:cNvSpPr txBox="1"/>
          <p:nvPr/>
        </p:nvSpPr>
        <p:spPr>
          <a:xfrm>
            <a:off x="567357" y="5723553"/>
            <a:ext cx="74336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44: VPN-Installationen (schematisch, vereinfacht ohne DMZ)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183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13CBF07F-9DAB-49A1-8D9E-D757ADD18E43}"/>
              </a:ext>
            </a:extLst>
          </p:cNvPr>
          <p:cNvSpPr/>
          <p:nvPr/>
        </p:nvSpPr>
        <p:spPr>
          <a:xfrm>
            <a:off x="5421866" y="1373982"/>
            <a:ext cx="2206219" cy="6260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2000" rtlCol="0" anchor="b" anchorCtr="0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„unsicheres Netzwerk“</a:t>
            </a:r>
          </a:p>
        </p:txBody>
      </p:sp>
      <p:sp>
        <p:nvSpPr>
          <p:cNvPr id="376" name="Rechteck 375">
            <a:extLst>
              <a:ext uri="{FF2B5EF4-FFF2-40B4-BE49-F238E27FC236}">
                <a16:creationId xmlns:a16="http://schemas.microsoft.com/office/drawing/2014/main" id="{45CBC886-649F-46AD-94E0-E9C3FD7C5148}"/>
              </a:ext>
            </a:extLst>
          </p:cNvPr>
          <p:cNvSpPr/>
          <p:nvPr/>
        </p:nvSpPr>
        <p:spPr>
          <a:xfrm>
            <a:off x="1729594" y="1374376"/>
            <a:ext cx="3576630" cy="6243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2000" rtlCol="0" anchor="b" anchorCtr="0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„sicheres Netzwerk“</a:t>
            </a:r>
          </a:p>
        </p:txBody>
      </p:sp>
      <p:grpSp>
        <p:nvGrpSpPr>
          <p:cNvPr id="385" name="Group 11">
            <a:extLst>
              <a:ext uri="{FF2B5EF4-FFF2-40B4-BE49-F238E27FC236}">
                <a16:creationId xmlns:a16="http://schemas.microsoft.com/office/drawing/2014/main" id="{1DFBE432-F147-4B33-9C2C-5D3214DE2D12}"/>
              </a:ext>
            </a:extLst>
          </p:cNvPr>
          <p:cNvGrpSpPr>
            <a:grpSpLocks/>
          </p:cNvGrpSpPr>
          <p:nvPr/>
        </p:nvGrpSpPr>
        <p:grpSpPr bwMode="auto">
          <a:xfrm>
            <a:off x="6790258" y="723106"/>
            <a:ext cx="654050" cy="873125"/>
            <a:chOff x="1554" y="1572"/>
            <a:chExt cx="412" cy="550"/>
          </a:xfrm>
        </p:grpSpPr>
        <p:sp>
          <p:nvSpPr>
            <p:cNvPr id="386" name="Freeform 5">
              <a:extLst>
                <a:ext uri="{FF2B5EF4-FFF2-40B4-BE49-F238E27FC236}">
                  <a16:creationId xmlns:a16="http://schemas.microsoft.com/office/drawing/2014/main" id="{0F493FB5-6E54-47D2-8449-E32E13456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692"/>
              <a:ext cx="205" cy="430"/>
            </a:xfrm>
            <a:custGeom>
              <a:avLst/>
              <a:gdLst>
                <a:gd name="T0" fmla="*/ 205 w 205"/>
                <a:gd name="T1" fmla="*/ 370 h 430"/>
                <a:gd name="T2" fmla="*/ 0 w 205"/>
                <a:gd name="T3" fmla="*/ 430 h 430"/>
                <a:gd name="T4" fmla="*/ 0 w 205"/>
                <a:gd name="T5" fmla="*/ 60 h 430"/>
                <a:gd name="T6" fmla="*/ 205 w 205"/>
                <a:gd name="T7" fmla="*/ 0 h 430"/>
                <a:gd name="T8" fmla="*/ 205 w 205"/>
                <a:gd name="T9" fmla="*/ 37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430">
                  <a:moveTo>
                    <a:pt x="205" y="370"/>
                  </a:moveTo>
                  <a:lnTo>
                    <a:pt x="0" y="430"/>
                  </a:lnTo>
                  <a:lnTo>
                    <a:pt x="0" y="60"/>
                  </a:lnTo>
                  <a:lnTo>
                    <a:pt x="205" y="0"/>
                  </a:lnTo>
                  <a:lnTo>
                    <a:pt x="205" y="37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87" name="Freeform 6">
              <a:extLst>
                <a:ext uri="{FF2B5EF4-FFF2-40B4-BE49-F238E27FC236}">
                  <a16:creationId xmlns:a16="http://schemas.microsoft.com/office/drawing/2014/main" id="{FE5EF96A-056C-407A-951D-EE38B5040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637"/>
              <a:ext cx="200" cy="481"/>
            </a:xfrm>
            <a:custGeom>
              <a:avLst/>
              <a:gdLst>
                <a:gd name="T0" fmla="*/ 0 w 200"/>
                <a:gd name="T1" fmla="*/ 368 h 481"/>
                <a:gd name="T2" fmla="*/ 200 w 200"/>
                <a:gd name="T3" fmla="*/ 481 h 481"/>
                <a:gd name="T4" fmla="*/ 200 w 200"/>
                <a:gd name="T5" fmla="*/ 113 h 481"/>
                <a:gd name="T6" fmla="*/ 0 w 200"/>
                <a:gd name="T7" fmla="*/ 0 h 481"/>
                <a:gd name="T8" fmla="*/ 0 w 200"/>
                <a:gd name="T9" fmla="*/ 368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81">
                  <a:moveTo>
                    <a:pt x="0" y="368"/>
                  </a:moveTo>
                  <a:lnTo>
                    <a:pt x="200" y="481"/>
                  </a:lnTo>
                  <a:lnTo>
                    <a:pt x="200" y="113"/>
                  </a:lnTo>
                  <a:lnTo>
                    <a:pt x="0" y="0"/>
                  </a:lnTo>
                  <a:lnTo>
                    <a:pt x="0" y="368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88" name="Line 7">
              <a:extLst>
                <a:ext uri="{FF2B5EF4-FFF2-40B4-BE49-F238E27FC236}">
                  <a16:creationId xmlns:a16="http://schemas.microsoft.com/office/drawing/2014/main" id="{A8AF4005-ED7A-4816-9B77-CAD9C9066D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05" y="1779"/>
              <a:ext cx="128" cy="3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89" name="Oval 8">
              <a:extLst>
                <a:ext uri="{FF2B5EF4-FFF2-40B4-BE49-F238E27FC236}">
                  <a16:creationId xmlns:a16="http://schemas.microsoft.com/office/drawing/2014/main" id="{B97947C8-AF43-4BC8-B346-2D3708ECE7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1885"/>
              <a:ext cx="41" cy="41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90" name="Freeform 9">
              <a:extLst>
                <a:ext uri="{FF2B5EF4-FFF2-40B4-BE49-F238E27FC236}">
                  <a16:creationId xmlns:a16="http://schemas.microsoft.com/office/drawing/2014/main" id="{995E7B99-3947-4FD9-A65D-AD4943B25B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3" y="1807"/>
              <a:ext cx="113" cy="70"/>
            </a:xfrm>
            <a:custGeom>
              <a:avLst/>
              <a:gdLst>
                <a:gd name="T0" fmla="*/ 113 w 113"/>
                <a:gd name="T1" fmla="*/ 38 h 70"/>
                <a:gd name="T2" fmla="*/ 0 w 113"/>
                <a:gd name="T3" fmla="*/ 70 h 70"/>
                <a:gd name="T4" fmla="*/ 0 w 113"/>
                <a:gd name="T5" fmla="*/ 31 h 70"/>
                <a:gd name="T6" fmla="*/ 113 w 113"/>
                <a:gd name="T7" fmla="*/ 0 h 70"/>
                <a:gd name="T8" fmla="*/ 113 w 113"/>
                <a:gd name="T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70">
                  <a:moveTo>
                    <a:pt x="113" y="38"/>
                  </a:moveTo>
                  <a:lnTo>
                    <a:pt x="0" y="70"/>
                  </a:lnTo>
                  <a:lnTo>
                    <a:pt x="0" y="31"/>
                  </a:lnTo>
                  <a:lnTo>
                    <a:pt x="113" y="0"/>
                  </a:lnTo>
                  <a:lnTo>
                    <a:pt x="113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91" name="Freeform 10">
              <a:extLst>
                <a:ext uri="{FF2B5EF4-FFF2-40B4-BE49-F238E27FC236}">
                  <a16:creationId xmlns:a16="http://schemas.microsoft.com/office/drawing/2014/main" id="{16973206-9165-4313-B360-F16D5BE89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" y="1572"/>
              <a:ext cx="402" cy="173"/>
            </a:xfrm>
            <a:custGeom>
              <a:avLst/>
              <a:gdLst>
                <a:gd name="T0" fmla="*/ 200 w 402"/>
                <a:gd name="T1" fmla="*/ 173 h 173"/>
                <a:gd name="T2" fmla="*/ 0 w 402"/>
                <a:gd name="T3" fmla="*/ 61 h 173"/>
                <a:gd name="T4" fmla="*/ 202 w 402"/>
                <a:gd name="T5" fmla="*/ 0 h 173"/>
                <a:gd name="T6" fmla="*/ 402 w 402"/>
                <a:gd name="T7" fmla="*/ 112 h 173"/>
                <a:gd name="T8" fmla="*/ 200 w 402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173">
                  <a:moveTo>
                    <a:pt x="200" y="173"/>
                  </a:moveTo>
                  <a:lnTo>
                    <a:pt x="0" y="61"/>
                  </a:lnTo>
                  <a:lnTo>
                    <a:pt x="202" y="0"/>
                  </a:lnTo>
                  <a:lnTo>
                    <a:pt x="402" y="112"/>
                  </a:lnTo>
                  <a:lnTo>
                    <a:pt x="200" y="173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17B3D2F7-F8CC-4D5A-A408-5529D0DDDC80}"/>
              </a:ext>
            </a:extLst>
          </p:cNvPr>
          <p:cNvGrpSpPr/>
          <p:nvPr/>
        </p:nvGrpSpPr>
        <p:grpSpPr>
          <a:xfrm>
            <a:off x="4390239" y="718343"/>
            <a:ext cx="915985" cy="866775"/>
            <a:chOff x="4342210" y="866775"/>
            <a:chExt cx="915985" cy="866775"/>
          </a:xfrm>
        </p:grpSpPr>
        <p:sp>
          <p:nvSpPr>
            <p:cNvPr id="4" name="Legende: mit Pfeil nach links 3">
              <a:extLst>
                <a:ext uri="{FF2B5EF4-FFF2-40B4-BE49-F238E27FC236}">
                  <a16:creationId xmlns:a16="http://schemas.microsoft.com/office/drawing/2014/main" id="{3A304EE0-E3CC-4840-826F-53014038F6FA}"/>
                </a:ext>
              </a:extLst>
            </p:cNvPr>
            <p:cNvSpPr/>
            <p:nvPr/>
          </p:nvSpPr>
          <p:spPr>
            <a:xfrm>
              <a:off x="4342210" y="866775"/>
              <a:ext cx="429815" cy="866775"/>
            </a:xfrm>
            <a:prstGeom prst="leftArrowCallout">
              <a:avLst>
                <a:gd name="adj1" fmla="val 81025"/>
                <a:gd name="adj2" fmla="val 82618"/>
                <a:gd name="adj3" fmla="val 25000"/>
                <a:gd name="adj4" fmla="val 47248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394" name="Legende: mit Pfeil nach links 393">
              <a:extLst>
                <a:ext uri="{FF2B5EF4-FFF2-40B4-BE49-F238E27FC236}">
                  <a16:creationId xmlns:a16="http://schemas.microsoft.com/office/drawing/2014/main" id="{6699E545-EF62-4BF4-B9DC-6E05EACE087A}"/>
                </a:ext>
              </a:extLst>
            </p:cNvPr>
            <p:cNvSpPr/>
            <p:nvPr/>
          </p:nvSpPr>
          <p:spPr>
            <a:xfrm flipH="1">
              <a:off x="4828380" y="866775"/>
              <a:ext cx="429815" cy="866775"/>
            </a:xfrm>
            <a:prstGeom prst="leftArrowCallout">
              <a:avLst>
                <a:gd name="adj1" fmla="val 81025"/>
                <a:gd name="adj2" fmla="val 82618"/>
                <a:gd name="adj3" fmla="val 25000"/>
                <a:gd name="adj4" fmla="val 47248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6FE88F47-C01B-4131-9373-000E12A67A4D}"/>
              </a:ext>
            </a:extLst>
          </p:cNvPr>
          <p:cNvGrpSpPr/>
          <p:nvPr/>
        </p:nvGrpSpPr>
        <p:grpSpPr>
          <a:xfrm>
            <a:off x="1419616" y="766366"/>
            <a:ext cx="828677" cy="678656"/>
            <a:chOff x="1390648" y="1788319"/>
            <a:chExt cx="828677" cy="678656"/>
          </a:xfrm>
        </p:grpSpPr>
        <p:sp>
          <p:nvSpPr>
            <p:cNvPr id="8" name="Parallelogramm 7">
              <a:extLst>
                <a:ext uri="{FF2B5EF4-FFF2-40B4-BE49-F238E27FC236}">
                  <a16:creationId xmlns:a16="http://schemas.microsoft.com/office/drawing/2014/main" id="{1E9DDE1C-C380-421E-9B62-EAFDA7973EBD}"/>
                </a:ext>
              </a:extLst>
            </p:cNvPr>
            <p:cNvSpPr/>
            <p:nvPr/>
          </p:nvSpPr>
          <p:spPr>
            <a:xfrm rot="10800000" flipH="1">
              <a:off x="1391325" y="2185988"/>
              <a:ext cx="828000" cy="280987"/>
            </a:xfrm>
            <a:prstGeom prst="parallelogram">
              <a:avLst>
                <a:gd name="adj" fmla="val 429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9948AF3D-B334-4A47-97AF-06AF19994A88}"/>
                </a:ext>
              </a:extLst>
            </p:cNvPr>
            <p:cNvSpPr/>
            <p:nvPr/>
          </p:nvSpPr>
          <p:spPr>
            <a:xfrm>
              <a:off x="1390648" y="1788319"/>
              <a:ext cx="704851" cy="381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379" name="Sprechblase: rechteckig mit abgerundeten Ecken 378">
            <a:extLst>
              <a:ext uri="{FF2B5EF4-FFF2-40B4-BE49-F238E27FC236}">
                <a16:creationId xmlns:a16="http://schemas.microsoft.com/office/drawing/2014/main" id="{DE727E02-934F-4BD0-829B-0A0C41E9E7A9}"/>
              </a:ext>
            </a:extLst>
          </p:cNvPr>
          <p:cNvSpPr/>
          <p:nvPr/>
        </p:nvSpPr>
        <p:spPr>
          <a:xfrm>
            <a:off x="2241158" y="650279"/>
            <a:ext cx="948134" cy="592138"/>
          </a:xfrm>
          <a:prstGeom prst="wedgeRoundRectCallout">
            <a:avLst>
              <a:gd name="adj1" fmla="val -69265"/>
              <a:gd name="adj2" fmla="val 62499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Client</a:t>
            </a:r>
          </a:p>
        </p:txBody>
      </p:sp>
      <p:sp>
        <p:nvSpPr>
          <p:cNvPr id="396" name="Sprechblase: rechteckig mit abgerundeten Ecken 395">
            <a:extLst>
              <a:ext uri="{FF2B5EF4-FFF2-40B4-BE49-F238E27FC236}">
                <a16:creationId xmlns:a16="http://schemas.microsoft.com/office/drawing/2014/main" id="{B33B098C-AE82-4C5C-AED3-E18A4631E01D}"/>
              </a:ext>
            </a:extLst>
          </p:cNvPr>
          <p:cNvSpPr/>
          <p:nvPr/>
        </p:nvSpPr>
        <p:spPr>
          <a:xfrm>
            <a:off x="3335150" y="650279"/>
            <a:ext cx="948134" cy="592138"/>
          </a:xfrm>
          <a:prstGeom prst="wedgeRoundRectCallout">
            <a:avLst>
              <a:gd name="adj1" fmla="val 82431"/>
              <a:gd name="adj2" fmla="val 38370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Proxy</a:t>
            </a:r>
          </a:p>
        </p:txBody>
      </p:sp>
      <p:sp>
        <p:nvSpPr>
          <p:cNvPr id="397" name="Sprechblase: rechteckig mit abgerundeten Ecken 396">
            <a:extLst>
              <a:ext uri="{FF2B5EF4-FFF2-40B4-BE49-F238E27FC236}">
                <a16:creationId xmlns:a16="http://schemas.microsoft.com/office/drawing/2014/main" id="{93125EC1-6AD6-48F8-9181-2B489B3C3A19}"/>
              </a:ext>
            </a:extLst>
          </p:cNvPr>
          <p:cNvSpPr/>
          <p:nvPr/>
        </p:nvSpPr>
        <p:spPr>
          <a:xfrm>
            <a:off x="5700130" y="650279"/>
            <a:ext cx="948134" cy="592138"/>
          </a:xfrm>
          <a:prstGeom prst="wedgeRoundRectCallout">
            <a:avLst>
              <a:gd name="adj1" fmla="val 82431"/>
              <a:gd name="adj2" fmla="val 38370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Server</a:t>
            </a:r>
          </a:p>
        </p:txBody>
      </p:sp>
      <p:sp>
        <p:nvSpPr>
          <p:cNvPr id="416" name="Rechteck 415">
            <a:extLst>
              <a:ext uri="{FF2B5EF4-FFF2-40B4-BE49-F238E27FC236}">
                <a16:creationId xmlns:a16="http://schemas.microsoft.com/office/drawing/2014/main" id="{87E83B1F-9C17-4CF6-9C4A-FE06387D50A3}"/>
              </a:ext>
            </a:extLst>
          </p:cNvPr>
          <p:cNvSpPr/>
          <p:nvPr/>
        </p:nvSpPr>
        <p:spPr>
          <a:xfrm>
            <a:off x="1419616" y="3048795"/>
            <a:ext cx="2062355" cy="6260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2000" rtlCol="0" anchor="b" anchorCtr="0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„unsicheres Netzwerk“</a:t>
            </a:r>
          </a:p>
        </p:txBody>
      </p:sp>
      <p:sp>
        <p:nvSpPr>
          <p:cNvPr id="417" name="Rechteck 416">
            <a:extLst>
              <a:ext uri="{FF2B5EF4-FFF2-40B4-BE49-F238E27FC236}">
                <a16:creationId xmlns:a16="http://schemas.microsoft.com/office/drawing/2014/main" id="{5402C776-DC79-4D68-8FE3-846846E8641D}"/>
              </a:ext>
            </a:extLst>
          </p:cNvPr>
          <p:cNvSpPr/>
          <p:nvPr/>
        </p:nvSpPr>
        <p:spPr>
          <a:xfrm>
            <a:off x="3665747" y="3049189"/>
            <a:ext cx="3962338" cy="6243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2000" rtlCol="0" anchor="b" anchorCtr="0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„sicheres Netzwerk“</a:t>
            </a:r>
          </a:p>
        </p:txBody>
      </p:sp>
      <p:grpSp>
        <p:nvGrpSpPr>
          <p:cNvPr id="418" name="Group 11">
            <a:extLst>
              <a:ext uri="{FF2B5EF4-FFF2-40B4-BE49-F238E27FC236}">
                <a16:creationId xmlns:a16="http://schemas.microsoft.com/office/drawing/2014/main" id="{BB755732-8A5E-4C16-BF75-AC6D8BC7FA69}"/>
              </a:ext>
            </a:extLst>
          </p:cNvPr>
          <p:cNvGrpSpPr>
            <a:grpSpLocks/>
          </p:cNvGrpSpPr>
          <p:nvPr/>
        </p:nvGrpSpPr>
        <p:grpSpPr bwMode="auto">
          <a:xfrm>
            <a:off x="6790258" y="2397919"/>
            <a:ext cx="654050" cy="873125"/>
            <a:chOff x="1554" y="1572"/>
            <a:chExt cx="412" cy="550"/>
          </a:xfrm>
        </p:grpSpPr>
        <p:sp>
          <p:nvSpPr>
            <p:cNvPr id="419" name="Freeform 5">
              <a:extLst>
                <a:ext uri="{FF2B5EF4-FFF2-40B4-BE49-F238E27FC236}">
                  <a16:creationId xmlns:a16="http://schemas.microsoft.com/office/drawing/2014/main" id="{94478475-82D7-4F06-82D2-633EF999E2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692"/>
              <a:ext cx="205" cy="430"/>
            </a:xfrm>
            <a:custGeom>
              <a:avLst/>
              <a:gdLst>
                <a:gd name="T0" fmla="*/ 205 w 205"/>
                <a:gd name="T1" fmla="*/ 370 h 430"/>
                <a:gd name="T2" fmla="*/ 0 w 205"/>
                <a:gd name="T3" fmla="*/ 430 h 430"/>
                <a:gd name="T4" fmla="*/ 0 w 205"/>
                <a:gd name="T5" fmla="*/ 60 h 430"/>
                <a:gd name="T6" fmla="*/ 205 w 205"/>
                <a:gd name="T7" fmla="*/ 0 h 430"/>
                <a:gd name="T8" fmla="*/ 205 w 205"/>
                <a:gd name="T9" fmla="*/ 37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430">
                  <a:moveTo>
                    <a:pt x="205" y="370"/>
                  </a:moveTo>
                  <a:lnTo>
                    <a:pt x="0" y="430"/>
                  </a:lnTo>
                  <a:lnTo>
                    <a:pt x="0" y="60"/>
                  </a:lnTo>
                  <a:lnTo>
                    <a:pt x="205" y="0"/>
                  </a:lnTo>
                  <a:lnTo>
                    <a:pt x="205" y="37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20" name="Freeform 6">
              <a:extLst>
                <a:ext uri="{FF2B5EF4-FFF2-40B4-BE49-F238E27FC236}">
                  <a16:creationId xmlns:a16="http://schemas.microsoft.com/office/drawing/2014/main" id="{6D0BA74E-707F-4793-B8AD-726A3DCE0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637"/>
              <a:ext cx="200" cy="481"/>
            </a:xfrm>
            <a:custGeom>
              <a:avLst/>
              <a:gdLst>
                <a:gd name="T0" fmla="*/ 0 w 200"/>
                <a:gd name="T1" fmla="*/ 368 h 481"/>
                <a:gd name="T2" fmla="*/ 200 w 200"/>
                <a:gd name="T3" fmla="*/ 481 h 481"/>
                <a:gd name="T4" fmla="*/ 200 w 200"/>
                <a:gd name="T5" fmla="*/ 113 h 481"/>
                <a:gd name="T6" fmla="*/ 0 w 200"/>
                <a:gd name="T7" fmla="*/ 0 h 481"/>
                <a:gd name="T8" fmla="*/ 0 w 200"/>
                <a:gd name="T9" fmla="*/ 368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81">
                  <a:moveTo>
                    <a:pt x="0" y="368"/>
                  </a:moveTo>
                  <a:lnTo>
                    <a:pt x="200" y="481"/>
                  </a:lnTo>
                  <a:lnTo>
                    <a:pt x="200" y="113"/>
                  </a:lnTo>
                  <a:lnTo>
                    <a:pt x="0" y="0"/>
                  </a:lnTo>
                  <a:lnTo>
                    <a:pt x="0" y="368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21" name="Line 7">
              <a:extLst>
                <a:ext uri="{FF2B5EF4-FFF2-40B4-BE49-F238E27FC236}">
                  <a16:creationId xmlns:a16="http://schemas.microsoft.com/office/drawing/2014/main" id="{17A08FDF-6432-4C38-A4AB-862684600D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05" y="1779"/>
              <a:ext cx="128" cy="3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22" name="Oval 8">
              <a:extLst>
                <a:ext uri="{FF2B5EF4-FFF2-40B4-BE49-F238E27FC236}">
                  <a16:creationId xmlns:a16="http://schemas.microsoft.com/office/drawing/2014/main" id="{A1407AAA-C9A3-437C-BAF6-266061BEB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1885"/>
              <a:ext cx="41" cy="41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23" name="Freeform 9">
              <a:extLst>
                <a:ext uri="{FF2B5EF4-FFF2-40B4-BE49-F238E27FC236}">
                  <a16:creationId xmlns:a16="http://schemas.microsoft.com/office/drawing/2014/main" id="{DABFA301-CBDF-482F-99C0-591E6B51B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3" y="1807"/>
              <a:ext cx="113" cy="70"/>
            </a:xfrm>
            <a:custGeom>
              <a:avLst/>
              <a:gdLst>
                <a:gd name="T0" fmla="*/ 113 w 113"/>
                <a:gd name="T1" fmla="*/ 38 h 70"/>
                <a:gd name="T2" fmla="*/ 0 w 113"/>
                <a:gd name="T3" fmla="*/ 70 h 70"/>
                <a:gd name="T4" fmla="*/ 0 w 113"/>
                <a:gd name="T5" fmla="*/ 31 h 70"/>
                <a:gd name="T6" fmla="*/ 113 w 113"/>
                <a:gd name="T7" fmla="*/ 0 h 70"/>
                <a:gd name="T8" fmla="*/ 113 w 113"/>
                <a:gd name="T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70">
                  <a:moveTo>
                    <a:pt x="113" y="38"/>
                  </a:moveTo>
                  <a:lnTo>
                    <a:pt x="0" y="70"/>
                  </a:lnTo>
                  <a:lnTo>
                    <a:pt x="0" y="31"/>
                  </a:lnTo>
                  <a:lnTo>
                    <a:pt x="113" y="0"/>
                  </a:lnTo>
                  <a:lnTo>
                    <a:pt x="113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24" name="Freeform 10">
              <a:extLst>
                <a:ext uri="{FF2B5EF4-FFF2-40B4-BE49-F238E27FC236}">
                  <a16:creationId xmlns:a16="http://schemas.microsoft.com/office/drawing/2014/main" id="{289B4744-6ECD-41A1-A02A-5263D6435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" y="1572"/>
              <a:ext cx="402" cy="173"/>
            </a:xfrm>
            <a:custGeom>
              <a:avLst/>
              <a:gdLst>
                <a:gd name="T0" fmla="*/ 200 w 402"/>
                <a:gd name="T1" fmla="*/ 173 h 173"/>
                <a:gd name="T2" fmla="*/ 0 w 402"/>
                <a:gd name="T3" fmla="*/ 61 h 173"/>
                <a:gd name="T4" fmla="*/ 202 w 402"/>
                <a:gd name="T5" fmla="*/ 0 h 173"/>
                <a:gd name="T6" fmla="*/ 402 w 402"/>
                <a:gd name="T7" fmla="*/ 112 h 173"/>
                <a:gd name="T8" fmla="*/ 200 w 402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173">
                  <a:moveTo>
                    <a:pt x="200" y="173"/>
                  </a:moveTo>
                  <a:lnTo>
                    <a:pt x="0" y="61"/>
                  </a:lnTo>
                  <a:lnTo>
                    <a:pt x="202" y="0"/>
                  </a:lnTo>
                  <a:lnTo>
                    <a:pt x="402" y="112"/>
                  </a:lnTo>
                  <a:lnTo>
                    <a:pt x="200" y="173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425" name="Gruppieren 424">
            <a:extLst>
              <a:ext uri="{FF2B5EF4-FFF2-40B4-BE49-F238E27FC236}">
                <a16:creationId xmlns:a16="http://schemas.microsoft.com/office/drawing/2014/main" id="{0B4931CB-0D91-4340-98E9-F8BF0A7971C1}"/>
              </a:ext>
            </a:extLst>
          </p:cNvPr>
          <p:cNvGrpSpPr/>
          <p:nvPr/>
        </p:nvGrpSpPr>
        <p:grpSpPr>
          <a:xfrm>
            <a:off x="3665747" y="2393156"/>
            <a:ext cx="915985" cy="866775"/>
            <a:chOff x="4342210" y="866775"/>
            <a:chExt cx="915985" cy="866775"/>
          </a:xfrm>
        </p:grpSpPr>
        <p:sp>
          <p:nvSpPr>
            <p:cNvPr id="426" name="Legende: mit Pfeil nach links 425">
              <a:extLst>
                <a:ext uri="{FF2B5EF4-FFF2-40B4-BE49-F238E27FC236}">
                  <a16:creationId xmlns:a16="http://schemas.microsoft.com/office/drawing/2014/main" id="{9C1AE9A3-1859-4363-BBA9-7BA2BBD8644C}"/>
                </a:ext>
              </a:extLst>
            </p:cNvPr>
            <p:cNvSpPr/>
            <p:nvPr/>
          </p:nvSpPr>
          <p:spPr>
            <a:xfrm>
              <a:off x="4342210" y="866775"/>
              <a:ext cx="429815" cy="866775"/>
            </a:xfrm>
            <a:prstGeom prst="leftArrowCallout">
              <a:avLst>
                <a:gd name="adj1" fmla="val 81025"/>
                <a:gd name="adj2" fmla="val 82618"/>
                <a:gd name="adj3" fmla="val 25000"/>
                <a:gd name="adj4" fmla="val 47248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427" name="Legende: mit Pfeil nach links 426">
              <a:extLst>
                <a:ext uri="{FF2B5EF4-FFF2-40B4-BE49-F238E27FC236}">
                  <a16:creationId xmlns:a16="http://schemas.microsoft.com/office/drawing/2014/main" id="{2FAD4A15-1D2A-4391-B4FC-6E83F9BCA5D7}"/>
                </a:ext>
              </a:extLst>
            </p:cNvPr>
            <p:cNvSpPr/>
            <p:nvPr/>
          </p:nvSpPr>
          <p:spPr>
            <a:xfrm flipH="1">
              <a:off x="4828380" y="866775"/>
              <a:ext cx="429815" cy="866775"/>
            </a:xfrm>
            <a:prstGeom prst="leftArrowCallout">
              <a:avLst>
                <a:gd name="adj1" fmla="val 81025"/>
                <a:gd name="adj2" fmla="val 82618"/>
                <a:gd name="adj3" fmla="val 25000"/>
                <a:gd name="adj4" fmla="val 47248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428" name="Gruppieren 427">
            <a:extLst>
              <a:ext uri="{FF2B5EF4-FFF2-40B4-BE49-F238E27FC236}">
                <a16:creationId xmlns:a16="http://schemas.microsoft.com/office/drawing/2014/main" id="{B469938D-EF6D-4BB5-B52F-705058EE4A86}"/>
              </a:ext>
            </a:extLst>
          </p:cNvPr>
          <p:cNvGrpSpPr/>
          <p:nvPr/>
        </p:nvGrpSpPr>
        <p:grpSpPr>
          <a:xfrm>
            <a:off x="1419616" y="2441179"/>
            <a:ext cx="828677" cy="678656"/>
            <a:chOff x="1390648" y="1788319"/>
            <a:chExt cx="828677" cy="678656"/>
          </a:xfrm>
        </p:grpSpPr>
        <p:sp>
          <p:nvSpPr>
            <p:cNvPr id="429" name="Parallelogramm 428">
              <a:extLst>
                <a:ext uri="{FF2B5EF4-FFF2-40B4-BE49-F238E27FC236}">
                  <a16:creationId xmlns:a16="http://schemas.microsoft.com/office/drawing/2014/main" id="{7EC78C2A-44BB-40CF-AF65-F022D194B7BD}"/>
                </a:ext>
              </a:extLst>
            </p:cNvPr>
            <p:cNvSpPr/>
            <p:nvPr/>
          </p:nvSpPr>
          <p:spPr>
            <a:xfrm rot="10800000" flipH="1">
              <a:off x="1391325" y="2185988"/>
              <a:ext cx="828000" cy="280987"/>
            </a:xfrm>
            <a:prstGeom prst="parallelogram">
              <a:avLst>
                <a:gd name="adj" fmla="val 429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430" name="Rechteck 429">
              <a:extLst>
                <a:ext uri="{FF2B5EF4-FFF2-40B4-BE49-F238E27FC236}">
                  <a16:creationId xmlns:a16="http://schemas.microsoft.com/office/drawing/2014/main" id="{F15234FE-F88B-4B36-B8BA-16F2658F5BBB}"/>
                </a:ext>
              </a:extLst>
            </p:cNvPr>
            <p:cNvSpPr/>
            <p:nvPr/>
          </p:nvSpPr>
          <p:spPr>
            <a:xfrm>
              <a:off x="1390648" y="1788319"/>
              <a:ext cx="704851" cy="381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431" name="Sprechblase: rechteckig mit abgerundeten Ecken 430">
            <a:extLst>
              <a:ext uri="{FF2B5EF4-FFF2-40B4-BE49-F238E27FC236}">
                <a16:creationId xmlns:a16="http://schemas.microsoft.com/office/drawing/2014/main" id="{3893E768-B481-4F42-BBED-503E79B27118}"/>
              </a:ext>
            </a:extLst>
          </p:cNvPr>
          <p:cNvSpPr/>
          <p:nvPr/>
        </p:nvSpPr>
        <p:spPr>
          <a:xfrm>
            <a:off x="2241158" y="2325092"/>
            <a:ext cx="948134" cy="592138"/>
          </a:xfrm>
          <a:prstGeom prst="wedgeRoundRectCallout">
            <a:avLst>
              <a:gd name="adj1" fmla="val -69265"/>
              <a:gd name="adj2" fmla="val 62499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Client</a:t>
            </a:r>
          </a:p>
        </p:txBody>
      </p:sp>
      <p:sp>
        <p:nvSpPr>
          <p:cNvPr id="432" name="Sprechblase: rechteckig mit abgerundeten Ecken 431">
            <a:extLst>
              <a:ext uri="{FF2B5EF4-FFF2-40B4-BE49-F238E27FC236}">
                <a16:creationId xmlns:a16="http://schemas.microsoft.com/office/drawing/2014/main" id="{8291972D-4E3B-4E4E-8D8B-8BAE1AA44C80}"/>
              </a:ext>
            </a:extLst>
          </p:cNvPr>
          <p:cNvSpPr/>
          <p:nvPr/>
        </p:nvSpPr>
        <p:spPr>
          <a:xfrm>
            <a:off x="4623856" y="2325092"/>
            <a:ext cx="1008000" cy="592138"/>
          </a:xfrm>
          <a:prstGeom prst="wedgeRoundRectCallout">
            <a:avLst>
              <a:gd name="adj1" fmla="val -79608"/>
              <a:gd name="adj2" fmla="val 46413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Reverse Proxy</a:t>
            </a:r>
          </a:p>
        </p:txBody>
      </p:sp>
      <p:sp>
        <p:nvSpPr>
          <p:cNvPr id="433" name="Sprechblase: rechteckig mit abgerundeten Ecken 432">
            <a:extLst>
              <a:ext uri="{FF2B5EF4-FFF2-40B4-BE49-F238E27FC236}">
                <a16:creationId xmlns:a16="http://schemas.microsoft.com/office/drawing/2014/main" id="{88A21601-0941-4662-8F44-D4861AAAF404}"/>
              </a:ext>
            </a:extLst>
          </p:cNvPr>
          <p:cNvSpPr/>
          <p:nvPr/>
        </p:nvSpPr>
        <p:spPr>
          <a:xfrm>
            <a:off x="5700130" y="2325092"/>
            <a:ext cx="948134" cy="592138"/>
          </a:xfrm>
          <a:prstGeom prst="wedgeRoundRectCallout">
            <a:avLst>
              <a:gd name="adj1" fmla="val 82431"/>
              <a:gd name="adj2" fmla="val 38370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Server</a:t>
            </a:r>
          </a:p>
        </p:txBody>
      </p:sp>
      <p:sp>
        <p:nvSpPr>
          <p:cNvPr id="460" name="Rechteck 459">
            <a:extLst>
              <a:ext uri="{FF2B5EF4-FFF2-40B4-BE49-F238E27FC236}">
                <a16:creationId xmlns:a16="http://schemas.microsoft.com/office/drawing/2014/main" id="{44F2AD24-E4F1-4641-9350-3D93656F76D9}"/>
              </a:ext>
            </a:extLst>
          </p:cNvPr>
          <p:cNvSpPr/>
          <p:nvPr/>
        </p:nvSpPr>
        <p:spPr>
          <a:xfrm>
            <a:off x="1419616" y="4715669"/>
            <a:ext cx="6208469" cy="6260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2000" rtlCol="0" anchor="b" anchorCtr="0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Netzwerk(e)</a:t>
            </a:r>
          </a:p>
        </p:txBody>
      </p:sp>
      <p:grpSp>
        <p:nvGrpSpPr>
          <p:cNvPr id="453" name="Group 11">
            <a:extLst>
              <a:ext uri="{FF2B5EF4-FFF2-40B4-BE49-F238E27FC236}">
                <a16:creationId xmlns:a16="http://schemas.microsoft.com/office/drawing/2014/main" id="{B65AA774-34F5-4356-A36A-4690D1ACA5AE}"/>
              </a:ext>
            </a:extLst>
          </p:cNvPr>
          <p:cNvGrpSpPr>
            <a:grpSpLocks/>
          </p:cNvGrpSpPr>
          <p:nvPr/>
        </p:nvGrpSpPr>
        <p:grpSpPr bwMode="auto">
          <a:xfrm>
            <a:off x="6790258" y="4013264"/>
            <a:ext cx="654050" cy="873125"/>
            <a:chOff x="1554" y="1572"/>
            <a:chExt cx="412" cy="550"/>
          </a:xfrm>
        </p:grpSpPr>
        <p:sp>
          <p:nvSpPr>
            <p:cNvPr id="454" name="Freeform 5">
              <a:extLst>
                <a:ext uri="{FF2B5EF4-FFF2-40B4-BE49-F238E27FC236}">
                  <a16:creationId xmlns:a16="http://schemas.microsoft.com/office/drawing/2014/main" id="{DD4E2778-CF68-47CB-B975-E3745E845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692"/>
              <a:ext cx="205" cy="430"/>
            </a:xfrm>
            <a:custGeom>
              <a:avLst/>
              <a:gdLst>
                <a:gd name="T0" fmla="*/ 205 w 205"/>
                <a:gd name="T1" fmla="*/ 370 h 430"/>
                <a:gd name="T2" fmla="*/ 0 w 205"/>
                <a:gd name="T3" fmla="*/ 430 h 430"/>
                <a:gd name="T4" fmla="*/ 0 w 205"/>
                <a:gd name="T5" fmla="*/ 60 h 430"/>
                <a:gd name="T6" fmla="*/ 205 w 205"/>
                <a:gd name="T7" fmla="*/ 0 h 430"/>
                <a:gd name="T8" fmla="*/ 205 w 205"/>
                <a:gd name="T9" fmla="*/ 37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430">
                  <a:moveTo>
                    <a:pt x="205" y="370"/>
                  </a:moveTo>
                  <a:lnTo>
                    <a:pt x="0" y="430"/>
                  </a:lnTo>
                  <a:lnTo>
                    <a:pt x="0" y="60"/>
                  </a:lnTo>
                  <a:lnTo>
                    <a:pt x="205" y="0"/>
                  </a:lnTo>
                  <a:lnTo>
                    <a:pt x="205" y="37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55" name="Freeform 6">
              <a:extLst>
                <a:ext uri="{FF2B5EF4-FFF2-40B4-BE49-F238E27FC236}">
                  <a16:creationId xmlns:a16="http://schemas.microsoft.com/office/drawing/2014/main" id="{A78E0CC2-D32B-4434-A9ED-1226B69FE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637"/>
              <a:ext cx="200" cy="481"/>
            </a:xfrm>
            <a:custGeom>
              <a:avLst/>
              <a:gdLst>
                <a:gd name="T0" fmla="*/ 0 w 200"/>
                <a:gd name="T1" fmla="*/ 368 h 481"/>
                <a:gd name="T2" fmla="*/ 200 w 200"/>
                <a:gd name="T3" fmla="*/ 481 h 481"/>
                <a:gd name="T4" fmla="*/ 200 w 200"/>
                <a:gd name="T5" fmla="*/ 113 h 481"/>
                <a:gd name="T6" fmla="*/ 0 w 200"/>
                <a:gd name="T7" fmla="*/ 0 h 481"/>
                <a:gd name="T8" fmla="*/ 0 w 200"/>
                <a:gd name="T9" fmla="*/ 368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81">
                  <a:moveTo>
                    <a:pt x="0" y="368"/>
                  </a:moveTo>
                  <a:lnTo>
                    <a:pt x="200" y="481"/>
                  </a:lnTo>
                  <a:lnTo>
                    <a:pt x="200" y="113"/>
                  </a:lnTo>
                  <a:lnTo>
                    <a:pt x="0" y="0"/>
                  </a:lnTo>
                  <a:lnTo>
                    <a:pt x="0" y="368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56" name="Line 7">
              <a:extLst>
                <a:ext uri="{FF2B5EF4-FFF2-40B4-BE49-F238E27FC236}">
                  <a16:creationId xmlns:a16="http://schemas.microsoft.com/office/drawing/2014/main" id="{65B73EF1-F837-48F4-8191-211E8C6303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05" y="1779"/>
              <a:ext cx="128" cy="3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57" name="Oval 8">
              <a:extLst>
                <a:ext uri="{FF2B5EF4-FFF2-40B4-BE49-F238E27FC236}">
                  <a16:creationId xmlns:a16="http://schemas.microsoft.com/office/drawing/2014/main" id="{9C75BA86-E919-41F9-A58E-5CEA9F1EC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1885"/>
              <a:ext cx="41" cy="41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58" name="Freeform 9">
              <a:extLst>
                <a:ext uri="{FF2B5EF4-FFF2-40B4-BE49-F238E27FC236}">
                  <a16:creationId xmlns:a16="http://schemas.microsoft.com/office/drawing/2014/main" id="{B81D2D3A-D97E-4843-8C6D-B43493FCD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3" y="1807"/>
              <a:ext cx="113" cy="70"/>
            </a:xfrm>
            <a:custGeom>
              <a:avLst/>
              <a:gdLst>
                <a:gd name="T0" fmla="*/ 113 w 113"/>
                <a:gd name="T1" fmla="*/ 38 h 70"/>
                <a:gd name="T2" fmla="*/ 0 w 113"/>
                <a:gd name="T3" fmla="*/ 70 h 70"/>
                <a:gd name="T4" fmla="*/ 0 w 113"/>
                <a:gd name="T5" fmla="*/ 31 h 70"/>
                <a:gd name="T6" fmla="*/ 113 w 113"/>
                <a:gd name="T7" fmla="*/ 0 h 70"/>
                <a:gd name="T8" fmla="*/ 113 w 113"/>
                <a:gd name="T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70">
                  <a:moveTo>
                    <a:pt x="113" y="38"/>
                  </a:moveTo>
                  <a:lnTo>
                    <a:pt x="0" y="70"/>
                  </a:lnTo>
                  <a:lnTo>
                    <a:pt x="0" y="31"/>
                  </a:lnTo>
                  <a:lnTo>
                    <a:pt x="113" y="0"/>
                  </a:lnTo>
                  <a:lnTo>
                    <a:pt x="113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59" name="Freeform 10">
              <a:extLst>
                <a:ext uri="{FF2B5EF4-FFF2-40B4-BE49-F238E27FC236}">
                  <a16:creationId xmlns:a16="http://schemas.microsoft.com/office/drawing/2014/main" id="{55103AF8-BD87-4D6C-B947-AEFC12CFD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" y="1572"/>
              <a:ext cx="402" cy="173"/>
            </a:xfrm>
            <a:custGeom>
              <a:avLst/>
              <a:gdLst>
                <a:gd name="T0" fmla="*/ 200 w 402"/>
                <a:gd name="T1" fmla="*/ 173 h 173"/>
                <a:gd name="T2" fmla="*/ 0 w 402"/>
                <a:gd name="T3" fmla="*/ 61 h 173"/>
                <a:gd name="T4" fmla="*/ 202 w 402"/>
                <a:gd name="T5" fmla="*/ 0 h 173"/>
                <a:gd name="T6" fmla="*/ 402 w 402"/>
                <a:gd name="T7" fmla="*/ 112 h 173"/>
                <a:gd name="T8" fmla="*/ 200 w 402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173">
                  <a:moveTo>
                    <a:pt x="200" y="173"/>
                  </a:moveTo>
                  <a:lnTo>
                    <a:pt x="0" y="61"/>
                  </a:lnTo>
                  <a:lnTo>
                    <a:pt x="202" y="0"/>
                  </a:lnTo>
                  <a:lnTo>
                    <a:pt x="402" y="112"/>
                  </a:lnTo>
                  <a:lnTo>
                    <a:pt x="200" y="173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461" name="Group 11">
            <a:extLst>
              <a:ext uri="{FF2B5EF4-FFF2-40B4-BE49-F238E27FC236}">
                <a16:creationId xmlns:a16="http://schemas.microsoft.com/office/drawing/2014/main" id="{DA0F074E-3BC3-4CC1-9780-D6D74305454F}"/>
              </a:ext>
            </a:extLst>
          </p:cNvPr>
          <p:cNvGrpSpPr>
            <a:grpSpLocks/>
          </p:cNvGrpSpPr>
          <p:nvPr/>
        </p:nvGrpSpPr>
        <p:grpSpPr bwMode="auto">
          <a:xfrm>
            <a:off x="1515635" y="4013264"/>
            <a:ext cx="654050" cy="873125"/>
            <a:chOff x="1554" y="1572"/>
            <a:chExt cx="412" cy="550"/>
          </a:xfrm>
        </p:grpSpPr>
        <p:sp>
          <p:nvSpPr>
            <p:cNvPr id="462" name="Freeform 5">
              <a:extLst>
                <a:ext uri="{FF2B5EF4-FFF2-40B4-BE49-F238E27FC236}">
                  <a16:creationId xmlns:a16="http://schemas.microsoft.com/office/drawing/2014/main" id="{9A8FD746-837F-4259-8C68-37DA502CD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692"/>
              <a:ext cx="205" cy="430"/>
            </a:xfrm>
            <a:custGeom>
              <a:avLst/>
              <a:gdLst>
                <a:gd name="T0" fmla="*/ 205 w 205"/>
                <a:gd name="T1" fmla="*/ 370 h 430"/>
                <a:gd name="T2" fmla="*/ 0 w 205"/>
                <a:gd name="T3" fmla="*/ 430 h 430"/>
                <a:gd name="T4" fmla="*/ 0 w 205"/>
                <a:gd name="T5" fmla="*/ 60 h 430"/>
                <a:gd name="T6" fmla="*/ 205 w 205"/>
                <a:gd name="T7" fmla="*/ 0 h 430"/>
                <a:gd name="T8" fmla="*/ 205 w 205"/>
                <a:gd name="T9" fmla="*/ 37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430">
                  <a:moveTo>
                    <a:pt x="205" y="370"/>
                  </a:moveTo>
                  <a:lnTo>
                    <a:pt x="0" y="430"/>
                  </a:lnTo>
                  <a:lnTo>
                    <a:pt x="0" y="60"/>
                  </a:lnTo>
                  <a:lnTo>
                    <a:pt x="205" y="0"/>
                  </a:lnTo>
                  <a:lnTo>
                    <a:pt x="205" y="37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63" name="Freeform 6">
              <a:extLst>
                <a:ext uri="{FF2B5EF4-FFF2-40B4-BE49-F238E27FC236}">
                  <a16:creationId xmlns:a16="http://schemas.microsoft.com/office/drawing/2014/main" id="{9F7141B0-DD2E-4617-BA90-4BF94DA2A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637"/>
              <a:ext cx="200" cy="481"/>
            </a:xfrm>
            <a:custGeom>
              <a:avLst/>
              <a:gdLst>
                <a:gd name="T0" fmla="*/ 0 w 200"/>
                <a:gd name="T1" fmla="*/ 368 h 481"/>
                <a:gd name="T2" fmla="*/ 200 w 200"/>
                <a:gd name="T3" fmla="*/ 481 h 481"/>
                <a:gd name="T4" fmla="*/ 200 w 200"/>
                <a:gd name="T5" fmla="*/ 113 h 481"/>
                <a:gd name="T6" fmla="*/ 0 w 200"/>
                <a:gd name="T7" fmla="*/ 0 h 481"/>
                <a:gd name="T8" fmla="*/ 0 w 200"/>
                <a:gd name="T9" fmla="*/ 368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81">
                  <a:moveTo>
                    <a:pt x="0" y="368"/>
                  </a:moveTo>
                  <a:lnTo>
                    <a:pt x="200" y="481"/>
                  </a:lnTo>
                  <a:lnTo>
                    <a:pt x="200" y="113"/>
                  </a:lnTo>
                  <a:lnTo>
                    <a:pt x="0" y="0"/>
                  </a:lnTo>
                  <a:lnTo>
                    <a:pt x="0" y="368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64" name="Line 7">
              <a:extLst>
                <a:ext uri="{FF2B5EF4-FFF2-40B4-BE49-F238E27FC236}">
                  <a16:creationId xmlns:a16="http://schemas.microsoft.com/office/drawing/2014/main" id="{BF560BAA-7884-4244-B5A2-4735EC6105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05" y="1779"/>
              <a:ext cx="128" cy="3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65" name="Oval 8">
              <a:extLst>
                <a:ext uri="{FF2B5EF4-FFF2-40B4-BE49-F238E27FC236}">
                  <a16:creationId xmlns:a16="http://schemas.microsoft.com/office/drawing/2014/main" id="{E781A462-2826-4F57-AC5E-8766861BC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1885"/>
              <a:ext cx="41" cy="41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66" name="Freeform 9">
              <a:extLst>
                <a:ext uri="{FF2B5EF4-FFF2-40B4-BE49-F238E27FC236}">
                  <a16:creationId xmlns:a16="http://schemas.microsoft.com/office/drawing/2014/main" id="{C2CE5333-B3D8-45B2-8B26-6BA087D9C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3" y="1807"/>
              <a:ext cx="113" cy="70"/>
            </a:xfrm>
            <a:custGeom>
              <a:avLst/>
              <a:gdLst>
                <a:gd name="T0" fmla="*/ 113 w 113"/>
                <a:gd name="T1" fmla="*/ 38 h 70"/>
                <a:gd name="T2" fmla="*/ 0 w 113"/>
                <a:gd name="T3" fmla="*/ 70 h 70"/>
                <a:gd name="T4" fmla="*/ 0 w 113"/>
                <a:gd name="T5" fmla="*/ 31 h 70"/>
                <a:gd name="T6" fmla="*/ 113 w 113"/>
                <a:gd name="T7" fmla="*/ 0 h 70"/>
                <a:gd name="T8" fmla="*/ 113 w 113"/>
                <a:gd name="T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70">
                  <a:moveTo>
                    <a:pt x="113" y="38"/>
                  </a:moveTo>
                  <a:lnTo>
                    <a:pt x="0" y="70"/>
                  </a:lnTo>
                  <a:lnTo>
                    <a:pt x="0" y="31"/>
                  </a:lnTo>
                  <a:lnTo>
                    <a:pt x="113" y="0"/>
                  </a:lnTo>
                  <a:lnTo>
                    <a:pt x="113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67" name="Freeform 10">
              <a:extLst>
                <a:ext uri="{FF2B5EF4-FFF2-40B4-BE49-F238E27FC236}">
                  <a16:creationId xmlns:a16="http://schemas.microsoft.com/office/drawing/2014/main" id="{48DB8F13-FDAD-4868-9041-42EAAC6CE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" y="1572"/>
              <a:ext cx="402" cy="173"/>
            </a:xfrm>
            <a:custGeom>
              <a:avLst/>
              <a:gdLst>
                <a:gd name="T0" fmla="*/ 200 w 402"/>
                <a:gd name="T1" fmla="*/ 173 h 173"/>
                <a:gd name="T2" fmla="*/ 0 w 402"/>
                <a:gd name="T3" fmla="*/ 61 h 173"/>
                <a:gd name="T4" fmla="*/ 202 w 402"/>
                <a:gd name="T5" fmla="*/ 0 h 173"/>
                <a:gd name="T6" fmla="*/ 402 w 402"/>
                <a:gd name="T7" fmla="*/ 112 h 173"/>
                <a:gd name="T8" fmla="*/ 200 w 402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173">
                  <a:moveTo>
                    <a:pt x="200" y="173"/>
                  </a:moveTo>
                  <a:lnTo>
                    <a:pt x="0" y="61"/>
                  </a:lnTo>
                  <a:lnTo>
                    <a:pt x="202" y="0"/>
                  </a:lnTo>
                  <a:lnTo>
                    <a:pt x="402" y="112"/>
                  </a:lnTo>
                  <a:lnTo>
                    <a:pt x="200" y="173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F177F296-83EC-4801-8B74-9C824E330E7A}"/>
              </a:ext>
            </a:extLst>
          </p:cNvPr>
          <p:cNvGrpSpPr/>
          <p:nvPr/>
        </p:nvGrpSpPr>
        <p:grpSpPr>
          <a:xfrm>
            <a:off x="4377866" y="4179654"/>
            <a:ext cx="1044000" cy="720000"/>
            <a:chOff x="168007" y="4377793"/>
            <a:chExt cx="1121309" cy="764184"/>
          </a:xfrm>
        </p:grpSpPr>
        <p:sp>
          <p:nvSpPr>
            <p:cNvPr id="13" name="Gleichschenkliges Dreieck 12">
              <a:extLst>
                <a:ext uri="{FF2B5EF4-FFF2-40B4-BE49-F238E27FC236}">
                  <a16:creationId xmlns:a16="http://schemas.microsoft.com/office/drawing/2014/main" id="{471268C6-21D9-4150-9303-D5023B7B2C4D}"/>
                </a:ext>
              </a:extLst>
            </p:cNvPr>
            <p:cNvSpPr/>
            <p:nvPr/>
          </p:nvSpPr>
          <p:spPr>
            <a:xfrm flipV="1">
              <a:off x="168007" y="4377793"/>
              <a:ext cx="1121309" cy="626071"/>
            </a:xfrm>
            <a:prstGeom prst="triangle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F8F2E92D-6996-4C37-A89F-9E55C15BE840}"/>
                </a:ext>
              </a:extLst>
            </p:cNvPr>
            <p:cNvSpPr/>
            <p:nvPr/>
          </p:nvSpPr>
          <p:spPr>
            <a:xfrm>
              <a:off x="561975" y="4813364"/>
              <a:ext cx="333375" cy="32861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468" name="Sprechblase: rechteckig mit abgerundeten Ecken 467">
            <a:extLst>
              <a:ext uri="{FF2B5EF4-FFF2-40B4-BE49-F238E27FC236}">
                <a16:creationId xmlns:a16="http://schemas.microsoft.com/office/drawing/2014/main" id="{6751DF87-FCC5-4B4F-ACDA-72F176EB676C}"/>
              </a:ext>
            </a:extLst>
          </p:cNvPr>
          <p:cNvSpPr/>
          <p:nvPr/>
        </p:nvSpPr>
        <p:spPr>
          <a:xfrm>
            <a:off x="5700130" y="4002548"/>
            <a:ext cx="948134" cy="592138"/>
          </a:xfrm>
          <a:prstGeom prst="wedgeRoundRectCallout">
            <a:avLst>
              <a:gd name="adj1" fmla="val 82431"/>
              <a:gd name="adj2" fmla="val 38370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Web-Service</a:t>
            </a:r>
          </a:p>
        </p:txBody>
      </p:sp>
      <p:sp>
        <p:nvSpPr>
          <p:cNvPr id="469" name="Sprechblase: rechteckig mit abgerundeten Ecken 468">
            <a:extLst>
              <a:ext uri="{FF2B5EF4-FFF2-40B4-BE49-F238E27FC236}">
                <a16:creationId xmlns:a16="http://schemas.microsoft.com/office/drawing/2014/main" id="{9E69074D-3D8B-4F1C-AFBD-32AE02E2AC82}"/>
              </a:ext>
            </a:extLst>
          </p:cNvPr>
          <p:cNvSpPr/>
          <p:nvPr/>
        </p:nvSpPr>
        <p:spPr>
          <a:xfrm>
            <a:off x="2251468" y="4002548"/>
            <a:ext cx="948134" cy="592138"/>
          </a:xfrm>
          <a:prstGeom prst="wedgeRoundRectCallout">
            <a:avLst>
              <a:gd name="adj1" fmla="val -72278"/>
              <a:gd name="adj2" fmla="val 38370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Web-service</a:t>
            </a:r>
          </a:p>
        </p:txBody>
      </p:sp>
      <p:sp>
        <p:nvSpPr>
          <p:cNvPr id="473" name="Sprechblase: rechteckig mit abgerundeten Ecken 472">
            <a:extLst>
              <a:ext uri="{FF2B5EF4-FFF2-40B4-BE49-F238E27FC236}">
                <a16:creationId xmlns:a16="http://schemas.microsoft.com/office/drawing/2014/main" id="{93CB90AF-7DD6-41B8-A74D-E190F9D9CA91}"/>
              </a:ext>
            </a:extLst>
          </p:cNvPr>
          <p:cNvSpPr/>
          <p:nvPr/>
        </p:nvSpPr>
        <p:spPr>
          <a:xfrm>
            <a:off x="3520132" y="4002548"/>
            <a:ext cx="948134" cy="592138"/>
          </a:xfrm>
          <a:prstGeom prst="wedgeRoundRectCallout">
            <a:avLst>
              <a:gd name="adj1" fmla="val 82431"/>
              <a:gd name="adj2" fmla="val 38370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XML-Firewall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564592E-574D-43F7-84CC-E04026109F66}"/>
              </a:ext>
            </a:extLst>
          </p:cNvPr>
          <p:cNvSpPr txBox="1"/>
          <p:nvPr/>
        </p:nvSpPr>
        <p:spPr>
          <a:xfrm>
            <a:off x="1133345" y="1409553"/>
            <a:ext cx="168316" cy="27699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de-DE" dirty="0">
                <a:latin typeface="Arial Narrow" panose="020B0606020202030204" pitchFamily="34" charset="0"/>
              </a:rPr>
              <a:t>a)</a:t>
            </a:r>
          </a:p>
        </p:txBody>
      </p:sp>
      <p:sp>
        <p:nvSpPr>
          <p:cNvPr id="475" name="Textfeld 474">
            <a:extLst>
              <a:ext uri="{FF2B5EF4-FFF2-40B4-BE49-F238E27FC236}">
                <a16:creationId xmlns:a16="http://schemas.microsoft.com/office/drawing/2014/main" id="{EC00BCDC-232A-4D9F-80B6-0BAA60C2539C}"/>
              </a:ext>
            </a:extLst>
          </p:cNvPr>
          <p:cNvSpPr txBox="1"/>
          <p:nvPr/>
        </p:nvSpPr>
        <p:spPr>
          <a:xfrm>
            <a:off x="1133345" y="3152001"/>
            <a:ext cx="168316" cy="27699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de-DE" dirty="0">
                <a:latin typeface="Arial Narrow" panose="020B0606020202030204" pitchFamily="34" charset="0"/>
              </a:rPr>
              <a:t>b)</a:t>
            </a:r>
          </a:p>
        </p:txBody>
      </p:sp>
      <p:sp>
        <p:nvSpPr>
          <p:cNvPr id="476" name="Textfeld 475">
            <a:extLst>
              <a:ext uri="{FF2B5EF4-FFF2-40B4-BE49-F238E27FC236}">
                <a16:creationId xmlns:a16="http://schemas.microsoft.com/office/drawing/2014/main" id="{0FC4B781-9E62-4122-A93C-0132E5C9036C}"/>
              </a:ext>
            </a:extLst>
          </p:cNvPr>
          <p:cNvSpPr txBox="1"/>
          <p:nvPr/>
        </p:nvSpPr>
        <p:spPr>
          <a:xfrm>
            <a:off x="1133345" y="4769526"/>
            <a:ext cx="157094" cy="27699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de-DE" dirty="0">
                <a:latin typeface="Arial Narrow" panose="020B0606020202030204" pitchFamily="34" charset="0"/>
              </a:rPr>
              <a:t>c)</a:t>
            </a:r>
          </a:p>
        </p:txBody>
      </p:sp>
      <p:sp>
        <p:nvSpPr>
          <p:cNvPr id="477" name="Textfeld 476">
            <a:extLst>
              <a:ext uri="{FF2B5EF4-FFF2-40B4-BE49-F238E27FC236}">
                <a16:creationId xmlns:a16="http://schemas.microsoft.com/office/drawing/2014/main" id="{4AD8BF66-2B1B-4C19-B123-EC8DCF6F7A60}"/>
              </a:ext>
            </a:extLst>
          </p:cNvPr>
          <p:cNvSpPr txBox="1"/>
          <p:nvPr/>
        </p:nvSpPr>
        <p:spPr>
          <a:xfrm>
            <a:off x="676276" y="5786886"/>
            <a:ext cx="7610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45: Proxy (a), Reverse-Proxy bzw. WAF (b) und XML-Firewall (c)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484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feil: nach links und rechts 36">
            <a:extLst>
              <a:ext uri="{FF2B5EF4-FFF2-40B4-BE49-F238E27FC236}">
                <a16:creationId xmlns:a16="http://schemas.microsoft.com/office/drawing/2014/main" id="{B91172F3-B27C-42B4-87D2-2AAA5AAF4798}"/>
              </a:ext>
            </a:extLst>
          </p:cNvPr>
          <p:cNvSpPr/>
          <p:nvPr/>
        </p:nvSpPr>
        <p:spPr>
          <a:xfrm>
            <a:off x="1937792" y="3492403"/>
            <a:ext cx="4034383" cy="464616"/>
          </a:xfrm>
          <a:prstGeom prst="left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6CCC3A88-ED87-4514-A802-39A5D674ECED}"/>
              </a:ext>
            </a:extLst>
          </p:cNvPr>
          <p:cNvGrpSpPr/>
          <p:nvPr/>
        </p:nvGrpSpPr>
        <p:grpSpPr>
          <a:xfrm>
            <a:off x="4715103" y="2996638"/>
            <a:ext cx="638175" cy="794592"/>
            <a:chOff x="7637950" y="3665360"/>
            <a:chExt cx="638175" cy="794592"/>
          </a:xfrm>
          <a:solidFill>
            <a:schemeClr val="accent3"/>
          </a:solidFill>
        </p:grpSpPr>
        <p:sp>
          <p:nvSpPr>
            <p:cNvPr id="3" name="Zylinder 2">
              <a:extLst>
                <a:ext uri="{FF2B5EF4-FFF2-40B4-BE49-F238E27FC236}">
                  <a16:creationId xmlns:a16="http://schemas.microsoft.com/office/drawing/2014/main" id="{D6167D29-AC9F-4A38-9FD6-15B793CA3495}"/>
                </a:ext>
              </a:extLst>
            </p:cNvPr>
            <p:cNvSpPr/>
            <p:nvPr/>
          </p:nvSpPr>
          <p:spPr>
            <a:xfrm>
              <a:off x="7637950" y="4145162"/>
              <a:ext cx="638175" cy="314790"/>
            </a:xfrm>
            <a:prstGeom prst="can">
              <a:avLst>
                <a:gd name="adj" fmla="val 371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4" name="Zylinder 3">
              <a:extLst>
                <a:ext uri="{FF2B5EF4-FFF2-40B4-BE49-F238E27FC236}">
                  <a16:creationId xmlns:a16="http://schemas.microsoft.com/office/drawing/2014/main" id="{2C406C13-4C16-4635-BC5C-031A63347667}"/>
                </a:ext>
              </a:extLst>
            </p:cNvPr>
            <p:cNvSpPr/>
            <p:nvPr/>
          </p:nvSpPr>
          <p:spPr>
            <a:xfrm>
              <a:off x="7637950" y="3903365"/>
              <a:ext cx="638175" cy="314790"/>
            </a:xfrm>
            <a:prstGeom prst="can">
              <a:avLst>
                <a:gd name="adj" fmla="val 371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5" name="Zylinder 4">
              <a:extLst>
                <a:ext uri="{FF2B5EF4-FFF2-40B4-BE49-F238E27FC236}">
                  <a16:creationId xmlns:a16="http://schemas.microsoft.com/office/drawing/2014/main" id="{2B5FEC72-0029-4C7C-BF0B-EE8672E021ED}"/>
                </a:ext>
              </a:extLst>
            </p:cNvPr>
            <p:cNvSpPr/>
            <p:nvPr/>
          </p:nvSpPr>
          <p:spPr>
            <a:xfrm>
              <a:off x="7637950" y="3665360"/>
              <a:ext cx="638175" cy="314790"/>
            </a:xfrm>
            <a:prstGeom prst="can">
              <a:avLst>
                <a:gd name="adj" fmla="val 371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6" name="Sprechblase: rechteckig mit abgerundeten Ecken 5">
            <a:extLst>
              <a:ext uri="{FF2B5EF4-FFF2-40B4-BE49-F238E27FC236}">
                <a16:creationId xmlns:a16="http://schemas.microsoft.com/office/drawing/2014/main" id="{8295650A-4E0C-4D4F-8A0D-811B71BD2F95}"/>
              </a:ext>
            </a:extLst>
          </p:cNvPr>
          <p:cNvSpPr/>
          <p:nvPr/>
        </p:nvSpPr>
        <p:spPr>
          <a:xfrm>
            <a:off x="5893104" y="3988024"/>
            <a:ext cx="1191145" cy="592138"/>
          </a:xfrm>
          <a:prstGeom prst="wedgeRoundRectCallout">
            <a:avLst>
              <a:gd name="adj1" fmla="val -99535"/>
              <a:gd name="adj2" fmla="val -79056"/>
              <a:gd name="adj3" fmla="val 1666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>
                <a:latin typeface="Arial Narrow" panose="020B0606020202030204" pitchFamily="34" charset="0"/>
              </a:rPr>
              <a:t>Database</a:t>
            </a:r>
          </a:p>
        </p:txBody>
      </p:sp>
      <p:grpSp>
        <p:nvGrpSpPr>
          <p:cNvPr id="7" name="Group 11">
            <a:extLst>
              <a:ext uri="{FF2B5EF4-FFF2-40B4-BE49-F238E27FC236}">
                <a16:creationId xmlns:a16="http://schemas.microsoft.com/office/drawing/2014/main" id="{EC8FEF35-1D1A-49B2-B2F6-1F81B1B0BB57}"/>
              </a:ext>
            </a:extLst>
          </p:cNvPr>
          <p:cNvGrpSpPr>
            <a:grpSpLocks/>
          </p:cNvGrpSpPr>
          <p:nvPr/>
        </p:nvGrpSpPr>
        <p:grpSpPr bwMode="auto">
          <a:xfrm>
            <a:off x="2608783" y="3031704"/>
            <a:ext cx="654050" cy="873125"/>
            <a:chOff x="1554" y="1572"/>
            <a:chExt cx="412" cy="550"/>
          </a:xfrm>
          <a:solidFill>
            <a:schemeClr val="accent3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FAA872F2-BFA5-4828-A976-F558AA2B3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692"/>
              <a:ext cx="205" cy="430"/>
            </a:xfrm>
            <a:custGeom>
              <a:avLst/>
              <a:gdLst>
                <a:gd name="T0" fmla="*/ 205 w 205"/>
                <a:gd name="T1" fmla="*/ 370 h 430"/>
                <a:gd name="T2" fmla="*/ 0 w 205"/>
                <a:gd name="T3" fmla="*/ 430 h 430"/>
                <a:gd name="T4" fmla="*/ 0 w 205"/>
                <a:gd name="T5" fmla="*/ 60 h 430"/>
                <a:gd name="T6" fmla="*/ 205 w 205"/>
                <a:gd name="T7" fmla="*/ 0 h 430"/>
                <a:gd name="T8" fmla="*/ 205 w 205"/>
                <a:gd name="T9" fmla="*/ 37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430">
                  <a:moveTo>
                    <a:pt x="205" y="370"/>
                  </a:moveTo>
                  <a:lnTo>
                    <a:pt x="0" y="430"/>
                  </a:lnTo>
                  <a:lnTo>
                    <a:pt x="0" y="60"/>
                  </a:lnTo>
                  <a:lnTo>
                    <a:pt x="205" y="0"/>
                  </a:lnTo>
                  <a:lnTo>
                    <a:pt x="205" y="370"/>
                  </a:lnTo>
                  <a:close/>
                </a:path>
              </a:pathLst>
            </a:custGeom>
            <a:grpFill/>
            <a:ln w="9525">
              <a:solidFill>
                <a:schemeClr val="accent3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E4AD253C-B729-44B2-BBE0-34522C381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637"/>
              <a:ext cx="200" cy="481"/>
            </a:xfrm>
            <a:custGeom>
              <a:avLst/>
              <a:gdLst>
                <a:gd name="T0" fmla="*/ 0 w 200"/>
                <a:gd name="T1" fmla="*/ 368 h 481"/>
                <a:gd name="T2" fmla="*/ 200 w 200"/>
                <a:gd name="T3" fmla="*/ 481 h 481"/>
                <a:gd name="T4" fmla="*/ 200 w 200"/>
                <a:gd name="T5" fmla="*/ 113 h 481"/>
                <a:gd name="T6" fmla="*/ 0 w 200"/>
                <a:gd name="T7" fmla="*/ 0 h 481"/>
                <a:gd name="T8" fmla="*/ 0 w 200"/>
                <a:gd name="T9" fmla="*/ 368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81">
                  <a:moveTo>
                    <a:pt x="0" y="368"/>
                  </a:moveTo>
                  <a:lnTo>
                    <a:pt x="200" y="481"/>
                  </a:lnTo>
                  <a:lnTo>
                    <a:pt x="200" y="113"/>
                  </a:lnTo>
                  <a:lnTo>
                    <a:pt x="0" y="0"/>
                  </a:lnTo>
                  <a:lnTo>
                    <a:pt x="0" y="368"/>
                  </a:lnTo>
                  <a:close/>
                </a:path>
              </a:pathLst>
            </a:custGeom>
            <a:grpFill/>
            <a:ln w="9525">
              <a:solidFill>
                <a:schemeClr val="accent3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0" name="Line 7">
              <a:extLst>
                <a:ext uri="{FF2B5EF4-FFF2-40B4-BE49-F238E27FC236}">
                  <a16:creationId xmlns:a16="http://schemas.microsoft.com/office/drawing/2014/main" id="{75563337-5C78-47DD-933C-5C14408B0C7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05" y="1779"/>
              <a:ext cx="128" cy="34"/>
            </a:xfrm>
            <a:prstGeom prst="line">
              <a:avLst/>
            </a:prstGeom>
            <a:grp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1" name="Oval 8">
              <a:extLst>
                <a:ext uri="{FF2B5EF4-FFF2-40B4-BE49-F238E27FC236}">
                  <a16:creationId xmlns:a16="http://schemas.microsoft.com/office/drawing/2014/main" id="{6D042403-3BB8-4CD4-B266-5B4EE420AD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1885"/>
              <a:ext cx="41" cy="41"/>
            </a:xfrm>
            <a:prstGeom prst="ellipse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B85301EB-528C-4028-AE40-120E8BC53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3" y="1807"/>
              <a:ext cx="113" cy="70"/>
            </a:xfrm>
            <a:custGeom>
              <a:avLst/>
              <a:gdLst>
                <a:gd name="T0" fmla="*/ 113 w 113"/>
                <a:gd name="T1" fmla="*/ 38 h 70"/>
                <a:gd name="T2" fmla="*/ 0 w 113"/>
                <a:gd name="T3" fmla="*/ 70 h 70"/>
                <a:gd name="T4" fmla="*/ 0 w 113"/>
                <a:gd name="T5" fmla="*/ 31 h 70"/>
                <a:gd name="T6" fmla="*/ 113 w 113"/>
                <a:gd name="T7" fmla="*/ 0 h 70"/>
                <a:gd name="T8" fmla="*/ 113 w 113"/>
                <a:gd name="T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70">
                  <a:moveTo>
                    <a:pt x="113" y="38"/>
                  </a:moveTo>
                  <a:lnTo>
                    <a:pt x="0" y="70"/>
                  </a:lnTo>
                  <a:lnTo>
                    <a:pt x="0" y="31"/>
                  </a:lnTo>
                  <a:lnTo>
                    <a:pt x="113" y="0"/>
                  </a:lnTo>
                  <a:lnTo>
                    <a:pt x="113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2EE03BFC-8427-4DE6-AC6D-90CF35C93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" y="1572"/>
              <a:ext cx="402" cy="173"/>
            </a:xfrm>
            <a:custGeom>
              <a:avLst/>
              <a:gdLst>
                <a:gd name="T0" fmla="*/ 200 w 402"/>
                <a:gd name="T1" fmla="*/ 173 h 173"/>
                <a:gd name="T2" fmla="*/ 0 w 402"/>
                <a:gd name="T3" fmla="*/ 61 h 173"/>
                <a:gd name="T4" fmla="*/ 202 w 402"/>
                <a:gd name="T5" fmla="*/ 0 h 173"/>
                <a:gd name="T6" fmla="*/ 402 w 402"/>
                <a:gd name="T7" fmla="*/ 112 h 173"/>
                <a:gd name="T8" fmla="*/ 200 w 402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173">
                  <a:moveTo>
                    <a:pt x="200" y="173"/>
                  </a:moveTo>
                  <a:lnTo>
                    <a:pt x="0" y="61"/>
                  </a:lnTo>
                  <a:lnTo>
                    <a:pt x="202" y="0"/>
                  </a:lnTo>
                  <a:lnTo>
                    <a:pt x="402" y="112"/>
                  </a:lnTo>
                  <a:lnTo>
                    <a:pt x="200" y="173"/>
                  </a:lnTo>
                  <a:close/>
                </a:path>
              </a:pathLst>
            </a:custGeom>
            <a:grpFill/>
            <a:ln w="9525">
              <a:solidFill>
                <a:schemeClr val="accent3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14" name="Sprechblase: rechteckig mit abgerundeten Ecken 13">
            <a:extLst>
              <a:ext uri="{FF2B5EF4-FFF2-40B4-BE49-F238E27FC236}">
                <a16:creationId xmlns:a16="http://schemas.microsoft.com/office/drawing/2014/main" id="{CC0191F9-4AA3-4447-BE31-5A6780791C70}"/>
              </a:ext>
            </a:extLst>
          </p:cNvPr>
          <p:cNvSpPr/>
          <p:nvPr/>
        </p:nvSpPr>
        <p:spPr>
          <a:xfrm>
            <a:off x="2013210" y="3988024"/>
            <a:ext cx="1191145" cy="592138"/>
          </a:xfrm>
          <a:prstGeom prst="wedgeRoundRectCallout">
            <a:avLst>
              <a:gd name="adj1" fmla="val -2777"/>
              <a:gd name="adj2" fmla="val -90316"/>
              <a:gd name="adj3" fmla="val 1666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>
                <a:latin typeface="Arial Narrow" panose="020B0606020202030204" pitchFamily="34" charset="0"/>
              </a:rPr>
              <a:t>Application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4728565F-1D24-4BF8-B68D-56CED07179DA}"/>
              </a:ext>
            </a:extLst>
          </p:cNvPr>
          <p:cNvSpPr/>
          <p:nvPr/>
        </p:nvSpPr>
        <p:spPr>
          <a:xfrm>
            <a:off x="1502296" y="2550443"/>
            <a:ext cx="870992" cy="48899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SAST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770575D5-6CF9-46CC-ADF5-AE0B7B2C8A2F}"/>
              </a:ext>
            </a:extLst>
          </p:cNvPr>
          <p:cNvSpPr/>
          <p:nvPr/>
        </p:nvSpPr>
        <p:spPr>
          <a:xfrm>
            <a:off x="2515246" y="2560195"/>
            <a:ext cx="870992" cy="48899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DAST</a:t>
            </a:r>
          </a:p>
        </p:txBody>
      </p:sp>
      <p:sp>
        <p:nvSpPr>
          <p:cNvPr id="26" name="Sprechblase: rechteckig mit abgerundeten Ecken 25">
            <a:extLst>
              <a:ext uri="{FF2B5EF4-FFF2-40B4-BE49-F238E27FC236}">
                <a16:creationId xmlns:a16="http://schemas.microsoft.com/office/drawing/2014/main" id="{4D49EC73-EEDC-48EC-8183-3ECAE171F073}"/>
              </a:ext>
            </a:extLst>
          </p:cNvPr>
          <p:cNvSpPr/>
          <p:nvPr/>
        </p:nvSpPr>
        <p:spPr>
          <a:xfrm>
            <a:off x="4432472" y="1825818"/>
            <a:ext cx="1948056" cy="592138"/>
          </a:xfrm>
          <a:prstGeom prst="wedgeRoundRectCallout">
            <a:avLst>
              <a:gd name="adj1" fmla="val -37962"/>
              <a:gd name="adj2" fmla="val 104322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latin typeface="Arial Narrow" panose="020B0606020202030204" pitchFamily="34" charset="0"/>
              </a:rPr>
              <a:t>Database Activity Monitoring (DAM)</a:t>
            </a:r>
          </a:p>
        </p:txBody>
      </p:sp>
      <p:sp>
        <p:nvSpPr>
          <p:cNvPr id="27" name="Sprechblase: rechteckig mit abgerundeten Ecken 26">
            <a:extLst>
              <a:ext uri="{FF2B5EF4-FFF2-40B4-BE49-F238E27FC236}">
                <a16:creationId xmlns:a16="http://schemas.microsoft.com/office/drawing/2014/main" id="{46FA5940-3CB8-4D33-A4FB-123D13D7E761}"/>
              </a:ext>
            </a:extLst>
          </p:cNvPr>
          <p:cNvSpPr/>
          <p:nvPr/>
        </p:nvSpPr>
        <p:spPr>
          <a:xfrm>
            <a:off x="3624610" y="4315622"/>
            <a:ext cx="1948056" cy="592138"/>
          </a:xfrm>
          <a:prstGeom prst="wedgeRoundRectCallout">
            <a:avLst>
              <a:gd name="adj1" fmla="val -2269"/>
              <a:gd name="adj2" fmla="val -108010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latin typeface="Arial Narrow" panose="020B0606020202030204" pitchFamily="34" charset="0"/>
              </a:rPr>
              <a:t>Database Audit and Protection (DAP)</a:t>
            </a:r>
          </a:p>
        </p:txBody>
      </p: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773878AA-BA63-4AA5-B5F9-F4ED9732337D}"/>
              </a:ext>
            </a:extLst>
          </p:cNvPr>
          <p:cNvGrpSpPr/>
          <p:nvPr/>
        </p:nvGrpSpPr>
        <p:grpSpPr>
          <a:xfrm>
            <a:off x="5491162" y="2891698"/>
            <a:ext cx="528638" cy="579438"/>
            <a:chOff x="4252912" y="4993152"/>
            <a:chExt cx="528638" cy="579438"/>
          </a:xfrm>
        </p:grpSpPr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347CFF74-E85D-48E4-B91C-BD1651815077}"/>
                </a:ext>
              </a:extLst>
            </p:cNvPr>
            <p:cNvSpPr/>
            <p:nvPr/>
          </p:nvSpPr>
          <p:spPr>
            <a:xfrm>
              <a:off x="4252912" y="5257800"/>
              <a:ext cx="528638" cy="31479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29" name="Kreis: nicht ausgefüllt 28">
              <a:extLst>
                <a:ext uri="{FF2B5EF4-FFF2-40B4-BE49-F238E27FC236}">
                  <a16:creationId xmlns:a16="http://schemas.microsoft.com/office/drawing/2014/main" id="{6F19B0BE-1C48-4178-B55D-EE0D78939E14}"/>
                </a:ext>
              </a:extLst>
            </p:cNvPr>
            <p:cNvSpPr/>
            <p:nvPr/>
          </p:nvSpPr>
          <p:spPr>
            <a:xfrm>
              <a:off x="4252912" y="4993152"/>
              <a:ext cx="528638" cy="477373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913672A9-82FE-46BC-9781-EB4469E0A5D4}"/>
                </a:ext>
              </a:extLst>
            </p:cNvPr>
            <p:cNvSpPr/>
            <p:nvPr/>
          </p:nvSpPr>
          <p:spPr>
            <a:xfrm>
              <a:off x="4463256" y="5324525"/>
              <a:ext cx="10795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DF3362E5-3309-4FC1-B923-28CD1B4C4A15}"/>
                </a:ext>
              </a:extLst>
            </p:cNvPr>
            <p:cNvSpPr/>
            <p:nvPr/>
          </p:nvSpPr>
          <p:spPr>
            <a:xfrm>
              <a:off x="4499231" y="5392970"/>
              <a:ext cx="36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53742345-C7C2-439C-AC4F-5F08CFDC301B}"/>
              </a:ext>
            </a:extLst>
          </p:cNvPr>
          <p:cNvGrpSpPr/>
          <p:nvPr/>
        </p:nvGrpSpPr>
        <p:grpSpPr>
          <a:xfrm>
            <a:off x="4167460" y="2486738"/>
            <a:ext cx="696311" cy="739104"/>
            <a:chOff x="5564757" y="518196"/>
            <a:chExt cx="911806" cy="902381"/>
          </a:xfrm>
          <a:solidFill>
            <a:schemeClr val="accent6"/>
          </a:solidFill>
        </p:grpSpPr>
        <p:grpSp>
          <p:nvGrpSpPr>
            <p:cNvPr id="18" name="Gruppieren 17">
              <a:extLst>
                <a:ext uri="{FF2B5EF4-FFF2-40B4-BE49-F238E27FC236}">
                  <a16:creationId xmlns:a16="http://schemas.microsoft.com/office/drawing/2014/main" id="{1DFD1133-1693-4210-A57B-5D0987377904}"/>
                </a:ext>
              </a:extLst>
            </p:cNvPr>
            <p:cNvGrpSpPr/>
            <p:nvPr/>
          </p:nvGrpSpPr>
          <p:grpSpPr>
            <a:xfrm rot="1500000">
              <a:off x="5763961" y="840067"/>
              <a:ext cx="708693" cy="217036"/>
              <a:chOff x="5725871" y="752133"/>
              <a:chExt cx="708693" cy="217036"/>
            </a:xfrm>
            <a:grpFill/>
          </p:grpSpPr>
          <p:sp>
            <p:nvSpPr>
              <p:cNvPr id="23" name="Rechteck 22">
                <a:extLst>
                  <a:ext uri="{FF2B5EF4-FFF2-40B4-BE49-F238E27FC236}">
                    <a16:creationId xmlns:a16="http://schemas.microsoft.com/office/drawing/2014/main" id="{4D44912E-C95C-427B-967B-9814C2AFB0C5}"/>
                  </a:ext>
                </a:extLst>
              </p:cNvPr>
              <p:cNvSpPr/>
              <p:nvPr/>
            </p:nvSpPr>
            <p:spPr>
              <a:xfrm>
                <a:off x="5725871" y="752133"/>
                <a:ext cx="504517" cy="21603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en-US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24" name="Rechtwinkliges Dreieck 23">
                <a:extLst>
                  <a:ext uri="{FF2B5EF4-FFF2-40B4-BE49-F238E27FC236}">
                    <a16:creationId xmlns:a16="http://schemas.microsoft.com/office/drawing/2014/main" id="{08143BF7-26AE-48E6-BCB1-8F53DB7097F3}"/>
                  </a:ext>
                </a:extLst>
              </p:cNvPr>
              <p:cNvSpPr/>
              <p:nvPr/>
            </p:nvSpPr>
            <p:spPr>
              <a:xfrm flipV="1">
                <a:off x="6229283" y="753139"/>
                <a:ext cx="144020" cy="216030"/>
              </a:xfrm>
              <a:prstGeom prst="rtTriangle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rot="0" spcFirstLastPara="0" vertOverflow="overflow" horzOverflow="overflow" vert="eaVert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25" name="Parallelogramm 24">
                <a:extLst>
                  <a:ext uri="{FF2B5EF4-FFF2-40B4-BE49-F238E27FC236}">
                    <a16:creationId xmlns:a16="http://schemas.microsoft.com/office/drawing/2014/main" id="{E452F610-E59C-4BF4-AAD5-50E1BADC363D}"/>
                  </a:ext>
                </a:extLst>
              </p:cNvPr>
              <p:cNvSpPr/>
              <p:nvPr/>
            </p:nvSpPr>
            <p:spPr>
              <a:xfrm>
                <a:off x="6281567" y="800209"/>
                <a:ext cx="152997" cy="121891"/>
              </a:xfrm>
              <a:prstGeom prst="parallelogram">
                <a:avLst>
                  <a:gd name="adj" fmla="val 65950"/>
                </a:avLst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rot="0" spcFirstLastPara="0" vertOverflow="overflow" horzOverflow="overflow" vert="eaVert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5C68F080-7A4D-4A1B-A176-6C6F0AFE7825}"/>
                </a:ext>
              </a:extLst>
            </p:cNvPr>
            <p:cNvGrpSpPr/>
            <p:nvPr/>
          </p:nvGrpSpPr>
          <p:grpSpPr>
            <a:xfrm>
              <a:off x="5564757" y="518196"/>
              <a:ext cx="911806" cy="902381"/>
              <a:chOff x="5564757" y="518196"/>
              <a:chExt cx="911806" cy="902381"/>
            </a:xfrm>
            <a:grpFill/>
          </p:grpSpPr>
          <p:sp>
            <p:nvSpPr>
              <p:cNvPr id="21" name="Rechteck 20">
                <a:extLst>
                  <a:ext uri="{FF2B5EF4-FFF2-40B4-BE49-F238E27FC236}">
                    <a16:creationId xmlns:a16="http://schemas.microsoft.com/office/drawing/2014/main" id="{BBC30C43-B29D-4F14-BE52-176E1C3764BC}"/>
                  </a:ext>
                </a:extLst>
              </p:cNvPr>
              <p:cNvSpPr/>
              <p:nvPr/>
            </p:nvSpPr>
            <p:spPr>
              <a:xfrm>
                <a:off x="5564757" y="520577"/>
                <a:ext cx="108000" cy="9000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en-US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22" name="Rechteck 21">
                <a:extLst>
                  <a:ext uri="{FF2B5EF4-FFF2-40B4-BE49-F238E27FC236}">
                    <a16:creationId xmlns:a16="http://schemas.microsoft.com/office/drawing/2014/main" id="{F697B3C4-770A-42AB-BFC4-D8A398D71853}"/>
                  </a:ext>
                </a:extLst>
              </p:cNvPr>
              <p:cNvSpPr/>
              <p:nvPr/>
            </p:nvSpPr>
            <p:spPr>
              <a:xfrm rot="16200000">
                <a:off x="5972563" y="122196"/>
                <a:ext cx="107999" cy="9000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en-US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20" name="L-Form 19">
              <a:extLst>
                <a:ext uri="{FF2B5EF4-FFF2-40B4-BE49-F238E27FC236}">
                  <a16:creationId xmlns:a16="http://schemas.microsoft.com/office/drawing/2014/main" id="{7DF622D9-DC60-43CF-84C4-AAEE2D363086}"/>
                </a:ext>
              </a:extLst>
            </p:cNvPr>
            <p:cNvSpPr/>
            <p:nvPr/>
          </p:nvSpPr>
          <p:spPr>
            <a:xfrm rot="16200000">
              <a:off x="5627325" y="811499"/>
              <a:ext cx="321433" cy="397167"/>
            </a:xfrm>
            <a:prstGeom prst="corner">
              <a:avLst>
                <a:gd name="adj1" fmla="val 25553"/>
                <a:gd name="adj2" fmla="val 22590"/>
              </a:avLst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rot="0" spcFirstLastPara="0" vertOverflow="overflow" horzOverflow="overflow" vert="eaVert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38" name="Sprechblase: rechteckig mit abgerundeten Ecken 37">
            <a:extLst>
              <a:ext uri="{FF2B5EF4-FFF2-40B4-BE49-F238E27FC236}">
                <a16:creationId xmlns:a16="http://schemas.microsoft.com/office/drawing/2014/main" id="{A9544B82-BFE1-445E-9383-A09280126644}"/>
              </a:ext>
            </a:extLst>
          </p:cNvPr>
          <p:cNvSpPr/>
          <p:nvPr/>
        </p:nvSpPr>
        <p:spPr>
          <a:xfrm>
            <a:off x="6250869" y="2986485"/>
            <a:ext cx="1664614" cy="592138"/>
          </a:xfrm>
          <a:prstGeom prst="wedgeRoundRectCallout">
            <a:avLst>
              <a:gd name="adj1" fmla="val -72294"/>
              <a:gd name="adj2" fmla="val -236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latin typeface="Arial Narrow" panose="020B0606020202030204" pitchFamily="34" charset="0"/>
              </a:rPr>
              <a:t>Database encryption</a:t>
            </a:r>
          </a:p>
        </p:txBody>
      </p:sp>
      <p:grpSp>
        <p:nvGrpSpPr>
          <p:cNvPr id="66" name="Gruppieren 65">
            <a:extLst>
              <a:ext uri="{FF2B5EF4-FFF2-40B4-BE49-F238E27FC236}">
                <a16:creationId xmlns:a16="http://schemas.microsoft.com/office/drawing/2014/main" id="{A72B2DE1-0946-4E3F-AA0A-88E2373979AD}"/>
              </a:ext>
            </a:extLst>
          </p:cNvPr>
          <p:cNvGrpSpPr/>
          <p:nvPr/>
        </p:nvGrpSpPr>
        <p:grpSpPr>
          <a:xfrm>
            <a:off x="4376310" y="3540755"/>
            <a:ext cx="739976" cy="726943"/>
            <a:chOff x="4335999" y="5688401"/>
            <a:chExt cx="739976" cy="726943"/>
          </a:xfrm>
        </p:grpSpPr>
        <p:grpSp>
          <p:nvGrpSpPr>
            <p:cNvPr id="57" name="Gruppieren 56">
              <a:extLst>
                <a:ext uri="{FF2B5EF4-FFF2-40B4-BE49-F238E27FC236}">
                  <a16:creationId xmlns:a16="http://schemas.microsoft.com/office/drawing/2014/main" id="{83A3F370-A017-4D3D-BF4E-8AF58ADA30EF}"/>
                </a:ext>
              </a:extLst>
            </p:cNvPr>
            <p:cNvGrpSpPr/>
            <p:nvPr/>
          </p:nvGrpSpPr>
          <p:grpSpPr>
            <a:xfrm rot="909500">
              <a:off x="4335999" y="5688401"/>
              <a:ext cx="677063" cy="526806"/>
              <a:chOff x="3640219" y="4000500"/>
              <a:chExt cx="677063" cy="526806"/>
            </a:xfrm>
          </p:grpSpPr>
          <p:sp>
            <p:nvSpPr>
              <p:cNvPr id="58" name="Kreis: nicht ausgefüllt 57">
                <a:extLst>
                  <a:ext uri="{FF2B5EF4-FFF2-40B4-BE49-F238E27FC236}">
                    <a16:creationId xmlns:a16="http://schemas.microsoft.com/office/drawing/2014/main" id="{6A5EB83F-CB07-43DC-A450-1198956EA982}"/>
                  </a:ext>
                </a:extLst>
              </p:cNvPr>
              <p:cNvSpPr/>
              <p:nvPr/>
            </p:nvSpPr>
            <p:spPr>
              <a:xfrm>
                <a:off x="3640219" y="4000500"/>
                <a:ext cx="432000" cy="432000"/>
              </a:xfrm>
              <a:prstGeom prst="donut">
                <a:avLst>
                  <a:gd name="adj" fmla="val 13198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59" name="Zylinder 58">
                <a:extLst>
                  <a:ext uri="{FF2B5EF4-FFF2-40B4-BE49-F238E27FC236}">
                    <a16:creationId xmlns:a16="http://schemas.microsoft.com/office/drawing/2014/main" id="{A896E641-C78D-49FB-9644-AD3732E12B5E}"/>
                  </a:ext>
                </a:extLst>
              </p:cNvPr>
              <p:cNvSpPr/>
              <p:nvPr/>
            </p:nvSpPr>
            <p:spPr>
              <a:xfrm rot="8065475">
                <a:off x="4065282" y="4275306"/>
                <a:ext cx="108000" cy="396000"/>
              </a:xfrm>
              <a:prstGeom prst="can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65" name="Freeform 46">
              <a:extLst>
                <a:ext uri="{FF2B5EF4-FFF2-40B4-BE49-F238E27FC236}">
                  <a16:creationId xmlns:a16="http://schemas.microsoft.com/office/drawing/2014/main" id="{CA12D156-D4A8-4A28-B452-27FE2E2169A7}"/>
                </a:ext>
              </a:extLst>
            </p:cNvPr>
            <p:cNvSpPr>
              <a:spLocks noChangeAspect="1"/>
            </p:cNvSpPr>
            <p:nvPr>
              <p:custDataLst>
                <p:tags r:id="rId1"/>
              </p:custDataLst>
            </p:nvPr>
          </p:nvSpPr>
          <p:spPr bwMode="gray">
            <a:xfrm>
              <a:off x="4427975" y="5766201"/>
              <a:ext cx="648000" cy="649143"/>
            </a:xfrm>
            <a:custGeom>
              <a:avLst/>
              <a:gdLst>
                <a:gd name="T0" fmla="*/ 134757 w 321"/>
                <a:gd name="T1" fmla="*/ 0 h 322"/>
                <a:gd name="T2" fmla="*/ 144294 w 321"/>
                <a:gd name="T3" fmla="*/ 632 h 322"/>
                <a:gd name="T4" fmla="*/ 147858 w 321"/>
                <a:gd name="T5" fmla="*/ 1115 h 322"/>
                <a:gd name="T6" fmla="*/ 153963 w 321"/>
                <a:gd name="T7" fmla="*/ 4154 h 322"/>
                <a:gd name="T8" fmla="*/ 133052 w 321"/>
                <a:gd name="T9" fmla="*/ 16906 h 322"/>
                <a:gd name="T10" fmla="*/ 133052 w 321"/>
                <a:gd name="T11" fmla="*/ 30945 h 322"/>
                <a:gd name="T12" fmla="*/ 145758 w 321"/>
                <a:gd name="T13" fmla="*/ 36363 h 322"/>
                <a:gd name="T14" fmla="*/ 167046 w 321"/>
                <a:gd name="T15" fmla="*/ 22955 h 322"/>
                <a:gd name="T16" fmla="*/ 167715 w 321"/>
                <a:gd name="T17" fmla="*/ 28947 h 322"/>
                <a:gd name="T18" fmla="*/ 167046 w 321"/>
                <a:gd name="T19" fmla="*/ 34383 h 322"/>
                <a:gd name="T20" fmla="*/ 164075 w 321"/>
                <a:gd name="T21" fmla="*/ 43103 h 322"/>
                <a:gd name="T22" fmla="*/ 158135 w 321"/>
                <a:gd name="T23" fmla="*/ 50436 h 322"/>
                <a:gd name="T24" fmla="*/ 150728 w 321"/>
                <a:gd name="T25" fmla="*/ 55710 h 322"/>
                <a:gd name="T26" fmla="*/ 141960 w 321"/>
                <a:gd name="T27" fmla="*/ 57763 h 322"/>
                <a:gd name="T28" fmla="*/ 132800 w 321"/>
                <a:gd name="T29" fmla="*/ 57183 h 322"/>
                <a:gd name="T30" fmla="*/ 130781 w 321"/>
                <a:gd name="T31" fmla="*/ 57183 h 322"/>
                <a:gd name="T32" fmla="*/ 127344 w 321"/>
                <a:gd name="T33" fmla="*/ 55710 h 322"/>
                <a:gd name="T34" fmla="*/ 56363 w 321"/>
                <a:gd name="T35" fmla="*/ 125149 h 322"/>
                <a:gd name="T36" fmla="*/ 58581 w 321"/>
                <a:gd name="T37" fmla="*/ 134120 h 322"/>
                <a:gd name="T38" fmla="*/ 57894 w 321"/>
                <a:gd name="T39" fmla="*/ 142870 h 322"/>
                <a:gd name="T40" fmla="*/ 54404 w 321"/>
                <a:gd name="T41" fmla="*/ 151660 h 322"/>
                <a:gd name="T42" fmla="*/ 48508 w 321"/>
                <a:gd name="T43" fmla="*/ 158885 h 322"/>
                <a:gd name="T44" fmla="*/ 41306 w 321"/>
                <a:gd name="T45" fmla="*/ 163686 h 322"/>
                <a:gd name="T46" fmla="*/ 32492 w 321"/>
                <a:gd name="T47" fmla="*/ 165747 h 322"/>
                <a:gd name="T48" fmla="*/ 22480 w 321"/>
                <a:gd name="T49" fmla="*/ 165006 h 322"/>
                <a:gd name="T50" fmla="*/ 19684 w 321"/>
                <a:gd name="T51" fmla="*/ 164219 h 322"/>
                <a:gd name="T52" fmla="*/ 17706 w 321"/>
                <a:gd name="T53" fmla="*/ 163686 h 322"/>
                <a:gd name="T54" fmla="*/ 13082 w 321"/>
                <a:gd name="T55" fmla="*/ 160382 h 322"/>
                <a:gd name="T56" fmla="*/ 34015 w 321"/>
                <a:gd name="T57" fmla="*/ 147615 h 322"/>
                <a:gd name="T58" fmla="*/ 34642 w 321"/>
                <a:gd name="T59" fmla="*/ 133970 h 322"/>
                <a:gd name="T60" fmla="*/ 21899 w 321"/>
                <a:gd name="T61" fmla="*/ 128610 h 322"/>
                <a:gd name="T62" fmla="*/ 0 w 321"/>
                <a:gd name="T63" fmla="*/ 140866 h 322"/>
                <a:gd name="T64" fmla="*/ 0 w 321"/>
                <a:gd name="T65" fmla="*/ 135228 h 322"/>
                <a:gd name="T66" fmla="*/ 634 w 321"/>
                <a:gd name="T67" fmla="*/ 129816 h 322"/>
                <a:gd name="T68" fmla="*/ 4193 w 321"/>
                <a:gd name="T69" fmla="*/ 121030 h 322"/>
                <a:gd name="T70" fmla="*/ 10414 w 321"/>
                <a:gd name="T71" fmla="*/ 114277 h 322"/>
                <a:gd name="T72" fmla="*/ 18395 w 321"/>
                <a:gd name="T73" fmla="*/ 109968 h 322"/>
                <a:gd name="T74" fmla="*/ 27306 w 321"/>
                <a:gd name="T75" fmla="*/ 107618 h 322"/>
                <a:gd name="T76" fmla="*/ 36689 w 321"/>
                <a:gd name="T77" fmla="*/ 108449 h 322"/>
                <a:gd name="T78" fmla="*/ 41306 w 321"/>
                <a:gd name="T79" fmla="*/ 109968 h 322"/>
                <a:gd name="T80" fmla="*/ 111157 w 321"/>
                <a:gd name="T81" fmla="*/ 40220 h 322"/>
                <a:gd name="T82" fmla="*/ 109178 w 321"/>
                <a:gd name="T83" fmla="*/ 31785 h 322"/>
                <a:gd name="T84" fmla="*/ 109178 w 321"/>
                <a:gd name="T85" fmla="*/ 22955 h 322"/>
                <a:gd name="T86" fmla="*/ 112923 w 321"/>
                <a:gd name="T87" fmla="*/ 14244 h 322"/>
                <a:gd name="T88" fmla="*/ 118575 w 321"/>
                <a:gd name="T89" fmla="*/ 7328 h 322"/>
                <a:gd name="T90" fmla="*/ 125867 w 321"/>
                <a:gd name="T91" fmla="*/ 1967 h 322"/>
                <a:gd name="T92" fmla="*/ 134757 w 321"/>
                <a:gd name="T93" fmla="*/ 0 h 32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1"/>
                <a:gd name="T142" fmla="*/ 0 h 322"/>
                <a:gd name="T143" fmla="*/ 321 w 321"/>
                <a:gd name="T144" fmla="*/ 322 h 32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1" h="322">
                  <a:moveTo>
                    <a:pt x="258" y="0"/>
                  </a:moveTo>
                  <a:lnTo>
                    <a:pt x="276" y="1"/>
                  </a:lnTo>
                  <a:lnTo>
                    <a:pt x="283" y="2"/>
                  </a:lnTo>
                  <a:lnTo>
                    <a:pt x="295" y="8"/>
                  </a:lnTo>
                  <a:lnTo>
                    <a:pt x="255" y="33"/>
                  </a:lnTo>
                  <a:lnTo>
                    <a:pt x="255" y="60"/>
                  </a:lnTo>
                  <a:lnTo>
                    <a:pt x="279" y="71"/>
                  </a:lnTo>
                  <a:lnTo>
                    <a:pt x="320" y="45"/>
                  </a:lnTo>
                  <a:lnTo>
                    <a:pt x="321" y="56"/>
                  </a:lnTo>
                  <a:lnTo>
                    <a:pt x="320" y="67"/>
                  </a:lnTo>
                  <a:lnTo>
                    <a:pt x="314" y="84"/>
                  </a:lnTo>
                  <a:lnTo>
                    <a:pt x="303" y="98"/>
                  </a:lnTo>
                  <a:lnTo>
                    <a:pt x="289" y="108"/>
                  </a:lnTo>
                  <a:lnTo>
                    <a:pt x="272" y="112"/>
                  </a:lnTo>
                  <a:lnTo>
                    <a:pt x="254" y="111"/>
                  </a:lnTo>
                  <a:lnTo>
                    <a:pt x="250" y="111"/>
                  </a:lnTo>
                  <a:lnTo>
                    <a:pt x="244" y="108"/>
                  </a:lnTo>
                  <a:lnTo>
                    <a:pt x="108" y="243"/>
                  </a:lnTo>
                  <a:lnTo>
                    <a:pt x="112" y="261"/>
                  </a:lnTo>
                  <a:lnTo>
                    <a:pt x="111" y="278"/>
                  </a:lnTo>
                  <a:lnTo>
                    <a:pt x="104" y="295"/>
                  </a:lnTo>
                  <a:lnTo>
                    <a:pt x="93" y="309"/>
                  </a:lnTo>
                  <a:lnTo>
                    <a:pt x="79" y="318"/>
                  </a:lnTo>
                  <a:lnTo>
                    <a:pt x="62" y="322"/>
                  </a:lnTo>
                  <a:lnTo>
                    <a:pt x="43" y="321"/>
                  </a:lnTo>
                  <a:lnTo>
                    <a:pt x="38" y="319"/>
                  </a:lnTo>
                  <a:lnTo>
                    <a:pt x="34" y="318"/>
                  </a:lnTo>
                  <a:lnTo>
                    <a:pt x="25" y="312"/>
                  </a:lnTo>
                  <a:lnTo>
                    <a:pt x="65" y="287"/>
                  </a:lnTo>
                  <a:lnTo>
                    <a:pt x="66" y="260"/>
                  </a:lnTo>
                  <a:lnTo>
                    <a:pt x="42" y="250"/>
                  </a:lnTo>
                  <a:lnTo>
                    <a:pt x="0" y="274"/>
                  </a:lnTo>
                  <a:lnTo>
                    <a:pt x="0" y="263"/>
                  </a:lnTo>
                  <a:lnTo>
                    <a:pt x="1" y="252"/>
                  </a:lnTo>
                  <a:lnTo>
                    <a:pt x="8" y="235"/>
                  </a:lnTo>
                  <a:lnTo>
                    <a:pt x="20" y="222"/>
                  </a:lnTo>
                  <a:lnTo>
                    <a:pt x="35" y="214"/>
                  </a:lnTo>
                  <a:lnTo>
                    <a:pt x="52" y="209"/>
                  </a:lnTo>
                  <a:lnTo>
                    <a:pt x="70" y="211"/>
                  </a:lnTo>
                  <a:lnTo>
                    <a:pt x="79" y="214"/>
                  </a:lnTo>
                  <a:lnTo>
                    <a:pt x="213" y="78"/>
                  </a:lnTo>
                  <a:lnTo>
                    <a:pt x="209" y="62"/>
                  </a:lnTo>
                  <a:lnTo>
                    <a:pt x="209" y="45"/>
                  </a:lnTo>
                  <a:lnTo>
                    <a:pt x="216" y="28"/>
                  </a:lnTo>
                  <a:lnTo>
                    <a:pt x="227" y="14"/>
                  </a:lnTo>
                  <a:lnTo>
                    <a:pt x="241" y="4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noFill/>
              <a:prstDash val="solid"/>
              <a:round/>
              <a:headEnd/>
              <a:tailEnd/>
            </a:ln>
          </p:spPr>
          <p:txBody>
            <a:bodyPr lIns="72000" tIns="72000" rIns="72000" bIns="72000" anchor="ctr"/>
            <a:lstStyle/>
            <a:p>
              <a:endParaRPr lang="de-DE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67" name="Sprechblase: rechteckig mit abgerundeten Ecken 66">
            <a:extLst>
              <a:ext uri="{FF2B5EF4-FFF2-40B4-BE49-F238E27FC236}">
                <a16:creationId xmlns:a16="http://schemas.microsoft.com/office/drawing/2014/main" id="{10FAF740-7F4E-4150-A9A9-BBBA1AF54BE7}"/>
              </a:ext>
            </a:extLst>
          </p:cNvPr>
          <p:cNvSpPr/>
          <p:nvPr/>
        </p:nvSpPr>
        <p:spPr>
          <a:xfrm>
            <a:off x="1506612" y="1825818"/>
            <a:ext cx="1948056" cy="592138"/>
          </a:xfrm>
          <a:prstGeom prst="wedgeRoundRectCallout">
            <a:avLst>
              <a:gd name="adj1" fmla="val -26717"/>
              <a:gd name="adj2" fmla="val 88237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latin typeface="Arial Narrow" panose="020B0606020202030204" pitchFamily="34" charset="0"/>
              </a:rPr>
              <a:t>Security testing</a:t>
            </a:r>
          </a:p>
        </p:txBody>
      </p:sp>
      <p:sp>
        <p:nvSpPr>
          <p:cNvPr id="68" name="Sprechblase: rechteckig mit abgerundeten Ecken 67">
            <a:extLst>
              <a:ext uri="{FF2B5EF4-FFF2-40B4-BE49-F238E27FC236}">
                <a16:creationId xmlns:a16="http://schemas.microsoft.com/office/drawing/2014/main" id="{7ADFFD1F-2A24-4816-ACFF-61562BF36D4E}"/>
              </a:ext>
            </a:extLst>
          </p:cNvPr>
          <p:cNvSpPr/>
          <p:nvPr/>
        </p:nvSpPr>
        <p:spPr>
          <a:xfrm>
            <a:off x="1506612" y="1825818"/>
            <a:ext cx="1948056" cy="592138"/>
          </a:xfrm>
          <a:prstGeom prst="wedgeRoundRectCallout">
            <a:avLst>
              <a:gd name="adj1" fmla="val 20222"/>
              <a:gd name="adj2" fmla="val 88236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latin typeface="Arial Narrow" panose="020B0606020202030204" pitchFamily="34" charset="0"/>
              </a:rPr>
              <a:t>Security testing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4390D983-0329-48E5-BFF4-8D661CBE7CB6}"/>
              </a:ext>
            </a:extLst>
          </p:cNvPr>
          <p:cNvSpPr txBox="1"/>
          <p:nvPr/>
        </p:nvSpPr>
        <p:spPr>
          <a:xfrm>
            <a:off x="809626" y="5348584"/>
            <a:ext cx="7696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46: Sicherheitsüberprüfung von Anwendungen und Datenbank-Sicherheitslösungen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814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67BBBF40-C035-4EBA-8545-166E162C332F}"/>
              </a:ext>
            </a:extLst>
          </p:cNvPr>
          <p:cNvSpPr/>
          <p:nvPr/>
        </p:nvSpPr>
        <p:spPr>
          <a:xfrm>
            <a:off x="1309185" y="1351044"/>
            <a:ext cx="2031834" cy="5898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sz="1800" dirty="0">
                <a:latin typeface="Arial Narrow" panose="020B0606020202030204" pitchFamily="34" charset="0"/>
              </a:rPr>
              <a:t>Ort der Wirkung (Funktionserbringung)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B9DA0ACB-A4F6-4E02-864B-32A410A5C6D5}"/>
              </a:ext>
            </a:extLst>
          </p:cNvPr>
          <p:cNvSpPr/>
          <p:nvPr/>
        </p:nvSpPr>
        <p:spPr>
          <a:xfrm>
            <a:off x="1309185" y="1998058"/>
            <a:ext cx="2031834" cy="20500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Endgerät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Gateway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Server </a:t>
            </a:r>
            <a:b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(eigenes Netz)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spezielle Anwendung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Cloud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CE97089F-F6BA-4506-8638-56C7A4988F91}"/>
              </a:ext>
            </a:extLst>
          </p:cNvPr>
          <p:cNvSpPr/>
          <p:nvPr/>
        </p:nvSpPr>
        <p:spPr>
          <a:xfrm>
            <a:off x="5723774" y="4457357"/>
            <a:ext cx="2031834" cy="589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Art der Wirkung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DA6D75AA-03D9-4CFD-92F1-5C1E13EFA839}"/>
              </a:ext>
            </a:extLst>
          </p:cNvPr>
          <p:cNvSpPr/>
          <p:nvPr/>
        </p:nvSpPr>
        <p:spPr>
          <a:xfrm>
            <a:off x="5723774" y="5104371"/>
            <a:ext cx="2031834" cy="8242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prüfend (passiv)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eingreifend (aktiv)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D588358B-7165-4E3E-AF30-C2EA69FCE57D}"/>
              </a:ext>
            </a:extLst>
          </p:cNvPr>
          <p:cNvSpPr/>
          <p:nvPr/>
        </p:nvSpPr>
        <p:spPr>
          <a:xfrm>
            <a:off x="1309185" y="4219232"/>
            <a:ext cx="2031834" cy="5898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latin typeface="Arial Narrow" panose="020B0606020202030204" pitchFamily="34" charset="0"/>
              </a:rPr>
              <a:t>Anwendung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288E6AE2-6516-4AA7-A041-D673DCF5E21C}"/>
              </a:ext>
            </a:extLst>
          </p:cNvPr>
          <p:cNvSpPr/>
          <p:nvPr/>
        </p:nvSpPr>
        <p:spPr>
          <a:xfrm>
            <a:off x="1309185" y="4866246"/>
            <a:ext cx="2031834" cy="1062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automatisch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halbautomatisch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manuell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EEB405CE-39BC-44AB-8997-B7FDDE0BFFC6}"/>
              </a:ext>
            </a:extLst>
          </p:cNvPr>
          <p:cNvSpPr/>
          <p:nvPr/>
        </p:nvSpPr>
        <p:spPr>
          <a:xfrm>
            <a:off x="5723774" y="1351045"/>
            <a:ext cx="2031834" cy="589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Architektur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DB0FB52D-0A14-4EC4-B621-DC6FD840E143}"/>
              </a:ext>
            </a:extLst>
          </p:cNvPr>
          <p:cNvSpPr/>
          <p:nvPr/>
        </p:nvSpPr>
        <p:spPr>
          <a:xfrm>
            <a:off x="5723774" y="1998058"/>
            <a:ext cx="2031834" cy="226427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eigenständige Komponente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zweite Komponente nötig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Erweiterung einer Sicherheitslösung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zusätzlich Online-/Cloud-Service nötig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67F88B43-56B9-4179-B4A5-7CAB9E3E4D70}"/>
              </a:ext>
            </a:extLst>
          </p:cNvPr>
          <p:cNvSpPr/>
          <p:nvPr/>
        </p:nvSpPr>
        <p:spPr>
          <a:xfrm>
            <a:off x="3516479" y="3513701"/>
            <a:ext cx="2031834" cy="58986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Formfaktor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71E0657D-CC4E-4E43-A2AF-E345D1CF2D9D}"/>
              </a:ext>
            </a:extLst>
          </p:cNvPr>
          <p:cNvSpPr/>
          <p:nvPr/>
        </p:nvSpPr>
        <p:spPr>
          <a:xfrm>
            <a:off x="3516479" y="4160716"/>
            <a:ext cx="2031834" cy="176787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 anchorCtr="0"/>
          <a:lstStyle/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Software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Erweiterungs-software, Plug.in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Appliance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Gerät, Hardware (sonstiges)</a:t>
            </a:r>
          </a:p>
        </p:txBody>
      </p:sp>
      <p:sp>
        <p:nvSpPr>
          <p:cNvPr id="30" name="Fünfeck 29">
            <a:extLst>
              <a:ext uri="{FF2B5EF4-FFF2-40B4-BE49-F238E27FC236}">
                <a16:creationId xmlns:a16="http://schemas.microsoft.com/office/drawing/2014/main" id="{B6784F09-3BE7-4448-8469-B3D2B6699A8D}"/>
              </a:ext>
            </a:extLst>
          </p:cNvPr>
          <p:cNvSpPr/>
          <p:nvPr/>
        </p:nvSpPr>
        <p:spPr>
          <a:xfrm>
            <a:off x="3394159" y="1287320"/>
            <a:ext cx="2276475" cy="2094308"/>
          </a:xfrm>
          <a:prstGeom prst="pentagon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88000"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Eigenschaften</a:t>
            </a:r>
          </a:p>
          <a:p>
            <a:pPr algn="ctr"/>
            <a:r>
              <a:rPr lang="de-DE" dirty="0">
                <a:latin typeface="Arial Narrow" panose="020B0606020202030204" pitchFamily="34" charset="0"/>
              </a:rPr>
              <a:t>der IT-Sicher-</a:t>
            </a:r>
            <a:r>
              <a:rPr lang="de-DE" dirty="0" err="1">
                <a:latin typeface="Arial Narrow" panose="020B0606020202030204" pitchFamily="34" charset="0"/>
              </a:rPr>
              <a:t>heitslösung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8B33046F-93CE-4A0F-8A1F-F52B04A1642C}"/>
              </a:ext>
            </a:extLst>
          </p:cNvPr>
          <p:cNvSpPr/>
          <p:nvPr/>
        </p:nvSpPr>
        <p:spPr>
          <a:xfrm>
            <a:off x="1309185" y="316455"/>
            <a:ext cx="2031834" cy="58986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Einsatz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F834BD7D-6C02-4FE1-A472-AB7131324492}"/>
              </a:ext>
            </a:extLst>
          </p:cNvPr>
          <p:cNvSpPr/>
          <p:nvPr/>
        </p:nvSpPr>
        <p:spPr>
          <a:xfrm>
            <a:off x="3516480" y="312858"/>
            <a:ext cx="4239128" cy="93491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numCol="2" rtlCol="0" anchor="t" anchorCtr="0"/>
          <a:lstStyle/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Konsumenten- oder SOHO-Lösung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Enterprise-Lösung</a:t>
            </a:r>
          </a:p>
          <a:p>
            <a:pPr marL="179388" indent="-179388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primär Unterschiede in Leistung und Preis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5BC7AB09-F172-49A8-B3DC-2238CEC690C2}"/>
              </a:ext>
            </a:extLst>
          </p:cNvPr>
          <p:cNvSpPr txBox="1"/>
          <p:nvPr/>
        </p:nvSpPr>
        <p:spPr>
          <a:xfrm>
            <a:off x="476250" y="5985740"/>
            <a:ext cx="8191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47: Beispiele für Eigenschaften, die helfen, Varianten von Produkten zu unterscheiden (Mehrfachnennungen teilweise möglich)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2744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ymD1SqSqUuLG5BMQYvrnQ"/>
</p:tagLst>
</file>

<file path=ppt/theme/theme1.xml><?xml version="1.0" encoding="utf-8"?>
<a:theme xmlns:a="http://schemas.openxmlformats.org/drawingml/2006/main" name="MyDesignTHB">
  <a:themeElements>
    <a:clrScheme name="Linda">
      <a:dk1>
        <a:sysClr val="windowText" lastClr="000000"/>
      </a:dk1>
      <a:lt1>
        <a:sysClr val="window" lastClr="FFFFFF"/>
      </a:lt1>
      <a:dk2>
        <a:srgbClr val="A5A5A5"/>
      </a:dk2>
      <a:lt2>
        <a:srgbClr val="D8D8D8"/>
      </a:lt2>
      <a:accent1>
        <a:srgbClr val="6699FF"/>
      </a:accent1>
      <a:accent2>
        <a:srgbClr val="99CCFF"/>
      </a:accent2>
      <a:accent3>
        <a:srgbClr val="FF9933"/>
      </a:accent3>
      <a:accent4>
        <a:srgbClr val="008F8C"/>
      </a:accent4>
      <a:accent5>
        <a:srgbClr val="00CC00"/>
      </a:accent5>
      <a:accent6>
        <a:srgbClr val="CE1126"/>
      </a:accent6>
      <a:hlink>
        <a:srgbClr val="0070C0"/>
      </a:hlink>
      <a:folHlink>
        <a:srgbClr val="0070C0"/>
      </a:folHlink>
    </a:clrScheme>
    <a:fontScheme name="FHB_font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yDesignTHB" id="{5A8B60C0-9FBA-4BDF-A18A-A7F1BF022493}" vid="{73A95946-C636-4E14-9C01-76AF41DBFB1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789</Words>
  <Application>Microsoft Office PowerPoint</Application>
  <PresentationFormat>Bildschirmpräsentation (4:3)</PresentationFormat>
  <Paragraphs>205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7" baseType="lpstr">
      <vt:lpstr>Arial</vt:lpstr>
      <vt:lpstr>Arial Narrow</vt:lpstr>
      <vt:lpstr>Palatino Linotype</vt:lpstr>
      <vt:lpstr>Tahoma</vt:lpstr>
      <vt:lpstr>Wingdings</vt:lpstr>
      <vt:lpstr>MyDesignTHB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Sichere IKT-Infrastrukturen und IT-Dienste.</dc:title>
  <dc:creator>Eberhard</dc:creator>
  <cp:lastModifiedBy>Eberhard von Faber</cp:lastModifiedBy>
  <cp:revision>600</cp:revision>
  <cp:lastPrinted>2021-02-11T16:58:00Z</cp:lastPrinted>
  <dcterms:created xsi:type="dcterms:W3CDTF">2017-10-29T15:48:10Z</dcterms:created>
  <dcterms:modified xsi:type="dcterms:W3CDTF">2021-02-12T12:40:34Z</dcterms:modified>
</cp:coreProperties>
</file>