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3" r:id="rId2"/>
    <p:sldId id="332" r:id="rId3"/>
    <p:sldId id="333" r:id="rId4"/>
    <p:sldId id="327" r:id="rId5"/>
    <p:sldId id="329" r:id="rId6"/>
    <p:sldId id="335" r:id="rId7"/>
    <p:sldId id="336" r:id="rId8"/>
    <p:sldId id="331" r:id="rId9"/>
    <p:sldId id="330" r:id="rId10"/>
    <p:sldId id="319" r:id="rId11"/>
    <p:sldId id="338" r:id="rId12"/>
  </p:sldIdLst>
  <p:sldSz cx="9144000" cy="6858000" type="screen4x3"/>
  <p:notesSz cx="10021888" cy="68897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orient="horz" pos="890">
          <p15:clr>
            <a:srgbClr val="A4A3A4"/>
          </p15:clr>
        </p15:guide>
        <p15:guide id="4" orient="horz" pos="255">
          <p15:clr>
            <a:srgbClr val="A4A3A4"/>
          </p15:clr>
        </p15:guide>
        <p15:guide id="5" orient="horz" pos="3339">
          <p15:clr>
            <a:srgbClr val="A4A3A4"/>
          </p15:clr>
        </p15:guide>
        <p15:guide id="6" pos="2880">
          <p15:clr>
            <a:srgbClr val="A4A3A4"/>
          </p15:clr>
        </p15:guide>
        <p15:guide id="7" pos="340">
          <p15:clr>
            <a:srgbClr val="A4A3A4"/>
          </p15:clr>
        </p15:guide>
        <p15:guide id="8" pos="748">
          <p15:clr>
            <a:srgbClr val="A4A3A4"/>
          </p15:clr>
        </p15:guide>
        <p15:guide id="9" pos="5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922"/>
    <a:srgbClr val="737373"/>
    <a:srgbClr val="F695A0"/>
    <a:srgbClr val="E8FF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292" y="44"/>
      </p:cViewPr>
      <p:guideLst>
        <p:guide orient="horz" pos="2160"/>
        <p:guide orient="horz" pos="3838"/>
        <p:guide orient="horz" pos="890"/>
        <p:guide orient="horz" pos="255"/>
        <p:guide orient="horz" pos="3339"/>
        <p:guide pos="2880"/>
        <p:guide pos="340"/>
        <p:guide pos="748"/>
        <p:guide pos="55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lIns="0" tIns="0" rIns="0" bIns="0"/>
          <a:lstStyle>
            <a:lvl1pPr marL="27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1pPr>
            <a:lvl2pPr marL="54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2pPr>
            <a:lvl3pPr marL="810000" indent="-270000">
              <a:lnSpc>
                <a:spcPts val="2100"/>
              </a:lnSpc>
              <a:spcBef>
                <a:spcPts val="600"/>
              </a:spcBef>
              <a:buFont typeface="Tahoma" pitchFamily="34" charset="0"/>
              <a:buChar char="–"/>
              <a:defRPr>
                <a:latin typeface="Arial Narrow" panose="020B0606020202030204" pitchFamily="34" charset="0"/>
              </a:defRPr>
            </a:lvl3pPr>
            <a:lvl4pPr marL="1080000" indent="-270000">
              <a:lnSpc>
                <a:spcPts val="2100"/>
              </a:lnSpc>
              <a:spcBef>
                <a:spcPts val="600"/>
              </a:spcBef>
              <a:defRPr>
                <a:latin typeface="Arial Narrow" panose="020B0606020202030204" pitchFamily="34" charset="0"/>
              </a:defRPr>
            </a:lvl4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7" name="Line 32"/>
          <p:cNvSpPr>
            <a:spLocks noChangeShapeType="1"/>
          </p:cNvSpPr>
          <p:nvPr/>
        </p:nvSpPr>
        <p:spPr bwMode="auto">
          <a:xfrm rot="-5400000">
            <a:off x="2865438" y="-1316038"/>
            <a:ext cx="0" cy="5121275"/>
          </a:xfrm>
          <a:prstGeom prst="line">
            <a:avLst/>
          </a:prstGeom>
          <a:noFill/>
          <a:ln w="19050">
            <a:solidFill>
              <a:srgbClr val="66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539552" y="300219"/>
            <a:ext cx="8229600" cy="1143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4546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291091"/>
            <a:ext cx="8280598" cy="1010944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87822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5165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4387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9231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 Narrow" panose="020B0606020202030204" pitchFamily="34" charset="0"/>
              </a:defRPr>
            </a:lvl1pPr>
            <a:lvl2pPr>
              <a:defRPr sz="2800">
                <a:latin typeface="Arial Narrow" panose="020B0606020202030204" pitchFamily="34" charset="0"/>
              </a:defRPr>
            </a:lvl2pPr>
            <a:lvl3pPr>
              <a:defRPr sz="2400">
                <a:latin typeface="Arial Narrow" panose="020B0606020202030204" pitchFamily="34" charset="0"/>
              </a:defRPr>
            </a:lvl3pPr>
            <a:lvl4pPr>
              <a:defRPr sz="2000">
                <a:latin typeface="Arial Narrow" panose="020B0606020202030204" pitchFamily="34" charset="0"/>
              </a:defRPr>
            </a:lvl4pPr>
            <a:lvl5pPr>
              <a:defRPr sz="2000">
                <a:latin typeface="Arial Narrow" panose="020B0606020202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611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 Narrow" panose="020B0606020202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2789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318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1390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396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664" r:id="rId4"/>
    <p:sldLayoutId id="2147483665" r:id="rId5"/>
    <p:sldLayoutId id="2147483668" r:id="rId6"/>
    <p:sldLayoutId id="2147483669" r:id="rId7"/>
    <p:sldLayoutId id="2147483670" r:id="rId8"/>
    <p:sldLayoutId id="2147483671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633F64-81C1-4CC7-B2C1-BE1C2A511E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5" b="21594"/>
          <a:stretch/>
        </p:blipFill>
        <p:spPr>
          <a:xfrm>
            <a:off x="0" y="0"/>
            <a:ext cx="5540451" cy="5377070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7EE9A744-4925-4113-A88E-2334EFECA6FB}"/>
              </a:ext>
            </a:extLst>
          </p:cNvPr>
          <p:cNvSpPr/>
          <p:nvPr/>
        </p:nvSpPr>
        <p:spPr>
          <a:xfrm>
            <a:off x="5675243" y="0"/>
            <a:ext cx="3468756" cy="5358971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C1276B5-96D3-4355-A7DE-95E70CA5DCE9}"/>
              </a:ext>
            </a:extLst>
          </p:cNvPr>
          <p:cNvSpPr txBox="1"/>
          <p:nvPr/>
        </p:nvSpPr>
        <p:spPr>
          <a:xfrm>
            <a:off x="5932871" y="2393908"/>
            <a:ext cx="2953500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200"/>
              </a:spcAft>
            </a:pPr>
            <a:r>
              <a:rPr lang="de-DE" sz="3600" dirty="0">
                <a:solidFill>
                  <a:schemeClr val="bg1"/>
                </a:solidFill>
                <a:latin typeface="Arial Narrow" panose="020B0606020202030204" pitchFamily="34" charset="0"/>
              </a:rPr>
              <a:t>Zusatzmaterial:</a:t>
            </a:r>
          </a:p>
          <a:p>
            <a:pPr>
              <a:spcAft>
                <a:spcPts val="800"/>
              </a:spcAft>
            </a:pPr>
            <a:r>
              <a:rPr lang="de-DE" sz="2800" dirty="0">
                <a:solidFill>
                  <a:schemeClr val="bg1"/>
                </a:solidFill>
                <a:latin typeface="Arial Narrow" panose="020B0606020202030204" pitchFamily="34" charset="0"/>
              </a:rPr>
              <a:t>Alle Abbildungen aus Kapitel 8:</a:t>
            </a:r>
            <a:endParaRPr lang="de-DE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spcAft>
                <a:spcPts val="1200"/>
              </a:spcAft>
            </a:pPr>
            <a: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Kryptografie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4274A751-E338-413A-AD50-CF924C4A0FEF}"/>
              </a:ext>
            </a:extLst>
          </p:cNvPr>
          <p:cNvGrpSpPr/>
          <p:nvPr/>
        </p:nvGrpSpPr>
        <p:grpSpPr>
          <a:xfrm>
            <a:off x="6869621" y="824945"/>
            <a:ext cx="1080000" cy="1080000"/>
            <a:chOff x="1381538" y="2206486"/>
            <a:chExt cx="1080000" cy="1080000"/>
          </a:xfrm>
        </p:grpSpPr>
        <p:sp>
          <p:nvSpPr>
            <p:cNvPr id="19" name="Rechteck: abgerundete Ecken 18">
              <a:extLst>
                <a:ext uri="{FF2B5EF4-FFF2-40B4-BE49-F238E27FC236}">
                  <a16:creationId xmlns:a16="http://schemas.microsoft.com/office/drawing/2014/main" id="{64052ACA-8675-40C9-8E59-3C565B12CBAF}"/>
                </a:ext>
              </a:extLst>
            </p:cNvPr>
            <p:cNvSpPr/>
            <p:nvPr/>
          </p:nvSpPr>
          <p:spPr>
            <a:xfrm>
              <a:off x="1381538" y="2206486"/>
              <a:ext cx="1080000" cy="1080000"/>
            </a:xfrm>
            <a:prstGeom prst="roundRect">
              <a:avLst/>
            </a:pr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860C81CA-50D4-45A1-9184-381C0CE52F6B}"/>
                </a:ext>
              </a:extLst>
            </p:cNvPr>
            <p:cNvGrpSpPr/>
            <p:nvPr/>
          </p:nvGrpSpPr>
          <p:grpSpPr>
            <a:xfrm>
              <a:off x="1505738" y="2774961"/>
              <a:ext cx="831600" cy="422721"/>
              <a:chOff x="1262268" y="2929853"/>
              <a:chExt cx="1260000" cy="640487"/>
            </a:xfrm>
            <a:solidFill>
              <a:schemeClr val="accent4"/>
            </a:solidFill>
          </p:grpSpPr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CAEE706B-A0FA-48F5-B9BA-8680BF97C50A}"/>
                  </a:ext>
                </a:extLst>
              </p:cNvPr>
              <p:cNvSpPr/>
              <p:nvPr/>
            </p:nvSpPr>
            <p:spPr>
              <a:xfrm>
                <a:off x="1262268" y="321034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3114E388-9689-4B53-87C6-6C0E991DAF11}"/>
                  </a:ext>
                </a:extLst>
              </p:cNvPr>
              <p:cNvSpPr/>
              <p:nvPr/>
            </p:nvSpPr>
            <p:spPr>
              <a:xfrm>
                <a:off x="1262268" y="306900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651E2C07-BD2C-4AC4-9704-EE6CD068BF09}"/>
                  </a:ext>
                </a:extLst>
              </p:cNvPr>
              <p:cNvSpPr/>
              <p:nvPr/>
            </p:nvSpPr>
            <p:spPr>
              <a:xfrm>
                <a:off x="1262268" y="2929853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1" name="Pfeil: nach unten 20">
              <a:extLst>
                <a:ext uri="{FF2B5EF4-FFF2-40B4-BE49-F238E27FC236}">
                  <a16:creationId xmlns:a16="http://schemas.microsoft.com/office/drawing/2014/main" id="{FA12EBA2-B2D9-4DF6-A1C3-628C6A0D4B21}"/>
                </a:ext>
              </a:extLst>
            </p:cNvPr>
            <p:cNvSpPr/>
            <p:nvPr/>
          </p:nvSpPr>
          <p:spPr>
            <a:xfrm>
              <a:off x="1593547" y="2276062"/>
              <a:ext cx="655983" cy="634326"/>
            </a:xfrm>
            <a:prstGeom prst="downArrow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4" name="Rechteck 13">
            <a:extLst>
              <a:ext uri="{FF2B5EF4-FFF2-40B4-BE49-F238E27FC236}">
                <a16:creationId xmlns:a16="http://schemas.microsoft.com/office/drawing/2014/main" id="{43762AA8-6664-4340-B692-DB7743129310}"/>
              </a:ext>
            </a:extLst>
          </p:cNvPr>
          <p:cNvSpPr/>
          <p:nvPr/>
        </p:nvSpPr>
        <p:spPr>
          <a:xfrm>
            <a:off x="0" y="5486400"/>
            <a:ext cx="9144000" cy="1394730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93AFEB07-693C-457B-9D5F-5C630FC6D903}"/>
              </a:ext>
            </a:extLst>
          </p:cNvPr>
          <p:cNvSpPr txBox="1"/>
          <p:nvPr/>
        </p:nvSpPr>
        <p:spPr>
          <a:xfrm>
            <a:off x="184933" y="5714406"/>
            <a:ext cx="8702211" cy="938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1400" dirty="0"/>
              <a:t>© Springer Vieweg 2021. Das Zusatzmaterial ist urheberechtlich geschützt (https://link.springer.com/).</a:t>
            </a:r>
          </a:p>
          <a:p>
            <a:pPr>
              <a:spcAft>
                <a:spcPts val="600"/>
              </a:spcAft>
            </a:pPr>
            <a:r>
              <a:rPr lang="de-DE" sz="1400" u="sng" dirty="0"/>
              <a:t>Quelle:</a:t>
            </a:r>
            <a:r>
              <a:rPr lang="de-DE" sz="1400" dirty="0"/>
              <a:t> Eberhard von Faber: IT und IT-Sicherheit in Begriffen und Zusammenhängen, Thematisch sortiertes Lexikon mit alphabetischem Register zum Nachschlagen; Springer Vieweg, Wiesbaden, 2021, ISBN 978-3-658-33430-7</a:t>
            </a:r>
          </a:p>
        </p:txBody>
      </p:sp>
    </p:spTree>
    <p:extLst>
      <p:ext uri="{BB962C8B-B14F-4D97-AF65-F5344CB8AC3E}">
        <p14:creationId xmlns:p14="http://schemas.microsoft.com/office/powerpoint/2010/main" val="3561917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hteck 72">
            <a:extLst>
              <a:ext uri="{FF2B5EF4-FFF2-40B4-BE49-F238E27FC236}">
                <a16:creationId xmlns:a16="http://schemas.microsoft.com/office/drawing/2014/main" id="{B00ADF49-A51B-4536-A9A3-2D4ED53C1EEB}"/>
              </a:ext>
            </a:extLst>
          </p:cNvPr>
          <p:cNvSpPr/>
          <p:nvPr/>
        </p:nvSpPr>
        <p:spPr>
          <a:xfrm>
            <a:off x="669244" y="1939523"/>
            <a:ext cx="2304000" cy="5898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Gerät: x</a:t>
            </a: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8F10DF2D-2FD4-4924-8CAA-450EC5E37023}"/>
              </a:ext>
            </a:extLst>
          </p:cNvPr>
          <p:cNvSpPr/>
          <p:nvPr/>
        </p:nvSpPr>
        <p:spPr>
          <a:xfrm>
            <a:off x="735919" y="2017442"/>
            <a:ext cx="2304000" cy="5898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Gerät: x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63F8BC2-2B75-4FE8-ADE1-8B2D5F492A30}"/>
              </a:ext>
            </a:extLst>
          </p:cNvPr>
          <p:cNvSpPr/>
          <p:nvPr/>
        </p:nvSpPr>
        <p:spPr>
          <a:xfrm>
            <a:off x="812119" y="2093815"/>
            <a:ext cx="2304000" cy="5898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Gerät: x</a:t>
            </a:r>
          </a:p>
        </p:txBody>
      </p:sp>
      <p:grpSp>
        <p:nvGrpSpPr>
          <p:cNvPr id="14" name="Group 5">
            <a:extLst>
              <a:ext uri="{FF2B5EF4-FFF2-40B4-BE49-F238E27FC236}">
                <a16:creationId xmlns:a16="http://schemas.microsoft.com/office/drawing/2014/main" id="{CB5A6B6E-2CD4-4150-8CC6-F7C19D3D9EE3}"/>
              </a:ext>
            </a:extLst>
          </p:cNvPr>
          <p:cNvGrpSpPr>
            <a:grpSpLocks/>
          </p:cNvGrpSpPr>
          <p:nvPr/>
        </p:nvGrpSpPr>
        <p:grpSpPr bwMode="auto">
          <a:xfrm>
            <a:off x="7810839" y="160141"/>
            <a:ext cx="949325" cy="488950"/>
            <a:chOff x="761" y="2540"/>
            <a:chExt cx="1589" cy="726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69FB8053-6FCC-4854-B85D-77494B68BEB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96147D3-7764-4137-B684-0326CBAA9CF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A25022C6-AE4A-490D-A278-6429A654B084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85FE794D-8EDC-413F-93E5-48B9A11483D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C0F8156C-A70B-4317-9714-FB4A95BD65B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4C49297C-B524-492F-95BF-1CC06392BCC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64FFB2AA-C372-4C42-9B36-3B418514BA2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22" name="Text Box 30">
            <a:extLst>
              <a:ext uri="{FF2B5EF4-FFF2-40B4-BE49-F238E27FC236}">
                <a16:creationId xmlns:a16="http://schemas.microsoft.com/office/drawing/2014/main" id="{A9F02DC7-EA9A-4619-AB5D-9870126BA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070" y="836126"/>
            <a:ext cx="588303" cy="37151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 SN(x) </a:t>
            </a:r>
          </a:p>
        </p:txBody>
      </p:sp>
      <p:cxnSp>
        <p:nvCxnSpPr>
          <p:cNvPr id="23" name="AutoShape 32">
            <a:extLst>
              <a:ext uri="{FF2B5EF4-FFF2-40B4-BE49-F238E27FC236}">
                <a16:creationId xmlns:a16="http://schemas.microsoft.com/office/drawing/2014/main" id="{8E8FFFA8-8FEF-4410-AA18-5122D25463F6}"/>
              </a:ext>
            </a:extLst>
          </p:cNvPr>
          <p:cNvCxnSpPr>
            <a:cxnSpLocks noChangeShapeType="1"/>
            <a:stCxn id="22" idx="3"/>
            <a:endCxn id="37" idx="1"/>
          </p:cNvCxnSpPr>
          <p:nvPr/>
        </p:nvCxnSpPr>
        <p:spPr bwMode="auto">
          <a:xfrm>
            <a:off x="1534373" y="1021883"/>
            <a:ext cx="491235" cy="3279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AutoShape 31">
            <a:extLst>
              <a:ext uri="{FF2B5EF4-FFF2-40B4-BE49-F238E27FC236}">
                <a16:creationId xmlns:a16="http://schemas.microsoft.com/office/drawing/2014/main" id="{28970CB9-7966-46A0-B364-8E74FD8409C7}"/>
              </a:ext>
            </a:extLst>
          </p:cNvPr>
          <p:cNvCxnSpPr>
            <a:cxnSpLocks noChangeShapeType="1"/>
            <a:stCxn id="40" idx="7"/>
            <a:endCxn id="37" idx="0"/>
          </p:cNvCxnSpPr>
          <p:nvPr/>
        </p:nvCxnSpPr>
        <p:spPr bwMode="auto">
          <a:xfrm rot="10800000" flipV="1">
            <a:off x="2613912" y="438608"/>
            <a:ext cx="1161349" cy="351774"/>
          </a:xfrm>
          <a:prstGeom prst="bentConnector2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Rectangle 14">
            <a:extLst>
              <a:ext uri="{FF2B5EF4-FFF2-40B4-BE49-F238E27FC236}">
                <a16:creationId xmlns:a16="http://schemas.microsoft.com/office/drawing/2014/main" id="{91F9EB78-6CA8-430B-942A-C42F7C98E3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25608" y="790382"/>
            <a:ext cx="1176606" cy="469560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 dirty="0">
                <a:latin typeface="Arial Narrow" panose="020B0606020202030204" pitchFamily="34" charset="0"/>
              </a:rPr>
              <a:t>Verschl.</a:t>
            </a:r>
          </a:p>
        </p:txBody>
      </p:sp>
      <p:grpSp>
        <p:nvGrpSpPr>
          <p:cNvPr id="38" name="Group 23">
            <a:extLst>
              <a:ext uri="{FF2B5EF4-FFF2-40B4-BE49-F238E27FC236}">
                <a16:creationId xmlns:a16="http://schemas.microsoft.com/office/drawing/2014/main" id="{07633022-EC15-4F88-AF42-5C95A5AC6093}"/>
              </a:ext>
            </a:extLst>
          </p:cNvPr>
          <p:cNvGrpSpPr>
            <a:grpSpLocks/>
          </p:cNvGrpSpPr>
          <p:nvPr/>
        </p:nvGrpSpPr>
        <p:grpSpPr bwMode="auto">
          <a:xfrm>
            <a:off x="3749710" y="188400"/>
            <a:ext cx="949325" cy="488950"/>
            <a:chOff x="761" y="2540"/>
            <a:chExt cx="1589" cy="726"/>
          </a:xfrm>
        </p:grpSpPr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EFFDF926-720A-43D7-A304-B5388DA23B7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id="{FD7DBA34-1B25-43C4-BF80-3CEA879011A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id="{00E7A38C-298C-40EA-92BA-CB2500946A97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id="{677372EA-24EF-42EA-93BF-BE68B185A28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E5B73AAB-EC39-4A1E-8BF2-BCA09B0C0F9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id="{F7BAE7EE-ABE3-4368-9AAF-E53BE8C14A1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07892AD6-77B7-4E7C-B4C8-4C073CB49BC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cxnSp>
        <p:nvCxnSpPr>
          <p:cNvPr id="55" name="AutoShape 31">
            <a:extLst>
              <a:ext uri="{FF2B5EF4-FFF2-40B4-BE49-F238E27FC236}">
                <a16:creationId xmlns:a16="http://schemas.microsoft.com/office/drawing/2014/main" id="{C40DE440-405A-4D6D-B7B5-DA8C7BC53514}"/>
              </a:ext>
            </a:extLst>
          </p:cNvPr>
          <p:cNvCxnSpPr>
            <a:cxnSpLocks noChangeShapeType="1"/>
            <a:stCxn id="37" idx="2"/>
            <a:endCxn id="59" idx="0"/>
          </p:cNvCxnSpPr>
          <p:nvPr/>
        </p:nvCxnSpPr>
        <p:spPr bwMode="auto">
          <a:xfrm flipH="1">
            <a:off x="2610665" y="1259942"/>
            <a:ext cx="3246" cy="84998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" name="Rechteck 58">
            <a:extLst>
              <a:ext uri="{FF2B5EF4-FFF2-40B4-BE49-F238E27FC236}">
                <a16:creationId xmlns:a16="http://schemas.microsoft.com/office/drawing/2014/main" id="{ACBACC5D-176D-40E5-B63D-87EE3A00B543}"/>
              </a:ext>
            </a:extLst>
          </p:cNvPr>
          <p:cNvSpPr/>
          <p:nvPr/>
        </p:nvSpPr>
        <p:spPr>
          <a:xfrm>
            <a:off x="2430665" y="2109922"/>
            <a:ext cx="360000" cy="1731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91293179-BCCF-48E8-B8A6-E53828CC93F7}"/>
              </a:ext>
            </a:extLst>
          </p:cNvPr>
          <p:cNvSpPr/>
          <p:nvPr/>
        </p:nvSpPr>
        <p:spPr>
          <a:xfrm>
            <a:off x="1068023" y="2109922"/>
            <a:ext cx="360000" cy="1731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cxnSp>
        <p:nvCxnSpPr>
          <p:cNvPr id="65" name="AutoShape 32">
            <a:extLst>
              <a:ext uri="{FF2B5EF4-FFF2-40B4-BE49-F238E27FC236}">
                <a16:creationId xmlns:a16="http://schemas.microsoft.com/office/drawing/2014/main" id="{EFB17161-C1F4-4970-B965-3D71CA3EBC3C}"/>
              </a:ext>
            </a:extLst>
          </p:cNvPr>
          <p:cNvCxnSpPr>
            <a:cxnSpLocks noChangeShapeType="1"/>
            <a:stCxn id="22" idx="2"/>
            <a:endCxn id="63" idx="0"/>
          </p:cNvCxnSpPr>
          <p:nvPr/>
        </p:nvCxnSpPr>
        <p:spPr bwMode="auto">
          <a:xfrm>
            <a:off x="1240222" y="1207639"/>
            <a:ext cx="7801" cy="90228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1" name="Text Box 30">
            <a:extLst>
              <a:ext uri="{FF2B5EF4-FFF2-40B4-BE49-F238E27FC236}">
                <a16:creationId xmlns:a16="http://schemas.microsoft.com/office/drawing/2014/main" id="{81582AEE-EFBD-47B4-8D67-7032AEDE3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9635" y="1441708"/>
            <a:ext cx="39914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K(x)</a:t>
            </a: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6D2999B1-4D7E-4B42-86DB-2E24639EFBAB}"/>
              </a:ext>
            </a:extLst>
          </p:cNvPr>
          <p:cNvSpPr/>
          <p:nvPr/>
        </p:nvSpPr>
        <p:spPr>
          <a:xfrm>
            <a:off x="888319" y="2169088"/>
            <a:ext cx="2304000" cy="5898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Gerät: x</a:t>
            </a: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C2F5178E-6987-4BCD-9447-6FE4FDFACA7B}"/>
              </a:ext>
            </a:extLst>
          </p:cNvPr>
          <p:cNvSpPr/>
          <p:nvPr/>
        </p:nvSpPr>
        <p:spPr>
          <a:xfrm>
            <a:off x="669244" y="5982670"/>
            <a:ext cx="2520000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authentisiert sich</a:t>
            </a: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CB5BF27E-B61C-4E0C-A06A-A12E652FDA4E}"/>
              </a:ext>
            </a:extLst>
          </p:cNvPr>
          <p:cNvSpPr/>
          <p:nvPr/>
        </p:nvSpPr>
        <p:spPr>
          <a:xfrm>
            <a:off x="3733102" y="5982670"/>
            <a:ext cx="5083360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authentisiert: Challenge-Response</a:t>
            </a: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5B6C3168-EB4F-41DB-9391-09CEA3CBEF0E}"/>
              </a:ext>
            </a:extLst>
          </p:cNvPr>
          <p:cNvSpPr/>
          <p:nvPr/>
        </p:nvSpPr>
        <p:spPr>
          <a:xfrm>
            <a:off x="6117391" y="2017442"/>
            <a:ext cx="2701107" cy="5898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zentrale Authentisierung</a:t>
            </a:r>
          </a:p>
        </p:txBody>
      </p:sp>
      <p:cxnSp>
        <p:nvCxnSpPr>
          <p:cNvPr id="84" name="AutoShape 31">
            <a:extLst>
              <a:ext uri="{FF2B5EF4-FFF2-40B4-BE49-F238E27FC236}">
                <a16:creationId xmlns:a16="http://schemas.microsoft.com/office/drawing/2014/main" id="{B0A6043C-A3A2-4CF8-9676-1A0AE674FFC9}"/>
              </a:ext>
            </a:extLst>
          </p:cNvPr>
          <p:cNvCxnSpPr>
            <a:cxnSpLocks noChangeShapeType="1"/>
            <a:stCxn id="15" idx="16"/>
            <a:endCxn id="239" idx="0"/>
          </p:cNvCxnSpPr>
          <p:nvPr/>
        </p:nvCxnSpPr>
        <p:spPr bwMode="auto">
          <a:xfrm>
            <a:off x="8175010" y="539162"/>
            <a:ext cx="0" cy="147233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7" name="Rechteck 86">
            <a:extLst>
              <a:ext uri="{FF2B5EF4-FFF2-40B4-BE49-F238E27FC236}">
                <a16:creationId xmlns:a16="http://schemas.microsoft.com/office/drawing/2014/main" id="{1CC8856E-979D-4BD8-AFD9-32B8396AC367}"/>
              </a:ext>
            </a:extLst>
          </p:cNvPr>
          <p:cNvSpPr/>
          <p:nvPr/>
        </p:nvSpPr>
        <p:spPr>
          <a:xfrm>
            <a:off x="669245" y="3861458"/>
            <a:ext cx="2520000" cy="174249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88" name="Gruppieren 87">
            <a:extLst>
              <a:ext uri="{FF2B5EF4-FFF2-40B4-BE49-F238E27FC236}">
                <a16:creationId xmlns:a16="http://schemas.microsoft.com/office/drawing/2014/main" id="{18B086B0-12A8-4447-9900-198AB344AA9B}"/>
              </a:ext>
            </a:extLst>
          </p:cNvPr>
          <p:cNvGrpSpPr/>
          <p:nvPr/>
        </p:nvGrpSpPr>
        <p:grpSpPr>
          <a:xfrm>
            <a:off x="6282243" y="3680332"/>
            <a:ext cx="540000" cy="540000"/>
            <a:chOff x="535222" y="768089"/>
            <a:chExt cx="720000" cy="720000"/>
          </a:xfrm>
        </p:grpSpPr>
        <p:sp>
          <p:nvSpPr>
            <p:cNvPr id="89" name="AutoShape 80">
              <a:extLst>
                <a:ext uri="{FF2B5EF4-FFF2-40B4-BE49-F238E27FC236}">
                  <a16:creationId xmlns:a16="http://schemas.microsoft.com/office/drawing/2014/main" id="{8787405B-8198-4C82-B06A-C157378CB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22" y="768089"/>
              <a:ext cx="720000" cy="720000"/>
            </a:xfrm>
            <a:prstGeom prst="roundRect">
              <a:avLst>
                <a:gd name="adj" fmla="val 16667"/>
              </a:avLst>
            </a:prstGeom>
            <a:solidFill>
              <a:srgbClr val="D2CFBA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32000" tIns="36000" rIns="0" bIns="46800"/>
            <a:lstStyle/>
            <a:p>
              <a:pPr>
                <a:lnSpc>
                  <a:spcPct val="90000"/>
                </a:lnSpc>
                <a:spcAft>
                  <a:spcPct val="0"/>
                </a:spcAft>
                <a:buFontTx/>
                <a:buNone/>
              </a:pPr>
              <a:endParaRPr lang="de-DE" altLang="de-DE" sz="1200" dirty="0">
                <a:latin typeface="Arial Narrow" panose="020B0606020202030204" pitchFamily="34" charset="0"/>
              </a:endParaRPr>
            </a:p>
          </p:txBody>
        </p:sp>
        <p:grpSp>
          <p:nvGrpSpPr>
            <p:cNvPr id="90" name="Group 4">
              <a:extLst>
                <a:ext uri="{FF2B5EF4-FFF2-40B4-BE49-F238E27FC236}">
                  <a16:creationId xmlns:a16="http://schemas.microsoft.com/office/drawing/2014/main" id="{B234E63F-E529-43ED-BFD7-D422D0C320E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6255" y="814360"/>
              <a:ext cx="617935" cy="627459"/>
              <a:chOff x="1892" y="1013"/>
              <a:chExt cx="519" cy="527"/>
            </a:xfrm>
          </p:grpSpPr>
          <p:sp>
            <p:nvSpPr>
              <p:cNvPr id="91" name="AutoShape 3">
                <a:extLst>
                  <a:ext uri="{FF2B5EF4-FFF2-40B4-BE49-F238E27FC236}">
                    <a16:creationId xmlns:a16="http://schemas.microsoft.com/office/drawing/2014/main" id="{DEA5C2A2-4330-4999-A599-E33EF3BE9AB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892" y="1013"/>
                <a:ext cx="519" cy="5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2" name="Freeform 5">
                <a:extLst>
                  <a:ext uri="{FF2B5EF4-FFF2-40B4-BE49-F238E27FC236}">
                    <a16:creationId xmlns:a16="http://schemas.microsoft.com/office/drawing/2014/main" id="{92C3CECF-1A92-482B-B705-2AD11B619D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2" y="1013"/>
                <a:ext cx="516" cy="526"/>
              </a:xfrm>
              <a:custGeom>
                <a:avLst/>
                <a:gdLst>
                  <a:gd name="T0" fmla="*/ 292 w 516"/>
                  <a:gd name="T1" fmla="*/ 524 h 526"/>
                  <a:gd name="T2" fmla="*/ 347 w 516"/>
                  <a:gd name="T3" fmla="*/ 492 h 526"/>
                  <a:gd name="T4" fmla="*/ 398 w 516"/>
                  <a:gd name="T5" fmla="*/ 453 h 526"/>
                  <a:gd name="T6" fmla="*/ 498 w 516"/>
                  <a:gd name="T7" fmla="*/ 361 h 526"/>
                  <a:gd name="T8" fmla="*/ 497 w 516"/>
                  <a:gd name="T9" fmla="*/ 351 h 526"/>
                  <a:gd name="T10" fmla="*/ 516 w 516"/>
                  <a:gd name="T11" fmla="*/ 332 h 526"/>
                  <a:gd name="T12" fmla="*/ 506 w 516"/>
                  <a:gd name="T13" fmla="*/ 327 h 526"/>
                  <a:gd name="T14" fmla="*/ 478 w 516"/>
                  <a:gd name="T15" fmla="*/ 345 h 526"/>
                  <a:gd name="T16" fmla="*/ 463 w 516"/>
                  <a:gd name="T17" fmla="*/ 354 h 526"/>
                  <a:gd name="T18" fmla="*/ 508 w 516"/>
                  <a:gd name="T19" fmla="*/ 304 h 526"/>
                  <a:gd name="T20" fmla="*/ 481 w 516"/>
                  <a:gd name="T21" fmla="*/ 324 h 526"/>
                  <a:gd name="T22" fmla="*/ 490 w 516"/>
                  <a:gd name="T23" fmla="*/ 310 h 526"/>
                  <a:gd name="T24" fmla="*/ 457 w 516"/>
                  <a:gd name="T25" fmla="*/ 280 h 526"/>
                  <a:gd name="T26" fmla="*/ 446 w 516"/>
                  <a:gd name="T27" fmla="*/ 149 h 526"/>
                  <a:gd name="T28" fmla="*/ 444 w 516"/>
                  <a:gd name="T29" fmla="*/ 142 h 526"/>
                  <a:gd name="T30" fmla="*/ 434 w 516"/>
                  <a:gd name="T31" fmla="*/ 125 h 526"/>
                  <a:gd name="T32" fmla="*/ 425 w 516"/>
                  <a:gd name="T33" fmla="*/ 115 h 526"/>
                  <a:gd name="T34" fmla="*/ 351 w 516"/>
                  <a:gd name="T35" fmla="*/ 90 h 526"/>
                  <a:gd name="T36" fmla="*/ 374 w 516"/>
                  <a:gd name="T37" fmla="*/ 62 h 526"/>
                  <a:gd name="T38" fmla="*/ 326 w 516"/>
                  <a:gd name="T39" fmla="*/ 87 h 526"/>
                  <a:gd name="T40" fmla="*/ 358 w 516"/>
                  <a:gd name="T41" fmla="*/ 60 h 526"/>
                  <a:gd name="T42" fmla="*/ 454 w 516"/>
                  <a:gd name="T43" fmla="*/ 1 h 526"/>
                  <a:gd name="T44" fmla="*/ 438 w 516"/>
                  <a:gd name="T45" fmla="*/ 6 h 526"/>
                  <a:gd name="T46" fmla="*/ 369 w 516"/>
                  <a:gd name="T47" fmla="*/ 44 h 526"/>
                  <a:gd name="T48" fmla="*/ 291 w 516"/>
                  <a:gd name="T49" fmla="*/ 82 h 526"/>
                  <a:gd name="T50" fmla="*/ 312 w 516"/>
                  <a:gd name="T51" fmla="*/ 60 h 526"/>
                  <a:gd name="T52" fmla="*/ 278 w 516"/>
                  <a:gd name="T53" fmla="*/ 78 h 526"/>
                  <a:gd name="T54" fmla="*/ 259 w 516"/>
                  <a:gd name="T55" fmla="*/ 80 h 526"/>
                  <a:gd name="T56" fmla="*/ 269 w 516"/>
                  <a:gd name="T57" fmla="*/ 67 h 526"/>
                  <a:gd name="T58" fmla="*/ 319 w 516"/>
                  <a:gd name="T59" fmla="*/ 35 h 526"/>
                  <a:gd name="T60" fmla="*/ 292 w 516"/>
                  <a:gd name="T61" fmla="*/ 46 h 526"/>
                  <a:gd name="T62" fmla="*/ 251 w 516"/>
                  <a:gd name="T63" fmla="*/ 69 h 526"/>
                  <a:gd name="T64" fmla="*/ 231 w 516"/>
                  <a:gd name="T65" fmla="*/ 77 h 526"/>
                  <a:gd name="T66" fmla="*/ 217 w 516"/>
                  <a:gd name="T67" fmla="*/ 76 h 526"/>
                  <a:gd name="T68" fmla="*/ 314 w 516"/>
                  <a:gd name="T69" fmla="*/ 0 h 526"/>
                  <a:gd name="T70" fmla="*/ 310 w 516"/>
                  <a:gd name="T71" fmla="*/ 2 h 526"/>
                  <a:gd name="T72" fmla="*/ 223 w 516"/>
                  <a:gd name="T73" fmla="*/ 60 h 526"/>
                  <a:gd name="T74" fmla="*/ 180 w 516"/>
                  <a:gd name="T75" fmla="*/ 85 h 526"/>
                  <a:gd name="T76" fmla="*/ 135 w 516"/>
                  <a:gd name="T77" fmla="*/ 105 h 526"/>
                  <a:gd name="T78" fmla="*/ 29 w 516"/>
                  <a:gd name="T79" fmla="*/ 180 h 526"/>
                  <a:gd name="T80" fmla="*/ 1 w 516"/>
                  <a:gd name="T81" fmla="*/ 208 h 526"/>
                  <a:gd name="T82" fmla="*/ 1 w 516"/>
                  <a:gd name="T83" fmla="*/ 234 h 526"/>
                  <a:gd name="T84" fmla="*/ 16 w 516"/>
                  <a:gd name="T85" fmla="*/ 300 h 526"/>
                  <a:gd name="T86" fmla="*/ 50 w 516"/>
                  <a:gd name="T87" fmla="*/ 382 h 526"/>
                  <a:gd name="T88" fmla="*/ 84 w 516"/>
                  <a:gd name="T89" fmla="*/ 446 h 526"/>
                  <a:gd name="T90" fmla="*/ 107 w 516"/>
                  <a:gd name="T91" fmla="*/ 470 h 526"/>
                  <a:gd name="T92" fmla="*/ 132 w 516"/>
                  <a:gd name="T93" fmla="*/ 484 h 526"/>
                  <a:gd name="T94" fmla="*/ 233 w 516"/>
                  <a:gd name="T95" fmla="*/ 519 h 526"/>
                  <a:gd name="T96" fmla="*/ 274 w 516"/>
                  <a:gd name="T97" fmla="*/ 5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16" h="526">
                    <a:moveTo>
                      <a:pt x="274" y="526"/>
                    </a:moveTo>
                    <a:lnTo>
                      <a:pt x="283" y="526"/>
                    </a:lnTo>
                    <a:lnTo>
                      <a:pt x="292" y="524"/>
                    </a:lnTo>
                    <a:lnTo>
                      <a:pt x="307" y="517"/>
                    </a:lnTo>
                    <a:lnTo>
                      <a:pt x="328" y="506"/>
                    </a:lnTo>
                    <a:lnTo>
                      <a:pt x="347" y="492"/>
                    </a:lnTo>
                    <a:lnTo>
                      <a:pt x="360" y="483"/>
                    </a:lnTo>
                    <a:lnTo>
                      <a:pt x="373" y="473"/>
                    </a:lnTo>
                    <a:lnTo>
                      <a:pt x="398" y="453"/>
                    </a:lnTo>
                    <a:lnTo>
                      <a:pt x="470" y="388"/>
                    </a:lnTo>
                    <a:lnTo>
                      <a:pt x="495" y="367"/>
                    </a:lnTo>
                    <a:lnTo>
                      <a:pt x="498" y="361"/>
                    </a:lnTo>
                    <a:lnTo>
                      <a:pt x="488" y="363"/>
                    </a:lnTo>
                    <a:lnTo>
                      <a:pt x="492" y="357"/>
                    </a:lnTo>
                    <a:lnTo>
                      <a:pt x="497" y="351"/>
                    </a:lnTo>
                    <a:lnTo>
                      <a:pt x="513" y="338"/>
                    </a:lnTo>
                    <a:lnTo>
                      <a:pt x="516" y="334"/>
                    </a:lnTo>
                    <a:lnTo>
                      <a:pt x="516" y="332"/>
                    </a:lnTo>
                    <a:lnTo>
                      <a:pt x="496" y="344"/>
                    </a:lnTo>
                    <a:lnTo>
                      <a:pt x="510" y="327"/>
                    </a:lnTo>
                    <a:lnTo>
                      <a:pt x="506" y="327"/>
                    </a:lnTo>
                    <a:lnTo>
                      <a:pt x="502" y="328"/>
                    </a:lnTo>
                    <a:lnTo>
                      <a:pt x="496" y="332"/>
                    </a:lnTo>
                    <a:lnTo>
                      <a:pt x="478" y="345"/>
                    </a:lnTo>
                    <a:lnTo>
                      <a:pt x="465" y="357"/>
                    </a:lnTo>
                    <a:lnTo>
                      <a:pt x="463" y="357"/>
                    </a:lnTo>
                    <a:lnTo>
                      <a:pt x="463" y="354"/>
                    </a:lnTo>
                    <a:lnTo>
                      <a:pt x="515" y="303"/>
                    </a:lnTo>
                    <a:lnTo>
                      <a:pt x="511" y="303"/>
                    </a:lnTo>
                    <a:lnTo>
                      <a:pt x="508" y="304"/>
                    </a:lnTo>
                    <a:lnTo>
                      <a:pt x="502" y="307"/>
                    </a:lnTo>
                    <a:lnTo>
                      <a:pt x="491" y="317"/>
                    </a:lnTo>
                    <a:lnTo>
                      <a:pt x="481" y="324"/>
                    </a:lnTo>
                    <a:lnTo>
                      <a:pt x="478" y="326"/>
                    </a:lnTo>
                    <a:lnTo>
                      <a:pt x="476" y="326"/>
                    </a:lnTo>
                    <a:lnTo>
                      <a:pt x="490" y="310"/>
                    </a:lnTo>
                    <a:lnTo>
                      <a:pt x="489" y="309"/>
                    </a:lnTo>
                    <a:lnTo>
                      <a:pt x="463" y="324"/>
                    </a:lnTo>
                    <a:lnTo>
                      <a:pt x="457" y="280"/>
                    </a:lnTo>
                    <a:lnTo>
                      <a:pt x="452" y="236"/>
                    </a:lnTo>
                    <a:lnTo>
                      <a:pt x="448" y="193"/>
                    </a:lnTo>
                    <a:lnTo>
                      <a:pt x="446" y="149"/>
                    </a:lnTo>
                    <a:lnTo>
                      <a:pt x="446" y="148"/>
                    </a:lnTo>
                    <a:lnTo>
                      <a:pt x="445" y="143"/>
                    </a:lnTo>
                    <a:lnTo>
                      <a:pt x="444" y="142"/>
                    </a:lnTo>
                    <a:lnTo>
                      <a:pt x="441" y="135"/>
                    </a:lnTo>
                    <a:lnTo>
                      <a:pt x="437" y="127"/>
                    </a:lnTo>
                    <a:lnTo>
                      <a:pt x="434" y="125"/>
                    </a:lnTo>
                    <a:lnTo>
                      <a:pt x="429" y="119"/>
                    </a:lnTo>
                    <a:lnTo>
                      <a:pt x="426" y="117"/>
                    </a:lnTo>
                    <a:lnTo>
                      <a:pt x="425" y="115"/>
                    </a:lnTo>
                    <a:lnTo>
                      <a:pt x="411" y="107"/>
                    </a:lnTo>
                    <a:lnTo>
                      <a:pt x="351" y="92"/>
                    </a:lnTo>
                    <a:lnTo>
                      <a:pt x="351" y="90"/>
                    </a:lnTo>
                    <a:lnTo>
                      <a:pt x="387" y="58"/>
                    </a:lnTo>
                    <a:lnTo>
                      <a:pt x="383" y="58"/>
                    </a:lnTo>
                    <a:lnTo>
                      <a:pt x="374" y="62"/>
                    </a:lnTo>
                    <a:lnTo>
                      <a:pt x="356" y="75"/>
                    </a:lnTo>
                    <a:lnTo>
                      <a:pt x="335" y="90"/>
                    </a:lnTo>
                    <a:lnTo>
                      <a:pt x="326" y="87"/>
                    </a:lnTo>
                    <a:lnTo>
                      <a:pt x="333" y="80"/>
                    </a:lnTo>
                    <a:lnTo>
                      <a:pt x="345" y="70"/>
                    </a:lnTo>
                    <a:lnTo>
                      <a:pt x="358" y="60"/>
                    </a:lnTo>
                    <a:lnTo>
                      <a:pt x="396" y="38"/>
                    </a:lnTo>
                    <a:lnTo>
                      <a:pt x="445" y="5"/>
                    </a:lnTo>
                    <a:lnTo>
                      <a:pt x="454" y="1"/>
                    </a:lnTo>
                    <a:lnTo>
                      <a:pt x="450" y="2"/>
                    </a:lnTo>
                    <a:lnTo>
                      <a:pt x="442" y="6"/>
                    </a:lnTo>
                    <a:lnTo>
                      <a:pt x="438" y="6"/>
                    </a:lnTo>
                    <a:lnTo>
                      <a:pt x="411" y="20"/>
                    </a:lnTo>
                    <a:lnTo>
                      <a:pt x="394" y="29"/>
                    </a:lnTo>
                    <a:lnTo>
                      <a:pt x="369" y="44"/>
                    </a:lnTo>
                    <a:lnTo>
                      <a:pt x="338" y="65"/>
                    </a:lnTo>
                    <a:lnTo>
                      <a:pt x="306" y="86"/>
                    </a:lnTo>
                    <a:lnTo>
                      <a:pt x="291" y="82"/>
                    </a:lnTo>
                    <a:lnTo>
                      <a:pt x="290" y="81"/>
                    </a:lnTo>
                    <a:lnTo>
                      <a:pt x="313" y="62"/>
                    </a:lnTo>
                    <a:lnTo>
                      <a:pt x="312" y="60"/>
                    </a:lnTo>
                    <a:lnTo>
                      <a:pt x="304" y="63"/>
                    </a:lnTo>
                    <a:lnTo>
                      <a:pt x="297" y="67"/>
                    </a:lnTo>
                    <a:lnTo>
                      <a:pt x="278" y="78"/>
                    </a:lnTo>
                    <a:lnTo>
                      <a:pt x="269" y="81"/>
                    </a:lnTo>
                    <a:lnTo>
                      <a:pt x="264" y="81"/>
                    </a:lnTo>
                    <a:lnTo>
                      <a:pt x="259" y="80"/>
                    </a:lnTo>
                    <a:lnTo>
                      <a:pt x="254" y="78"/>
                    </a:lnTo>
                    <a:lnTo>
                      <a:pt x="261" y="72"/>
                    </a:lnTo>
                    <a:lnTo>
                      <a:pt x="269" y="67"/>
                    </a:lnTo>
                    <a:lnTo>
                      <a:pt x="303" y="46"/>
                    </a:lnTo>
                    <a:lnTo>
                      <a:pt x="311" y="41"/>
                    </a:lnTo>
                    <a:lnTo>
                      <a:pt x="319" y="35"/>
                    </a:lnTo>
                    <a:lnTo>
                      <a:pt x="316" y="35"/>
                    </a:lnTo>
                    <a:lnTo>
                      <a:pt x="304" y="40"/>
                    </a:lnTo>
                    <a:lnTo>
                      <a:pt x="292" y="46"/>
                    </a:lnTo>
                    <a:lnTo>
                      <a:pt x="284" y="49"/>
                    </a:lnTo>
                    <a:lnTo>
                      <a:pt x="275" y="54"/>
                    </a:lnTo>
                    <a:lnTo>
                      <a:pt x="251" y="69"/>
                    </a:lnTo>
                    <a:lnTo>
                      <a:pt x="246" y="72"/>
                    </a:lnTo>
                    <a:lnTo>
                      <a:pt x="239" y="75"/>
                    </a:lnTo>
                    <a:lnTo>
                      <a:pt x="231" y="77"/>
                    </a:lnTo>
                    <a:lnTo>
                      <a:pt x="226" y="77"/>
                    </a:lnTo>
                    <a:lnTo>
                      <a:pt x="218" y="77"/>
                    </a:lnTo>
                    <a:lnTo>
                      <a:pt x="217" y="76"/>
                    </a:lnTo>
                    <a:lnTo>
                      <a:pt x="217" y="75"/>
                    </a:lnTo>
                    <a:lnTo>
                      <a:pt x="315" y="1"/>
                    </a:lnTo>
                    <a:lnTo>
                      <a:pt x="314" y="0"/>
                    </a:lnTo>
                    <a:lnTo>
                      <a:pt x="314" y="0"/>
                    </a:lnTo>
                    <a:lnTo>
                      <a:pt x="311" y="2"/>
                    </a:lnTo>
                    <a:lnTo>
                      <a:pt x="310" y="2"/>
                    </a:lnTo>
                    <a:lnTo>
                      <a:pt x="294" y="12"/>
                    </a:lnTo>
                    <a:lnTo>
                      <a:pt x="277" y="22"/>
                    </a:lnTo>
                    <a:lnTo>
                      <a:pt x="223" y="60"/>
                    </a:lnTo>
                    <a:lnTo>
                      <a:pt x="206" y="70"/>
                    </a:lnTo>
                    <a:lnTo>
                      <a:pt x="189" y="80"/>
                    </a:lnTo>
                    <a:lnTo>
                      <a:pt x="180" y="85"/>
                    </a:lnTo>
                    <a:lnTo>
                      <a:pt x="162" y="91"/>
                    </a:lnTo>
                    <a:lnTo>
                      <a:pt x="151" y="96"/>
                    </a:lnTo>
                    <a:lnTo>
                      <a:pt x="135" y="105"/>
                    </a:lnTo>
                    <a:lnTo>
                      <a:pt x="115" y="118"/>
                    </a:lnTo>
                    <a:lnTo>
                      <a:pt x="46" y="166"/>
                    </a:lnTo>
                    <a:lnTo>
                      <a:pt x="29" y="180"/>
                    </a:lnTo>
                    <a:lnTo>
                      <a:pt x="17" y="191"/>
                    </a:lnTo>
                    <a:lnTo>
                      <a:pt x="6" y="201"/>
                    </a:lnTo>
                    <a:lnTo>
                      <a:pt x="1" y="208"/>
                    </a:lnTo>
                    <a:lnTo>
                      <a:pt x="1" y="217"/>
                    </a:lnTo>
                    <a:lnTo>
                      <a:pt x="0" y="226"/>
                    </a:lnTo>
                    <a:lnTo>
                      <a:pt x="1" y="234"/>
                    </a:lnTo>
                    <a:lnTo>
                      <a:pt x="1" y="244"/>
                    </a:lnTo>
                    <a:lnTo>
                      <a:pt x="9" y="278"/>
                    </a:lnTo>
                    <a:lnTo>
                      <a:pt x="16" y="300"/>
                    </a:lnTo>
                    <a:lnTo>
                      <a:pt x="24" y="322"/>
                    </a:lnTo>
                    <a:lnTo>
                      <a:pt x="41" y="365"/>
                    </a:lnTo>
                    <a:lnTo>
                      <a:pt x="50" y="382"/>
                    </a:lnTo>
                    <a:lnTo>
                      <a:pt x="67" y="417"/>
                    </a:lnTo>
                    <a:lnTo>
                      <a:pt x="76" y="434"/>
                    </a:lnTo>
                    <a:lnTo>
                      <a:pt x="84" y="446"/>
                    </a:lnTo>
                    <a:lnTo>
                      <a:pt x="93" y="457"/>
                    </a:lnTo>
                    <a:lnTo>
                      <a:pt x="100" y="463"/>
                    </a:lnTo>
                    <a:lnTo>
                      <a:pt x="107" y="470"/>
                    </a:lnTo>
                    <a:lnTo>
                      <a:pt x="115" y="476"/>
                    </a:lnTo>
                    <a:lnTo>
                      <a:pt x="124" y="481"/>
                    </a:lnTo>
                    <a:lnTo>
                      <a:pt x="132" y="484"/>
                    </a:lnTo>
                    <a:lnTo>
                      <a:pt x="192" y="505"/>
                    </a:lnTo>
                    <a:lnTo>
                      <a:pt x="216" y="513"/>
                    </a:lnTo>
                    <a:lnTo>
                      <a:pt x="233" y="519"/>
                    </a:lnTo>
                    <a:lnTo>
                      <a:pt x="250" y="523"/>
                    </a:lnTo>
                    <a:lnTo>
                      <a:pt x="262" y="526"/>
                    </a:lnTo>
                    <a:lnTo>
                      <a:pt x="274" y="5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3" name="Freeform 6">
                <a:extLst>
                  <a:ext uri="{FF2B5EF4-FFF2-40B4-BE49-F238E27FC236}">
                    <a16:creationId xmlns:a16="http://schemas.microsoft.com/office/drawing/2014/main" id="{B92B66F4-9C93-4875-BF8B-E16A2A81F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2" y="1162"/>
                <a:ext cx="431" cy="357"/>
              </a:xfrm>
              <a:custGeom>
                <a:avLst/>
                <a:gdLst>
                  <a:gd name="T0" fmla="*/ 226 w 431"/>
                  <a:gd name="T1" fmla="*/ 348 h 357"/>
                  <a:gd name="T2" fmla="*/ 228 w 431"/>
                  <a:gd name="T3" fmla="*/ 299 h 357"/>
                  <a:gd name="T4" fmla="*/ 201 w 431"/>
                  <a:gd name="T5" fmla="*/ 194 h 357"/>
                  <a:gd name="T6" fmla="*/ 219 w 431"/>
                  <a:gd name="T7" fmla="*/ 185 h 357"/>
                  <a:gd name="T8" fmla="*/ 224 w 431"/>
                  <a:gd name="T9" fmla="*/ 195 h 357"/>
                  <a:gd name="T10" fmla="*/ 217 w 431"/>
                  <a:gd name="T11" fmla="*/ 207 h 357"/>
                  <a:gd name="T12" fmla="*/ 233 w 431"/>
                  <a:gd name="T13" fmla="*/ 212 h 357"/>
                  <a:gd name="T14" fmla="*/ 240 w 431"/>
                  <a:gd name="T15" fmla="*/ 223 h 357"/>
                  <a:gd name="T16" fmla="*/ 244 w 431"/>
                  <a:gd name="T17" fmla="*/ 233 h 357"/>
                  <a:gd name="T18" fmla="*/ 244 w 431"/>
                  <a:gd name="T19" fmla="*/ 239 h 357"/>
                  <a:gd name="T20" fmla="*/ 243 w 431"/>
                  <a:gd name="T21" fmla="*/ 253 h 357"/>
                  <a:gd name="T22" fmla="*/ 244 w 431"/>
                  <a:gd name="T23" fmla="*/ 269 h 357"/>
                  <a:gd name="T24" fmla="*/ 249 w 431"/>
                  <a:gd name="T25" fmla="*/ 276 h 357"/>
                  <a:gd name="T26" fmla="*/ 257 w 431"/>
                  <a:gd name="T27" fmla="*/ 278 h 357"/>
                  <a:gd name="T28" fmla="*/ 261 w 431"/>
                  <a:gd name="T29" fmla="*/ 289 h 357"/>
                  <a:gd name="T30" fmla="*/ 259 w 431"/>
                  <a:gd name="T31" fmla="*/ 316 h 357"/>
                  <a:gd name="T32" fmla="*/ 270 w 431"/>
                  <a:gd name="T33" fmla="*/ 314 h 357"/>
                  <a:gd name="T34" fmla="*/ 275 w 431"/>
                  <a:gd name="T35" fmla="*/ 334 h 357"/>
                  <a:gd name="T36" fmla="*/ 289 w 431"/>
                  <a:gd name="T37" fmla="*/ 339 h 357"/>
                  <a:gd name="T38" fmla="*/ 295 w 431"/>
                  <a:gd name="T39" fmla="*/ 348 h 357"/>
                  <a:gd name="T40" fmla="*/ 334 w 431"/>
                  <a:gd name="T41" fmla="*/ 322 h 357"/>
                  <a:gd name="T42" fmla="*/ 413 w 431"/>
                  <a:gd name="T43" fmla="*/ 250 h 357"/>
                  <a:gd name="T44" fmla="*/ 428 w 431"/>
                  <a:gd name="T45" fmla="*/ 218 h 357"/>
                  <a:gd name="T46" fmla="*/ 427 w 431"/>
                  <a:gd name="T47" fmla="*/ 146 h 357"/>
                  <a:gd name="T48" fmla="*/ 406 w 431"/>
                  <a:gd name="T49" fmla="*/ 10 h 357"/>
                  <a:gd name="T50" fmla="*/ 364 w 431"/>
                  <a:gd name="T51" fmla="*/ 11 h 357"/>
                  <a:gd name="T52" fmla="*/ 234 w 431"/>
                  <a:gd name="T53" fmla="*/ 97 h 357"/>
                  <a:gd name="T54" fmla="*/ 219 w 431"/>
                  <a:gd name="T55" fmla="*/ 112 h 357"/>
                  <a:gd name="T56" fmla="*/ 235 w 431"/>
                  <a:gd name="T57" fmla="*/ 122 h 357"/>
                  <a:gd name="T58" fmla="*/ 214 w 431"/>
                  <a:gd name="T59" fmla="*/ 127 h 357"/>
                  <a:gd name="T60" fmla="*/ 234 w 431"/>
                  <a:gd name="T61" fmla="*/ 133 h 357"/>
                  <a:gd name="T62" fmla="*/ 226 w 431"/>
                  <a:gd name="T63" fmla="*/ 143 h 357"/>
                  <a:gd name="T64" fmla="*/ 217 w 431"/>
                  <a:gd name="T65" fmla="*/ 154 h 357"/>
                  <a:gd name="T66" fmla="*/ 204 w 431"/>
                  <a:gd name="T67" fmla="*/ 163 h 357"/>
                  <a:gd name="T68" fmla="*/ 195 w 431"/>
                  <a:gd name="T69" fmla="*/ 172 h 357"/>
                  <a:gd name="T70" fmla="*/ 172 w 431"/>
                  <a:gd name="T71" fmla="*/ 135 h 357"/>
                  <a:gd name="T72" fmla="*/ 31 w 431"/>
                  <a:gd name="T73" fmla="*/ 69 h 357"/>
                  <a:gd name="T74" fmla="*/ 20 w 431"/>
                  <a:gd name="T75" fmla="*/ 78 h 357"/>
                  <a:gd name="T76" fmla="*/ 0 w 431"/>
                  <a:gd name="T77" fmla="*/ 88 h 357"/>
                  <a:gd name="T78" fmla="*/ 9 w 431"/>
                  <a:gd name="T79" fmla="*/ 102 h 357"/>
                  <a:gd name="T80" fmla="*/ 9 w 431"/>
                  <a:gd name="T81" fmla="*/ 110 h 357"/>
                  <a:gd name="T82" fmla="*/ 6 w 431"/>
                  <a:gd name="T83" fmla="*/ 133 h 357"/>
                  <a:gd name="T84" fmla="*/ 35 w 431"/>
                  <a:gd name="T85" fmla="*/ 198 h 357"/>
                  <a:gd name="T86" fmla="*/ 47 w 431"/>
                  <a:gd name="T87" fmla="*/ 220 h 357"/>
                  <a:gd name="T88" fmla="*/ 62 w 431"/>
                  <a:gd name="T89" fmla="*/ 221 h 357"/>
                  <a:gd name="T90" fmla="*/ 59 w 431"/>
                  <a:gd name="T91" fmla="*/ 243 h 357"/>
                  <a:gd name="T92" fmla="*/ 84 w 431"/>
                  <a:gd name="T93" fmla="*/ 248 h 357"/>
                  <a:gd name="T94" fmla="*/ 94 w 431"/>
                  <a:gd name="T95" fmla="*/ 258 h 357"/>
                  <a:gd name="T96" fmla="*/ 102 w 431"/>
                  <a:gd name="T97" fmla="*/ 271 h 357"/>
                  <a:gd name="T98" fmla="*/ 107 w 431"/>
                  <a:gd name="T99" fmla="*/ 277 h 357"/>
                  <a:gd name="T100" fmla="*/ 104 w 431"/>
                  <a:gd name="T101" fmla="*/ 294 h 357"/>
                  <a:gd name="T102" fmla="*/ 114 w 431"/>
                  <a:gd name="T103" fmla="*/ 289 h 357"/>
                  <a:gd name="T104" fmla="*/ 118 w 431"/>
                  <a:gd name="T105" fmla="*/ 319 h 357"/>
                  <a:gd name="T106" fmla="*/ 129 w 431"/>
                  <a:gd name="T107" fmla="*/ 332 h 357"/>
                  <a:gd name="T108" fmla="*/ 141 w 431"/>
                  <a:gd name="T109" fmla="*/ 320 h 357"/>
                  <a:gd name="T110" fmla="*/ 148 w 431"/>
                  <a:gd name="T111" fmla="*/ 337 h 357"/>
                  <a:gd name="T112" fmla="*/ 154 w 431"/>
                  <a:gd name="T113" fmla="*/ 329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31" h="357">
                    <a:moveTo>
                      <a:pt x="212" y="357"/>
                    </a:moveTo>
                    <a:lnTo>
                      <a:pt x="216" y="357"/>
                    </a:lnTo>
                    <a:lnTo>
                      <a:pt x="219" y="355"/>
                    </a:lnTo>
                    <a:lnTo>
                      <a:pt x="221" y="353"/>
                    </a:lnTo>
                    <a:lnTo>
                      <a:pt x="226" y="348"/>
                    </a:lnTo>
                    <a:lnTo>
                      <a:pt x="231" y="339"/>
                    </a:lnTo>
                    <a:lnTo>
                      <a:pt x="231" y="329"/>
                    </a:lnTo>
                    <a:lnTo>
                      <a:pt x="231" y="319"/>
                    </a:lnTo>
                    <a:lnTo>
                      <a:pt x="230" y="309"/>
                    </a:lnTo>
                    <a:lnTo>
                      <a:pt x="228" y="299"/>
                    </a:lnTo>
                    <a:lnTo>
                      <a:pt x="226" y="289"/>
                    </a:lnTo>
                    <a:lnTo>
                      <a:pt x="221" y="269"/>
                    </a:lnTo>
                    <a:lnTo>
                      <a:pt x="209" y="229"/>
                    </a:lnTo>
                    <a:lnTo>
                      <a:pt x="203" y="209"/>
                    </a:lnTo>
                    <a:lnTo>
                      <a:pt x="201" y="194"/>
                    </a:lnTo>
                    <a:lnTo>
                      <a:pt x="199" y="179"/>
                    </a:lnTo>
                    <a:lnTo>
                      <a:pt x="201" y="178"/>
                    </a:lnTo>
                    <a:lnTo>
                      <a:pt x="204" y="179"/>
                    </a:lnTo>
                    <a:lnTo>
                      <a:pt x="206" y="183"/>
                    </a:lnTo>
                    <a:lnTo>
                      <a:pt x="219" y="185"/>
                    </a:lnTo>
                    <a:lnTo>
                      <a:pt x="219" y="188"/>
                    </a:lnTo>
                    <a:lnTo>
                      <a:pt x="218" y="189"/>
                    </a:lnTo>
                    <a:lnTo>
                      <a:pt x="211" y="193"/>
                    </a:lnTo>
                    <a:lnTo>
                      <a:pt x="223" y="193"/>
                    </a:lnTo>
                    <a:lnTo>
                      <a:pt x="224" y="195"/>
                    </a:lnTo>
                    <a:lnTo>
                      <a:pt x="224" y="198"/>
                    </a:lnTo>
                    <a:lnTo>
                      <a:pt x="213" y="202"/>
                    </a:lnTo>
                    <a:lnTo>
                      <a:pt x="216" y="204"/>
                    </a:lnTo>
                    <a:lnTo>
                      <a:pt x="217" y="206"/>
                    </a:lnTo>
                    <a:lnTo>
                      <a:pt x="217" y="207"/>
                    </a:lnTo>
                    <a:lnTo>
                      <a:pt x="229" y="202"/>
                    </a:lnTo>
                    <a:lnTo>
                      <a:pt x="230" y="202"/>
                    </a:lnTo>
                    <a:lnTo>
                      <a:pt x="231" y="204"/>
                    </a:lnTo>
                    <a:lnTo>
                      <a:pt x="221" y="217"/>
                    </a:lnTo>
                    <a:lnTo>
                      <a:pt x="233" y="212"/>
                    </a:lnTo>
                    <a:lnTo>
                      <a:pt x="235" y="213"/>
                    </a:lnTo>
                    <a:lnTo>
                      <a:pt x="236" y="215"/>
                    </a:lnTo>
                    <a:lnTo>
                      <a:pt x="228" y="227"/>
                    </a:lnTo>
                    <a:lnTo>
                      <a:pt x="239" y="222"/>
                    </a:lnTo>
                    <a:lnTo>
                      <a:pt x="240" y="223"/>
                    </a:lnTo>
                    <a:lnTo>
                      <a:pt x="241" y="224"/>
                    </a:lnTo>
                    <a:lnTo>
                      <a:pt x="234" y="234"/>
                    </a:lnTo>
                    <a:lnTo>
                      <a:pt x="241" y="231"/>
                    </a:lnTo>
                    <a:lnTo>
                      <a:pt x="244" y="231"/>
                    </a:lnTo>
                    <a:lnTo>
                      <a:pt x="244" y="233"/>
                    </a:lnTo>
                    <a:lnTo>
                      <a:pt x="244" y="234"/>
                    </a:lnTo>
                    <a:lnTo>
                      <a:pt x="239" y="241"/>
                    </a:lnTo>
                    <a:lnTo>
                      <a:pt x="238" y="241"/>
                    </a:lnTo>
                    <a:lnTo>
                      <a:pt x="239" y="242"/>
                    </a:lnTo>
                    <a:lnTo>
                      <a:pt x="244" y="239"/>
                    </a:lnTo>
                    <a:lnTo>
                      <a:pt x="247" y="241"/>
                    </a:lnTo>
                    <a:lnTo>
                      <a:pt x="248" y="242"/>
                    </a:lnTo>
                    <a:lnTo>
                      <a:pt x="248" y="244"/>
                    </a:lnTo>
                    <a:lnTo>
                      <a:pt x="247" y="246"/>
                    </a:lnTo>
                    <a:lnTo>
                      <a:pt x="243" y="253"/>
                    </a:lnTo>
                    <a:lnTo>
                      <a:pt x="241" y="255"/>
                    </a:lnTo>
                    <a:lnTo>
                      <a:pt x="250" y="251"/>
                    </a:lnTo>
                    <a:lnTo>
                      <a:pt x="252" y="252"/>
                    </a:lnTo>
                    <a:lnTo>
                      <a:pt x="253" y="253"/>
                    </a:lnTo>
                    <a:lnTo>
                      <a:pt x="244" y="269"/>
                    </a:lnTo>
                    <a:lnTo>
                      <a:pt x="254" y="264"/>
                    </a:lnTo>
                    <a:lnTo>
                      <a:pt x="255" y="266"/>
                    </a:lnTo>
                    <a:lnTo>
                      <a:pt x="254" y="269"/>
                    </a:lnTo>
                    <a:lnTo>
                      <a:pt x="252" y="273"/>
                    </a:lnTo>
                    <a:lnTo>
                      <a:pt x="249" y="276"/>
                    </a:lnTo>
                    <a:lnTo>
                      <a:pt x="247" y="280"/>
                    </a:lnTo>
                    <a:lnTo>
                      <a:pt x="247" y="281"/>
                    </a:lnTo>
                    <a:lnTo>
                      <a:pt x="255" y="277"/>
                    </a:lnTo>
                    <a:lnTo>
                      <a:pt x="256" y="277"/>
                    </a:lnTo>
                    <a:lnTo>
                      <a:pt x="257" y="278"/>
                    </a:lnTo>
                    <a:lnTo>
                      <a:pt x="258" y="280"/>
                    </a:lnTo>
                    <a:lnTo>
                      <a:pt x="251" y="291"/>
                    </a:lnTo>
                    <a:lnTo>
                      <a:pt x="259" y="287"/>
                    </a:lnTo>
                    <a:lnTo>
                      <a:pt x="261" y="287"/>
                    </a:lnTo>
                    <a:lnTo>
                      <a:pt x="261" y="289"/>
                    </a:lnTo>
                    <a:lnTo>
                      <a:pt x="254" y="303"/>
                    </a:lnTo>
                    <a:lnTo>
                      <a:pt x="265" y="299"/>
                    </a:lnTo>
                    <a:lnTo>
                      <a:pt x="267" y="301"/>
                    </a:lnTo>
                    <a:lnTo>
                      <a:pt x="267" y="302"/>
                    </a:lnTo>
                    <a:lnTo>
                      <a:pt x="259" y="316"/>
                    </a:lnTo>
                    <a:lnTo>
                      <a:pt x="261" y="317"/>
                    </a:lnTo>
                    <a:lnTo>
                      <a:pt x="261" y="317"/>
                    </a:lnTo>
                    <a:lnTo>
                      <a:pt x="267" y="314"/>
                    </a:lnTo>
                    <a:lnTo>
                      <a:pt x="268" y="314"/>
                    </a:lnTo>
                    <a:lnTo>
                      <a:pt x="270" y="314"/>
                    </a:lnTo>
                    <a:lnTo>
                      <a:pt x="270" y="316"/>
                    </a:lnTo>
                    <a:lnTo>
                      <a:pt x="268" y="326"/>
                    </a:lnTo>
                    <a:lnTo>
                      <a:pt x="275" y="323"/>
                    </a:lnTo>
                    <a:lnTo>
                      <a:pt x="276" y="324"/>
                    </a:lnTo>
                    <a:lnTo>
                      <a:pt x="275" y="334"/>
                    </a:lnTo>
                    <a:lnTo>
                      <a:pt x="282" y="331"/>
                    </a:lnTo>
                    <a:lnTo>
                      <a:pt x="285" y="334"/>
                    </a:lnTo>
                    <a:lnTo>
                      <a:pt x="284" y="339"/>
                    </a:lnTo>
                    <a:lnTo>
                      <a:pt x="285" y="339"/>
                    </a:lnTo>
                    <a:lnTo>
                      <a:pt x="289" y="339"/>
                    </a:lnTo>
                    <a:lnTo>
                      <a:pt x="291" y="339"/>
                    </a:lnTo>
                    <a:lnTo>
                      <a:pt x="291" y="342"/>
                    </a:lnTo>
                    <a:lnTo>
                      <a:pt x="291" y="347"/>
                    </a:lnTo>
                    <a:lnTo>
                      <a:pt x="291" y="348"/>
                    </a:lnTo>
                    <a:lnTo>
                      <a:pt x="295" y="348"/>
                    </a:lnTo>
                    <a:lnTo>
                      <a:pt x="304" y="346"/>
                    </a:lnTo>
                    <a:lnTo>
                      <a:pt x="309" y="342"/>
                    </a:lnTo>
                    <a:lnTo>
                      <a:pt x="316" y="335"/>
                    </a:lnTo>
                    <a:lnTo>
                      <a:pt x="326" y="327"/>
                    </a:lnTo>
                    <a:lnTo>
                      <a:pt x="334" y="322"/>
                    </a:lnTo>
                    <a:lnTo>
                      <a:pt x="347" y="311"/>
                    </a:lnTo>
                    <a:lnTo>
                      <a:pt x="379" y="285"/>
                    </a:lnTo>
                    <a:lnTo>
                      <a:pt x="391" y="274"/>
                    </a:lnTo>
                    <a:lnTo>
                      <a:pt x="403" y="263"/>
                    </a:lnTo>
                    <a:lnTo>
                      <a:pt x="413" y="250"/>
                    </a:lnTo>
                    <a:lnTo>
                      <a:pt x="419" y="240"/>
                    </a:lnTo>
                    <a:lnTo>
                      <a:pt x="425" y="229"/>
                    </a:lnTo>
                    <a:lnTo>
                      <a:pt x="425" y="227"/>
                    </a:lnTo>
                    <a:lnTo>
                      <a:pt x="427" y="224"/>
                    </a:lnTo>
                    <a:lnTo>
                      <a:pt x="428" y="218"/>
                    </a:lnTo>
                    <a:lnTo>
                      <a:pt x="429" y="213"/>
                    </a:lnTo>
                    <a:lnTo>
                      <a:pt x="431" y="200"/>
                    </a:lnTo>
                    <a:lnTo>
                      <a:pt x="431" y="178"/>
                    </a:lnTo>
                    <a:lnTo>
                      <a:pt x="429" y="167"/>
                    </a:lnTo>
                    <a:lnTo>
                      <a:pt x="427" y="146"/>
                    </a:lnTo>
                    <a:lnTo>
                      <a:pt x="421" y="81"/>
                    </a:lnTo>
                    <a:lnTo>
                      <a:pt x="418" y="60"/>
                    </a:lnTo>
                    <a:lnTo>
                      <a:pt x="417" y="49"/>
                    </a:lnTo>
                    <a:lnTo>
                      <a:pt x="411" y="24"/>
                    </a:lnTo>
                    <a:lnTo>
                      <a:pt x="406" y="10"/>
                    </a:lnTo>
                    <a:lnTo>
                      <a:pt x="405" y="11"/>
                    </a:lnTo>
                    <a:lnTo>
                      <a:pt x="404" y="11"/>
                    </a:lnTo>
                    <a:lnTo>
                      <a:pt x="402" y="5"/>
                    </a:lnTo>
                    <a:lnTo>
                      <a:pt x="387" y="0"/>
                    </a:lnTo>
                    <a:lnTo>
                      <a:pt x="364" y="11"/>
                    </a:lnTo>
                    <a:lnTo>
                      <a:pt x="340" y="26"/>
                    </a:lnTo>
                    <a:lnTo>
                      <a:pt x="274" y="67"/>
                    </a:lnTo>
                    <a:lnTo>
                      <a:pt x="258" y="79"/>
                    </a:lnTo>
                    <a:lnTo>
                      <a:pt x="245" y="89"/>
                    </a:lnTo>
                    <a:lnTo>
                      <a:pt x="234" y="97"/>
                    </a:lnTo>
                    <a:lnTo>
                      <a:pt x="230" y="102"/>
                    </a:lnTo>
                    <a:lnTo>
                      <a:pt x="235" y="105"/>
                    </a:lnTo>
                    <a:lnTo>
                      <a:pt x="237" y="107"/>
                    </a:lnTo>
                    <a:lnTo>
                      <a:pt x="237" y="110"/>
                    </a:lnTo>
                    <a:lnTo>
                      <a:pt x="219" y="112"/>
                    </a:lnTo>
                    <a:lnTo>
                      <a:pt x="219" y="115"/>
                    </a:lnTo>
                    <a:lnTo>
                      <a:pt x="229" y="117"/>
                    </a:lnTo>
                    <a:lnTo>
                      <a:pt x="231" y="117"/>
                    </a:lnTo>
                    <a:lnTo>
                      <a:pt x="234" y="120"/>
                    </a:lnTo>
                    <a:lnTo>
                      <a:pt x="235" y="122"/>
                    </a:lnTo>
                    <a:lnTo>
                      <a:pt x="234" y="124"/>
                    </a:lnTo>
                    <a:lnTo>
                      <a:pt x="212" y="124"/>
                    </a:lnTo>
                    <a:lnTo>
                      <a:pt x="211" y="125"/>
                    </a:lnTo>
                    <a:lnTo>
                      <a:pt x="211" y="126"/>
                    </a:lnTo>
                    <a:lnTo>
                      <a:pt x="214" y="127"/>
                    </a:lnTo>
                    <a:lnTo>
                      <a:pt x="221" y="128"/>
                    </a:lnTo>
                    <a:lnTo>
                      <a:pt x="226" y="130"/>
                    </a:lnTo>
                    <a:lnTo>
                      <a:pt x="229" y="130"/>
                    </a:lnTo>
                    <a:lnTo>
                      <a:pt x="231" y="131"/>
                    </a:lnTo>
                    <a:lnTo>
                      <a:pt x="234" y="133"/>
                    </a:lnTo>
                    <a:lnTo>
                      <a:pt x="235" y="136"/>
                    </a:lnTo>
                    <a:lnTo>
                      <a:pt x="234" y="137"/>
                    </a:lnTo>
                    <a:lnTo>
                      <a:pt x="218" y="138"/>
                    </a:lnTo>
                    <a:lnTo>
                      <a:pt x="226" y="142"/>
                    </a:lnTo>
                    <a:lnTo>
                      <a:pt x="226" y="143"/>
                    </a:lnTo>
                    <a:lnTo>
                      <a:pt x="228" y="145"/>
                    </a:lnTo>
                    <a:lnTo>
                      <a:pt x="226" y="147"/>
                    </a:lnTo>
                    <a:lnTo>
                      <a:pt x="206" y="148"/>
                    </a:lnTo>
                    <a:lnTo>
                      <a:pt x="206" y="150"/>
                    </a:lnTo>
                    <a:lnTo>
                      <a:pt x="217" y="154"/>
                    </a:lnTo>
                    <a:lnTo>
                      <a:pt x="218" y="155"/>
                    </a:lnTo>
                    <a:lnTo>
                      <a:pt x="218" y="155"/>
                    </a:lnTo>
                    <a:lnTo>
                      <a:pt x="217" y="158"/>
                    </a:lnTo>
                    <a:lnTo>
                      <a:pt x="204" y="161"/>
                    </a:lnTo>
                    <a:lnTo>
                      <a:pt x="204" y="163"/>
                    </a:lnTo>
                    <a:lnTo>
                      <a:pt x="218" y="165"/>
                    </a:lnTo>
                    <a:lnTo>
                      <a:pt x="219" y="168"/>
                    </a:lnTo>
                    <a:lnTo>
                      <a:pt x="219" y="169"/>
                    </a:lnTo>
                    <a:lnTo>
                      <a:pt x="203" y="175"/>
                    </a:lnTo>
                    <a:lnTo>
                      <a:pt x="195" y="172"/>
                    </a:lnTo>
                    <a:lnTo>
                      <a:pt x="192" y="168"/>
                    </a:lnTo>
                    <a:lnTo>
                      <a:pt x="183" y="148"/>
                    </a:lnTo>
                    <a:lnTo>
                      <a:pt x="178" y="141"/>
                    </a:lnTo>
                    <a:lnTo>
                      <a:pt x="174" y="136"/>
                    </a:lnTo>
                    <a:lnTo>
                      <a:pt x="172" y="135"/>
                    </a:lnTo>
                    <a:lnTo>
                      <a:pt x="168" y="126"/>
                    </a:lnTo>
                    <a:lnTo>
                      <a:pt x="163" y="118"/>
                    </a:lnTo>
                    <a:lnTo>
                      <a:pt x="154" y="107"/>
                    </a:lnTo>
                    <a:lnTo>
                      <a:pt x="149" y="104"/>
                    </a:lnTo>
                    <a:lnTo>
                      <a:pt x="31" y="69"/>
                    </a:lnTo>
                    <a:lnTo>
                      <a:pt x="28" y="72"/>
                    </a:lnTo>
                    <a:lnTo>
                      <a:pt x="8" y="64"/>
                    </a:lnTo>
                    <a:lnTo>
                      <a:pt x="18" y="73"/>
                    </a:lnTo>
                    <a:lnTo>
                      <a:pt x="19" y="75"/>
                    </a:lnTo>
                    <a:lnTo>
                      <a:pt x="20" y="78"/>
                    </a:lnTo>
                    <a:lnTo>
                      <a:pt x="2" y="74"/>
                    </a:lnTo>
                    <a:lnTo>
                      <a:pt x="20" y="88"/>
                    </a:lnTo>
                    <a:lnTo>
                      <a:pt x="19" y="89"/>
                    </a:lnTo>
                    <a:lnTo>
                      <a:pt x="16" y="90"/>
                    </a:lnTo>
                    <a:lnTo>
                      <a:pt x="0" y="88"/>
                    </a:lnTo>
                    <a:lnTo>
                      <a:pt x="0" y="90"/>
                    </a:lnTo>
                    <a:lnTo>
                      <a:pt x="12" y="98"/>
                    </a:lnTo>
                    <a:lnTo>
                      <a:pt x="11" y="100"/>
                    </a:lnTo>
                    <a:lnTo>
                      <a:pt x="10" y="101"/>
                    </a:lnTo>
                    <a:lnTo>
                      <a:pt x="9" y="102"/>
                    </a:lnTo>
                    <a:lnTo>
                      <a:pt x="6" y="102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10" y="107"/>
                    </a:lnTo>
                    <a:lnTo>
                      <a:pt x="9" y="110"/>
                    </a:lnTo>
                    <a:lnTo>
                      <a:pt x="6" y="111"/>
                    </a:lnTo>
                    <a:lnTo>
                      <a:pt x="3" y="111"/>
                    </a:lnTo>
                    <a:lnTo>
                      <a:pt x="1" y="111"/>
                    </a:lnTo>
                    <a:lnTo>
                      <a:pt x="3" y="122"/>
                    </a:lnTo>
                    <a:lnTo>
                      <a:pt x="6" y="133"/>
                    </a:lnTo>
                    <a:lnTo>
                      <a:pt x="9" y="144"/>
                    </a:lnTo>
                    <a:lnTo>
                      <a:pt x="29" y="197"/>
                    </a:lnTo>
                    <a:lnTo>
                      <a:pt x="31" y="198"/>
                    </a:lnTo>
                    <a:lnTo>
                      <a:pt x="32" y="198"/>
                    </a:lnTo>
                    <a:lnTo>
                      <a:pt x="35" y="198"/>
                    </a:lnTo>
                    <a:lnTo>
                      <a:pt x="39" y="200"/>
                    </a:lnTo>
                    <a:lnTo>
                      <a:pt x="35" y="213"/>
                    </a:lnTo>
                    <a:lnTo>
                      <a:pt x="47" y="208"/>
                    </a:lnTo>
                    <a:lnTo>
                      <a:pt x="49" y="209"/>
                    </a:lnTo>
                    <a:lnTo>
                      <a:pt x="47" y="220"/>
                    </a:lnTo>
                    <a:lnTo>
                      <a:pt x="48" y="221"/>
                    </a:lnTo>
                    <a:lnTo>
                      <a:pt x="61" y="214"/>
                    </a:lnTo>
                    <a:lnTo>
                      <a:pt x="64" y="216"/>
                    </a:lnTo>
                    <a:lnTo>
                      <a:pt x="64" y="218"/>
                    </a:lnTo>
                    <a:lnTo>
                      <a:pt x="62" y="221"/>
                    </a:lnTo>
                    <a:lnTo>
                      <a:pt x="57" y="227"/>
                    </a:lnTo>
                    <a:lnTo>
                      <a:pt x="69" y="224"/>
                    </a:lnTo>
                    <a:lnTo>
                      <a:pt x="69" y="227"/>
                    </a:lnTo>
                    <a:lnTo>
                      <a:pt x="67" y="232"/>
                    </a:lnTo>
                    <a:lnTo>
                      <a:pt x="59" y="243"/>
                    </a:lnTo>
                    <a:lnTo>
                      <a:pt x="57" y="248"/>
                    </a:lnTo>
                    <a:lnTo>
                      <a:pt x="74" y="238"/>
                    </a:lnTo>
                    <a:lnTo>
                      <a:pt x="77" y="240"/>
                    </a:lnTo>
                    <a:lnTo>
                      <a:pt x="68" y="257"/>
                    </a:lnTo>
                    <a:lnTo>
                      <a:pt x="84" y="248"/>
                    </a:lnTo>
                    <a:lnTo>
                      <a:pt x="85" y="248"/>
                    </a:lnTo>
                    <a:lnTo>
                      <a:pt x="86" y="249"/>
                    </a:lnTo>
                    <a:lnTo>
                      <a:pt x="75" y="266"/>
                    </a:lnTo>
                    <a:lnTo>
                      <a:pt x="91" y="258"/>
                    </a:lnTo>
                    <a:lnTo>
                      <a:pt x="94" y="258"/>
                    </a:lnTo>
                    <a:lnTo>
                      <a:pt x="95" y="261"/>
                    </a:lnTo>
                    <a:lnTo>
                      <a:pt x="86" y="276"/>
                    </a:lnTo>
                    <a:lnTo>
                      <a:pt x="100" y="267"/>
                    </a:lnTo>
                    <a:lnTo>
                      <a:pt x="102" y="268"/>
                    </a:lnTo>
                    <a:lnTo>
                      <a:pt x="102" y="271"/>
                    </a:lnTo>
                    <a:lnTo>
                      <a:pt x="104" y="271"/>
                    </a:lnTo>
                    <a:lnTo>
                      <a:pt x="102" y="274"/>
                    </a:lnTo>
                    <a:lnTo>
                      <a:pt x="100" y="276"/>
                    </a:lnTo>
                    <a:lnTo>
                      <a:pt x="100" y="281"/>
                    </a:lnTo>
                    <a:lnTo>
                      <a:pt x="107" y="277"/>
                    </a:lnTo>
                    <a:lnTo>
                      <a:pt x="107" y="276"/>
                    </a:lnTo>
                    <a:lnTo>
                      <a:pt x="109" y="275"/>
                    </a:lnTo>
                    <a:lnTo>
                      <a:pt x="111" y="276"/>
                    </a:lnTo>
                    <a:lnTo>
                      <a:pt x="111" y="277"/>
                    </a:lnTo>
                    <a:lnTo>
                      <a:pt x="104" y="294"/>
                    </a:lnTo>
                    <a:lnTo>
                      <a:pt x="104" y="294"/>
                    </a:lnTo>
                    <a:lnTo>
                      <a:pt x="107" y="293"/>
                    </a:lnTo>
                    <a:lnTo>
                      <a:pt x="110" y="290"/>
                    </a:lnTo>
                    <a:lnTo>
                      <a:pt x="112" y="289"/>
                    </a:lnTo>
                    <a:lnTo>
                      <a:pt x="114" y="289"/>
                    </a:lnTo>
                    <a:lnTo>
                      <a:pt x="116" y="291"/>
                    </a:lnTo>
                    <a:lnTo>
                      <a:pt x="110" y="309"/>
                    </a:lnTo>
                    <a:lnTo>
                      <a:pt x="119" y="304"/>
                    </a:lnTo>
                    <a:lnTo>
                      <a:pt x="120" y="304"/>
                    </a:lnTo>
                    <a:lnTo>
                      <a:pt x="118" y="319"/>
                    </a:lnTo>
                    <a:lnTo>
                      <a:pt x="129" y="314"/>
                    </a:lnTo>
                    <a:lnTo>
                      <a:pt x="129" y="314"/>
                    </a:lnTo>
                    <a:lnTo>
                      <a:pt x="131" y="316"/>
                    </a:lnTo>
                    <a:lnTo>
                      <a:pt x="127" y="330"/>
                    </a:lnTo>
                    <a:lnTo>
                      <a:pt x="129" y="332"/>
                    </a:lnTo>
                    <a:lnTo>
                      <a:pt x="131" y="332"/>
                    </a:lnTo>
                    <a:lnTo>
                      <a:pt x="132" y="332"/>
                    </a:lnTo>
                    <a:lnTo>
                      <a:pt x="136" y="322"/>
                    </a:lnTo>
                    <a:lnTo>
                      <a:pt x="139" y="319"/>
                    </a:lnTo>
                    <a:lnTo>
                      <a:pt x="141" y="320"/>
                    </a:lnTo>
                    <a:lnTo>
                      <a:pt x="142" y="322"/>
                    </a:lnTo>
                    <a:lnTo>
                      <a:pt x="144" y="327"/>
                    </a:lnTo>
                    <a:lnTo>
                      <a:pt x="146" y="332"/>
                    </a:lnTo>
                    <a:lnTo>
                      <a:pt x="147" y="336"/>
                    </a:lnTo>
                    <a:lnTo>
                      <a:pt x="148" y="337"/>
                    </a:lnTo>
                    <a:lnTo>
                      <a:pt x="151" y="338"/>
                    </a:lnTo>
                    <a:lnTo>
                      <a:pt x="152" y="335"/>
                    </a:lnTo>
                    <a:lnTo>
                      <a:pt x="152" y="332"/>
                    </a:lnTo>
                    <a:lnTo>
                      <a:pt x="153" y="329"/>
                    </a:lnTo>
                    <a:lnTo>
                      <a:pt x="154" y="329"/>
                    </a:lnTo>
                    <a:lnTo>
                      <a:pt x="163" y="341"/>
                    </a:lnTo>
                    <a:lnTo>
                      <a:pt x="212" y="3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4" name="Freeform 7">
                <a:extLst>
                  <a:ext uri="{FF2B5EF4-FFF2-40B4-BE49-F238E27FC236}">
                    <a16:creationId xmlns:a16="http://schemas.microsoft.com/office/drawing/2014/main" id="{E6377544-75F2-42FC-B3BB-F105E340A1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1" y="1439"/>
                <a:ext cx="60" cy="72"/>
              </a:xfrm>
              <a:custGeom>
                <a:avLst/>
                <a:gdLst>
                  <a:gd name="T0" fmla="*/ 52 w 60"/>
                  <a:gd name="T1" fmla="*/ 72 h 72"/>
                  <a:gd name="T2" fmla="*/ 57 w 60"/>
                  <a:gd name="T3" fmla="*/ 70 h 72"/>
                  <a:gd name="T4" fmla="*/ 60 w 60"/>
                  <a:gd name="T5" fmla="*/ 65 h 72"/>
                  <a:gd name="T6" fmla="*/ 58 w 60"/>
                  <a:gd name="T7" fmla="*/ 57 h 72"/>
                  <a:gd name="T8" fmla="*/ 55 w 60"/>
                  <a:gd name="T9" fmla="*/ 48 h 72"/>
                  <a:gd name="T10" fmla="*/ 46 w 60"/>
                  <a:gd name="T11" fmla="*/ 34 h 72"/>
                  <a:gd name="T12" fmla="*/ 35 w 60"/>
                  <a:gd name="T13" fmla="*/ 22 h 72"/>
                  <a:gd name="T14" fmla="*/ 29 w 60"/>
                  <a:gd name="T15" fmla="*/ 14 h 72"/>
                  <a:gd name="T16" fmla="*/ 23 w 60"/>
                  <a:gd name="T17" fmla="*/ 8 h 72"/>
                  <a:gd name="T18" fmla="*/ 11 w 60"/>
                  <a:gd name="T19" fmla="*/ 0 h 72"/>
                  <a:gd name="T20" fmla="*/ 5 w 60"/>
                  <a:gd name="T21" fmla="*/ 1 h 72"/>
                  <a:gd name="T22" fmla="*/ 2 w 60"/>
                  <a:gd name="T23" fmla="*/ 3 h 72"/>
                  <a:gd name="T24" fmla="*/ 0 w 60"/>
                  <a:gd name="T25" fmla="*/ 10 h 72"/>
                  <a:gd name="T26" fmla="*/ 0 w 60"/>
                  <a:gd name="T27" fmla="*/ 17 h 72"/>
                  <a:gd name="T28" fmla="*/ 3 w 60"/>
                  <a:gd name="T29" fmla="*/ 32 h 72"/>
                  <a:gd name="T30" fmla="*/ 8 w 60"/>
                  <a:gd name="T31" fmla="*/ 40 h 72"/>
                  <a:gd name="T32" fmla="*/ 15 w 60"/>
                  <a:gd name="T33" fmla="*/ 48 h 72"/>
                  <a:gd name="T34" fmla="*/ 30 w 60"/>
                  <a:gd name="T35" fmla="*/ 62 h 72"/>
                  <a:gd name="T36" fmla="*/ 35 w 60"/>
                  <a:gd name="T37" fmla="*/ 66 h 72"/>
                  <a:gd name="T38" fmla="*/ 40 w 60"/>
                  <a:gd name="T39" fmla="*/ 70 h 72"/>
                  <a:gd name="T40" fmla="*/ 45 w 60"/>
                  <a:gd name="T41" fmla="*/ 72 h 72"/>
                  <a:gd name="T42" fmla="*/ 52 w 60"/>
                  <a:gd name="T4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0" h="72">
                    <a:moveTo>
                      <a:pt x="52" y="72"/>
                    </a:moveTo>
                    <a:lnTo>
                      <a:pt x="57" y="70"/>
                    </a:lnTo>
                    <a:lnTo>
                      <a:pt x="60" y="65"/>
                    </a:lnTo>
                    <a:lnTo>
                      <a:pt x="58" y="57"/>
                    </a:lnTo>
                    <a:lnTo>
                      <a:pt x="55" y="48"/>
                    </a:lnTo>
                    <a:lnTo>
                      <a:pt x="46" y="34"/>
                    </a:lnTo>
                    <a:lnTo>
                      <a:pt x="35" y="22"/>
                    </a:lnTo>
                    <a:lnTo>
                      <a:pt x="29" y="14"/>
                    </a:lnTo>
                    <a:lnTo>
                      <a:pt x="23" y="8"/>
                    </a:lnTo>
                    <a:lnTo>
                      <a:pt x="11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0" y="10"/>
                    </a:lnTo>
                    <a:lnTo>
                      <a:pt x="0" y="17"/>
                    </a:lnTo>
                    <a:lnTo>
                      <a:pt x="3" y="32"/>
                    </a:lnTo>
                    <a:lnTo>
                      <a:pt x="8" y="40"/>
                    </a:lnTo>
                    <a:lnTo>
                      <a:pt x="15" y="48"/>
                    </a:lnTo>
                    <a:lnTo>
                      <a:pt x="30" y="62"/>
                    </a:lnTo>
                    <a:lnTo>
                      <a:pt x="35" y="66"/>
                    </a:lnTo>
                    <a:lnTo>
                      <a:pt x="40" y="70"/>
                    </a:lnTo>
                    <a:lnTo>
                      <a:pt x="45" y="72"/>
                    </a:lnTo>
                    <a:lnTo>
                      <a:pt x="52" y="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5" name="Freeform 8">
                <a:extLst>
                  <a:ext uri="{FF2B5EF4-FFF2-40B4-BE49-F238E27FC236}">
                    <a16:creationId xmlns:a16="http://schemas.microsoft.com/office/drawing/2014/main" id="{6E57710F-4F52-4FFD-956B-627DEFFF98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7" y="1451"/>
                <a:ext cx="41" cy="52"/>
              </a:xfrm>
              <a:custGeom>
                <a:avLst/>
                <a:gdLst>
                  <a:gd name="T0" fmla="*/ 39 w 41"/>
                  <a:gd name="T1" fmla="*/ 52 h 52"/>
                  <a:gd name="T2" fmla="*/ 41 w 41"/>
                  <a:gd name="T3" fmla="*/ 52 h 52"/>
                  <a:gd name="T4" fmla="*/ 35 w 41"/>
                  <a:gd name="T5" fmla="*/ 48 h 52"/>
                  <a:gd name="T6" fmla="*/ 30 w 41"/>
                  <a:gd name="T7" fmla="*/ 44 h 52"/>
                  <a:gd name="T8" fmla="*/ 25 w 41"/>
                  <a:gd name="T9" fmla="*/ 39 h 52"/>
                  <a:gd name="T10" fmla="*/ 18 w 41"/>
                  <a:gd name="T11" fmla="*/ 31 h 52"/>
                  <a:gd name="T12" fmla="*/ 12 w 41"/>
                  <a:gd name="T13" fmla="*/ 22 h 52"/>
                  <a:gd name="T14" fmla="*/ 9 w 41"/>
                  <a:gd name="T15" fmla="*/ 15 h 52"/>
                  <a:gd name="T16" fmla="*/ 6 w 41"/>
                  <a:gd name="T17" fmla="*/ 9 h 52"/>
                  <a:gd name="T18" fmla="*/ 6 w 41"/>
                  <a:gd name="T19" fmla="*/ 6 h 52"/>
                  <a:gd name="T20" fmla="*/ 7 w 41"/>
                  <a:gd name="T21" fmla="*/ 3 h 52"/>
                  <a:gd name="T22" fmla="*/ 7 w 41"/>
                  <a:gd name="T23" fmla="*/ 2 h 52"/>
                  <a:gd name="T24" fmla="*/ 5 w 41"/>
                  <a:gd name="T25" fmla="*/ 0 h 52"/>
                  <a:gd name="T26" fmla="*/ 3 w 41"/>
                  <a:gd name="T27" fmla="*/ 1 h 52"/>
                  <a:gd name="T28" fmla="*/ 1 w 41"/>
                  <a:gd name="T29" fmla="*/ 2 h 52"/>
                  <a:gd name="T30" fmla="*/ 0 w 41"/>
                  <a:gd name="T31" fmla="*/ 5 h 52"/>
                  <a:gd name="T32" fmla="*/ 0 w 41"/>
                  <a:gd name="T33" fmla="*/ 7 h 52"/>
                  <a:gd name="T34" fmla="*/ 1 w 41"/>
                  <a:gd name="T35" fmla="*/ 9 h 52"/>
                  <a:gd name="T36" fmla="*/ 3 w 41"/>
                  <a:gd name="T37" fmla="*/ 16 h 52"/>
                  <a:gd name="T38" fmla="*/ 7 w 41"/>
                  <a:gd name="T39" fmla="*/ 24 h 52"/>
                  <a:gd name="T40" fmla="*/ 14 w 41"/>
                  <a:gd name="T41" fmla="*/ 31 h 52"/>
                  <a:gd name="T42" fmla="*/ 20 w 41"/>
                  <a:gd name="T43" fmla="*/ 38 h 52"/>
                  <a:gd name="T44" fmla="*/ 26 w 41"/>
                  <a:gd name="T45" fmla="*/ 42 h 52"/>
                  <a:gd name="T46" fmla="*/ 28 w 41"/>
                  <a:gd name="T47" fmla="*/ 43 h 52"/>
                  <a:gd name="T48" fmla="*/ 39 w 41"/>
                  <a:gd name="T4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" h="52">
                    <a:moveTo>
                      <a:pt x="39" y="52"/>
                    </a:moveTo>
                    <a:lnTo>
                      <a:pt x="41" y="52"/>
                    </a:lnTo>
                    <a:lnTo>
                      <a:pt x="35" y="48"/>
                    </a:lnTo>
                    <a:lnTo>
                      <a:pt x="30" y="44"/>
                    </a:lnTo>
                    <a:lnTo>
                      <a:pt x="25" y="39"/>
                    </a:lnTo>
                    <a:lnTo>
                      <a:pt x="18" y="31"/>
                    </a:lnTo>
                    <a:lnTo>
                      <a:pt x="12" y="22"/>
                    </a:lnTo>
                    <a:lnTo>
                      <a:pt x="9" y="15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3" y="16"/>
                    </a:lnTo>
                    <a:lnTo>
                      <a:pt x="7" y="24"/>
                    </a:lnTo>
                    <a:lnTo>
                      <a:pt x="14" y="31"/>
                    </a:lnTo>
                    <a:lnTo>
                      <a:pt x="20" y="38"/>
                    </a:lnTo>
                    <a:lnTo>
                      <a:pt x="26" y="42"/>
                    </a:lnTo>
                    <a:lnTo>
                      <a:pt x="28" y="43"/>
                    </a:lnTo>
                    <a:lnTo>
                      <a:pt x="39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6" name="Freeform 9">
                <a:extLst>
                  <a:ext uri="{FF2B5EF4-FFF2-40B4-BE49-F238E27FC236}">
                    <a16:creationId xmlns:a16="http://schemas.microsoft.com/office/drawing/2014/main" id="{5E7BFC4E-D341-48A8-963C-878CBCE59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1391"/>
                <a:ext cx="55" cy="92"/>
              </a:xfrm>
              <a:custGeom>
                <a:avLst/>
                <a:gdLst>
                  <a:gd name="T0" fmla="*/ 15 w 55"/>
                  <a:gd name="T1" fmla="*/ 92 h 92"/>
                  <a:gd name="T2" fmla="*/ 22 w 55"/>
                  <a:gd name="T3" fmla="*/ 92 h 92"/>
                  <a:gd name="T4" fmla="*/ 28 w 55"/>
                  <a:gd name="T5" fmla="*/ 89 h 92"/>
                  <a:gd name="T6" fmla="*/ 34 w 55"/>
                  <a:gd name="T7" fmla="*/ 85 h 92"/>
                  <a:gd name="T8" fmla="*/ 39 w 55"/>
                  <a:gd name="T9" fmla="*/ 79 h 92"/>
                  <a:gd name="T10" fmla="*/ 43 w 55"/>
                  <a:gd name="T11" fmla="*/ 72 h 92"/>
                  <a:gd name="T12" fmla="*/ 46 w 55"/>
                  <a:gd name="T13" fmla="*/ 65 h 92"/>
                  <a:gd name="T14" fmla="*/ 51 w 55"/>
                  <a:gd name="T15" fmla="*/ 51 h 92"/>
                  <a:gd name="T16" fmla="*/ 53 w 55"/>
                  <a:gd name="T17" fmla="*/ 38 h 92"/>
                  <a:gd name="T18" fmla="*/ 55 w 55"/>
                  <a:gd name="T19" fmla="*/ 24 h 92"/>
                  <a:gd name="T20" fmla="*/ 54 w 55"/>
                  <a:gd name="T21" fmla="*/ 18 h 92"/>
                  <a:gd name="T22" fmla="*/ 53 w 55"/>
                  <a:gd name="T23" fmla="*/ 12 h 92"/>
                  <a:gd name="T24" fmla="*/ 50 w 55"/>
                  <a:gd name="T25" fmla="*/ 7 h 92"/>
                  <a:gd name="T26" fmla="*/ 46 w 55"/>
                  <a:gd name="T27" fmla="*/ 2 h 92"/>
                  <a:gd name="T28" fmla="*/ 43 w 55"/>
                  <a:gd name="T29" fmla="*/ 0 h 92"/>
                  <a:gd name="T30" fmla="*/ 38 w 55"/>
                  <a:gd name="T31" fmla="*/ 0 h 92"/>
                  <a:gd name="T32" fmla="*/ 30 w 55"/>
                  <a:gd name="T33" fmla="*/ 2 h 92"/>
                  <a:gd name="T34" fmla="*/ 22 w 55"/>
                  <a:gd name="T35" fmla="*/ 9 h 92"/>
                  <a:gd name="T36" fmla="*/ 15 w 55"/>
                  <a:gd name="T37" fmla="*/ 17 h 92"/>
                  <a:gd name="T38" fmla="*/ 5 w 55"/>
                  <a:gd name="T39" fmla="*/ 36 h 92"/>
                  <a:gd name="T40" fmla="*/ 0 w 55"/>
                  <a:gd name="T41" fmla="*/ 50 h 92"/>
                  <a:gd name="T42" fmla="*/ 0 w 55"/>
                  <a:gd name="T43" fmla="*/ 64 h 92"/>
                  <a:gd name="T44" fmla="*/ 0 w 55"/>
                  <a:gd name="T45" fmla="*/ 70 h 92"/>
                  <a:gd name="T46" fmla="*/ 2 w 55"/>
                  <a:gd name="T47" fmla="*/ 77 h 92"/>
                  <a:gd name="T48" fmla="*/ 5 w 55"/>
                  <a:gd name="T49" fmla="*/ 82 h 92"/>
                  <a:gd name="T50" fmla="*/ 8 w 55"/>
                  <a:gd name="T51" fmla="*/ 88 h 92"/>
                  <a:gd name="T52" fmla="*/ 11 w 55"/>
                  <a:gd name="T53" fmla="*/ 90 h 92"/>
                  <a:gd name="T54" fmla="*/ 15 w 55"/>
                  <a:gd name="T5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" h="92">
                    <a:moveTo>
                      <a:pt x="15" y="92"/>
                    </a:moveTo>
                    <a:lnTo>
                      <a:pt x="22" y="92"/>
                    </a:lnTo>
                    <a:lnTo>
                      <a:pt x="28" y="89"/>
                    </a:lnTo>
                    <a:lnTo>
                      <a:pt x="34" y="85"/>
                    </a:lnTo>
                    <a:lnTo>
                      <a:pt x="39" y="79"/>
                    </a:lnTo>
                    <a:lnTo>
                      <a:pt x="43" y="72"/>
                    </a:lnTo>
                    <a:lnTo>
                      <a:pt x="46" y="65"/>
                    </a:lnTo>
                    <a:lnTo>
                      <a:pt x="51" y="51"/>
                    </a:lnTo>
                    <a:lnTo>
                      <a:pt x="53" y="38"/>
                    </a:lnTo>
                    <a:lnTo>
                      <a:pt x="55" y="24"/>
                    </a:lnTo>
                    <a:lnTo>
                      <a:pt x="54" y="18"/>
                    </a:lnTo>
                    <a:lnTo>
                      <a:pt x="53" y="12"/>
                    </a:lnTo>
                    <a:lnTo>
                      <a:pt x="50" y="7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0" y="2"/>
                    </a:lnTo>
                    <a:lnTo>
                      <a:pt x="22" y="9"/>
                    </a:lnTo>
                    <a:lnTo>
                      <a:pt x="15" y="17"/>
                    </a:lnTo>
                    <a:lnTo>
                      <a:pt x="5" y="36"/>
                    </a:lnTo>
                    <a:lnTo>
                      <a:pt x="0" y="5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2" y="77"/>
                    </a:lnTo>
                    <a:lnTo>
                      <a:pt x="5" y="82"/>
                    </a:lnTo>
                    <a:lnTo>
                      <a:pt x="8" y="88"/>
                    </a:lnTo>
                    <a:lnTo>
                      <a:pt x="11" y="90"/>
                    </a:lnTo>
                    <a:lnTo>
                      <a:pt x="15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7" name="Freeform 10">
                <a:extLst>
                  <a:ext uri="{FF2B5EF4-FFF2-40B4-BE49-F238E27FC236}">
                    <a16:creationId xmlns:a16="http://schemas.microsoft.com/office/drawing/2014/main" id="{A70F1650-14DB-4EFE-9694-ADB2A7DC38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1442"/>
                <a:ext cx="8" cy="9"/>
              </a:xfrm>
              <a:custGeom>
                <a:avLst/>
                <a:gdLst>
                  <a:gd name="T0" fmla="*/ 0 w 8"/>
                  <a:gd name="T1" fmla="*/ 9 h 9"/>
                  <a:gd name="T2" fmla="*/ 6 w 8"/>
                  <a:gd name="T3" fmla="*/ 4 h 9"/>
                  <a:gd name="T4" fmla="*/ 8 w 8"/>
                  <a:gd name="T5" fmla="*/ 0 h 9"/>
                  <a:gd name="T6" fmla="*/ 7 w 8"/>
                  <a:gd name="T7" fmla="*/ 1 h 9"/>
                  <a:gd name="T8" fmla="*/ 6 w 8"/>
                  <a:gd name="T9" fmla="*/ 2 h 9"/>
                  <a:gd name="T10" fmla="*/ 4 w 8"/>
                  <a:gd name="T11" fmla="*/ 4 h 9"/>
                  <a:gd name="T12" fmla="*/ 3 w 8"/>
                  <a:gd name="T13" fmla="*/ 5 h 9"/>
                  <a:gd name="T14" fmla="*/ 1 w 8"/>
                  <a:gd name="T15" fmla="*/ 6 h 9"/>
                  <a:gd name="T16" fmla="*/ 0 w 8"/>
                  <a:gd name="T17" fmla="*/ 7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lnTo>
                      <a:pt x="6" y="4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8" name="Freeform 11">
                <a:extLst>
                  <a:ext uri="{FF2B5EF4-FFF2-40B4-BE49-F238E27FC236}">
                    <a16:creationId xmlns:a16="http://schemas.microsoft.com/office/drawing/2014/main" id="{C085DC59-420E-416A-9989-876C3DF10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" y="1356"/>
                <a:ext cx="59" cy="72"/>
              </a:xfrm>
              <a:custGeom>
                <a:avLst/>
                <a:gdLst>
                  <a:gd name="T0" fmla="*/ 49 w 59"/>
                  <a:gd name="T1" fmla="*/ 72 h 72"/>
                  <a:gd name="T2" fmla="*/ 57 w 59"/>
                  <a:gd name="T3" fmla="*/ 69 h 72"/>
                  <a:gd name="T4" fmla="*/ 58 w 59"/>
                  <a:gd name="T5" fmla="*/ 68 h 72"/>
                  <a:gd name="T6" fmla="*/ 59 w 59"/>
                  <a:gd name="T7" fmla="*/ 64 h 72"/>
                  <a:gd name="T8" fmla="*/ 59 w 59"/>
                  <a:gd name="T9" fmla="*/ 62 h 72"/>
                  <a:gd name="T10" fmla="*/ 59 w 59"/>
                  <a:gd name="T11" fmla="*/ 55 h 72"/>
                  <a:gd name="T12" fmla="*/ 58 w 59"/>
                  <a:gd name="T13" fmla="*/ 50 h 72"/>
                  <a:gd name="T14" fmla="*/ 56 w 59"/>
                  <a:gd name="T15" fmla="*/ 44 h 72"/>
                  <a:gd name="T16" fmla="*/ 48 w 59"/>
                  <a:gd name="T17" fmla="*/ 34 h 72"/>
                  <a:gd name="T18" fmla="*/ 42 w 59"/>
                  <a:gd name="T19" fmla="*/ 25 h 72"/>
                  <a:gd name="T20" fmla="*/ 29 w 59"/>
                  <a:gd name="T21" fmla="*/ 13 h 72"/>
                  <a:gd name="T22" fmla="*/ 21 w 59"/>
                  <a:gd name="T23" fmla="*/ 6 h 72"/>
                  <a:gd name="T24" fmla="*/ 14 w 59"/>
                  <a:gd name="T25" fmla="*/ 3 h 72"/>
                  <a:gd name="T26" fmla="*/ 10 w 59"/>
                  <a:gd name="T27" fmla="*/ 1 h 72"/>
                  <a:gd name="T28" fmla="*/ 7 w 59"/>
                  <a:gd name="T29" fmla="*/ 0 h 72"/>
                  <a:gd name="T30" fmla="*/ 6 w 59"/>
                  <a:gd name="T31" fmla="*/ 1 h 72"/>
                  <a:gd name="T32" fmla="*/ 4 w 59"/>
                  <a:gd name="T33" fmla="*/ 3 h 72"/>
                  <a:gd name="T34" fmla="*/ 2 w 59"/>
                  <a:gd name="T35" fmla="*/ 5 h 72"/>
                  <a:gd name="T36" fmla="*/ 1 w 59"/>
                  <a:gd name="T37" fmla="*/ 7 h 72"/>
                  <a:gd name="T38" fmla="*/ 0 w 59"/>
                  <a:gd name="T39" fmla="*/ 14 h 72"/>
                  <a:gd name="T40" fmla="*/ 0 w 59"/>
                  <a:gd name="T41" fmla="*/ 17 h 72"/>
                  <a:gd name="T42" fmla="*/ 1 w 59"/>
                  <a:gd name="T43" fmla="*/ 20 h 72"/>
                  <a:gd name="T44" fmla="*/ 1 w 59"/>
                  <a:gd name="T45" fmla="*/ 23 h 72"/>
                  <a:gd name="T46" fmla="*/ 4 w 59"/>
                  <a:gd name="T47" fmla="*/ 30 h 72"/>
                  <a:gd name="T48" fmla="*/ 8 w 59"/>
                  <a:gd name="T49" fmla="*/ 37 h 72"/>
                  <a:gd name="T50" fmla="*/ 14 w 59"/>
                  <a:gd name="T51" fmla="*/ 44 h 72"/>
                  <a:gd name="T52" fmla="*/ 23 w 59"/>
                  <a:gd name="T53" fmla="*/ 54 h 72"/>
                  <a:gd name="T54" fmla="*/ 31 w 59"/>
                  <a:gd name="T55" fmla="*/ 62 h 72"/>
                  <a:gd name="T56" fmla="*/ 42 w 59"/>
                  <a:gd name="T57" fmla="*/ 68 h 72"/>
                  <a:gd name="T58" fmla="*/ 46 w 59"/>
                  <a:gd name="T59" fmla="*/ 70 h 72"/>
                  <a:gd name="T60" fmla="*/ 48 w 59"/>
                  <a:gd name="T61" fmla="*/ 71 h 72"/>
                  <a:gd name="T62" fmla="*/ 48 w 59"/>
                  <a:gd name="T63" fmla="*/ 72 h 72"/>
                  <a:gd name="T64" fmla="*/ 49 w 59"/>
                  <a:gd name="T6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" h="72">
                    <a:moveTo>
                      <a:pt x="49" y="72"/>
                    </a:moveTo>
                    <a:lnTo>
                      <a:pt x="57" y="69"/>
                    </a:lnTo>
                    <a:lnTo>
                      <a:pt x="58" y="68"/>
                    </a:lnTo>
                    <a:lnTo>
                      <a:pt x="59" y="64"/>
                    </a:lnTo>
                    <a:lnTo>
                      <a:pt x="59" y="62"/>
                    </a:lnTo>
                    <a:lnTo>
                      <a:pt x="59" y="55"/>
                    </a:lnTo>
                    <a:lnTo>
                      <a:pt x="58" y="50"/>
                    </a:lnTo>
                    <a:lnTo>
                      <a:pt x="56" y="44"/>
                    </a:lnTo>
                    <a:lnTo>
                      <a:pt x="48" y="34"/>
                    </a:lnTo>
                    <a:lnTo>
                      <a:pt x="42" y="25"/>
                    </a:lnTo>
                    <a:lnTo>
                      <a:pt x="29" y="13"/>
                    </a:lnTo>
                    <a:lnTo>
                      <a:pt x="21" y="6"/>
                    </a:lnTo>
                    <a:lnTo>
                      <a:pt x="14" y="3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1" y="23"/>
                    </a:lnTo>
                    <a:lnTo>
                      <a:pt x="4" y="30"/>
                    </a:lnTo>
                    <a:lnTo>
                      <a:pt x="8" y="37"/>
                    </a:lnTo>
                    <a:lnTo>
                      <a:pt x="14" y="44"/>
                    </a:lnTo>
                    <a:lnTo>
                      <a:pt x="23" y="54"/>
                    </a:lnTo>
                    <a:lnTo>
                      <a:pt x="31" y="62"/>
                    </a:lnTo>
                    <a:lnTo>
                      <a:pt x="42" y="68"/>
                    </a:lnTo>
                    <a:lnTo>
                      <a:pt x="46" y="70"/>
                    </a:lnTo>
                    <a:lnTo>
                      <a:pt x="48" y="71"/>
                    </a:lnTo>
                    <a:lnTo>
                      <a:pt x="48" y="72"/>
                    </a:lnTo>
                    <a:lnTo>
                      <a:pt x="49" y="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99" name="Freeform 12">
                <a:extLst>
                  <a:ext uri="{FF2B5EF4-FFF2-40B4-BE49-F238E27FC236}">
                    <a16:creationId xmlns:a16="http://schemas.microsoft.com/office/drawing/2014/main" id="{A99DA55A-8335-4E1D-86C1-66566EA1D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1398"/>
                <a:ext cx="26" cy="17"/>
              </a:xfrm>
              <a:custGeom>
                <a:avLst/>
                <a:gdLst>
                  <a:gd name="T0" fmla="*/ 26 w 26"/>
                  <a:gd name="T1" fmla="*/ 17 h 17"/>
                  <a:gd name="T2" fmla="*/ 26 w 26"/>
                  <a:gd name="T3" fmla="*/ 15 h 17"/>
                  <a:gd name="T4" fmla="*/ 26 w 26"/>
                  <a:gd name="T5" fmla="*/ 13 h 17"/>
                  <a:gd name="T6" fmla="*/ 25 w 26"/>
                  <a:gd name="T7" fmla="*/ 11 h 17"/>
                  <a:gd name="T8" fmla="*/ 25 w 26"/>
                  <a:gd name="T9" fmla="*/ 9 h 17"/>
                  <a:gd name="T10" fmla="*/ 24 w 26"/>
                  <a:gd name="T11" fmla="*/ 7 h 17"/>
                  <a:gd name="T12" fmla="*/ 23 w 26"/>
                  <a:gd name="T13" fmla="*/ 5 h 17"/>
                  <a:gd name="T14" fmla="*/ 22 w 26"/>
                  <a:gd name="T15" fmla="*/ 4 h 17"/>
                  <a:gd name="T16" fmla="*/ 20 w 26"/>
                  <a:gd name="T17" fmla="*/ 2 h 17"/>
                  <a:gd name="T18" fmla="*/ 20 w 26"/>
                  <a:gd name="T19" fmla="*/ 1 h 17"/>
                  <a:gd name="T20" fmla="*/ 18 w 26"/>
                  <a:gd name="T21" fmla="*/ 0 h 17"/>
                  <a:gd name="T22" fmla="*/ 17 w 26"/>
                  <a:gd name="T23" fmla="*/ 0 h 17"/>
                  <a:gd name="T24" fmla="*/ 15 w 26"/>
                  <a:gd name="T25" fmla="*/ 0 h 17"/>
                  <a:gd name="T26" fmla="*/ 14 w 26"/>
                  <a:gd name="T27" fmla="*/ 1 h 17"/>
                  <a:gd name="T28" fmla="*/ 12 w 26"/>
                  <a:gd name="T29" fmla="*/ 1 h 17"/>
                  <a:gd name="T30" fmla="*/ 10 w 26"/>
                  <a:gd name="T31" fmla="*/ 2 h 17"/>
                  <a:gd name="T32" fmla="*/ 7 w 26"/>
                  <a:gd name="T33" fmla="*/ 5 h 17"/>
                  <a:gd name="T34" fmla="*/ 6 w 26"/>
                  <a:gd name="T35" fmla="*/ 6 h 17"/>
                  <a:gd name="T36" fmla="*/ 5 w 26"/>
                  <a:gd name="T37" fmla="*/ 7 h 17"/>
                  <a:gd name="T38" fmla="*/ 4 w 26"/>
                  <a:gd name="T39" fmla="*/ 8 h 17"/>
                  <a:gd name="T40" fmla="*/ 3 w 26"/>
                  <a:gd name="T41" fmla="*/ 8 h 17"/>
                  <a:gd name="T42" fmla="*/ 2 w 26"/>
                  <a:gd name="T43" fmla="*/ 10 h 17"/>
                  <a:gd name="T44" fmla="*/ 1 w 26"/>
                  <a:gd name="T45" fmla="*/ 10 h 17"/>
                  <a:gd name="T46" fmla="*/ 1 w 26"/>
                  <a:gd name="T47" fmla="*/ 10 h 17"/>
                  <a:gd name="T48" fmla="*/ 0 w 26"/>
                  <a:gd name="T49" fmla="*/ 11 h 17"/>
                  <a:gd name="T50" fmla="*/ 0 w 26"/>
                  <a:gd name="T51" fmla="*/ 12 h 17"/>
                  <a:gd name="T52" fmla="*/ 0 w 26"/>
                  <a:gd name="T53" fmla="*/ 12 h 17"/>
                  <a:gd name="T54" fmla="*/ 1 w 26"/>
                  <a:gd name="T55" fmla="*/ 11 h 17"/>
                  <a:gd name="T56" fmla="*/ 3 w 26"/>
                  <a:gd name="T57" fmla="*/ 10 h 17"/>
                  <a:gd name="T58" fmla="*/ 6 w 26"/>
                  <a:gd name="T59" fmla="*/ 10 h 17"/>
                  <a:gd name="T60" fmla="*/ 8 w 26"/>
                  <a:gd name="T61" fmla="*/ 10 h 17"/>
                  <a:gd name="T62" fmla="*/ 10 w 26"/>
                  <a:gd name="T63" fmla="*/ 10 h 17"/>
                  <a:gd name="T64" fmla="*/ 13 w 26"/>
                  <a:gd name="T65" fmla="*/ 10 h 17"/>
                  <a:gd name="T66" fmla="*/ 17 w 26"/>
                  <a:gd name="T67" fmla="*/ 10 h 17"/>
                  <a:gd name="T68" fmla="*/ 26 w 26"/>
                  <a:gd name="T6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17">
                    <a:moveTo>
                      <a:pt x="26" y="17"/>
                    </a:moveTo>
                    <a:lnTo>
                      <a:pt x="26" y="15"/>
                    </a:lnTo>
                    <a:lnTo>
                      <a:pt x="26" y="13"/>
                    </a:lnTo>
                    <a:lnTo>
                      <a:pt x="25" y="11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3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3" y="10"/>
                    </a:lnTo>
                    <a:lnTo>
                      <a:pt x="17" y="10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0" name="Freeform 13">
                <a:extLst>
                  <a:ext uri="{FF2B5EF4-FFF2-40B4-BE49-F238E27FC236}">
                    <a16:creationId xmlns:a16="http://schemas.microsoft.com/office/drawing/2014/main" id="{AF6CCBE5-9505-428F-B284-A4BE19689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5" y="1334"/>
                <a:ext cx="40" cy="81"/>
              </a:xfrm>
              <a:custGeom>
                <a:avLst/>
                <a:gdLst>
                  <a:gd name="T0" fmla="*/ 14 w 40"/>
                  <a:gd name="T1" fmla="*/ 81 h 81"/>
                  <a:gd name="T2" fmla="*/ 18 w 40"/>
                  <a:gd name="T3" fmla="*/ 79 h 81"/>
                  <a:gd name="T4" fmla="*/ 21 w 40"/>
                  <a:gd name="T5" fmla="*/ 78 h 81"/>
                  <a:gd name="T6" fmla="*/ 25 w 40"/>
                  <a:gd name="T7" fmla="*/ 74 h 81"/>
                  <a:gd name="T8" fmla="*/ 28 w 40"/>
                  <a:gd name="T9" fmla="*/ 68 h 81"/>
                  <a:gd name="T10" fmla="*/ 32 w 40"/>
                  <a:gd name="T11" fmla="*/ 60 h 81"/>
                  <a:gd name="T12" fmla="*/ 33 w 40"/>
                  <a:gd name="T13" fmla="*/ 56 h 81"/>
                  <a:gd name="T14" fmla="*/ 38 w 40"/>
                  <a:gd name="T15" fmla="*/ 36 h 81"/>
                  <a:gd name="T16" fmla="*/ 40 w 40"/>
                  <a:gd name="T17" fmla="*/ 25 h 81"/>
                  <a:gd name="T18" fmla="*/ 40 w 40"/>
                  <a:gd name="T19" fmla="*/ 18 h 81"/>
                  <a:gd name="T20" fmla="*/ 38 w 40"/>
                  <a:gd name="T21" fmla="*/ 12 h 81"/>
                  <a:gd name="T22" fmla="*/ 37 w 40"/>
                  <a:gd name="T23" fmla="*/ 6 h 81"/>
                  <a:gd name="T24" fmla="*/ 35 w 40"/>
                  <a:gd name="T25" fmla="*/ 3 h 81"/>
                  <a:gd name="T26" fmla="*/ 30 w 40"/>
                  <a:gd name="T27" fmla="*/ 0 h 81"/>
                  <a:gd name="T28" fmla="*/ 26 w 40"/>
                  <a:gd name="T29" fmla="*/ 1 h 81"/>
                  <a:gd name="T30" fmla="*/ 21 w 40"/>
                  <a:gd name="T31" fmla="*/ 3 h 81"/>
                  <a:gd name="T32" fmla="*/ 17 w 40"/>
                  <a:gd name="T33" fmla="*/ 6 h 81"/>
                  <a:gd name="T34" fmla="*/ 12 w 40"/>
                  <a:gd name="T35" fmla="*/ 13 h 81"/>
                  <a:gd name="T36" fmla="*/ 8 w 40"/>
                  <a:gd name="T37" fmla="*/ 18 h 81"/>
                  <a:gd name="T38" fmla="*/ 6 w 40"/>
                  <a:gd name="T39" fmla="*/ 25 h 81"/>
                  <a:gd name="T40" fmla="*/ 3 w 40"/>
                  <a:gd name="T41" fmla="*/ 32 h 81"/>
                  <a:gd name="T42" fmla="*/ 1 w 40"/>
                  <a:gd name="T43" fmla="*/ 38 h 81"/>
                  <a:gd name="T44" fmla="*/ 1 w 40"/>
                  <a:gd name="T45" fmla="*/ 48 h 81"/>
                  <a:gd name="T46" fmla="*/ 0 w 40"/>
                  <a:gd name="T47" fmla="*/ 54 h 81"/>
                  <a:gd name="T48" fmla="*/ 0 w 40"/>
                  <a:gd name="T49" fmla="*/ 61 h 81"/>
                  <a:gd name="T50" fmla="*/ 1 w 40"/>
                  <a:gd name="T51" fmla="*/ 68 h 81"/>
                  <a:gd name="T52" fmla="*/ 1 w 40"/>
                  <a:gd name="T53" fmla="*/ 71 h 81"/>
                  <a:gd name="T54" fmla="*/ 14 w 40"/>
                  <a:gd name="T5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" h="81">
                    <a:moveTo>
                      <a:pt x="14" y="81"/>
                    </a:moveTo>
                    <a:lnTo>
                      <a:pt x="18" y="79"/>
                    </a:lnTo>
                    <a:lnTo>
                      <a:pt x="21" y="78"/>
                    </a:lnTo>
                    <a:lnTo>
                      <a:pt x="25" y="74"/>
                    </a:lnTo>
                    <a:lnTo>
                      <a:pt x="28" y="68"/>
                    </a:lnTo>
                    <a:lnTo>
                      <a:pt x="32" y="60"/>
                    </a:lnTo>
                    <a:lnTo>
                      <a:pt x="33" y="56"/>
                    </a:lnTo>
                    <a:lnTo>
                      <a:pt x="38" y="36"/>
                    </a:lnTo>
                    <a:lnTo>
                      <a:pt x="40" y="25"/>
                    </a:lnTo>
                    <a:lnTo>
                      <a:pt x="40" y="18"/>
                    </a:lnTo>
                    <a:lnTo>
                      <a:pt x="38" y="12"/>
                    </a:lnTo>
                    <a:lnTo>
                      <a:pt x="37" y="6"/>
                    </a:lnTo>
                    <a:lnTo>
                      <a:pt x="35" y="3"/>
                    </a:lnTo>
                    <a:lnTo>
                      <a:pt x="30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7" y="6"/>
                    </a:lnTo>
                    <a:lnTo>
                      <a:pt x="12" y="13"/>
                    </a:lnTo>
                    <a:lnTo>
                      <a:pt x="8" y="18"/>
                    </a:lnTo>
                    <a:lnTo>
                      <a:pt x="6" y="25"/>
                    </a:lnTo>
                    <a:lnTo>
                      <a:pt x="3" y="32"/>
                    </a:lnTo>
                    <a:lnTo>
                      <a:pt x="1" y="38"/>
                    </a:lnTo>
                    <a:lnTo>
                      <a:pt x="1" y="48"/>
                    </a:lnTo>
                    <a:lnTo>
                      <a:pt x="0" y="54"/>
                    </a:lnTo>
                    <a:lnTo>
                      <a:pt x="0" y="61"/>
                    </a:lnTo>
                    <a:lnTo>
                      <a:pt x="1" y="68"/>
                    </a:lnTo>
                    <a:lnTo>
                      <a:pt x="1" y="71"/>
                    </a:lnTo>
                    <a:lnTo>
                      <a:pt x="14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1" name="Freeform 14">
                <a:extLst>
                  <a:ext uri="{FF2B5EF4-FFF2-40B4-BE49-F238E27FC236}">
                    <a16:creationId xmlns:a16="http://schemas.microsoft.com/office/drawing/2014/main" id="{70A6A23E-F9DF-4AC9-B645-D4DC8D72A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1370"/>
                <a:ext cx="14" cy="26"/>
              </a:xfrm>
              <a:custGeom>
                <a:avLst/>
                <a:gdLst>
                  <a:gd name="T0" fmla="*/ 14 w 14"/>
                  <a:gd name="T1" fmla="*/ 25 h 26"/>
                  <a:gd name="T2" fmla="*/ 11 w 14"/>
                  <a:gd name="T3" fmla="*/ 20 h 26"/>
                  <a:gd name="T4" fmla="*/ 7 w 14"/>
                  <a:gd name="T5" fmla="*/ 14 h 26"/>
                  <a:gd name="T6" fmla="*/ 4 w 14"/>
                  <a:gd name="T7" fmla="*/ 8 h 26"/>
                  <a:gd name="T8" fmla="*/ 4 w 14"/>
                  <a:gd name="T9" fmla="*/ 0 h 26"/>
                  <a:gd name="T10" fmla="*/ 2 w 14"/>
                  <a:gd name="T11" fmla="*/ 0 h 26"/>
                  <a:gd name="T12" fmla="*/ 0 w 14"/>
                  <a:gd name="T13" fmla="*/ 0 h 26"/>
                  <a:gd name="T14" fmla="*/ 1 w 14"/>
                  <a:gd name="T15" fmla="*/ 5 h 26"/>
                  <a:gd name="T16" fmla="*/ 3 w 14"/>
                  <a:gd name="T17" fmla="*/ 10 h 26"/>
                  <a:gd name="T18" fmla="*/ 9 w 14"/>
                  <a:gd name="T19" fmla="*/ 20 h 26"/>
                  <a:gd name="T20" fmla="*/ 12 w 14"/>
                  <a:gd name="T21" fmla="*/ 23 h 26"/>
                  <a:gd name="T22" fmla="*/ 14 w 14"/>
                  <a:gd name="T23" fmla="*/ 26 h 26"/>
                  <a:gd name="T24" fmla="*/ 14 w 14"/>
                  <a:gd name="T25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6">
                    <a:moveTo>
                      <a:pt x="14" y="25"/>
                    </a:moveTo>
                    <a:lnTo>
                      <a:pt x="11" y="20"/>
                    </a:lnTo>
                    <a:lnTo>
                      <a:pt x="7" y="14"/>
                    </a:lnTo>
                    <a:lnTo>
                      <a:pt x="4" y="8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10"/>
                    </a:lnTo>
                    <a:lnTo>
                      <a:pt x="9" y="20"/>
                    </a:lnTo>
                    <a:lnTo>
                      <a:pt x="12" y="23"/>
                    </a:lnTo>
                    <a:lnTo>
                      <a:pt x="14" y="26"/>
                    </a:lnTo>
                    <a:lnTo>
                      <a:pt x="14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2" name="Freeform 15">
                <a:extLst>
                  <a:ext uri="{FF2B5EF4-FFF2-40B4-BE49-F238E27FC236}">
                    <a16:creationId xmlns:a16="http://schemas.microsoft.com/office/drawing/2014/main" id="{14180F4F-7DD4-4C78-85FD-2BEDD4010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8" y="1287"/>
                <a:ext cx="53" cy="79"/>
              </a:xfrm>
              <a:custGeom>
                <a:avLst/>
                <a:gdLst>
                  <a:gd name="T0" fmla="*/ 15 w 53"/>
                  <a:gd name="T1" fmla="*/ 79 h 79"/>
                  <a:gd name="T2" fmla="*/ 29 w 53"/>
                  <a:gd name="T3" fmla="*/ 77 h 79"/>
                  <a:gd name="T4" fmla="*/ 35 w 53"/>
                  <a:gd name="T5" fmla="*/ 72 h 79"/>
                  <a:gd name="T6" fmla="*/ 40 w 53"/>
                  <a:gd name="T7" fmla="*/ 65 h 79"/>
                  <a:gd name="T8" fmla="*/ 43 w 53"/>
                  <a:gd name="T9" fmla="*/ 58 h 79"/>
                  <a:gd name="T10" fmla="*/ 48 w 53"/>
                  <a:gd name="T11" fmla="*/ 48 h 79"/>
                  <a:gd name="T12" fmla="*/ 50 w 53"/>
                  <a:gd name="T13" fmla="*/ 40 h 79"/>
                  <a:gd name="T14" fmla="*/ 52 w 53"/>
                  <a:gd name="T15" fmla="*/ 31 h 79"/>
                  <a:gd name="T16" fmla="*/ 53 w 53"/>
                  <a:gd name="T17" fmla="*/ 22 h 79"/>
                  <a:gd name="T18" fmla="*/ 53 w 53"/>
                  <a:gd name="T19" fmla="*/ 18 h 79"/>
                  <a:gd name="T20" fmla="*/ 52 w 53"/>
                  <a:gd name="T21" fmla="*/ 12 h 79"/>
                  <a:gd name="T22" fmla="*/ 50 w 53"/>
                  <a:gd name="T23" fmla="*/ 10 h 79"/>
                  <a:gd name="T24" fmla="*/ 47 w 53"/>
                  <a:gd name="T25" fmla="*/ 5 h 79"/>
                  <a:gd name="T26" fmla="*/ 43 w 53"/>
                  <a:gd name="T27" fmla="*/ 2 h 79"/>
                  <a:gd name="T28" fmla="*/ 41 w 53"/>
                  <a:gd name="T29" fmla="*/ 0 h 79"/>
                  <a:gd name="T30" fmla="*/ 38 w 53"/>
                  <a:gd name="T31" fmla="*/ 0 h 79"/>
                  <a:gd name="T32" fmla="*/ 35 w 53"/>
                  <a:gd name="T33" fmla="*/ 0 h 79"/>
                  <a:gd name="T34" fmla="*/ 30 w 53"/>
                  <a:gd name="T35" fmla="*/ 0 h 79"/>
                  <a:gd name="T36" fmla="*/ 26 w 53"/>
                  <a:gd name="T37" fmla="*/ 2 h 79"/>
                  <a:gd name="T38" fmla="*/ 23 w 53"/>
                  <a:gd name="T39" fmla="*/ 5 h 79"/>
                  <a:gd name="T40" fmla="*/ 17 w 53"/>
                  <a:gd name="T41" fmla="*/ 11 h 79"/>
                  <a:gd name="T42" fmla="*/ 10 w 53"/>
                  <a:gd name="T43" fmla="*/ 21 h 79"/>
                  <a:gd name="T44" fmla="*/ 5 w 53"/>
                  <a:gd name="T45" fmla="*/ 31 h 79"/>
                  <a:gd name="T46" fmla="*/ 3 w 53"/>
                  <a:gd name="T47" fmla="*/ 39 h 79"/>
                  <a:gd name="T48" fmla="*/ 0 w 53"/>
                  <a:gd name="T49" fmla="*/ 47 h 79"/>
                  <a:gd name="T50" fmla="*/ 0 w 53"/>
                  <a:gd name="T51" fmla="*/ 55 h 79"/>
                  <a:gd name="T52" fmla="*/ 0 w 53"/>
                  <a:gd name="T53" fmla="*/ 63 h 79"/>
                  <a:gd name="T54" fmla="*/ 2 w 53"/>
                  <a:gd name="T55" fmla="*/ 68 h 79"/>
                  <a:gd name="T56" fmla="*/ 4 w 53"/>
                  <a:gd name="T57" fmla="*/ 72 h 79"/>
                  <a:gd name="T58" fmla="*/ 8 w 53"/>
                  <a:gd name="T59" fmla="*/ 75 h 79"/>
                  <a:gd name="T60" fmla="*/ 11 w 53"/>
                  <a:gd name="T61" fmla="*/ 78 h 79"/>
                  <a:gd name="T62" fmla="*/ 13 w 53"/>
                  <a:gd name="T63" fmla="*/ 78 h 79"/>
                  <a:gd name="T64" fmla="*/ 15 w 53"/>
                  <a:gd name="T65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3" h="79">
                    <a:moveTo>
                      <a:pt x="15" y="79"/>
                    </a:moveTo>
                    <a:lnTo>
                      <a:pt x="29" y="77"/>
                    </a:lnTo>
                    <a:lnTo>
                      <a:pt x="35" y="72"/>
                    </a:lnTo>
                    <a:lnTo>
                      <a:pt x="40" y="65"/>
                    </a:lnTo>
                    <a:lnTo>
                      <a:pt x="43" y="58"/>
                    </a:lnTo>
                    <a:lnTo>
                      <a:pt x="48" y="48"/>
                    </a:lnTo>
                    <a:lnTo>
                      <a:pt x="50" y="40"/>
                    </a:lnTo>
                    <a:lnTo>
                      <a:pt x="52" y="31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2" y="12"/>
                    </a:lnTo>
                    <a:lnTo>
                      <a:pt x="50" y="10"/>
                    </a:lnTo>
                    <a:lnTo>
                      <a:pt x="47" y="5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0" y="0"/>
                    </a:lnTo>
                    <a:lnTo>
                      <a:pt x="26" y="2"/>
                    </a:lnTo>
                    <a:lnTo>
                      <a:pt x="23" y="5"/>
                    </a:lnTo>
                    <a:lnTo>
                      <a:pt x="17" y="11"/>
                    </a:lnTo>
                    <a:lnTo>
                      <a:pt x="10" y="21"/>
                    </a:lnTo>
                    <a:lnTo>
                      <a:pt x="5" y="31"/>
                    </a:lnTo>
                    <a:lnTo>
                      <a:pt x="3" y="39"/>
                    </a:lnTo>
                    <a:lnTo>
                      <a:pt x="0" y="47"/>
                    </a:lnTo>
                    <a:lnTo>
                      <a:pt x="0" y="55"/>
                    </a:lnTo>
                    <a:lnTo>
                      <a:pt x="0" y="63"/>
                    </a:lnTo>
                    <a:lnTo>
                      <a:pt x="2" y="68"/>
                    </a:lnTo>
                    <a:lnTo>
                      <a:pt x="4" y="72"/>
                    </a:lnTo>
                    <a:lnTo>
                      <a:pt x="8" y="75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5" y="7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3" name="Freeform 16">
                <a:extLst>
                  <a:ext uri="{FF2B5EF4-FFF2-40B4-BE49-F238E27FC236}">
                    <a16:creationId xmlns:a16="http://schemas.microsoft.com/office/drawing/2014/main" id="{5C65BD44-4688-42EB-A79D-8EC87A78F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1342"/>
                <a:ext cx="12" cy="14"/>
              </a:xfrm>
              <a:custGeom>
                <a:avLst/>
                <a:gdLst>
                  <a:gd name="T0" fmla="*/ 12 w 12"/>
                  <a:gd name="T1" fmla="*/ 14 h 14"/>
                  <a:gd name="T2" fmla="*/ 10 w 12"/>
                  <a:gd name="T3" fmla="*/ 2 h 14"/>
                  <a:gd name="T4" fmla="*/ 10 w 12"/>
                  <a:gd name="T5" fmla="*/ 1 h 14"/>
                  <a:gd name="T6" fmla="*/ 9 w 12"/>
                  <a:gd name="T7" fmla="*/ 1 h 14"/>
                  <a:gd name="T8" fmla="*/ 8 w 12"/>
                  <a:gd name="T9" fmla="*/ 0 h 14"/>
                  <a:gd name="T10" fmla="*/ 7 w 12"/>
                  <a:gd name="T11" fmla="*/ 0 h 14"/>
                  <a:gd name="T12" fmla="*/ 0 w 12"/>
                  <a:gd name="T13" fmla="*/ 6 h 14"/>
                  <a:gd name="T14" fmla="*/ 10 w 12"/>
                  <a:gd name="T15" fmla="*/ 10 h 14"/>
                  <a:gd name="T16" fmla="*/ 12 w 12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4">
                    <a:moveTo>
                      <a:pt x="12" y="14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0" y="6"/>
                    </a:lnTo>
                    <a:lnTo>
                      <a:pt x="10" y="10"/>
                    </a:ln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4" name="Freeform 17">
                <a:extLst>
                  <a:ext uri="{FF2B5EF4-FFF2-40B4-BE49-F238E27FC236}">
                    <a16:creationId xmlns:a16="http://schemas.microsoft.com/office/drawing/2014/main" id="{BABFB3A4-5ECD-47D7-B64E-27CC6FD20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" y="1269"/>
                <a:ext cx="61" cy="78"/>
              </a:xfrm>
              <a:custGeom>
                <a:avLst/>
                <a:gdLst>
                  <a:gd name="T0" fmla="*/ 53 w 61"/>
                  <a:gd name="T1" fmla="*/ 78 h 78"/>
                  <a:gd name="T2" fmla="*/ 58 w 61"/>
                  <a:gd name="T3" fmla="*/ 76 h 78"/>
                  <a:gd name="T4" fmla="*/ 60 w 61"/>
                  <a:gd name="T5" fmla="*/ 73 h 78"/>
                  <a:gd name="T6" fmla="*/ 61 w 61"/>
                  <a:gd name="T7" fmla="*/ 70 h 78"/>
                  <a:gd name="T8" fmla="*/ 61 w 61"/>
                  <a:gd name="T9" fmla="*/ 67 h 78"/>
                  <a:gd name="T10" fmla="*/ 61 w 61"/>
                  <a:gd name="T11" fmla="*/ 63 h 78"/>
                  <a:gd name="T12" fmla="*/ 60 w 61"/>
                  <a:gd name="T13" fmla="*/ 56 h 78"/>
                  <a:gd name="T14" fmla="*/ 58 w 61"/>
                  <a:gd name="T15" fmla="*/ 49 h 78"/>
                  <a:gd name="T16" fmla="*/ 55 w 61"/>
                  <a:gd name="T17" fmla="*/ 42 h 78"/>
                  <a:gd name="T18" fmla="*/ 49 w 61"/>
                  <a:gd name="T19" fmla="*/ 30 h 78"/>
                  <a:gd name="T20" fmla="*/ 41 w 61"/>
                  <a:gd name="T21" fmla="*/ 20 h 78"/>
                  <a:gd name="T22" fmla="*/ 32 w 61"/>
                  <a:gd name="T23" fmla="*/ 12 h 78"/>
                  <a:gd name="T24" fmla="*/ 22 w 61"/>
                  <a:gd name="T25" fmla="*/ 4 h 78"/>
                  <a:gd name="T26" fmla="*/ 15 w 61"/>
                  <a:gd name="T27" fmla="*/ 0 h 78"/>
                  <a:gd name="T28" fmla="*/ 8 w 61"/>
                  <a:gd name="T29" fmla="*/ 0 h 78"/>
                  <a:gd name="T30" fmla="*/ 5 w 61"/>
                  <a:gd name="T31" fmla="*/ 0 h 78"/>
                  <a:gd name="T32" fmla="*/ 3 w 61"/>
                  <a:gd name="T33" fmla="*/ 3 h 78"/>
                  <a:gd name="T34" fmla="*/ 2 w 61"/>
                  <a:gd name="T35" fmla="*/ 5 h 78"/>
                  <a:gd name="T36" fmla="*/ 1 w 61"/>
                  <a:gd name="T37" fmla="*/ 8 h 78"/>
                  <a:gd name="T38" fmla="*/ 0 w 61"/>
                  <a:gd name="T39" fmla="*/ 11 h 78"/>
                  <a:gd name="T40" fmla="*/ 0 w 61"/>
                  <a:gd name="T41" fmla="*/ 14 h 78"/>
                  <a:gd name="T42" fmla="*/ 1 w 61"/>
                  <a:gd name="T43" fmla="*/ 20 h 78"/>
                  <a:gd name="T44" fmla="*/ 2 w 61"/>
                  <a:gd name="T45" fmla="*/ 24 h 78"/>
                  <a:gd name="T46" fmla="*/ 5 w 61"/>
                  <a:gd name="T47" fmla="*/ 32 h 78"/>
                  <a:gd name="T48" fmla="*/ 8 w 61"/>
                  <a:gd name="T49" fmla="*/ 40 h 78"/>
                  <a:gd name="T50" fmla="*/ 13 w 61"/>
                  <a:gd name="T51" fmla="*/ 47 h 78"/>
                  <a:gd name="T52" fmla="*/ 18 w 61"/>
                  <a:gd name="T53" fmla="*/ 53 h 78"/>
                  <a:gd name="T54" fmla="*/ 27 w 61"/>
                  <a:gd name="T55" fmla="*/ 63 h 78"/>
                  <a:gd name="T56" fmla="*/ 37 w 61"/>
                  <a:gd name="T57" fmla="*/ 71 h 78"/>
                  <a:gd name="T58" fmla="*/ 44 w 61"/>
                  <a:gd name="T59" fmla="*/ 76 h 78"/>
                  <a:gd name="T60" fmla="*/ 48 w 61"/>
                  <a:gd name="T61" fmla="*/ 77 h 78"/>
                  <a:gd name="T62" fmla="*/ 53 w 61"/>
                  <a:gd name="T6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" h="78">
                    <a:moveTo>
                      <a:pt x="53" y="78"/>
                    </a:moveTo>
                    <a:lnTo>
                      <a:pt x="58" y="76"/>
                    </a:lnTo>
                    <a:lnTo>
                      <a:pt x="60" y="73"/>
                    </a:lnTo>
                    <a:lnTo>
                      <a:pt x="61" y="70"/>
                    </a:lnTo>
                    <a:lnTo>
                      <a:pt x="61" y="67"/>
                    </a:lnTo>
                    <a:lnTo>
                      <a:pt x="61" y="63"/>
                    </a:lnTo>
                    <a:lnTo>
                      <a:pt x="60" y="56"/>
                    </a:lnTo>
                    <a:lnTo>
                      <a:pt x="58" y="49"/>
                    </a:lnTo>
                    <a:lnTo>
                      <a:pt x="55" y="42"/>
                    </a:lnTo>
                    <a:lnTo>
                      <a:pt x="49" y="30"/>
                    </a:lnTo>
                    <a:lnTo>
                      <a:pt x="41" y="20"/>
                    </a:lnTo>
                    <a:lnTo>
                      <a:pt x="32" y="12"/>
                    </a:lnTo>
                    <a:lnTo>
                      <a:pt x="22" y="4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20"/>
                    </a:lnTo>
                    <a:lnTo>
                      <a:pt x="2" y="24"/>
                    </a:lnTo>
                    <a:lnTo>
                      <a:pt x="5" y="32"/>
                    </a:lnTo>
                    <a:lnTo>
                      <a:pt x="8" y="40"/>
                    </a:lnTo>
                    <a:lnTo>
                      <a:pt x="13" y="47"/>
                    </a:lnTo>
                    <a:lnTo>
                      <a:pt x="18" y="53"/>
                    </a:lnTo>
                    <a:lnTo>
                      <a:pt x="27" y="63"/>
                    </a:lnTo>
                    <a:lnTo>
                      <a:pt x="37" y="71"/>
                    </a:lnTo>
                    <a:lnTo>
                      <a:pt x="44" y="76"/>
                    </a:lnTo>
                    <a:lnTo>
                      <a:pt x="48" y="77"/>
                    </a:lnTo>
                    <a:lnTo>
                      <a:pt x="53" y="7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5" name="Freeform 18">
                <a:extLst>
                  <a:ext uri="{FF2B5EF4-FFF2-40B4-BE49-F238E27FC236}">
                    <a16:creationId xmlns:a16="http://schemas.microsoft.com/office/drawing/2014/main" id="{16DD2BFD-8D7B-4231-8DBF-632B23E2E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6" y="1244"/>
                <a:ext cx="60" cy="98"/>
              </a:xfrm>
              <a:custGeom>
                <a:avLst/>
                <a:gdLst>
                  <a:gd name="T0" fmla="*/ 23 w 60"/>
                  <a:gd name="T1" fmla="*/ 98 h 98"/>
                  <a:gd name="T2" fmla="*/ 28 w 60"/>
                  <a:gd name="T3" fmla="*/ 97 h 98"/>
                  <a:gd name="T4" fmla="*/ 33 w 60"/>
                  <a:gd name="T5" fmla="*/ 96 h 98"/>
                  <a:gd name="T6" fmla="*/ 37 w 60"/>
                  <a:gd name="T7" fmla="*/ 92 h 98"/>
                  <a:gd name="T8" fmla="*/ 41 w 60"/>
                  <a:gd name="T9" fmla="*/ 88 h 98"/>
                  <a:gd name="T10" fmla="*/ 46 w 60"/>
                  <a:gd name="T11" fmla="*/ 80 h 98"/>
                  <a:gd name="T12" fmla="*/ 51 w 60"/>
                  <a:gd name="T13" fmla="*/ 70 h 98"/>
                  <a:gd name="T14" fmla="*/ 55 w 60"/>
                  <a:gd name="T15" fmla="*/ 60 h 98"/>
                  <a:gd name="T16" fmla="*/ 58 w 60"/>
                  <a:gd name="T17" fmla="*/ 49 h 98"/>
                  <a:gd name="T18" fmla="*/ 60 w 60"/>
                  <a:gd name="T19" fmla="*/ 38 h 98"/>
                  <a:gd name="T20" fmla="*/ 60 w 60"/>
                  <a:gd name="T21" fmla="*/ 27 h 98"/>
                  <a:gd name="T22" fmla="*/ 59 w 60"/>
                  <a:gd name="T23" fmla="*/ 16 h 98"/>
                  <a:gd name="T24" fmla="*/ 55 w 60"/>
                  <a:gd name="T25" fmla="*/ 6 h 98"/>
                  <a:gd name="T26" fmla="*/ 52 w 60"/>
                  <a:gd name="T27" fmla="*/ 3 h 98"/>
                  <a:gd name="T28" fmla="*/ 47 w 60"/>
                  <a:gd name="T29" fmla="*/ 1 h 98"/>
                  <a:gd name="T30" fmla="*/ 41 w 60"/>
                  <a:gd name="T31" fmla="*/ 0 h 98"/>
                  <a:gd name="T32" fmla="*/ 36 w 60"/>
                  <a:gd name="T33" fmla="*/ 0 h 98"/>
                  <a:gd name="T34" fmla="*/ 29 w 60"/>
                  <a:gd name="T35" fmla="*/ 5 h 98"/>
                  <a:gd name="T36" fmla="*/ 23 w 60"/>
                  <a:gd name="T37" fmla="*/ 10 h 98"/>
                  <a:gd name="T38" fmla="*/ 13 w 60"/>
                  <a:gd name="T39" fmla="*/ 22 h 98"/>
                  <a:gd name="T40" fmla="*/ 6 w 60"/>
                  <a:gd name="T41" fmla="*/ 36 h 98"/>
                  <a:gd name="T42" fmla="*/ 0 w 60"/>
                  <a:gd name="T43" fmla="*/ 52 h 98"/>
                  <a:gd name="T44" fmla="*/ 0 w 60"/>
                  <a:gd name="T45" fmla="*/ 63 h 98"/>
                  <a:gd name="T46" fmla="*/ 1 w 60"/>
                  <a:gd name="T47" fmla="*/ 75 h 98"/>
                  <a:gd name="T48" fmla="*/ 5 w 60"/>
                  <a:gd name="T49" fmla="*/ 85 h 98"/>
                  <a:gd name="T50" fmla="*/ 7 w 60"/>
                  <a:gd name="T51" fmla="*/ 89 h 98"/>
                  <a:gd name="T52" fmla="*/ 11 w 60"/>
                  <a:gd name="T53" fmla="*/ 93 h 98"/>
                  <a:gd name="T54" fmla="*/ 17 w 60"/>
                  <a:gd name="T55" fmla="*/ 96 h 98"/>
                  <a:gd name="T56" fmla="*/ 23 w 60"/>
                  <a:gd name="T5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0" h="98">
                    <a:moveTo>
                      <a:pt x="23" y="98"/>
                    </a:moveTo>
                    <a:lnTo>
                      <a:pt x="28" y="97"/>
                    </a:lnTo>
                    <a:lnTo>
                      <a:pt x="33" y="96"/>
                    </a:lnTo>
                    <a:lnTo>
                      <a:pt x="37" y="92"/>
                    </a:lnTo>
                    <a:lnTo>
                      <a:pt x="41" y="88"/>
                    </a:lnTo>
                    <a:lnTo>
                      <a:pt x="46" y="80"/>
                    </a:lnTo>
                    <a:lnTo>
                      <a:pt x="51" y="70"/>
                    </a:lnTo>
                    <a:lnTo>
                      <a:pt x="55" y="60"/>
                    </a:lnTo>
                    <a:lnTo>
                      <a:pt x="58" y="49"/>
                    </a:lnTo>
                    <a:lnTo>
                      <a:pt x="60" y="38"/>
                    </a:lnTo>
                    <a:lnTo>
                      <a:pt x="60" y="27"/>
                    </a:lnTo>
                    <a:lnTo>
                      <a:pt x="59" y="16"/>
                    </a:lnTo>
                    <a:lnTo>
                      <a:pt x="55" y="6"/>
                    </a:lnTo>
                    <a:lnTo>
                      <a:pt x="52" y="3"/>
                    </a:lnTo>
                    <a:lnTo>
                      <a:pt x="47" y="1"/>
                    </a:lnTo>
                    <a:lnTo>
                      <a:pt x="41" y="0"/>
                    </a:lnTo>
                    <a:lnTo>
                      <a:pt x="36" y="0"/>
                    </a:lnTo>
                    <a:lnTo>
                      <a:pt x="29" y="5"/>
                    </a:lnTo>
                    <a:lnTo>
                      <a:pt x="23" y="10"/>
                    </a:lnTo>
                    <a:lnTo>
                      <a:pt x="13" y="22"/>
                    </a:lnTo>
                    <a:lnTo>
                      <a:pt x="6" y="36"/>
                    </a:lnTo>
                    <a:lnTo>
                      <a:pt x="0" y="52"/>
                    </a:lnTo>
                    <a:lnTo>
                      <a:pt x="0" y="63"/>
                    </a:lnTo>
                    <a:lnTo>
                      <a:pt x="1" y="75"/>
                    </a:lnTo>
                    <a:lnTo>
                      <a:pt x="5" y="85"/>
                    </a:lnTo>
                    <a:lnTo>
                      <a:pt x="7" y="89"/>
                    </a:lnTo>
                    <a:lnTo>
                      <a:pt x="11" y="93"/>
                    </a:lnTo>
                    <a:lnTo>
                      <a:pt x="17" y="96"/>
                    </a:lnTo>
                    <a:lnTo>
                      <a:pt x="23" y="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6" name="Freeform 19">
                <a:extLst>
                  <a:ext uri="{FF2B5EF4-FFF2-40B4-BE49-F238E27FC236}">
                    <a16:creationId xmlns:a16="http://schemas.microsoft.com/office/drawing/2014/main" id="{F09862D6-D877-4DA8-A2D9-25F31CA974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6" y="1297"/>
                <a:ext cx="17" cy="30"/>
              </a:xfrm>
              <a:custGeom>
                <a:avLst/>
                <a:gdLst>
                  <a:gd name="T0" fmla="*/ 13 w 17"/>
                  <a:gd name="T1" fmla="*/ 30 h 30"/>
                  <a:gd name="T2" fmla="*/ 15 w 17"/>
                  <a:gd name="T3" fmla="*/ 27 h 30"/>
                  <a:gd name="T4" fmla="*/ 15 w 17"/>
                  <a:gd name="T5" fmla="*/ 24 h 30"/>
                  <a:gd name="T6" fmla="*/ 17 w 17"/>
                  <a:gd name="T7" fmla="*/ 21 h 30"/>
                  <a:gd name="T8" fmla="*/ 17 w 17"/>
                  <a:gd name="T9" fmla="*/ 18 h 30"/>
                  <a:gd name="T10" fmla="*/ 17 w 17"/>
                  <a:gd name="T11" fmla="*/ 14 h 30"/>
                  <a:gd name="T12" fmla="*/ 17 w 17"/>
                  <a:gd name="T13" fmla="*/ 11 h 30"/>
                  <a:gd name="T14" fmla="*/ 17 w 17"/>
                  <a:gd name="T15" fmla="*/ 8 h 30"/>
                  <a:gd name="T16" fmla="*/ 17 w 17"/>
                  <a:gd name="T17" fmla="*/ 5 h 30"/>
                  <a:gd name="T18" fmla="*/ 17 w 17"/>
                  <a:gd name="T19" fmla="*/ 4 h 30"/>
                  <a:gd name="T20" fmla="*/ 16 w 17"/>
                  <a:gd name="T21" fmla="*/ 3 h 30"/>
                  <a:gd name="T22" fmla="*/ 15 w 17"/>
                  <a:gd name="T23" fmla="*/ 2 h 30"/>
                  <a:gd name="T24" fmla="*/ 13 w 17"/>
                  <a:gd name="T25" fmla="*/ 0 h 30"/>
                  <a:gd name="T26" fmla="*/ 12 w 17"/>
                  <a:gd name="T27" fmla="*/ 0 h 30"/>
                  <a:gd name="T28" fmla="*/ 10 w 17"/>
                  <a:gd name="T29" fmla="*/ 0 h 30"/>
                  <a:gd name="T30" fmla="*/ 8 w 17"/>
                  <a:gd name="T31" fmla="*/ 0 h 30"/>
                  <a:gd name="T32" fmla="*/ 6 w 17"/>
                  <a:gd name="T33" fmla="*/ 1 h 30"/>
                  <a:gd name="T34" fmla="*/ 5 w 17"/>
                  <a:gd name="T35" fmla="*/ 2 h 30"/>
                  <a:gd name="T36" fmla="*/ 3 w 17"/>
                  <a:gd name="T37" fmla="*/ 2 h 30"/>
                  <a:gd name="T38" fmla="*/ 2 w 17"/>
                  <a:gd name="T39" fmla="*/ 3 h 30"/>
                  <a:gd name="T40" fmla="*/ 0 w 17"/>
                  <a:gd name="T41" fmla="*/ 5 h 30"/>
                  <a:gd name="T42" fmla="*/ 0 w 17"/>
                  <a:gd name="T43" fmla="*/ 7 h 30"/>
                  <a:gd name="T44" fmla="*/ 5 w 17"/>
                  <a:gd name="T45" fmla="*/ 9 h 30"/>
                  <a:gd name="T46" fmla="*/ 7 w 17"/>
                  <a:gd name="T47" fmla="*/ 10 h 30"/>
                  <a:gd name="T48" fmla="*/ 8 w 17"/>
                  <a:gd name="T49" fmla="*/ 12 h 30"/>
                  <a:gd name="T50" fmla="*/ 10 w 17"/>
                  <a:gd name="T51" fmla="*/ 15 h 30"/>
                  <a:gd name="T52" fmla="*/ 11 w 17"/>
                  <a:gd name="T53" fmla="*/ 17 h 30"/>
                  <a:gd name="T54" fmla="*/ 12 w 17"/>
                  <a:gd name="T55" fmla="*/ 20 h 30"/>
                  <a:gd name="T56" fmla="*/ 13 w 17"/>
                  <a:gd name="T57" fmla="*/ 22 h 30"/>
                  <a:gd name="T58" fmla="*/ 13 w 17"/>
                  <a:gd name="T59" fmla="*/ 25 h 30"/>
                  <a:gd name="T60" fmla="*/ 14 w 17"/>
                  <a:gd name="T61" fmla="*/ 28 h 30"/>
                  <a:gd name="T62" fmla="*/ 13 w 17"/>
                  <a:gd name="T63" fmla="*/ 28 h 30"/>
                  <a:gd name="T64" fmla="*/ 13 w 17"/>
                  <a:gd name="T65" fmla="*/ 29 h 30"/>
                  <a:gd name="T66" fmla="*/ 13 w 17"/>
                  <a:gd name="T6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30">
                    <a:moveTo>
                      <a:pt x="13" y="30"/>
                    </a:moveTo>
                    <a:lnTo>
                      <a:pt x="15" y="27"/>
                    </a:lnTo>
                    <a:lnTo>
                      <a:pt x="15" y="24"/>
                    </a:lnTo>
                    <a:lnTo>
                      <a:pt x="17" y="21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1"/>
                    </a:lnTo>
                    <a:lnTo>
                      <a:pt x="17" y="8"/>
                    </a:lnTo>
                    <a:lnTo>
                      <a:pt x="17" y="5"/>
                    </a:lnTo>
                    <a:lnTo>
                      <a:pt x="17" y="4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5" y="9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10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3" y="22"/>
                    </a:lnTo>
                    <a:lnTo>
                      <a:pt x="13" y="25"/>
                    </a:lnTo>
                    <a:lnTo>
                      <a:pt x="14" y="28"/>
                    </a:lnTo>
                    <a:lnTo>
                      <a:pt x="13" y="28"/>
                    </a:lnTo>
                    <a:lnTo>
                      <a:pt x="13" y="29"/>
                    </a:lnTo>
                    <a:lnTo>
                      <a:pt x="13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7" name="Freeform 20">
                <a:extLst>
                  <a:ext uri="{FF2B5EF4-FFF2-40B4-BE49-F238E27FC236}">
                    <a16:creationId xmlns:a16="http://schemas.microsoft.com/office/drawing/2014/main" id="{0AF55032-F3FD-4997-8B8A-688BACD58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1280"/>
                <a:ext cx="11" cy="26"/>
              </a:xfrm>
              <a:custGeom>
                <a:avLst/>
                <a:gdLst>
                  <a:gd name="T0" fmla="*/ 11 w 11"/>
                  <a:gd name="T1" fmla="*/ 26 h 26"/>
                  <a:gd name="T2" fmla="*/ 7 w 11"/>
                  <a:gd name="T3" fmla="*/ 14 h 26"/>
                  <a:gd name="T4" fmla="*/ 6 w 11"/>
                  <a:gd name="T5" fmla="*/ 8 h 26"/>
                  <a:gd name="T6" fmla="*/ 6 w 11"/>
                  <a:gd name="T7" fmla="*/ 2 h 26"/>
                  <a:gd name="T8" fmla="*/ 6 w 11"/>
                  <a:gd name="T9" fmla="*/ 0 h 26"/>
                  <a:gd name="T10" fmla="*/ 1 w 11"/>
                  <a:gd name="T11" fmla="*/ 0 h 26"/>
                  <a:gd name="T12" fmla="*/ 0 w 11"/>
                  <a:gd name="T13" fmla="*/ 4 h 26"/>
                  <a:gd name="T14" fmla="*/ 1 w 11"/>
                  <a:gd name="T15" fmla="*/ 8 h 26"/>
                  <a:gd name="T16" fmla="*/ 4 w 11"/>
                  <a:gd name="T17" fmla="*/ 17 h 26"/>
                  <a:gd name="T18" fmla="*/ 6 w 11"/>
                  <a:gd name="T19" fmla="*/ 19 h 26"/>
                  <a:gd name="T20" fmla="*/ 8 w 11"/>
                  <a:gd name="T21" fmla="*/ 22 h 26"/>
                  <a:gd name="T22" fmla="*/ 11 w 11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26">
                    <a:moveTo>
                      <a:pt x="11" y="26"/>
                    </a:moveTo>
                    <a:lnTo>
                      <a:pt x="7" y="1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4" y="17"/>
                    </a:lnTo>
                    <a:lnTo>
                      <a:pt x="6" y="19"/>
                    </a:lnTo>
                    <a:lnTo>
                      <a:pt x="8" y="22"/>
                    </a:lnTo>
                    <a:lnTo>
                      <a:pt x="11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8" name="Freeform 21">
                <a:extLst>
                  <a:ext uri="{FF2B5EF4-FFF2-40B4-BE49-F238E27FC236}">
                    <a16:creationId xmlns:a16="http://schemas.microsoft.com/office/drawing/2014/main" id="{C3F537AB-30B1-4170-81B0-341CC863B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1254"/>
                <a:ext cx="24" cy="15"/>
              </a:xfrm>
              <a:custGeom>
                <a:avLst/>
                <a:gdLst>
                  <a:gd name="T0" fmla="*/ 24 w 24"/>
                  <a:gd name="T1" fmla="*/ 15 h 15"/>
                  <a:gd name="T2" fmla="*/ 23 w 24"/>
                  <a:gd name="T3" fmla="*/ 7 h 15"/>
                  <a:gd name="T4" fmla="*/ 21 w 24"/>
                  <a:gd name="T5" fmla="*/ 3 h 15"/>
                  <a:gd name="T6" fmla="*/ 18 w 24"/>
                  <a:gd name="T7" fmla="*/ 1 h 15"/>
                  <a:gd name="T8" fmla="*/ 16 w 24"/>
                  <a:gd name="T9" fmla="*/ 1 h 15"/>
                  <a:gd name="T10" fmla="*/ 14 w 24"/>
                  <a:gd name="T11" fmla="*/ 0 h 15"/>
                  <a:gd name="T12" fmla="*/ 10 w 24"/>
                  <a:gd name="T13" fmla="*/ 0 h 15"/>
                  <a:gd name="T14" fmla="*/ 7 w 24"/>
                  <a:gd name="T15" fmla="*/ 1 h 15"/>
                  <a:gd name="T16" fmla="*/ 3 w 24"/>
                  <a:gd name="T17" fmla="*/ 3 h 15"/>
                  <a:gd name="T18" fmla="*/ 0 w 24"/>
                  <a:gd name="T19" fmla="*/ 7 h 15"/>
                  <a:gd name="T20" fmla="*/ 11 w 24"/>
                  <a:gd name="T21" fmla="*/ 7 h 15"/>
                  <a:gd name="T22" fmla="*/ 16 w 24"/>
                  <a:gd name="T23" fmla="*/ 8 h 15"/>
                  <a:gd name="T24" fmla="*/ 20 w 24"/>
                  <a:gd name="T25" fmla="*/ 12 h 15"/>
                  <a:gd name="T26" fmla="*/ 22 w 24"/>
                  <a:gd name="T27" fmla="*/ 14 h 15"/>
                  <a:gd name="T28" fmla="*/ 24 w 24"/>
                  <a:gd name="T29" fmla="*/ 15 h 15"/>
                  <a:gd name="T30" fmla="*/ 24 w 24"/>
                  <a:gd name="T3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15">
                    <a:moveTo>
                      <a:pt x="24" y="15"/>
                    </a:moveTo>
                    <a:lnTo>
                      <a:pt x="23" y="7"/>
                    </a:lnTo>
                    <a:lnTo>
                      <a:pt x="21" y="3"/>
                    </a:lnTo>
                    <a:lnTo>
                      <a:pt x="18" y="1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11" y="7"/>
                    </a:lnTo>
                    <a:lnTo>
                      <a:pt x="16" y="8"/>
                    </a:lnTo>
                    <a:lnTo>
                      <a:pt x="20" y="12"/>
                    </a:lnTo>
                    <a:lnTo>
                      <a:pt x="22" y="14"/>
                    </a:lnTo>
                    <a:lnTo>
                      <a:pt x="24" y="15"/>
                    </a:lnTo>
                    <a:lnTo>
                      <a:pt x="24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09" name="Freeform 22">
                <a:extLst>
                  <a:ext uri="{FF2B5EF4-FFF2-40B4-BE49-F238E27FC236}">
                    <a16:creationId xmlns:a16="http://schemas.microsoft.com/office/drawing/2014/main" id="{7B6C1DA1-9DF8-4E96-B4F5-9DED87879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1176"/>
                <a:ext cx="59" cy="92"/>
              </a:xfrm>
              <a:custGeom>
                <a:avLst/>
                <a:gdLst>
                  <a:gd name="T0" fmla="*/ 22 w 59"/>
                  <a:gd name="T1" fmla="*/ 92 h 92"/>
                  <a:gd name="T2" fmla="*/ 28 w 59"/>
                  <a:gd name="T3" fmla="*/ 91 h 92"/>
                  <a:gd name="T4" fmla="*/ 31 w 59"/>
                  <a:gd name="T5" fmla="*/ 88 h 92"/>
                  <a:gd name="T6" fmla="*/ 35 w 59"/>
                  <a:gd name="T7" fmla="*/ 85 h 92"/>
                  <a:gd name="T8" fmla="*/ 38 w 59"/>
                  <a:gd name="T9" fmla="*/ 81 h 92"/>
                  <a:gd name="T10" fmla="*/ 43 w 59"/>
                  <a:gd name="T11" fmla="*/ 73 h 92"/>
                  <a:gd name="T12" fmla="*/ 48 w 59"/>
                  <a:gd name="T13" fmla="*/ 63 h 92"/>
                  <a:gd name="T14" fmla="*/ 51 w 59"/>
                  <a:gd name="T15" fmla="*/ 53 h 92"/>
                  <a:gd name="T16" fmla="*/ 54 w 59"/>
                  <a:gd name="T17" fmla="*/ 42 h 92"/>
                  <a:gd name="T18" fmla="*/ 59 w 59"/>
                  <a:gd name="T19" fmla="*/ 15 h 92"/>
                  <a:gd name="T20" fmla="*/ 55 w 59"/>
                  <a:gd name="T21" fmla="*/ 5 h 92"/>
                  <a:gd name="T22" fmla="*/ 53 w 59"/>
                  <a:gd name="T23" fmla="*/ 3 h 92"/>
                  <a:gd name="T24" fmla="*/ 50 w 59"/>
                  <a:gd name="T25" fmla="*/ 1 h 92"/>
                  <a:gd name="T26" fmla="*/ 48 w 59"/>
                  <a:gd name="T27" fmla="*/ 0 h 92"/>
                  <a:gd name="T28" fmla="*/ 45 w 59"/>
                  <a:gd name="T29" fmla="*/ 0 h 92"/>
                  <a:gd name="T30" fmla="*/ 41 w 59"/>
                  <a:gd name="T31" fmla="*/ 0 h 92"/>
                  <a:gd name="T32" fmla="*/ 38 w 59"/>
                  <a:gd name="T33" fmla="*/ 0 h 92"/>
                  <a:gd name="T34" fmla="*/ 35 w 59"/>
                  <a:gd name="T35" fmla="*/ 0 h 92"/>
                  <a:gd name="T36" fmla="*/ 32 w 59"/>
                  <a:gd name="T37" fmla="*/ 2 h 92"/>
                  <a:gd name="T38" fmla="*/ 25 w 59"/>
                  <a:gd name="T39" fmla="*/ 7 h 92"/>
                  <a:gd name="T40" fmla="*/ 20 w 59"/>
                  <a:gd name="T41" fmla="*/ 12 h 92"/>
                  <a:gd name="T42" fmla="*/ 16 w 59"/>
                  <a:gd name="T43" fmla="*/ 18 h 92"/>
                  <a:gd name="T44" fmla="*/ 12 w 59"/>
                  <a:gd name="T45" fmla="*/ 25 h 92"/>
                  <a:gd name="T46" fmla="*/ 7 w 59"/>
                  <a:gd name="T47" fmla="*/ 35 h 92"/>
                  <a:gd name="T48" fmla="*/ 3 w 59"/>
                  <a:gd name="T49" fmla="*/ 48 h 92"/>
                  <a:gd name="T50" fmla="*/ 1 w 59"/>
                  <a:gd name="T51" fmla="*/ 55 h 92"/>
                  <a:gd name="T52" fmla="*/ 0 w 59"/>
                  <a:gd name="T53" fmla="*/ 63 h 92"/>
                  <a:gd name="T54" fmla="*/ 0 w 59"/>
                  <a:gd name="T55" fmla="*/ 69 h 92"/>
                  <a:gd name="T56" fmla="*/ 1 w 59"/>
                  <a:gd name="T57" fmla="*/ 76 h 92"/>
                  <a:gd name="T58" fmla="*/ 3 w 59"/>
                  <a:gd name="T59" fmla="*/ 83 h 92"/>
                  <a:gd name="T60" fmla="*/ 5 w 59"/>
                  <a:gd name="T61" fmla="*/ 85 h 92"/>
                  <a:gd name="T62" fmla="*/ 8 w 59"/>
                  <a:gd name="T63" fmla="*/ 87 h 92"/>
                  <a:gd name="T64" fmla="*/ 22 w 59"/>
                  <a:gd name="T6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" h="92">
                    <a:moveTo>
                      <a:pt x="22" y="92"/>
                    </a:moveTo>
                    <a:lnTo>
                      <a:pt x="28" y="91"/>
                    </a:lnTo>
                    <a:lnTo>
                      <a:pt x="31" y="88"/>
                    </a:lnTo>
                    <a:lnTo>
                      <a:pt x="35" y="85"/>
                    </a:lnTo>
                    <a:lnTo>
                      <a:pt x="38" y="81"/>
                    </a:lnTo>
                    <a:lnTo>
                      <a:pt x="43" y="73"/>
                    </a:lnTo>
                    <a:lnTo>
                      <a:pt x="48" y="63"/>
                    </a:lnTo>
                    <a:lnTo>
                      <a:pt x="51" y="53"/>
                    </a:lnTo>
                    <a:lnTo>
                      <a:pt x="54" y="42"/>
                    </a:lnTo>
                    <a:lnTo>
                      <a:pt x="59" y="15"/>
                    </a:lnTo>
                    <a:lnTo>
                      <a:pt x="55" y="5"/>
                    </a:lnTo>
                    <a:lnTo>
                      <a:pt x="53" y="3"/>
                    </a:lnTo>
                    <a:lnTo>
                      <a:pt x="50" y="1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2" y="2"/>
                    </a:lnTo>
                    <a:lnTo>
                      <a:pt x="25" y="7"/>
                    </a:lnTo>
                    <a:lnTo>
                      <a:pt x="20" y="12"/>
                    </a:lnTo>
                    <a:lnTo>
                      <a:pt x="16" y="18"/>
                    </a:lnTo>
                    <a:lnTo>
                      <a:pt x="12" y="25"/>
                    </a:lnTo>
                    <a:lnTo>
                      <a:pt x="7" y="35"/>
                    </a:lnTo>
                    <a:lnTo>
                      <a:pt x="3" y="48"/>
                    </a:lnTo>
                    <a:lnTo>
                      <a:pt x="1" y="55"/>
                    </a:lnTo>
                    <a:lnTo>
                      <a:pt x="0" y="63"/>
                    </a:lnTo>
                    <a:lnTo>
                      <a:pt x="0" y="69"/>
                    </a:lnTo>
                    <a:lnTo>
                      <a:pt x="1" y="76"/>
                    </a:lnTo>
                    <a:lnTo>
                      <a:pt x="3" y="83"/>
                    </a:lnTo>
                    <a:lnTo>
                      <a:pt x="5" y="85"/>
                    </a:lnTo>
                    <a:lnTo>
                      <a:pt x="8" y="87"/>
                    </a:lnTo>
                    <a:lnTo>
                      <a:pt x="22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0" name="Freeform 23">
                <a:extLst>
                  <a:ext uri="{FF2B5EF4-FFF2-40B4-BE49-F238E27FC236}">
                    <a16:creationId xmlns:a16="http://schemas.microsoft.com/office/drawing/2014/main" id="{5E93868F-D9AC-4FDD-BD2E-81B2A3BE7E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1101"/>
                <a:ext cx="368" cy="155"/>
              </a:xfrm>
              <a:custGeom>
                <a:avLst/>
                <a:gdLst>
                  <a:gd name="T0" fmla="*/ 178 w 368"/>
                  <a:gd name="T1" fmla="*/ 154 h 155"/>
                  <a:gd name="T2" fmla="*/ 227 w 368"/>
                  <a:gd name="T3" fmla="*/ 135 h 155"/>
                  <a:gd name="T4" fmla="*/ 299 w 368"/>
                  <a:gd name="T5" fmla="*/ 90 h 155"/>
                  <a:gd name="T6" fmla="*/ 332 w 368"/>
                  <a:gd name="T7" fmla="*/ 68 h 155"/>
                  <a:gd name="T8" fmla="*/ 342 w 368"/>
                  <a:gd name="T9" fmla="*/ 56 h 155"/>
                  <a:gd name="T10" fmla="*/ 331 w 368"/>
                  <a:gd name="T11" fmla="*/ 54 h 155"/>
                  <a:gd name="T12" fmla="*/ 367 w 368"/>
                  <a:gd name="T13" fmla="*/ 39 h 155"/>
                  <a:gd name="T14" fmla="*/ 365 w 368"/>
                  <a:gd name="T15" fmla="*/ 33 h 155"/>
                  <a:gd name="T16" fmla="*/ 353 w 368"/>
                  <a:gd name="T17" fmla="*/ 37 h 155"/>
                  <a:gd name="T18" fmla="*/ 335 w 368"/>
                  <a:gd name="T19" fmla="*/ 38 h 155"/>
                  <a:gd name="T20" fmla="*/ 352 w 368"/>
                  <a:gd name="T21" fmla="*/ 28 h 155"/>
                  <a:gd name="T22" fmla="*/ 350 w 368"/>
                  <a:gd name="T23" fmla="*/ 27 h 155"/>
                  <a:gd name="T24" fmla="*/ 329 w 368"/>
                  <a:gd name="T25" fmla="*/ 30 h 155"/>
                  <a:gd name="T26" fmla="*/ 332 w 368"/>
                  <a:gd name="T27" fmla="*/ 24 h 155"/>
                  <a:gd name="T28" fmla="*/ 322 w 368"/>
                  <a:gd name="T29" fmla="*/ 24 h 155"/>
                  <a:gd name="T30" fmla="*/ 313 w 368"/>
                  <a:gd name="T31" fmla="*/ 19 h 155"/>
                  <a:gd name="T32" fmla="*/ 279 w 368"/>
                  <a:gd name="T33" fmla="*/ 13 h 155"/>
                  <a:gd name="T34" fmla="*/ 272 w 368"/>
                  <a:gd name="T35" fmla="*/ 16 h 155"/>
                  <a:gd name="T36" fmla="*/ 265 w 368"/>
                  <a:gd name="T37" fmla="*/ 13 h 155"/>
                  <a:gd name="T38" fmla="*/ 251 w 368"/>
                  <a:gd name="T39" fmla="*/ 12 h 155"/>
                  <a:gd name="T40" fmla="*/ 245 w 368"/>
                  <a:gd name="T41" fmla="*/ 8 h 155"/>
                  <a:gd name="T42" fmla="*/ 235 w 368"/>
                  <a:gd name="T43" fmla="*/ 7 h 155"/>
                  <a:gd name="T44" fmla="*/ 224 w 368"/>
                  <a:gd name="T45" fmla="*/ 13 h 155"/>
                  <a:gd name="T46" fmla="*/ 221 w 368"/>
                  <a:gd name="T47" fmla="*/ 4 h 155"/>
                  <a:gd name="T48" fmla="*/ 208 w 368"/>
                  <a:gd name="T49" fmla="*/ 14 h 155"/>
                  <a:gd name="T50" fmla="*/ 205 w 368"/>
                  <a:gd name="T51" fmla="*/ 2 h 155"/>
                  <a:gd name="T52" fmla="*/ 198 w 368"/>
                  <a:gd name="T53" fmla="*/ 6 h 155"/>
                  <a:gd name="T54" fmla="*/ 189 w 368"/>
                  <a:gd name="T55" fmla="*/ 21 h 155"/>
                  <a:gd name="T56" fmla="*/ 183 w 368"/>
                  <a:gd name="T57" fmla="*/ 14 h 155"/>
                  <a:gd name="T58" fmla="*/ 174 w 368"/>
                  <a:gd name="T59" fmla="*/ 1 h 155"/>
                  <a:gd name="T60" fmla="*/ 170 w 368"/>
                  <a:gd name="T61" fmla="*/ 11 h 155"/>
                  <a:gd name="T62" fmla="*/ 159 w 368"/>
                  <a:gd name="T63" fmla="*/ 4 h 155"/>
                  <a:gd name="T64" fmla="*/ 152 w 368"/>
                  <a:gd name="T65" fmla="*/ 18 h 155"/>
                  <a:gd name="T66" fmla="*/ 142 w 368"/>
                  <a:gd name="T67" fmla="*/ 27 h 155"/>
                  <a:gd name="T68" fmla="*/ 128 w 368"/>
                  <a:gd name="T69" fmla="*/ 18 h 155"/>
                  <a:gd name="T70" fmla="*/ 132 w 368"/>
                  <a:gd name="T71" fmla="*/ 29 h 155"/>
                  <a:gd name="T72" fmla="*/ 125 w 368"/>
                  <a:gd name="T73" fmla="*/ 33 h 155"/>
                  <a:gd name="T74" fmla="*/ 110 w 368"/>
                  <a:gd name="T75" fmla="*/ 37 h 155"/>
                  <a:gd name="T76" fmla="*/ 105 w 368"/>
                  <a:gd name="T77" fmla="*/ 44 h 155"/>
                  <a:gd name="T78" fmla="*/ 95 w 368"/>
                  <a:gd name="T79" fmla="*/ 49 h 155"/>
                  <a:gd name="T80" fmla="*/ 71 w 368"/>
                  <a:gd name="T81" fmla="*/ 49 h 155"/>
                  <a:gd name="T82" fmla="*/ 64 w 368"/>
                  <a:gd name="T83" fmla="*/ 55 h 155"/>
                  <a:gd name="T84" fmla="*/ 66 w 368"/>
                  <a:gd name="T85" fmla="*/ 61 h 155"/>
                  <a:gd name="T86" fmla="*/ 47 w 368"/>
                  <a:gd name="T87" fmla="*/ 64 h 155"/>
                  <a:gd name="T88" fmla="*/ 40 w 368"/>
                  <a:gd name="T89" fmla="*/ 72 h 155"/>
                  <a:gd name="T90" fmla="*/ 27 w 368"/>
                  <a:gd name="T91" fmla="*/ 79 h 155"/>
                  <a:gd name="T92" fmla="*/ 16 w 368"/>
                  <a:gd name="T93" fmla="*/ 87 h 155"/>
                  <a:gd name="T94" fmla="*/ 22 w 368"/>
                  <a:gd name="T95" fmla="*/ 93 h 155"/>
                  <a:gd name="T96" fmla="*/ 16 w 368"/>
                  <a:gd name="T97" fmla="*/ 97 h 155"/>
                  <a:gd name="T98" fmla="*/ 0 w 368"/>
                  <a:gd name="T99" fmla="*/ 99 h 155"/>
                  <a:gd name="T100" fmla="*/ 15 w 368"/>
                  <a:gd name="T101" fmla="*/ 106 h 155"/>
                  <a:gd name="T102" fmla="*/ 17 w 368"/>
                  <a:gd name="T103" fmla="*/ 112 h 155"/>
                  <a:gd name="T104" fmla="*/ 12 w 368"/>
                  <a:gd name="T105" fmla="*/ 119 h 155"/>
                  <a:gd name="T106" fmla="*/ 30 w 368"/>
                  <a:gd name="T107" fmla="*/ 124 h 155"/>
                  <a:gd name="T108" fmla="*/ 162 w 368"/>
                  <a:gd name="T109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8" h="155">
                    <a:moveTo>
                      <a:pt x="162" y="154"/>
                    </a:moveTo>
                    <a:lnTo>
                      <a:pt x="167" y="155"/>
                    </a:lnTo>
                    <a:lnTo>
                      <a:pt x="174" y="155"/>
                    </a:lnTo>
                    <a:lnTo>
                      <a:pt x="178" y="154"/>
                    </a:lnTo>
                    <a:lnTo>
                      <a:pt x="189" y="153"/>
                    </a:lnTo>
                    <a:lnTo>
                      <a:pt x="199" y="149"/>
                    </a:lnTo>
                    <a:lnTo>
                      <a:pt x="208" y="145"/>
                    </a:lnTo>
                    <a:lnTo>
                      <a:pt x="227" y="135"/>
                    </a:lnTo>
                    <a:lnTo>
                      <a:pt x="257" y="115"/>
                    </a:lnTo>
                    <a:lnTo>
                      <a:pt x="263" y="112"/>
                    </a:lnTo>
                    <a:lnTo>
                      <a:pt x="277" y="103"/>
                    </a:lnTo>
                    <a:lnTo>
                      <a:pt x="299" y="90"/>
                    </a:lnTo>
                    <a:lnTo>
                      <a:pt x="308" y="83"/>
                    </a:lnTo>
                    <a:lnTo>
                      <a:pt x="312" y="79"/>
                    </a:lnTo>
                    <a:lnTo>
                      <a:pt x="312" y="77"/>
                    </a:lnTo>
                    <a:lnTo>
                      <a:pt x="332" y="68"/>
                    </a:lnTo>
                    <a:lnTo>
                      <a:pt x="332" y="65"/>
                    </a:lnTo>
                    <a:lnTo>
                      <a:pt x="362" y="51"/>
                    </a:lnTo>
                    <a:lnTo>
                      <a:pt x="358" y="51"/>
                    </a:lnTo>
                    <a:lnTo>
                      <a:pt x="342" y="56"/>
                    </a:lnTo>
                    <a:lnTo>
                      <a:pt x="337" y="57"/>
                    </a:lnTo>
                    <a:lnTo>
                      <a:pt x="332" y="56"/>
                    </a:lnTo>
                    <a:lnTo>
                      <a:pt x="331" y="56"/>
                    </a:lnTo>
                    <a:lnTo>
                      <a:pt x="331" y="54"/>
                    </a:lnTo>
                    <a:lnTo>
                      <a:pt x="332" y="52"/>
                    </a:lnTo>
                    <a:lnTo>
                      <a:pt x="340" y="48"/>
                    </a:lnTo>
                    <a:lnTo>
                      <a:pt x="347" y="45"/>
                    </a:lnTo>
                    <a:lnTo>
                      <a:pt x="367" y="39"/>
                    </a:lnTo>
                    <a:lnTo>
                      <a:pt x="368" y="37"/>
                    </a:lnTo>
                    <a:lnTo>
                      <a:pt x="367" y="32"/>
                    </a:lnTo>
                    <a:lnTo>
                      <a:pt x="365" y="31"/>
                    </a:lnTo>
                    <a:lnTo>
                      <a:pt x="365" y="33"/>
                    </a:lnTo>
                    <a:lnTo>
                      <a:pt x="364" y="35"/>
                    </a:lnTo>
                    <a:lnTo>
                      <a:pt x="362" y="37"/>
                    </a:lnTo>
                    <a:lnTo>
                      <a:pt x="357" y="37"/>
                    </a:lnTo>
                    <a:lnTo>
                      <a:pt x="353" y="37"/>
                    </a:lnTo>
                    <a:lnTo>
                      <a:pt x="342" y="42"/>
                    </a:lnTo>
                    <a:lnTo>
                      <a:pt x="339" y="42"/>
                    </a:lnTo>
                    <a:lnTo>
                      <a:pt x="335" y="40"/>
                    </a:lnTo>
                    <a:lnTo>
                      <a:pt x="335" y="38"/>
                    </a:lnTo>
                    <a:lnTo>
                      <a:pt x="338" y="35"/>
                    </a:lnTo>
                    <a:lnTo>
                      <a:pt x="346" y="31"/>
                    </a:lnTo>
                    <a:lnTo>
                      <a:pt x="348" y="29"/>
                    </a:lnTo>
                    <a:lnTo>
                      <a:pt x="352" y="28"/>
                    </a:lnTo>
                    <a:lnTo>
                      <a:pt x="354" y="27"/>
                    </a:lnTo>
                    <a:lnTo>
                      <a:pt x="354" y="26"/>
                    </a:lnTo>
                    <a:lnTo>
                      <a:pt x="352" y="25"/>
                    </a:lnTo>
                    <a:lnTo>
                      <a:pt x="350" y="27"/>
                    </a:lnTo>
                    <a:lnTo>
                      <a:pt x="346" y="28"/>
                    </a:lnTo>
                    <a:lnTo>
                      <a:pt x="337" y="29"/>
                    </a:lnTo>
                    <a:lnTo>
                      <a:pt x="333" y="31"/>
                    </a:lnTo>
                    <a:lnTo>
                      <a:pt x="329" y="30"/>
                    </a:lnTo>
                    <a:lnTo>
                      <a:pt x="329" y="29"/>
                    </a:lnTo>
                    <a:lnTo>
                      <a:pt x="330" y="28"/>
                    </a:lnTo>
                    <a:lnTo>
                      <a:pt x="332" y="25"/>
                    </a:lnTo>
                    <a:lnTo>
                      <a:pt x="332" y="24"/>
                    </a:lnTo>
                    <a:lnTo>
                      <a:pt x="331" y="24"/>
                    </a:lnTo>
                    <a:lnTo>
                      <a:pt x="329" y="24"/>
                    </a:lnTo>
                    <a:lnTo>
                      <a:pt x="324" y="25"/>
                    </a:lnTo>
                    <a:lnTo>
                      <a:pt x="322" y="24"/>
                    </a:lnTo>
                    <a:lnTo>
                      <a:pt x="320" y="22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13" y="19"/>
                    </a:lnTo>
                    <a:lnTo>
                      <a:pt x="309" y="17"/>
                    </a:lnTo>
                    <a:lnTo>
                      <a:pt x="305" y="15"/>
                    </a:lnTo>
                    <a:lnTo>
                      <a:pt x="295" y="14"/>
                    </a:lnTo>
                    <a:lnTo>
                      <a:pt x="279" y="13"/>
                    </a:lnTo>
                    <a:lnTo>
                      <a:pt x="275" y="12"/>
                    </a:lnTo>
                    <a:lnTo>
                      <a:pt x="274" y="13"/>
                    </a:lnTo>
                    <a:lnTo>
                      <a:pt x="273" y="15"/>
                    </a:lnTo>
                    <a:lnTo>
                      <a:pt x="272" y="16"/>
                    </a:lnTo>
                    <a:lnTo>
                      <a:pt x="271" y="17"/>
                    </a:lnTo>
                    <a:lnTo>
                      <a:pt x="268" y="17"/>
                    </a:lnTo>
                    <a:lnTo>
                      <a:pt x="267" y="16"/>
                    </a:lnTo>
                    <a:lnTo>
                      <a:pt x="265" y="13"/>
                    </a:lnTo>
                    <a:lnTo>
                      <a:pt x="265" y="12"/>
                    </a:lnTo>
                    <a:lnTo>
                      <a:pt x="262" y="10"/>
                    </a:lnTo>
                    <a:lnTo>
                      <a:pt x="253" y="13"/>
                    </a:lnTo>
                    <a:lnTo>
                      <a:pt x="251" y="12"/>
                    </a:lnTo>
                    <a:lnTo>
                      <a:pt x="250" y="10"/>
                    </a:lnTo>
                    <a:lnTo>
                      <a:pt x="248" y="8"/>
                    </a:lnTo>
                    <a:lnTo>
                      <a:pt x="246" y="8"/>
                    </a:lnTo>
                    <a:lnTo>
                      <a:pt x="245" y="8"/>
                    </a:lnTo>
                    <a:lnTo>
                      <a:pt x="245" y="9"/>
                    </a:lnTo>
                    <a:lnTo>
                      <a:pt x="239" y="13"/>
                    </a:lnTo>
                    <a:lnTo>
                      <a:pt x="235" y="11"/>
                    </a:lnTo>
                    <a:lnTo>
                      <a:pt x="235" y="7"/>
                    </a:lnTo>
                    <a:lnTo>
                      <a:pt x="234" y="6"/>
                    </a:lnTo>
                    <a:lnTo>
                      <a:pt x="232" y="5"/>
                    </a:lnTo>
                    <a:lnTo>
                      <a:pt x="228" y="11"/>
                    </a:lnTo>
                    <a:lnTo>
                      <a:pt x="224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21" y="5"/>
                    </a:lnTo>
                    <a:lnTo>
                      <a:pt x="221" y="4"/>
                    </a:lnTo>
                    <a:lnTo>
                      <a:pt x="220" y="4"/>
                    </a:lnTo>
                    <a:lnTo>
                      <a:pt x="216" y="3"/>
                    </a:lnTo>
                    <a:lnTo>
                      <a:pt x="210" y="13"/>
                    </a:lnTo>
                    <a:lnTo>
                      <a:pt x="208" y="14"/>
                    </a:lnTo>
                    <a:lnTo>
                      <a:pt x="207" y="14"/>
                    </a:lnTo>
                    <a:lnTo>
                      <a:pt x="205" y="14"/>
                    </a:lnTo>
                    <a:lnTo>
                      <a:pt x="204" y="14"/>
                    </a:lnTo>
                    <a:lnTo>
                      <a:pt x="205" y="2"/>
                    </a:lnTo>
                    <a:lnTo>
                      <a:pt x="202" y="2"/>
                    </a:lnTo>
                    <a:lnTo>
                      <a:pt x="202" y="1"/>
                    </a:lnTo>
                    <a:lnTo>
                      <a:pt x="200" y="4"/>
                    </a:lnTo>
                    <a:lnTo>
                      <a:pt x="198" y="6"/>
                    </a:lnTo>
                    <a:lnTo>
                      <a:pt x="196" y="15"/>
                    </a:lnTo>
                    <a:lnTo>
                      <a:pt x="192" y="21"/>
                    </a:lnTo>
                    <a:lnTo>
                      <a:pt x="190" y="22"/>
                    </a:lnTo>
                    <a:lnTo>
                      <a:pt x="189" y="21"/>
                    </a:lnTo>
                    <a:lnTo>
                      <a:pt x="189" y="20"/>
                    </a:lnTo>
                    <a:lnTo>
                      <a:pt x="190" y="0"/>
                    </a:lnTo>
                    <a:lnTo>
                      <a:pt x="184" y="1"/>
                    </a:lnTo>
                    <a:lnTo>
                      <a:pt x="183" y="14"/>
                    </a:lnTo>
                    <a:lnTo>
                      <a:pt x="181" y="14"/>
                    </a:lnTo>
                    <a:lnTo>
                      <a:pt x="178" y="12"/>
                    </a:lnTo>
                    <a:lnTo>
                      <a:pt x="176" y="9"/>
                    </a:lnTo>
                    <a:lnTo>
                      <a:pt x="174" y="1"/>
                    </a:lnTo>
                    <a:lnTo>
                      <a:pt x="170" y="0"/>
                    </a:lnTo>
                    <a:lnTo>
                      <a:pt x="169" y="2"/>
                    </a:lnTo>
                    <a:lnTo>
                      <a:pt x="167" y="4"/>
                    </a:lnTo>
                    <a:lnTo>
                      <a:pt x="170" y="11"/>
                    </a:lnTo>
                    <a:lnTo>
                      <a:pt x="169" y="13"/>
                    </a:lnTo>
                    <a:lnTo>
                      <a:pt x="167" y="14"/>
                    </a:lnTo>
                    <a:lnTo>
                      <a:pt x="165" y="14"/>
                    </a:lnTo>
                    <a:lnTo>
                      <a:pt x="159" y="4"/>
                    </a:lnTo>
                    <a:lnTo>
                      <a:pt x="152" y="4"/>
                    </a:lnTo>
                    <a:lnTo>
                      <a:pt x="155" y="14"/>
                    </a:lnTo>
                    <a:lnTo>
                      <a:pt x="153" y="17"/>
                    </a:lnTo>
                    <a:lnTo>
                      <a:pt x="152" y="18"/>
                    </a:lnTo>
                    <a:lnTo>
                      <a:pt x="142" y="9"/>
                    </a:lnTo>
                    <a:lnTo>
                      <a:pt x="137" y="11"/>
                    </a:lnTo>
                    <a:lnTo>
                      <a:pt x="143" y="25"/>
                    </a:lnTo>
                    <a:lnTo>
                      <a:pt x="142" y="27"/>
                    </a:lnTo>
                    <a:lnTo>
                      <a:pt x="129" y="15"/>
                    </a:lnTo>
                    <a:lnTo>
                      <a:pt x="127" y="15"/>
                    </a:lnTo>
                    <a:lnTo>
                      <a:pt x="126" y="16"/>
                    </a:lnTo>
                    <a:lnTo>
                      <a:pt x="128" y="18"/>
                    </a:lnTo>
                    <a:lnTo>
                      <a:pt x="133" y="22"/>
                    </a:lnTo>
                    <a:lnTo>
                      <a:pt x="134" y="25"/>
                    </a:lnTo>
                    <a:lnTo>
                      <a:pt x="135" y="28"/>
                    </a:lnTo>
                    <a:lnTo>
                      <a:pt x="132" y="29"/>
                    </a:lnTo>
                    <a:lnTo>
                      <a:pt x="117" y="22"/>
                    </a:lnTo>
                    <a:lnTo>
                      <a:pt x="115" y="22"/>
                    </a:lnTo>
                    <a:lnTo>
                      <a:pt x="113" y="24"/>
                    </a:lnTo>
                    <a:lnTo>
                      <a:pt x="125" y="33"/>
                    </a:lnTo>
                    <a:lnTo>
                      <a:pt x="125" y="34"/>
                    </a:lnTo>
                    <a:lnTo>
                      <a:pt x="105" y="34"/>
                    </a:lnTo>
                    <a:lnTo>
                      <a:pt x="105" y="36"/>
                    </a:lnTo>
                    <a:lnTo>
                      <a:pt x="110" y="37"/>
                    </a:lnTo>
                    <a:lnTo>
                      <a:pt x="110" y="39"/>
                    </a:lnTo>
                    <a:lnTo>
                      <a:pt x="110" y="42"/>
                    </a:lnTo>
                    <a:lnTo>
                      <a:pt x="108" y="45"/>
                    </a:lnTo>
                    <a:lnTo>
                      <a:pt x="105" y="44"/>
                    </a:lnTo>
                    <a:lnTo>
                      <a:pt x="92" y="45"/>
                    </a:lnTo>
                    <a:lnTo>
                      <a:pt x="95" y="45"/>
                    </a:lnTo>
                    <a:lnTo>
                      <a:pt x="95" y="47"/>
                    </a:lnTo>
                    <a:lnTo>
                      <a:pt x="95" y="49"/>
                    </a:lnTo>
                    <a:lnTo>
                      <a:pt x="95" y="50"/>
                    </a:lnTo>
                    <a:lnTo>
                      <a:pt x="82" y="52"/>
                    </a:lnTo>
                    <a:lnTo>
                      <a:pt x="75" y="51"/>
                    </a:lnTo>
                    <a:lnTo>
                      <a:pt x="71" y="49"/>
                    </a:lnTo>
                    <a:lnTo>
                      <a:pt x="67" y="50"/>
                    </a:lnTo>
                    <a:lnTo>
                      <a:pt x="65" y="52"/>
                    </a:lnTo>
                    <a:lnTo>
                      <a:pt x="63" y="54"/>
                    </a:lnTo>
                    <a:lnTo>
                      <a:pt x="64" y="55"/>
                    </a:lnTo>
                    <a:lnTo>
                      <a:pt x="66" y="57"/>
                    </a:lnTo>
                    <a:lnTo>
                      <a:pt x="67" y="58"/>
                    </a:lnTo>
                    <a:lnTo>
                      <a:pt x="67" y="60"/>
                    </a:lnTo>
                    <a:lnTo>
                      <a:pt x="66" y="61"/>
                    </a:lnTo>
                    <a:lnTo>
                      <a:pt x="65" y="62"/>
                    </a:lnTo>
                    <a:lnTo>
                      <a:pt x="52" y="60"/>
                    </a:lnTo>
                    <a:lnTo>
                      <a:pt x="50" y="61"/>
                    </a:lnTo>
                    <a:lnTo>
                      <a:pt x="47" y="64"/>
                    </a:lnTo>
                    <a:lnTo>
                      <a:pt x="46" y="64"/>
                    </a:lnTo>
                    <a:lnTo>
                      <a:pt x="42" y="68"/>
                    </a:lnTo>
                    <a:lnTo>
                      <a:pt x="42" y="70"/>
                    </a:lnTo>
                    <a:lnTo>
                      <a:pt x="40" y="72"/>
                    </a:lnTo>
                    <a:lnTo>
                      <a:pt x="39" y="73"/>
                    </a:lnTo>
                    <a:lnTo>
                      <a:pt x="37" y="74"/>
                    </a:lnTo>
                    <a:lnTo>
                      <a:pt x="36" y="74"/>
                    </a:lnTo>
                    <a:lnTo>
                      <a:pt x="27" y="79"/>
                    </a:lnTo>
                    <a:lnTo>
                      <a:pt x="30" y="82"/>
                    </a:lnTo>
                    <a:lnTo>
                      <a:pt x="30" y="85"/>
                    </a:lnTo>
                    <a:lnTo>
                      <a:pt x="29" y="86"/>
                    </a:lnTo>
                    <a:lnTo>
                      <a:pt x="16" y="87"/>
                    </a:lnTo>
                    <a:lnTo>
                      <a:pt x="16" y="88"/>
                    </a:lnTo>
                    <a:lnTo>
                      <a:pt x="16" y="90"/>
                    </a:lnTo>
                    <a:lnTo>
                      <a:pt x="21" y="92"/>
                    </a:lnTo>
                    <a:lnTo>
                      <a:pt x="22" y="93"/>
                    </a:lnTo>
                    <a:lnTo>
                      <a:pt x="22" y="95"/>
                    </a:lnTo>
                    <a:lnTo>
                      <a:pt x="21" y="96"/>
                    </a:lnTo>
                    <a:lnTo>
                      <a:pt x="20" y="97"/>
                    </a:lnTo>
                    <a:lnTo>
                      <a:pt x="16" y="97"/>
                    </a:lnTo>
                    <a:lnTo>
                      <a:pt x="4" y="97"/>
                    </a:lnTo>
                    <a:lnTo>
                      <a:pt x="2" y="97"/>
                    </a:lnTo>
                    <a:lnTo>
                      <a:pt x="1" y="97"/>
                    </a:lnTo>
                    <a:lnTo>
                      <a:pt x="0" y="99"/>
                    </a:lnTo>
                    <a:lnTo>
                      <a:pt x="1" y="100"/>
                    </a:lnTo>
                    <a:lnTo>
                      <a:pt x="15" y="103"/>
                    </a:lnTo>
                    <a:lnTo>
                      <a:pt x="16" y="105"/>
                    </a:lnTo>
                    <a:lnTo>
                      <a:pt x="15" y="106"/>
                    </a:lnTo>
                    <a:lnTo>
                      <a:pt x="12" y="108"/>
                    </a:lnTo>
                    <a:lnTo>
                      <a:pt x="1" y="110"/>
                    </a:lnTo>
                    <a:lnTo>
                      <a:pt x="16" y="112"/>
                    </a:lnTo>
                    <a:lnTo>
                      <a:pt x="17" y="112"/>
                    </a:lnTo>
                    <a:lnTo>
                      <a:pt x="17" y="113"/>
                    </a:lnTo>
                    <a:lnTo>
                      <a:pt x="17" y="115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20"/>
                    </a:lnTo>
                    <a:lnTo>
                      <a:pt x="28" y="120"/>
                    </a:lnTo>
                    <a:lnTo>
                      <a:pt x="30" y="123"/>
                    </a:lnTo>
                    <a:lnTo>
                      <a:pt x="30" y="124"/>
                    </a:lnTo>
                    <a:lnTo>
                      <a:pt x="80" y="135"/>
                    </a:lnTo>
                    <a:lnTo>
                      <a:pt x="95" y="140"/>
                    </a:lnTo>
                    <a:lnTo>
                      <a:pt x="110" y="144"/>
                    </a:lnTo>
                    <a:lnTo>
                      <a:pt x="162" y="15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1" name="Freeform 24">
                <a:extLst>
                  <a:ext uri="{FF2B5EF4-FFF2-40B4-BE49-F238E27FC236}">
                    <a16:creationId xmlns:a16="http://schemas.microsoft.com/office/drawing/2014/main" id="{945F8B17-9222-4784-837F-72F98620E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" y="1187"/>
                <a:ext cx="32" cy="28"/>
              </a:xfrm>
              <a:custGeom>
                <a:avLst/>
                <a:gdLst>
                  <a:gd name="T0" fmla="*/ 1 w 32"/>
                  <a:gd name="T1" fmla="*/ 27 h 28"/>
                  <a:gd name="T2" fmla="*/ 2 w 32"/>
                  <a:gd name="T3" fmla="*/ 24 h 28"/>
                  <a:gd name="T4" fmla="*/ 4 w 32"/>
                  <a:gd name="T5" fmla="*/ 22 h 28"/>
                  <a:gd name="T6" fmla="*/ 7 w 32"/>
                  <a:gd name="T7" fmla="*/ 19 h 28"/>
                  <a:gd name="T8" fmla="*/ 9 w 32"/>
                  <a:gd name="T9" fmla="*/ 17 h 28"/>
                  <a:gd name="T10" fmla="*/ 12 w 32"/>
                  <a:gd name="T11" fmla="*/ 15 h 28"/>
                  <a:gd name="T12" fmla="*/ 14 w 32"/>
                  <a:gd name="T13" fmla="*/ 13 h 28"/>
                  <a:gd name="T14" fmla="*/ 18 w 32"/>
                  <a:gd name="T15" fmla="*/ 11 h 28"/>
                  <a:gd name="T16" fmla="*/ 21 w 32"/>
                  <a:gd name="T17" fmla="*/ 10 h 28"/>
                  <a:gd name="T18" fmla="*/ 32 w 32"/>
                  <a:gd name="T19" fmla="*/ 14 h 28"/>
                  <a:gd name="T20" fmla="*/ 32 w 32"/>
                  <a:gd name="T21" fmla="*/ 13 h 28"/>
                  <a:gd name="T22" fmla="*/ 32 w 32"/>
                  <a:gd name="T23" fmla="*/ 12 h 28"/>
                  <a:gd name="T24" fmla="*/ 32 w 32"/>
                  <a:gd name="T25" fmla="*/ 11 h 28"/>
                  <a:gd name="T26" fmla="*/ 32 w 32"/>
                  <a:gd name="T27" fmla="*/ 9 h 28"/>
                  <a:gd name="T28" fmla="*/ 32 w 32"/>
                  <a:gd name="T29" fmla="*/ 9 h 28"/>
                  <a:gd name="T30" fmla="*/ 32 w 32"/>
                  <a:gd name="T31" fmla="*/ 7 h 28"/>
                  <a:gd name="T32" fmla="*/ 32 w 32"/>
                  <a:gd name="T33" fmla="*/ 5 h 28"/>
                  <a:gd name="T34" fmla="*/ 30 w 32"/>
                  <a:gd name="T35" fmla="*/ 4 h 28"/>
                  <a:gd name="T36" fmla="*/ 29 w 32"/>
                  <a:gd name="T37" fmla="*/ 1 h 28"/>
                  <a:gd name="T38" fmla="*/ 28 w 32"/>
                  <a:gd name="T39" fmla="*/ 1 h 28"/>
                  <a:gd name="T40" fmla="*/ 27 w 32"/>
                  <a:gd name="T41" fmla="*/ 0 h 28"/>
                  <a:gd name="T42" fmla="*/ 26 w 32"/>
                  <a:gd name="T43" fmla="*/ 0 h 28"/>
                  <a:gd name="T44" fmla="*/ 25 w 32"/>
                  <a:gd name="T45" fmla="*/ 0 h 28"/>
                  <a:gd name="T46" fmla="*/ 23 w 32"/>
                  <a:gd name="T47" fmla="*/ 0 h 28"/>
                  <a:gd name="T48" fmla="*/ 22 w 32"/>
                  <a:gd name="T49" fmla="*/ 0 h 28"/>
                  <a:gd name="T50" fmla="*/ 20 w 32"/>
                  <a:gd name="T51" fmla="*/ 1 h 28"/>
                  <a:gd name="T52" fmla="*/ 19 w 32"/>
                  <a:gd name="T53" fmla="*/ 1 h 28"/>
                  <a:gd name="T54" fmla="*/ 18 w 32"/>
                  <a:gd name="T55" fmla="*/ 2 h 28"/>
                  <a:gd name="T56" fmla="*/ 17 w 32"/>
                  <a:gd name="T57" fmla="*/ 3 h 28"/>
                  <a:gd name="T58" fmla="*/ 15 w 32"/>
                  <a:gd name="T59" fmla="*/ 5 h 28"/>
                  <a:gd name="T60" fmla="*/ 13 w 32"/>
                  <a:gd name="T61" fmla="*/ 7 h 28"/>
                  <a:gd name="T62" fmla="*/ 12 w 32"/>
                  <a:gd name="T63" fmla="*/ 9 h 28"/>
                  <a:gd name="T64" fmla="*/ 10 w 32"/>
                  <a:gd name="T65" fmla="*/ 11 h 28"/>
                  <a:gd name="T66" fmla="*/ 8 w 32"/>
                  <a:gd name="T67" fmla="*/ 13 h 28"/>
                  <a:gd name="T68" fmla="*/ 0 w 32"/>
                  <a:gd name="T69" fmla="*/ 28 h 28"/>
                  <a:gd name="T70" fmla="*/ 1 w 32"/>
                  <a:gd name="T7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" h="28">
                    <a:moveTo>
                      <a:pt x="1" y="27"/>
                    </a:moveTo>
                    <a:lnTo>
                      <a:pt x="2" y="24"/>
                    </a:lnTo>
                    <a:lnTo>
                      <a:pt x="4" y="22"/>
                    </a:lnTo>
                    <a:lnTo>
                      <a:pt x="7" y="19"/>
                    </a:lnTo>
                    <a:lnTo>
                      <a:pt x="9" y="17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8" y="11"/>
                    </a:lnTo>
                    <a:lnTo>
                      <a:pt x="21" y="10"/>
                    </a:lnTo>
                    <a:lnTo>
                      <a:pt x="32" y="14"/>
                    </a:lnTo>
                    <a:lnTo>
                      <a:pt x="32" y="13"/>
                    </a:lnTo>
                    <a:lnTo>
                      <a:pt x="32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7"/>
                    </a:lnTo>
                    <a:lnTo>
                      <a:pt x="32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8" y="2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8" y="13"/>
                    </a:lnTo>
                    <a:lnTo>
                      <a:pt x="0" y="28"/>
                    </a:lnTo>
                    <a:lnTo>
                      <a:pt x="1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2" name="Freeform 25">
                <a:extLst>
                  <a:ext uri="{FF2B5EF4-FFF2-40B4-BE49-F238E27FC236}">
                    <a16:creationId xmlns:a16="http://schemas.microsoft.com/office/drawing/2014/main" id="{53FF6FCE-3534-4600-A387-01FD95AF9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8" y="1166"/>
                <a:ext cx="102" cy="43"/>
              </a:xfrm>
              <a:custGeom>
                <a:avLst/>
                <a:gdLst>
                  <a:gd name="T0" fmla="*/ 19 w 102"/>
                  <a:gd name="T1" fmla="*/ 43 h 43"/>
                  <a:gd name="T2" fmla="*/ 38 w 102"/>
                  <a:gd name="T3" fmla="*/ 42 h 43"/>
                  <a:gd name="T4" fmla="*/ 58 w 102"/>
                  <a:gd name="T5" fmla="*/ 39 h 43"/>
                  <a:gd name="T6" fmla="*/ 76 w 102"/>
                  <a:gd name="T7" fmla="*/ 34 h 43"/>
                  <a:gd name="T8" fmla="*/ 94 w 102"/>
                  <a:gd name="T9" fmla="*/ 27 h 43"/>
                  <a:gd name="T10" fmla="*/ 99 w 102"/>
                  <a:gd name="T11" fmla="*/ 21 h 43"/>
                  <a:gd name="T12" fmla="*/ 101 w 102"/>
                  <a:gd name="T13" fmla="*/ 17 h 43"/>
                  <a:gd name="T14" fmla="*/ 102 w 102"/>
                  <a:gd name="T15" fmla="*/ 12 h 43"/>
                  <a:gd name="T16" fmla="*/ 100 w 102"/>
                  <a:gd name="T17" fmla="*/ 7 h 43"/>
                  <a:gd name="T18" fmla="*/ 93 w 102"/>
                  <a:gd name="T19" fmla="*/ 3 h 43"/>
                  <a:gd name="T20" fmla="*/ 83 w 102"/>
                  <a:gd name="T21" fmla="*/ 1 h 43"/>
                  <a:gd name="T22" fmla="*/ 65 w 102"/>
                  <a:gd name="T23" fmla="*/ 0 h 43"/>
                  <a:gd name="T24" fmla="*/ 48 w 102"/>
                  <a:gd name="T25" fmla="*/ 2 h 43"/>
                  <a:gd name="T26" fmla="*/ 30 w 102"/>
                  <a:gd name="T27" fmla="*/ 7 h 43"/>
                  <a:gd name="T28" fmla="*/ 15 w 102"/>
                  <a:gd name="T29" fmla="*/ 13 h 43"/>
                  <a:gd name="T30" fmla="*/ 8 w 102"/>
                  <a:gd name="T31" fmla="*/ 18 h 43"/>
                  <a:gd name="T32" fmla="*/ 3 w 102"/>
                  <a:gd name="T33" fmla="*/ 23 h 43"/>
                  <a:gd name="T34" fmla="*/ 0 w 102"/>
                  <a:gd name="T35" fmla="*/ 30 h 43"/>
                  <a:gd name="T36" fmla="*/ 0 w 102"/>
                  <a:gd name="T37" fmla="*/ 35 h 43"/>
                  <a:gd name="T38" fmla="*/ 4 w 102"/>
                  <a:gd name="T39" fmla="*/ 39 h 43"/>
                  <a:gd name="T40" fmla="*/ 8 w 102"/>
                  <a:gd name="T41" fmla="*/ 40 h 43"/>
                  <a:gd name="T42" fmla="*/ 13 w 102"/>
                  <a:gd name="T43" fmla="*/ 42 h 43"/>
                  <a:gd name="T44" fmla="*/ 19 w 10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2" h="43">
                    <a:moveTo>
                      <a:pt x="19" y="43"/>
                    </a:moveTo>
                    <a:lnTo>
                      <a:pt x="38" y="42"/>
                    </a:lnTo>
                    <a:lnTo>
                      <a:pt x="58" y="39"/>
                    </a:lnTo>
                    <a:lnTo>
                      <a:pt x="76" y="34"/>
                    </a:lnTo>
                    <a:lnTo>
                      <a:pt x="94" y="27"/>
                    </a:lnTo>
                    <a:lnTo>
                      <a:pt x="99" y="21"/>
                    </a:lnTo>
                    <a:lnTo>
                      <a:pt x="101" y="17"/>
                    </a:lnTo>
                    <a:lnTo>
                      <a:pt x="102" y="12"/>
                    </a:lnTo>
                    <a:lnTo>
                      <a:pt x="100" y="7"/>
                    </a:lnTo>
                    <a:lnTo>
                      <a:pt x="93" y="3"/>
                    </a:lnTo>
                    <a:lnTo>
                      <a:pt x="83" y="1"/>
                    </a:lnTo>
                    <a:lnTo>
                      <a:pt x="65" y="0"/>
                    </a:lnTo>
                    <a:lnTo>
                      <a:pt x="48" y="2"/>
                    </a:lnTo>
                    <a:lnTo>
                      <a:pt x="30" y="7"/>
                    </a:lnTo>
                    <a:lnTo>
                      <a:pt x="15" y="13"/>
                    </a:lnTo>
                    <a:lnTo>
                      <a:pt x="8" y="18"/>
                    </a:lnTo>
                    <a:lnTo>
                      <a:pt x="3" y="23"/>
                    </a:lnTo>
                    <a:lnTo>
                      <a:pt x="0" y="30"/>
                    </a:lnTo>
                    <a:lnTo>
                      <a:pt x="0" y="35"/>
                    </a:lnTo>
                    <a:lnTo>
                      <a:pt x="4" y="39"/>
                    </a:lnTo>
                    <a:lnTo>
                      <a:pt x="8" y="40"/>
                    </a:lnTo>
                    <a:lnTo>
                      <a:pt x="13" y="42"/>
                    </a:lnTo>
                    <a:lnTo>
                      <a:pt x="19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3" name="Freeform 26">
                <a:extLst>
                  <a:ext uri="{FF2B5EF4-FFF2-40B4-BE49-F238E27FC236}">
                    <a16:creationId xmlns:a16="http://schemas.microsoft.com/office/drawing/2014/main" id="{96F028A5-937D-4F74-B7D0-5A655BBB4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6" y="1184"/>
                <a:ext cx="43" cy="14"/>
              </a:xfrm>
              <a:custGeom>
                <a:avLst/>
                <a:gdLst>
                  <a:gd name="T0" fmla="*/ 1 w 43"/>
                  <a:gd name="T1" fmla="*/ 14 h 14"/>
                  <a:gd name="T2" fmla="*/ 40 w 43"/>
                  <a:gd name="T3" fmla="*/ 7 h 14"/>
                  <a:gd name="T4" fmla="*/ 40 w 43"/>
                  <a:gd name="T5" fmla="*/ 7 h 14"/>
                  <a:gd name="T6" fmla="*/ 42 w 43"/>
                  <a:gd name="T7" fmla="*/ 6 h 14"/>
                  <a:gd name="T8" fmla="*/ 42 w 43"/>
                  <a:gd name="T9" fmla="*/ 5 h 14"/>
                  <a:gd name="T10" fmla="*/ 43 w 43"/>
                  <a:gd name="T11" fmla="*/ 4 h 14"/>
                  <a:gd name="T12" fmla="*/ 43 w 43"/>
                  <a:gd name="T13" fmla="*/ 2 h 14"/>
                  <a:gd name="T14" fmla="*/ 42 w 43"/>
                  <a:gd name="T15" fmla="*/ 1 h 14"/>
                  <a:gd name="T16" fmla="*/ 42 w 43"/>
                  <a:gd name="T17" fmla="*/ 0 h 14"/>
                  <a:gd name="T18" fmla="*/ 40 w 43"/>
                  <a:gd name="T19" fmla="*/ 0 h 14"/>
                  <a:gd name="T20" fmla="*/ 37 w 43"/>
                  <a:gd name="T21" fmla="*/ 0 h 14"/>
                  <a:gd name="T22" fmla="*/ 31 w 43"/>
                  <a:gd name="T23" fmla="*/ 0 h 14"/>
                  <a:gd name="T24" fmla="*/ 25 w 43"/>
                  <a:gd name="T25" fmla="*/ 2 h 14"/>
                  <a:gd name="T26" fmla="*/ 20 w 43"/>
                  <a:gd name="T27" fmla="*/ 3 h 14"/>
                  <a:gd name="T28" fmla="*/ 15 w 43"/>
                  <a:gd name="T29" fmla="*/ 4 h 14"/>
                  <a:gd name="T30" fmla="*/ 9 w 43"/>
                  <a:gd name="T31" fmla="*/ 7 h 14"/>
                  <a:gd name="T32" fmla="*/ 4 w 43"/>
                  <a:gd name="T33" fmla="*/ 9 h 14"/>
                  <a:gd name="T34" fmla="*/ 2 w 43"/>
                  <a:gd name="T35" fmla="*/ 11 h 14"/>
                  <a:gd name="T36" fmla="*/ 0 w 43"/>
                  <a:gd name="T37" fmla="*/ 12 h 14"/>
                  <a:gd name="T38" fmla="*/ 1 w 43"/>
                  <a:gd name="T3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" h="14">
                    <a:moveTo>
                      <a:pt x="1" y="14"/>
                    </a:moveTo>
                    <a:lnTo>
                      <a:pt x="40" y="7"/>
                    </a:lnTo>
                    <a:lnTo>
                      <a:pt x="40" y="7"/>
                    </a:lnTo>
                    <a:lnTo>
                      <a:pt x="42" y="6"/>
                    </a:lnTo>
                    <a:lnTo>
                      <a:pt x="42" y="5"/>
                    </a:lnTo>
                    <a:lnTo>
                      <a:pt x="43" y="4"/>
                    </a:lnTo>
                    <a:lnTo>
                      <a:pt x="43" y="2"/>
                    </a:lnTo>
                    <a:lnTo>
                      <a:pt x="42" y="1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1" y="0"/>
                    </a:lnTo>
                    <a:lnTo>
                      <a:pt x="25" y="2"/>
                    </a:lnTo>
                    <a:lnTo>
                      <a:pt x="20" y="3"/>
                    </a:lnTo>
                    <a:lnTo>
                      <a:pt x="15" y="4"/>
                    </a:lnTo>
                    <a:lnTo>
                      <a:pt x="9" y="7"/>
                    </a:lnTo>
                    <a:lnTo>
                      <a:pt x="4" y="9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4" name="Freeform 27">
                <a:extLst>
                  <a:ext uri="{FF2B5EF4-FFF2-40B4-BE49-F238E27FC236}">
                    <a16:creationId xmlns:a16="http://schemas.microsoft.com/office/drawing/2014/main" id="{04D42EFD-B3C3-4EE5-BC7B-D4BE714E6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" y="1133"/>
                <a:ext cx="104" cy="43"/>
              </a:xfrm>
              <a:custGeom>
                <a:avLst/>
                <a:gdLst>
                  <a:gd name="T0" fmla="*/ 23 w 104"/>
                  <a:gd name="T1" fmla="*/ 43 h 43"/>
                  <a:gd name="T2" fmla="*/ 39 w 104"/>
                  <a:gd name="T3" fmla="*/ 43 h 43"/>
                  <a:gd name="T4" fmla="*/ 54 w 104"/>
                  <a:gd name="T5" fmla="*/ 40 h 43"/>
                  <a:gd name="T6" fmla="*/ 63 w 104"/>
                  <a:gd name="T7" fmla="*/ 40 h 43"/>
                  <a:gd name="T8" fmla="*/ 70 w 104"/>
                  <a:gd name="T9" fmla="*/ 37 h 43"/>
                  <a:gd name="T10" fmla="*/ 87 w 104"/>
                  <a:gd name="T11" fmla="*/ 31 h 43"/>
                  <a:gd name="T12" fmla="*/ 94 w 104"/>
                  <a:gd name="T13" fmla="*/ 27 h 43"/>
                  <a:gd name="T14" fmla="*/ 101 w 104"/>
                  <a:gd name="T15" fmla="*/ 22 h 43"/>
                  <a:gd name="T16" fmla="*/ 103 w 104"/>
                  <a:gd name="T17" fmla="*/ 19 h 43"/>
                  <a:gd name="T18" fmla="*/ 104 w 104"/>
                  <a:gd name="T19" fmla="*/ 15 h 43"/>
                  <a:gd name="T20" fmla="*/ 104 w 104"/>
                  <a:gd name="T21" fmla="*/ 12 h 43"/>
                  <a:gd name="T22" fmla="*/ 103 w 104"/>
                  <a:gd name="T23" fmla="*/ 8 h 43"/>
                  <a:gd name="T24" fmla="*/ 101 w 104"/>
                  <a:gd name="T25" fmla="*/ 7 h 43"/>
                  <a:gd name="T26" fmla="*/ 100 w 104"/>
                  <a:gd name="T27" fmla="*/ 5 h 43"/>
                  <a:gd name="T28" fmla="*/ 93 w 104"/>
                  <a:gd name="T29" fmla="*/ 1 h 43"/>
                  <a:gd name="T30" fmla="*/ 84 w 104"/>
                  <a:gd name="T31" fmla="*/ 0 h 43"/>
                  <a:gd name="T32" fmla="*/ 75 w 104"/>
                  <a:gd name="T33" fmla="*/ 0 h 43"/>
                  <a:gd name="T34" fmla="*/ 66 w 104"/>
                  <a:gd name="T35" fmla="*/ 1 h 43"/>
                  <a:gd name="T36" fmla="*/ 57 w 104"/>
                  <a:gd name="T37" fmla="*/ 3 h 43"/>
                  <a:gd name="T38" fmla="*/ 48 w 104"/>
                  <a:gd name="T39" fmla="*/ 6 h 43"/>
                  <a:gd name="T40" fmla="*/ 31 w 104"/>
                  <a:gd name="T41" fmla="*/ 10 h 43"/>
                  <a:gd name="T42" fmla="*/ 23 w 104"/>
                  <a:gd name="T43" fmla="*/ 11 h 43"/>
                  <a:gd name="T44" fmla="*/ 15 w 104"/>
                  <a:gd name="T45" fmla="*/ 14 h 43"/>
                  <a:gd name="T46" fmla="*/ 3 w 104"/>
                  <a:gd name="T47" fmla="*/ 20 h 43"/>
                  <a:gd name="T48" fmla="*/ 0 w 104"/>
                  <a:gd name="T49" fmla="*/ 28 h 43"/>
                  <a:gd name="T50" fmla="*/ 0 w 104"/>
                  <a:gd name="T51" fmla="*/ 32 h 43"/>
                  <a:gd name="T52" fmla="*/ 2 w 104"/>
                  <a:gd name="T53" fmla="*/ 35 h 43"/>
                  <a:gd name="T54" fmla="*/ 6 w 104"/>
                  <a:gd name="T55" fmla="*/ 39 h 43"/>
                  <a:gd name="T56" fmla="*/ 12 w 104"/>
                  <a:gd name="T57" fmla="*/ 41 h 43"/>
                  <a:gd name="T58" fmla="*/ 23 w 104"/>
                  <a:gd name="T5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4" h="43">
                    <a:moveTo>
                      <a:pt x="23" y="43"/>
                    </a:moveTo>
                    <a:lnTo>
                      <a:pt x="39" y="43"/>
                    </a:lnTo>
                    <a:lnTo>
                      <a:pt x="54" y="40"/>
                    </a:lnTo>
                    <a:lnTo>
                      <a:pt x="63" y="40"/>
                    </a:lnTo>
                    <a:lnTo>
                      <a:pt x="70" y="37"/>
                    </a:lnTo>
                    <a:lnTo>
                      <a:pt x="87" y="31"/>
                    </a:lnTo>
                    <a:lnTo>
                      <a:pt x="94" y="27"/>
                    </a:lnTo>
                    <a:lnTo>
                      <a:pt x="101" y="22"/>
                    </a:lnTo>
                    <a:lnTo>
                      <a:pt x="103" y="19"/>
                    </a:lnTo>
                    <a:lnTo>
                      <a:pt x="104" y="15"/>
                    </a:lnTo>
                    <a:lnTo>
                      <a:pt x="104" y="12"/>
                    </a:lnTo>
                    <a:lnTo>
                      <a:pt x="103" y="8"/>
                    </a:lnTo>
                    <a:lnTo>
                      <a:pt x="101" y="7"/>
                    </a:lnTo>
                    <a:lnTo>
                      <a:pt x="100" y="5"/>
                    </a:lnTo>
                    <a:lnTo>
                      <a:pt x="93" y="1"/>
                    </a:lnTo>
                    <a:lnTo>
                      <a:pt x="84" y="0"/>
                    </a:lnTo>
                    <a:lnTo>
                      <a:pt x="75" y="0"/>
                    </a:lnTo>
                    <a:lnTo>
                      <a:pt x="66" y="1"/>
                    </a:lnTo>
                    <a:lnTo>
                      <a:pt x="57" y="3"/>
                    </a:lnTo>
                    <a:lnTo>
                      <a:pt x="48" y="6"/>
                    </a:lnTo>
                    <a:lnTo>
                      <a:pt x="31" y="10"/>
                    </a:lnTo>
                    <a:lnTo>
                      <a:pt x="23" y="11"/>
                    </a:lnTo>
                    <a:lnTo>
                      <a:pt x="15" y="14"/>
                    </a:lnTo>
                    <a:lnTo>
                      <a:pt x="3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5"/>
                    </a:lnTo>
                    <a:lnTo>
                      <a:pt x="6" y="39"/>
                    </a:lnTo>
                    <a:lnTo>
                      <a:pt x="12" y="41"/>
                    </a:lnTo>
                    <a:lnTo>
                      <a:pt x="23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5" name="Freeform 28">
                <a:extLst>
                  <a:ext uri="{FF2B5EF4-FFF2-40B4-BE49-F238E27FC236}">
                    <a16:creationId xmlns:a16="http://schemas.microsoft.com/office/drawing/2014/main" id="{D4B8FB63-0A36-4734-A28A-5928B5858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1148"/>
                <a:ext cx="33" cy="9"/>
              </a:xfrm>
              <a:custGeom>
                <a:avLst/>
                <a:gdLst>
                  <a:gd name="T0" fmla="*/ 3 w 33"/>
                  <a:gd name="T1" fmla="*/ 9 h 9"/>
                  <a:gd name="T2" fmla="*/ 6 w 33"/>
                  <a:gd name="T3" fmla="*/ 9 h 9"/>
                  <a:gd name="T4" fmla="*/ 9 w 33"/>
                  <a:gd name="T5" fmla="*/ 9 h 9"/>
                  <a:gd name="T6" fmla="*/ 15 w 33"/>
                  <a:gd name="T7" fmla="*/ 8 h 9"/>
                  <a:gd name="T8" fmla="*/ 22 w 33"/>
                  <a:gd name="T9" fmla="*/ 6 h 9"/>
                  <a:gd name="T10" fmla="*/ 28 w 33"/>
                  <a:gd name="T11" fmla="*/ 5 h 9"/>
                  <a:gd name="T12" fmla="*/ 30 w 33"/>
                  <a:gd name="T13" fmla="*/ 4 h 9"/>
                  <a:gd name="T14" fmla="*/ 33 w 33"/>
                  <a:gd name="T15" fmla="*/ 3 h 9"/>
                  <a:gd name="T16" fmla="*/ 33 w 33"/>
                  <a:gd name="T17" fmla="*/ 3 h 9"/>
                  <a:gd name="T18" fmla="*/ 33 w 33"/>
                  <a:gd name="T19" fmla="*/ 2 h 9"/>
                  <a:gd name="T20" fmla="*/ 32 w 33"/>
                  <a:gd name="T21" fmla="*/ 1 h 9"/>
                  <a:gd name="T22" fmla="*/ 31 w 33"/>
                  <a:gd name="T23" fmla="*/ 0 h 9"/>
                  <a:gd name="T24" fmla="*/ 30 w 33"/>
                  <a:gd name="T25" fmla="*/ 0 h 9"/>
                  <a:gd name="T26" fmla="*/ 28 w 33"/>
                  <a:gd name="T27" fmla="*/ 0 h 9"/>
                  <a:gd name="T28" fmla="*/ 26 w 33"/>
                  <a:gd name="T29" fmla="*/ 0 h 9"/>
                  <a:gd name="T30" fmla="*/ 22 w 33"/>
                  <a:gd name="T31" fmla="*/ 2 h 9"/>
                  <a:gd name="T32" fmla="*/ 18 w 33"/>
                  <a:gd name="T33" fmla="*/ 0 h 9"/>
                  <a:gd name="T34" fmla="*/ 0 w 33"/>
                  <a:gd name="T35" fmla="*/ 7 h 9"/>
                  <a:gd name="T36" fmla="*/ 0 w 33"/>
                  <a:gd name="T37" fmla="*/ 8 h 9"/>
                  <a:gd name="T38" fmla="*/ 1 w 33"/>
                  <a:gd name="T39" fmla="*/ 8 h 9"/>
                  <a:gd name="T40" fmla="*/ 3 w 33"/>
                  <a:gd name="T4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9">
                    <a:moveTo>
                      <a:pt x="3" y="9"/>
                    </a:moveTo>
                    <a:lnTo>
                      <a:pt x="6" y="9"/>
                    </a:lnTo>
                    <a:lnTo>
                      <a:pt x="9" y="9"/>
                    </a:lnTo>
                    <a:lnTo>
                      <a:pt x="15" y="8"/>
                    </a:lnTo>
                    <a:lnTo>
                      <a:pt x="22" y="6"/>
                    </a:lnTo>
                    <a:lnTo>
                      <a:pt x="28" y="5"/>
                    </a:lnTo>
                    <a:lnTo>
                      <a:pt x="30" y="4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2"/>
                    </a:lnTo>
                    <a:lnTo>
                      <a:pt x="32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18" y="0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6" name="Freeform 29">
                <a:extLst>
                  <a:ext uri="{FF2B5EF4-FFF2-40B4-BE49-F238E27FC236}">
                    <a16:creationId xmlns:a16="http://schemas.microsoft.com/office/drawing/2014/main" id="{D81BE02B-E9DF-427F-BCA5-50B077DAE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9" y="1133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2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</p:grpSp>
      <p:sp>
        <p:nvSpPr>
          <p:cNvPr id="117" name="Text Box 15">
            <a:extLst>
              <a:ext uri="{FF2B5EF4-FFF2-40B4-BE49-F238E27FC236}">
                <a16:creationId xmlns:a16="http://schemas.microsoft.com/office/drawing/2014/main" id="{E0B62074-C51E-4661-BD35-431FBE986C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3436" y="3489968"/>
            <a:ext cx="90730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Challenge</a:t>
            </a:r>
          </a:p>
        </p:txBody>
      </p:sp>
      <p:cxnSp>
        <p:nvCxnSpPr>
          <p:cNvPr id="118" name="AutoShape 17">
            <a:extLst>
              <a:ext uri="{FF2B5EF4-FFF2-40B4-BE49-F238E27FC236}">
                <a16:creationId xmlns:a16="http://schemas.microsoft.com/office/drawing/2014/main" id="{867FE771-2D32-4EB8-93D3-359363148BAA}"/>
              </a:ext>
            </a:extLst>
          </p:cNvPr>
          <p:cNvCxnSpPr>
            <a:cxnSpLocks noChangeShapeType="1"/>
            <a:stCxn id="119" idx="1"/>
            <a:endCxn id="117" idx="3"/>
          </p:cNvCxnSpPr>
          <p:nvPr/>
        </p:nvCxnSpPr>
        <p:spPr bwMode="auto">
          <a:xfrm rot="10800000">
            <a:off x="4600737" y="3675725"/>
            <a:ext cx="2346485" cy="51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9" name="Text Box 15">
            <a:extLst>
              <a:ext uri="{FF2B5EF4-FFF2-40B4-BE49-F238E27FC236}">
                <a16:creationId xmlns:a16="http://schemas.microsoft.com/office/drawing/2014/main" id="{4AF9B9A8-6DDB-4505-8C62-985532DC8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7221" y="3490486"/>
            <a:ext cx="46166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RND</a:t>
            </a:r>
          </a:p>
        </p:txBody>
      </p:sp>
      <p:cxnSp>
        <p:nvCxnSpPr>
          <p:cNvPr id="120" name="AutoShape 17">
            <a:extLst>
              <a:ext uri="{FF2B5EF4-FFF2-40B4-BE49-F238E27FC236}">
                <a16:creationId xmlns:a16="http://schemas.microsoft.com/office/drawing/2014/main" id="{FA852AD3-C6B5-4F0F-B917-CB9FA23361D8}"/>
              </a:ext>
            </a:extLst>
          </p:cNvPr>
          <p:cNvCxnSpPr>
            <a:cxnSpLocks noChangeShapeType="1"/>
            <a:stCxn id="117" idx="1"/>
            <a:endCxn id="200" idx="0"/>
          </p:cNvCxnSpPr>
          <p:nvPr/>
        </p:nvCxnSpPr>
        <p:spPr bwMode="auto">
          <a:xfrm rot="10800000" flipV="1">
            <a:off x="976322" y="3675725"/>
            <a:ext cx="2717115" cy="538054"/>
          </a:xfrm>
          <a:prstGeom prst="bentConnector2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3" name="Text Box 30">
            <a:extLst>
              <a:ext uri="{FF2B5EF4-FFF2-40B4-BE49-F238E27FC236}">
                <a16:creationId xmlns:a16="http://schemas.microsoft.com/office/drawing/2014/main" id="{14243913-0D2A-4A14-ABA7-EF2C2725B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5654" y="4208892"/>
            <a:ext cx="588303" cy="37151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 SN(x) </a:t>
            </a:r>
          </a:p>
        </p:txBody>
      </p:sp>
      <p:grpSp>
        <p:nvGrpSpPr>
          <p:cNvPr id="124" name="Group 23">
            <a:extLst>
              <a:ext uri="{FF2B5EF4-FFF2-40B4-BE49-F238E27FC236}">
                <a16:creationId xmlns:a16="http://schemas.microsoft.com/office/drawing/2014/main" id="{1EE29996-4815-4D59-BF43-09B7600448C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98778" y="4229174"/>
            <a:ext cx="692611" cy="356732"/>
            <a:chOff x="761" y="2540"/>
            <a:chExt cx="1589" cy="726"/>
          </a:xfrm>
        </p:grpSpPr>
        <p:sp>
          <p:nvSpPr>
            <p:cNvPr id="125" name="Freeform 24">
              <a:extLst>
                <a:ext uri="{FF2B5EF4-FFF2-40B4-BE49-F238E27FC236}">
                  <a16:creationId xmlns:a16="http://schemas.microsoft.com/office/drawing/2014/main" id="{CF526609-D8D8-4F6E-9DC4-3544B1F511E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26" name="Freeform 25">
              <a:extLst>
                <a:ext uri="{FF2B5EF4-FFF2-40B4-BE49-F238E27FC236}">
                  <a16:creationId xmlns:a16="http://schemas.microsoft.com/office/drawing/2014/main" id="{0EA23B3B-D745-47BB-8133-2DEEB707E24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27" name="Freeform 26">
              <a:extLst>
                <a:ext uri="{FF2B5EF4-FFF2-40B4-BE49-F238E27FC236}">
                  <a16:creationId xmlns:a16="http://schemas.microsoft.com/office/drawing/2014/main" id="{576AE1CE-607B-476A-A6D6-D86DDC7CEE8F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28" name="Freeform 27">
              <a:extLst>
                <a:ext uri="{FF2B5EF4-FFF2-40B4-BE49-F238E27FC236}">
                  <a16:creationId xmlns:a16="http://schemas.microsoft.com/office/drawing/2014/main" id="{C08C1054-6E93-40CA-B67D-B9356207E3D6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29" name="Freeform 28">
              <a:extLst>
                <a:ext uri="{FF2B5EF4-FFF2-40B4-BE49-F238E27FC236}">
                  <a16:creationId xmlns:a16="http://schemas.microsoft.com/office/drawing/2014/main" id="{0689C167-F155-4442-A82A-B83C1807829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30" name="Freeform 29">
              <a:extLst>
                <a:ext uri="{FF2B5EF4-FFF2-40B4-BE49-F238E27FC236}">
                  <a16:creationId xmlns:a16="http://schemas.microsoft.com/office/drawing/2014/main" id="{2E428EAC-F931-4148-AB6F-EA000754394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31" name="Freeform 30">
              <a:extLst>
                <a:ext uri="{FF2B5EF4-FFF2-40B4-BE49-F238E27FC236}">
                  <a16:creationId xmlns:a16="http://schemas.microsoft.com/office/drawing/2014/main" id="{87116BE3-D9E2-4DDB-952F-610451655FF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cxnSp>
        <p:nvCxnSpPr>
          <p:cNvPr id="136" name="AutoShape 17">
            <a:extLst>
              <a:ext uri="{FF2B5EF4-FFF2-40B4-BE49-F238E27FC236}">
                <a16:creationId xmlns:a16="http://schemas.microsoft.com/office/drawing/2014/main" id="{07CDF36A-E268-4212-B15C-B03B1EA6A9DC}"/>
              </a:ext>
            </a:extLst>
          </p:cNvPr>
          <p:cNvCxnSpPr>
            <a:cxnSpLocks noChangeShapeType="1"/>
            <a:stCxn id="200" idx="2"/>
            <a:endCxn id="182" idx="1"/>
          </p:cNvCxnSpPr>
          <p:nvPr/>
        </p:nvCxnSpPr>
        <p:spPr bwMode="auto">
          <a:xfrm rot="16200000" flipH="1">
            <a:off x="836627" y="4724985"/>
            <a:ext cx="529679" cy="250291"/>
          </a:xfrm>
          <a:prstGeom prst="bentConnector2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1" name="Text Box 15">
            <a:extLst>
              <a:ext uri="{FF2B5EF4-FFF2-40B4-BE49-F238E27FC236}">
                <a16:creationId xmlns:a16="http://schemas.microsoft.com/office/drawing/2014/main" id="{AD6551E5-2B90-409B-991A-C3E34C644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3436" y="4931132"/>
            <a:ext cx="130484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E [ RND, K(x) ]</a:t>
            </a:r>
          </a:p>
        </p:txBody>
      </p:sp>
      <p:cxnSp>
        <p:nvCxnSpPr>
          <p:cNvPr id="144" name="AutoShape 17">
            <a:extLst>
              <a:ext uri="{FF2B5EF4-FFF2-40B4-BE49-F238E27FC236}">
                <a16:creationId xmlns:a16="http://schemas.microsoft.com/office/drawing/2014/main" id="{28B4EB45-D1D9-4A9E-A1D8-2A42A99E042B}"/>
              </a:ext>
            </a:extLst>
          </p:cNvPr>
          <p:cNvCxnSpPr>
            <a:cxnSpLocks noChangeShapeType="1"/>
            <a:stCxn id="123" idx="3"/>
            <a:endCxn id="147" idx="1"/>
          </p:cNvCxnSpPr>
          <p:nvPr/>
        </p:nvCxnSpPr>
        <p:spPr bwMode="auto">
          <a:xfrm flipV="1">
            <a:off x="3073957" y="4394648"/>
            <a:ext cx="619479" cy="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7" name="Text Box 15">
            <a:extLst>
              <a:ext uri="{FF2B5EF4-FFF2-40B4-BE49-F238E27FC236}">
                <a16:creationId xmlns:a16="http://schemas.microsoft.com/office/drawing/2014/main" id="{B2DED553-628B-45A1-A457-63BB2565E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3436" y="4208891"/>
            <a:ext cx="48250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SN(x)</a:t>
            </a:r>
          </a:p>
        </p:txBody>
      </p:sp>
      <p:cxnSp>
        <p:nvCxnSpPr>
          <p:cNvPr id="150" name="AutoShape 31">
            <a:extLst>
              <a:ext uri="{FF2B5EF4-FFF2-40B4-BE49-F238E27FC236}">
                <a16:creationId xmlns:a16="http://schemas.microsoft.com/office/drawing/2014/main" id="{D3964EBA-3BC4-49D3-9140-D0D655FDDA2B}"/>
              </a:ext>
            </a:extLst>
          </p:cNvPr>
          <p:cNvCxnSpPr>
            <a:cxnSpLocks noChangeShapeType="1"/>
            <a:stCxn id="154" idx="20"/>
            <a:endCxn id="151" idx="0"/>
          </p:cNvCxnSpPr>
          <p:nvPr/>
        </p:nvCxnSpPr>
        <p:spPr bwMode="auto">
          <a:xfrm>
            <a:off x="8232910" y="3657113"/>
            <a:ext cx="254" cy="49996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1" name="Rectangle 14">
            <a:extLst>
              <a:ext uri="{FF2B5EF4-FFF2-40B4-BE49-F238E27FC236}">
                <a16:creationId xmlns:a16="http://schemas.microsoft.com/office/drawing/2014/main" id="{912D0BEA-3524-4205-98AA-924CB1D6A8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644861" y="4157076"/>
            <a:ext cx="1176606" cy="469560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200" dirty="0">
                <a:latin typeface="Arial Narrow" panose="020B0606020202030204" pitchFamily="34" charset="0"/>
              </a:rPr>
              <a:t>Verschl.</a:t>
            </a:r>
            <a:endParaRPr lang="de-DE" sz="2200" baseline="30000" dirty="0">
              <a:latin typeface="Arial Narrow" panose="020B0606020202030204" pitchFamily="34" charset="0"/>
            </a:endParaRPr>
          </a:p>
        </p:txBody>
      </p:sp>
      <p:grpSp>
        <p:nvGrpSpPr>
          <p:cNvPr id="152" name="Group 23">
            <a:extLst>
              <a:ext uri="{FF2B5EF4-FFF2-40B4-BE49-F238E27FC236}">
                <a16:creationId xmlns:a16="http://schemas.microsoft.com/office/drawing/2014/main" id="{79F6E8A1-25AB-471C-9D7A-F181F9143750}"/>
              </a:ext>
            </a:extLst>
          </p:cNvPr>
          <p:cNvGrpSpPr>
            <a:grpSpLocks/>
          </p:cNvGrpSpPr>
          <p:nvPr/>
        </p:nvGrpSpPr>
        <p:grpSpPr bwMode="auto">
          <a:xfrm>
            <a:off x="7797394" y="3345860"/>
            <a:ext cx="949325" cy="488950"/>
            <a:chOff x="761" y="2540"/>
            <a:chExt cx="1589" cy="726"/>
          </a:xfrm>
        </p:grpSpPr>
        <p:sp>
          <p:nvSpPr>
            <p:cNvPr id="153" name="Freeform 24">
              <a:extLst>
                <a:ext uri="{FF2B5EF4-FFF2-40B4-BE49-F238E27FC236}">
                  <a16:creationId xmlns:a16="http://schemas.microsoft.com/office/drawing/2014/main" id="{4A67F4CB-1F8C-4312-8BBA-362504387F06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54" name="Freeform 25">
              <a:extLst>
                <a:ext uri="{FF2B5EF4-FFF2-40B4-BE49-F238E27FC236}">
                  <a16:creationId xmlns:a16="http://schemas.microsoft.com/office/drawing/2014/main" id="{AA926F8C-A26A-4A3F-8FE1-9EFC4EFBA45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55" name="Freeform 26">
              <a:extLst>
                <a:ext uri="{FF2B5EF4-FFF2-40B4-BE49-F238E27FC236}">
                  <a16:creationId xmlns:a16="http://schemas.microsoft.com/office/drawing/2014/main" id="{D9B2C8FD-B406-4777-8D15-F6A2FE99CF3F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56" name="Freeform 27">
              <a:extLst>
                <a:ext uri="{FF2B5EF4-FFF2-40B4-BE49-F238E27FC236}">
                  <a16:creationId xmlns:a16="http://schemas.microsoft.com/office/drawing/2014/main" id="{45805389-5A1E-459B-AADD-9CFC5DC9C0E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57" name="Freeform 28">
              <a:extLst>
                <a:ext uri="{FF2B5EF4-FFF2-40B4-BE49-F238E27FC236}">
                  <a16:creationId xmlns:a16="http://schemas.microsoft.com/office/drawing/2014/main" id="{929CE913-1429-4BD3-B026-F7B9F9355F2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58" name="Freeform 29">
              <a:extLst>
                <a:ext uri="{FF2B5EF4-FFF2-40B4-BE49-F238E27FC236}">
                  <a16:creationId xmlns:a16="http://schemas.microsoft.com/office/drawing/2014/main" id="{178125E5-EB13-40E6-B6C1-8740BFD69DC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59" name="Freeform 30">
              <a:extLst>
                <a:ext uri="{FF2B5EF4-FFF2-40B4-BE49-F238E27FC236}">
                  <a16:creationId xmlns:a16="http://schemas.microsoft.com/office/drawing/2014/main" id="{6C4906E6-BCB2-4145-8D36-7BD071A7550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cxnSp>
        <p:nvCxnSpPr>
          <p:cNvPr id="164" name="AutoShape 17">
            <a:extLst>
              <a:ext uri="{FF2B5EF4-FFF2-40B4-BE49-F238E27FC236}">
                <a16:creationId xmlns:a16="http://schemas.microsoft.com/office/drawing/2014/main" id="{56E9A74F-5430-4532-BACB-CA0CB454FFDD}"/>
              </a:ext>
            </a:extLst>
          </p:cNvPr>
          <p:cNvCxnSpPr>
            <a:cxnSpLocks noChangeShapeType="1"/>
            <a:stCxn id="147" idx="3"/>
            <a:endCxn id="151" idx="1"/>
          </p:cNvCxnSpPr>
          <p:nvPr/>
        </p:nvCxnSpPr>
        <p:spPr bwMode="auto">
          <a:xfrm flipV="1">
            <a:off x="4175940" y="4391856"/>
            <a:ext cx="3468921" cy="279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67" name="Group 23">
            <a:extLst>
              <a:ext uri="{FF2B5EF4-FFF2-40B4-BE49-F238E27FC236}">
                <a16:creationId xmlns:a16="http://schemas.microsoft.com/office/drawing/2014/main" id="{1F718865-2EFE-40C6-B4BF-346D437D9107}"/>
              </a:ext>
            </a:extLst>
          </p:cNvPr>
          <p:cNvGrpSpPr>
            <a:grpSpLocks/>
          </p:cNvGrpSpPr>
          <p:nvPr/>
        </p:nvGrpSpPr>
        <p:grpSpPr bwMode="auto">
          <a:xfrm>
            <a:off x="7764483" y="4808315"/>
            <a:ext cx="949325" cy="488950"/>
            <a:chOff x="761" y="2540"/>
            <a:chExt cx="1589" cy="726"/>
          </a:xfrm>
        </p:grpSpPr>
        <p:sp>
          <p:nvSpPr>
            <p:cNvPr id="168" name="Freeform 24">
              <a:extLst>
                <a:ext uri="{FF2B5EF4-FFF2-40B4-BE49-F238E27FC236}">
                  <a16:creationId xmlns:a16="http://schemas.microsoft.com/office/drawing/2014/main" id="{AAB645CE-D9D2-4CD9-91B8-DBD8DF3AFBB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69" name="Freeform 25">
              <a:extLst>
                <a:ext uri="{FF2B5EF4-FFF2-40B4-BE49-F238E27FC236}">
                  <a16:creationId xmlns:a16="http://schemas.microsoft.com/office/drawing/2014/main" id="{998F1937-464A-4DCA-8BC1-7F1AA279A42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70" name="Freeform 26">
              <a:extLst>
                <a:ext uri="{FF2B5EF4-FFF2-40B4-BE49-F238E27FC236}">
                  <a16:creationId xmlns:a16="http://schemas.microsoft.com/office/drawing/2014/main" id="{D8EBE3F1-C2DE-48EA-AB29-2F2735BD6E1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71" name="Freeform 27">
              <a:extLst>
                <a:ext uri="{FF2B5EF4-FFF2-40B4-BE49-F238E27FC236}">
                  <a16:creationId xmlns:a16="http://schemas.microsoft.com/office/drawing/2014/main" id="{1C759746-B8AE-476E-8E30-12BF2FA0AFF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72" name="Freeform 28">
              <a:extLst>
                <a:ext uri="{FF2B5EF4-FFF2-40B4-BE49-F238E27FC236}">
                  <a16:creationId xmlns:a16="http://schemas.microsoft.com/office/drawing/2014/main" id="{0B0BB32F-5630-4CFA-9BEF-DCA02FD0244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73" name="Freeform 29">
              <a:extLst>
                <a:ext uri="{FF2B5EF4-FFF2-40B4-BE49-F238E27FC236}">
                  <a16:creationId xmlns:a16="http://schemas.microsoft.com/office/drawing/2014/main" id="{43A0C4CD-446D-40E7-B777-B29E98B96FA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74" name="Freeform 30">
              <a:extLst>
                <a:ext uri="{FF2B5EF4-FFF2-40B4-BE49-F238E27FC236}">
                  <a16:creationId xmlns:a16="http://schemas.microsoft.com/office/drawing/2014/main" id="{81454105-22A7-4A94-BB0B-B241C46415B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cxnSp>
        <p:nvCxnSpPr>
          <p:cNvPr id="175" name="AutoShape 31">
            <a:extLst>
              <a:ext uri="{FF2B5EF4-FFF2-40B4-BE49-F238E27FC236}">
                <a16:creationId xmlns:a16="http://schemas.microsoft.com/office/drawing/2014/main" id="{29559C3F-4015-41E8-AAC9-728B4751DE93}"/>
              </a:ext>
            </a:extLst>
          </p:cNvPr>
          <p:cNvCxnSpPr>
            <a:cxnSpLocks noChangeShapeType="1"/>
            <a:stCxn id="151" idx="2"/>
            <a:endCxn id="169" idx="40"/>
          </p:cNvCxnSpPr>
          <p:nvPr/>
        </p:nvCxnSpPr>
        <p:spPr bwMode="auto">
          <a:xfrm>
            <a:off x="8233164" y="4626636"/>
            <a:ext cx="2305" cy="33646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0" name="Text Box 30">
            <a:extLst>
              <a:ext uri="{FF2B5EF4-FFF2-40B4-BE49-F238E27FC236}">
                <a16:creationId xmlns:a16="http://schemas.microsoft.com/office/drawing/2014/main" id="{0CE96ADF-3BA9-49EC-9FAF-DEB5B3EA2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8398" y="5234461"/>
            <a:ext cx="39914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K(x)</a:t>
            </a:r>
          </a:p>
        </p:txBody>
      </p:sp>
      <p:grpSp>
        <p:nvGrpSpPr>
          <p:cNvPr id="47" name="Group 23">
            <a:extLst>
              <a:ext uri="{FF2B5EF4-FFF2-40B4-BE49-F238E27FC236}">
                <a16:creationId xmlns:a16="http://schemas.microsoft.com/office/drawing/2014/main" id="{4DB11227-B9A8-4F6D-98CE-8B05A6D8517B}"/>
              </a:ext>
            </a:extLst>
          </p:cNvPr>
          <p:cNvGrpSpPr>
            <a:grpSpLocks/>
          </p:cNvGrpSpPr>
          <p:nvPr/>
        </p:nvGrpSpPr>
        <p:grpSpPr bwMode="auto">
          <a:xfrm>
            <a:off x="2149957" y="1384071"/>
            <a:ext cx="949325" cy="488950"/>
            <a:chOff x="761" y="2540"/>
            <a:chExt cx="1589" cy="726"/>
          </a:xfrm>
        </p:grpSpPr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C82AA795-8E5B-4042-BA80-501EBE7C7DD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9" name="Freeform 25">
              <a:extLst>
                <a:ext uri="{FF2B5EF4-FFF2-40B4-BE49-F238E27FC236}">
                  <a16:creationId xmlns:a16="http://schemas.microsoft.com/office/drawing/2014/main" id="{06EBF687-0BB2-461B-944B-BCD3B4E0312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0" name="Freeform 26">
              <a:extLst>
                <a:ext uri="{FF2B5EF4-FFF2-40B4-BE49-F238E27FC236}">
                  <a16:creationId xmlns:a16="http://schemas.microsoft.com/office/drawing/2014/main" id="{C14A6A1D-97C2-4DA3-816C-EE9C5A4245B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1" name="Freeform 27">
              <a:extLst>
                <a:ext uri="{FF2B5EF4-FFF2-40B4-BE49-F238E27FC236}">
                  <a16:creationId xmlns:a16="http://schemas.microsoft.com/office/drawing/2014/main" id="{03C3AD45-7F52-4B72-9BB5-D63FA91DFF3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2" name="Freeform 28">
              <a:extLst>
                <a:ext uri="{FF2B5EF4-FFF2-40B4-BE49-F238E27FC236}">
                  <a16:creationId xmlns:a16="http://schemas.microsoft.com/office/drawing/2014/main" id="{AB1E0674-9537-4997-97F2-C23C8946B066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3" name="Freeform 29">
              <a:extLst>
                <a:ext uri="{FF2B5EF4-FFF2-40B4-BE49-F238E27FC236}">
                  <a16:creationId xmlns:a16="http://schemas.microsoft.com/office/drawing/2014/main" id="{9B1CB0FB-5C6A-47D1-9CB9-C31E32E37CF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4" name="Freeform 30">
              <a:extLst>
                <a:ext uri="{FF2B5EF4-FFF2-40B4-BE49-F238E27FC236}">
                  <a16:creationId xmlns:a16="http://schemas.microsoft.com/office/drawing/2014/main" id="{94DFAD84-9807-4578-974D-E1025B1E5AA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217" name="Rectangle 14">
            <a:extLst>
              <a:ext uri="{FF2B5EF4-FFF2-40B4-BE49-F238E27FC236}">
                <a16:creationId xmlns:a16="http://schemas.microsoft.com/office/drawing/2014/main" id="{8664ECBA-6BB7-4824-9ADF-D5102153CAE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193213" y="5337770"/>
            <a:ext cx="1176606" cy="469560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200" dirty="0" err="1">
                <a:latin typeface="Arial Narrow" panose="020B0606020202030204" pitchFamily="34" charset="0"/>
              </a:rPr>
              <a:t>Entschl</a:t>
            </a:r>
            <a:r>
              <a:rPr lang="de-DE" sz="2200" dirty="0">
                <a:latin typeface="Arial Narrow" panose="020B0606020202030204" pitchFamily="34" charset="0"/>
              </a:rPr>
              <a:t>.</a:t>
            </a:r>
            <a:endParaRPr lang="de-DE" sz="2200" baseline="30000" dirty="0">
              <a:latin typeface="Arial Narrow" panose="020B0606020202030204" pitchFamily="34" charset="0"/>
            </a:endParaRPr>
          </a:p>
        </p:txBody>
      </p:sp>
      <p:cxnSp>
        <p:nvCxnSpPr>
          <p:cNvPr id="218" name="AutoShape 17">
            <a:extLst>
              <a:ext uri="{FF2B5EF4-FFF2-40B4-BE49-F238E27FC236}">
                <a16:creationId xmlns:a16="http://schemas.microsoft.com/office/drawing/2014/main" id="{58F9FBC9-D3A5-46F1-91DA-20D201EE6255}"/>
              </a:ext>
            </a:extLst>
          </p:cNvPr>
          <p:cNvCxnSpPr>
            <a:cxnSpLocks noChangeShapeType="1"/>
            <a:stCxn id="169" idx="6"/>
            <a:endCxn id="217" idx="0"/>
          </p:cNvCxnSpPr>
          <p:nvPr/>
        </p:nvCxnSpPr>
        <p:spPr bwMode="auto">
          <a:xfrm rot="10800000" flipV="1">
            <a:off x="5781517" y="5013544"/>
            <a:ext cx="2012341" cy="324225"/>
          </a:xfrm>
          <a:prstGeom prst="bentConnector2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2" name="AutoShape 17">
            <a:extLst>
              <a:ext uri="{FF2B5EF4-FFF2-40B4-BE49-F238E27FC236}">
                <a16:creationId xmlns:a16="http://schemas.microsoft.com/office/drawing/2014/main" id="{0080628D-8A1D-4B45-9993-A3DC53E6A1E2}"/>
              </a:ext>
            </a:extLst>
          </p:cNvPr>
          <p:cNvCxnSpPr>
            <a:cxnSpLocks noChangeShapeType="1"/>
            <a:stCxn id="182" idx="3"/>
            <a:endCxn id="141" idx="1"/>
          </p:cNvCxnSpPr>
          <p:nvPr/>
        </p:nvCxnSpPr>
        <p:spPr bwMode="auto">
          <a:xfrm>
            <a:off x="2403218" y="5114971"/>
            <a:ext cx="1290218" cy="191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6" name="Gerader Verbinder 225">
            <a:extLst>
              <a:ext uri="{FF2B5EF4-FFF2-40B4-BE49-F238E27FC236}">
                <a16:creationId xmlns:a16="http://schemas.microsoft.com/office/drawing/2014/main" id="{80162CF1-DA17-442C-9990-30B5AEC070E0}"/>
              </a:ext>
            </a:extLst>
          </p:cNvPr>
          <p:cNvCxnSpPr/>
          <p:nvPr/>
        </p:nvCxnSpPr>
        <p:spPr>
          <a:xfrm>
            <a:off x="669244" y="2916179"/>
            <a:ext cx="8147218" cy="0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Text Box 15">
            <a:extLst>
              <a:ext uri="{FF2B5EF4-FFF2-40B4-BE49-F238E27FC236}">
                <a16:creationId xmlns:a16="http://schemas.microsoft.com/office/drawing/2014/main" id="{19E962B4-CD4E-4C8B-A463-3AA9EB2F8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7154" y="5390026"/>
            <a:ext cx="55624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 RND‘</a:t>
            </a:r>
          </a:p>
        </p:txBody>
      </p:sp>
      <p:cxnSp>
        <p:nvCxnSpPr>
          <p:cNvPr id="229" name="AutoShape 17">
            <a:extLst>
              <a:ext uri="{FF2B5EF4-FFF2-40B4-BE49-F238E27FC236}">
                <a16:creationId xmlns:a16="http://schemas.microsoft.com/office/drawing/2014/main" id="{2A5BCB67-1E37-4980-A14B-852F48EB645B}"/>
              </a:ext>
            </a:extLst>
          </p:cNvPr>
          <p:cNvCxnSpPr>
            <a:cxnSpLocks noChangeShapeType="1"/>
            <a:stCxn id="217" idx="3"/>
            <a:endCxn id="228" idx="1"/>
          </p:cNvCxnSpPr>
          <p:nvPr/>
        </p:nvCxnSpPr>
        <p:spPr bwMode="auto">
          <a:xfrm>
            <a:off x="6369819" y="5572550"/>
            <a:ext cx="497335" cy="323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4" name="Rechteck 233">
            <a:extLst>
              <a:ext uri="{FF2B5EF4-FFF2-40B4-BE49-F238E27FC236}">
                <a16:creationId xmlns:a16="http://schemas.microsoft.com/office/drawing/2014/main" id="{025B7D71-8C11-40BD-8B66-2200933301A1}"/>
              </a:ext>
            </a:extLst>
          </p:cNvPr>
          <p:cNvSpPr/>
          <p:nvPr/>
        </p:nvSpPr>
        <p:spPr>
          <a:xfrm>
            <a:off x="3454516" y="2010321"/>
            <a:ext cx="2520000" cy="61355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Personalisierung</a:t>
            </a:r>
          </a:p>
          <a:p>
            <a:pPr algn="ctr"/>
            <a:r>
              <a:rPr lang="de-DE" dirty="0">
                <a:latin typeface="Arial Narrow" panose="020B0606020202030204" pitchFamily="34" charset="0"/>
              </a:rPr>
              <a:t>mit Schlüsselableitung</a:t>
            </a:r>
          </a:p>
        </p:txBody>
      </p:sp>
      <p:sp>
        <p:nvSpPr>
          <p:cNvPr id="235" name="Ellipse 234">
            <a:extLst>
              <a:ext uri="{FF2B5EF4-FFF2-40B4-BE49-F238E27FC236}">
                <a16:creationId xmlns:a16="http://schemas.microsoft.com/office/drawing/2014/main" id="{20B537BF-D9B8-4148-92C5-2CC0BFABE2D0}"/>
              </a:ext>
            </a:extLst>
          </p:cNvPr>
          <p:cNvSpPr/>
          <p:nvPr/>
        </p:nvSpPr>
        <p:spPr>
          <a:xfrm>
            <a:off x="668073" y="123359"/>
            <a:ext cx="540000" cy="540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 Narrow" panose="020B0606020202030204" pitchFamily="34" charset="0"/>
              </a:rPr>
              <a:t>A</a:t>
            </a:r>
          </a:p>
        </p:txBody>
      </p:sp>
      <p:sp>
        <p:nvSpPr>
          <p:cNvPr id="236" name="Ellipse 235">
            <a:extLst>
              <a:ext uri="{FF2B5EF4-FFF2-40B4-BE49-F238E27FC236}">
                <a16:creationId xmlns:a16="http://schemas.microsoft.com/office/drawing/2014/main" id="{F77EB13F-37A8-4442-8C75-72CF4F5ED3F8}"/>
              </a:ext>
            </a:extLst>
          </p:cNvPr>
          <p:cNvSpPr/>
          <p:nvPr/>
        </p:nvSpPr>
        <p:spPr>
          <a:xfrm>
            <a:off x="668073" y="3074799"/>
            <a:ext cx="540000" cy="540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 Narrow" panose="020B0606020202030204" pitchFamily="34" charset="0"/>
              </a:rPr>
              <a:t>B</a:t>
            </a:r>
          </a:p>
        </p:txBody>
      </p:sp>
      <p:sp>
        <p:nvSpPr>
          <p:cNvPr id="239" name="Rechteck 238">
            <a:extLst>
              <a:ext uri="{FF2B5EF4-FFF2-40B4-BE49-F238E27FC236}">
                <a16:creationId xmlns:a16="http://schemas.microsoft.com/office/drawing/2014/main" id="{40785FC1-E81A-4EB9-9670-43CCB355FB48}"/>
              </a:ext>
            </a:extLst>
          </p:cNvPr>
          <p:cNvSpPr/>
          <p:nvPr/>
        </p:nvSpPr>
        <p:spPr>
          <a:xfrm>
            <a:off x="7995010" y="2011497"/>
            <a:ext cx="360000" cy="1731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243" name="Pfeil: nach oben und unten 242">
            <a:extLst>
              <a:ext uri="{FF2B5EF4-FFF2-40B4-BE49-F238E27FC236}">
                <a16:creationId xmlns:a16="http://schemas.microsoft.com/office/drawing/2014/main" id="{0C7EA1B5-1EC0-4B61-B1B3-3124345CC186}"/>
              </a:ext>
            </a:extLst>
          </p:cNvPr>
          <p:cNvSpPr/>
          <p:nvPr/>
        </p:nvSpPr>
        <p:spPr>
          <a:xfrm>
            <a:off x="6907028" y="3842871"/>
            <a:ext cx="525429" cy="1573675"/>
          </a:xfrm>
          <a:prstGeom prst="upDown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 Narrow" panose="020B0606020202030204" pitchFamily="34" charset="0"/>
              </a:rPr>
              <a:t>?</a:t>
            </a:r>
          </a:p>
        </p:txBody>
      </p:sp>
      <p:cxnSp>
        <p:nvCxnSpPr>
          <p:cNvPr id="274" name="AutoShape 31">
            <a:extLst>
              <a:ext uri="{FF2B5EF4-FFF2-40B4-BE49-F238E27FC236}">
                <a16:creationId xmlns:a16="http://schemas.microsoft.com/office/drawing/2014/main" id="{059D5716-F9E2-480E-817D-BDCC8768A869}"/>
              </a:ext>
            </a:extLst>
          </p:cNvPr>
          <p:cNvCxnSpPr>
            <a:cxnSpLocks noChangeShapeType="1"/>
            <a:stCxn id="16" idx="8"/>
            <a:endCxn id="39" idx="25"/>
          </p:cNvCxnSpPr>
          <p:nvPr/>
        </p:nvCxnSpPr>
        <p:spPr bwMode="auto">
          <a:xfrm flipH="1" flipV="1">
            <a:off x="4636436" y="452890"/>
            <a:ext cx="3207940" cy="515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0" name="Text Box 30">
            <a:extLst>
              <a:ext uri="{FF2B5EF4-FFF2-40B4-BE49-F238E27FC236}">
                <a16:creationId xmlns:a16="http://schemas.microsoft.com/office/drawing/2014/main" id="{F9DD33CA-FB0D-475C-8803-0AA6409A7E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3531" y="211955"/>
            <a:ext cx="133999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de-DE" sz="2000" b="1" dirty="0">
                <a:solidFill>
                  <a:schemeClr val="accent6"/>
                </a:solidFill>
                <a:latin typeface="Arial Nova Cond" panose="020B0506020202020204" pitchFamily="34" charset="0"/>
              </a:rPr>
              <a:t>Herstellung</a:t>
            </a:r>
          </a:p>
        </p:txBody>
      </p:sp>
      <p:sp>
        <p:nvSpPr>
          <p:cNvPr id="161" name="Text Box 30">
            <a:extLst>
              <a:ext uri="{FF2B5EF4-FFF2-40B4-BE49-F238E27FC236}">
                <a16:creationId xmlns:a16="http://schemas.microsoft.com/office/drawing/2014/main" id="{5BEC4549-4F09-4F16-90A1-23A65D24C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3531" y="3147308"/>
            <a:ext cx="1036483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sz="2000" b="1" dirty="0">
                <a:solidFill>
                  <a:schemeClr val="accent6"/>
                </a:solidFill>
                <a:latin typeface="Arial Nova Cond" panose="020B0506020202020204" pitchFamily="34" charset="0"/>
              </a:rPr>
              <a:t>Nutzung</a:t>
            </a:r>
          </a:p>
        </p:txBody>
      </p:sp>
      <p:sp>
        <p:nvSpPr>
          <p:cNvPr id="162" name="Rechteck 161">
            <a:extLst>
              <a:ext uri="{FF2B5EF4-FFF2-40B4-BE49-F238E27FC236}">
                <a16:creationId xmlns:a16="http://schemas.microsoft.com/office/drawing/2014/main" id="{AD7D4C7D-E13C-4821-B971-6E333D6DA7E0}"/>
              </a:ext>
            </a:extLst>
          </p:cNvPr>
          <p:cNvSpPr/>
          <p:nvPr/>
        </p:nvSpPr>
        <p:spPr>
          <a:xfrm>
            <a:off x="1992515" y="4081103"/>
            <a:ext cx="360000" cy="1731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163" name="Rechteck 162">
            <a:extLst>
              <a:ext uri="{FF2B5EF4-FFF2-40B4-BE49-F238E27FC236}">
                <a16:creationId xmlns:a16="http://schemas.microsoft.com/office/drawing/2014/main" id="{536305F2-430F-46D9-AA06-18C987406A9C}"/>
              </a:ext>
            </a:extLst>
          </p:cNvPr>
          <p:cNvSpPr/>
          <p:nvPr/>
        </p:nvSpPr>
        <p:spPr>
          <a:xfrm>
            <a:off x="1992515" y="4510228"/>
            <a:ext cx="360000" cy="1731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grpSp>
        <p:nvGrpSpPr>
          <p:cNvPr id="244" name="Gruppieren 243">
            <a:extLst>
              <a:ext uri="{FF2B5EF4-FFF2-40B4-BE49-F238E27FC236}">
                <a16:creationId xmlns:a16="http://schemas.microsoft.com/office/drawing/2014/main" id="{7238FFC5-5590-4936-8B9B-8C728232E79C}"/>
              </a:ext>
            </a:extLst>
          </p:cNvPr>
          <p:cNvGrpSpPr/>
          <p:nvPr/>
        </p:nvGrpSpPr>
        <p:grpSpPr>
          <a:xfrm>
            <a:off x="5723297" y="455750"/>
            <a:ext cx="540000" cy="540000"/>
            <a:chOff x="535222" y="768089"/>
            <a:chExt cx="720000" cy="720000"/>
          </a:xfrm>
        </p:grpSpPr>
        <p:sp>
          <p:nvSpPr>
            <p:cNvPr id="245" name="AutoShape 80">
              <a:extLst>
                <a:ext uri="{FF2B5EF4-FFF2-40B4-BE49-F238E27FC236}">
                  <a16:creationId xmlns:a16="http://schemas.microsoft.com/office/drawing/2014/main" id="{601C0819-3CF4-4118-BBAD-66E2B52A0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22" y="768089"/>
              <a:ext cx="720000" cy="720000"/>
            </a:xfrm>
            <a:prstGeom prst="roundRect">
              <a:avLst>
                <a:gd name="adj" fmla="val 16667"/>
              </a:avLst>
            </a:prstGeom>
            <a:solidFill>
              <a:srgbClr val="D2CFBA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32000" tIns="36000" rIns="0" bIns="46800"/>
            <a:lstStyle/>
            <a:p>
              <a:pPr>
                <a:lnSpc>
                  <a:spcPct val="90000"/>
                </a:lnSpc>
                <a:spcAft>
                  <a:spcPct val="0"/>
                </a:spcAft>
                <a:buFontTx/>
                <a:buNone/>
              </a:pPr>
              <a:endParaRPr lang="de-DE" altLang="de-DE" sz="1200" dirty="0">
                <a:latin typeface="Arial Narrow" panose="020B0606020202030204" pitchFamily="34" charset="0"/>
              </a:endParaRPr>
            </a:p>
          </p:txBody>
        </p:sp>
        <p:grpSp>
          <p:nvGrpSpPr>
            <p:cNvPr id="246" name="Group 4">
              <a:extLst>
                <a:ext uri="{FF2B5EF4-FFF2-40B4-BE49-F238E27FC236}">
                  <a16:creationId xmlns:a16="http://schemas.microsoft.com/office/drawing/2014/main" id="{69A2FDAD-945F-4CF7-BA21-CA9C1E319CE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6255" y="814360"/>
              <a:ext cx="617935" cy="627459"/>
              <a:chOff x="1892" y="1013"/>
              <a:chExt cx="519" cy="527"/>
            </a:xfrm>
          </p:grpSpPr>
          <p:sp>
            <p:nvSpPr>
              <p:cNvPr id="247" name="AutoShape 3">
                <a:extLst>
                  <a:ext uri="{FF2B5EF4-FFF2-40B4-BE49-F238E27FC236}">
                    <a16:creationId xmlns:a16="http://schemas.microsoft.com/office/drawing/2014/main" id="{C948549C-BFA2-4D71-A37E-D6C8487E718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892" y="1013"/>
                <a:ext cx="519" cy="5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8" name="Freeform 5">
                <a:extLst>
                  <a:ext uri="{FF2B5EF4-FFF2-40B4-BE49-F238E27FC236}">
                    <a16:creationId xmlns:a16="http://schemas.microsoft.com/office/drawing/2014/main" id="{2FBC6F61-9C19-4F7F-A6C2-B62F4F8D9B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2" y="1013"/>
                <a:ext cx="516" cy="526"/>
              </a:xfrm>
              <a:custGeom>
                <a:avLst/>
                <a:gdLst>
                  <a:gd name="T0" fmla="*/ 292 w 516"/>
                  <a:gd name="T1" fmla="*/ 524 h 526"/>
                  <a:gd name="T2" fmla="*/ 347 w 516"/>
                  <a:gd name="T3" fmla="*/ 492 h 526"/>
                  <a:gd name="T4" fmla="*/ 398 w 516"/>
                  <a:gd name="T5" fmla="*/ 453 h 526"/>
                  <a:gd name="T6" fmla="*/ 498 w 516"/>
                  <a:gd name="T7" fmla="*/ 361 h 526"/>
                  <a:gd name="T8" fmla="*/ 497 w 516"/>
                  <a:gd name="T9" fmla="*/ 351 h 526"/>
                  <a:gd name="T10" fmla="*/ 516 w 516"/>
                  <a:gd name="T11" fmla="*/ 332 h 526"/>
                  <a:gd name="T12" fmla="*/ 506 w 516"/>
                  <a:gd name="T13" fmla="*/ 327 h 526"/>
                  <a:gd name="T14" fmla="*/ 478 w 516"/>
                  <a:gd name="T15" fmla="*/ 345 h 526"/>
                  <a:gd name="T16" fmla="*/ 463 w 516"/>
                  <a:gd name="T17" fmla="*/ 354 h 526"/>
                  <a:gd name="T18" fmla="*/ 508 w 516"/>
                  <a:gd name="T19" fmla="*/ 304 h 526"/>
                  <a:gd name="T20" fmla="*/ 481 w 516"/>
                  <a:gd name="T21" fmla="*/ 324 h 526"/>
                  <a:gd name="T22" fmla="*/ 490 w 516"/>
                  <a:gd name="T23" fmla="*/ 310 h 526"/>
                  <a:gd name="T24" fmla="*/ 457 w 516"/>
                  <a:gd name="T25" fmla="*/ 280 h 526"/>
                  <a:gd name="T26" fmla="*/ 446 w 516"/>
                  <a:gd name="T27" fmla="*/ 149 h 526"/>
                  <a:gd name="T28" fmla="*/ 444 w 516"/>
                  <a:gd name="T29" fmla="*/ 142 h 526"/>
                  <a:gd name="T30" fmla="*/ 434 w 516"/>
                  <a:gd name="T31" fmla="*/ 125 h 526"/>
                  <a:gd name="T32" fmla="*/ 425 w 516"/>
                  <a:gd name="T33" fmla="*/ 115 h 526"/>
                  <a:gd name="T34" fmla="*/ 351 w 516"/>
                  <a:gd name="T35" fmla="*/ 90 h 526"/>
                  <a:gd name="T36" fmla="*/ 374 w 516"/>
                  <a:gd name="T37" fmla="*/ 62 h 526"/>
                  <a:gd name="T38" fmla="*/ 326 w 516"/>
                  <a:gd name="T39" fmla="*/ 87 h 526"/>
                  <a:gd name="T40" fmla="*/ 358 w 516"/>
                  <a:gd name="T41" fmla="*/ 60 h 526"/>
                  <a:gd name="T42" fmla="*/ 454 w 516"/>
                  <a:gd name="T43" fmla="*/ 1 h 526"/>
                  <a:gd name="T44" fmla="*/ 438 w 516"/>
                  <a:gd name="T45" fmla="*/ 6 h 526"/>
                  <a:gd name="T46" fmla="*/ 369 w 516"/>
                  <a:gd name="T47" fmla="*/ 44 h 526"/>
                  <a:gd name="T48" fmla="*/ 291 w 516"/>
                  <a:gd name="T49" fmla="*/ 82 h 526"/>
                  <a:gd name="T50" fmla="*/ 312 w 516"/>
                  <a:gd name="T51" fmla="*/ 60 h 526"/>
                  <a:gd name="T52" fmla="*/ 278 w 516"/>
                  <a:gd name="T53" fmla="*/ 78 h 526"/>
                  <a:gd name="T54" fmla="*/ 259 w 516"/>
                  <a:gd name="T55" fmla="*/ 80 h 526"/>
                  <a:gd name="T56" fmla="*/ 269 w 516"/>
                  <a:gd name="T57" fmla="*/ 67 h 526"/>
                  <a:gd name="T58" fmla="*/ 319 w 516"/>
                  <a:gd name="T59" fmla="*/ 35 h 526"/>
                  <a:gd name="T60" fmla="*/ 292 w 516"/>
                  <a:gd name="T61" fmla="*/ 46 h 526"/>
                  <a:gd name="T62" fmla="*/ 251 w 516"/>
                  <a:gd name="T63" fmla="*/ 69 h 526"/>
                  <a:gd name="T64" fmla="*/ 231 w 516"/>
                  <a:gd name="T65" fmla="*/ 77 h 526"/>
                  <a:gd name="T66" fmla="*/ 217 w 516"/>
                  <a:gd name="T67" fmla="*/ 76 h 526"/>
                  <a:gd name="T68" fmla="*/ 314 w 516"/>
                  <a:gd name="T69" fmla="*/ 0 h 526"/>
                  <a:gd name="T70" fmla="*/ 310 w 516"/>
                  <a:gd name="T71" fmla="*/ 2 h 526"/>
                  <a:gd name="T72" fmla="*/ 223 w 516"/>
                  <a:gd name="T73" fmla="*/ 60 h 526"/>
                  <a:gd name="T74" fmla="*/ 180 w 516"/>
                  <a:gd name="T75" fmla="*/ 85 h 526"/>
                  <a:gd name="T76" fmla="*/ 135 w 516"/>
                  <a:gd name="T77" fmla="*/ 105 h 526"/>
                  <a:gd name="T78" fmla="*/ 29 w 516"/>
                  <a:gd name="T79" fmla="*/ 180 h 526"/>
                  <a:gd name="T80" fmla="*/ 1 w 516"/>
                  <a:gd name="T81" fmla="*/ 208 h 526"/>
                  <a:gd name="T82" fmla="*/ 1 w 516"/>
                  <a:gd name="T83" fmla="*/ 234 h 526"/>
                  <a:gd name="T84" fmla="*/ 16 w 516"/>
                  <a:gd name="T85" fmla="*/ 300 h 526"/>
                  <a:gd name="T86" fmla="*/ 50 w 516"/>
                  <a:gd name="T87" fmla="*/ 382 h 526"/>
                  <a:gd name="T88" fmla="*/ 84 w 516"/>
                  <a:gd name="T89" fmla="*/ 446 h 526"/>
                  <a:gd name="T90" fmla="*/ 107 w 516"/>
                  <a:gd name="T91" fmla="*/ 470 h 526"/>
                  <a:gd name="T92" fmla="*/ 132 w 516"/>
                  <a:gd name="T93" fmla="*/ 484 h 526"/>
                  <a:gd name="T94" fmla="*/ 233 w 516"/>
                  <a:gd name="T95" fmla="*/ 519 h 526"/>
                  <a:gd name="T96" fmla="*/ 274 w 516"/>
                  <a:gd name="T97" fmla="*/ 5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16" h="526">
                    <a:moveTo>
                      <a:pt x="274" y="526"/>
                    </a:moveTo>
                    <a:lnTo>
                      <a:pt x="283" y="526"/>
                    </a:lnTo>
                    <a:lnTo>
                      <a:pt x="292" y="524"/>
                    </a:lnTo>
                    <a:lnTo>
                      <a:pt x="307" y="517"/>
                    </a:lnTo>
                    <a:lnTo>
                      <a:pt x="328" y="506"/>
                    </a:lnTo>
                    <a:lnTo>
                      <a:pt x="347" y="492"/>
                    </a:lnTo>
                    <a:lnTo>
                      <a:pt x="360" y="483"/>
                    </a:lnTo>
                    <a:lnTo>
                      <a:pt x="373" y="473"/>
                    </a:lnTo>
                    <a:lnTo>
                      <a:pt x="398" y="453"/>
                    </a:lnTo>
                    <a:lnTo>
                      <a:pt x="470" y="388"/>
                    </a:lnTo>
                    <a:lnTo>
                      <a:pt x="495" y="367"/>
                    </a:lnTo>
                    <a:lnTo>
                      <a:pt x="498" y="361"/>
                    </a:lnTo>
                    <a:lnTo>
                      <a:pt x="488" y="363"/>
                    </a:lnTo>
                    <a:lnTo>
                      <a:pt x="492" y="357"/>
                    </a:lnTo>
                    <a:lnTo>
                      <a:pt x="497" y="351"/>
                    </a:lnTo>
                    <a:lnTo>
                      <a:pt x="513" y="338"/>
                    </a:lnTo>
                    <a:lnTo>
                      <a:pt x="516" y="334"/>
                    </a:lnTo>
                    <a:lnTo>
                      <a:pt x="516" y="332"/>
                    </a:lnTo>
                    <a:lnTo>
                      <a:pt x="496" y="344"/>
                    </a:lnTo>
                    <a:lnTo>
                      <a:pt x="510" y="327"/>
                    </a:lnTo>
                    <a:lnTo>
                      <a:pt x="506" y="327"/>
                    </a:lnTo>
                    <a:lnTo>
                      <a:pt x="502" y="328"/>
                    </a:lnTo>
                    <a:lnTo>
                      <a:pt x="496" y="332"/>
                    </a:lnTo>
                    <a:lnTo>
                      <a:pt x="478" y="345"/>
                    </a:lnTo>
                    <a:lnTo>
                      <a:pt x="465" y="357"/>
                    </a:lnTo>
                    <a:lnTo>
                      <a:pt x="463" y="357"/>
                    </a:lnTo>
                    <a:lnTo>
                      <a:pt x="463" y="354"/>
                    </a:lnTo>
                    <a:lnTo>
                      <a:pt x="515" y="303"/>
                    </a:lnTo>
                    <a:lnTo>
                      <a:pt x="511" y="303"/>
                    </a:lnTo>
                    <a:lnTo>
                      <a:pt x="508" y="304"/>
                    </a:lnTo>
                    <a:lnTo>
                      <a:pt x="502" y="307"/>
                    </a:lnTo>
                    <a:lnTo>
                      <a:pt x="491" y="317"/>
                    </a:lnTo>
                    <a:lnTo>
                      <a:pt x="481" y="324"/>
                    </a:lnTo>
                    <a:lnTo>
                      <a:pt x="478" y="326"/>
                    </a:lnTo>
                    <a:lnTo>
                      <a:pt x="476" y="326"/>
                    </a:lnTo>
                    <a:lnTo>
                      <a:pt x="490" y="310"/>
                    </a:lnTo>
                    <a:lnTo>
                      <a:pt x="489" y="309"/>
                    </a:lnTo>
                    <a:lnTo>
                      <a:pt x="463" y="324"/>
                    </a:lnTo>
                    <a:lnTo>
                      <a:pt x="457" y="280"/>
                    </a:lnTo>
                    <a:lnTo>
                      <a:pt x="452" y="236"/>
                    </a:lnTo>
                    <a:lnTo>
                      <a:pt x="448" y="193"/>
                    </a:lnTo>
                    <a:lnTo>
                      <a:pt x="446" y="149"/>
                    </a:lnTo>
                    <a:lnTo>
                      <a:pt x="446" y="148"/>
                    </a:lnTo>
                    <a:lnTo>
                      <a:pt x="445" y="143"/>
                    </a:lnTo>
                    <a:lnTo>
                      <a:pt x="444" y="142"/>
                    </a:lnTo>
                    <a:lnTo>
                      <a:pt x="441" y="135"/>
                    </a:lnTo>
                    <a:lnTo>
                      <a:pt x="437" y="127"/>
                    </a:lnTo>
                    <a:lnTo>
                      <a:pt x="434" y="125"/>
                    </a:lnTo>
                    <a:lnTo>
                      <a:pt x="429" y="119"/>
                    </a:lnTo>
                    <a:lnTo>
                      <a:pt x="426" y="117"/>
                    </a:lnTo>
                    <a:lnTo>
                      <a:pt x="425" y="115"/>
                    </a:lnTo>
                    <a:lnTo>
                      <a:pt x="411" y="107"/>
                    </a:lnTo>
                    <a:lnTo>
                      <a:pt x="351" y="92"/>
                    </a:lnTo>
                    <a:lnTo>
                      <a:pt x="351" y="90"/>
                    </a:lnTo>
                    <a:lnTo>
                      <a:pt x="387" y="58"/>
                    </a:lnTo>
                    <a:lnTo>
                      <a:pt x="383" y="58"/>
                    </a:lnTo>
                    <a:lnTo>
                      <a:pt x="374" y="62"/>
                    </a:lnTo>
                    <a:lnTo>
                      <a:pt x="356" y="75"/>
                    </a:lnTo>
                    <a:lnTo>
                      <a:pt x="335" y="90"/>
                    </a:lnTo>
                    <a:lnTo>
                      <a:pt x="326" y="87"/>
                    </a:lnTo>
                    <a:lnTo>
                      <a:pt x="333" y="80"/>
                    </a:lnTo>
                    <a:lnTo>
                      <a:pt x="345" y="70"/>
                    </a:lnTo>
                    <a:lnTo>
                      <a:pt x="358" y="60"/>
                    </a:lnTo>
                    <a:lnTo>
                      <a:pt x="396" y="38"/>
                    </a:lnTo>
                    <a:lnTo>
                      <a:pt x="445" y="5"/>
                    </a:lnTo>
                    <a:lnTo>
                      <a:pt x="454" y="1"/>
                    </a:lnTo>
                    <a:lnTo>
                      <a:pt x="450" y="2"/>
                    </a:lnTo>
                    <a:lnTo>
                      <a:pt x="442" y="6"/>
                    </a:lnTo>
                    <a:lnTo>
                      <a:pt x="438" y="6"/>
                    </a:lnTo>
                    <a:lnTo>
                      <a:pt x="411" y="20"/>
                    </a:lnTo>
                    <a:lnTo>
                      <a:pt x="394" y="29"/>
                    </a:lnTo>
                    <a:lnTo>
                      <a:pt x="369" y="44"/>
                    </a:lnTo>
                    <a:lnTo>
                      <a:pt x="338" y="65"/>
                    </a:lnTo>
                    <a:lnTo>
                      <a:pt x="306" y="86"/>
                    </a:lnTo>
                    <a:lnTo>
                      <a:pt x="291" y="82"/>
                    </a:lnTo>
                    <a:lnTo>
                      <a:pt x="290" y="81"/>
                    </a:lnTo>
                    <a:lnTo>
                      <a:pt x="313" y="62"/>
                    </a:lnTo>
                    <a:lnTo>
                      <a:pt x="312" y="60"/>
                    </a:lnTo>
                    <a:lnTo>
                      <a:pt x="304" y="63"/>
                    </a:lnTo>
                    <a:lnTo>
                      <a:pt x="297" y="67"/>
                    </a:lnTo>
                    <a:lnTo>
                      <a:pt x="278" y="78"/>
                    </a:lnTo>
                    <a:lnTo>
                      <a:pt x="269" y="81"/>
                    </a:lnTo>
                    <a:lnTo>
                      <a:pt x="264" y="81"/>
                    </a:lnTo>
                    <a:lnTo>
                      <a:pt x="259" y="80"/>
                    </a:lnTo>
                    <a:lnTo>
                      <a:pt x="254" y="78"/>
                    </a:lnTo>
                    <a:lnTo>
                      <a:pt x="261" y="72"/>
                    </a:lnTo>
                    <a:lnTo>
                      <a:pt x="269" y="67"/>
                    </a:lnTo>
                    <a:lnTo>
                      <a:pt x="303" y="46"/>
                    </a:lnTo>
                    <a:lnTo>
                      <a:pt x="311" y="41"/>
                    </a:lnTo>
                    <a:lnTo>
                      <a:pt x="319" y="35"/>
                    </a:lnTo>
                    <a:lnTo>
                      <a:pt x="316" y="35"/>
                    </a:lnTo>
                    <a:lnTo>
                      <a:pt x="304" y="40"/>
                    </a:lnTo>
                    <a:lnTo>
                      <a:pt x="292" y="46"/>
                    </a:lnTo>
                    <a:lnTo>
                      <a:pt x="284" y="49"/>
                    </a:lnTo>
                    <a:lnTo>
                      <a:pt x="275" y="54"/>
                    </a:lnTo>
                    <a:lnTo>
                      <a:pt x="251" y="69"/>
                    </a:lnTo>
                    <a:lnTo>
                      <a:pt x="246" y="72"/>
                    </a:lnTo>
                    <a:lnTo>
                      <a:pt x="239" y="75"/>
                    </a:lnTo>
                    <a:lnTo>
                      <a:pt x="231" y="77"/>
                    </a:lnTo>
                    <a:lnTo>
                      <a:pt x="226" y="77"/>
                    </a:lnTo>
                    <a:lnTo>
                      <a:pt x="218" y="77"/>
                    </a:lnTo>
                    <a:lnTo>
                      <a:pt x="217" y="76"/>
                    </a:lnTo>
                    <a:lnTo>
                      <a:pt x="217" y="75"/>
                    </a:lnTo>
                    <a:lnTo>
                      <a:pt x="315" y="1"/>
                    </a:lnTo>
                    <a:lnTo>
                      <a:pt x="314" y="0"/>
                    </a:lnTo>
                    <a:lnTo>
                      <a:pt x="314" y="0"/>
                    </a:lnTo>
                    <a:lnTo>
                      <a:pt x="311" y="2"/>
                    </a:lnTo>
                    <a:lnTo>
                      <a:pt x="310" y="2"/>
                    </a:lnTo>
                    <a:lnTo>
                      <a:pt x="294" y="12"/>
                    </a:lnTo>
                    <a:lnTo>
                      <a:pt x="277" y="22"/>
                    </a:lnTo>
                    <a:lnTo>
                      <a:pt x="223" y="60"/>
                    </a:lnTo>
                    <a:lnTo>
                      <a:pt x="206" y="70"/>
                    </a:lnTo>
                    <a:lnTo>
                      <a:pt x="189" y="80"/>
                    </a:lnTo>
                    <a:lnTo>
                      <a:pt x="180" y="85"/>
                    </a:lnTo>
                    <a:lnTo>
                      <a:pt x="162" y="91"/>
                    </a:lnTo>
                    <a:lnTo>
                      <a:pt x="151" y="96"/>
                    </a:lnTo>
                    <a:lnTo>
                      <a:pt x="135" y="105"/>
                    </a:lnTo>
                    <a:lnTo>
                      <a:pt x="115" y="118"/>
                    </a:lnTo>
                    <a:lnTo>
                      <a:pt x="46" y="166"/>
                    </a:lnTo>
                    <a:lnTo>
                      <a:pt x="29" y="180"/>
                    </a:lnTo>
                    <a:lnTo>
                      <a:pt x="17" y="191"/>
                    </a:lnTo>
                    <a:lnTo>
                      <a:pt x="6" y="201"/>
                    </a:lnTo>
                    <a:lnTo>
                      <a:pt x="1" y="208"/>
                    </a:lnTo>
                    <a:lnTo>
                      <a:pt x="1" y="217"/>
                    </a:lnTo>
                    <a:lnTo>
                      <a:pt x="0" y="226"/>
                    </a:lnTo>
                    <a:lnTo>
                      <a:pt x="1" y="234"/>
                    </a:lnTo>
                    <a:lnTo>
                      <a:pt x="1" y="244"/>
                    </a:lnTo>
                    <a:lnTo>
                      <a:pt x="9" y="278"/>
                    </a:lnTo>
                    <a:lnTo>
                      <a:pt x="16" y="300"/>
                    </a:lnTo>
                    <a:lnTo>
                      <a:pt x="24" y="322"/>
                    </a:lnTo>
                    <a:lnTo>
                      <a:pt x="41" y="365"/>
                    </a:lnTo>
                    <a:lnTo>
                      <a:pt x="50" y="382"/>
                    </a:lnTo>
                    <a:lnTo>
                      <a:pt x="67" y="417"/>
                    </a:lnTo>
                    <a:lnTo>
                      <a:pt x="76" y="434"/>
                    </a:lnTo>
                    <a:lnTo>
                      <a:pt x="84" y="446"/>
                    </a:lnTo>
                    <a:lnTo>
                      <a:pt x="93" y="457"/>
                    </a:lnTo>
                    <a:lnTo>
                      <a:pt x="100" y="463"/>
                    </a:lnTo>
                    <a:lnTo>
                      <a:pt x="107" y="470"/>
                    </a:lnTo>
                    <a:lnTo>
                      <a:pt x="115" y="476"/>
                    </a:lnTo>
                    <a:lnTo>
                      <a:pt x="124" y="481"/>
                    </a:lnTo>
                    <a:lnTo>
                      <a:pt x="132" y="484"/>
                    </a:lnTo>
                    <a:lnTo>
                      <a:pt x="192" y="505"/>
                    </a:lnTo>
                    <a:lnTo>
                      <a:pt x="216" y="513"/>
                    </a:lnTo>
                    <a:lnTo>
                      <a:pt x="233" y="519"/>
                    </a:lnTo>
                    <a:lnTo>
                      <a:pt x="250" y="523"/>
                    </a:lnTo>
                    <a:lnTo>
                      <a:pt x="262" y="526"/>
                    </a:lnTo>
                    <a:lnTo>
                      <a:pt x="274" y="5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49" name="Freeform 6">
                <a:extLst>
                  <a:ext uri="{FF2B5EF4-FFF2-40B4-BE49-F238E27FC236}">
                    <a16:creationId xmlns:a16="http://schemas.microsoft.com/office/drawing/2014/main" id="{B144707E-31FD-48B7-8849-9A753A9CBA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2" y="1162"/>
                <a:ext cx="431" cy="357"/>
              </a:xfrm>
              <a:custGeom>
                <a:avLst/>
                <a:gdLst>
                  <a:gd name="T0" fmla="*/ 226 w 431"/>
                  <a:gd name="T1" fmla="*/ 348 h 357"/>
                  <a:gd name="T2" fmla="*/ 228 w 431"/>
                  <a:gd name="T3" fmla="*/ 299 h 357"/>
                  <a:gd name="T4" fmla="*/ 201 w 431"/>
                  <a:gd name="T5" fmla="*/ 194 h 357"/>
                  <a:gd name="T6" fmla="*/ 219 w 431"/>
                  <a:gd name="T7" fmla="*/ 185 h 357"/>
                  <a:gd name="T8" fmla="*/ 224 w 431"/>
                  <a:gd name="T9" fmla="*/ 195 h 357"/>
                  <a:gd name="T10" fmla="*/ 217 w 431"/>
                  <a:gd name="T11" fmla="*/ 207 h 357"/>
                  <a:gd name="T12" fmla="*/ 233 w 431"/>
                  <a:gd name="T13" fmla="*/ 212 h 357"/>
                  <a:gd name="T14" fmla="*/ 240 w 431"/>
                  <a:gd name="T15" fmla="*/ 223 h 357"/>
                  <a:gd name="T16" fmla="*/ 244 w 431"/>
                  <a:gd name="T17" fmla="*/ 233 h 357"/>
                  <a:gd name="T18" fmla="*/ 244 w 431"/>
                  <a:gd name="T19" fmla="*/ 239 h 357"/>
                  <a:gd name="T20" fmla="*/ 243 w 431"/>
                  <a:gd name="T21" fmla="*/ 253 h 357"/>
                  <a:gd name="T22" fmla="*/ 244 w 431"/>
                  <a:gd name="T23" fmla="*/ 269 h 357"/>
                  <a:gd name="T24" fmla="*/ 249 w 431"/>
                  <a:gd name="T25" fmla="*/ 276 h 357"/>
                  <a:gd name="T26" fmla="*/ 257 w 431"/>
                  <a:gd name="T27" fmla="*/ 278 h 357"/>
                  <a:gd name="T28" fmla="*/ 261 w 431"/>
                  <a:gd name="T29" fmla="*/ 289 h 357"/>
                  <a:gd name="T30" fmla="*/ 259 w 431"/>
                  <a:gd name="T31" fmla="*/ 316 h 357"/>
                  <a:gd name="T32" fmla="*/ 270 w 431"/>
                  <a:gd name="T33" fmla="*/ 314 h 357"/>
                  <a:gd name="T34" fmla="*/ 275 w 431"/>
                  <a:gd name="T35" fmla="*/ 334 h 357"/>
                  <a:gd name="T36" fmla="*/ 289 w 431"/>
                  <a:gd name="T37" fmla="*/ 339 h 357"/>
                  <a:gd name="T38" fmla="*/ 295 w 431"/>
                  <a:gd name="T39" fmla="*/ 348 h 357"/>
                  <a:gd name="T40" fmla="*/ 334 w 431"/>
                  <a:gd name="T41" fmla="*/ 322 h 357"/>
                  <a:gd name="T42" fmla="*/ 413 w 431"/>
                  <a:gd name="T43" fmla="*/ 250 h 357"/>
                  <a:gd name="T44" fmla="*/ 428 w 431"/>
                  <a:gd name="T45" fmla="*/ 218 h 357"/>
                  <a:gd name="T46" fmla="*/ 427 w 431"/>
                  <a:gd name="T47" fmla="*/ 146 h 357"/>
                  <a:gd name="T48" fmla="*/ 406 w 431"/>
                  <a:gd name="T49" fmla="*/ 10 h 357"/>
                  <a:gd name="T50" fmla="*/ 364 w 431"/>
                  <a:gd name="T51" fmla="*/ 11 h 357"/>
                  <a:gd name="T52" fmla="*/ 234 w 431"/>
                  <a:gd name="T53" fmla="*/ 97 h 357"/>
                  <a:gd name="T54" fmla="*/ 219 w 431"/>
                  <a:gd name="T55" fmla="*/ 112 h 357"/>
                  <a:gd name="T56" fmla="*/ 235 w 431"/>
                  <a:gd name="T57" fmla="*/ 122 h 357"/>
                  <a:gd name="T58" fmla="*/ 214 w 431"/>
                  <a:gd name="T59" fmla="*/ 127 h 357"/>
                  <a:gd name="T60" fmla="*/ 234 w 431"/>
                  <a:gd name="T61" fmla="*/ 133 h 357"/>
                  <a:gd name="T62" fmla="*/ 226 w 431"/>
                  <a:gd name="T63" fmla="*/ 143 h 357"/>
                  <a:gd name="T64" fmla="*/ 217 w 431"/>
                  <a:gd name="T65" fmla="*/ 154 h 357"/>
                  <a:gd name="T66" fmla="*/ 204 w 431"/>
                  <a:gd name="T67" fmla="*/ 163 h 357"/>
                  <a:gd name="T68" fmla="*/ 195 w 431"/>
                  <a:gd name="T69" fmla="*/ 172 h 357"/>
                  <a:gd name="T70" fmla="*/ 172 w 431"/>
                  <a:gd name="T71" fmla="*/ 135 h 357"/>
                  <a:gd name="T72" fmla="*/ 31 w 431"/>
                  <a:gd name="T73" fmla="*/ 69 h 357"/>
                  <a:gd name="T74" fmla="*/ 20 w 431"/>
                  <a:gd name="T75" fmla="*/ 78 h 357"/>
                  <a:gd name="T76" fmla="*/ 0 w 431"/>
                  <a:gd name="T77" fmla="*/ 88 h 357"/>
                  <a:gd name="T78" fmla="*/ 9 w 431"/>
                  <a:gd name="T79" fmla="*/ 102 h 357"/>
                  <a:gd name="T80" fmla="*/ 9 w 431"/>
                  <a:gd name="T81" fmla="*/ 110 h 357"/>
                  <a:gd name="T82" fmla="*/ 6 w 431"/>
                  <a:gd name="T83" fmla="*/ 133 h 357"/>
                  <a:gd name="T84" fmla="*/ 35 w 431"/>
                  <a:gd name="T85" fmla="*/ 198 h 357"/>
                  <a:gd name="T86" fmla="*/ 47 w 431"/>
                  <a:gd name="T87" fmla="*/ 220 h 357"/>
                  <a:gd name="T88" fmla="*/ 62 w 431"/>
                  <a:gd name="T89" fmla="*/ 221 h 357"/>
                  <a:gd name="T90" fmla="*/ 59 w 431"/>
                  <a:gd name="T91" fmla="*/ 243 h 357"/>
                  <a:gd name="T92" fmla="*/ 84 w 431"/>
                  <a:gd name="T93" fmla="*/ 248 h 357"/>
                  <a:gd name="T94" fmla="*/ 94 w 431"/>
                  <a:gd name="T95" fmla="*/ 258 h 357"/>
                  <a:gd name="T96" fmla="*/ 102 w 431"/>
                  <a:gd name="T97" fmla="*/ 271 h 357"/>
                  <a:gd name="T98" fmla="*/ 107 w 431"/>
                  <a:gd name="T99" fmla="*/ 277 h 357"/>
                  <a:gd name="T100" fmla="*/ 104 w 431"/>
                  <a:gd name="T101" fmla="*/ 294 h 357"/>
                  <a:gd name="T102" fmla="*/ 114 w 431"/>
                  <a:gd name="T103" fmla="*/ 289 h 357"/>
                  <a:gd name="T104" fmla="*/ 118 w 431"/>
                  <a:gd name="T105" fmla="*/ 319 h 357"/>
                  <a:gd name="T106" fmla="*/ 129 w 431"/>
                  <a:gd name="T107" fmla="*/ 332 h 357"/>
                  <a:gd name="T108" fmla="*/ 141 w 431"/>
                  <a:gd name="T109" fmla="*/ 320 h 357"/>
                  <a:gd name="T110" fmla="*/ 148 w 431"/>
                  <a:gd name="T111" fmla="*/ 337 h 357"/>
                  <a:gd name="T112" fmla="*/ 154 w 431"/>
                  <a:gd name="T113" fmla="*/ 329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31" h="357">
                    <a:moveTo>
                      <a:pt x="212" y="357"/>
                    </a:moveTo>
                    <a:lnTo>
                      <a:pt x="216" y="357"/>
                    </a:lnTo>
                    <a:lnTo>
                      <a:pt x="219" y="355"/>
                    </a:lnTo>
                    <a:lnTo>
                      <a:pt x="221" y="353"/>
                    </a:lnTo>
                    <a:lnTo>
                      <a:pt x="226" y="348"/>
                    </a:lnTo>
                    <a:lnTo>
                      <a:pt x="231" y="339"/>
                    </a:lnTo>
                    <a:lnTo>
                      <a:pt x="231" y="329"/>
                    </a:lnTo>
                    <a:lnTo>
                      <a:pt x="231" y="319"/>
                    </a:lnTo>
                    <a:lnTo>
                      <a:pt x="230" y="309"/>
                    </a:lnTo>
                    <a:lnTo>
                      <a:pt x="228" y="299"/>
                    </a:lnTo>
                    <a:lnTo>
                      <a:pt x="226" y="289"/>
                    </a:lnTo>
                    <a:lnTo>
                      <a:pt x="221" y="269"/>
                    </a:lnTo>
                    <a:lnTo>
                      <a:pt x="209" y="229"/>
                    </a:lnTo>
                    <a:lnTo>
                      <a:pt x="203" y="209"/>
                    </a:lnTo>
                    <a:lnTo>
                      <a:pt x="201" y="194"/>
                    </a:lnTo>
                    <a:lnTo>
                      <a:pt x="199" y="179"/>
                    </a:lnTo>
                    <a:lnTo>
                      <a:pt x="201" y="178"/>
                    </a:lnTo>
                    <a:lnTo>
                      <a:pt x="204" y="179"/>
                    </a:lnTo>
                    <a:lnTo>
                      <a:pt x="206" y="183"/>
                    </a:lnTo>
                    <a:lnTo>
                      <a:pt x="219" y="185"/>
                    </a:lnTo>
                    <a:lnTo>
                      <a:pt x="219" y="188"/>
                    </a:lnTo>
                    <a:lnTo>
                      <a:pt x="218" y="189"/>
                    </a:lnTo>
                    <a:lnTo>
                      <a:pt x="211" y="193"/>
                    </a:lnTo>
                    <a:lnTo>
                      <a:pt x="223" y="193"/>
                    </a:lnTo>
                    <a:lnTo>
                      <a:pt x="224" y="195"/>
                    </a:lnTo>
                    <a:lnTo>
                      <a:pt x="224" y="198"/>
                    </a:lnTo>
                    <a:lnTo>
                      <a:pt x="213" y="202"/>
                    </a:lnTo>
                    <a:lnTo>
                      <a:pt x="216" y="204"/>
                    </a:lnTo>
                    <a:lnTo>
                      <a:pt x="217" y="206"/>
                    </a:lnTo>
                    <a:lnTo>
                      <a:pt x="217" y="207"/>
                    </a:lnTo>
                    <a:lnTo>
                      <a:pt x="229" y="202"/>
                    </a:lnTo>
                    <a:lnTo>
                      <a:pt x="230" y="202"/>
                    </a:lnTo>
                    <a:lnTo>
                      <a:pt x="231" y="204"/>
                    </a:lnTo>
                    <a:lnTo>
                      <a:pt x="221" y="217"/>
                    </a:lnTo>
                    <a:lnTo>
                      <a:pt x="233" y="212"/>
                    </a:lnTo>
                    <a:lnTo>
                      <a:pt x="235" y="213"/>
                    </a:lnTo>
                    <a:lnTo>
                      <a:pt x="236" y="215"/>
                    </a:lnTo>
                    <a:lnTo>
                      <a:pt x="228" y="227"/>
                    </a:lnTo>
                    <a:lnTo>
                      <a:pt x="239" y="222"/>
                    </a:lnTo>
                    <a:lnTo>
                      <a:pt x="240" y="223"/>
                    </a:lnTo>
                    <a:lnTo>
                      <a:pt x="241" y="224"/>
                    </a:lnTo>
                    <a:lnTo>
                      <a:pt x="234" y="234"/>
                    </a:lnTo>
                    <a:lnTo>
                      <a:pt x="241" y="231"/>
                    </a:lnTo>
                    <a:lnTo>
                      <a:pt x="244" y="231"/>
                    </a:lnTo>
                    <a:lnTo>
                      <a:pt x="244" y="233"/>
                    </a:lnTo>
                    <a:lnTo>
                      <a:pt x="244" y="234"/>
                    </a:lnTo>
                    <a:lnTo>
                      <a:pt x="239" y="241"/>
                    </a:lnTo>
                    <a:lnTo>
                      <a:pt x="238" y="241"/>
                    </a:lnTo>
                    <a:lnTo>
                      <a:pt x="239" y="242"/>
                    </a:lnTo>
                    <a:lnTo>
                      <a:pt x="244" y="239"/>
                    </a:lnTo>
                    <a:lnTo>
                      <a:pt x="247" y="241"/>
                    </a:lnTo>
                    <a:lnTo>
                      <a:pt x="248" y="242"/>
                    </a:lnTo>
                    <a:lnTo>
                      <a:pt x="248" y="244"/>
                    </a:lnTo>
                    <a:lnTo>
                      <a:pt x="247" y="246"/>
                    </a:lnTo>
                    <a:lnTo>
                      <a:pt x="243" y="253"/>
                    </a:lnTo>
                    <a:lnTo>
                      <a:pt x="241" y="255"/>
                    </a:lnTo>
                    <a:lnTo>
                      <a:pt x="250" y="251"/>
                    </a:lnTo>
                    <a:lnTo>
                      <a:pt x="252" y="252"/>
                    </a:lnTo>
                    <a:lnTo>
                      <a:pt x="253" y="253"/>
                    </a:lnTo>
                    <a:lnTo>
                      <a:pt x="244" y="269"/>
                    </a:lnTo>
                    <a:lnTo>
                      <a:pt x="254" y="264"/>
                    </a:lnTo>
                    <a:lnTo>
                      <a:pt x="255" y="266"/>
                    </a:lnTo>
                    <a:lnTo>
                      <a:pt x="254" y="269"/>
                    </a:lnTo>
                    <a:lnTo>
                      <a:pt x="252" y="273"/>
                    </a:lnTo>
                    <a:lnTo>
                      <a:pt x="249" y="276"/>
                    </a:lnTo>
                    <a:lnTo>
                      <a:pt x="247" y="280"/>
                    </a:lnTo>
                    <a:lnTo>
                      <a:pt x="247" y="281"/>
                    </a:lnTo>
                    <a:lnTo>
                      <a:pt x="255" y="277"/>
                    </a:lnTo>
                    <a:lnTo>
                      <a:pt x="256" y="277"/>
                    </a:lnTo>
                    <a:lnTo>
                      <a:pt x="257" y="278"/>
                    </a:lnTo>
                    <a:lnTo>
                      <a:pt x="258" y="280"/>
                    </a:lnTo>
                    <a:lnTo>
                      <a:pt x="251" y="291"/>
                    </a:lnTo>
                    <a:lnTo>
                      <a:pt x="259" y="287"/>
                    </a:lnTo>
                    <a:lnTo>
                      <a:pt x="261" y="287"/>
                    </a:lnTo>
                    <a:lnTo>
                      <a:pt x="261" y="289"/>
                    </a:lnTo>
                    <a:lnTo>
                      <a:pt x="254" y="303"/>
                    </a:lnTo>
                    <a:lnTo>
                      <a:pt x="265" y="299"/>
                    </a:lnTo>
                    <a:lnTo>
                      <a:pt x="267" y="301"/>
                    </a:lnTo>
                    <a:lnTo>
                      <a:pt x="267" y="302"/>
                    </a:lnTo>
                    <a:lnTo>
                      <a:pt x="259" y="316"/>
                    </a:lnTo>
                    <a:lnTo>
                      <a:pt x="261" y="317"/>
                    </a:lnTo>
                    <a:lnTo>
                      <a:pt x="261" y="317"/>
                    </a:lnTo>
                    <a:lnTo>
                      <a:pt x="267" y="314"/>
                    </a:lnTo>
                    <a:lnTo>
                      <a:pt x="268" y="314"/>
                    </a:lnTo>
                    <a:lnTo>
                      <a:pt x="270" y="314"/>
                    </a:lnTo>
                    <a:lnTo>
                      <a:pt x="270" y="316"/>
                    </a:lnTo>
                    <a:lnTo>
                      <a:pt x="268" y="326"/>
                    </a:lnTo>
                    <a:lnTo>
                      <a:pt x="275" y="323"/>
                    </a:lnTo>
                    <a:lnTo>
                      <a:pt x="276" y="324"/>
                    </a:lnTo>
                    <a:lnTo>
                      <a:pt x="275" y="334"/>
                    </a:lnTo>
                    <a:lnTo>
                      <a:pt x="282" y="331"/>
                    </a:lnTo>
                    <a:lnTo>
                      <a:pt x="285" y="334"/>
                    </a:lnTo>
                    <a:lnTo>
                      <a:pt x="284" y="339"/>
                    </a:lnTo>
                    <a:lnTo>
                      <a:pt x="285" y="339"/>
                    </a:lnTo>
                    <a:lnTo>
                      <a:pt x="289" y="339"/>
                    </a:lnTo>
                    <a:lnTo>
                      <a:pt x="291" y="339"/>
                    </a:lnTo>
                    <a:lnTo>
                      <a:pt x="291" y="342"/>
                    </a:lnTo>
                    <a:lnTo>
                      <a:pt x="291" y="347"/>
                    </a:lnTo>
                    <a:lnTo>
                      <a:pt x="291" y="348"/>
                    </a:lnTo>
                    <a:lnTo>
                      <a:pt x="295" y="348"/>
                    </a:lnTo>
                    <a:lnTo>
                      <a:pt x="304" y="346"/>
                    </a:lnTo>
                    <a:lnTo>
                      <a:pt x="309" y="342"/>
                    </a:lnTo>
                    <a:lnTo>
                      <a:pt x="316" y="335"/>
                    </a:lnTo>
                    <a:lnTo>
                      <a:pt x="326" y="327"/>
                    </a:lnTo>
                    <a:lnTo>
                      <a:pt x="334" y="322"/>
                    </a:lnTo>
                    <a:lnTo>
                      <a:pt x="347" y="311"/>
                    </a:lnTo>
                    <a:lnTo>
                      <a:pt x="379" y="285"/>
                    </a:lnTo>
                    <a:lnTo>
                      <a:pt x="391" y="274"/>
                    </a:lnTo>
                    <a:lnTo>
                      <a:pt x="403" y="263"/>
                    </a:lnTo>
                    <a:lnTo>
                      <a:pt x="413" y="250"/>
                    </a:lnTo>
                    <a:lnTo>
                      <a:pt x="419" y="240"/>
                    </a:lnTo>
                    <a:lnTo>
                      <a:pt x="425" y="229"/>
                    </a:lnTo>
                    <a:lnTo>
                      <a:pt x="425" y="227"/>
                    </a:lnTo>
                    <a:lnTo>
                      <a:pt x="427" y="224"/>
                    </a:lnTo>
                    <a:lnTo>
                      <a:pt x="428" y="218"/>
                    </a:lnTo>
                    <a:lnTo>
                      <a:pt x="429" y="213"/>
                    </a:lnTo>
                    <a:lnTo>
                      <a:pt x="431" y="200"/>
                    </a:lnTo>
                    <a:lnTo>
                      <a:pt x="431" y="178"/>
                    </a:lnTo>
                    <a:lnTo>
                      <a:pt x="429" y="167"/>
                    </a:lnTo>
                    <a:lnTo>
                      <a:pt x="427" y="146"/>
                    </a:lnTo>
                    <a:lnTo>
                      <a:pt x="421" y="81"/>
                    </a:lnTo>
                    <a:lnTo>
                      <a:pt x="418" y="60"/>
                    </a:lnTo>
                    <a:lnTo>
                      <a:pt x="417" y="49"/>
                    </a:lnTo>
                    <a:lnTo>
                      <a:pt x="411" y="24"/>
                    </a:lnTo>
                    <a:lnTo>
                      <a:pt x="406" y="10"/>
                    </a:lnTo>
                    <a:lnTo>
                      <a:pt x="405" y="11"/>
                    </a:lnTo>
                    <a:lnTo>
                      <a:pt x="404" y="11"/>
                    </a:lnTo>
                    <a:lnTo>
                      <a:pt x="402" y="5"/>
                    </a:lnTo>
                    <a:lnTo>
                      <a:pt x="387" y="0"/>
                    </a:lnTo>
                    <a:lnTo>
                      <a:pt x="364" y="11"/>
                    </a:lnTo>
                    <a:lnTo>
                      <a:pt x="340" y="26"/>
                    </a:lnTo>
                    <a:lnTo>
                      <a:pt x="274" y="67"/>
                    </a:lnTo>
                    <a:lnTo>
                      <a:pt x="258" y="79"/>
                    </a:lnTo>
                    <a:lnTo>
                      <a:pt x="245" y="89"/>
                    </a:lnTo>
                    <a:lnTo>
                      <a:pt x="234" y="97"/>
                    </a:lnTo>
                    <a:lnTo>
                      <a:pt x="230" y="102"/>
                    </a:lnTo>
                    <a:lnTo>
                      <a:pt x="235" y="105"/>
                    </a:lnTo>
                    <a:lnTo>
                      <a:pt x="237" y="107"/>
                    </a:lnTo>
                    <a:lnTo>
                      <a:pt x="237" y="110"/>
                    </a:lnTo>
                    <a:lnTo>
                      <a:pt x="219" y="112"/>
                    </a:lnTo>
                    <a:lnTo>
                      <a:pt x="219" y="115"/>
                    </a:lnTo>
                    <a:lnTo>
                      <a:pt x="229" y="117"/>
                    </a:lnTo>
                    <a:lnTo>
                      <a:pt x="231" y="117"/>
                    </a:lnTo>
                    <a:lnTo>
                      <a:pt x="234" y="120"/>
                    </a:lnTo>
                    <a:lnTo>
                      <a:pt x="235" y="122"/>
                    </a:lnTo>
                    <a:lnTo>
                      <a:pt x="234" y="124"/>
                    </a:lnTo>
                    <a:lnTo>
                      <a:pt x="212" y="124"/>
                    </a:lnTo>
                    <a:lnTo>
                      <a:pt x="211" y="125"/>
                    </a:lnTo>
                    <a:lnTo>
                      <a:pt x="211" y="126"/>
                    </a:lnTo>
                    <a:lnTo>
                      <a:pt x="214" y="127"/>
                    </a:lnTo>
                    <a:lnTo>
                      <a:pt x="221" y="128"/>
                    </a:lnTo>
                    <a:lnTo>
                      <a:pt x="226" y="130"/>
                    </a:lnTo>
                    <a:lnTo>
                      <a:pt x="229" y="130"/>
                    </a:lnTo>
                    <a:lnTo>
                      <a:pt x="231" y="131"/>
                    </a:lnTo>
                    <a:lnTo>
                      <a:pt x="234" y="133"/>
                    </a:lnTo>
                    <a:lnTo>
                      <a:pt x="235" y="136"/>
                    </a:lnTo>
                    <a:lnTo>
                      <a:pt x="234" y="137"/>
                    </a:lnTo>
                    <a:lnTo>
                      <a:pt x="218" y="138"/>
                    </a:lnTo>
                    <a:lnTo>
                      <a:pt x="226" y="142"/>
                    </a:lnTo>
                    <a:lnTo>
                      <a:pt x="226" y="143"/>
                    </a:lnTo>
                    <a:lnTo>
                      <a:pt x="228" y="145"/>
                    </a:lnTo>
                    <a:lnTo>
                      <a:pt x="226" y="147"/>
                    </a:lnTo>
                    <a:lnTo>
                      <a:pt x="206" y="148"/>
                    </a:lnTo>
                    <a:lnTo>
                      <a:pt x="206" y="150"/>
                    </a:lnTo>
                    <a:lnTo>
                      <a:pt x="217" y="154"/>
                    </a:lnTo>
                    <a:lnTo>
                      <a:pt x="218" y="155"/>
                    </a:lnTo>
                    <a:lnTo>
                      <a:pt x="218" y="155"/>
                    </a:lnTo>
                    <a:lnTo>
                      <a:pt x="217" y="158"/>
                    </a:lnTo>
                    <a:lnTo>
                      <a:pt x="204" y="161"/>
                    </a:lnTo>
                    <a:lnTo>
                      <a:pt x="204" y="163"/>
                    </a:lnTo>
                    <a:lnTo>
                      <a:pt x="218" y="165"/>
                    </a:lnTo>
                    <a:lnTo>
                      <a:pt x="219" y="168"/>
                    </a:lnTo>
                    <a:lnTo>
                      <a:pt x="219" y="169"/>
                    </a:lnTo>
                    <a:lnTo>
                      <a:pt x="203" y="175"/>
                    </a:lnTo>
                    <a:lnTo>
                      <a:pt x="195" y="172"/>
                    </a:lnTo>
                    <a:lnTo>
                      <a:pt x="192" y="168"/>
                    </a:lnTo>
                    <a:lnTo>
                      <a:pt x="183" y="148"/>
                    </a:lnTo>
                    <a:lnTo>
                      <a:pt x="178" y="141"/>
                    </a:lnTo>
                    <a:lnTo>
                      <a:pt x="174" y="136"/>
                    </a:lnTo>
                    <a:lnTo>
                      <a:pt x="172" y="135"/>
                    </a:lnTo>
                    <a:lnTo>
                      <a:pt x="168" y="126"/>
                    </a:lnTo>
                    <a:lnTo>
                      <a:pt x="163" y="118"/>
                    </a:lnTo>
                    <a:lnTo>
                      <a:pt x="154" y="107"/>
                    </a:lnTo>
                    <a:lnTo>
                      <a:pt x="149" y="104"/>
                    </a:lnTo>
                    <a:lnTo>
                      <a:pt x="31" y="69"/>
                    </a:lnTo>
                    <a:lnTo>
                      <a:pt x="28" y="72"/>
                    </a:lnTo>
                    <a:lnTo>
                      <a:pt x="8" y="64"/>
                    </a:lnTo>
                    <a:lnTo>
                      <a:pt x="18" y="73"/>
                    </a:lnTo>
                    <a:lnTo>
                      <a:pt x="19" y="75"/>
                    </a:lnTo>
                    <a:lnTo>
                      <a:pt x="20" y="78"/>
                    </a:lnTo>
                    <a:lnTo>
                      <a:pt x="2" y="74"/>
                    </a:lnTo>
                    <a:lnTo>
                      <a:pt x="20" y="88"/>
                    </a:lnTo>
                    <a:lnTo>
                      <a:pt x="19" y="89"/>
                    </a:lnTo>
                    <a:lnTo>
                      <a:pt x="16" y="90"/>
                    </a:lnTo>
                    <a:lnTo>
                      <a:pt x="0" y="88"/>
                    </a:lnTo>
                    <a:lnTo>
                      <a:pt x="0" y="90"/>
                    </a:lnTo>
                    <a:lnTo>
                      <a:pt x="12" y="98"/>
                    </a:lnTo>
                    <a:lnTo>
                      <a:pt x="11" y="100"/>
                    </a:lnTo>
                    <a:lnTo>
                      <a:pt x="10" y="101"/>
                    </a:lnTo>
                    <a:lnTo>
                      <a:pt x="9" y="102"/>
                    </a:lnTo>
                    <a:lnTo>
                      <a:pt x="6" y="102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10" y="107"/>
                    </a:lnTo>
                    <a:lnTo>
                      <a:pt x="9" y="110"/>
                    </a:lnTo>
                    <a:lnTo>
                      <a:pt x="6" y="111"/>
                    </a:lnTo>
                    <a:lnTo>
                      <a:pt x="3" y="111"/>
                    </a:lnTo>
                    <a:lnTo>
                      <a:pt x="1" y="111"/>
                    </a:lnTo>
                    <a:lnTo>
                      <a:pt x="3" y="122"/>
                    </a:lnTo>
                    <a:lnTo>
                      <a:pt x="6" y="133"/>
                    </a:lnTo>
                    <a:lnTo>
                      <a:pt x="9" y="144"/>
                    </a:lnTo>
                    <a:lnTo>
                      <a:pt x="29" y="197"/>
                    </a:lnTo>
                    <a:lnTo>
                      <a:pt x="31" y="198"/>
                    </a:lnTo>
                    <a:lnTo>
                      <a:pt x="32" y="198"/>
                    </a:lnTo>
                    <a:lnTo>
                      <a:pt x="35" y="198"/>
                    </a:lnTo>
                    <a:lnTo>
                      <a:pt x="39" y="200"/>
                    </a:lnTo>
                    <a:lnTo>
                      <a:pt x="35" y="213"/>
                    </a:lnTo>
                    <a:lnTo>
                      <a:pt x="47" y="208"/>
                    </a:lnTo>
                    <a:lnTo>
                      <a:pt x="49" y="209"/>
                    </a:lnTo>
                    <a:lnTo>
                      <a:pt x="47" y="220"/>
                    </a:lnTo>
                    <a:lnTo>
                      <a:pt x="48" y="221"/>
                    </a:lnTo>
                    <a:lnTo>
                      <a:pt x="61" y="214"/>
                    </a:lnTo>
                    <a:lnTo>
                      <a:pt x="64" y="216"/>
                    </a:lnTo>
                    <a:lnTo>
                      <a:pt x="64" y="218"/>
                    </a:lnTo>
                    <a:lnTo>
                      <a:pt x="62" y="221"/>
                    </a:lnTo>
                    <a:lnTo>
                      <a:pt x="57" y="227"/>
                    </a:lnTo>
                    <a:lnTo>
                      <a:pt x="69" y="224"/>
                    </a:lnTo>
                    <a:lnTo>
                      <a:pt x="69" y="227"/>
                    </a:lnTo>
                    <a:lnTo>
                      <a:pt x="67" y="232"/>
                    </a:lnTo>
                    <a:lnTo>
                      <a:pt x="59" y="243"/>
                    </a:lnTo>
                    <a:lnTo>
                      <a:pt x="57" y="248"/>
                    </a:lnTo>
                    <a:lnTo>
                      <a:pt x="74" y="238"/>
                    </a:lnTo>
                    <a:lnTo>
                      <a:pt x="77" y="240"/>
                    </a:lnTo>
                    <a:lnTo>
                      <a:pt x="68" y="257"/>
                    </a:lnTo>
                    <a:lnTo>
                      <a:pt x="84" y="248"/>
                    </a:lnTo>
                    <a:lnTo>
                      <a:pt x="85" y="248"/>
                    </a:lnTo>
                    <a:lnTo>
                      <a:pt x="86" y="249"/>
                    </a:lnTo>
                    <a:lnTo>
                      <a:pt x="75" y="266"/>
                    </a:lnTo>
                    <a:lnTo>
                      <a:pt x="91" y="258"/>
                    </a:lnTo>
                    <a:lnTo>
                      <a:pt x="94" y="258"/>
                    </a:lnTo>
                    <a:lnTo>
                      <a:pt x="95" y="261"/>
                    </a:lnTo>
                    <a:lnTo>
                      <a:pt x="86" y="276"/>
                    </a:lnTo>
                    <a:lnTo>
                      <a:pt x="100" y="267"/>
                    </a:lnTo>
                    <a:lnTo>
                      <a:pt x="102" y="268"/>
                    </a:lnTo>
                    <a:lnTo>
                      <a:pt x="102" y="271"/>
                    </a:lnTo>
                    <a:lnTo>
                      <a:pt x="104" y="271"/>
                    </a:lnTo>
                    <a:lnTo>
                      <a:pt x="102" y="274"/>
                    </a:lnTo>
                    <a:lnTo>
                      <a:pt x="100" y="276"/>
                    </a:lnTo>
                    <a:lnTo>
                      <a:pt x="100" y="281"/>
                    </a:lnTo>
                    <a:lnTo>
                      <a:pt x="107" y="277"/>
                    </a:lnTo>
                    <a:lnTo>
                      <a:pt x="107" y="276"/>
                    </a:lnTo>
                    <a:lnTo>
                      <a:pt x="109" y="275"/>
                    </a:lnTo>
                    <a:lnTo>
                      <a:pt x="111" y="276"/>
                    </a:lnTo>
                    <a:lnTo>
                      <a:pt x="111" y="277"/>
                    </a:lnTo>
                    <a:lnTo>
                      <a:pt x="104" y="294"/>
                    </a:lnTo>
                    <a:lnTo>
                      <a:pt x="104" y="294"/>
                    </a:lnTo>
                    <a:lnTo>
                      <a:pt x="107" y="293"/>
                    </a:lnTo>
                    <a:lnTo>
                      <a:pt x="110" y="290"/>
                    </a:lnTo>
                    <a:lnTo>
                      <a:pt x="112" y="289"/>
                    </a:lnTo>
                    <a:lnTo>
                      <a:pt x="114" y="289"/>
                    </a:lnTo>
                    <a:lnTo>
                      <a:pt x="116" y="291"/>
                    </a:lnTo>
                    <a:lnTo>
                      <a:pt x="110" y="309"/>
                    </a:lnTo>
                    <a:lnTo>
                      <a:pt x="119" y="304"/>
                    </a:lnTo>
                    <a:lnTo>
                      <a:pt x="120" y="304"/>
                    </a:lnTo>
                    <a:lnTo>
                      <a:pt x="118" y="319"/>
                    </a:lnTo>
                    <a:lnTo>
                      <a:pt x="129" y="314"/>
                    </a:lnTo>
                    <a:lnTo>
                      <a:pt x="129" y="314"/>
                    </a:lnTo>
                    <a:lnTo>
                      <a:pt x="131" y="316"/>
                    </a:lnTo>
                    <a:lnTo>
                      <a:pt x="127" y="330"/>
                    </a:lnTo>
                    <a:lnTo>
                      <a:pt x="129" y="332"/>
                    </a:lnTo>
                    <a:lnTo>
                      <a:pt x="131" y="332"/>
                    </a:lnTo>
                    <a:lnTo>
                      <a:pt x="132" y="332"/>
                    </a:lnTo>
                    <a:lnTo>
                      <a:pt x="136" y="322"/>
                    </a:lnTo>
                    <a:lnTo>
                      <a:pt x="139" y="319"/>
                    </a:lnTo>
                    <a:lnTo>
                      <a:pt x="141" y="320"/>
                    </a:lnTo>
                    <a:lnTo>
                      <a:pt x="142" y="322"/>
                    </a:lnTo>
                    <a:lnTo>
                      <a:pt x="144" y="327"/>
                    </a:lnTo>
                    <a:lnTo>
                      <a:pt x="146" y="332"/>
                    </a:lnTo>
                    <a:lnTo>
                      <a:pt x="147" y="336"/>
                    </a:lnTo>
                    <a:lnTo>
                      <a:pt x="148" y="337"/>
                    </a:lnTo>
                    <a:lnTo>
                      <a:pt x="151" y="338"/>
                    </a:lnTo>
                    <a:lnTo>
                      <a:pt x="152" y="335"/>
                    </a:lnTo>
                    <a:lnTo>
                      <a:pt x="152" y="332"/>
                    </a:lnTo>
                    <a:lnTo>
                      <a:pt x="153" y="329"/>
                    </a:lnTo>
                    <a:lnTo>
                      <a:pt x="154" y="329"/>
                    </a:lnTo>
                    <a:lnTo>
                      <a:pt x="163" y="341"/>
                    </a:lnTo>
                    <a:lnTo>
                      <a:pt x="212" y="3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0" name="Freeform 7">
                <a:extLst>
                  <a:ext uri="{FF2B5EF4-FFF2-40B4-BE49-F238E27FC236}">
                    <a16:creationId xmlns:a16="http://schemas.microsoft.com/office/drawing/2014/main" id="{7B90CE14-89C6-4EA2-A9E8-9CEFDA370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1" y="1439"/>
                <a:ext cx="60" cy="72"/>
              </a:xfrm>
              <a:custGeom>
                <a:avLst/>
                <a:gdLst>
                  <a:gd name="T0" fmla="*/ 52 w 60"/>
                  <a:gd name="T1" fmla="*/ 72 h 72"/>
                  <a:gd name="T2" fmla="*/ 57 w 60"/>
                  <a:gd name="T3" fmla="*/ 70 h 72"/>
                  <a:gd name="T4" fmla="*/ 60 w 60"/>
                  <a:gd name="T5" fmla="*/ 65 h 72"/>
                  <a:gd name="T6" fmla="*/ 58 w 60"/>
                  <a:gd name="T7" fmla="*/ 57 h 72"/>
                  <a:gd name="T8" fmla="*/ 55 w 60"/>
                  <a:gd name="T9" fmla="*/ 48 h 72"/>
                  <a:gd name="T10" fmla="*/ 46 w 60"/>
                  <a:gd name="T11" fmla="*/ 34 h 72"/>
                  <a:gd name="T12" fmla="*/ 35 w 60"/>
                  <a:gd name="T13" fmla="*/ 22 h 72"/>
                  <a:gd name="T14" fmla="*/ 29 w 60"/>
                  <a:gd name="T15" fmla="*/ 14 h 72"/>
                  <a:gd name="T16" fmla="*/ 23 w 60"/>
                  <a:gd name="T17" fmla="*/ 8 h 72"/>
                  <a:gd name="T18" fmla="*/ 11 w 60"/>
                  <a:gd name="T19" fmla="*/ 0 h 72"/>
                  <a:gd name="T20" fmla="*/ 5 w 60"/>
                  <a:gd name="T21" fmla="*/ 1 h 72"/>
                  <a:gd name="T22" fmla="*/ 2 w 60"/>
                  <a:gd name="T23" fmla="*/ 3 h 72"/>
                  <a:gd name="T24" fmla="*/ 0 w 60"/>
                  <a:gd name="T25" fmla="*/ 10 h 72"/>
                  <a:gd name="T26" fmla="*/ 0 w 60"/>
                  <a:gd name="T27" fmla="*/ 17 h 72"/>
                  <a:gd name="T28" fmla="*/ 3 w 60"/>
                  <a:gd name="T29" fmla="*/ 32 h 72"/>
                  <a:gd name="T30" fmla="*/ 8 w 60"/>
                  <a:gd name="T31" fmla="*/ 40 h 72"/>
                  <a:gd name="T32" fmla="*/ 15 w 60"/>
                  <a:gd name="T33" fmla="*/ 48 h 72"/>
                  <a:gd name="T34" fmla="*/ 30 w 60"/>
                  <a:gd name="T35" fmla="*/ 62 h 72"/>
                  <a:gd name="T36" fmla="*/ 35 w 60"/>
                  <a:gd name="T37" fmla="*/ 66 h 72"/>
                  <a:gd name="T38" fmla="*/ 40 w 60"/>
                  <a:gd name="T39" fmla="*/ 70 h 72"/>
                  <a:gd name="T40" fmla="*/ 45 w 60"/>
                  <a:gd name="T41" fmla="*/ 72 h 72"/>
                  <a:gd name="T42" fmla="*/ 52 w 60"/>
                  <a:gd name="T4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0" h="72">
                    <a:moveTo>
                      <a:pt x="52" y="72"/>
                    </a:moveTo>
                    <a:lnTo>
                      <a:pt x="57" y="70"/>
                    </a:lnTo>
                    <a:lnTo>
                      <a:pt x="60" y="65"/>
                    </a:lnTo>
                    <a:lnTo>
                      <a:pt x="58" y="57"/>
                    </a:lnTo>
                    <a:lnTo>
                      <a:pt x="55" y="48"/>
                    </a:lnTo>
                    <a:lnTo>
                      <a:pt x="46" y="34"/>
                    </a:lnTo>
                    <a:lnTo>
                      <a:pt x="35" y="22"/>
                    </a:lnTo>
                    <a:lnTo>
                      <a:pt x="29" y="14"/>
                    </a:lnTo>
                    <a:lnTo>
                      <a:pt x="23" y="8"/>
                    </a:lnTo>
                    <a:lnTo>
                      <a:pt x="11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0" y="10"/>
                    </a:lnTo>
                    <a:lnTo>
                      <a:pt x="0" y="17"/>
                    </a:lnTo>
                    <a:lnTo>
                      <a:pt x="3" y="32"/>
                    </a:lnTo>
                    <a:lnTo>
                      <a:pt x="8" y="40"/>
                    </a:lnTo>
                    <a:lnTo>
                      <a:pt x="15" y="48"/>
                    </a:lnTo>
                    <a:lnTo>
                      <a:pt x="30" y="62"/>
                    </a:lnTo>
                    <a:lnTo>
                      <a:pt x="35" y="66"/>
                    </a:lnTo>
                    <a:lnTo>
                      <a:pt x="40" y="70"/>
                    </a:lnTo>
                    <a:lnTo>
                      <a:pt x="45" y="72"/>
                    </a:lnTo>
                    <a:lnTo>
                      <a:pt x="52" y="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1" name="Freeform 8">
                <a:extLst>
                  <a:ext uri="{FF2B5EF4-FFF2-40B4-BE49-F238E27FC236}">
                    <a16:creationId xmlns:a16="http://schemas.microsoft.com/office/drawing/2014/main" id="{70565819-77CB-47FE-853D-2D644D6B95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7" y="1451"/>
                <a:ext cx="41" cy="52"/>
              </a:xfrm>
              <a:custGeom>
                <a:avLst/>
                <a:gdLst>
                  <a:gd name="T0" fmla="*/ 39 w 41"/>
                  <a:gd name="T1" fmla="*/ 52 h 52"/>
                  <a:gd name="T2" fmla="*/ 41 w 41"/>
                  <a:gd name="T3" fmla="*/ 52 h 52"/>
                  <a:gd name="T4" fmla="*/ 35 w 41"/>
                  <a:gd name="T5" fmla="*/ 48 h 52"/>
                  <a:gd name="T6" fmla="*/ 30 w 41"/>
                  <a:gd name="T7" fmla="*/ 44 h 52"/>
                  <a:gd name="T8" fmla="*/ 25 w 41"/>
                  <a:gd name="T9" fmla="*/ 39 h 52"/>
                  <a:gd name="T10" fmla="*/ 18 w 41"/>
                  <a:gd name="T11" fmla="*/ 31 h 52"/>
                  <a:gd name="T12" fmla="*/ 12 w 41"/>
                  <a:gd name="T13" fmla="*/ 22 h 52"/>
                  <a:gd name="T14" fmla="*/ 9 w 41"/>
                  <a:gd name="T15" fmla="*/ 15 h 52"/>
                  <a:gd name="T16" fmla="*/ 6 w 41"/>
                  <a:gd name="T17" fmla="*/ 9 h 52"/>
                  <a:gd name="T18" fmla="*/ 6 w 41"/>
                  <a:gd name="T19" fmla="*/ 6 h 52"/>
                  <a:gd name="T20" fmla="*/ 7 w 41"/>
                  <a:gd name="T21" fmla="*/ 3 h 52"/>
                  <a:gd name="T22" fmla="*/ 7 w 41"/>
                  <a:gd name="T23" fmla="*/ 2 h 52"/>
                  <a:gd name="T24" fmla="*/ 5 w 41"/>
                  <a:gd name="T25" fmla="*/ 0 h 52"/>
                  <a:gd name="T26" fmla="*/ 3 w 41"/>
                  <a:gd name="T27" fmla="*/ 1 h 52"/>
                  <a:gd name="T28" fmla="*/ 1 w 41"/>
                  <a:gd name="T29" fmla="*/ 2 h 52"/>
                  <a:gd name="T30" fmla="*/ 0 w 41"/>
                  <a:gd name="T31" fmla="*/ 5 h 52"/>
                  <a:gd name="T32" fmla="*/ 0 w 41"/>
                  <a:gd name="T33" fmla="*/ 7 h 52"/>
                  <a:gd name="T34" fmla="*/ 1 w 41"/>
                  <a:gd name="T35" fmla="*/ 9 h 52"/>
                  <a:gd name="T36" fmla="*/ 3 w 41"/>
                  <a:gd name="T37" fmla="*/ 16 h 52"/>
                  <a:gd name="T38" fmla="*/ 7 w 41"/>
                  <a:gd name="T39" fmla="*/ 24 h 52"/>
                  <a:gd name="T40" fmla="*/ 14 w 41"/>
                  <a:gd name="T41" fmla="*/ 31 h 52"/>
                  <a:gd name="T42" fmla="*/ 20 w 41"/>
                  <a:gd name="T43" fmla="*/ 38 h 52"/>
                  <a:gd name="T44" fmla="*/ 26 w 41"/>
                  <a:gd name="T45" fmla="*/ 42 h 52"/>
                  <a:gd name="T46" fmla="*/ 28 w 41"/>
                  <a:gd name="T47" fmla="*/ 43 h 52"/>
                  <a:gd name="T48" fmla="*/ 39 w 41"/>
                  <a:gd name="T4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" h="52">
                    <a:moveTo>
                      <a:pt x="39" y="52"/>
                    </a:moveTo>
                    <a:lnTo>
                      <a:pt x="41" y="52"/>
                    </a:lnTo>
                    <a:lnTo>
                      <a:pt x="35" y="48"/>
                    </a:lnTo>
                    <a:lnTo>
                      <a:pt x="30" y="44"/>
                    </a:lnTo>
                    <a:lnTo>
                      <a:pt x="25" y="39"/>
                    </a:lnTo>
                    <a:lnTo>
                      <a:pt x="18" y="31"/>
                    </a:lnTo>
                    <a:lnTo>
                      <a:pt x="12" y="22"/>
                    </a:lnTo>
                    <a:lnTo>
                      <a:pt x="9" y="15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3" y="16"/>
                    </a:lnTo>
                    <a:lnTo>
                      <a:pt x="7" y="24"/>
                    </a:lnTo>
                    <a:lnTo>
                      <a:pt x="14" y="31"/>
                    </a:lnTo>
                    <a:lnTo>
                      <a:pt x="20" y="38"/>
                    </a:lnTo>
                    <a:lnTo>
                      <a:pt x="26" y="42"/>
                    </a:lnTo>
                    <a:lnTo>
                      <a:pt x="28" y="43"/>
                    </a:lnTo>
                    <a:lnTo>
                      <a:pt x="39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2" name="Freeform 9">
                <a:extLst>
                  <a:ext uri="{FF2B5EF4-FFF2-40B4-BE49-F238E27FC236}">
                    <a16:creationId xmlns:a16="http://schemas.microsoft.com/office/drawing/2014/main" id="{1BE20EF2-1585-4AFB-9066-66BD6EF7F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1391"/>
                <a:ext cx="55" cy="92"/>
              </a:xfrm>
              <a:custGeom>
                <a:avLst/>
                <a:gdLst>
                  <a:gd name="T0" fmla="*/ 15 w 55"/>
                  <a:gd name="T1" fmla="*/ 92 h 92"/>
                  <a:gd name="T2" fmla="*/ 22 w 55"/>
                  <a:gd name="T3" fmla="*/ 92 h 92"/>
                  <a:gd name="T4" fmla="*/ 28 w 55"/>
                  <a:gd name="T5" fmla="*/ 89 h 92"/>
                  <a:gd name="T6" fmla="*/ 34 w 55"/>
                  <a:gd name="T7" fmla="*/ 85 h 92"/>
                  <a:gd name="T8" fmla="*/ 39 w 55"/>
                  <a:gd name="T9" fmla="*/ 79 h 92"/>
                  <a:gd name="T10" fmla="*/ 43 w 55"/>
                  <a:gd name="T11" fmla="*/ 72 h 92"/>
                  <a:gd name="T12" fmla="*/ 46 w 55"/>
                  <a:gd name="T13" fmla="*/ 65 h 92"/>
                  <a:gd name="T14" fmla="*/ 51 w 55"/>
                  <a:gd name="T15" fmla="*/ 51 h 92"/>
                  <a:gd name="T16" fmla="*/ 53 w 55"/>
                  <a:gd name="T17" fmla="*/ 38 h 92"/>
                  <a:gd name="T18" fmla="*/ 55 w 55"/>
                  <a:gd name="T19" fmla="*/ 24 h 92"/>
                  <a:gd name="T20" fmla="*/ 54 w 55"/>
                  <a:gd name="T21" fmla="*/ 18 h 92"/>
                  <a:gd name="T22" fmla="*/ 53 w 55"/>
                  <a:gd name="T23" fmla="*/ 12 h 92"/>
                  <a:gd name="T24" fmla="*/ 50 w 55"/>
                  <a:gd name="T25" fmla="*/ 7 h 92"/>
                  <a:gd name="T26" fmla="*/ 46 w 55"/>
                  <a:gd name="T27" fmla="*/ 2 h 92"/>
                  <a:gd name="T28" fmla="*/ 43 w 55"/>
                  <a:gd name="T29" fmla="*/ 0 h 92"/>
                  <a:gd name="T30" fmla="*/ 38 w 55"/>
                  <a:gd name="T31" fmla="*/ 0 h 92"/>
                  <a:gd name="T32" fmla="*/ 30 w 55"/>
                  <a:gd name="T33" fmla="*/ 2 h 92"/>
                  <a:gd name="T34" fmla="*/ 22 w 55"/>
                  <a:gd name="T35" fmla="*/ 9 h 92"/>
                  <a:gd name="T36" fmla="*/ 15 w 55"/>
                  <a:gd name="T37" fmla="*/ 17 h 92"/>
                  <a:gd name="T38" fmla="*/ 5 w 55"/>
                  <a:gd name="T39" fmla="*/ 36 h 92"/>
                  <a:gd name="T40" fmla="*/ 0 w 55"/>
                  <a:gd name="T41" fmla="*/ 50 h 92"/>
                  <a:gd name="T42" fmla="*/ 0 w 55"/>
                  <a:gd name="T43" fmla="*/ 64 h 92"/>
                  <a:gd name="T44" fmla="*/ 0 w 55"/>
                  <a:gd name="T45" fmla="*/ 70 h 92"/>
                  <a:gd name="T46" fmla="*/ 2 w 55"/>
                  <a:gd name="T47" fmla="*/ 77 h 92"/>
                  <a:gd name="T48" fmla="*/ 5 w 55"/>
                  <a:gd name="T49" fmla="*/ 82 h 92"/>
                  <a:gd name="T50" fmla="*/ 8 w 55"/>
                  <a:gd name="T51" fmla="*/ 88 h 92"/>
                  <a:gd name="T52" fmla="*/ 11 w 55"/>
                  <a:gd name="T53" fmla="*/ 90 h 92"/>
                  <a:gd name="T54" fmla="*/ 15 w 55"/>
                  <a:gd name="T5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" h="92">
                    <a:moveTo>
                      <a:pt x="15" y="92"/>
                    </a:moveTo>
                    <a:lnTo>
                      <a:pt x="22" y="92"/>
                    </a:lnTo>
                    <a:lnTo>
                      <a:pt x="28" y="89"/>
                    </a:lnTo>
                    <a:lnTo>
                      <a:pt x="34" y="85"/>
                    </a:lnTo>
                    <a:lnTo>
                      <a:pt x="39" y="79"/>
                    </a:lnTo>
                    <a:lnTo>
                      <a:pt x="43" y="72"/>
                    </a:lnTo>
                    <a:lnTo>
                      <a:pt x="46" y="65"/>
                    </a:lnTo>
                    <a:lnTo>
                      <a:pt x="51" y="51"/>
                    </a:lnTo>
                    <a:lnTo>
                      <a:pt x="53" y="38"/>
                    </a:lnTo>
                    <a:lnTo>
                      <a:pt x="55" y="24"/>
                    </a:lnTo>
                    <a:lnTo>
                      <a:pt x="54" y="18"/>
                    </a:lnTo>
                    <a:lnTo>
                      <a:pt x="53" y="12"/>
                    </a:lnTo>
                    <a:lnTo>
                      <a:pt x="50" y="7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0" y="2"/>
                    </a:lnTo>
                    <a:lnTo>
                      <a:pt x="22" y="9"/>
                    </a:lnTo>
                    <a:lnTo>
                      <a:pt x="15" y="17"/>
                    </a:lnTo>
                    <a:lnTo>
                      <a:pt x="5" y="36"/>
                    </a:lnTo>
                    <a:lnTo>
                      <a:pt x="0" y="5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2" y="77"/>
                    </a:lnTo>
                    <a:lnTo>
                      <a:pt x="5" y="82"/>
                    </a:lnTo>
                    <a:lnTo>
                      <a:pt x="8" y="88"/>
                    </a:lnTo>
                    <a:lnTo>
                      <a:pt x="11" y="90"/>
                    </a:lnTo>
                    <a:lnTo>
                      <a:pt x="15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3" name="Freeform 10">
                <a:extLst>
                  <a:ext uri="{FF2B5EF4-FFF2-40B4-BE49-F238E27FC236}">
                    <a16:creationId xmlns:a16="http://schemas.microsoft.com/office/drawing/2014/main" id="{2E905385-5898-4B46-BC14-8AAE05DE5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1442"/>
                <a:ext cx="8" cy="9"/>
              </a:xfrm>
              <a:custGeom>
                <a:avLst/>
                <a:gdLst>
                  <a:gd name="T0" fmla="*/ 0 w 8"/>
                  <a:gd name="T1" fmla="*/ 9 h 9"/>
                  <a:gd name="T2" fmla="*/ 6 w 8"/>
                  <a:gd name="T3" fmla="*/ 4 h 9"/>
                  <a:gd name="T4" fmla="*/ 8 w 8"/>
                  <a:gd name="T5" fmla="*/ 0 h 9"/>
                  <a:gd name="T6" fmla="*/ 7 w 8"/>
                  <a:gd name="T7" fmla="*/ 1 h 9"/>
                  <a:gd name="T8" fmla="*/ 6 w 8"/>
                  <a:gd name="T9" fmla="*/ 2 h 9"/>
                  <a:gd name="T10" fmla="*/ 4 w 8"/>
                  <a:gd name="T11" fmla="*/ 4 h 9"/>
                  <a:gd name="T12" fmla="*/ 3 w 8"/>
                  <a:gd name="T13" fmla="*/ 5 h 9"/>
                  <a:gd name="T14" fmla="*/ 1 w 8"/>
                  <a:gd name="T15" fmla="*/ 6 h 9"/>
                  <a:gd name="T16" fmla="*/ 0 w 8"/>
                  <a:gd name="T17" fmla="*/ 7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lnTo>
                      <a:pt x="6" y="4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4" name="Freeform 11">
                <a:extLst>
                  <a:ext uri="{FF2B5EF4-FFF2-40B4-BE49-F238E27FC236}">
                    <a16:creationId xmlns:a16="http://schemas.microsoft.com/office/drawing/2014/main" id="{7EA62620-5DCB-4494-A86A-5259BE71A8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" y="1356"/>
                <a:ext cx="59" cy="72"/>
              </a:xfrm>
              <a:custGeom>
                <a:avLst/>
                <a:gdLst>
                  <a:gd name="T0" fmla="*/ 49 w 59"/>
                  <a:gd name="T1" fmla="*/ 72 h 72"/>
                  <a:gd name="T2" fmla="*/ 57 w 59"/>
                  <a:gd name="T3" fmla="*/ 69 h 72"/>
                  <a:gd name="T4" fmla="*/ 58 w 59"/>
                  <a:gd name="T5" fmla="*/ 68 h 72"/>
                  <a:gd name="T6" fmla="*/ 59 w 59"/>
                  <a:gd name="T7" fmla="*/ 64 h 72"/>
                  <a:gd name="T8" fmla="*/ 59 w 59"/>
                  <a:gd name="T9" fmla="*/ 62 h 72"/>
                  <a:gd name="T10" fmla="*/ 59 w 59"/>
                  <a:gd name="T11" fmla="*/ 55 h 72"/>
                  <a:gd name="T12" fmla="*/ 58 w 59"/>
                  <a:gd name="T13" fmla="*/ 50 h 72"/>
                  <a:gd name="T14" fmla="*/ 56 w 59"/>
                  <a:gd name="T15" fmla="*/ 44 h 72"/>
                  <a:gd name="T16" fmla="*/ 48 w 59"/>
                  <a:gd name="T17" fmla="*/ 34 h 72"/>
                  <a:gd name="T18" fmla="*/ 42 w 59"/>
                  <a:gd name="T19" fmla="*/ 25 h 72"/>
                  <a:gd name="T20" fmla="*/ 29 w 59"/>
                  <a:gd name="T21" fmla="*/ 13 h 72"/>
                  <a:gd name="T22" fmla="*/ 21 w 59"/>
                  <a:gd name="T23" fmla="*/ 6 h 72"/>
                  <a:gd name="T24" fmla="*/ 14 w 59"/>
                  <a:gd name="T25" fmla="*/ 3 h 72"/>
                  <a:gd name="T26" fmla="*/ 10 w 59"/>
                  <a:gd name="T27" fmla="*/ 1 h 72"/>
                  <a:gd name="T28" fmla="*/ 7 w 59"/>
                  <a:gd name="T29" fmla="*/ 0 h 72"/>
                  <a:gd name="T30" fmla="*/ 6 w 59"/>
                  <a:gd name="T31" fmla="*/ 1 h 72"/>
                  <a:gd name="T32" fmla="*/ 4 w 59"/>
                  <a:gd name="T33" fmla="*/ 3 h 72"/>
                  <a:gd name="T34" fmla="*/ 2 w 59"/>
                  <a:gd name="T35" fmla="*/ 5 h 72"/>
                  <a:gd name="T36" fmla="*/ 1 w 59"/>
                  <a:gd name="T37" fmla="*/ 7 h 72"/>
                  <a:gd name="T38" fmla="*/ 0 w 59"/>
                  <a:gd name="T39" fmla="*/ 14 h 72"/>
                  <a:gd name="T40" fmla="*/ 0 w 59"/>
                  <a:gd name="T41" fmla="*/ 17 h 72"/>
                  <a:gd name="T42" fmla="*/ 1 w 59"/>
                  <a:gd name="T43" fmla="*/ 20 h 72"/>
                  <a:gd name="T44" fmla="*/ 1 w 59"/>
                  <a:gd name="T45" fmla="*/ 23 h 72"/>
                  <a:gd name="T46" fmla="*/ 4 w 59"/>
                  <a:gd name="T47" fmla="*/ 30 h 72"/>
                  <a:gd name="T48" fmla="*/ 8 w 59"/>
                  <a:gd name="T49" fmla="*/ 37 h 72"/>
                  <a:gd name="T50" fmla="*/ 14 w 59"/>
                  <a:gd name="T51" fmla="*/ 44 h 72"/>
                  <a:gd name="T52" fmla="*/ 23 w 59"/>
                  <a:gd name="T53" fmla="*/ 54 h 72"/>
                  <a:gd name="T54" fmla="*/ 31 w 59"/>
                  <a:gd name="T55" fmla="*/ 62 h 72"/>
                  <a:gd name="T56" fmla="*/ 42 w 59"/>
                  <a:gd name="T57" fmla="*/ 68 h 72"/>
                  <a:gd name="T58" fmla="*/ 46 w 59"/>
                  <a:gd name="T59" fmla="*/ 70 h 72"/>
                  <a:gd name="T60" fmla="*/ 48 w 59"/>
                  <a:gd name="T61" fmla="*/ 71 h 72"/>
                  <a:gd name="T62" fmla="*/ 48 w 59"/>
                  <a:gd name="T63" fmla="*/ 72 h 72"/>
                  <a:gd name="T64" fmla="*/ 49 w 59"/>
                  <a:gd name="T6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" h="72">
                    <a:moveTo>
                      <a:pt x="49" y="72"/>
                    </a:moveTo>
                    <a:lnTo>
                      <a:pt x="57" y="69"/>
                    </a:lnTo>
                    <a:lnTo>
                      <a:pt x="58" y="68"/>
                    </a:lnTo>
                    <a:lnTo>
                      <a:pt x="59" y="64"/>
                    </a:lnTo>
                    <a:lnTo>
                      <a:pt x="59" y="62"/>
                    </a:lnTo>
                    <a:lnTo>
                      <a:pt x="59" y="55"/>
                    </a:lnTo>
                    <a:lnTo>
                      <a:pt x="58" y="50"/>
                    </a:lnTo>
                    <a:lnTo>
                      <a:pt x="56" y="44"/>
                    </a:lnTo>
                    <a:lnTo>
                      <a:pt x="48" y="34"/>
                    </a:lnTo>
                    <a:lnTo>
                      <a:pt x="42" y="25"/>
                    </a:lnTo>
                    <a:lnTo>
                      <a:pt x="29" y="13"/>
                    </a:lnTo>
                    <a:lnTo>
                      <a:pt x="21" y="6"/>
                    </a:lnTo>
                    <a:lnTo>
                      <a:pt x="14" y="3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1" y="23"/>
                    </a:lnTo>
                    <a:lnTo>
                      <a:pt x="4" y="30"/>
                    </a:lnTo>
                    <a:lnTo>
                      <a:pt x="8" y="37"/>
                    </a:lnTo>
                    <a:lnTo>
                      <a:pt x="14" y="44"/>
                    </a:lnTo>
                    <a:lnTo>
                      <a:pt x="23" y="54"/>
                    </a:lnTo>
                    <a:lnTo>
                      <a:pt x="31" y="62"/>
                    </a:lnTo>
                    <a:lnTo>
                      <a:pt x="42" y="68"/>
                    </a:lnTo>
                    <a:lnTo>
                      <a:pt x="46" y="70"/>
                    </a:lnTo>
                    <a:lnTo>
                      <a:pt x="48" y="71"/>
                    </a:lnTo>
                    <a:lnTo>
                      <a:pt x="48" y="72"/>
                    </a:lnTo>
                    <a:lnTo>
                      <a:pt x="49" y="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5" name="Freeform 12">
                <a:extLst>
                  <a:ext uri="{FF2B5EF4-FFF2-40B4-BE49-F238E27FC236}">
                    <a16:creationId xmlns:a16="http://schemas.microsoft.com/office/drawing/2014/main" id="{A7CBD4F8-4B14-44AD-8A0A-34173BF17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1398"/>
                <a:ext cx="26" cy="17"/>
              </a:xfrm>
              <a:custGeom>
                <a:avLst/>
                <a:gdLst>
                  <a:gd name="T0" fmla="*/ 26 w 26"/>
                  <a:gd name="T1" fmla="*/ 17 h 17"/>
                  <a:gd name="T2" fmla="*/ 26 w 26"/>
                  <a:gd name="T3" fmla="*/ 15 h 17"/>
                  <a:gd name="T4" fmla="*/ 26 w 26"/>
                  <a:gd name="T5" fmla="*/ 13 h 17"/>
                  <a:gd name="T6" fmla="*/ 25 w 26"/>
                  <a:gd name="T7" fmla="*/ 11 h 17"/>
                  <a:gd name="T8" fmla="*/ 25 w 26"/>
                  <a:gd name="T9" fmla="*/ 9 h 17"/>
                  <a:gd name="T10" fmla="*/ 24 w 26"/>
                  <a:gd name="T11" fmla="*/ 7 h 17"/>
                  <a:gd name="T12" fmla="*/ 23 w 26"/>
                  <a:gd name="T13" fmla="*/ 5 h 17"/>
                  <a:gd name="T14" fmla="*/ 22 w 26"/>
                  <a:gd name="T15" fmla="*/ 4 h 17"/>
                  <a:gd name="T16" fmla="*/ 20 w 26"/>
                  <a:gd name="T17" fmla="*/ 2 h 17"/>
                  <a:gd name="T18" fmla="*/ 20 w 26"/>
                  <a:gd name="T19" fmla="*/ 1 h 17"/>
                  <a:gd name="T20" fmla="*/ 18 w 26"/>
                  <a:gd name="T21" fmla="*/ 0 h 17"/>
                  <a:gd name="T22" fmla="*/ 17 w 26"/>
                  <a:gd name="T23" fmla="*/ 0 h 17"/>
                  <a:gd name="T24" fmla="*/ 15 w 26"/>
                  <a:gd name="T25" fmla="*/ 0 h 17"/>
                  <a:gd name="T26" fmla="*/ 14 w 26"/>
                  <a:gd name="T27" fmla="*/ 1 h 17"/>
                  <a:gd name="T28" fmla="*/ 12 w 26"/>
                  <a:gd name="T29" fmla="*/ 1 h 17"/>
                  <a:gd name="T30" fmla="*/ 10 w 26"/>
                  <a:gd name="T31" fmla="*/ 2 h 17"/>
                  <a:gd name="T32" fmla="*/ 7 w 26"/>
                  <a:gd name="T33" fmla="*/ 5 h 17"/>
                  <a:gd name="T34" fmla="*/ 6 w 26"/>
                  <a:gd name="T35" fmla="*/ 6 h 17"/>
                  <a:gd name="T36" fmla="*/ 5 w 26"/>
                  <a:gd name="T37" fmla="*/ 7 h 17"/>
                  <a:gd name="T38" fmla="*/ 4 w 26"/>
                  <a:gd name="T39" fmla="*/ 8 h 17"/>
                  <a:gd name="T40" fmla="*/ 3 w 26"/>
                  <a:gd name="T41" fmla="*/ 8 h 17"/>
                  <a:gd name="T42" fmla="*/ 2 w 26"/>
                  <a:gd name="T43" fmla="*/ 10 h 17"/>
                  <a:gd name="T44" fmla="*/ 1 w 26"/>
                  <a:gd name="T45" fmla="*/ 10 h 17"/>
                  <a:gd name="T46" fmla="*/ 1 w 26"/>
                  <a:gd name="T47" fmla="*/ 10 h 17"/>
                  <a:gd name="T48" fmla="*/ 0 w 26"/>
                  <a:gd name="T49" fmla="*/ 11 h 17"/>
                  <a:gd name="T50" fmla="*/ 0 w 26"/>
                  <a:gd name="T51" fmla="*/ 12 h 17"/>
                  <a:gd name="T52" fmla="*/ 0 w 26"/>
                  <a:gd name="T53" fmla="*/ 12 h 17"/>
                  <a:gd name="T54" fmla="*/ 1 w 26"/>
                  <a:gd name="T55" fmla="*/ 11 h 17"/>
                  <a:gd name="T56" fmla="*/ 3 w 26"/>
                  <a:gd name="T57" fmla="*/ 10 h 17"/>
                  <a:gd name="T58" fmla="*/ 6 w 26"/>
                  <a:gd name="T59" fmla="*/ 10 h 17"/>
                  <a:gd name="T60" fmla="*/ 8 w 26"/>
                  <a:gd name="T61" fmla="*/ 10 h 17"/>
                  <a:gd name="T62" fmla="*/ 10 w 26"/>
                  <a:gd name="T63" fmla="*/ 10 h 17"/>
                  <a:gd name="T64" fmla="*/ 13 w 26"/>
                  <a:gd name="T65" fmla="*/ 10 h 17"/>
                  <a:gd name="T66" fmla="*/ 17 w 26"/>
                  <a:gd name="T67" fmla="*/ 10 h 17"/>
                  <a:gd name="T68" fmla="*/ 26 w 26"/>
                  <a:gd name="T6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17">
                    <a:moveTo>
                      <a:pt x="26" y="17"/>
                    </a:moveTo>
                    <a:lnTo>
                      <a:pt x="26" y="15"/>
                    </a:lnTo>
                    <a:lnTo>
                      <a:pt x="26" y="13"/>
                    </a:lnTo>
                    <a:lnTo>
                      <a:pt x="25" y="11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3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3" y="10"/>
                    </a:lnTo>
                    <a:lnTo>
                      <a:pt x="17" y="10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6" name="Freeform 13">
                <a:extLst>
                  <a:ext uri="{FF2B5EF4-FFF2-40B4-BE49-F238E27FC236}">
                    <a16:creationId xmlns:a16="http://schemas.microsoft.com/office/drawing/2014/main" id="{F94DE40F-9220-42DB-BC6B-4F51FFA87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5" y="1334"/>
                <a:ext cx="40" cy="81"/>
              </a:xfrm>
              <a:custGeom>
                <a:avLst/>
                <a:gdLst>
                  <a:gd name="T0" fmla="*/ 14 w 40"/>
                  <a:gd name="T1" fmla="*/ 81 h 81"/>
                  <a:gd name="T2" fmla="*/ 18 w 40"/>
                  <a:gd name="T3" fmla="*/ 79 h 81"/>
                  <a:gd name="T4" fmla="*/ 21 w 40"/>
                  <a:gd name="T5" fmla="*/ 78 h 81"/>
                  <a:gd name="T6" fmla="*/ 25 w 40"/>
                  <a:gd name="T7" fmla="*/ 74 h 81"/>
                  <a:gd name="T8" fmla="*/ 28 w 40"/>
                  <a:gd name="T9" fmla="*/ 68 h 81"/>
                  <a:gd name="T10" fmla="*/ 32 w 40"/>
                  <a:gd name="T11" fmla="*/ 60 h 81"/>
                  <a:gd name="T12" fmla="*/ 33 w 40"/>
                  <a:gd name="T13" fmla="*/ 56 h 81"/>
                  <a:gd name="T14" fmla="*/ 38 w 40"/>
                  <a:gd name="T15" fmla="*/ 36 h 81"/>
                  <a:gd name="T16" fmla="*/ 40 w 40"/>
                  <a:gd name="T17" fmla="*/ 25 h 81"/>
                  <a:gd name="T18" fmla="*/ 40 w 40"/>
                  <a:gd name="T19" fmla="*/ 18 h 81"/>
                  <a:gd name="T20" fmla="*/ 38 w 40"/>
                  <a:gd name="T21" fmla="*/ 12 h 81"/>
                  <a:gd name="T22" fmla="*/ 37 w 40"/>
                  <a:gd name="T23" fmla="*/ 6 h 81"/>
                  <a:gd name="T24" fmla="*/ 35 w 40"/>
                  <a:gd name="T25" fmla="*/ 3 h 81"/>
                  <a:gd name="T26" fmla="*/ 30 w 40"/>
                  <a:gd name="T27" fmla="*/ 0 h 81"/>
                  <a:gd name="T28" fmla="*/ 26 w 40"/>
                  <a:gd name="T29" fmla="*/ 1 h 81"/>
                  <a:gd name="T30" fmla="*/ 21 w 40"/>
                  <a:gd name="T31" fmla="*/ 3 h 81"/>
                  <a:gd name="T32" fmla="*/ 17 w 40"/>
                  <a:gd name="T33" fmla="*/ 6 h 81"/>
                  <a:gd name="T34" fmla="*/ 12 w 40"/>
                  <a:gd name="T35" fmla="*/ 13 h 81"/>
                  <a:gd name="T36" fmla="*/ 8 w 40"/>
                  <a:gd name="T37" fmla="*/ 18 h 81"/>
                  <a:gd name="T38" fmla="*/ 6 w 40"/>
                  <a:gd name="T39" fmla="*/ 25 h 81"/>
                  <a:gd name="T40" fmla="*/ 3 w 40"/>
                  <a:gd name="T41" fmla="*/ 32 h 81"/>
                  <a:gd name="T42" fmla="*/ 1 w 40"/>
                  <a:gd name="T43" fmla="*/ 38 h 81"/>
                  <a:gd name="T44" fmla="*/ 1 w 40"/>
                  <a:gd name="T45" fmla="*/ 48 h 81"/>
                  <a:gd name="T46" fmla="*/ 0 w 40"/>
                  <a:gd name="T47" fmla="*/ 54 h 81"/>
                  <a:gd name="T48" fmla="*/ 0 w 40"/>
                  <a:gd name="T49" fmla="*/ 61 h 81"/>
                  <a:gd name="T50" fmla="*/ 1 w 40"/>
                  <a:gd name="T51" fmla="*/ 68 h 81"/>
                  <a:gd name="T52" fmla="*/ 1 w 40"/>
                  <a:gd name="T53" fmla="*/ 71 h 81"/>
                  <a:gd name="T54" fmla="*/ 14 w 40"/>
                  <a:gd name="T5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" h="81">
                    <a:moveTo>
                      <a:pt x="14" y="81"/>
                    </a:moveTo>
                    <a:lnTo>
                      <a:pt x="18" y="79"/>
                    </a:lnTo>
                    <a:lnTo>
                      <a:pt x="21" y="78"/>
                    </a:lnTo>
                    <a:lnTo>
                      <a:pt x="25" y="74"/>
                    </a:lnTo>
                    <a:lnTo>
                      <a:pt x="28" y="68"/>
                    </a:lnTo>
                    <a:lnTo>
                      <a:pt x="32" y="60"/>
                    </a:lnTo>
                    <a:lnTo>
                      <a:pt x="33" y="56"/>
                    </a:lnTo>
                    <a:lnTo>
                      <a:pt x="38" y="36"/>
                    </a:lnTo>
                    <a:lnTo>
                      <a:pt x="40" y="25"/>
                    </a:lnTo>
                    <a:lnTo>
                      <a:pt x="40" y="18"/>
                    </a:lnTo>
                    <a:lnTo>
                      <a:pt x="38" y="12"/>
                    </a:lnTo>
                    <a:lnTo>
                      <a:pt x="37" y="6"/>
                    </a:lnTo>
                    <a:lnTo>
                      <a:pt x="35" y="3"/>
                    </a:lnTo>
                    <a:lnTo>
                      <a:pt x="30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7" y="6"/>
                    </a:lnTo>
                    <a:lnTo>
                      <a:pt x="12" y="13"/>
                    </a:lnTo>
                    <a:lnTo>
                      <a:pt x="8" y="18"/>
                    </a:lnTo>
                    <a:lnTo>
                      <a:pt x="6" y="25"/>
                    </a:lnTo>
                    <a:lnTo>
                      <a:pt x="3" y="32"/>
                    </a:lnTo>
                    <a:lnTo>
                      <a:pt x="1" y="38"/>
                    </a:lnTo>
                    <a:lnTo>
                      <a:pt x="1" y="48"/>
                    </a:lnTo>
                    <a:lnTo>
                      <a:pt x="0" y="54"/>
                    </a:lnTo>
                    <a:lnTo>
                      <a:pt x="0" y="61"/>
                    </a:lnTo>
                    <a:lnTo>
                      <a:pt x="1" y="68"/>
                    </a:lnTo>
                    <a:lnTo>
                      <a:pt x="1" y="71"/>
                    </a:lnTo>
                    <a:lnTo>
                      <a:pt x="14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7" name="Freeform 14">
                <a:extLst>
                  <a:ext uri="{FF2B5EF4-FFF2-40B4-BE49-F238E27FC236}">
                    <a16:creationId xmlns:a16="http://schemas.microsoft.com/office/drawing/2014/main" id="{8DD169F7-8996-47BC-A9CC-3DFA92586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1370"/>
                <a:ext cx="14" cy="26"/>
              </a:xfrm>
              <a:custGeom>
                <a:avLst/>
                <a:gdLst>
                  <a:gd name="T0" fmla="*/ 14 w 14"/>
                  <a:gd name="T1" fmla="*/ 25 h 26"/>
                  <a:gd name="T2" fmla="*/ 11 w 14"/>
                  <a:gd name="T3" fmla="*/ 20 h 26"/>
                  <a:gd name="T4" fmla="*/ 7 w 14"/>
                  <a:gd name="T5" fmla="*/ 14 h 26"/>
                  <a:gd name="T6" fmla="*/ 4 w 14"/>
                  <a:gd name="T7" fmla="*/ 8 h 26"/>
                  <a:gd name="T8" fmla="*/ 4 w 14"/>
                  <a:gd name="T9" fmla="*/ 0 h 26"/>
                  <a:gd name="T10" fmla="*/ 2 w 14"/>
                  <a:gd name="T11" fmla="*/ 0 h 26"/>
                  <a:gd name="T12" fmla="*/ 0 w 14"/>
                  <a:gd name="T13" fmla="*/ 0 h 26"/>
                  <a:gd name="T14" fmla="*/ 1 w 14"/>
                  <a:gd name="T15" fmla="*/ 5 h 26"/>
                  <a:gd name="T16" fmla="*/ 3 w 14"/>
                  <a:gd name="T17" fmla="*/ 10 h 26"/>
                  <a:gd name="T18" fmla="*/ 9 w 14"/>
                  <a:gd name="T19" fmla="*/ 20 h 26"/>
                  <a:gd name="T20" fmla="*/ 12 w 14"/>
                  <a:gd name="T21" fmla="*/ 23 h 26"/>
                  <a:gd name="T22" fmla="*/ 14 w 14"/>
                  <a:gd name="T23" fmla="*/ 26 h 26"/>
                  <a:gd name="T24" fmla="*/ 14 w 14"/>
                  <a:gd name="T25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6">
                    <a:moveTo>
                      <a:pt x="14" y="25"/>
                    </a:moveTo>
                    <a:lnTo>
                      <a:pt x="11" y="20"/>
                    </a:lnTo>
                    <a:lnTo>
                      <a:pt x="7" y="14"/>
                    </a:lnTo>
                    <a:lnTo>
                      <a:pt x="4" y="8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10"/>
                    </a:lnTo>
                    <a:lnTo>
                      <a:pt x="9" y="20"/>
                    </a:lnTo>
                    <a:lnTo>
                      <a:pt x="12" y="23"/>
                    </a:lnTo>
                    <a:lnTo>
                      <a:pt x="14" y="26"/>
                    </a:lnTo>
                    <a:lnTo>
                      <a:pt x="14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8" name="Freeform 15">
                <a:extLst>
                  <a:ext uri="{FF2B5EF4-FFF2-40B4-BE49-F238E27FC236}">
                    <a16:creationId xmlns:a16="http://schemas.microsoft.com/office/drawing/2014/main" id="{74C3F88E-5BA5-4D35-8B87-41D457392D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8" y="1287"/>
                <a:ext cx="53" cy="79"/>
              </a:xfrm>
              <a:custGeom>
                <a:avLst/>
                <a:gdLst>
                  <a:gd name="T0" fmla="*/ 15 w 53"/>
                  <a:gd name="T1" fmla="*/ 79 h 79"/>
                  <a:gd name="T2" fmla="*/ 29 w 53"/>
                  <a:gd name="T3" fmla="*/ 77 h 79"/>
                  <a:gd name="T4" fmla="*/ 35 w 53"/>
                  <a:gd name="T5" fmla="*/ 72 h 79"/>
                  <a:gd name="T6" fmla="*/ 40 w 53"/>
                  <a:gd name="T7" fmla="*/ 65 h 79"/>
                  <a:gd name="T8" fmla="*/ 43 w 53"/>
                  <a:gd name="T9" fmla="*/ 58 h 79"/>
                  <a:gd name="T10" fmla="*/ 48 w 53"/>
                  <a:gd name="T11" fmla="*/ 48 h 79"/>
                  <a:gd name="T12" fmla="*/ 50 w 53"/>
                  <a:gd name="T13" fmla="*/ 40 h 79"/>
                  <a:gd name="T14" fmla="*/ 52 w 53"/>
                  <a:gd name="T15" fmla="*/ 31 h 79"/>
                  <a:gd name="T16" fmla="*/ 53 w 53"/>
                  <a:gd name="T17" fmla="*/ 22 h 79"/>
                  <a:gd name="T18" fmla="*/ 53 w 53"/>
                  <a:gd name="T19" fmla="*/ 18 h 79"/>
                  <a:gd name="T20" fmla="*/ 52 w 53"/>
                  <a:gd name="T21" fmla="*/ 12 h 79"/>
                  <a:gd name="T22" fmla="*/ 50 w 53"/>
                  <a:gd name="T23" fmla="*/ 10 h 79"/>
                  <a:gd name="T24" fmla="*/ 47 w 53"/>
                  <a:gd name="T25" fmla="*/ 5 h 79"/>
                  <a:gd name="T26" fmla="*/ 43 w 53"/>
                  <a:gd name="T27" fmla="*/ 2 h 79"/>
                  <a:gd name="T28" fmla="*/ 41 w 53"/>
                  <a:gd name="T29" fmla="*/ 0 h 79"/>
                  <a:gd name="T30" fmla="*/ 38 w 53"/>
                  <a:gd name="T31" fmla="*/ 0 h 79"/>
                  <a:gd name="T32" fmla="*/ 35 w 53"/>
                  <a:gd name="T33" fmla="*/ 0 h 79"/>
                  <a:gd name="T34" fmla="*/ 30 w 53"/>
                  <a:gd name="T35" fmla="*/ 0 h 79"/>
                  <a:gd name="T36" fmla="*/ 26 w 53"/>
                  <a:gd name="T37" fmla="*/ 2 h 79"/>
                  <a:gd name="T38" fmla="*/ 23 w 53"/>
                  <a:gd name="T39" fmla="*/ 5 h 79"/>
                  <a:gd name="T40" fmla="*/ 17 w 53"/>
                  <a:gd name="T41" fmla="*/ 11 h 79"/>
                  <a:gd name="T42" fmla="*/ 10 w 53"/>
                  <a:gd name="T43" fmla="*/ 21 h 79"/>
                  <a:gd name="T44" fmla="*/ 5 w 53"/>
                  <a:gd name="T45" fmla="*/ 31 h 79"/>
                  <a:gd name="T46" fmla="*/ 3 w 53"/>
                  <a:gd name="T47" fmla="*/ 39 h 79"/>
                  <a:gd name="T48" fmla="*/ 0 w 53"/>
                  <a:gd name="T49" fmla="*/ 47 h 79"/>
                  <a:gd name="T50" fmla="*/ 0 w 53"/>
                  <a:gd name="T51" fmla="*/ 55 h 79"/>
                  <a:gd name="T52" fmla="*/ 0 w 53"/>
                  <a:gd name="T53" fmla="*/ 63 h 79"/>
                  <a:gd name="T54" fmla="*/ 2 w 53"/>
                  <a:gd name="T55" fmla="*/ 68 h 79"/>
                  <a:gd name="T56" fmla="*/ 4 w 53"/>
                  <a:gd name="T57" fmla="*/ 72 h 79"/>
                  <a:gd name="T58" fmla="*/ 8 w 53"/>
                  <a:gd name="T59" fmla="*/ 75 h 79"/>
                  <a:gd name="T60" fmla="*/ 11 w 53"/>
                  <a:gd name="T61" fmla="*/ 78 h 79"/>
                  <a:gd name="T62" fmla="*/ 13 w 53"/>
                  <a:gd name="T63" fmla="*/ 78 h 79"/>
                  <a:gd name="T64" fmla="*/ 15 w 53"/>
                  <a:gd name="T65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3" h="79">
                    <a:moveTo>
                      <a:pt x="15" y="79"/>
                    </a:moveTo>
                    <a:lnTo>
                      <a:pt x="29" y="77"/>
                    </a:lnTo>
                    <a:lnTo>
                      <a:pt x="35" y="72"/>
                    </a:lnTo>
                    <a:lnTo>
                      <a:pt x="40" y="65"/>
                    </a:lnTo>
                    <a:lnTo>
                      <a:pt x="43" y="58"/>
                    </a:lnTo>
                    <a:lnTo>
                      <a:pt x="48" y="48"/>
                    </a:lnTo>
                    <a:lnTo>
                      <a:pt x="50" y="40"/>
                    </a:lnTo>
                    <a:lnTo>
                      <a:pt x="52" y="31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2" y="12"/>
                    </a:lnTo>
                    <a:lnTo>
                      <a:pt x="50" y="10"/>
                    </a:lnTo>
                    <a:lnTo>
                      <a:pt x="47" y="5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0" y="0"/>
                    </a:lnTo>
                    <a:lnTo>
                      <a:pt x="26" y="2"/>
                    </a:lnTo>
                    <a:lnTo>
                      <a:pt x="23" y="5"/>
                    </a:lnTo>
                    <a:lnTo>
                      <a:pt x="17" y="11"/>
                    </a:lnTo>
                    <a:lnTo>
                      <a:pt x="10" y="21"/>
                    </a:lnTo>
                    <a:lnTo>
                      <a:pt x="5" y="31"/>
                    </a:lnTo>
                    <a:lnTo>
                      <a:pt x="3" y="39"/>
                    </a:lnTo>
                    <a:lnTo>
                      <a:pt x="0" y="47"/>
                    </a:lnTo>
                    <a:lnTo>
                      <a:pt x="0" y="55"/>
                    </a:lnTo>
                    <a:lnTo>
                      <a:pt x="0" y="63"/>
                    </a:lnTo>
                    <a:lnTo>
                      <a:pt x="2" y="68"/>
                    </a:lnTo>
                    <a:lnTo>
                      <a:pt x="4" y="72"/>
                    </a:lnTo>
                    <a:lnTo>
                      <a:pt x="8" y="75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5" y="7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59" name="Freeform 16">
                <a:extLst>
                  <a:ext uri="{FF2B5EF4-FFF2-40B4-BE49-F238E27FC236}">
                    <a16:creationId xmlns:a16="http://schemas.microsoft.com/office/drawing/2014/main" id="{41521BB6-28EF-499C-99DC-D7612CA22F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1342"/>
                <a:ext cx="12" cy="14"/>
              </a:xfrm>
              <a:custGeom>
                <a:avLst/>
                <a:gdLst>
                  <a:gd name="T0" fmla="*/ 12 w 12"/>
                  <a:gd name="T1" fmla="*/ 14 h 14"/>
                  <a:gd name="T2" fmla="*/ 10 w 12"/>
                  <a:gd name="T3" fmla="*/ 2 h 14"/>
                  <a:gd name="T4" fmla="*/ 10 w 12"/>
                  <a:gd name="T5" fmla="*/ 1 h 14"/>
                  <a:gd name="T6" fmla="*/ 9 w 12"/>
                  <a:gd name="T7" fmla="*/ 1 h 14"/>
                  <a:gd name="T8" fmla="*/ 8 w 12"/>
                  <a:gd name="T9" fmla="*/ 0 h 14"/>
                  <a:gd name="T10" fmla="*/ 7 w 12"/>
                  <a:gd name="T11" fmla="*/ 0 h 14"/>
                  <a:gd name="T12" fmla="*/ 0 w 12"/>
                  <a:gd name="T13" fmla="*/ 6 h 14"/>
                  <a:gd name="T14" fmla="*/ 10 w 12"/>
                  <a:gd name="T15" fmla="*/ 10 h 14"/>
                  <a:gd name="T16" fmla="*/ 12 w 12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4">
                    <a:moveTo>
                      <a:pt x="12" y="14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0" y="6"/>
                    </a:lnTo>
                    <a:lnTo>
                      <a:pt x="10" y="10"/>
                    </a:ln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0" name="Freeform 17">
                <a:extLst>
                  <a:ext uri="{FF2B5EF4-FFF2-40B4-BE49-F238E27FC236}">
                    <a16:creationId xmlns:a16="http://schemas.microsoft.com/office/drawing/2014/main" id="{F0336DBE-7723-46C0-A8F2-0D51C3003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" y="1269"/>
                <a:ext cx="61" cy="78"/>
              </a:xfrm>
              <a:custGeom>
                <a:avLst/>
                <a:gdLst>
                  <a:gd name="T0" fmla="*/ 53 w 61"/>
                  <a:gd name="T1" fmla="*/ 78 h 78"/>
                  <a:gd name="T2" fmla="*/ 58 w 61"/>
                  <a:gd name="T3" fmla="*/ 76 h 78"/>
                  <a:gd name="T4" fmla="*/ 60 w 61"/>
                  <a:gd name="T5" fmla="*/ 73 h 78"/>
                  <a:gd name="T6" fmla="*/ 61 w 61"/>
                  <a:gd name="T7" fmla="*/ 70 h 78"/>
                  <a:gd name="T8" fmla="*/ 61 w 61"/>
                  <a:gd name="T9" fmla="*/ 67 h 78"/>
                  <a:gd name="T10" fmla="*/ 61 w 61"/>
                  <a:gd name="T11" fmla="*/ 63 h 78"/>
                  <a:gd name="T12" fmla="*/ 60 w 61"/>
                  <a:gd name="T13" fmla="*/ 56 h 78"/>
                  <a:gd name="T14" fmla="*/ 58 w 61"/>
                  <a:gd name="T15" fmla="*/ 49 h 78"/>
                  <a:gd name="T16" fmla="*/ 55 w 61"/>
                  <a:gd name="T17" fmla="*/ 42 h 78"/>
                  <a:gd name="T18" fmla="*/ 49 w 61"/>
                  <a:gd name="T19" fmla="*/ 30 h 78"/>
                  <a:gd name="T20" fmla="*/ 41 w 61"/>
                  <a:gd name="T21" fmla="*/ 20 h 78"/>
                  <a:gd name="T22" fmla="*/ 32 w 61"/>
                  <a:gd name="T23" fmla="*/ 12 h 78"/>
                  <a:gd name="T24" fmla="*/ 22 w 61"/>
                  <a:gd name="T25" fmla="*/ 4 h 78"/>
                  <a:gd name="T26" fmla="*/ 15 w 61"/>
                  <a:gd name="T27" fmla="*/ 0 h 78"/>
                  <a:gd name="T28" fmla="*/ 8 w 61"/>
                  <a:gd name="T29" fmla="*/ 0 h 78"/>
                  <a:gd name="T30" fmla="*/ 5 w 61"/>
                  <a:gd name="T31" fmla="*/ 0 h 78"/>
                  <a:gd name="T32" fmla="*/ 3 w 61"/>
                  <a:gd name="T33" fmla="*/ 3 h 78"/>
                  <a:gd name="T34" fmla="*/ 2 w 61"/>
                  <a:gd name="T35" fmla="*/ 5 h 78"/>
                  <a:gd name="T36" fmla="*/ 1 w 61"/>
                  <a:gd name="T37" fmla="*/ 8 h 78"/>
                  <a:gd name="T38" fmla="*/ 0 w 61"/>
                  <a:gd name="T39" fmla="*/ 11 h 78"/>
                  <a:gd name="T40" fmla="*/ 0 w 61"/>
                  <a:gd name="T41" fmla="*/ 14 h 78"/>
                  <a:gd name="T42" fmla="*/ 1 w 61"/>
                  <a:gd name="T43" fmla="*/ 20 h 78"/>
                  <a:gd name="T44" fmla="*/ 2 w 61"/>
                  <a:gd name="T45" fmla="*/ 24 h 78"/>
                  <a:gd name="T46" fmla="*/ 5 w 61"/>
                  <a:gd name="T47" fmla="*/ 32 h 78"/>
                  <a:gd name="T48" fmla="*/ 8 w 61"/>
                  <a:gd name="T49" fmla="*/ 40 h 78"/>
                  <a:gd name="T50" fmla="*/ 13 w 61"/>
                  <a:gd name="T51" fmla="*/ 47 h 78"/>
                  <a:gd name="T52" fmla="*/ 18 w 61"/>
                  <a:gd name="T53" fmla="*/ 53 h 78"/>
                  <a:gd name="T54" fmla="*/ 27 w 61"/>
                  <a:gd name="T55" fmla="*/ 63 h 78"/>
                  <a:gd name="T56" fmla="*/ 37 w 61"/>
                  <a:gd name="T57" fmla="*/ 71 h 78"/>
                  <a:gd name="T58" fmla="*/ 44 w 61"/>
                  <a:gd name="T59" fmla="*/ 76 h 78"/>
                  <a:gd name="T60" fmla="*/ 48 w 61"/>
                  <a:gd name="T61" fmla="*/ 77 h 78"/>
                  <a:gd name="T62" fmla="*/ 53 w 61"/>
                  <a:gd name="T6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" h="78">
                    <a:moveTo>
                      <a:pt x="53" y="78"/>
                    </a:moveTo>
                    <a:lnTo>
                      <a:pt x="58" y="76"/>
                    </a:lnTo>
                    <a:lnTo>
                      <a:pt x="60" y="73"/>
                    </a:lnTo>
                    <a:lnTo>
                      <a:pt x="61" y="70"/>
                    </a:lnTo>
                    <a:lnTo>
                      <a:pt x="61" y="67"/>
                    </a:lnTo>
                    <a:lnTo>
                      <a:pt x="61" y="63"/>
                    </a:lnTo>
                    <a:lnTo>
                      <a:pt x="60" y="56"/>
                    </a:lnTo>
                    <a:lnTo>
                      <a:pt x="58" y="49"/>
                    </a:lnTo>
                    <a:lnTo>
                      <a:pt x="55" y="42"/>
                    </a:lnTo>
                    <a:lnTo>
                      <a:pt x="49" y="30"/>
                    </a:lnTo>
                    <a:lnTo>
                      <a:pt x="41" y="20"/>
                    </a:lnTo>
                    <a:lnTo>
                      <a:pt x="32" y="12"/>
                    </a:lnTo>
                    <a:lnTo>
                      <a:pt x="22" y="4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20"/>
                    </a:lnTo>
                    <a:lnTo>
                      <a:pt x="2" y="24"/>
                    </a:lnTo>
                    <a:lnTo>
                      <a:pt x="5" y="32"/>
                    </a:lnTo>
                    <a:lnTo>
                      <a:pt x="8" y="40"/>
                    </a:lnTo>
                    <a:lnTo>
                      <a:pt x="13" y="47"/>
                    </a:lnTo>
                    <a:lnTo>
                      <a:pt x="18" y="53"/>
                    </a:lnTo>
                    <a:lnTo>
                      <a:pt x="27" y="63"/>
                    </a:lnTo>
                    <a:lnTo>
                      <a:pt x="37" y="71"/>
                    </a:lnTo>
                    <a:lnTo>
                      <a:pt x="44" y="76"/>
                    </a:lnTo>
                    <a:lnTo>
                      <a:pt x="48" y="77"/>
                    </a:lnTo>
                    <a:lnTo>
                      <a:pt x="53" y="7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1" name="Freeform 18">
                <a:extLst>
                  <a:ext uri="{FF2B5EF4-FFF2-40B4-BE49-F238E27FC236}">
                    <a16:creationId xmlns:a16="http://schemas.microsoft.com/office/drawing/2014/main" id="{3EAB7025-F2E4-4EF5-8662-26CD633DB7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6" y="1244"/>
                <a:ext cx="60" cy="98"/>
              </a:xfrm>
              <a:custGeom>
                <a:avLst/>
                <a:gdLst>
                  <a:gd name="T0" fmla="*/ 23 w 60"/>
                  <a:gd name="T1" fmla="*/ 98 h 98"/>
                  <a:gd name="T2" fmla="*/ 28 w 60"/>
                  <a:gd name="T3" fmla="*/ 97 h 98"/>
                  <a:gd name="T4" fmla="*/ 33 w 60"/>
                  <a:gd name="T5" fmla="*/ 96 h 98"/>
                  <a:gd name="T6" fmla="*/ 37 w 60"/>
                  <a:gd name="T7" fmla="*/ 92 h 98"/>
                  <a:gd name="T8" fmla="*/ 41 w 60"/>
                  <a:gd name="T9" fmla="*/ 88 h 98"/>
                  <a:gd name="T10" fmla="*/ 46 w 60"/>
                  <a:gd name="T11" fmla="*/ 80 h 98"/>
                  <a:gd name="T12" fmla="*/ 51 w 60"/>
                  <a:gd name="T13" fmla="*/ 70 h 98"/>
                  <a:gd name="T14" fmla="*/ 55 w 60"/>
                  <a:gd name="T15" fmla="*/ 60 h 98"/>
                  <a:gd name="T16" fmla="*/ 58 w 60"/>
                  <a:gd name="T17" fmla="*/ 49 h 98"/>
                  <a:gd name="T18" fmla="*/ 60 w 60"/>
                  <a:gd name="T19" fmla="*/ 38 h 98"/>
                  <a:gd name="T20" fmla="*/ 60 w 60"/>
                  <a:gd name="T21" fmla="*/ 27 h 98"/>
                  <a:gd name="T22" fmla="*/ 59 w 60"/>
                  <a:gd name="T23" fmla="*/ 16 h 98"/>
                  <a:gd name="T24" fmla="*/ 55 w 60"/>
                  <a:gd name="T25" fmla="*/ 6 h 98"/>
                  <a:gd name="T26" fmla="*/ 52 w 60"/>
                  <a:gd name="T27" fmla="*/ 3 h 98"/>
                  <a:gd name="T28" fmla="*/ 47 w 60"/>
                  <a:gd name="T29" fmla="*/ 1 h 98"/>
                  <a:gd name="T30" fmla="*/ 41 w 60"/>
                  <a:gd name="T31" fmla="*/ 0 h 98"/>
                  <a:gd name="T32" fmla="*/ 36 w 60"/>
                  <a:gd name="T33" fmla="*/ 0 h 98"/>
                  <a:gd name="T34" fmla="*/ 29 w 60"/>
                  <a:gd name="T35" fmla="*/ 5 h 98"/>
                  <a:gd name="T36" fmla="*/ 23 w 60"/>
                  <a:gd name="T37" fmla="*/ 10 h 98"/>
                  <a:gd name="T38" fmla="*/ 13 w 60"/>
                  <a:gd name="T39" fmla="*/ 22 h 98"/>
                  <a:gd name="T40" fmla="*/ 6 w 60"/>
                  <a:gd name="T41" fmla="*/ 36 h 98"/>
                  <a:gd name="T42" fmla="*/ 0 w 60"/>
                  <a:gd name="T43" fmla="*/ 52 h 98"/>
                  <a:gd name="T44" fmla="*/ 0 w 60"/>
                  <a:gd name="T45" fmla="*/ 63 h 98"/>
                  <a:gd name="T46" fmla="*/ 1 w 60"/>
                  <a:gd name="T47" fmla="*/ 75 h 98"/>
                  <a:gd name="T48" fmla="*/ 5 w 60"/>
                  <a:gd name="T49" fmla="*/ 85 h 98"/>
                  <a:gd name="T50" fmla="*/ 7 w 60"/>
                  <a:gd name="T51" fmla="*/ 89 h 98"/>
                  <a:gd name="T52" fmla="*/ 11 w 60"/>
                  <a:gd name="T53" fmla="*/ 93 h 98"/>
                  <a:gd name="T54" fmla="*/ 17 w 60"/>
                  <a:gd name="T55" fmla="*/ 96 h 98"/>
                  <a:gd name="T56" fmla="*/ 23 w 60"/>
                  <a:gd name="T5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0" h="98">
                    <a:moveTo>
                      <a:pt x="23" y="98"/>
                    </a:moveTo>
                    <a:lnTo>
                      <a:pt x="28" y="97"/>
                    </a:lnTo>
                    <a:lnTo>
                      <a:pt x="33" y="96"/>
                    </a:lnTo>
                    <a:lnTo>
                      <a:pt x="37" y="92"/>
                    </a:lnTo>
                    <a:lnTo>
                      <a:pt x="41" y="88"/>
                    </a:lnTo>
                    <a:lnTo>
                      <a:pt x="46" y="80"/>
                    </a:lnTo>
                    <a:lnTo>
                      <a:pt x="51" y="70"/>
                    </a:lnTo>
                    <a:lnTo>
                      <a:pt x="55" y="60"/>
                    </a:lnTo>
                    <a:lnTo>
                      <a:pt x="58" y="49"/>
                    </a:lnTo>
                    <a:lnTo>
                      <a:pt x="60" y="38"/>
                    </a:lnTo>
                    <a:lnTo>
                      <a:pt x="60" y="27"/>
                    </a:lnTo>
                    <a:lnTo>
                      <a:pt x="59" y="16"/>
                    </a:lnTo>
                    <a:lnTo>
                      <a:pt x="55" y="6"/>
                    </a:lnTo>
                    <a:lnTo>
                      <a:pt x="52" y="3"/>
                    </a:lnTo>
                    <a:lnTo>
                      <a:pt x="47" y="1"/>
                    </a:lnTo>
                    <a:lnTo>
                      <a:pt x="41" y="0"/>
                    </a:lnTo>
                    <a:lnTo>
                      <a:pt x="36" y="0"/>
                    </a:lnTo>
                    <a:lnTo>
                      <a:pt x="29" y="5"/>
                    </a:lnTo>
                    <a:lnTo>
                      <a:pt x="23" y="10"/>
                    </a:lnTo>
                    <a:lnTo>
                      <a:pt x="13" y="22"/>
                    </a:lnTo>
                    <a:lnTo>
                      <a:pt x="6" y="36"/>
                    </a:lnTo>
                    <a:lnTo>
                      <a:pt x="0" y="52"/>
                    </a:lnTo>
                    <a:lnTo>
                      <a:pt x="0" y="63"/>
                    </a:lnTo>
                    <a:lnTo>
                      <a:pt x="1" y="75"/>
                    </a:lnTo>
                    <a:lnTo>
                      <a:pt x="5" y="85"/>
                    </a:lnTo>
                    <a:lnTo>
                      <a:pt x="7" y="89"/>
                    </a:lnTo>
                    <a:lnTo>
                      <a:pt x="11" y="93"/>
                    </a:lnTo>
                    <a:lnTo>
                      <a:pt x="17" y="96"/>
                    </a:lnTo>
                    <a:lnTo>
                      <a:pt x="23" y="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2" name="Freeform 19">
                <a:extLst>
                  <a:ext uri="{FF2B5EF4-FFF2-40B4-BE49-F238E27FC236}">
                    <a16:creationId xmlns:a16="http://schemas.microsoft.com/office/drawing/2014/main" id="{2BA25B08-53E4-4ED6-8213-D186D4D32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6" y="1297"/>
                <a:ext cx="17" cy="30"/>
              </a:xfrm>
              <a:custGeom>
                <a:avLst/>
                <a:gdLst>
                  <a:gd name="T0" fmla="*/ 13 w 17"/>
                  <a:gd name="T1" fmla="*/ 30 h 30"/>
                  <a:gd name="T2" fmla="*/ 15 w 17"/>
                  <a:gd name="T3" fmla="*/ 27 h 30"/>
                  <a:gd name="T4" fmla="*/ 15 w 17"/>
                  <a:gd name="T5" fmla="*/ 24 h 30"/>
                  <a:gd name="T6" fmla="*/ 17 w 17"/>
                  <a:gd name="T7" fmla="*/ 21 h 30"/>
                  <a:gd name="T8" fmla="*/ 17 w 17"/>
                  <a:gd name="T9" fmla="*/ 18 h 30"/>
                  <a:gd name="T10" fmla="*/ 17 w 17"/>
                  <a:gd name="T11" fmla="*/ 14 h 30"/>
                  <a:gd name="T12" fmla="*/ 17 w 17"/>
                  <a:gd name="T13" fmla="*/ 11 h 30"/>
                  <a:gd name="T14" fmla="*/ 17 w 17"/>
                  <a:gd name="T15" fmla="*/ 8 h 30"/>
                  <a:gd name="T16" fmla="*/ 17 w 17"/>
                  <a:gd name="T17" fmla="*/ 5 h 30"/>
                  <a:gd name="T18" fmla="*/ 17 w 17"/>
                  <a:gd name="T19" fmla="*/ 4 h 30"/>
                  <a:gd name="T20" fmla="*/ 16 w 17"/>
                  <a:gd name="T21" fmla="*/ 3 h 30"/>
                  <a:gd name="T22" fmla="*/ 15 w 17"/>
                  <a:gd name="T23" fmla="*/ 2 h 30"/>
                  <a:gd name="T24" fmla="*/ 13 w 17"/>
                  <a:gd name="T25" fmla="*/ 0 h 30"/>
                  <a:gd name="T26" fmla="*/ 12 w 17"/>
                  <a:gd name="T27" fmla="*/ 0 h 30"/>
                  <a:gd name="T28" fmla="*/ 10 w 17"/>
                  <a:gd name="T29" fmla="*/ 0 h 30"/>
                  <a:gd name="T30" fmla="*/ 8 w 17"/>
                  <a:gd name="T31" fmla="*/ 0 h 30"/>
                  <a:gd name="T32" fmla="*/ 6 w 17"/>
                  <a:gd name="T33" fmla="*/ 1 h 30"/>
                  <a:gd name="T34" fmla="*/ 5 w 17"/>
                  <a:gd name="T35" fmla="*/ 2 h 30"/>
                  <a:gd name="T36" fmla="*/ 3 w 17"/>
                  <a:gd name="T37" fmla="*/ 2 h 30"/>
                  <a:gd name="T38" fmla="*/ 2 w 17"/>
                  <a:gd name="T39" fmla="*/ 3 h 30"/>
                  <a:gd name="T40" fmla="*/ 0 w 17"/>
                  <a:gd name="T41" fmla="*/ 5 h 30"/>
                  <a:gd name="T42" fmla="*/ 0 w 17"/>
                  <a:gd name="T43" fmla="*/ 7 h 30"/>
                  <a:gd name="T44" fmla="*/ 5 w 17"/>
                  <a:gd name="T45" fmla="*/ 9 h 30"/>
                  <a:gd name="T46" fmla="*/ 7 w 17"/>
                  <a:gd name="T47" fmla="*/ 10 h 30"/>
                  <a:gd name="T48" fmla="*/ 8 w 17"/>
                  <a:gd name="T49" fmla="*/ 12 h 30"/>
                  <a:gd name="T50" fmla="*/ 10 w 17"/>
                  <a:gd name="T51" fmla="*/ 15 h 30"/>
                  <a:gd name="T52" fmla="*/ 11 w 17"/>
                  <a:gd name="T53" fmla="*/ 17 h 30"/>
                  <a:gd name="T54" fmla="*/ 12 w 17"/>
                  <a:gd name="T55" fmla="*/ 20 h 30"/>
                  <a:gd name="T56" fmla="*/ 13 w 17"/>
                  <a:gd name="T57" fmla="*/ 22 h 30"/>
                  <a:gd name="T58" fmla="*/ 13 w 17"/>
                  <a:gd name="T59" fmla="*/ 25 h 30"/>
                  <a:gd name="T60" fmla="*/ 14 w 17"/>
                  <a:gd name="T61" fmla="*/ 28 h 30"/>
                  <a:gd name="T62" fmla="*/ 13 w 17"/>
                  <a:gd name="T63" fmla="*/ 28 h 30"/>
                  <a:gd name="T64" fmla="*/ 13 w 17"/>
                  <a:gd name="T65" fmla="*/ 29 h 30"/>
                  <a:gd name="T66" fmla="*/ 13 w 17"/>
                  <a:gd name="T6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30">
                    <a:moveTo>
                      <a:pt x="13" y="30"/>
                    </a:moveTo>
                    <a:lnTo>
                      <a:pt x="15" y="27"/>
                    </a:lnTo>
                    <a:lnTo>
                      <a:pt x="15" y="24"/>
                    </a:lnTo>
                    <a:lnTo>
                      <a:pt x="17" y="21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1"/>
                    </a:lnTo>
                    <a:lnTo>
                      <a:pt x="17" y="8"/>
                    </a:lnTo>
                    <a:lnTo>
                      <a:pt x="17" y="5"/>
                    </a:lnTo>
                    <a:lnTo>
                      <a:pt x="17" y="4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5" y="9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10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3" y="22"/>
                    </a:lnTo>
                    <a:lnTo>
                      <a:pt x="13" y="25"/>
                    </a:lnTo>
                    <a:lnTo>
                      <a:pt x="14" y="28"/>
                    </a:lnTo>
                    <a:lnTo>
                      <a:pt x="13" y="28"/>
                    </a:lnTo>
                    <a:lnTo>
                      <a:pt x="13" y="29"/>
                    </a:lnTo>
                    <a:lnTo>
                      <a:pt x="13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3" name="Freeform 20">
                <a:extLst>
                  <a:ext uri="{FF2B5EF4-FFF2-40B4-BE49-F238E27FC236}">
                    <a16:creationId xmlns:a16="http://schemas.microsoft.com/office/drawing/2014/main" id="{3DEFB3A7-6C0B-464F-AC43-633880AC57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1280"/>
                <a:ext cx="11" cy="26"/>
              </a:xfrm>
              <a:custGeom>
                <a:avLst/>
                <a:gdLst>
                  <a:gd name="T0" fmla="*/ 11 w 11"/>
                  <a:gd name="T1" fmla="*/ 26 h 26"/>
                  <a:gd name="T2" fmla="*/ 7 w 11"/>
                  <a:gd name="T3" fmla="*/ 14 h 26"/>
                  <a:gd name="T4" fmla="*/ 6 w 11"/>
                  <a:gd name="T5" fmla="*/ 8 h 26"/>
                  <a:gd name="T6" fmla="*/ 6 w 11"/>
                  <a:gd name="T7" fmla="*/ 2 h 26"/>
                  <a:gd name="T8" fmla="*/ 6 w 11"/>
                  <a:gd name="T9" fmla="*/ 0 h 26"/>
                  <a:gd name="T10" fmla="*/ 1 w 11"/>
                  <a:gd name="T11" fmla="*/ 0 h 26"/>
                  <a:gd name="T12" fmla="*/ 0 w 11"/>
                  <a:gd name="T13" fmla="*/ 4 h 26"/>
                  <a:gd name="T14" fmla="*/ 1 w 11"/>
                  <a:gd name="T15" fmla="*/ 8 h 26"/>
                  <a:gd name="T16" fmla="*/ 4 w 11"/>
                  <a:gd name="T17" fmla="*/ 17 h 26"/>
                  <a:gd name="T18" fmla="*/ 6 w 11"/>
                  <a:gd name="T19" fmla="*/ 19 h 26"/>
                  <a:gd name="T20" fmla="*/ 8 w 11"/>
                  <a:gd name="T21" fmla="*/ 22 h 26"/>
                  <a:gd name="T22" fmla="*/ 11 w 11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26">
                    <a:moveTo>
                      <a:pt x="11" y="26"/>
                    </a:moveTo>
                    <a:lnTo>
                      <a:pt x="7" y="1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4" y="17"/>
                    </a:lnTo>
                    <a:lnTo>
                      <a:pt x="6" y="19"/>
                    </a:lnTo>
                    <a:lnTo>
                      <a:pt x="8" y="22"/>
                    </a:lnTo>
                    <a:lnTo>
                      <a:pt x="11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4" name="Freeform 21">
                <a:extLst>
                  <a:ext uri="{FF2B5EF4-FFF2-40B4-BE49-F238E27FC236}">
                    <a16:creationId xmlns:a16="http://schemas.microsoft.com/office/drawing/2014/main" id="{A72EB2F6-FC5E-4AB3-B421-3D93B16A02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1254"/>
                <a:ext cx="24" cy="15"/>
              </a:xfrm>
              <a:custGeom>
                <a:avLst/>
                <a:gdLst>
                  <a:gd name="T0" fmla="*/ 24 w 24"/>
                  <a:gd name="T1" fmla="*/ 15 h 15"/>
                  <a:gd name="T2" fmla="*/ 23 w 24"/>
                  <a:gd name="T3" fmla="*/ 7 h 15"/>
                  <a:gd name="T4" fmla="*/ 21 w 24"/>
                  <a:gd name="T5" fmla="*/ 3 h 15"/>
                  <a:gd name="T6" fmla="*/ 18 w 24"/>
                  <a:gd name="T7" fmla="*/ 1 h 15"/>
                  <a:gd name="T8" fmla="*/ 16 w 24"/>
                  <a:gd name="T9" fmla="*/ 1 h 15"/>
                  <a:gd name="T10" fmla="*/ 14 w 24"/>
                  <a:gd name="T11" fmla="*/ 0 h 15"/>
                  <a:gd name="T12" fmla="*/ 10 w 24"/>
                  <a:gd name="T13" fmla="*/ 0 h 15"/>
                  <a:gd name="T14" fmla="*/ 7 w 24"/>
                  <a:gd name="T15" fmla="*/ 1 h 15"/>
                  <a:gd name="T16" fmla="*/ 3 w 24"/>
                  <a:gd name="T17" fmla="*/ 3 h 15"/>
                  <a:gd name="T18" fmla="*/ 0 w 24"/>
                  <a:gd name="T19" fmla="*/ 7 h 15"/>
                  <a:gd name="T20" fmla="*/ 11 w 24"/>
                  <a:gd name="T21" fmla="*/ 7 h 15"/>
                  <a:gd name="T22" fmla="*/ 16 w 24"/>
                  <a:gd name="T23" fmla="*/ 8 h 15"/>
                  <a:gd name="T24" fmla="*/ 20 w 24"/>
                  <a:gd name="T25" fmla="*/ 12 h 15"/>
                  <a:gd name="T26" fmla="*/ 22 w 24"/>
                  <a:gd name="T27" fmla="*/ 14 h 15"/>
                  <a:gd name="T28" fmla="*/ 24 w 24"/>
                  <a:gd name="T29" fmla="*/ 15 h 15"/>
                  <a:gd name="T30" fmla="*/ 24 w 24"/>
                  <a:gd name="T3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15">
                    <a:moveTo>
                      <a:pt x="24" y="15"/>
                    </a:moveTo>
                    <a:lnTo>
                      <a:pt x="23" y="7"/>
                    </a:lnTo>
                    <a:lnTo>
                      <a:pt x="21" y="3"/>
                    </a:lnTo>
                    <a:lnTo>
                      <a:pt x="18" y="1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11" y="7"/>
                    </a:lnTo>
                    <a:lnTo>
                      <a:pt x="16" y="8"/>
                    </a:lnTo>
                    <a:lnTo>
                      <a:pt x="20" y="12"/>
                    </a:lnTo>
                    <a:lnTo>
                      <a:pt x="22" y="14"/>
                    </a:lnTo>
                    <a:lnTo>
                      <a:pt x="24" y="15"/>
                    </a:lnTo>
                    <a:lnTo>
                      <a:pt x="24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5" name="Freeform 22">
                <a:extLst>
                  <a:ext uri="{FF2B5EF4-FFF2-40B4-BE49-F238E27FC236}">
                    <a16:creationId xmlns:a16="http://schemas.microsoft.com/office/drawing/2014/main" id="{C8449FA8-494B-41FD-8192-7DBF94318B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1176"/>
                <a:ext cx="59" cy="92"/>
              </a:xfrm>
              <a:custGeom>
                <a:avLst/>
                <a:gdLst>
                  <a:gd name="T0" fmla="*/ 22 w 59"/>
                  <a:gd name="T1" fmla="*/ 92 h 92"/>
                  <a:gd name="T2" fmla="*/ 28 w 59"/>
                  <a:gd name="T3" fmla="*/ 91 h 92"/>
                  <a:gd name="T4" fmla="*/ 31 w 59"/>
                  <a:gd name="T5" fmla="*/ 88 h 92"/>
                  <a:gd name="T6" fmla="*/ 35 w 59"/>
                  <a:gd name="T7" fmla="*/ 85 h 92"/>
                  <a:gd name="T8" fmla="*/ 38 w 59"/>
                  <a:gd name="T9" fmla="*/ 81 h 92"/>
                  <a:gd name="T10" fmla="*/ 43 w 59"/>
                  <a:gd name="T11" fmla="*/ 73 h 92"/>
                  <a:gd name="T12" fmla="*/ 48 w 59"/>
                  <a:gd name="T13" fmla="*/ 63 h 92"/>
                  <a:gd name="T14" fmla="*/ 51 w 59"/>
                  <a:gd name="T15" fmla="*/ 53 h 92"/>
                  <a:gd name="T16" fmla="*/ 54 w 59"/>
                  <a:gd name="T17" fmla="*/ 42 h 92"/>
                  <a:gd name="T18" fmla="*/ 59 w 59"/>
                  <a:gd name="T19" fmla="*/ 15 h 92"/>
                  <a:gd name="T20" fmla="*/ 55 w 59"/>
                  <a:gd name="T21" fmla="*/ 5 h 92"/>
                  <a:gd name="T22" fmla="*/ 53 w 59"/>
                  <a:gd name="T23" fmla="*/ 3 h 92"/>
                  <a:gd name="T24" fmla="*/ 50 w 59"/>
                  <a:gd name="T25" fmla="*/ 1 h 92"/>
                  <a:gd name="T26" fmla="*/ 48 w 59"/>
                  <a:gd name="T27" fmla="*/ 0 h 92"/>
                  <a:gd name="T28" fmla="*/ 45 w 59"/>
                  <a:gd name="T29" fmla="*/ 0 h 92"/>
                  <a:gd name="T30" fmla="*/ 41 w 59"/>
                  <a:gd name="T31" fmla="*/ 0 h 92"/>
                  <a:gd name="T32" fmla="*/ 38 w 59"/>
                  <a:gd name="T33" fmla="*/ 0 h 92"/>
                  <a:gd name="T34" fmla="*/ 35 w 59"/>
                  <a:gd name="T35" fmla="*/ 0 h 92"/>
                  <a:gd name="T36" fmla="*/ 32 w 59"/>
                  <a:gd name="T37" fmla="*/ 2 h 92"/>
                  <a:gd name="T38" fmla="*/ 25 w 59"/>
                  <a:gd name="T39" fmla="*/ 7 h 92"/>
                  <a:gd name="T40" fmla="*/ 20 w 59"/>
                  <a:gd name="T41" fmla="*/ 12 h 92"/>
                  <a:gd name="T42" fmla="*/ 16 w 59"/>
                  <a:gd name="T43" fmla="*/ 18 h 92"/>
                  <a:gd name="T44" fmla="*/ 12 w 59"/>
                  <a:gd name="T45" fmla="*/ 25 h 92"/>
                  <a:gd name="T46" fmla="*/ 7 w 59"/>
                  <a:gd name="T47" fmla="*/ 35 h 92"/>
                  <a:gd name="T48" fmla="*/ 3 w 59"/>
                  <a:gd name="T49" fmla="*/ 48 h 92"/>
                  <a:gd name="T50" fmla="*/ 1 w 59"/>
                  <a:gd name="T51" fmla="*/ 55 h 92"/>
                  <a:gd name="T52" fmla="*/ 0 w 59"/>
                  <a:gd name="T53" fmla="*/ 63 h 92"/>
                  <a:gd name="T54" fmla="*/ 0 w 59"/>
                  <a:gd name="T55" fmla="*/ 69 h 92"/>
                  <a:gd name="T56" fmla="*/ 1 w 59"/>
                  <a:gd name="T57" fmla="*/ 76 h 92"/>
                  <a:gd name="T58" fmla="*/ 3 w 59"/>
                  <a:gd name="T59" fmla="*/ 83 h 92"/>
                  <a:gd name="T60" fmla="*/ 5 w 59"/>
                  <a:gd name="T61" fmla="*/ 85 h 92"/>
                  <a:gd name="T62" fmla="*/ 8 w 59"/>
                  <a:gd name="T63" fmla="*/ 87 h 92"/>
                  <a:gd name="T64" fmla="*/ 22 w 59"/>
                  <a:gd name="T6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" h="92">
                    <a:moveTo>
                      <a:pt x="22" y="92"/>
                    </a:moveTo>
                    <a:lnTo>
                      <a:pt x="28" y="91"/>
                    </a:lnTo>
                    <a:lnTo>
                      <a:pt x="31" y="88"/>
                    </a:lnTo>
                    <a:lnTo>
                      <a:pt x="35" y="85"/>
                    </a:lnTo>
                    <a:lnTo>
                      <a:pt x="38" y="81"/>
                    </a:lnTo>
                    <a:lnTo>
                      <a:pt x="43" y="73"/>
                    </a:lnTo>
                    <a:lnTo>
                      <a:pt x="48" y="63"/>
                    </a:lnTo>
                    <a:lnTo>
                      <a:pt x="51" y="53"/>
                    </a:lnTo>
                    <a:lnTo>
                      <a:pt x="54" y="42"/>
                    </a:lnTo>
                    <a:lnTo>
                      <a:pt x="59" y="15"/>
                    </a:lnTo>
                    <a:lnTo>
                      <a:pt x="55" y="5"/>
                    </a:lnTo>
                    <a:lnTo>
                      <a:pt x="53" y="3"/>
                    </a:lnTo>
                    <a:lnTo>
                      <a:pt x="50" y="1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2" y="2"/>
                    </a:lnTo>
                    <a:lnTo>
                      <a:pt x="25" y="7"/>
                    </a:lnTo>
                    <a:lnTo>
                      <a:pt x="20" y="12"/>
                    </a:lnTo>
                    <a:lnTo>
                      <a:pt x="16" y="18"/>
                    </a:lnTo>
                    <a:lnTo>
                      <a:pt x="12" y="25"/>
                    </a:lnTo>
                    <a:lnTo>
                      <a:pt x="7" y="35"/>
                    </a:lnTo>
                    <a:lnTo>
                      <a:pt x="3" y="48"/>
                    </a:lnTo>
                    <a:lnTo>
                      <a:pt x="1" y="55"/>
                    </a:lnTo>
                    <a:lnTo>
                      <a:pt x="0" y="63"/>
                    </a:lnTo>
                    <a:lnTo>
                      <a:pt x="0" y="69"/>
                    </a:lnTo>
                    <a:lnTo>
                      <a:pt x="1" y="76"/>
                    </a:lnTo>
                    <a:lnTo>
                      <a:pt x="3" y="83"/>
                    </a:lnTo>
                    <a:lnTo>
                      <a:pt x="5" y="85"/>
                    </a:lnTo>
                    <a:lnTo>
                      <a:pt x="8" y="87"/>
                    </a:lnTo>
                    <a:lnTo>
                      <a:pt x="22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6" name="Freeform 23">
                <a:extLst>
                  <a:ext uri="{FF2B5EF4-FFF2-40B4-BE49-F238E27FC236}">
                    <a16:creationId xmlns:a16="http://schemas.microsoft.com/office/drawing/2014/main" id="{E8F7F9B8-93F2-427D-A35F-0964CBE33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1101"/>
                <a:ext cx="368" cy="155"/>
              </a:xfrm>
              <a:custGeom>
                <a:avLst/>
                <a:gdLst>
                  <a:gd name="T0" fmla="*/ 178 w 368"/>
                  <a:gd name="T1" fmla="*/ 154 h 155"/>
                  <a:gd name="T2" fmla="*/ 227 w 368"/>
                  <a:gd name="T3" fmla="*/ 135 h 155"/>
                  <a:gd name="T4" fmla="*/ 299 w 368"/>
                  <a:gd name="T5" fmla="*/ 90 h 155"/>
                  <a:gd name="T6" fmla="*/ 332 w 368"/>
                  <a:gd name="T7" fmla="*/ 68 h 155"/>
                  <a:gd name="T8" fmla="*/ 342 w 368"/>
                  <a:gd name="T9" fmla="*/ 56 h 155"/>
                  <a:gd name="T10" fmla="*/ 331 w 368"/>
                  <a:gd name="T11" fmla="*/ 54 h 155"/>
                  <a:gd name="T12" fmla="*/ 367 w 368"/>
                  <a:gd name="T13" fmla="*/ 39 h 155"/>
                  <a:gd name="T14" fmla="*/ 365 w 368"/>
                  <a:gd name="T15" fmla="*/ 33 h 155"/>
                  <a:gd name="T16" fmla="*/ 353 w 368"/>
                  <a:gd name="T17" fmla="*/ 37 h 155"/>
                  <a:gd name="T18" fmla="*/ 335 w 368"/>
                  <a:gd name="T19" fmla="*/ 38 h 155"/>
                  <a:gd name="T20" fmla="*/ 352 w 368"/>
                  <a:gd name="T21" fmla="*/ 28 h 155"/>
                  <a:gd name="T22" fmla="*/ 350 w 368"/>
                  <a:gd name="T23" fmla="*/ 27 h 155"/>
                  <a:gd name="T24" fmla="*/ 329 w 368"/>
                  <a:gd name="T25" fmla="*/ 30 h 155"/>
                  <a:gd name="T26" fmla="*/ 332 w 368"/>
                  <a:gd name="T27" fmla="*/ 24 h 155"/>
                  <a:gd name="T28" fmla="*/ 322 w 368"/>
                  <a:gd name="T29" fmla="*/ 24 h 155"/>
                  <a:gd name="T30" fmla="*/ 313 w 368"/>
                  <a:gd name="T31" fmla="*/ 19 h 155"/>
                  <a:gd name="T32" fmla="*/ 279 w 368"/>
                  <a:gd name="T33" fmla="*/ 13 h 155"/>
                  <a:gd name="T34" fmla="*/ 272 w 368"/>
                  <a:gd name="T35" fmla="*/ 16 h 155"/>
                  <a:gd name="T36" fmla="*/ 265 w 368"/>
                  <a:gd name="T37" fmla="*/ 13 h 155"/>
                  <a:gd name="T38" fmla="*/ 251 w 368"/>
                  <a:gd name="T39" fmla="*/ 12 h 155"/>
                  <a:gd name="T40" fmla="*/ 245 w 368"/>
                  <a:gd name="T41" fmla="*/ 8 h 155"/>
                  <a:gd name="T42" fmla="*/ 235 w 368"/>
                  <a:gd name="T43" fmla="*/ 7 h 155"/>
                  <a:gd name="T44" fmla="*/ 224 w 368"/>
                  <a:gd name="T45" fmla="*/ 13 h 155"/>
                  <a:gd name="T46" fmla="*/ 221 w 368"/>
                  <a:gd name="T47" fmla="*/ 4 h 155"/>
                  <a:gd name="T48" fmla="*/ 208 w 368"/>
                  <a:gd name="T49" fmla="*/ 14 h 155"/>
                  <a:gd name="T50" fmla="*/ 205 w 368"/>
                  <a:gd name="T51" fmla="*/ 2 h 155"/>
                  <a:gd name="T52" fmla="*/ 198 w 368"/>
                  <a:gd name="T53" fmla="*/ 6 h 155"/>
                  <a:gd name="T54" fmla="*/ 189 w 368"/>
                  <a:gd name="T55" fmla="*/ 21 h 155"/>
                  <a:gd name="T56" fmla="*/ 183 w 368"/>
                  <a:gd name="T57" fmla="*/ 14 h 155"/>
                  <a:gd name="T58" fmla="*/ 174 w 368"/>
                  <a:gd name="T59" fmla="*/ 1 h 155"/>
                  <a:gd name="T60" fmla="*/ 170 w 368"/>
                  <a:gd name="T61" fmla="*/ 11 h 155"/>
                  <a:gd name="T62" fmla="*/ 159 w 368"/>
                  <a:gd name="T63" fmla="*/ 4 h 155"/>
                  <a:gd name="T64" fmla="*/ 152 w 368"/>
                  <a:gd name="T65" fmla="*/ 18 h 155"/>
                  <a:gd name="T66" fmla="*/ 142 w 368"/>
                  <a:gd name="T67" fmla="*/ 27 h 155"/>
                  <a:gd name="T68" fmla="*/ 128 w 368"/>
                  <a:gd name="T69" fmla="*/ 18 h 155"/>
                  <a:gd name="T70" fmla="*/ 132 w 368"/>
                  <a:gd name="T71" fmla="*/ 29 h 155"/>
                  <a:gd name="T72" fmla="*/ 125 w 368"/>
                  <a:gd name="T73" fmla="*/ 33 h 155"/>
                  <a:gd name="T74" fmla="*/ 110 w 368"/>
                  <a:gd name="T75" fmla="*/ 37 h 155"/>
                  <a:gd name="T76" fmla="*/ 105 w 368"/>
                  <a:gd name="T77" fmla="*/ 44 h 155"/>
                  <a:gd name="T78" fmla="*/ 95 w 368"/>
                  <a:gd name="T79" fmla="*/ 49 h 155"/>
                  <a:gd name="T80" fmla="*/ 71 w 368"/>
                  <a:gd name="T81" fmla="*/ 49 h 155"/>
                  <a:gd name="T82" fmla="*/ 64 w 368"/>
                  <a:gd name="T83" fmla="*/ 55 h 155"/>
                  <a:gd name="T84" fmla="*/ 66 w 368"/>
                  <a:gd name="T85" fmla="*/ 61 h 155"/>
                  <a:gd name="T86" fmla="*/ 47 w 368"/>
                  <a:gd name="T87" fmla="*/ 64 h 155"/>
                  <a:gd name="T88" fmla="*/ 40 w 368"/>
                  <a:gd name="T89" fmla="*/ 72 h 155"/>
                  <a:gd name="T90" fmla="*/ 27 w 368"/>
                  <a:gd name="T91" fmla="*/ 79 h 155"/>
                  <a:gd name="T92" fmla="*/ 16 w 368"/>
                  <a:gd name="T93" fmla="*/ 87 h 155"/>
                  <a:gd name="T94" fmla="*/ 22 w 368"/>
                  <a:gd name="T95" fmla="*/ 93 h 155"/>
                  <a:gd name="T96" fmla="*/ 16 w 368"/>
                  <a:gd name="T97" fmla="*/ 97 h 155"/>
                  <a:gd name="T98" fmla="*/ 0 w 368"/>
                  <a:gd name="T99" fmla="*/ 99 h 155"/>
                  <a:gd name="T100" fmla="*/ 15 w 368"/>
                  <a:gd name="T101" fmla="*/ 106 h 155"/>
                  <a:gd name="T102" fmla="*/ 17 w 368"/>
                  <a:gd name="T103" fmla="*/ 112 h 155"/>
                  <a:gd name="T104" fmla="*/ 12 w 368"/>
                  <a:gd name="T105" fmla="*/ 119 h 155"/>
                  <a:gd name="T106" fmla="*/ 30 w 368"/>
                  <a:gd name="T107" fmla="*/ 124 h 155"/>
                  <a:gd name="T108" fmla="*/ 162 w 368"/>
                  <a:gd name="T109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8" h="155">
                    <a:moveTo>
                      <a:pt x="162" y="154"/>
                    </a:moveTo>
                    <a:lnTo>
                      <a:pt x="167" y="155"/>
                    </a:lnTo>
                    <a:lnTo>
                      <a:pt x="174" y="155"/>
                    </a:lnTo>
                    <a:lnTo>
                      <a:pt x="178" y="154"/>
                    </a:lnTo>
                    <a:lnTo>
                      <a:pt x="189" y="153"/>
                    </a:lnTo>
                    <a:lnTo>
                      <a:pt x="199" y="149"/>
                    </a:lnTo>
                    <a:lnTo>
                      <a:pt x="208" y="145"/>
                    </a:lnTo>
                    <a:lnTo>
                      <a:pt x="227" y="135"/>
                    </a:lnTo>
                    <a:lnTo>
                      <a:pt x="257" y="115"/>
                    </a:lnTo>
                    <a:lnTo>
                      <a:pt x="263" y="112"/>
                    </a:lnTo>
                    <a:lnTo>
                      <a:pt x="277" y="103"/>
                    </a:lnTo>
                    <a:lnTo>
                      <a:pt x="299" y="90"/>
                    </a:lnTo>
                    <a:lnTo>
                      <a:pt x="308" y="83"/>
                    </a:lnTo>
                    <a:lnTo>
                      <a:pt x="312" y="79"/>
                    </a:lnTo>
                    <a:lnTo>
                      <a:pt x="312" y="77"/>
                    </a:lnTo>
                    <a:lnTo>
                      <a:pt x="332" y="68"/>
                    </a:lnTo>
                    <a:lnTo>
                      <a:pt x="332" y="65"/>
                    </a:lnTo>
                    <a:lnTo>
                      <a:pt x="362" y="51"/>
                    </a:lnTo>
                    <a:lnTo>
                      <a:pt x="358" y="51"/>
                    </a:lnTo>
                    <a:lnTo>
                      <a:pt x="342" y="56"/>
                    </a:lnTo>
                    <a:lnTo>
                      <a:pt x="337" y="57"/>
                    </a:lnTo>
                    <a:lnTo>
                      <a:pt x="332" y="56"/>
                    </a:lnTo>
                    <a:lnTo>
                      <a:pt x="331" y="56"/>
                    </a:lnTo>
                    <a:lnTo>
                      <a:pt x="331" y="54"/>
                    </a:lnTo>
                    <a:lnTo>
                      <a:pt x="332" y="52"/>
                    </a:lnTo>
                    <a:lnTo>
                      <a:pt x="340" y="48"/>
                    </a:lnTo>
                    <a:lnTo>
                      <a:pt x="347" y="45"/>
                    </a:lnTo>
                    <a:lnTo>
                      <a:pt x="367" y="39"/>
                    </a:lnTo>
                    <a:lnTo>
                      <a:pt x="368" y="37"/>
                    </a:lnTo>
                    <a:lnTo>
                      <a:pt x="367" y="32"/>
                    </a:lnTo>
                    <a:lnTo>
                      <a:pt x="365" y="31"/>
                    </a:lnTo>
                    <a:lnTo>
                      <a:pt x="365" y="33"/>
                    </a:lnTo>
                    <a:lnTo>
                      <a:pt x="364" y="35"/>
                    </a:lnTo>
                    <a:lnTo>
                      <a:pt x="362" y="37"/>
                    </a:lnTo>
                    <a:lnTo>
                      <a:pt x="357" y="37"/>
                    </a:lnTo>
                    <a:lnTo>
                      <a:pt x="353" y="37"/>
                    </a:lnTo>
                    <a:lnTo>
                      <a:pt x="342" y="42"/>
                    </a:lnTo>
                    <a:lnTo>
                      <a:pt x="339" y="42"/>
                    </a:lnTo>
                    <a:lnTo>
                      <a:pt x="335" y="40"/>
                    </a:lnTo>
                    <a:lnTo>
                      <a:pt x="335" y="38"/>
                    </a:lnTo>
                    <a:lnTo>
                      <a:pt x="338" y="35"/>
                    </a:lnTo>
                    <a:lnTo>
                      <a:pt x="346" y="31"/>
                    </a:lnTo>
                    <a:lnTo>
                      <a:pt x="348" y="29"/>
                    </a:lnTo>
                    <a:lnTo>
                      <a:pt x="352" y="28"/>
                    </a:lnTo>
                    <a:lnTo>
                      <a:pt x="354" y="27"/>
                    </a:lnTo>
                    <a:lnTo>
                      <a:pt x="354" y="26"/>
                    </a:lnTo>
                    <a:lnTo>
                      <a:pt x="352" y="25"/>
                    </a:lnTo>
                    <a:lnTo>
                      <a:pt x="350" y="27"/>
                    </a:lnTo>
                    <a:lnTo>
                      <a:pt x="346" y="28"/>
                    </a:lnTo>
                    <a:lnTo>
                      <a:pt x="337" y="29"/>
                    </a:lnTo>
                    <a:lnTo>
                      <a:pt x="333" y="31"/>
                    </a:lnTo>
                    <a:lnTo>
                      <a:pt x="329" y="30"/>
                    </a:lnTo>
                    <a:lnTo>
                      <a:pt x="329" y="29"/>
                    </a:lnTo>
                    <a:lnTo>
                      <a:pt x="330" y="28"/>
                    </a:lnTo>
                    <a:lnTo>
                      <a:pt x="332" y="25"/>
                    </a:lnTo>
                    <a:lnTo>
                      <a:pt x="332" y="24"/>
                    </a:lnTo>
                    <a:lnTo>
                      <a:pt x="331" y="24"/>
                    </a:lnTo>
                    <a:lnTo>
                      <a:pt x="329" y="24"/>
                    </a:lnTo>
                    <a:lnTo>
                      <a:pt x="324" y="25"/>
                    </a:lnTo>
                    <a:lnTo>
                      <a:pt x="322" y="24"/>
                    </a:lnTo>
                    <a:lnTo>
                      <a:pt x="320" y="22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13" y="19"/>
                    </a:lnTo>
                    <a:lnTo>
                      <a:pt x="309" y="17"/>
                    </a:lnTo>
                    <a:lnTo>
                      <a:pt x="305" y="15"/>
                    </a:lnTo>
                    <a:lnTo>
                      <a:pt x="295" y="14"/>
                    </a:lnTo>
                    <a:lnTo>
                      <a:pt x="279" y="13"/>
                    </a:lnTo>
                    <a:lnTo>
                      <a:pt x="275" y="12"/>
                    </a:lnTo>
                    <a:lnTo>
                      <a:pt x="274" y="13"/>
                    </a:lnTo>
                    <a:lnTo>
                      <a:pt x="273" y="15"/>
                    </a:lnTo>
                    <a:lnTo>
                      <a:pt x="272" y="16"/>
                    </a:lnTo>
                    <a:lnTo>
                      <a:pt x="271" y="17"/>
                    </a:lnTo>
                    <a:lnTo>
                      <a:pt x="268" y="17"/>
                    </a:lnTo>
                    <a:lnTo>
                      <a:pt x="267" y="16"/>
                    </a:lnTo>
                    <a:lnTo>
                      <a:pt x="265" y="13"/>
                    </a:lnTo>
                    <a:lnTo>
                      <a:pt x="265" y="12"/>
                    </a:lnTo>
                    <a:lnTo>
                      <a:pt x="262" y="10"/>
                    </a:lnTo>
                    <a:lnTo>
                      <a:pt x="253" y="13"/>
                    </a:lnTo>
                    <a:lnTo>
                      <a:pt x="251" y="12"/>
                    </a:lnTo>
                    <a:lnTo>
                      <a:pt x="250" y="10"/>
                    </a:lnTo>
                    <a:lnTo>
                      <a:pt x="248" y="8"/>
                    </a:lnTo>
                    <a:lnTo>
                      <a:pt x="246" y="8"/>
                    </a:lnTo>
                    <a:lnTo>
                      <a:pt x="245" y="8"/>
                    </a:lnTo>
                    <a:lnTo>
                      <a:pt x="245" y="9"/>
                    </a:lnTo>
                    <a:lnTo>
                      <a:pt x="239" y="13"/>
                    </a:lnTo>
                    <a:lnTo>
                      <a:pt x="235" y="11"/>
                    </a:lnTo>
                    <a:lnTo>
                      <a:pt x="235" y="7"/>
                    </a:lnTo>
                    <a:lnTo>
                      <a:pt x="234" y="6"/>
                    </a:lnTo>
                    <a:lnTo>
                      <a:pt x="232" y="5"/>
                    </a:lnTo>
                    <a:lnTo>
                      <a:pt x="228" y="11"/>
                    </a:lnTo>
                    <a:lnTo>
                      <a:pt x="224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21" y="5"/>
                    </a:lnTo>
                    <a:lnTo>
                      <a:pt x="221" y="4"/>
                    </a:lnTo>
                    <a:lnTo>
                      <a:pt x="220" y="4"/>
                    </a:lnTo>
                    <a:lnTo>
                      <a:pt x="216" y="3"/>
                    </a:lnTo>
                    <a:lnTo>
                      <a:pt x="210" y="13"/>
                    </a:lnTo>
                    <a:lnTo>
                      <a:pt x="208" y="14"/>
                    </a:lnTo>
                    <a:lnTo>
                      <a:pt x="207" y="14"/>
                    </a:lnTo>
                    <a:lnTo>
                      <a:pt x="205" y="14"/>
                    </a:lnTo>
                    <a:lnTo>
                      <a:pt x="204" y="14"/>
                    </a:lnTo>
                    <a:lnTo>
                      <a:pt x="205" y="2"/>
                    </a:lnTo>
                    <a:lnTo>
                      <a:pt x="202" y="2"/>
                    </a:lnTo>
                    <a:lnTo>
                      <a:pt x="202" y="1"/>
                    </a:lnTo>
                    <a:lnTo>
                      <a:pt x="200" y="4"/>
                    </a:lnTo>
                    <a:lnTo>
                      <a:pt x="198" y="6"/>
                    </a:lnTo>
                    <a:lnTo>
                      <a:pt x="196" y="15"/>
                    </a:lnTo>
                    <a:lnTo>
                      <a:pt x="192" y="21"/>
                    </a:lnTo>
                    <a:lnTo>
                      <a:pt x="190" y="22"/>
                    </a:lnTo>
                    <a:lnTo>
                      <a:pt x="189" y="21"/>
                    </a:lnTo>
                    <a:lnTo>
                      <a:pt x="189" y="20"/>
                    </a:lnTo>
                    <a:lnTo>
                      <a:pt x="190" y="0"/>
                    </a:lnTo>
                    <a:lnTo>
                      <a:pt x="184" y="1"/>
                    </a:lnTo>
                    <a:lnTo>
                      <a:pt x="183" y="14"/>
                    </a:lnTo>
                    <a:lnTo>
                      <a:pt x="181" y="14"/>
                    </a:lnTo>
                    <a:lnTo>
                      <a:pt x="178" y="12"/>
                    </a:lnTo>
                    <a:lnTo>
                      <a:pt x="176" y="9"/>
                    </a:lnTo>
                    <a:lnTo>
                      <a:pt x="174" y="1"/>
                    </a:lnTo>
                    <a:lnTo>
                      <a:pt x="170" y="0"/>
                    </a:lnTo>
                    <a:lnTo>
                      <a:pt x="169" y="2"/>
                    </a:lnTo>
                    <a:lnTo>
                      <a:pt x="167" y="4"/>
                    </a:lnTo>
                    <a:lnTo>
                      <a:pt x="170" y="11"/>
                    </a:lnTo>
                    <a:lnTo>
                      <a:pt x="169" y="13"/>
                    </a:lnTo>
                    <a:lnTo>
                      <a:pt x="167" y="14"/>
                    </a:lnTo>
                    <a:lnTo>
                      <a:pt x="165" y="14"/>
                    </a:lnTo>
                    <a:lnTo>
                      <a:pt x="159" y="4"/>
                    </a:lnTo>
                    <a:lnTo>
                      <a:pt x="152" y="4"/>
                    </a:lnTo>
                    <a:lnTo>
                      <a:pt x="155" y="14"/>
                    </a:lnTo>
                    <a:lnTo>
                      <a:pt x="153" y="17"/>
                    </a:lnTo>
                    <a:lnTo>
                      <a:pt x="152" y="18"/>
                    </a:lnTo>
                    <a:lnTo>
                      <a:pt x="142" y="9"/>
                    </a:lnTo>
                    <a:lnTo>
                      <a:pt x="137" y="11"/>
                    </a:lnTo>
                    <a:lnTo>
                      <a:pt x="143" y="25"/>
                    </a:lnTo>
                    <a:lnTo>
                      <a:pt x="142" y="27"/>
                    </a:lnTo>
                    <a:lnTo>
                      <a:pt x="129" y="15"/>
                    </a:lnTo>
                    <a:lnTo>
                      <a:pt x="127" y="15"/>
                    </a:lnTo>
                    <a:lnTo>
                      <a:pt x="126" y="16"/>
                    </a:lnTo>
                    <a:lnTo>
                      <a:pt x="128" y="18"/>
                    </a:lnTo>
                    <a:lnTo>
                      <a:pt x="133" y="22"/>
                    </a:lnTo>
                    <a:lnTo>
                      <a:pt x="134" y="25"/>
                    </a:lnTo>
                    <a:lnTo>
                      <a:pt x="135" y="28"/>
                    </a:lnTo>
                    <a:lnTo>
                      <a:pt x="132" y="29"/>
                    </a:lnTo>
                    <a:lnTo>
                      <a:pt x="117" y="22"/>
                    </a:lnTo>
                    <a:lnTo>
                      <a:pt x="115" y="22"/>
                    </a:lnTo>
                    <a:lnTo>
                      <a:pt x="113" y="24"/>
                    </a:lnTo>
                    <a:lnTo>
                      <a:pt x="125" y="33"/>
                    </a:lnTo>
                    <a:lnTo>
                      <a:pt x="125" y="34"/>
                    </a:lnTo>
                    <a:lnTo>
                      <a:pt x="105" y="34"/>
                    </a:lnTo>
                    <a:lnTo>
                      <a:pt x="105" y="36"/>
                    </a:lnTo>
                    <a:lnTo>
                      <a:pt x="110" y="37"/>
                    </a:lnTo>
                    <a:lnTo>
                      <a:pt x="110" y="39"/>
                    </a:lnTo>
                    <a:lnTo>
                      <a:pt x="110" y="42"/>
                    </a:lnTo>
                    <a:lnTo>
                      <a:pt x="108" y="45"/>
                    </a:lnTo>
                    <a:lnTo>
                      <a:pt x="105" y="44"/>
                    </a:lnTo>
                    <a:lnTo>
                      <a:pt x="92" y="45"/>
                    </a:lnTo>
                    <a:lnTo>
                      <a:pt x="95" y="45"/>
                    </a:lnTo>
                    <a:lnTo>
                      <a:pt x="95" y="47"/>
                    </a:lnTo>
                    <a:lnTo>
                      <a:pt x="95" y="49"/>
                    </a:lnTo>
                    <a:lnTo>
                      <a:pt x="95" y="50"/>
                    </a:lnTo>
                    <a:lnTo>
                      <a:pt x="82" y="52"/>
                    </a:lnTo>
                    <a:lnTo>
                      <a:pt x="75" y="51"/>
                    </a:lnTo>
                    <a:lnTo>
                      <a:pt x="71" y="49"/>
                    </a:lnTo>
                    <a:lnTo>
                      <a:pt x="67" y="50"/>
                    </a:lnTo>
                    <a:lnTo>
                      <a:pt x="65" y="52"/>
                    </a:lnTo>
                    <a:lnTo>
                      <a:pt x="63" y="54"/>
                    </a:lnTo>
                    <a:lnTo>
                      <a:pt x="64" y="55"/>
                    </a:lnTo>
                    <a:lnTo>
                      <a:pt x="66" y="57"/>
                    </a:lnTo>
                    <a:lnTo>
                      <a:pt x="67" y="58"/>
                    </a:lnTo>
                    <a:lnTo>
                      <a:pt x="67" y="60"/>
                    </a:lnTo>
                    <a:lnTo>
                      <a:pt x="66" y="61"/>
                    </a:lnTo>
                    <a:lnTo>
                      <a:pt x="65" y="62"/>
                    </a:lnTo>
                    <a:lnTo>
                      <a:pt x="52" y="60"/>
                    </a:lnTo>
                    <a:lnTo>
                      <a:pt x="50" y="61"/>
                    </a:lnTo>
                    <a:lnTo>
                      <a:pt x="47" y="64"/>
                    </a:lnTo>
                    <a:lnTo>
                      <a:pt x="46" y="64"/>
                    </a:lnTo>
                    <a:lnTo>
                      <a:pt x="42" y="68"/>
                    </a:lnTo>
                    <a:lnTo>
                      <a:pt x="42" y="70"/>
                    </a:lnTo>
                    <a:lnTo>
                      <a:pt x="40" y="72"/>
                    </a:lnTo>
                    <a:lnTo>
                      <a:pt x="39" y="73"/>
                    </a:lnTo>
                    <a:lnTo>
                      <a:pt x="37" y="74"/>
                    </a:lnTo>
                    <a:lnTo>
                      <a:pt x="36" y="74"/>
                    </a:lnTo>
                    <a:lnTo>
                      <a:pt x="27" y="79"/>
                    </a:lnTo>
                    <a:lnTo>
                      <a:pt x="30" y="82"/>
                    </a:lnTo>
                    <a:lnTo>
                      <a:pt x="30" y="85"/>
                    </a:lnTo>
                    <a:lnTo>
                      <a:pt x="29" y="86"/>
                    </a:lnTo>
                    <a:lnTo>
                      <a:pt x="16" y="87"/>
                    </a:lnTo>
                    <a:lnTo>
                      <a:pt x="16" y="88"/>
                    </a:lnTo>
                    <a:lnTo>
                      <a:pt x="16" y="90"/>
                    </a:lnTo>
                    <a:lnTo>
                      <a:pt x="21" y="92"/>
                    </a:lnTo>
                    <a:lnTo>
                      <a:pt x="22" y="93"/>
                    </a:lnTo>
                    <a:lnTo>
                      <a:pt x="22" y="95"/>
                    </a:lnTo>
                    <a:lnTo>
                      <a:pt x="21" y="96"/>
                    </a:lnTo>
                    <a:lnTo>
                      <a:pt x="20" y="97"/>
                    </a:lnTo>
                    <a:lnTo>
                      <a:pt x="16" y="97"/>
                    </a:lnTo>
                    <a:lnTo>
                      <a:pt x="4" y="97"/>
                    </a:lnTo>
                    <a:lnTo>
                      <a:pt x="2" y="97"/>
                    </a:lnTo>
                    <a:lnTo>
                      <a:pt x="1" y="97"/>
                    </a:lnTo>
                    <a:lnTo>
                      <a:pt x="0" y="99"/>
                    </a:lnTo>
                    <a:lnTo>
                      <a:pt x="1" y="100"/>
                    </a:lnTo>
                    <a:lnTo>
                      <a:pt x="15" y="103"/>
                    </a:lnTo>
                    <a:lnTo>
                      <a:pt x="16" y="105"/>
                    </a:lnTo>
                    <a:lnTo>
                      <a:pt x="15" y="106"/>
                    </a:lnTo>
                    <a:lnTo>
                      <a:pt x="12" y="108"/>
                    </a:lnTo>
                    <a:lnTo>
                      <a:pt x="1" y="110"/>
                    </a:lnTo>
                    <a:lnTo>
                      <a:pt x="16" y="112"/>
                    </a:lnTo>
                    <a:lnTo>
                      <a:pt x="17" y="112"/>
                    </a:lnTo>
                    <a:lnTo>
                      <a:pt x="17" y="113"/>
                    </a:lnTo>
                    <a:lnTo>
                      <a:pt x="17" y="115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20"/>
                    </a:lnTo>
                    <a:lnTo>
                      <a:pt x="28" y="120"/>
                    </a:lnTo>
                    <a:lnTo>
                      <a:pt x="30" y="123"/>
                    </a:lnTo>
                    <a:lnTo>
                      <a:pt x="30" y="124"/>
                    </a:lnTo>
                    <a:lnTo>
                      <a:pt x="80" y="135"/>
                    </a:lnTo>
                    <a:lnTo>
                      <a:pt x="95" y="140"/>
                    </a:lnTo>
                    <a:lnTo>
                      <a:pt x="110" y="144"/>
                    </a:lnTo>
                    <a:lnTo>
                      <a:pt x="162" y="1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7" name="Freeform 24">
                <a:extLst>
                  <a:ext uri="{FF2B5EF4-FFF2-40B4-BE49-F238E27FC236}">
                    <a16:creationId xmlns:a16="http://schemas.microsoft.com/office/drawing/2014/main" id="{53117541-E832-46C1-8F0B-CD5A3ACA9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" y="1187"/>
                <a:ext cx="32" cy="28"/>
              </a:xfrm>
              <a:custGeom>
                <a:avLst/>
                <a:gdLst>
                  <a:gd name="T0" fmla="*/ 1 w 32"/>
                  <a:gd name="T1" fmla="*/ 27 h 28"/>
                  <a:gd name="T2" fmla="*/ 2 w 32"/>
                  <a:gd name="T3" fmla="*/ 24 h 28"/>
                  <a:gd name="T4" fmla="*/ 4 w 32"/>
                  <a:gd name="T5" fmla="*/ 22 h 28"/>
                  <a:gd name="T6" fmla="*/ 7 w 32"/>
                  <a:gd name="T7" fmla="*/ 19 h 28"/>
                  <a:gd name="T8" fmla="*/ 9 w 32"/>
                  <a:gd name="T9" fmla="*/ 17 h 28"/>
                  <a:gd name="T10" fmla="*/ 12 w 32"/>
                  <a:gd name="T11" fmla="*/ 15 h 28"/>
                  <a:gd name="T12" fmla="*/ 14 w 32"/>
                  <a:gd name="T13" fmla="*/ 13 h 28"/>
                  <a:gd name="T14" fmla="*/ 18 w 32"/>
                  <a:gd name="T15" fmla="*/ 11 h 28"/>
                  <a:gd name="T16" fmla="*/ 21 w 32"/>
                  <a:gd name="T17" fmla="*/ 10 h 28"/>
                  <a:gd name="T18" fmla="*/ 32 w 32"/>
                  <a:gd name="T19" fmla="*/ 14 h 28"/>
                  <a:gd name="T20" fmla="*/ 32 w 32"/>
                  <a:gd name="T21" fmla="*/ 13 h 28"/>
                  <a:gd name="T22" fmla="*/ 32 w 32"/>
                  <a:gd name="T23" fmla="*/ 12 h 28"/>
                  <a:gd name="T24" fmla="*/ 32 w 32"/>
                  <a:gd name="T25" fmla="*/ 11 h 28"/>
                  <a:gd name="T26" fmla="*/ 32 w 32"/>
                  <a:gd name="T27" fmla="*/ 9 h 28"/>
                  <a:gd name="T28" fmla="*/ 32 w 32"/>
                  <a:gd name="T29" fmla="*/ 9 h 28"/>
                  <a:gd name="T30" fmla="*/ 32 w 32"/>
                  <a:gd name="T31" fmla="*/ 7 h 28"/>
                  <a:gd name="T32" fmla="*/ 32 w 32"/>
                  <a:gd name="T33" fmla="*/ 5 h 28"/>
                  <a:gd name="T34" fmla="*/ 30 w 32"/>
                  <a:gd name="T35" fmla="*/ 4 h 28"/>
                  <a:gd name="T36" fmla="*/ 29 w 32"/>
                  <a:gd name="T37" fmla="*/ 1 h 28"/>
                  <a:gd name="T38" fmla="*/ 28 w 32"/>
                  <a:gd name="T39" fmla="*/ 1 h 28"/>
                  <a:gd name="T40" fmla="*/ 27 w 32"/>
                  <a:gd name="T41" fmla="*/ 0 h 28"/>
                  <a:gd name="T42" fmla="*/ 26 w 32"/>
                  <a:gd name="T43" fmla="*/ 0 h 28"/>
                  <a:gd name="T44" fmla="*/ 25 w 32"/>
                  <a:gd name="T45" fmla="*/ 0 h 28"/>
                  <a:gd name="T46" fmla="*/ 23 w 32"/>
                  <a:gd name="T47" fmla="*/ 0 h 28"/>
                  <a:gd name="T48" fmla="*/ 22 w 32"/>
                  <a:gd name="T49" fmla="*/ 0 h 28"/>
                  <a:gd name="T50" fmla="*/ 20 w 32"/>
                  <a:gd name="T51" fmla="*/ 1 h 28"/>
                  <a:gd name="T52" fmla="*/ 19 w 32"/>
                  <a:gd name="T53" fmla="*/ 1 h 28"/>
                  <a:gd name="T54" fmla="*/ 18 w 32"/>
                  <a:gd name="T55" fmla="*/ 2 h 28"/>
                  <a:gd name="T56" fmla="*/ 17 w 32"/>
                  <a:gd name="T57" fmla="*/ 3 h 28"/>
                  <a:gd name="T58" fmla="*/ 15 w 32"/>
                  <a:gd name="T59" fmla="*/ 5 h 28"/>
                  <a:gd name="T60" fmla="*/ 13 w 32"/>
                  <a:gd name="T61" fmla="*/ 7 h 28"/>
                  <a:gd name="T62" fmla="*/ 12 w 32"/>
                  <a:gd name="T63" fmla="*/ 9 h 28"/>
                  <a:gd name="T64" fmla="*/ 10 w 32"/>
                  <a:gd name="T65" fmla="*/ 11 h 28"/>
                  <a:gd name="T66" fmla="*/ 8 w 32"/>
                  <a:gd name="T67" fmla="*/ 13 h 28"/>
                  <a:gd name="T68" fmla="*/ 0 w 32"/>
                  <a:gd name="T69" fmla="*/ 28 h 28"/>
                  <a:gd name="T70" fmla="*/ 1 w 32"/>
                  <a:gd name="T7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" h="28">
                    <a:moveTo>
                      <a:pt x="1" y="27"/>
                    </a:moveTo>
                    <a:lnTo>
                      <a:pt x="2" y="24"/>
                    </a:lnTo>
                    <a:lnTo>
                      <a:pt x="4" y="22"/>
                    </a:lnTo>
                    <a:lnTo>
                      <a:pt x="7" y="19"/>
                    </a:lnTo>
                    <a:lnTo>
                      <a:pt x="9" y="17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8" y="11"/>
                    </a:lnTo>
                    <a:lnTo>
                      <a:pt x="21" y="10"/>
                    </a:lnTo>
                    <a:lnTo>
                      <a:pt x="32" y="14"/>
                    </a:lnTo>
                    <a:lnTo>
                      <a:pt x="32" y="13"/>
                    </a:lnTo>
                    <a:lnTo>
                      <a:pt x="32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7"/>
                    </a:lnTo>
                    <a:lnTo>
                      <a:pt x="32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8" y="2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8" y="13"/>
                    </a:lnTo>
                    <a:lnTo>
                      <a:pt x="0" y="28"/>
                    </a:lnTo>
                    <a:lnTo>
                      <a:pt x="1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8" name="Freeform 25">
                <a:extLst>
                  <a:ext uri="{FF2B5EF4-FFF2-40B4-BE49-F238E27FC236}">
                    <a16:creationId xmlns:a16="http://schemas.microsoft.com/office/drawing/2014/main" id="{3AC05890-BE59-4E77-B26D-8ABF3D0038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8" y="1166"/>
                <a:ext cx="102" cy="43"/>
              </a:xfrm>
              <a:custGeom>
                <a:avLst/>
                <a:gdLst>
                  <a:gd name="T0" fmla="*/ 19 w 102"/>
                  <a:gd name="T1" fmla="*/ 43 h 43"/>
                  <a:gd name="T2" fmla="*/ 38 w 102"/>
                  <a:gd name="T3" fmla="*/ 42 h 43"/>
                  <a:gd name="T4" fmla="*/ 58 w 102"/>
                  <a:gd name="T5" fmla="*/ 39 h 43"/>
                  <a:gd name="T6" fmla="*/ 76 w 102"/>
                  <a:gd name="T7" fmla="*/ 34 h 43"/>
                  <a:gd name="T8" fmla="*/ 94 w 102"/>
                  <a:gd name="T9" fmla="*/ 27 h 43"/>
                  <a:gd name="T10" fmla="*/ 99 w 102"/>
                  <a:gd name="T11" fmla="*/ 21 h 43"/>
                  <a:gd name="T12" fmla="*/ 101 w 102"/>
                  <a:gd name="T13" fmla="*/ 17 h 43"/>
                  <a:gd name="T14" fmla="*/ 102 w 102"/>
                  <a:gd name="T15" fmla="*/ 12 h 43"/>
                  <a:gd name="T16" fmla="*/ 100 w 102"/>
                  <a:gd name="T17" fmla="*/ 7 h 43"/>
                  <a:gd name="T18" fmla="*/ 93 w 102"/>
                  <a:gd name="T19" fmla="*/ 3 h 43"/>
                  <a:gd name="T20" fmla="*/ 83 w 102"/>
                  <a:gd name="T21" fmla="*/ 1 h 43"/>
                  <a:gd name="T22" fmla="*/ 65 w 102"/>
                  <a:gd name="T23" fmla="*/ 0 h 43"/>
                  <a:gd name="T24" fmla="*/ 48 w 102"/>
                  <a:gd name="T25" fmla="*/ 2 h 43"/>
                  <a:gd name="T26" fmla="*/ 30 w 102"/>
                  <a:gd name="T27" fmla="*/ 7 h 43"/>
                  <a:gd name="T28" fmla="*/ 15 w 102"/>
                  <a:gd name="T29" fmla="*/ 13 h 43"/>
                  <a:gd name="T30" fmla="*/ 8 w 102"/>
                  <a:gd name="T31" fmla="*/ 18 h 43"/>
                  <a:gd name="T32" fmla="*/ 3 w 102"/>
                  <a:gd name="T33" fmla="*/ 23 h 43"/>
                  <a:gd name="T34" fmla="*/ 0 w 102"/>
                  <a:gd name="T35" fmla="*/ 30 h 43"/>
                  <a:gd name="T36" fmla="*/ 0 w 102"/>
                  <a:gd name="T37" fmla="*/ 35 h 43"/>
                  <a:gd name="T38" fmla="*/ 4 w 102"/>
                  <a:gd name="T39" fmla="*/ 39 h 43"/>
                  <a:gd name="T40" fmla="*/ 8 w 102"/>
                  <a:gd name="T41" fmla="*/ 40 h 43"/>
                  <a:gd name="T42" fmla="*/ 13 w 102"/>
                  <a:gd name="T43" fmla="*/ 42 h 43"/>
                  <a:gd name="T44" fmla="*/ 19 w 10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2" h="43">
                    <a:moveTo>
                      <a:pt x="19" y="43"/>
                    </a:moveTo>
                    <a:lnTo>
                      <a:pt x="38" y="42"/>
                    </a:lnTo>
                    <a:lnTo>
                      <a:pt x="58" y="39"/>
                    </a:lnTo>
                    <a:lnTo>
                      <a:pt x="76" y="34"/>
                    </a:lnTo>
                    <a:lnTo>
                      <a:pt x="94" y="27"/>
                    </a:lnTo>
                    <a:lnTo>
                      <a:pt x="99" y="21"/>
                    </a:lnTo>
                    <a:lnTo>
                      <a:pt x="101" y="17"/>
                    </a:lnTo>
                    <a:lnTo>
                      <a:pt x="102" y="12"/>
                    </a:lnTo>
                    <a:lnTo>
                      <a:pt x="100" y="7"/>
                    </a:lnTo>
                    <a:lnTo>
                      <a:pt x="93" y="3"/>
                    </a:lnTo>
                    <a:lnTo>
                      <a:pt x="83" y="1"/>
                    </a:lnTo>
                    <a:lnTo>
                      <a:pt x="65" y="0"/>
                    </a:lnTo>
                    <a:lnTo>
                      <a:pt x="48" y="2"/>
                    </a:lnTo>
                    <a:lnTo>
                      <a:pt x="30" y="7"/>
                    </a:lnTo>
                    <a:lnTo>
                      <a:pt x="15" y="13"/>
                    </a:lnTo>
                    <a:lnTo>
                      <a:pt x="8" y="18"/>
                    </a:lnTo>
                    <a:lnTo>
                      <a:pt x="3" y="23"/>
                    </a:lnTo>
                    <a:lnTo>
                      <a:pt x="0" y="30"/>
                    </a:lnTo>
                    <a:lnTo>
                      <a:pt x="0" y="35"/>
                    </a:lnTo>
                    <a:lnTo>
                      <a:pt x="4" y="39"/>
                    </a:lnTo>
                    <a:lnTo>
                      <a:pt x="8" y="40"/>
                    </a:lnTo>
                    <a:lnTo>
                      <a:pt x="13" y="42"/>
                    </a:lnTo>
                    <a:lnTo>
                      <a:pt x="19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9" name="Freeform 26">
                <a:extLst>
                  <a:ext uri="{FF2B5EF4-FFF2-40B4-BE49-F238E27FC236}">
                    <a16:creationId xmlns:a16="http://schemas.microsoft.com/office/drawing/2014/main" id="{816E39E9-8DD9-4BAB-9FB9-1B134FBA1F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6" y="1184"/>
                <a:ext cx="43" cy="14"/>
              </a:xfrm>
              <a:custGeom>
                <a:avLst/>
                <a:gdLst>
                  <a:gd name="T0" fmla="*/ 1 w 43"/>
                  <a:gd name="T1" fmla="*/ 14 h 14"/>
                  <a:gd name="T2" fmla="*/ 40 w 43"/>
                  <a:gd name="T3" fmla="*/ 7 h 14"/>
                  <a:gd name="T4" fmla="*/ 40 w 43"/>
                  <a:gd name="T5" fmla="*/ 7 h 14"/>
                  <a:gd name="T6" fmla="*/ 42 w 43"/>
                  <a:gd name="T7" fmla="*/ 6 h 14"/>
                  <a:gd name="T8" fmla="*/ 42 w 43"/>
                  <a:gd name="T9" fmla="*/ 5 h 14"/>
                  <a:gd name="T10" fmla="*/ 43 w 43"/>
                  <a:gd name="T11" fmla="*/ 4 h 14"/>
                  <a:gd name="T12" fmla="*/ 43 w 43"/>
                  <a:gd name="T13" fmla="*/ 2 h 14"/>
                  <a:gd name="T14" fmla="*/ 42 w 43"/>
                  <a:gd name="T15" fmla="*/ 1 h 14"/>
                  <a:gd name="T16" fmla="*/ 42 w 43"/>
                  <a:gd name="T17" fmla="*/ 0 h 14"/>
                  <a:gd name="T18" fmla="*/ 40 w 43"/>
                  <a:gd name="T19" fmla="*/ 0 h 14"/>
                  <a:gd name="T20" fmla="*/ 37 w 43"/>
                  <a:gd name="T21" fmla="*/ 0 h 14"/>
                  <a:gd name="T22" fmla="*/ 31 w 43"/>
                  <a:gd name="T23" fmla="*/ 0 h 14"/>
                  <a:gd name="T24" fmla="*/ 25 w 43"/>
                  <a:gd name="T25" fmla="*/ 2 h 14"/>
                  <a:gd name="T26" fmla="*/ 20 w 43"/>
                  <a:gd name="T27" fmla="*/ 3 h 14"/>
                  <a:gd name="T28" fmla="*/ 15 w 43"/>
                  <a:gd name="T29" fmla="*/ 4 h 14"/>
                  <a:gd name="T30" fmla="*/ 9 w 43"/>
                  <a:gd name="T31" fmla="*/ 7 h 14"/>
                  <a:gd name="T32" fmla="*/ 4 w 43"/>
                  <a:gd name="T33" fmla="*/ 9 h 14"/>
                  <a:gd name="T34" fmla="*/ 2 w 43"/>
                  <a:gd name="T35" fmla="*/ 11 h 14"/>
                  <a:gd name="T36" fmla="*/ 0 w 43"/>
                  <a:gd name="T37" fmla="*/ 12 h 14"/>
                  <a:gd name="T38" fmla="*/ 1 w 43"/>
                  <a:gd name="T3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" h="14">
                    <a:moveTo>
                      <a:pt x="1" y="14"/>
                    </a:moveTo>
                    <a:lnTo>
                      <a:pt x="40" y="7"/>
                    </a:lnTo>
                    <a:lnTo>
                      <a:pt x="40" y="7"/>
                    </a:lnTo>
                    <a:lnTo>
                      <a:pt x="42" y="6"/>
                    </a:lnTo>
                    <a:lnTo>
                      <a:pt x="42" y="5"/>
                    </a:lnTo>
                    <a:lnTo>
                      <a:pt x="43" y="4"/>
                    </a:lnTo>
                    <a:lnTo>
                      <a:pt x="43" y="2"/>
                    </a:lnTo>
                    <a:lnTo>
                      <a:pt x="42" y="1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1" y="0"/>
                    </a:lnTo>
                    <a:lnTo>
                      <a:pt x="25" y="2"/>
                    </a:lnTo>
                    <a:lnTo>
                      <a:pt x="20" y="3"/>
                    </a:lnTo>
                    <a:lnTo>
                      <a:pt x="15" y="4"/>
                    </a:lnTo>
                    <a:lnTo>
                      <a:pt x="9" y="7"/>
                    </a:lnTo>
                    <a:lnTo>
                      <a:pt x="4" y="9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70" name="Freeform 27">
                <a:extLst>
                  <a:ext uri="{FF2B5EF4-FFF2-40B4-BE49-F238E27FC236}">
                    <a16:creationId xmlns:a16="http://schemas.microsoft.com/office/drawing/2014/main" id="{B01AFB7A-F218-45FE-B8F6-AD0FED9AC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" y="1133"/>
                <a:ext cx="104" cy="43"/>
              </a:xfrm>
              <a:custGeom>
                <a:avLst/>
                <a:gdLst>
                  <a:gd name="T0" fmla="*/ 23 w 104"/>
                  <a:gd name="T1" fmla="*/ 43 h 43"/>
                  <a:gd name="T2" fmla="*/ 39 w 104"/>
                  <a:gd name="T3" fmla="*/ 43 h 43"/>
                  <a:gd name="T4" fmla="*/ 54 w 104"/>
                  <a:gd name="T5" fmla="*/ 40 h 43"/>
                  <a:gd name="T6" fmla="*/ 63 w 104"/>
                  <a:gd name="T7" fmla="*/ 40 h 43"/>
                  <a:gd name="T8" fmla="*/ 70 w 104"/>
                  <a:gd name="T9" fmla="*/ 37 h 43"/>
                  <a:gd name="T10" fmla="*/ 87 w 104"/>
                  <a:gd name="T11" fmla="*/ 31 h 43"/>
                  <a:gd name="T12" fmla="*/ 94 w 104"/>
                  <a:gd name="T13" fmla="*/ 27 h 43"/>
                  <a:gd name="T14" fmla="*/ 101 w 104"/>
                  <a:gd name="T15" fmla="*/ 22 h 43"/>
                  <a:gd name="T16" fmla="*/ 103 w 104"/>
                  <a:gd name="T17" fmla="*/ 19 h 43"/>
                  <a:gd name="T18" fmla="*/ 104 w 104"/>
                  <a:gd name="T19" fmla="*/ 15 h 43"/>
                  <a:gd name="T20" fmla="*/ 104 w 104"/>
                  <a:gd name="T21" fmla="*/ 12 h 43"/>
                  <a:gd name="T22" fmla="*/ 103 w 104"/>
                  <a:gd name="T23" fmla="*/ 8 h 43"/>
                  <a:gd name="T24" fmla="*/ 101 w 104"/>
                  <a:gd name="T25" fmla="*/ 7 h 43"/>
                  <a:gd name="T26" fmla="*/ 100 w 104"/>
                  <a:gd name="T27" fmla="*/ 5 h 43"/>
                  <a:gd name="T28" fmla="*/ 93 w 104"/>
                  <a:gd name="T29" fmla="*/ 1 h 43"/>
                  <a:gd name="T30" fmla="*/ 84 w 104"/>
                  <a:gd name="T31" fmla="*/ 0 h 43"/>
                  <a:gd name="T32" fmla="*/ 75 w 104"/>
                  <a:gd name="T33" fmla="*/ 0 h 43"/>
                  <a:gd name="T34" fmla="*/ 66 w 104"/>
                  <a:gd name="T35" fmla="*/ 1 h 43"/>
                  <a:gd name="T36" fmla="*/ 57 w 104"/>
                  <a:gd name="T37" fmla="*/ 3 h 43"/>
                  <a:gd name="T38" fmla="*/ 48 w 104"/>
                  <a:gd name="T39" fmla="*/ 6 h 43"/>
                  <a:gd name="T40" fmla="*/ 31 w 104"/>
                  <a:gd name="T41" fmla="*/ 10 h 43"/>
                  <a:gd name="T42" fmla="*/ 23 w 104"/>
                  <a:gd name="T43" fmla="*/ 11 h 43"/>
                  <a:gd name="T44" fmla="*/ 15 w 104"/>
                  <a:gd name="T45" fmla="*/ 14 h 43"/>
                  <a:gd name="T46" fmla="*/ 3 w 104"/>
                  <a:gd name="T47" fmla="*/ 20 h 43"/>
                  <a:gd name="T48" fmla="*/ 0 w 104"/>
                  <a:gd name="T49" fmla="*/ 28 h 43"/>
                  <a:gd name="T50" fmla="*/ 0 w 104"/>
                  <a:gd name="T51" fmla="*/ 32 h 43"/>
                  <a:gd name="T52" fmla="*/ 2 w 104"/>
                  <a:gd name="T53" fmla="*/ 35 h 43"/>
                  <a:gd name="T54" fmla="*/ 6 w 104"/>
                  <a:gd name="T55" fmla="*/ 39 h 43"/>
                  <a:gd name="T56" fmla="*/ 12 w 104"/>
                  <a:gd name="T57" fmla="*/ 41 h 43"/>
                  <a:gd name="T58" fmla="*/ 23 w 104"/>
                  <a:gd name="T5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4" h="43">
                    <a:moveTo>
                      <a:pt x="23" y="43"/>
                    </a:moveTo>
                    <a:lnTo>
                      <a:pt x="39" y="43"/>
                    </a:lnTo>
                    <a:lnTo>
                      <a:pt x="54" y="40"/>
                    </a:lnTo>
                    <a:lnTo>
                      <a:pt x="63" y="40"/>
                    </a:lnTo>
                    <a:lnTo>
                      <a:pt x="70" y="37"/>
                    </a:lnTo>
                    <a:lnTo>
                      <a:pt x="87" y="31"/>
                    </a:lnTo>
                    <a:lnTo>
                      <a:pt x="94" y="27"/>
                    </a:lnTo>
                    <a:lnTo>
                      <a:pt x="101" y="22"/>
                    </a:lnTo>
                    <a:lnTo>
                      <a:pt x="103" y="19"/>
                    </a:lnTo>
                    <a:lnTo>
                      <a:pt x="104" y="15"/>
                    </a:lnTo>
                    <a:lnTo>
                      <a:pt x="104" y="12"/>
                    </a:lnTo>
                    <a:lnTo>
                      <a:pt x="103" y="8"/>
                    </a:lnTo>
                    <a:lnTo>
                      <a:pt x="101" y="7"/>
                    </a:lnTo>
                    <a:lnTo>
                      <a:pt x="100" y="5"/>
                    </a:lnTo>
                    <a:lnTo>
                      <a:pt x="93" y="1"/>
                    </a:lnTo>
                    <a:lnTo>
                      <a:pt x="84" y="0"/>
                    </a:lnTo>
                    <a:lnTo>
                      <a:pt x="75" y="0"/>
                    </a:lnTo>
                    <a:lnTo>
                      <a:pt x="66" y="1"/>
                    </a:lnTo>
                    <a:lnTo>
                      <a:pt x="57" y="3"/>
                    </a:lnTo>
                    <a:lnTo>
                      <a:pt x="48" y="6"/>
                    </a:lnTo>
                    <a:lnTo>
                      <a:pt x="31" y="10"/>
                    </a:lnTo>
                    <a:lnTo>
                      <a:pt x="23" y="11"/>
                    </a:lnTo>
                    <a:lnTo>
                      <a:pt x="15" y="14"/>
                    </a:lnTo>
                    <a:lnTo>
                      <a:pt x="3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5"/>
                    </a:lnTo>
                    <a:lnTo>
                      <a:pt x="6" y="39"/>
                    </a:lnTo>
                    <a:lnTo>
                      <a:pt x="12" y="41"/>
                    </a:lnTo>
                    <a:lnTo>
                      <a:pt x="23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71" name="Freeform 28">
                <a:extLst>
                  <a:ext uri="{FF2B5EF4-FFF2-40B4-BE49-F238E27FC236}">
                    <a16:creationId xmlns:a16="http://schemas.microsoft.com/office/drawing/2014/main" id="{9714EEAB-AFD8-4969-9A25-9814E2FB1D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1148"/>
                <a:ext cx="33" cy="9"/>
              </a:xfrm>
              <a:custGeom>
                <a:avLst/>
                <a:gdLst>
                  <a:gd name="T0" fmla="*/ 3 w 33"/>
                  <a:gd name="T1" fmla="*/ 9 h 9"/>
                  <a:gd name="T2" fmla="*/ 6 w 33"/>
                  <a:gd name="T3" fmla="*/ 9 h 9"/>
                  <a:gd name="T4" fmla="*/ 9 w 33"/>
                  <a:gd name="T5" fmla="*/ 9 h 9"/>
                  <a:gd name="T6" fmla="*/ 15 w 33"/>
                  <a:gd name="T7" fmla="*/ 8 h 9"/>
                  <a:gd name="T8" fmla="*/ 22 w 33"/>
                  <a:gd name="T9" fmla="*/ 6 h 9"/>
                  <a:gd name="T10" fmla="*/ 28 w 33"/>
                  <a:gd name="T11" fmla="*/ 5 h 9"/>
                  <a:gd name="T12" fmla="*/ 30 w 33"/>
                  <a:gd name="T13" fmla="*/ 4 h 9"/>
                  <a:gd name="T14" fmla="*/ 33 w 33"/>
                  <a:gd name="T15" fmla="*/ 3 h 9"/>
                  <a:gd name="T16" fmla="*/ 33 w 33"/>
                  <a:gd name="T17" fmla="*/ 3 h 9"/>
                  <a:gd name="T18" fmla="*/ 33 w 33"/>
                  <a:gd name="T19" fmla="*/ 2 h 9"/>
                  <a:gd name="T20" fmla="*/ 32 w 33"/>
                  <a:gd name="T21" fmla="*/ 1 h 9"/>
                  <a:gd name="T22" fmla="*/ 31 w 33"/>
                  <a:gd name="T23" fmla="*/ 0 h 9"/>
                  <a:gd name="T24" fmla="*/ 30 w 33"/>
                  <a:gd name="T25" fmla="*/ 0 h 9"/>
                  <a:gd name="T26" fmla="*/ 28 w 33"/>
                  <a:gd name="T27" fmla="*/ 0 h 9"/>
                  <a:gd name="T28" fmla="*/ 26 w 33"/>
                  <a:gd name="T29" fmla="*/ 0 h 9"/>
                  <a:gd name="T30" fmla="*/ 22 w 33"/>
                  <a:gd name="T31" fmla="*/ 2 h 9"/>
                  <a:gd name="T32" fmla="*/ 18 w 33"/>
                  <a:gd name="T33" fmla="*/ 0 h 9"/>
                  <a:gd name="T34" fmla="*/ 0 w 33"/>
                  <a:gd name="T35" fmla="*/ 7 h 9"/>
                  <a:gd name="T36" fmla="*/ 0 w 33"/>
                  <a:gd name="T37" fmla="*/ 8 h 9"/>
                  <a:gd name="T38" fmla="*/ 1 w 33"/>
                  <a:gd name="T39" fmla="*/ 8 h 9"/>
                  <a:gd name="T40" fmla="*/ 3 w 33"/>
                  <a:gd name="T4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9">
                    <a:moveTo>
                      <a:pt x="3" y="9"/>
                    </a:moveTo>
                    <a:lnTo>
                      <a:pt x="6" y="9"/>
                    </a:lnTo>
                    <a:lnTo>
                      <a:pt x="9" y="9"/>
                    </a:lnTo>
                    <a:lnTo>
                      <a:pt x="15" y="8"/>
                    </a:lnTo>
                    <a:lnTo>
                      <a:pt x="22" y="6"/>
                    </a:lnTo>
                    <a:lnTo>
                      <a:pt x="28" y="5"/>
                    </a:lnTo>
                    <a:lnTo>
                      <a:pt x="30" y="4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2"/>
                    </a:lnTo>
                    <a:lnTo>
                      <a:pt x="32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18" y="0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72" name="Freeform 29">
                <a:extLst>
                  <a:ext uri="{FF2B5EF4-FFF2-40B4-BE49-F238E27FC236}">
                    <a16:creationId xmlns:a16="http://schemas.microsoft.com/office/drawing/2014/main" id="{B7F2B356-75B6-4C0C-B803-BC55D2628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9" y="1133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2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</p:grpSp>
      <p:sp>
        <p:nvSpPr>
          <p:cNvPr id="165" name="Text Box 30">
            <a:extLst>
              <a:ext uri="{FF2B5EF4-FFF2-40B4-BE49-F238E27FC236}">
                <a16:creationId xmlns:a16="http://schemas.microsoft.com/office/drawing/2014/main" id="{C458D08D-8CC8-4836-9036-8D66DB2767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9155" y="0"/>
            <a:ext cx="176971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u="sng" dirty="0">
                <a:latin typeface="Arial Narrow" panose="020B0606020202030204" pitchFamily="34" charset="0"/>
              </a:rPr>
              <a:t>ein</a:t>
            </a:r>
            <a:r>
              <a:rPr lang="de-DE" dirty="0">
                <a:latin typeface="Arial Narrow" panose="020B0606020202030204" pitchFamily="34" charset="0"/>
              </a:rPr>
              <a:t> Systemschlüssel</a:t>
            </a:r>
          </a:p>
        </p:txBody>
      </p:sp>
      <p:sp>
        <p:nvSpPr>
          <p:cNvPr id="177" name="Text Box 30">
            <a:extLst>
              <a:ext uri="{FF2B5EF4-FFF2-40B4-BE49-F238E27FC236}">
                <a16:creationId xmlns:a16="http://schemas.microsoft.com/office/drawing/2014/main" id="{41FFBCC4-A007-47DB-A40E-3E7025BA6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3512" y="458273"/>
            <a:ext cx="294953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sz="1400" dirty="0">
                <a:latin typeface="Arial Narrow" panose="020B0606020202030204" pitchFamily="34" charset="0"/>
              </a:rPr>
              <a:t> Key</a:t>
            </a:r>
          </a:p>
        </p:txBody>
      </p:sp>
      <p:sp>
        <p:nvSpPr>
          <p:cNvPr id="178" name="Text Box 30">
            <a:extLst>
              <a:ext uri="{FF2B5EF4-FFF2-40B4-BE49-F238E27FC236}">
                <a16:creationId xmlns:a16="http://schemas.microsoft.com/office/drawing/2014/main" id="{E95088FE-23E6-4C23-BB65-8861CB3CD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8687" y="3810533"/>
            <a:ext cx="294953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sz="1400" dirty="0">
                <a:latin typeface="Arial Narrow" panose="020B0606020202030204" pitchFamily="34" charset="0"/>
              </a:rPr>
              <a:t> Key</a:t>
            </a:r>
          </a:p>
        </p:txBody>
      </p:sp>
      <p:sp>
        <p:nvSpPr>
          <p:cNvPr id="179" name="Text Box 30">
            <a:extLst>
              <a:ext uri="{FF2B5EF4-FFF2-40B4-BE49-F238E27FC236}">
                <a16:creationId xmlns:a16="http://schemas.microsoft.com/office/drawing/2014/main" id="{AFBD1350-4848-4B67-958A-FF7530BC9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64" y="5035761"/>
            <a:ext cx="294953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sz="1400" dirty="0">
                <a:latin typeface="Arial Narrow" panose="020B0606020202030204" pitchFamily="34" charset="0"/>
              </a:rPr>
              <a:t> Key</a:t>
            </a:r>
          </a:p>
        </p:txBody>
      </p:sp>
      <p:sp>
        <p:nvSpPr>
          <p:cNvPr id="182" name="Rectangle 14">
            <a:extLst>
              <a:ext uri="{FF2B5EF4-FFF2-40B4-BE49-F238E27FC236}">
                <a16:creationId xmlns:a16="http://schemas.microsoft.com/office/drawing/2014/main" id="{4274469E-533F-4501-890D-3082EFDD065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26612" y="4880191"/>
            <a:ext cx="1176606" cy="469560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200" dirty="0">
                <a:latin typeface="Arial Narrow" panose="020B0606020202030204" pitchFamily="34" charset="0"/>
              </a:rPr>
              <a:t>Verschl.</a:t>
            </a:r>
            <a:endParaRPr lang="de-DE" sz="2200" baseline="30000" dirty="0">
              <a:latin typeface="Arial Narrow" panose="020B0606020202030204" pitchFamily="34" charset="0"/>
            </a:endParaRPr>
          </a:p>
        </p:txBody>
      </p:sp>
      <p:sp>
        <p:nvSpPr>
          <p:cNvPr id="183" name="Text Box 30">
            <a:extLst>
              <a:ext uri="{FF2B5EF4-FFF2-40B4-BE49-F238E27FC236}">
                <a16:creationId xmlns:a16="http://schemas.microsoft.com/office/drawing/2014/main" id="{A26A176A-1D2C-4AFC-9362-13BAE6FAB0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7290" y="4570233"/>
            <a:ext cx="294953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sz="1400" dirty="0">
                <a:latin typeface="Arial Narrow" panose="020B0606020202030204" pitchFamily="34" charset="0"/>
              </a:rPr>
              <a:t> Key</a:t>
            </a:r>
          </a:p>
        </p:txBody>
      </p:sp>
      <p:cxnSp>
        <p:nvCxnSpPr>
          <p:cNvPr id="186" name="AutoShape 17">
            <a:extLst>
              <a:ext uri="{FF2B5EF4-FFF2-40B4-BE49-F238E27FC236}">
                <a16:creationId xmlns:a16="http://schemas.microsoft.com/office/drawing/2014/main" id="{9B2C7677-9BAD-4C15-96F9-658BBF51A79F}"/>
              </a:ext>
            </a:extLst>
          </p:cNvPr>
          <p:cNvCxnSpPr>
            <a:cxnSpLocks noChangeShapeType="1"/>
            <a:stCxn id="194" idx="2"/>
            <a:endCxn id="182" idx="0"/>
          </p:cNvCxnSpPr>
          <p:nvPr/>
        </p:nvCxnSpPr>
        <p:spPr bwMode="auto">
          <a:xfrm rot="5400000">
            <a:off x="1613315" y="4674024"/>
            <a:ext cx="407768" cy="456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4" name="Rechteck 193">
            <a:extLst>
              <a:ext uri="{FF2B5EF4-FFF2-40B4-BE49-F238E27FC236}">
                <a16:creationId xmlns:a16="http://schemas.microsoft.com/office/drawing/2014/main" id="{561D55C5-6B4E-462D-9C9F-8E5449D8817D}"/>
              </a:ext>
            </a:extLst>
          </p:cNvPr>
          <p:cNvSpPr/>
          <p:nvPr/>
        </p:nvSpPr>
        <p:spPr>
          <a:xfrm>
            <a:off x="1639482" y="4299240"/>
            <a:ext cx="360000" cy="1731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200" name="Text Box 15">
            <a:extLst>
              <a:ext uri="{FF2B5EF4-FFF2-40B4-BE49-F238E27FC236}">
                <a16:creationId xmlns:a16="http://schemas.microsoft.com/office/drawing/2014/main" id="{0638E7FA-D048-40FE-838A-A4D214D26B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488" y="4213779"/>
            <a:ext cx="46166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RND</a:t>
            </a:r>
          </a:p>
        </p:txBody>
      </p:sp>
      <p:cxnSp>
        <p:nvCxnSpPr>
          <p:cNvPr id="211" name="AutoShape 17">
            <a:extLst>
              <a:ext uri="{FF2B5EF4-FFF2-40B4-BE49-F238E27FC236}">
                <a16:creationId xmlns:a16="http://schemas.microsoft.com/office/drawing/2014/main" id="{654B695A-2BEC-4C86-B4E6-E58418D2EF9F}"/>
              </a:ext>
            </a:extLst>
          </p:cNvPr>
          <p:cNvCxnSpPr>
            <a:cxnSpLocks noChangeShapeType="1"/>
            <a:stCxn id="141" idx="2"/>
            <a:endCxn id="217" idx="1"/>
          </p:cNvCxnSpPr>
          <p:nvPr/>
        </p:nvCxnSpPr>
        <p:spPr bwMode="auto">
          <a:xfrm rot="16200000" flipH="1">
            <a:off x="4634583" y="5013919"/>
            <a:ext cx="269905" cy="847355"/>
          </a:xfrm>
          <a:prstGeom prst="bentConnector2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9" name="Textfeld 218">
            <a:extLst>
              <a:ext uri="{FF2B5EF4-FFF2-40B4-BE49-F238E27FC236}">
                <a16:creationId xmlns:a16="http://schemas.microsoft.com/office/drawing/2014/main" id="{9BFC3490-3FF9-4FA3-A7CF-58F507F9F908}"/>
              </a:ext>
            </a:extLst>
          </p:cNvPr>
          <p:cNvSpPr txBox="1"/>
          <p:nvPr/>
        </p:nvSpPr>
        <p:spPr>
          <a:xfrm>
            <a:off x="2300510" y="5236642"/>
            <a:ext cx="925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Gerät: x</a:t>
            </a:r>
          </a:p>
        </p:txBody>
      </p:sp>
      <p:sp>
        <p:nvSpPr>
          <p:cNvPr id="176" name="Textfeld 175">
            <a:extLst>
              <a:ext uri="{FF2B5EF4-FFF2-40B4-BE49-F238E27FC236}">
                <a16:creationId xmlns:a16="http://schemas.microsoft.com/office/drawing/2014/main" id="{74399EB8-04D5-4B7A-AFD9-6B0B7A71B477}"/>
              </a:ext>
            </a:extLst>
          </p:cNvPr>
          <p:cNvSpPr txBox="1"/>
          <p:nvPr/>
        </p:nvSpPr>
        <p:spPr>
          <a:xfrm>
            <a:off x="621212" y="6419967"/>
            <a:ext cx="81952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 63: Schlüsselableitung und Authentisierung sehr vieler Geräte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761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82910A-00AE-438E-85F5-607260845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4849" y="1873940"/>
            <a:ext cx="3381375" cy="3597275"/>
          </a:xfrm>
          <a:prstGeom prst="rect">
            <a:avLst/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 type="none" w="lg" len="lg"/>
          </a:ln>
          <a:effectLst/>
        </p:spPr>
        <p:txBody>
          <a:bodyPr wrap="none" lIns="0" tIns="0" rIns="0" bIns="0" anchor="ctr"/>
          <a:lstStyle/>
          <a:p>
            <a:endParaRPr lang="de-DE" sz="2000" dirty="0">
              <a:latin typeface="Arial Narrow" panose="020B0606020202030204" pitchFamily="34" charset="0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CA1C41F-2525-47D3-8AE1-9F3A4DE5E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0037" y="2788340"/>
            <a:ext cx="1647825" cy="774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  <a:miter lim="800000"/>
            <a:headEnd/>
            <a:tailEnd type="none" w="lg" len="lg"/>
          </a:ln>
          <a:effectLst/>
        </p:spPr>
        <p:txBody>
          <a:bodyPr wrap="none" lIns="0" tIns="0" rIns="0" bIns="0" anchor="ctr"/>
          <a:lstStyle/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en-US" dirty="0">
                <a:latin typeface="Arial Narrow" panose="020B0606020202030204" pitchFamily="34" charset="0"/>
              </a:rPr>
              <a:t>physical</a:t>
            </a:r>
          </a:p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en-US" dirty="0">
                <a:latin typeface="Arial Narrow" panose="020B0606020202030204" pitchFamily="34" charset="0"/>
              </a:rPr>
              <a:t>I/O interface</a:t>
            </a:r>
          </a:p>
        </p:txBody>
      </p:sp>
      <p:sp>
        <p:nvSpPr>
          <p:cNvPr id="39" name="Rectangle 21">
            <a:extLst>
              <a:ext uri="{FF2B5EF4-FFF2-40B4-BE49-F238E27FC236}">
                <a16:creationId xmlns:a16="http://schemas.microsoft.com/office/drawing/2014/main" id="{5C81CBDB-557B-4CA5-A969-E10A2C614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0037" y="1873940"/>
            <a:ext cx="1652587" cy="914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solidFill>
              <a:schemeClr val="tx1"/>
            </a:solidFill>
            <a:miter lim="800000"/>
            <a:headEnd/>
            <a:tailEnd type="none" w="lg" len="lg"/>
          </a:ln>
          <a:effectLst/>
        </p:spPr>
        <p:txBody>
          <a:bodyPr wrap="none" lIns="0" tIns="0" rIns="0" bIns="0" anchor="ctr"/>
          <a:lstStyle/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logical </a:t>
            </a:r>
          </a:p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I/O interface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9978C20-47C5-43FC-9E16-38392F306A5C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530449" y="2802628"/>
            <a:ext cx="131763" cy="1652587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EADE96EB-9FDB-41AD-AC9F-6966FA90EF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5374" y="1873940"/>
            <a:ext cx="1638300" cy="914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85000"/>
              </a:lnSpc>
              <a:spcAft>
                <a:spcPct val="0"/>
              </a:spcAft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electrical measurement and analysis</a:t>
            </a: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61360233-99D1-43D1-898B-E5983120C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6387" y="803965"/>
            <a:ext cx="1638300" cy="7461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85000"/>
              </a:lnSpc>
              <a:spcAft>
                <a:spcPct val="0"/>
              </a:spcAft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communication</a:t>
            </a: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D3118147-D264-4F88-917A-75F3A12C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637" y="1873940"/>
            <a:ext cx="1638300" cy="9191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electrical stimulation</a:t>
            </a:r>
          </a:p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(glitches etc.)</a:t>
            </a: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3AF7BAD6-E83E-45F3-B810-8447857B7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637" y="2864540"/>
            <a:ext cx="1638300" cy="14636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physical</a:t>
            </a:r>
          </a:p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manipulation</a:t>
            </a:r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FDBE13F1-1804-48DF-A3B0-5911957BD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637" y="4388540"/>
            <a:ext cx="1638300" cy="10795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energy/particle exposure (incl. temperature)</a:t>
            </a:r>
          </a:p>
        </p:txBody>
      </p:sp>
      <p:sp>
        <p:nvSpPr>
          <p:cNvPr id="21" name="Rectangle 12">
            <a:extLst>
              <a:ext uri="{FF2B5EF4-FFF2-40B4-BE49-F238E27FC236}">
                <a16:creationId xmlns:a16="http://schemas.microsoft.com/office/drawing/2014/main" id="{F712312F-F25E-4422-B740-B1A3BB735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5374" y="2864540"/>
            <a:ext cx="1638300" cy="14636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en-US" dirty="0">
                <a:latin typeface="Arial Narrow" panose="020B0606020202030204" pitchFamily="34" charset="0"/>
              </a:rPr>
              <a:t>reverse engineering</a:t>
            </a:r>
          </a:p>
        </p:txBody>
      </p:sp>
      <p:sp>
        <p:nvSpPr>
          <p:cNvPr id="23" name="Rectangle 13">
            <a:extLst>
              <a:ext uri="{FF2B5EF4-FFF2-40B4-BE49-F238E27FC236}">
                <a16:creationId xmlns:a16="http://schemas.microsoft.com/office/drawing/2014/main" id="{F3EA571C-85D0-4196-A0B9-C082F7499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5374" y="4388540"/>
            <a:ext cx="1638300" cy="10795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electro-magnetic interaction/ radiation and analysis</a:t>
            </a:r>
          </a:p>
        </p:txBody>
      </p:sp>
      <p:sp>
        <p:nvSpPr>
          <p:cNvPr id="25" name="Line 14">
            <a:extLst>
              <a:ext uri="{FF2B5EF4-FFF2-40B4-BE49-F238E27FC236}">
                <a16:creationId xmlns:a16="http://schemas.microsoft.com/office/drawing/2014/main" id="{EBA653C2-27C2-4896-A2EA-94DFB25B66C1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253681" y="2073171"/>
            <a:ext cx="0" cy="1963737"/>
          </a:xfrm>
          <a:prstGeom prst="line">
            <a:avLst/>
          </a:prstGeom>
          <a:noFill/>
          <a:ln w="57150">
            <a:solidFill>
              <a:schemeClr val="accent6"/>
            </a:solidFill>
            <a:prstDash val="sysDot"/>
            <a:round/>
            <a:headEnd type="stealth" w="lg" len="lg"/>
            <a:tailEnd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27" name="Line 15">
            <a:extLst>
              <a:ext uri="{FF2B5EF4-FFF2-40B4-BE49-F238E27FC236}">
                <a16:creationId xmlns:a16="http://schemas.microsoft.com/office/drawing/2014/main" id="{E49A2ACE-785F-4FAA-B67E-3B7ADAC2BD38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548162" y="3366190"/>
            <a:ext cx="0" cy="1374775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 type="stealth" w="lg" len="lg"/>
            <a:tailEnd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29" name="Line 16">
            <a:extLst>
              <a:ext uri="{FF2B5EF4-FFF2-40B4-BE49-F238E27FC236}">
                <a16:creationId xmlns:a16="http://schemas.microsoft.com/office/drawing/2014/main" id="{193A6DCF-4325-4CE1-8413-D53D418D5CBD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548162" y="4267890"/>
            <a:ext cx="0" cy="1374775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 type="stealth" w="lg" len="lg"/>
            <a:tailEnd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31" name="Line 17">
            <a:extLst>
              <a:ext uri="{FF2B5EF4-FFF2-40B4-BE49-F238E27FC236}">
                <a16:creationId xmlns:a16="http://schemas.microsoft.com/office/drawing/2014/main" id="{1D8F1C04-577C-4F93-B225-347C837F5039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1637" y="1392928"/>
            <a:ext cx="0" cy="1776412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33" name="Line 18">
            <a:extLst>
              <a:ext uri="{FF2B5EF4-FFF2-40B4-BE49-F238E27FC236}">
                <a16:creationId xmlns:a16="http://schemas.microsoft.com/office/drawing/2014/main" id="{F50674DC-092D-434D-B2DA-1DDA79C00CB9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2614337" y="4267890"/>
            <a:ext cx="0" cy="1374775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 type="stealth" w="lg" len="lg"/>
            <a:tailEnd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35" name="Line 19">
            <a:extLst>
              <a:ext uri="{FF2B5EF4-FFF2-40B4-BE49-F238E27FC236}">
                <a16:creationId xmlns:a16="http://schemas.microsoft.com/office/drawing/2014/main" id="{24135E43-0EB7-4FB1-A13D-7685FEC29806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2614337" y="3366190"/>
            <a:ext cx="0" cy="1374775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 type="stealth" w="lg" len="lg"/>
            <a:tailEnd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37" name="Line 20">
            <a:extLst>
              <a:ext uri="{FF2B5EF4-FFF2-40B4-BE49-F238E27FC236}">
                <a16:creationId xmlns:a16="http://schemas.microsoft.com/office/drawing/2014/main" id="{7B31A6B3-CB42-47A0-A9B7-4788C36DDE5F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017562" y="1964427"/>
            <a:ext cx="0" cy="2181225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 type="stealth" w="lg" len="lg"/>
            <a:tailEnd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41" name="Line 22">
            <a:extLst>
              <a:ext uri="{FF2B5EF4-FFF2-40B4-BE49-F238E27FC236}">
                <a16:creationId xmlns:a16="http://schemas.microsoft.com/office/drawing/2014/main" id="{92072361-687A-4F53-A92B-90B4F7A41F05}"/>
              </a:ext>
            </a:extLst>
          </p:cNvPr>
          <p:cNvSpPr>
            <a:spLocks noChangeShapeType="1"/>
          </p:cNvSpPr>
          <p:nvPr/>
        </p:nvSpPr>
        <p:spPr bwMode="auto">
          <a:xfrm>
            <a:off x="4054199" y="1392928"/>
            <a:ext cx="0" cy="79375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43" name="Line 23">
            <a:extLst>
              <a:ext uri="{FF2B5EF4-FFF2-40B4-BE49-F238E27FC236}">
                <a16:creationId xmlns:a16="http://schemas.microsoft.com/office/drawing/2014/main" id="{36DB0A97-E74E-4BB5-80A8-2781CA7A33D5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253681" y="1146071"/>
            <a:ext cx="0" cy="1963737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 type="stealth" w="lg" len="lg"/>
            <a:tailEnd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45" name="Line 24">
            <a:extLst>
              <a:ext uri="{FF2B5EF4-FFF2-40B4-BE49-F238E27FC236}">
                <a16:creationId xmlns:a16="http://schemas.microsoft.com/office/drawing/2014/main" id="{C2AC0845-A57A-4D93-8E46-B6C0A375E4F5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548162" y="1837427"/>
            <a:ext cx="0" cy="1374775"/>
          </a:xfrm>
          <a:prstGeom prst="line">
            <a:avLst/>
          </a:prstGeom>
          <a:noFill/>
          <a:ln w="57150">
            <a:solidFill>
              <a:schemeClr val="accent6"/>
            </a:solidFill>
            <a:prstDash val="sysDot"/>
            <a:round/>
            <a:headEnd type="stealth" w="lg" len="lg"/>
            <a:tailEnd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47" name="Line 25">
            <a:extLst>
              <a:ext uri="{FF2B5EF4-FFF2-40B4-BE49-F238E27FC236}">
                <a16:creationId xmlns:a16="http://schemas.microsoft.com/office/drawing/2014/main" id="{40ED1F27-C30E-4862-832B-44AB4545F7CB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2908818" y="1146071"/>
            <a:ext cx="0" cy="1963738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 type="stealth" w="lg" len="lg"/>
            <a:tailEnd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49" name="Line 26">
            <a:extLst>
              <a:ext uri="{FF2B5EF4-FFF2-40B4-BE49-F238E27FC236}">
                <a16:creationId xmlns:a16="http://schemas.microsoft.com/office/drawing/2014/main" id="{622E723C-3CE1-4DCB-9F57-2E35BD593DC7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2614337" y="1837427"/>
            <a:ext cx="0" cy="1374775"/>
          </a:xfrm>
          <a:prstGeom prst="line">
            <a:avLst/>
          </a:prstGeom>
          <a:noFill/>
          <a:ln w="57150">
            <a:solidFill>
              <a:schemeClr val="accent6"/>
            </a:solidFill>
            <a:prstDash val="sysDot"/>
            <a:round/>
            <a:headEnd type="stealth" w="lg" len="lg"/>
            <a:tailEnd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51" name="Text Box 27">
            <a:extLst>
              <a:ext uri="{FF2B5EF4-FFF2-40B4-BE49-F238E27FC236}">
                <a16:creationId xmlns:a16="http://schemas.microsoft.com/office/drawing/2014/main" id="{CD99F423-ACFC-42C8-B870-603DF7995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9562" y="1573903"/>
            <a:ext cx="1057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1</a:t>
            </a:r>
          </a:p>
        </p:txBody>
      </p:sp>
      <p:sp>
        <p:nvSpPr>
          <p:cNvPr id="53" name="Text Box 28">
            <a:extLst>
              <a:ext uri="{FF2B5EF4-FFF2-40B4-BE49-F238E27FC236}">
                <a16:creationId xmlns:a16="http://schemas.microsoft.com/office/drawing/2014/main" id="{9354150A-2D72-4C20-A0EC-A7A24C09E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6199" y="1573903"/>
            <a:ext cx="1057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55" name="Text Box 29">
            <a:extLst>
              <a:ext uri="{FF2B5EF4-FFF2-40B4-BE49-F238E27FC236}">
                <a16:creationId xmlns:a16="http://schemas.microsoft.com/office/drawing/2014/main" id="{896B9082-C205-4FBA-80E9-4FFA396CBD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4949" y="1831078"/>
            <a:ext cx="1057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57" name="Text Box 30">
            <a:extLst>
              <a:ext uri="{FF2B5EF4-FFF2-40B4-BE49-F238E27FC236}">
                <a16:creationId xmlns:a16="http://schemas.microsoft.com/office/drawing/2014/main" id="{11C0991B-E77D-4FC6-B6BD-278734912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4949" y="2237478"/>
            <a:ext cx="1057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59" name="Text Box 31">
            <a:extLst>
              <a:ext uri="{FF2B5EF4-FFF2-40B4-BE49-F238E27FC236}">
                <a16:creationId xmlns:a16="http://schemas.microsoft.com/office/drawing/2014/main" id="{1D890A89-CD1A-4F18-9A6F-87730FC450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4949" y="2755003"/>
            <a:ext cx="1057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61" name="Text Box 32">
            <a:extLst>
              <a:ext uri="{FF2B5EF4-FFF2-40B4-BE49-F238E27FC236}">
                <a16:creationId xmlns:a16="http://schemas.microsoft.com/office/drawing/2014/main" id="{BB0E1756-4D25-4DB5-B2F6-5D28D2A54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4949" y="3758303"/>
            <a:ext cx="1057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63" name="Text Box 33">
            <a:extLst>
              <a:ext uri="{FF2B5EF4-FFF2-40B4-BE49-F238E27FC236}">
                <a16:creationId xmlns:a16="http://schemas.microsoft.com/office/drawing/2014/main" id="{DB8D4BD4-7864-456F-8C32-C6A9CF13D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4949" y="4660003"/>
            <a:ext cx="1057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65" name="Text Box 34">
            <a:extLst>
              <a:ext uri="{FF2B5EF4-FFF2-40B4-BE49-F238E27FC236}">
                <a16:creationId xmlns:a16="http://schemas.microsoft.com/office/drawing/2014/main" id="{7554A48C-BEE5-42C7-9CFD-47976B0BE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187" y="1831078"/>
            <a:ext cx="1057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9</a:t>
            </a:r>
          </a:p>
        </p:txBody>
      </p:sp>
      <p:sp>
        <p:nvSpPr>
          <p:cNvPr id="67" name="Text Box 35">
            <a:extLst>
              <a:ext uri="{FF2B5EF4-FFF2-40B4-BE49-F238E27FC236}">
                <a16:creationId xmlns:a16="http://schemas.microsoft.com/office/drawing/2014/main" id="{729A2061-48AC-4A13-B4B9-282C4314E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3087" y="2237478"/>
            <a:ext cx="2115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10</a:t>
            </a:r>
          </a:p>
        </p:txBody>
      </p:sp>
      <p:sp>
        <p:nvSpPr>
          <p:cNvPr id="69" name="Text Box 36">
            <a:extLst>
              <a:ext uri="{FF2B5EF4-FFF2-40B4-BE49-F238E27FC236}">
                <a16:creationId xmlns:a16="http://schemas.microsoft.com/office/drawing/2014/main" id="{B4184247-F2CB-437B-A0C8-262758B05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3087" y="3407465"/>
            <a:ext cx="19774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11</a:t>
            </a:r>
          </a:p>
        </p:txBody>
      </p:sp>
      <p:sp>
        <p:nvSpPr>
          <p:cNvPr id="71" name="Text Box 37">
            <a:extLst>
              <a:ext uri="{FF2B5EF4-FFF2-40B4-BE49-F238E27FC236}">
                <a16:creationId xmlns:a16="http://schemas.microsoft.com/office/drawing/2014/main" id="{301269A2-893C-4190-9373-CD43A47C4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487" y="4660003"/>
            <a:ext cx="2115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12</a:t>
            </a:r>
          </a:p>
        </p:txBody>
      </p:sp>
      <p:sp>
        <p:nvSpPr>
          <p:cNvPr id="73" name="Rectangle 38">
            <a:extLst>
              <a:ext uri="{FF2B5EF4-FFF2-40B4-BE49-F238E27FC236}">
                <a16:creationId xmlns:a16="http://schemas.microsoft.com/office/drawing/2014/main" id="{81E8C5E4-851E-4826-B141-1D55F9D2AE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637" y="803965"/>
            <a:ext cx="1638300" cy="7461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theft</a:t>
            </a:r>
          </a:p>
          <a:p>
            <a:pPr algn="ctr">
              <a:lnSpc>
                <a:spcPct val="90000"/>
              </a:lnSpc>
              <a:spcAft>
                <a:spcPct val="0"/>
              </a:spcAft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(movement)</a:t>
            </a:r>
          </a:p>
        </p:txBody>
      </p:sp>
      <p:sp>
        <p:nvSpPr>
          <p:cNvPr id="75" name="Line 39">
            <a:extLst>
              <a:ext uri="{FF2B5EF4-FFF2-40B4-BE49-F238E27FC236}">
                <a16:creationId xmlns:a16="http://schemas.microsoft.com/office/drawing/2014/main" id="{7736C33E-CAC9-47E7-BB9C-70499ABCCE19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2614337" y="515040"/>
            <a:ext cx="0" cy="1374775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 type="stealth" w="lg" len="lg"/>
            <a:tailEnd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 sz="2000">
              <a:latin typeface="Arial Narrow" panose="020B0606020202030204" pitchFamily="34" charset="0"/>
            </a:endParaRPr>
          </a:p>
        </p:txBody>
      </p:sp>
      <p:sp>
        <p:nvSpPr>
          <p:cNvPr id="77" name="Text Box 40">
            <a:extLst>
              <a:ext uri="{FF2B5EF4-FFF2-40B4-BE49-F238E27FC236}">
                <a16:creationId xmlns:a16="http://schemas.microsoft.com/office/drawing/2014/main" id="{7E1A7EE4-7C8A-42CA-B448-2979C8506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4949" y="907153"/>
            <a:ext cx="1057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en-US">
                <a:latin typeface="Arial Narrow" panose="020B0606020202030204" pitchFamily="34" charset="0"/>
              </a:rPr>
              <a:t>8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0C22058D-D132-447A-A1AC-B62560EE60DA}"/>
              </a:ext>
            </a:extLst>
          </p:cNvPr>
          <p:cNvSpPr txBox="1"/>
          <p:nvPr/>
        </p:nvSpPr>
        <p:spPr>
          <a:xfrm>
            <a:off x="442637" y="5795065"/>
            <a:ext cx="70850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</a:t>
            </a:r>
            <a:r>
              <a:rPr lang="de-DE" sz="180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64: </a:t>
            </a:r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Bedrohungsmodell für Embedded Systems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33AAD5E-1F7D-460C-873D-81C9AB1F8D5F}"/>
              </a:ext>
            </a:extLst>
          </p:cNvPr>
          <p:cNvSpPr txBox="1"/>
          <p:nvPr/>
        </p:nvSpPr>
        <p:spPr>
          <a:xfrm>
            <a:off x="4199574" y="3795370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 Narrow" panose="020B0606020202030204" pitchFamily="34" charset="0"/>
              </a:rPr>
              <a:t>interior</a:t>
            </a:r>
          </a:p>
        </p:txBody>
      </p:sp>
    </p:spTree>
    <p:extLst>
      <p:ext uri="{BB962C8B-B14F-4D97-AF65-F5344CB8AC3E}">
        <p14:creationId xmlns:p14="http://schemas.microsoft.com/office/powerpoint/2010/main" val="3823125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-Form 1">
            <a:extLst>
              <a:ext uri="{FF2B5EF4-FFF2-40B4-BE49-F238E27FC236}">
                <a16:creationId xmlns:a16="http://schemas.microsoft.com/office/drawing/2014/main" id="{9598DAC6-6F4D-450D-BDC2-8F0DC7A44480}"/>
              </a:ext>
            </a:extLst>
          </p:cNvPr>
          <p:cNvSpPr/>
          <p:nvPr/>
        </p:nvSpPr>
        <p:spPr>
          <a:xfrm rot="10800000" flipH="1">
            <a:off x="4319835" y="479258"/>
            <a:ext cx="4375377" cy="5496194"/>
          </a:xfrm>
          <a:prstGeom prst="corner">
            <a:avLst>
              <a:gd name="adj1" fmla="val 16463"/>
              <a:gd name="adj2" fmla="val 7407"/>
            </a:avLst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268288" indent="-268288">
              <a:lnSpc>
                <a:spcPct val="90000"/>
              </a:lnSpc>
              <a:spcAft>
                <a:spcPts val="600"/>
              </a:spcAft>
            </a:pPr>
            <a:endParaRPr lang="de-DE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57" name="Gruppieren 156">
            <a:extLst>
              <a:ext uri="{FF2B5EF4-FFF2-40B4-BE49-F238E27FC236}">
                <a16:creationId xmlns:a16="http://schemas.microsoft.com/office/drawing/2014/main" id="{ADF267E7-78BD-4156-ACD4-A28CDE0BA014}"/>
              </a:ext>
            </a:extLst>
          </p:cNvPr>
          <p:cNvGrpSpPr/>
          <p:nvPr/>
        </p:nvGrpSpPr>
        <p:grpSpPr>
          <a:xfrm>
            <a:off x="535222" y="479854"/>
            <a:ext cx="720000" cy="720000"/>
            <a:chOff x="535222" y="768089"/>
            <a:chExt cx="720000" cy="720000"/>
          </a:xfrm>
        </p:grpSpPr>
        <p:sp>
          <p:nvSpPr>
            <p:cNvPr id="123" name="AutoShape 80">
              <a:extLst>
                <a:ext uri="{FF2B5EF4-FFF2-40B4-BE49-F238E27FC236}">
                  <a16:creationId xmlns:a16="http://schemas.microsoft.com/office/drawing/2014/main" id="{24F7711A-07CB-4290-BD64-F0F35512C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22" y="768089"/>
              <a:ext cx="720000" cy="720000"/>
            </a:xfrm>
            <a:prstGeom prst="roundRect">
              <a:avLst>
                <a:gd name="adj" fmla="val 16667"/>
              </a:avLst>
            </a:prstGeom>
            <a:solidFill>
              <a:srgbClr val="D2CFBA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32000" tIns="36000" rIns="0" bIns="46800"/>
            <a:lstStyle/>
            <a:p>
              <a:pPr>
                <a:lnSpc>
                  <a:spcPct val="90000"/>
                </a:lnSpc>
                <a:spcAft>
                  <a:spcPct val="0"/>
                </a:spcAft>
                <a:buFontTx/>
                <a:buNone/>
              </a:pPr>
              <a:endParaRPr lang="de-DE" altLang="de-DE" sz="1200" dirty="0">
                <a:latin typeface="Arial Narrow" panose="020B0606020202030204" pitchFamily="34" charset="0"/>
              </a:endParaRPr>
            </a:p>
          </p:txBody>
        </p: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6950F2BE-6C12-46E3-91A9-6AE2D54A18E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6255" y="814360"/>
              <a:ext cx="617935" cy="627459"/>
              <a:chOff x="1892" y="1013"/>
              <a:chExt cx="519" cy="527"/>
            </a:xfrm>
          </p:grpSpPr>
          <p:sp>
            <p:nvSpPr>
              <p:cNvPr id="14" name="AutoShape 3">
                <a:extLst>
                  <a:ext uri="{FF2B5EF4-FFF2-40B4-BE49-F238E27FC236}">
                    <a16:creationId xmlns:a16="http://schemas.microsoft.com/office/drawing/2014/main" id="{DF5357E0-2914-4EF0-BD61-3939896DD4D9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892" y="1013"/>
                <a:ext cx="519" cy="5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id="{D919EC01-E799-45FC-942D-0BD0DCC83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2" y="1013"/>
                <a:ext cx="516" cy="526"/>
              </a:xfrm>
              <a:custGeom>
                <a:avLst/>
                <a:gdLst>
                  <a:gd name="T0" fmla="*/ 292 w 516"/>
                  <a:gd name="T1" fmla="*/ 524 h 526"/>
                  <a:gd name="T2" fmla="*/ 347 w 516"/>
                  <a:gd name="T3" fmla="*/ 492 h 526"/>
                  <a:gd name="T4" fmla="*/ 398 w 516"/>
                  <a:gd name="T5" fmla="*/ 453 h 526"/>
                  <a:gd name="T6" fmla="*/ 498 w 516"/>
                  <a:gd name="T7" fmla="*/ 361 h 526"/>
                  <a:gd name="T8" fmla="*/ 497 w 516"/>
                  <a:gd name="T9" fmla="*/ 351 h 526"/>
                  <a:gd name="T10" fmla="*/ 516 w 516"/>
                  <a:gd name="T11" fmla="*/ 332 h 526"/>
                  <a:gd name="T12" fmla="*/ 506 w 516"/>
                  <a:gd name="T13" fmla="*/ 327 h 526"/>
                  <a:gd name="T14" fmla="*/ 478 w 516"/>
                  <a:gd name="T15" fmla="*/ 345 h 526"/>
                  <a:gd name="T16" fmla="*/ 463 w 516"/>
                  <a:gd name="T17" fmla="*/ 354 h 526"/>
                  <a:gd name="T18" fmla="*/ 508 w 516"/>
                  <a:gd name="T19" fmla="*/ 304 h 526"/>
                  <a:gd name="T20" fmla="*/ 481 w 516"/>
                  <a:gd name="T21" fmla="*/ 324 h 526"/>
                  <a:gd name="T22" fmla="*/ 490 w 516"/>
                  <a:gd name="T23" fmla="*/ 310 h 526"/>
                  <a:gd name="T24" fmla="*/ 457 w 516"/>
                  <a:gd name="T25" fmla="*/ 280 h 526"/>
                  <a:gd name="T26" fmla="*/ 446 w 516"/>
                  <a:gd name="T27" fmla="*/ 149 h 526"/>
                  <a:gd name="T28" fmla="*/ 444 w 516"/>
                  <a:gd name="T29" fmla="*/ 142 h 526"/>
                  <a:gd name="T30" fmla="*/ 434 w 516"/>
                  <a:gd name="T31" fmla="*/ 125 h 526"/>
                  <a:gd name="T32" fmla="*/ 425 w 516"/>
                  <a:gd name="T33" fmla="*/ 115 h 526"/>
                  <a:gd name="T34" fmla="*/ 351 w 516"/>
                  <a:gd name="T35" fmla="*/ 90 h 526"/>
                  <a:gd name="T36" fmla="*/ 374 w 516"/>
                  <a:gd name="T37" fmla="*/ 62 h 526"/>
                  <a:gd name="T38" fmla="*/ 326 w 516"/>
                  <a:gd name="T39" fmla="*/ 87 h 526"/>
                  <a:gd name="T40" fmla="*/ 358 w 516"/>
                  <a:gd name="T41" fmla="*/ 60 h 526"/>
                  <a:gd name="T42" fmla="*/ 454 w 516"/>
                  <a:gd name="T43" fmla="*/ 1 h 526"/>
                  <a:gd name="T44" fmla="*/ 438 w 516"/>
                  <a:gd name="T45" fmla="*/ 6 h 526"/>
                  <a:gd name="T46" fmla="*/ 369 w 516"/>
                  <a:gd name="T47" fmla="*/ 44 h 526"/>
                  <a:gd name="T48" fmla="*/ 291 w 516"/>
                  <a:gd name="T49" fmla="*/ 82 h 526"/>
                  <a:gd name="T50" fmla="*/ 312 w 516"/>
                  <a:gd name="T51" fmla="*/ 60 h 526"/>
                  <a:gd name="T52" fmla="*/ 278 w 516"/>
                  <a:gd name="T53" fmla="*/ 78 h 526"/>
                  <a:gd name="T54" fmla="*/ 259 w 516"/>
                  <a:gd name="T55" fmla="*/ 80 h 526"/>
                  <a:gd name="T56" fmla="*/ 269 w 516"/>
                  <a:gd name="T57" fmla="*/ 67 h 526"/>
                  <a:gd name="T58" fmla="*/ 319 w 516"/>
                  <a:gd name="T59" fmla="*/ 35 h 526"/>
                  <a:gd name="T60" fmla="*/ 292 w 516"/>
                  <a:gd name="T61" fmla="*/ 46 h 526"/>
                  <a:gd name="T62" fmla="*/ 251 w 516"/>
                  <a:gd name="T63" fmla="*/ 69 h 526"/>
                  <a:gd name="T64" fmla="*/ 231 w 516"/>
                  <a:gd name="T65" fmla="*/ 77 h 526"/>
                  <a:gd name="T66" fmla="*/ 217 w 516"/>
                  <a:gd name="T67" fmla="*/ 76 h 526"/>
                  <a:gd name="T68" fmla="*/ 314 w 516"/>
                  <a:gd name="T69" fmla="*/ 0 h 526"/>
                  <a:gd name="T70" fmla="*/ 310 w 516"/>
                  <a:gd name="T71" fmla="*/ 2 h 526"/>
                  <a:gd name="T72" fmla="*/ 223 w 516"/>
                  <a:gd name="T73" fmla="*/ 60 h 526"/>
                  <a:gd name="T74" fmla="*/ 180 w 516"/>
                  <a:gd name="T75" fmla="*/ 85 h 526"/>
                  <a:gd name="T76" fmla="*/ 135 w 516"/>
                  <a:gd name="T77" fmla="*/ 105 h 526"/>
                  <a:gd name="T78" fmla="*/ 29 w 516"/>
                  <a:gd name="T79" fmla="*/ 180 h 526"/>
                  <a:gd name="T80" fmla="*/ 1 w 516"/>
                  <a:gd name="T81" fmla="*/ 208 h 526"/>
                  <a:gd name="T82" fmla="*/ 1 w 516"/>
                  <a:gd name="T83" fmla="*/ 234 h 526"/>
                  <a:gd name="T84" fmla="*/ 16 w 516"/>
                  <a:gd name="T85" fmla="*/ 300 h 526"/>
                  <a:gd name="T86" fmla="*/ 50 w 516"/>
                  <a:gd name="T87" fmla="*/ 382 h 526"/>
                  <a:gd name="T88" fmla="*/ 84 w 516"/>
                  <a:gd name="T89" fmla="*/ 446 h 526"/>
                  <a:gd name="T90" fmla="*/ 107 w 516"/>
                  <a:gd name="T91" fmla="*/ 470 h 526"/>
                  <a:gd name="T92" fmla="*/ 132 w 516"/>
                  <a:gd name="T93" fmla="*/ 484 h 526"/>
                  <a:gd name="T94" fmla="*/ 233 w 516"/>
                  <a:gd name="T95" fmla="*/ 519 h 526"/>
                  <a:gd name="T96" fmla="*/ 274 w 516"/>
                  <a:gd name="T97" fmla="*/ 5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16" h="526">
                    <a:moveTo>
                      <a:pt x="274" y="526"/>
                    </a:moveTo>
                    <a:lnTo>
                      <a:pt x="283" y="526"/>
                    </a:lnTo>
                    <a:lnTo>
                      <a:pt x="292" y="524"/>
                    </a:lnTo>
                    <a:lnTo>
                      <a:pt x="307" y="517"/>
                    </a:lnTo>
                    <a:lnTo>
                      <a:pt x="328" y="506"/>
                    </a:lnTo>
                    <a:lnTo>
                      <a:pt x="347" y="492"/>
                    </a:lnTo>
                    <a:lnTo>
                      <a:pt x="360" y="483"/>
                    </a:lnTo>
                    <a:lnTo>
                      <a:pt x="373" y="473"/>
                    </a:lnTo>
                    <a:lnTo>
                      <a:pt x="398" y="453"/>
                    </a:lnTo>
                    <a:lnTo>
                      <a:pt x="470" y="388"/>
                    </a:lnTo>
                    <a:lnTo>
                      <a:pt x="495" y="367"/>
                    </a:lnTo>
                    <a:lnTo>
                      <a:pt x="498" y="361"/>
                    </a:lnTo>
                    <a:lnTo>
                      <a:pt x="488" y="363"/>
                    </a:lnTo>
                    <a:lnTo>
                      <a:pt x="492" y="357"/>
                    </a:lnTo>
                    <a:lnTo>
                      <a:pt x="497" y="351"/>
                    </a:lnTo>
                    <a:lnTo>
                      <a:pt x="513" y="338"/>
                    </a:lnTo>
                    <a:lnTo>
                      <a:pt x="516" y="334"/>
                    </a:lnTo>
                    <a:lnTo>
                      <a:pt x="516" y="332"/>
                    </a:lnTo>
                    <a:lnTo>
                      <a:pt x="496" y="344"/>
                    </a:lnTo>
                    <a:lnTo>
                      <a:pt x="510" y="327"/>
                    </a:lnTo>
                    <a:lnTo>
                      <a:pt x="506" y="327"/>
                    </a:lnTo>
                    <a:lnTo>
                      <a:pt x="502" y="328"/>
                    </a:lnTo>
                    <a:lnTo>
                      <a:pt x="496" y="332"/>
                    </a:lnTo>
                    <a:lnTo>
                      <a:pt x="478" y="345"/>
                    </a:lnTo>
                    <a:lnTo>
                      <a:pt x="465" y="357"/>
                    </a:lnTo>
                    <a:lnTo>
                      <a:pt x="463" y="357"/>
                    </a:lnTo>
                    <a:lnTo>
                      <a:pt x="463" y="354"/>
                    </a:lnTo>
                    <a:lnTo>
                      <a:pt x="515" y="303"/>
                    </a:lnTo>
                    <a:lnTo>
                      <a:pt x="511" y="303"/>
                    </a:lnTo>
                    <a:lnTo>
                      <a:pt x="508" y="304"/>
                    </a:lnTo>
                    <a:lnTo>
                      <a:pt x="502" y="307"/>
                    </a:lnTo>
                    <a:lnTo>
                      <a:pt x="491" y="317"/>
                    </a:lnTo>
                    <a:lnTo>
                      <a:pt x="481" y="324"/>
                    </a:lnTo>
                    <a:lnTo>
                      <a:pt x="478" y="326"/>
                    </a:lnTo>
                    <a:lnTo>
                      <a:pt x="476" y="326"/>
                    </a:lnTo>
                    <a:lnTo>
                      <a:pt x="490" y="310"/>
                    </a:lnTo>
                    <a:lnTo>
                      <a:pt x="489" y="309"/>
                    </a:lnTo>
                    <a:lnTo>
                      <a:pt x="463" y="324"/>
                    </a:lnTo>
                    <a:lnTo>
                      <a:pt x="457" y="280"/>
                    </a:lnTo>
                    <a:lnTo>
                      <a:pt x="452" y="236"/>
                    </a:lnTo>
                    <a:lnTo>
                      <a:pt x="448" y="193"/>
                    </a:lnTo>
                    <a:lnTo>
                      <a:pt x="446" y="149"/>
                    </a:lnTo>
                    <a:lnTo>
                      <a:pt x="446" y="148"/>
                    </a:lnTo>
                    <a:lnTo>
                      <a:pt x="445" y="143"/>
                    </a:lnTo>
                    <a:lnTo>
                      <a:pt x="444" y="142"/>
                    </a:lnTo>
                    <a:lnTo>
                      <a:pt x="441" y="135"/>
                    </a:lnTo>
                    <a:lnTo>
                      <a:pt x="437" y="127"/>
                    </a:lnTo>
                    <a:lnTo>
                      <a:pt x="434" y="125"/>
                    </a:lnTo>
                    <a:lnTo>
                      <a:pt x="429" y="119"/>
                    </a:lnTo>
                    <a:lnTo>
                      <a:pt x="426" y="117"/>
                    </a:lnTo>
                    <a:lnTo>
                      <a:pt x="425" y="115"/>
                    </a:lnTo>
                    <a:lnTo>
                      <a:pt x="411" y="107"/>
                    </a:lnTo>
                    <a:lnTo>
                      <a:pt x="351" y="92"/>
                    </a:lnTo>
                    <a:lnTo>
                      <a:pt x="351" y="90"/>
                    </a:lnTo>
                    <a:lnTo>
                      <a:pt x="387" y="58"/>
                    </a:lnTo>
                    <a:lnTo>
                      <a:pt x="383" y="58"/>
                    </a:lnTo>
                    <a:lnTo>
                      <a:pt x="374" y="62"/>
                    </a:lnTo>
                    <a:lnTo>
                      <a:pt x="356" y="75"/>
                    </a:lnTo>
                    <a:lnTo>
                      <a:pt x="335" y="90"/>
                    </a:lnTo>
                    <a:lnTo>
                      <a:pt x="326" y="87"/>
                    </a:lnTo>
                    <a:lnTo>
                      <a:pt x="333" y="80"/>
                    </a:lnTo>
                    <a:lnTo>
                      <a:pt x="345" y="70"/>
                    </a:lnTo>
                    <a:lnTo>
                      <a:pt x="358" y="60"/>
                    </a:lnTo>
                    <a:lnTo>
                      <a:pt x="396" y="38"/>
                    </a:lnTo>
                    <a:lnTo>
                      <a:pt x="445" y="5"/>
                    </a:lnTo>
                    <a:lnTo>
                      <a:pt x="454" y="1"/>
                    </a:lnTo>
                    <a:lnTo>
                      <a:pt x="450" y="2"/>
                    </a:lnTo>
                    <a:lnTo>
                      <a:pt x="442" y="6"/>
                    </a:lnTo>
                    <a:lnTo>
                      <a:pt x="438" y="6"/>
                    </a:lnTo>
                    <a:lnTo>
                      <a:pt x="411" y="20"/>
                    </a:lnTo>
                    <a:lnTo>
                      <a:pt x="394" y="29"/>
                    </a:lnTo>
                    <a:lnTo>
                      <a:pt x="369" y="44"/>
                    </a:lnTo>
                    <a:lnTo>
                      <a:pt x="338" y="65"/>
                    </a:lnTo>
                    <a:lnTo>
                      <a:pt x="306" y="86"/>
                    </a:lnTo>
                    <a:lnTo>
                      <a:pt x="291" y="82"/>
                    </a:lnTo>
                    <a:lnTo>
                      <a:pt x="290" y="81"/>
                    </a:lnTo>
                    <a:lnTo>
                      <a:pt x="313" y="62"/>
                    </a:lnTo>
                    <a:lnTo>
                      <a:pt x="312" y="60"/>
                    </a:lnTo>
                    <a:lnTo>
                      <a:pt x="304" y="63"/>
                    </a:lnTo>
                    <a:lnTo>
                      <a:pt x="297" y="67"/>
                    </a:lnTo>
                    <a:lnTo>
                      <a:pt x="278" y="78"/>
                    </a:lnTo>
                    <a:lnTo>
                      <a:pt x="269" y="81"/>
                    </a:lnTo>
                    <a:lnTo>
                      <a:pt x="264" y="81"/>
                    </a:lnTo>
                    <a:lnTo>
                      <a:pt x="259" y="80"/>
                    </a:lnTo>
                    <a:lnTo>
                      <a:pt x="254" y="78"/>
                    </a:lnTo>
                    <a:lnTo>
                      <a:pt x="261" y="72"/>
                    </a:lnTo>
                    <a:lnTo>
                      <a:pt x="269" y="67"/>
                    </a:lnTo>
                    <a:lnTo>
                      <a:pt x="303" y="46"/>
                    </a:lnTo>
                    <a:lnTo>
                      <a:pt x="311" y="41"/>
                    </a:lnTo>
                    <a:lnTo>
                      <a:pt x="319" y="35"/>
                    </a:lnTo>
                    <a:lnTo>
                      <a:pt x="316" y="35"/>
                    </a:lnTo>
                    <a:lnTo>
                      <a:pt x="304" y="40"/>
                    </a:lnTo>
                    <a:lnTo>
                      <a:pt x="292" y="46"/>
                    </a:lnTo>
                    <a:lnTo>
                      <a:pt x="284" y="49"/>
                    </a:lnTo>
                    <a:lnTo>
                      <a:pt x="275" y="54"/>
                    </a:lnTo>
                    <a:lnTo>
                      <a:pt x="251" y="69"/>
                    </a:lnTo>
                    <a:lnTo>
                      <a:pt x="246" y="72"/>
                    </a:lnTo>
                    <a:lnTo>
                      <a:pt x="239" y="75"/>
                    </a:lnTo>
                    <a:lnTo>
                      <a:pt x="231" y="77"/>
                    </a:lnTo>
                    <a:lnTo>
                      <a:pt x="226" y="77"/>
                    </a:lnTo>
                    <a:lnTo>
                      <a:pt x="218" y="77"/>
                    </a:lnTo>
                    <a:lnTo>
                      <a:pt x="217" y="76"/>
                    </a:lnTo>
                    <a:lnTo>
                      <a:pt x="217" y="75"/>
                    </a:lnTo>
                    <a:lnTo>
                      <a:pt x="315" y="1"/>
                    </a:lnTo>
                    <a:lnTo>
                      <a:pt x="314" y="0"/>
                    </a:lnTo>
                    <a:lnTo>
                      <a:pt x="314" y="0"/>
                    </a:lnTo>
                    <a:lnTo>
                      <a:pt x="311" y="2"/>
                    </a:lnTo>
                    <a:lnTo>
                      <a:pt x="310" y="2"/>
                    </a:lnTo>
                    <a:lnTo>
                      <a:pt x="294" y="12"/>
                    </a:lnTo>
                    <a:lnTo>
                      <a:pt x="277" y="22"/>
                    </a:lnTo>
                    <a:lnTo>
                      <a:pt x="223" y="60"/>
                    </a:lnTo>
                    <a:lnTo>
                      <a:pt x="206" y="70"/>
                    </a:lnTo>
                    <a:lnTo>
                      <a:pt x="189" y="80"/>
                    </a:lnTo>
                    <a:lnTo>
                      <a:pt x="180" y="85"/>
                    </a:lnTo>
                    <a:lnTo>
                      <a:pt x="162" y="91"/>
                    </a:lnTo>
                    <a:lnTo>
                      <a:pt x="151" y="96"/>
                    </a:lnTo>
                    <a:lnTo>
                      <a:pt x="135" y="105"/>
                    </a:lnTo>
                    <a:lnTo>
                      <a:pt x="115" y="118"/>
                    </a:lnTo>
                    <a:lnTo>
                      <a:pt x="46" y="166"/>
                    </a:lnTo>
                    <a:lnTo>
                      <a:pt x="29" y="180"/>
                    </a:lnTo>
                    <a:lnTo>
                      <a:pt x="17" y="191"/>
                    </a:lnTo>
                    <a:lnTo>
                      <a:pt x="6" y="201"/>
                    </a:lnTo>
                    <a:lnTo>
                      <a:pt x="1" y="208"/>
                    </a:lnTo>
                    <a:lnTo>
                      <a:pt x="1" y="217"/>
                    </a:lnTo>
                    <a:lnTo>
                      <a:pt x="0" y="226"/>
                    </a:lnTo>
                    <a:lnTo>
                      <a:pt x="1" y="234"/>
                    </a:lnTo>
                    <a:lnTo>
                      <a:pt x="1" y="244"/>
                    </a:lnTo>
                    <a:lnTo>
                      <a:pt x="9" y="278"/>
                    </a:lnTo>
                    <a:lnTo>
                      <a:pt x="16" y="300"/>
                    </a:lnTo>
                    <a:lnTo>
                      <a:pt x="24" y="322"/>
                    </a:lnTo>
                    <a:lnTo>
                      <a:pt x="41" y="365"/>
                    </a:lnTo>
                    <a:lnTo>
                      <a:pt x="50" y="382"/>
                    </a:lnTo>
                    <a:lnTo>
                      <a:pt x="67" y="417"/>
                    </a:lnTo>
                    <a:lnTo>
                      <a:pt x="76" y="434"/>
                    </a:lnTo>
                    <a:lnTo>
                      <a:pt x="84" y="446"/>
                    </a:lnTo>
                    <a:lnTo>
                      <a:pt x="93" y="457"/>
                    </a:lnTo>
                    <a:lnTo>
                      <a:pt x="100" y="463"/>
                    </a:lnTo>
                    <a:lnTo>
                      <a:pt x="107" y="470"/>
                    </a:lnTo>
                    <a:lnTo>
                      <a:pt x="115" y="476"/>
                    </a:lnTo>
                    <a:lnTo>
                      <a:pt x="124" y="481"/>
                    </a:lnTo>
                    <a:lnTo>
                      <a:pt x="132" y="484"/>
                    </a:lnTo>
                    <a:lnTo>
                      <a:pt x="192" y="505"/>
                    </a:lnTo>
                    <a:lnTo>
                      <a:pt x="216" y="513"/>
                    </a:lnTo>
                    <a:lnTo>
                      <a:pt x="233" y="519"/>
                    </a:lnTo>
                    <a:lnTo>
                      <a:pt x="250" y="523"/>
                    </a:lnTo>
                    <a:lnTo>
                      <a:pt x="262" y="526"/>
                    </a:lnTo>
                    <a:lnTo>
                      <a:pt x="274" y="5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6" name="Freeform 6">
                <a:extLst>
                  <a:ext uri="{FF2B5EF4-FFF2-40B4-BE49-F238E27FC236}">
                    <a16:creationId xmlns:a16="http://schemas.microsoft.com/office/drawing/2014/main" id="{5BDF0519-B666-4CF0-9768-621A92963A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2" y="1162"/>
                <a:ext cx="431" cy="357"/>
              </a:xfrm>
              <a:custGeom>
                <a:avLst/>
                <a:gdLst>
                  <a:gd name="T0" fmla="*/ 226 w 431"/>
                  <a:gd name="T1" fmla="*/ 348 h 357"/>
                  <a:gd name="T2" fmla="*/ 228 w 431"/>
                  <a:gd name="T3" fmla="*/ 299 h 357"/>
                  <a:gd name="T4" fmla="*/ 201 w 431"/>
                  <a:gd name="T5" fmla="*/ 194 h 357"/>
                  <a:gd name="T6" fmla="*/ 219 w 431"/>
                  <a:gd name="T7" fmla="*/ 185 h 357"/>
                  <a:gd name="T8" fmla="*/ 224 w 431"/>
                  <a:gd name="T9" fmla="*/ 195 h 357"/>
                  <a:gd name="T10" fmla="*/ 217 w 431"/>
                  <a:gd name="T11" fmla="*/ 207 h 357"/>
                  <a:gd name="T12" fmla="*/ 233 w 431"/>
                  <a:gd name="T13" fmla="*/ 212 h 357"/>
                  <a:gd name="T14" fmla="*/ 240 w 431"/>
                  <a:gd name="T15" fmla="*/ 223 h 357"/>
                  <a:gd name="T16" fmla="*/ 244 w 431"/>
                  <a:gd name="T17" fmla="*/ 233 h 357"/>
                  <a:gd name="T18" fmla="*/ 244 w 431"/>
                  <a:gd name="T19" fmla="*/ 239 h 357"/>
                  <a:gd name="T20" fmla="*/ 243 w 431"/>
                  <a:gd name="T21" fmla="*/ 253 h 357"/>
                  <a:gd name="T22" fmla="*/ 244 w 431"/>
                  <a:gd name="T23" fmla="*/ 269 h 357"/>
                  <a:gd name="T24" fmla="*/ 249 w 431"/>
                  <a:gd name="T25" fmla="*/ 276 h 357"/>
                  <a:gd name="T26" fmla="*/ 257 w 431"/>
                  <a:gd name="T27" fmla="*/ 278 h 357"/>
                  <a:gd name="T28" fmla="*/ 261 w 431"/>
                  <a:gd name="T29" fmla="*/ 289 h 357"/>
                  <a:gd name="T30" fmla="*/ 259 w 431"/>
                  <a:gd name="T31" fmla="*/ 316 h 357"/>
                  <a:gd name="T32" fmla="*/ 270 w 431"/>
                  <a:gd name="T33" fmla="*/ 314 h 357"/>
                  <a:gd name="T34" fmla="*/ 275 w 431"/>
                  <a:gd name="T35" fmla="*/ 334 h 357"/>
                  <a:gd name="T36" fmla="*/ 289 w 431"/>
                  <a:gd name="T37" fmla="*/ 339 h 357"/>
                  <a:gd name="T38" fmla="*/ 295 w 431"/>
                  <a:gd name="T39" fmla="*/ 348 h 357"/>
                  <a:gd name="T40" fmla="*/ 334 w 431"/>
                  <a:gd name="T41" fmla="*/ 322 h 357"/>
                  <a:gd name="T42" fmla="*/ 413 w 431"/>
                  <a:gd name="T43" fmla="*/ 250 h 357"/>
                  <a:gd name="T44" fmla="*/ 428 w 431"/>
                  <a:gd name="T45" fmla="*/ 218 h 357"/>
                  <a:gd name="T46" fmla="*/ 427 w 431"/>
                  <a:gd name="T47" fmla="*/ 146 h 357"/>
                  <a:gd name="T48" fmla="*/ 406 w 431"/>
                  <a:gd name="T49" fmla="*/ 10 h 357"/>
                  <a:gd name="T50" fmla="*/ 364 w 431"/>
                  <a:gd name="T51" fmla="*/ 11 h 357"/>
                  <a:gd name="T52" fmla="*/ 234 w 431"/>
                  <a:gd name="T53" fmla="*/ 97 h 357"/>
                  <a:gd name="T54" fmla="*/ 219 w 431"/>
                  <a:gd name="T55" fmla="*/ 112 h 357"/>
                  <a:gd name="T56" fmla="*/ 235 w 431"/>
                  <a:gd name="T57" fmla="*/ 122 h 357"/>
                  <a:gd name="T58" fmla="*/ 214 w 431"/>
                  <a:gd name="T59" fmla="*/ 127 h 357"/>
                  <a:gd name="T60" fmla="*/ 234 w 431"/>
                  <a:gd name="T61" fmla="*/ 133 h 357"/>
                  <a:gd name="T62" fmla="*/ 226 w 431"/>
                  <a:gd name="T63" fmla="*/ 143 h 357"/>
                  <a:gd name="T64" fmla="*/ 217 w 431"/>
                  <a:gd name="T65" fmla="*/ 154 h 357"/>
                  <a:gd name="T66" fmla="*/ 204 w 431"/>
                  <a:gd name="T67" fmla="*/ 163 h 357"/>
                  <a:gd name="T68" fmla="*/ 195 w 431"/>
                  <a:gd name="T69" fmla="*/ 172 h 357"/>
                  <a:gd name="T70" fmla="*/ 172 w 431"/>
                  <a:gd name="T71" fmla="*/ 135 h 357"/>
                  <a:gd name="T72" fmla="*/ 31 w 431"/>
                  <a:gd name="T73" fmla="*/ 69 h 357"/>
                  <a:gd name="T74" fmla="*/ 20 w 431"/>
                  <a:gd name="T75" fmla="*/ 78 h 357"/>
                  <a:gd name="T76" fmla="*/ 0 w 431"/>
                  <a:gd name="T77" fmla="*/ 88 h 357"/>
                  <a:gd name="T78" fmla="*/ 9 w 431"/>
                  <a:gd name="T79" fmla="*/ 102 h 357"/>
                  <a:gd name="T80" fmla="*/ 9 w 431"/>
                  <a:gd name="T81" fmla="*/ 110 h 357"/>
                  <a:gd name="T82" fmla="*/ 6 w 431"/>
                  <a:gd name="T83" fmla="*/ 133 h 357"/>
                  <a:gd name="T84" fmla="*/ 35 w 431"/>
                  <a:gd name="T85" fmla="*/ 198 h 357"/>
                  <a:gd name="T86" fmla="*/ 47 w 431"/>
                  <a:gd name="T87" fmla="*/ 220 h 357"/>
                  <a:gd name="T88" fmla="*/ 62 w 431"/>
                  <a:gd name="T89" fmla="*/ 221 h 357"/>
                  <a:gd name="T90" fmla="*/ 59 w 431"/>
                  <a:gd name="T91" fmla="*/ 243 h 357"/>
                  <a:gd name="T92" fmla="*/ 84 w 431"/>
                  <a:gd name="T93" fmla="*/ 248 h 357"/>
                  <a:gd name="T94" fmla="*/ 94 w 431"/>
                  <a:gd name="T95" fmla="*/ 258 h 357"/>
                  <a:gd name="T96" fmla="*/ 102 w 431"/>
                  <a:gd name="T97" fmla="*/ 271 h 357"/>
                  <a:gd name="T98" fmla="*/ 107 w 431"/>
                  <a:gd name="T99" fmla="*/ 277 h 357"/>
                  <a:gd name="T100" fmla="*/ 104 w 431"/>
                  <a:gd name="T101" fmla="*/ 294 h 357"/>
                  <a:gd name="T102" fmla="*/ 114 w 431"/>
                  <a:gd name="T103" fmla="*/ 289 h 357"/>
                  <a:gd name="T104" fmla="*/ 118 w 431"/>
                  <a:gd name="T105" fmla="*/ 319 h 357"/>
                  <a:gd name="T106" fmla="*/ 129 w 431"/>
                  <a:gd name="T107" fmla="*/ 332 h 357"/>
                  <a:gd name="T108" fmla="*/ 141 w 431"/>
                  <a:gd name="T109" fmla="*/ 320 h 357"/>
                  <a:gd name="T110" fmla="*/ 148 w 431"/>
                  <a:gd name="T111" fmla="*/ 337 h 357"/>
                  <a:gd name="T112" fmla="*/ 154 w 431"/>
                  <a:gd name="T113" fmla="*/ 329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31" h="357">
                    <a:moveTo>
                      <a:pt x="212" y="357"/>
                    </a:moveTo>
                    <a:lnTo>
                      <a:pt x="216" y="357"/>
                    </a:lnTo>
                    <a:lnTo>
                      <a:pt x="219" y="355"/>
                    </a:lnTo>
                    <a:lnTo>
                      <a:pt x="221" y="353"/>
                    </a:lnTo>
                    <a:lnTo>
                      <a:pt x="226" y="348"/>
                    </a:lnTo>
                    <a:lnTo>
                      <a:pt x="231" y="339"/>
                    </a:lnTo>
                    <a:lnTo>
                      <a:pt x="231" y="329"/>
                    </a:lnTo>
                    <a:lnTo>
                      <a:pt x="231" y="319"/>
                    </a:lnTo>
                    <a:lnTo>
                      <a:pt x="230" y="309"/>
                    </a:lnTo>
                    <a:lnTo>
                      <a:pt x="228" y="299"/>
                    </a:lnTo>
                    <a:lnTo>
                      <a:pt x="226" y="289"/>
                    </a:lnTo>
                    <a:lnTo>
                      <a:pt x="221" y="269"/>
                    </a:lnTo>
                    <a:lnTo>
                      <a:pt x="209" y="229"/>
                    </a:lnTo>
                    <a:lnTo>
                      <a:pt x="203" y="209"/>
                    </a:lnTo>
                    <a:lnTo>
                      <a:pt x="201" y="194"/>
                    </a:lnTo>
                    <a:lnTo>
                      <a:pt x="199" y="179"/>
                    </a:lnTo>
                    <a:lnTo>
                      <a:pt x="201" y="178"/>
                    </a:lnTo>
                    <a:lnTo>
                      <a:pt x="204" y="179"/>
                    </a:lnTo>
                    <a:lnTo>
                      <a:pt x="206" y="183"/>
                    </a:lnTo>
                    <a:lnTo>
                      <a:pt x="219" y="185"/>
                    </a:lnTo>
                    <a:lnTo>
                      <a:pt x="219" y="188"/>
                    </a:lnTo>
                    <a:lnTo>
                      <a:pt x="218" y="189"/>
                    </a:lnTo>
                    <a:lnTo>
                      <a:pt x="211" y="193"/>
                    </a:lnTo>
                    <a:lnTo>
                      <a:pt x="223" y="193"/>
                    </a:lnTo>
                    <a:lnTo>
                      <a:pt x="224" y="195"/>
                    </a:lnTo>
                    <a:lnTo>
                      <a:pt x="224" y="198"/>
                    </a:lnTo>
                    <a:lnTo>
                      <a:pt x="213" y="202"/>
                    </a:lnTo>
                    <a:lnTo>
                      <a:pt x="216" y="204"/>
                    </a:lnTo>
                    <a:lnTo>
                      <a:pt x="217" y="206"/>
                    </a:lnTo>
                    <a:lnTo>
                      <a:pt x="217" y="207"/>
                    </a:lnTo>
                    <a:lnTo>
                      <a:pt x="229" y="202"/>
                    </a:lnTo>
                    <a:lnTo>
                      <a:pt x="230" y="202"/>
                    </a:lnTo>
                    <a:lnTo>
                      <a:pt x="231" y="204"/>
                    </a:lnTo>
                    <a:lnTo>
                      <a:pt x="221" y="217"/>
                    </a:lnTo>
                    <a:lnTo>
                      <a:pt x="233" y="212"/>
                    </a:lnTo>
                    <a:lnTo>
                      <a:pt x="235" y="213"/>
                    </a:lnTo>
                    <a:lnTo>
                      <a:pt x="236" y="215"/>
                    </a:lnTo>
                    <a:lnTo>
                      <a:pt x="228" y="227"/>
                    </a:lnTo>
                    <a:lnTo>
                      <a:pt x="239" y="222"/>
                    </a:lnTo>
                    <a:lnTo>
                      <a:pt x="240" y="223"/>
                    </a:lnTo>
                    <a:lnTo>
                      <a:pt x="241" y="224"/>
                    </a:lnTo>
                    <a:lnTo>
                      <a:pt x="234" y="234"/>
                    </a:lnTo>
                    <a:lnTo>
                      <a:pt x="241" y="231"/>
                    </a:lnTo>
                    <a:lnTo>
                      <a:pt x="244" y="231"/>
                    </a:lnTo>
                    <a:lnTo>
                      <a:pt x="244" y="233"/>
                    </a:lnTo>
                    <a:lnTo>
                      <a:pt x="244" y="234"/>
                    </a:lnTo>
                    <a:lnTo>
                      <a:pt x="239" y="241"/>
                    </a:lnTo>
                    <a:lnTo>
                      <a:pt x="238" y="241"/>
                    </a:lnTo>
                    <a:lnTo>
                      <a:pt x="239" y="242"/>
                    </a:lnTo>
                    <a:lnTo>
                      <a:pt x="244" y="239"/>
                    </a:lnTo>
                    <a:lnTo>
                      <a:pt x="247" y="241"/>
                    </a:lnTo>
                    <a:lnTo>
                      <a:pt x="248" y="242"/>
                    </a:lnTo>
                    <a:lnTo>
                      <a:pt x="248" y="244"/>
                    </a:lnTo>
                    <a:lnTo>
                      <a:pt x="247" y="246"/>
                    </a:lnTo>
                    <a:lnTo>
                      <a:pt x="243" y="253"/>
                    </a:lnTo>
                    <a:lnTo>
                      <a:pt x="241" y="255"/>
                    </a:lnTo>
                    <a:lnTo>
                      <a:pt x="250" y="251"/>
                    </a:lnTo>
                    <a:lnTo>
                      <a:pt x="252" y="252"/>
                    </a:lnTo>
                    <a:lnTo>
                      <a:pt x="253" y="253"/>
                    </a:lnTo>
                    <a:lnTo>
                      <a:pt x="244" y="269"/>
                    </a:lnTo>
                    <a:lnTo>
                      <a:pt x="254" y="264"/>
                    </a:lnTo>
                    <a:lnTo>
                      <a:pt x="255" y="266"/>
                    </a:lnTo>
                    <a:lnTo>
                      <a:pt x="254" y="269"/>
                    </a:lnTo>
                    <a:lnTo>
                      <a:pt x="252" y="273"/>
                    </a:lnTo>
                    <a:lnTo>
                      <a:pt x="249" y="276"/>
                    </a:lnTo>
                    <a:lnTo>
                      <a:pt x="247" y="280"/>
                    </a:lnTo>
                    <a:lnTo>
                      <a:pt x="247" y="281"/>
                    </a:lnTo>
                    <a:lnTo>
                      <a:pt x="255" y="277"/>
                    </a:lnTo>
                    <a:lnTo>
                      <a:pt x="256" y="277"/>
                    </a:lnTo>
                    <a:lnTo>
                      <a:pt x="257" y="278"/>
                    </a:lnTo>
                    <a:lnTo>
                      <a:pt x="258" y="280"/>
                    </a:lnTo>
                    <a:lnTo>
                      <a:pt x="251" y="291"/>
                    </a:lnTo>
                    <a:lnTo>
                      <a:pt x="259" y="287"/>
                    </a:lnTo>
                    <a:lnTo>
                      <a:pt x="261" y="287"/>
                    </a:lnTo>
                    <a:lnTo>
                      <a:pt x="261" y="289"/>
                    </a:lnTo>
                    <a:lnTo>
                      <a:pt x="254" y="303"/>
                    </a:lnTo>
                    <a:lnTo>
                      <a:pt x="265" y="299"/>
                    </a:lnTo>
                    <a:lnTo>
                      <a:pt x="267" y="301"/>
                    </a:lnTo>
                    <a:lnTo>
                      <a:pt x="267" y="302"/>
                    </a:lnTo>
                    <a:lnTo>
                      <a:pt x="259" y="316"/>
                    </a:lnTo>
                    <a:lnTo>
                      <a:pt x="261" y="317"/>
                    </a:lnTo>
                    <a:lnTo>
                      <a:pt x="261" y="317"/>
                    </a:lnTo>
                    <a:lnTo>
                      <a:pt x="267" y="314"/>
                    </a:lnTo>
                    <a:lnTo>
                      <a:pt x="268" y="314"/>
                    </a:lnTo>
                    <a:lnTo>
                      <a:pt x="270" y="314"/>
                    </a:lnTo>
                    <a:lnTo>
                      <a:pt x="270" y="316"/>
                    </a:lnTo>
                    <a:lnTo>
                      <a:pt x="268" y="326"/>
                    </a:lnTo>
                    <a:lnTo>
                      <a:pt x="275" y="323"/>
                    </a:lnTo>
                    <a:lnTo>
                      <a:pt x="276" y="324"/>
                    </a:lnTo>
                    <a:lnTo>
                      <a:pt x="275" y="334"/>
                    </a:lnTo>
                    <a:lnTo>
                      <a:pt x="282" y="331"/>
                    </a:lnTo>
                    <a:lnTo>
                      <a:pt x="285" y="334"/>
                    </a:lnTo>
                    <a:lnTo>
                      <a:pt x="284" y="339"/>
                    </a:lnTo>
                    <a:lnTo>
                      <a:pt x="285" y="339"/>
                    </a:lnTo>
                    <a:lnTo>
                      <a:pt x="289" y="339"/>
                    </a:lnTo>
                    <a:lnTo>
                      <a:pt x="291" y="339"/>
                    </a:lnTo>
                    <a:lnTo>
                      <a:pt x="291" y="342"/>
                    </a:lnTo>
                    <a:lnTo>
                      <a:pt x="291" y="347"/>
                    </a:lnTo>
                    <a:lnTo>
                      <a:pt x="291" y="348"/>
                    </a:lnTo>
                    <a:lnTo>
                      <a:pt x="295" y="348"/>
                    </a:lnTo>
                    <a:lnTo>
                      <a:pt x="304" y="346"/>
                    </a:lnTo>
                    <a:lnTo>
                      <a:pt x="309" y="342"/>
                    </a:lnTo>
                    <a:lnTo>
                      <a:pt x="316" y="335"/>
                    </a:lnTo>
                    <a:lnTo>
                      <a:pt x="326" y="327"/>
                    </a:lnTo>
                    <a:lnTo>
                      <a:pt x="334" y="322"/>
                    </a:lnTo>
                    <a:lnTo>
                      <a:pt x="347" y="311"/>
                    </a:lnTo>
                    <a:lnTo>
                      <a:pt x="379" y="285"/>
                    </a:lnTo>
                    <a:lnTo>
                      <a:pt x="391" y="274"/>
                    </a:lnTo>
                    <a:lnTo>
                      <a:pt x="403" y="263"/>
                    </a:lnTo>
                    <a:lnTo>
                      <a:pt x="413" y="250"/>
                    </a:lnTo>
                    <a:lnTo>
                      <a:pt x="419" y="240"/>
                    </a:lnTo>
                    <a:lnTo>
                      <a:pt x="425" y="229"/>
                    </a:lnTo>
                    <a:lnTo>
                      <a:pt x="425" y="227"/>
                    </a:lnTo>
                    <a:lnTo>
                      <a:pt x="427" y="224"/>
                    </a:lnTo>
                    <a:lnTo>
                      <a:pt x="428" y="218"/>
                    </a:lnTo>
                    <a:lnTo>
                      <a:pt x="429" y="213"/>
                    </a:lnTo>
                    <a:lnTo>
                      <a:pt x="431" y="200"/>
                    </a:lnTo>
                    <a:lnTo>
                      <a:pt x="431" y="178"/>
                    </a:lnTo>
                    <a:lnTo>
                      <a:pt x="429" y="167"/>
                    </a:lnTo>
                    <a:lnTo>
                      <a:pt x="427" y="146"/>
                    </a:lnTo>
                    <a:lnTo>
                      <a:pt x="421" y="81"/>
                    </a:lnTo>
                    <a:lnTo>
                      <a:pt x="418" y="60"/>
                    </a:lnTo>
                    <a:lnTo>
                      <a:pt x="417" y="49"/>
                    </a:lnTo>
                    <a:lnTo>
                      <a:pt x="411" y="24"/>
                    </a:lnTo>
                    <a:lnTo>
                      <a:pt x="406" y="10"/>
                    </a:lnTo>
                    <a:lnTo>
                      <a:pt x="405" y="11"/>
                    </a:lnTo>
                    <a:lnTo>
                      <a:pt x="404" y="11"/>
                    </a:lnTo>
                    <a:lnTo>
                      <a:pt x="402" y="5"/>
                    </a:lnTo>
                    <a:lnTo>
                      <a:pt x="387" y="0"/>
                    </a:lnTo>
                    <a:lnTo>
                      <a:pt x="364" y="11"/>
                    </a:lnTo>
                    <a:lnTo>
                      <a:pt x="340" y="26"/>
                    </a:lnTo>
                    <a:lnTo>
                      <a:pt x="274" y="67"/>
                    </a:lnTo>
                    <a:lnTo>
                      <a:pt x="258" y="79"/>
                    </a:lnTo>
                    <a:lnTo>
                      <a:pt x="245" y="89"/>
                    </a:lnTo>
                    <a:lnTo>
                      <a:pt x="234" y="97"/>
                    </a:lnTo>
                    <a:lnTo>
                      <a:pt x="230" y="102"/>
                    </a:lnTo>
                    <a:lnTo>
                      <a:pt x="235" y="105"/>
                    </a:lnTo>
                    <a:lnTo>
                      <a:pt x="237" y="107"/>
                    </a:lnTo>
                    <a:lnTo>
                      <a:pt x="237" y="110"/>
                    </a:lnTo>
                    <a:lnTo>
                      <a:pt x="219" y="112"/>
                    </a:lnTo>
                    <a:lnTo>
                      <a:pt x="219" y="115"/>
                    </a:lnTo>
                    <a:lnTo>
                      <a:pt x="229" y="117"/>
                    </a:lnTo>
                    <a:lnTo>
                      <a:pt x="231" y="117"/>
                    </a:lnTo>
                    <a:lnTo>
                      <a:pt x="234" y="120"/>
                    </a:lnTo>
                    <a:lnTo>
                      <a:pt x="235" y="122"/>
                    </a:lnTo>
                    <a:lnTo>
                      <a:pt x="234" y="124"/>
                    </a:lnTo>
                    <a:lnTo>
                      <a:pt x="212" y="124"/>
                    </a:lnTo>
                    <a:lnTo>
                      <a:pt x="211" y="125"/>
                    </a:lnTo>
                    <a:lnTo>
                      <a:pt x="211" y="126"/>
                    </a:lnTo>
                    <a:lnTo>
                      <a:pt x="214" y="127"/>
                    </a:lnTo>
                    <a:lnTo>
                      <a:pt x="221" y="128"/>
                    </a:lnTo>
                    <a:lnTo>
                      <a:pt x="226" y="130"/>
                    </a:lnTo>
                    <a:lnTo>
                      <a:pt x="229" y="130"/>
                    </a:lnTo>
                    <a:lnTo>
                      <a:pt x="231" y="131"/>
                    </a:lnTo>
                    <a:lnTo>
                      <a:pt x="234" y="133"/>
                    </a:lnTo>
                    <a:lnTo>
                      <a:pt x="235" y="136"/>
                    </a:lnTo>
                    <a:lnTo>
                      <a:pt x="234" y="137"/>
                    </a:lnTo>
                    <a:lnTo>
                      <a:pt x="218" y="138"/>
                    </a:lnTo>
                    <a:lnTo>
                      <a:pt x="226" y="142"/>
                    </a:lnTo>
                    <a:lnTo>
                      <a:pt x="226" y="143"/>
                    </a:lnTo>
                    <a:lnTo>
                      <a:pt x="228" y="145"/>
                    </a:lnTo>
                    <a:lnTo>
                      <a:pt x="226" y="147"/>
                    </a:lnTo>
                    <a:lnTo>
                      <a:pt x="206" y="148"/>
                    </a:lnTo>
                    <a:lnTo>
                      <a:pt x="206" y="150"/>
                    </a:lnTo>
                    <a:lnTo>
                      <a:pt x="217" y="154"/>
                    </a:lnTo>
                    <a:lnTo>
                      <a:pt x="218" y="155"/>
                    </a:lnTo>
                    <a:lnTo>
                      <a:pt x="218" y="155"/>
                    </a:lnTo>
                    <a:lnTo>
                      <a:pt x="217" y="158"/>
                    </a:lnTo>
                    <a:lnTo>
                      <a:pt x="204" y="161"/>
                    </a:lnTo>
                    <a:lnTo>
                      <a:pt x="204" y="163"/>
                    </a:lnTo>
                    <a:lnTo>
                      <a:pt x="218" y="165"/>
                    </a:lnTo>
                    <a:lnTo>
                      <a:pt x="219" y="168"/>
                    </a:lnTo>
                    <a:lnTo>
                      <a:pt x="219" y="169"/>
                    </a:lnTo>
                    <a:lnTo>
                      <a:pt x="203" y="175"/>
                    </a:lnTo>
                    <a:lnTo>
                      <a:pt x="195" y="172"/>
                    </a:lnTo>
                    <a:lnTo>
                      <a:pt x="192" y="168"/>
                    </a:lnTo>
                    <a:lnTo>
                      <a:pt x="183" y="148"/>
                    </a:lnTo>
                    <a:lnTo>
                      <a:pt x="178" y="141"/>
                    </a:lnTo>
                    <a:lnTo>
                      <a:pt x="174" y="136"/>
                    </a:lnTo>
                    <a:lnTo>
                      <a:pt x="172" y="135"/>
                    </a:lnTo>
                    <a:lnTo>
                      <a:pt x="168" y="126"/>
                    </a:lnTo>
                    <a:lnTo>
                      <a:pt x="163" y="118"/>
                    </a:lnTo>
                    <a:lnTo>
                      <a:pt x="154" y="107"/>
                    </a:lnTo>
                    <a:lnTo>
                      <a:pt x="149" y="104"/>
                    </a:lnTo>
                    <a:lnTo>
                      <a:pt x="31" y="69"/>
                    </a:lnTo>
                    <a:lnTo>
                      <a:pt x="28" y="72"/>
                    </a:lnTo>
                    <a:lnTo>
                      <a:pt x="8" y="64"/>
                    </a:lnTo>
                    <a:lnTo>
                      <a:pt x="18" y="73"/>
                    </a:lnTo>
                    <a:lnTo>
                      <a:pt x="19" y="75"/>
                    </a:lnTo>
                    <a:lnTo>
                      <a:pt x="20" y="78"/>
                    </a:lnTo>
                    <a:lnTo>
                      <a:pt x="2" y="74"/>
                    </a:lnTo>
                    <a:lnTo>
                      <a:pt x="20" y="88"/>
                    </a:lnTo>
                    <a:lnTo>
                      <a:pt x="19" y="89"/>
                    </a:lnTo>
                    <a:lnTo>
                      <a:pt x="16" y="90"/>
                    </a:lnTo>
                    <a:lnTo>
                      <a:pt x="0" y="88"/>
                    </a:lnTo>
                    <a:lnTo>
                      <a:pt x="0" y="90"/>
                    </a:lnTo>
                    <a:lnTo>
                      <a:pt x="12" y="98"/>
                    </a:lnTo>
                    <a:lnTo>
                      <a:pt x="11" y="100"/>
                    </a:lnTo>
                    <a:lnTo>
                      <a:pt x="10" y="101"/>
                    </a:lnTo>
                    <a:lnTo>
                      <a:pt x="9" y="102"/>
                    </a:lnTo>
                    <a:lnTo>
                      <a:pt x="6" y="102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10" y="107"/>
                    </a:lnTo>
                    <a:lnTo>
                      <a:pt x="9" y="110"/>
                    </a:lnTo>
                    <a:lnTo>
                      <a:pt x="6" y="111"/>
                    </a:lnTo>
                    <a:lnTo>
                      <a:pt x="3" y="111"/>
                    </a:lnTo>
                    <a:lnTo>
                      <a:pt x="1" y="111"/>
                    </a:lnTo>
                    <a:lnTo>
                      <a:pt x="3" y="122"/>
                    </a:lnTo>
                    <a:lnTo>
                      <a:pt x="6" y="133"/>
                    </a:lnTo>
                    <a:lnTo>
                      <a:pt x="9" y="144"/>
                    </a:lnTo>
                    <a:lnTo>
                      <a:pt x="29" y="197"/>
                    </a:lnTo>
                    <a:lnTo>
                      <a:pt x="31" y="198"/>
                    </a:lnTo>
                    <a:lnTo>
                      <a:pt x="32" y="198"/>
                    </a:lnTo>
                    <a:lnTo>
                      <a:pt x="35" y="198"/>
                    </a:lnTo>
                    <a:lnTo>
                      <a:pt x="39" y="200"/>
                    </a:lnTo>
                    <a:lnTo>
                      <a:pt x="35" y="213"/>
                    </a:lnTo>
                    <a:lnTo>
                      <a:pt x="47" y="208"/>
                    </a:lnTo>
                    <a:lnTo>
                      <a:pt x="49" y="209"/>
                    </a:lnTo>
                    <a:lnTo>
                      <a:pt x="47" y="220"/>
                    </a:lnTo>
                    <a:lnTo>
                      <a:pt x="48" y="221"/>
                    </a:lnTo>
                    <a:lnTo>
                      <a:pt x="61" y="214"/>
                    </a:lnTo>
                    <a:lnTo>
                      <a:pt x="64" y="216"/>
                    </a:lnTo>
                    <a:lnTo>
                      <a:pt x="64" y="218"/>
                    </a:lnTo>
                    <a:lnTo>
                      <a:pt x="62" y="221"/>
                    </a:lnTo>
                    <a:lnTo>
                      <a:pt x="57" y="227"/>
                    </a:lnTo>
                    <a:lnTo>
                      <a:pt x="69" y="224"/>
                    </a:lnTo>
                    <a:lnTo>
                      <a:pt x="69" y="227"/>
                    </a:lnTo>
                    <a:lnTo>
                      <a:pt x="67" y="232"/>
                    </a:lnTo>
                    <a:lnTo>
                      <a:pt x="59" y="243"/>
                    </a:lnTo>
                    <a:lnTo>
                      <a:pt x="57" y="248"/>
                    </a:lnTo>
                    <a:lnTo>
                      <a:pt x="74" y="238"/>
                    </a:lnTo>
                    <a:lnTo>
                      <a:pt x="77" y="240"/>
                    </a:lnTo>
                    <a:lnTo>
                      <a:pt x="68" y="257"/>
                    </a:lnTo>
                    <a:lnTo>
                      <a:pt x="84" y="248"/>
                    </a:lnTo>
                    <a:lnTo>
                      <a:pt x="85" y="248"/>
                    </a:lnTo>
                    <a:lnTo>
                      <a:pt x="86" y="249"/>
                    </a:lnTo>
                    <a:lnTo>
                      <a:pt x="75" y="266"/>
                    </a:lnTo>
                    <a:lnTo>
                      <a:pt x="91" y="258"/>
                    </a:lnTo>
                    <a:lnTo>
                      <a:pt x="94" y="258"/>
                    </a:lnTo>
                    <a:lnTo>
                      <a:pt x="95" y="261"/>
                    </a:lnTo>
                    <a:lnTo>
                      <a:pt x="86" y="276"/>
                    </a:lnTo>
                    <a:lnTo>
                      <a:pt x="100" y="267"/>
                    </a:lnTo>
                    <a:lnTo>
                      <a:pt x="102" y="268"/>
                    </a:lnTo>
                    <a:lnTo>
                      <a:pt x="102" y="271"/>
                    </a:lnTo>
                    <a:lnTo>
                      <a:pt x="104" y="271"/>
                    </a:lnTo>
                    <a:lnTo>
                      <a:pt x="102" y="274"/>
                    </a:lnTo>
                    <a:lnTo>
                      <a:pt x="100" y="276"/>
                    </a:lnTo>
                    <a:lnTo>
                      <a:pt x="100" y="281"/>
                    </a:lnTo>
                    <a:lnTo>
                      <a:pt x="107" y="277"/>
                    </a:lnTo>
                    <a:lnTo>
                      <a:pt x="107" y="276"/>
                    </a:lnTo>
                    <a:lnTo>
                      <a:pt x="109" y="275"/>
                    </a:lnTo>
                    <a:lnTo>
                      <a:pt x="111" y="276"/>
                    </a:lnTo>
                    <a:lnTo>
                      <a:pt x="111" y="277"/>
                    </a:lnTo>
                    <a:lnTo>
                      <a:pt x="104" y="294"/>
                    </a:lnTo>
                    <a:lnTo>
                      <a:pt x="104" y="294"/>
                    </a:lnTo>
                    <a:lnTo>
                      <a:pt x="107" y="293"/>
                    </a:lnTo>
                    <a:lnTo>
                      <a:pt x="110" y="290"/>
                    </a:lnTo>
                    <a:lnTo>
                      <a:pt x="112" y="289"/>
                    </a:lnTo>
                    <a:lnTo>
                      <a:pt x="114" y="289"/>
                    </a:lnTo>
                    <a:lnTo>
                      <a:pt x="116" y="291"/>
                    </a:lnTo>
                    <a:lnTo>
                      <a:pt x="110" y="309"/>
                    </a:lnTo>
                    <a:lnTo>
                      <a:pt x="119" y="304"/>
                    </a:lnTo>
                    <a:lnTo>
                      <a:pt x="120" y="304"/>
                    </a:lnTo>
                    <a:lnTo>
                      <a:pt x="118" y="319"/>
                    </a:lnTo>
                    <a:lnTo>
                      <a:pt x="129" y="314"/>
                    </a:lnTo>
                    <a:lnTo>
                      <a:pt x="129" y="314"/>
                    </a:lnTo>
                    <a:lnTo>
                      <a:pt x="131" y="316"/>
                    </a:lnTo>
                    <a:lnTo>
                      <a:pt x="127" y="330"/>
                    </a:lnTo>
                    <a:lnTo>
                      <a:pt x="129" y="332"/>
                    </a:lnTo>
                    <a:lnTo>
                      <a:pt x="131" y="332"/>
                    </a:lnTo>
                    <a:lnTo>
                      <a:pt x="132" y="332"/>
                    </a:lnTo>
                    <a:lnTo>
                      <a:pt x="136" y="322"/>
                    </a:lnTo>
                    <a:lnTo>
                      <a:pt x="139" y="319"/>
                    </a:lnTo>
                    <a:lnTo>
                      <a:pt x="141" y="320"/>
                    </a:lnTo>
                    <a:lnTo>
                      <a:pt x="142" y="322"/>
                    </a:lnTo>
                    <a:lnTo>
                      <a:pt x="144" y="327"/>
                    </a:lnTo>
                    <a:lnTo>
                      <a:pt x="146" y="332"/>
                    </a:lnTo>
                    <a:lnTo>
                      <a:pt x="147" y="336"/>
                    </a:lnTo>
                    <a:lnTo>
                      <a:pt x="148" y="337"/>
                    </a:lnTo>
                    <a:lnTo>
                      <a:pt x="151" y="338"/>
                    </a:lnTo>
                    <a:lnTo>
                      <a:pt x="152" y="335"/>
                    </a:lnTo>
                    <a:lnTo>
                      <a:pt x="152" y="332"/>
                    </a:lnTo>
                    <a:lnTo>
                      <a:pt x="153" y="329"/>
                    </a:lnTo>
                    <a:lnTo>
                      <a:pt x="154" y="329"/>
                    </a:lnTo>
                    <a:lnTo>
                      <a:pt x="163" y="341"/>
                    </a:lnTo>
                    <a:lnTo>
                      <a:pt x="212" y="3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7" name="Freeform 7">
                <a:extLst>
                  <a:ext uri="{FF2B5EF4-FFF2-40B4-BE49-F238E27FC236}">
                    <a16:creationId xmlns:a16="http://schemas.microsoft.com/office/drawing/2014/main" id="{4B6AE734-A474-4D1C-B464-89C618788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1" y="1439"/>
                <a:ext cx="60" cy="72"/>
              </a:xfrm>
              <a:custGeom>
                <a:avLst/>
                <a:gdLst>
                  <a:gd name="T0" fmla="*/ 52 w 60"/>
                  <a:gd name="T1" fmla="*/ 72 h 72"/>
                  <a:gd name="T2" fmla="*/ 57 w 60"/>
                  <a:gd name="T3" fmla="*/ 70 h 72"/>
                  <a:gd name="T4" fmla="*/ 60 w 60"/>
                  <a:gd name="T5" fmla="*/ 65 h 72"/>
                  <a:gd name="T6" fmla="*/ 58 w 60"/>
                  <a:gd name="T7" fmla="*/ 57 h 72"/>
                  <a:gd name="T8" fmla="*/ 55 w 60"/>
                  <a:gd name="T9" fmla="*/ 48 h 72"/>
                  <a:gd name="T10" fmla="*/ 46 w 60"/>
                  <a:gd name="T11" fmla="*/ 34 h 72"/>
                  <a:gd name="T12" fmla="*/ 35 w 60"/>
                  <a:gd name="T13" fmla="*/ 22 h 72"/>
                  <a:gd name="T14" fmla="*/ 29 w 60"/>
                  <a:gd name="T15" fmla="*/ 14 h 72"/>
                  <a:gd name="T16" fmla="*/ 23 w 60"/>
                  <a:gd name="T17" fmla="*/ 8 h 72"/>
                  <a:gd name="T18" fmla="*/ 11 w 60"/>
                  <a:gd name="T19" fmla="*/ 0 h 72"/>
                  <a:gd name="T20" fmla="*/ 5 w 60"/>
                  <a:gd name="T21" fmla="*/ 1 h 72"/>
                  <a:gd name="T22" fmla="*/ 2 w 60"/>
                  <a:gd name="T23" fmla="*/ 3 h 72"/>
                  <a:gd name="T24" fmla="*/ 0 w 60"/>
                  <a:gd name="T25" fmla="*/ 10 h 72"/>
                  <a:gd name="T26" fmla="*/ 0 w 60"/>
                  <a:gd name="T27" fmla="*/ 17 h 72"/>
                  <a:gd name="T28" fmla="*/ 3 w 60"/>
                  <a:gd name="T29" fmla="*/ 32 h 72"/>
                  <a:gd name="T30" fmla="*/ 8 w 60"/>
                  <a:gd name="T31" fmla="*/ 40 h 72"/>
                  <a:gd name="T32" fmla="*/ 15 w 60"/>
                  <a:gd name="T33" fmla="*/ 48 h 72"/>
                  <a:gd name="T34" fmla="*/ 30 w 60"/>
                  <a:gd name="T35" fmla="*/ 62 h 72"/>
                  <a:gd name="T36" fmla="*/ 35 w 60"/>
                  <a:gd name="T37" fmla="*/ 66 h 72"/>
                  <a:gd name="T38" fmla="*/ 40 w 60"/>
                  <a:gd name="T39" fmla="*/ 70 h 72"/>
                  <a:gd name="T40" fmla="*/ 45 w 60"/>
                  <a:gd name="T41" fmla="*/ 72 h 72"/>
                  <a:gd name="T42" fmla="*/ 52 w 60"/>
                  <a:gd name="T4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0" h="72">
                    <a:moveTo>
                      <a:pt x="52" y="72"/>
                    </a:moveTo>
                    <a:lnTo>
                      <a:pt x="57" y="70"/>
                    </a:lnTo>
                    <a:lnTo>
                      <a:pt x="60" y="65"/>
                    </a:lnTo>
                    <a:lnTo>
                      <a:pt x="58" y="57"/>
                    </a:lnTo>
                    <a:lnTo>
                      <a:pt x="55" y="48"/>
                    </a:lnTo>
                    <a:lnTo>
                      <a:pt x="46" y="34"/>
                    </a:lnTo>
                    <a:lnTo>
                      <a:pt x="35" y="22"/>
                    </a:lnTo>
                    <a:lnTo>
                      <a:pt x="29" y="14"/>
                    </a:lnTo>
                    <a:lnTo>
                      <a:pt x="23" y="8"/>
                    </a:lnTo>
                    <a:lnTo>
                      <a:pt x="11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0" y="10"/>
                    </a:lnTo>
                    <a:lnTo>
                      <a:pt x="0" y="17"/>
                    </a:lnTo>
                    <a:lnTo>
                      <a:pt x="3" y="32"/>
                    </a:lnTo>
                    <a:lnTo>
                      <a:pt x="8" y="40"/>
                    </a:lnTo>
                    <a:lnTo>
                      <a:pt x="15" y="48"/>
                    </a:lnTo>
                    <a:lnTo>
                      <a:pt x="30" y="62"/>
                    </a:lnTo>
                    <a:lnTo>
                      <a:pt x="35" y="66"/>
                    </a:lnTo>
                    <a:lnTo>
                      <a:pt x="40" y="70"/>
                    </a:lnTo>
                    <a:lnTo>
                      <a:pt x="45" y="72"/>
                    </a:lnTo>
                    <a:lnTo>
                      <a:pt x="52" y="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8" name="Freeform 8">
                <a:extLst>
                  <a:ext uri="{FF2B5EF4-FFF2-40B4-BE49-F238E27FC236}">
                    <a16:creationId xmlns:a16="http://schemas.microsoft.com/office/drawing/2014/main" id="{2A945BF0-55AA-4EBD-9168-6A2E710CD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7" y="1451"/>
                <a:ext cx="41" cy="52"/>
              </a:xfrm>
              <a:custGeom>
                <a:avLst/>
                <a:gdLst>
                  <a:gd name="T0" fmla="*/ 39 w 41"/>
                  <a:gd name="T1" fmla="*/ 52 h 52"/>
                  <a:gd name="T2" fmla="*/ 41 w 41"/>
                  <a:gd name="T3" fmla="*/ 52 h 52"/>
                  <a:gd name="T4" fmla="*/ 35 w 41"/>
                  <a:gd name="T5" fmla="*/ 48 h 52"/>
                  <a:gd name="T6" fmla="*/ 30 w 41"/>
                  <a:gd name="T7" fmla="*/ 44 h 52"/>
                  <a:gd name="T8" fmla="*/ 25 w 41"/>
                  <a:gd name="T9" fmla="*/ 39 h 52"/>
                  <a:gd name="T10" fmla="*/ 18 w 41"/>
                  <a:gd name="T11" fmla="*/ 31 h 52"/>
                  <a:gd name="T12" fmla="*/ 12 w 41"/>
                  <a:gd name="T13" fmla="*/ 22 h 52"/>
                  <a:gd name="T14" fmla="*/ 9 w 41"/>
                  <a:gd name="T15" fmla="*/ 15 h 52"/>
                  <a:gd name="T16" fmla="*/ 6 w 41"/>
                  <a:gd name="T17" fmla="*/ 9 h 52"/>
                  <a:gd name="T18" fmla="*/ 6 w 41"/>
                  <a:gd name="T19" fmla="*/ 6 h 52"/>
                  <a:gd name="T20" fmla="*/ 7 w 41"/>
                  <a:gd name="T21" fmla="*/ 3 h 52"/>
                  <a:gd name="T22" fmla="*/ 7 w 41"/>
                  <a:gd name="T23" fmla="*/ 2 h 52"/>
                  <a:gd name="T24" fmla="*/ 5 w 41"/>
                  <a:gd name="T25" fmla="*/ 0 h 52"/>
                  <a:gd name="T26" fmla="*/ 3 w 41"/>
                  <a:gd name="T27" fmla="*/ 1 h 52"/>
                  <a:gd name="T28" fmla="*/ 1 w 41"/>
                  <a:gd name="T29" fmla="*/ 2 h 52"/>
                  <a:gd name="T30" fmla="*/ 0 w 41"/>
                  <a:gd name="T31" fmla="*/ 5 h 52"/>
                  <a:gd name="T32" fmla="*/ 0 w 41"/>
                  <a:gd name="T33" fmla="*/ 7 h 52"/>
                  <a:gd name="T34" fmla="*/ 1 w 41"/>
                  <a:gd name="T35" fmla="*/ 9 h 52"/>
                  <a:gd name="T36" fmla="*/ 3 w 41"/>
                  <a:gd name="T37" fmla="*/ 16 h 52"/>
                  <a:gd name="T38" fmla="*/ 7 w 41"/>
                  <a:gd name="T39" fmla="*/ 24 h 52"/>
                  <a:gd name="T40" fmla="*/ 14 w 41"/>
                  <a:gd name="T41" fmla="*/ 31 h 52"/>
                  <a:gd name="T42" fmla="*/ 20 w 41"/>
                  <a:gd name="T43" fmla="*/ 38 h 52"/>
                  <a:gd name="T44" fmla="*/ 26 w 41"/>
                  <a:gd name="T45" fmla="*/ 42 h 52"/>
                  <a:gd name="T46" fmla="*/ 28 w 41"/>
                  <a:gd name="T47" fmla="*/ 43 h 52"/>
                  <a:gd name="T48" fmla="*/ 39 w 41"/>
                  <a:gd name="T4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" h="52">
                    <a:moveTo>
                      <a:pt x="39" y="52"/>
                    </a:moveTo>
                    <a:lnTo>
                      <a:pt x="41" y="52"/>
                    </a:lnTo>
                    <a:lnTo>
                      <a:pt x="35" y="48"/>
                    </a:lnTo>
                    <a:lnTo>
                      <a:pt x="30" y="44"/>
                    </a:lnTo>
                    <a:lnTo>
                      <a:pt x="25" y="39"/>
                    </a:lnTo>
                    <a:lnTo>
                      <a:pt x="18" y="31"/>
                    </a:lnTo>
                    <a:lnTo>
                      <a:pt x="12" y="22"/>
                    </a:lnTo>
                    <a:lnTo>
                      <a:pt x="9" y="15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3" y="16"/>
                    </a:lnTo>
                    <a:lnTo>
                      <a:pt x="7" y="24"/>
                    </a:lnTo>
                    <a:lnTo>
                      <a:pt x="14" y="31"/>
                    </a:lnTo>
                    <a:lnTo>
                      <a:pt x="20" y="38"/>
                    </a:lnTo>
                    <a:lnTo>
                      <a:pt x="26" y="42"/>
                    </a:lnTo>
                    <a:lnTo>
                      <a:pt x="28" y="43"/>
                    </a:lnTo>
                    <a:lnTo>
                      <a:pt x="39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9" name="Freeform 9">
                <a:extLst>
                  <a:ext uri="{FF2B5EF4-FFF2-40B4-BE49-F238E27FC236}">
                    <a16:creationId xmlns:a16="http://schemas.microsoft.com/office/drawing/2014/main" id="{C3157C5D-E2E5-4CF5-A264-2CD3886C6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1391"/>
                <a:ext cx="55" cy="92"/>
              </a:xfrm>
              <a:custGeom>
                <a:avLst/>
                <a:gdLst>
                  <a:gd name="T0" fmla="*/ 15 w 55"/>
                  <a:gd name="T1" fmla="*/ 92 h 92"/>
                  <a:gd name="T2" fmla="*/ 22 w 55"/>
                  <a:gd name="T3" fmla="*/ 92 h 92"/>
                  <a:gd name="T4" fmla="*/ 28 w 55"/>
                  <a:gd name="T5" fmla="*/ 89 h 92"/>
                  <a:gd name="T6" fmla="*/ 34 w 55"/>
                  <a:gd name="T7" fmla="*/ 85 h 92"/>
                  <a:gd name="T8" fmla="*/ 39 w 55"/>
                  <a:gd name="T9" fmla="*/ 79 h 92"/>
                  <a:gd name="T10" fmla="*/ 43 w 55"/>
                  <a:gd name="T11" fmla="*/ 72 h 92"/>
                  <a:gd name="T12" fmla="*/ 46 w 55"/>
                  <a:gd name="T13" fmla="*/ 65 h 92"/>
                  <a:gd name="T14" fmla="*/ 51 w 55"/>
                  <a:gd name="T15" fmla="*/ 51 h 92"/>
                  <a:gd name="T16" fmla="*/ 53 w 55"/>
                  <a:gd name="T17" fmla="*/ 38 h 92"/>
                  <a:gd name="T18" fmla="*/ 55 w 55"/>
                  <a:gd name="T19" fmla="*/ 24 h 92"/>
                  <a:gd name="T20" fmla="*/ 54 w 55"/>
                  <a:gd name="T21" fmla="*/ 18 h 92"/>
                  <a:gd name="T22" fmla="*/ 53 w 55"/>
                  <a:gd name="T23" fmla="*/ 12 h 92"/>
                  <a:gd name="T24" fmla="*/ 50 w 55"/>
                  <a:gd name="T25" fmla="*/ 7 h 92"/>
                  <a:gd name="T26" fmla="*/ 46 w 55"/>
                  <a:gd name="T27" fmla="*/ 2 h 92"/>
                  <a:gd name="T28" fmla="*/ 43 w 55"/>
                  <a:gd name="T29" fmla="*/ 0 h 92"/>
                  <a:gd name="T30" fmla="*/ 38 w 55"/>
                  <a:gd name="T31" fmla="*/ 0 h 92"/>
                  <a:gd name="T32" fmla="*/ 30 w 55"/>
                  <a:gd name="T33" fmla="*/ 2 h 92"/>
                  <a:gd name="T34" fmla="*/ 22 w 55"/>
                  <a:gd name="T35" fmla="*/ 9 h 92"/>
                  <a:gd name="T36" fmla="*/ 15 w 55"/>
                  <a:gd name="T37" fmla="*/ 17 h 92"/>
                  <a:gd name="T38" fmla="*/ 5 w 55"/>
                  <a:gd name="T39" fmla="*/ 36 h 92"/>
                  <a:gd name="T40" fmla="*/ 0 w 55"/>
                  <a:gd name="T41" fmla="*/ 50 h 92"/>
                  <a:gd name="T42" fmla="*/ 0 w 55"/>
                  <a:gd name="T43" fmla="*/ 64 h 92"/>
                  <a:gd name="T44" fmla="*/ 0 w 55"/>
                  <a:gd name="T45" fmla="*/ 70 h 92"/>
                  <a:gd name="T46" fmla="*/ 2 w 55"/>
                  <a:gd name="T47" fmla="*/ 77 h 92"/>
                  <a:gd name="T48" fmla="*/ 5 w 55"/>
                  <a:gd name="T49" fmla="*/ 82 h 92"/>
                  <a:gd name="T50" fmla="*/ 8 w 55"/>
                  <a:gd name="T51" fmla="*/ 88 h 92"/>
                  <a:gd name="T52" fmla="*/ 11 w 55"/>
                  <a:gd name="T53" fmla="*/ 90 h 92"/>
                  <a:gd name="T54" fmla="*/ 15 w 55"/>
                  <a:gd name="T5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" h="92">
                    <a:moveTo>
                      <a:pt x="15" y="92"/>
                    </a:moveTo>
                    <a:lnTo>
                      <a:pt x="22" y="92"/>
                    </a:lnTo>
                    <a:lnTo>
                      <a:pt x="28" y="89"/>
                    </a:lnTo>
                    <a:lnTo>
                      <a:pt x="34" y="85"/>
                    </a:lnTo>
                    <a:lnTo>
                      <a:pt x="39" y="79"/>
                    </a:lnTo>
                    <a:lnTo>
                      <a:pt x="43" y="72"/>
                    </a:lnTo>
                    <a:lnTo>
                      <a:pt x="46" y="65"/>
                    </a:lnTo>
                    <a:lnTo>
                      <a:pt x="51" y="51"/>
                    </a:lnTo>
                    <a:lnTo>
                      <a:pt x="53" y="38"/>
                    </a:lnTo>
                    <a:lnTo>
                      <a:pt x="55" y="24"/>
                    </a:lnTo>
                    <a:lnTo>
                      <a:pt x="54" y="18"/>
                    </a:lnTo>
                    <a:lnTo>
                      <a:pt x="53" y="12"/>
                    </a:lnTo>
                    <a:lnTo>
                      <a:pt x="50" y="7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0" y="2"/>
                    </a:lnTo>
                    <a:lnTo>
                      <a:pt x="22" y="9"/>
                    </a:lnTo>
                    <a:lnTo>
                      <a:pt x="15" y="17"/>
                    </a:lnTo>
                    <a:lnTo>
                      <a:pt x="5" y="36"/>
                    </a:lnTo>
                    <a:lnTo>
                      <a:pt x="0" y="5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2" y="77"/>
                    </a:lnTo>
                    <a:lnTo>
                      <a:pt x="5" y="82"/>
                    </a:lnTo>
                    <a:lnTo>
                      <a:pt x="8" y="88"/>
                    </a:lnTo>
                    <a:lnTo>
                      <a:pt x="11" y="90"/>
                    </a:lnTo>
                    <a:lnTo>
                      <a:pt x="15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0" name="Freeform 10">
                <a:extLst>
                  <a:ext uri="{FF2B5EF4-FFF2-40B4-BE49-F238E27FC236}">
                    <a16:creationId xmlns:a16="http://schemas.microsoft.com/office/drawing/2014/main" id="{6EB072F8-41E6-471B-879A-FAAE70FDF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1442"/>
                <a:ext cx="8" cy="9"/>
              </a:xfrm>
              <a:custGeom>
                <a:avLst/>
                <a:gdLst>
                  <a:gd name="T0" fmla="*/ 0 w 8"/>
                  <a:gd name="T1" fmla="*/ 9 h 9"/>
                  <a:gd name="T2" fmla="*/ 6 w 8"/>
                  <a:gd name="T3" fmla="*/ 4 h 9"/>
                  <a:gd name="T4" fmla="*/ 8 w 8"/>
                  <a:gd name="T5" fmla="*/ 0 h 9"/>
                  <a:gd name="T6" fmla="*/ 7 w 8"/>
                  <a:gd name="T7" fmla="*/ 1 h 9"/>
                  <a:gd name="T8" fmla="*/ 6 w 8"/>
                  <a:gd name="T9" fmla="*/ 2 h 9"/>
                  <a:gd name="T10" fmla="*/ 4 w 8"/>
                  <a:gd name="T11" fmla="*/ 4 h 9"/>
                  <a:gd name="T12" fmla="*/ 3 w 8"/>
                  <a:gd name="T13" fmla="*/ 5 h 9"/>
                  <a:gd name="T14" fmla="*/ 1 w 8"/>
                  <a:gd name="T15" fmla="*/ 6 h 9"/>
                  <a:gd name="T16" fmla="*/ 0 w 8"/>
                  <a:gd name="T17" fmla="*/ 7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lnTo>
                      <a:pt x="6" y="4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1" name="Freeform 11">
                <a:extLst>
                  <a:ext uri="{FF2B5EF4-FFF2-40B4-BE49-F238E27FC236}">
                    <a16:creationId xmlns:a16="http://schemas.microsoft.com/office/drawing/2014/main" id="{166ECEAD-CBA0-4536-BC7A-FFB7ED5358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" y="1356"/>
                <a:ext cx="59" cy="72"/>
              </a:xfrm>
              <a:custGeom>
                <a:avLst/>
                <a:gdLst>
                  <a:gd name="T0" fmla="*/ 49 w 59"/>
                  <a:gd name="T1" fmla="*/ 72 h 72"/>
                  <a:gd name="T2" fmla="*/ 57 w 59"/>
                  <a:gd name="T3" fmla="*/ 69 h 72"/>
                  <a:gd name="T4" fmla="*/ 58 w 59"/>
                  <a:gd name="T5" fmla="*/ 68 h 72"/>
                  <a:gd name="T6" fmla="*/ 59 w 59"/>
                  <a:gd name="T7" fmla="*/ 64 h 72"/>
                  <a:gd name="T8" fmla="*/ 59 w 59"/>
                  <a:gd name="T9" fmla="*/ 62 h 72"/>
                  <a:gd name="T10" fmla="*/ 59 w 59"/>
                  <a:gd name="T11" fmla="*/ 55 h 72"/>
                  <a:gd name="T12" fmla="*/ 58 w 59"/>
                  <a:gd name="T13" fmla="*/ 50 h 72"/>
                  <a:gd name="T14" fmla="*/ 56 w 59"/>
                  <a:gd name="T15" fmla="*/ 44 h 72"/>
                  <a:gd name="T16" fmla="*/ 48 w 59"/>
                  <a:gd name="T17" fmla="*/ 34 h 72"/>
                  <a:gd name="T18" fmla="*/ 42 w 59"/>
                  <a:gd name="T19" fmla="*/ 25 h 72"/>
                  <a:gd name="T20" fmla="*/ 29 w 59"/>
                  <a:gd name="T21" fmla="*/ 13 h 72"/>
                  <a:gd name="T22" fmla="*/ 21 w 59"/>
                  <a:gd name="T23" fmla="*/ 6 h 72"/>
                  <a:gd name="T24" fmla="*/ 14 w 59"/>
                  <a:gd name="T25" fmla="*/ 3 h 72"/>
                  <a:gd name="T26" fmla="*/ 10 w 59"/>
                  <a:gd name="T27" fmla="*/ 1 h 72"/>
                  <a:gd name="T28" fmla="*/ 7 w 59"/>
                  <a:gd name="T29" fmla="*/ 0 h 72"/>
                  <a:gd name="T30" fmla="*/ 6 w 59"/>
                  <a:gd name="T31" fmla="*/ 1 h 72"/>
                  <a:gd name="T32" fmla="*/ 4 w 59"/>
                  <a:gd name="T33" fmla="*/ 3 h 72"/>
                  <a:gd name="T34" fmla="*/ 2 w 59"/>
                  <a:gd name="T35" fmla="*/ 5 h 72"/>
                  <a:gd name="T36" fmla="*/ 1 w 59"/>
                  <a:gd name="T37" fmla="*/ 7 h 72"/>
                  <a:gd name="T38" fmla="*/ 0 w 59"/>
                  <a:gd name="T39" fmla="*/ 14 h 72"/>
                  <a:gd name="T40" fmla="*/ 0 w 59"/>
                  <a:gd name="T41" fmla="*/ 17 h 72"/>
                  <a:gd name="T42" fmla="*/ 1 w 59"/>
                  <a:gd name="T43" fmla="*/ 20 h 72"/>
                  <a:gd name="T44" fmla="*/ 1 w 59"/>
                  <a:gd name="T45" fmla="*/ 23 h 72"/>
                  <a:gd name="T46" fmla="*/ 4 w 59"/>
                  <a:gd name="T47" fmla="*/ 30 h 72"/>
                  <a:gd name="T48" fmla="*/ 8 w 59"/>
                  <a:gd name="T49" fmla="*/ 37 h 72"/>
                  <a:gd name="T50" fmla="*/ 14 w 59"/>
                  <a:gd name="T51" fmla="*/ 44 h 72"/>
                  <a:gd name="T52" fmla="*/ 23 w 59"/>
                  <a:gd name="T53" fmla="*/ 54 h 72"/>
                  <a:gd name="T54" fmla="*/ 31 w 59"/>
                  <a:gd name="T55" fmla="*/ 62 h 72"/>
                  <a:gd name="T56" fmla="*/ 42 w 59"/>
                  <a:gd name="T57" fmla="*/ 68 h 72"/>
                  <a:gd name="T58" fmla="*/ 46 w 59"/>
                  <a:gd name="T59" fmla="*/ 70 h 72"/>
                  <a:gd name="T60" fmla="*/ 48 w 59"/>
                  <a:gd name="T61" fmla="*/ 71 h 72"/>
                  <a:gd name="T62" fmla="*/ 48 w 59"/>
                  <a:gd name="T63" fmla="*/ 72 h 72"/>
                  <a:gd name="T64" fmla="*/ 49 w 59"/>
                  <a:gd name="T6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" h="72">
                    <a:moveTo>
                      <a:pt x="49" y="72"/>
                    </a:moveTo>
                    <a:lnTo>
                      <a:pt x="57" y="69"/>
                    </a:lnTo>
                    <a:lnTo>
                      <a:pt x="58" y="68"/>
                    </a:lnTo>
                    <a:lnTo>
                      <a:pt x="59" y="64"/>
                    </a:lnTo>
                    <a:lnTo>
                      <a:pt x="59" y="62"/>
                    </a:lnTo>
                    <a:lnTo>
                      <a:pt x="59" y="55"/>
                    </a:lnTo>
                    <a:lnTo>
                      <a:pt x="58" y="50"/>
                    </a:lnTo>
                    <a:lnTo>
                      <a:pt x="56" y="44"/>
                    </a:lnTo>
                    <a:lnTo>
                      <a:pt x="48" y="34"/>
                    </a:lnTo>
                    <a:lnTo>
                      <a:pt x="42" y="25"/>
                    </a:lnTo>
                    <a:lnTo>
                      <a:pt x="29" y="13"/>
                    </a:lnTo>
                    <a:lnTo>
                      <a:pt x="21" y="6"/>
                    </a:lnTo>
                    <a:lnTo>
                      <a:pt x="14" y="3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1" y="23"/>
                    </a:lnTo>
                    <a:lnTo>
                      <a:pt x="4" y="30"/>
                    </a:lnTo>
                    <a:lnTo>
                      <a:pt x="8" y="37"/>
                    </a:lnTo>
                    <a:lnTo>
                      <a:pt x="14" y="44"/>
                    </a:lnTo>
                    <a:lnTo>
                      <a:pt x="23" y="54"/>
                    </a:lnTo>
                    <a:lnTo>
                      <a:pt x="31" y="62"/>
                    </a:lnTo>
                    <a:lnTo>
                      <a:pt x="42" y="68"/>
                    </a:lnTo>
                    <a:lnTo>
                      <a:pt x="46" y="70"/>
                    </a:lnTo>
                    <a:lnTo>
                      <a:pt x="48" y="71"/>
                    </a:lnTo>
                    <a:lnTo>
                      <a:pt x="48" y="72"/>
                    </a:lnTo>
                    <a:lnTo>
                      <a:pt x="49" y="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2" name="Freeform 12">
                <a:extLst>
                  <a:ext uri="{FF2B5EF4-FFF2-40B4-BE49-F238E27FC236}">
                    <a16:creationId xmlns:a16="http://schemas.microsoft.com/office/drawing/2014/main" id="{B7B18D3A-45B9-4F3E-941C-5DCB979D7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1398"/>
                <a:ext cx="26" cy="17"/>
              </a:xfrm>
              <a:custGeom>
                <a:avLst/>
                <a:gdLst>
                  <a:gd name="T0" fmla="*/ 26 w 26"/>
                  <a:gd name="T1" fmla="*/ 17 h 17"/>
                  <a:gd name="T2" fmla="*/ 26 w 26"/>
                  <a:gd name="T3" fmla="*/ 15 h 17"/>
                  <a:gd name="T4" fmla="*/ 26 w 26"/>
                  <a:gd name="T5" fmla="*/ 13 h 17"/>
                  <a:gd name="T6" fmla="*/ 25 w 26"/>
                  <a:gd name="T7" fmla="*/ 11 h 17"/>
                  <a:gd name="T8" fmla="*/ 25 w 26"/>
                  <a:gd name="T9" fmla="*/ 9 h 17"/>
                  <a:gd name="T10" fmla="*/ 24 w 26"/>
                  <a:gd name="T11" fmla="*/ 7 h 17"/>
                  <a:gd name="T12" fmla="*/ 23 w 26"/>
                  <a:gd name="T13" fmla="*/ 5 h 17"/>
                  <a:gd name="T14" fmla="*/ 22 w 26"/>
                  <a:gd name="T15" fmla="*/ 4 h 17"/>
                  <a:gd name="T16" fmla="*/ 20 w 26"/>
                  <a:gd name="T17" fmla="*/ 2 h 17"/>
                  <a:gd name="T18" fmla="*/ 20 w 26"/>
                  <a:gd name="T19" fmla="*/ 1 h 17"/>
                  <a:gd name="T20" fmla="*/ 18 w 26"/>
                  <a:gd name="T21" fmla="*/ 0 h 17"/>
                  <a:gd name="T22" fmla="*/ 17 w 26"/>
                  <a:gd name="T23" fmla="*/ 0 h 17"/>
                  <a:gd name="T24" fmla="*/ 15 w 26"/>
                  <a:gd name="T25" fmla="*/ 0 h 17"/>
                  <a:gd name="T26" fmla="*/ 14 w 26"/>
                  <a:gd name="T27" fmla="*/ 1 h 17"/>
                  <a:gd name="T28" fmla="*/ 12 w 26"/>
                  <a:gd name="T29" fmla="*/ 1 h 17"/>
                  <a:gd name="T30" fmla="*/ 10 w 26"/>
                  <a:gd name="T31" fmla="*/ 2 h 17"/>
                  <a:gd name="T32" fmla="*/ 7 w 26"/>
                  <a:gd name="T33" fmla="*/ 5 h 17"/>
                  <a:gd name="T34" fmla="*/ 6 w 26"/>
                  <a:gd name="T35" fmla="*/ 6 h 17"/>
                  <a:gd name="T36" fmla="*/ 5 w 26"/>
                  <a:gd name="T37" fmla="*/ 7 h 17"/>
                  <a:gd name="T38" fmla="*/ 4 w 26"/>
                  <a:gd name="T39" fmla="*/ 8 h 17"/>
                  <a:gd name="T40" fmla="*/ 3 w 26"/>
                  <a:gd name="T41" fmla="*/ 8 h 17"/>
                  <a:gd name="T42" fmla="*/ 2 w 26"/>
                  <a:gd name="T43" fmla="*/ 10 h 17"/>
                  <a:gd name="T44" fmla="*/ 1 w 26"/>
                  <a:gd name="T45" fmla="*/ 10 h 17"/>
                  <a:gd name="T46" fmla="*/ 1 w 26"/>
                  <a:gd name="T47" fmla="*/ 10 h 17"/>
                  <a:gd name="T48" fmla="*/ 0 w 26"/>
                  <a:gd name="T49" fmla="*/ 11 h 17"/>
                  <a:gd name="T50" fmla="*/ 0 w 26"/>
                  <a:gd name="T51" fmla="*/ 12 h 17"/>
                  <a:gd name="T52" fmla="*/ 0 w 26"/>
                  <a:gd name="T53" fmla="*/ 12 h 17"/>
                  <a:gd name="T54" fmla="*/ 1 w 26"/>
                  <a:gd name="T55" fmla="*/ 11 h 17"/>
                  <a:gd name="T56" fmla="*/ 3 w 26"/>
                  <a:gd name="T57" fmla="*/ 10 h 17"/>
                  <a:gd name="T58" fmla="*/ 6 w 26"/>
                  <a:gd name="T59" fmla="*/ 10 h 17"/>
                  <a:gd name="T60" fmla="*/ 8 w 26"/>
                  <a:gd name="T61" fmla="*/ 10 h 17"/>
                  <a:gd name="T62" fmla="*/ 10 w 26"/>
                  <a:gd name="T63" fmla="*/ 10 h 17"/>
                  <a:gd name="T64" fmla="*/ 13 w 26"/>
                  <a:gd name="T65" fmla="*/ 10 h 17"/>
                  <a:gd name="T66" fmla="*/ 17 w 26"/>
                  <a:gd name="T67" fmla="*/ 10 h 17"/>
                  <a:gd name="T68" fmla="*/ 26 w 26"/>
                  <a:gd name="T6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17">
                    <a:moveTo>
                      <a:pt x="26" y="17"/>
                    </a:moveTo>
                    <a:lnTo>
                      <a:pt x="26" y="15"/>
                    </a:lnTo>
                    <a:lnTo>
                      <a:pt x="26" y="13"/>
                    </a:lnTo>
                    <a:lnTo>
                      <a:pt x="25" y="11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3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3" y="10"/>
                    </a:lnTo>
                    <a:lnTo>
                      <a:pt x="17" y="10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3" name="Freeform 13">
                <a:extLst>
                  <a:ext uri="{FF2B5EF4-FFF2-40B4-BE49-F238E27FC236}">
                    <a16:creationId xmlns:a16="http://schemas.microsoft.com/office/drawing/2014/main" id="{9FCE62B2-5BF8-4017-B1DA-297A88830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5" y="1334"/>
                <a:ext cx="40" cy="81"/>
              </a:xfrm>
              <a:custGeom>
                <a:avLst/>
                <a:gdLst>
                  <a:gd name="T0" fmla="*/ 14 w 40"/>
                  <a:gd name="T1" fmla="*/ 81 h 81"/>
                  <a:gd name="T2" fmla="*/ 18 w 40"/>
                  <a:gd name="T3" fmla="*/ 79 h 81"/>
                  <a:gd name="T4" fmla="*/ 21 w 40"/>
                  <a:gd name="T5" fmla="*/ 78 h 81"/>
                  <a:gd name="T6" fmla="*/ 25 w 40"/>
                  <a:gd name="T7" fmla="*/ 74 h 81"/>
                  <a:gd name="T8" fmla="*/ 28 w 40"/>
                  <a:gd name="T9" fmla="*/ 68 h 81"/>
                  <a:gd name="T10" fmla="*/ 32 w 40"/>
                  <a:gd name="T11" fmla="*/ 60 h 81"/>
                  <a:gd name="T12" fmla="*/ 33 w 40"/>
                  <a:gd name="T13" fmla="*/ 56 h 81"/>
                  <a:gd name="T14" fmla="*/ 38 w 40"/>
                  <a:gd name="T15" fmla="*/ 36 h 81"/>
                  <a:gd name="T16" fmla="*/ 40 w 40"/>
                  <a:gd name="T17" fmla="*/ 25 h 81"/>
                  <a:gd name="T18" fmla="*/ 40 w 40"/>
                  <a:gd name="T19" fmla="*/ 18 h 81"/>
                  <a:gd name="T20" fmla="*/ 38 w 40"/>
                  <a:gd name="T21" fmla="*/ 12 h 81"/>
                  <a:gd name="T22" fmla="*/ 37 w 40"/>
                  <a:gd name="T23" fmla="*/ 6 h 81"/>
                  <a:gd name="T24" fmla="*/ 35 w 40"/>
                  <a:gd name="T25" fmla="*/ 3 h 81"/>
                  <a:gd name="T26" fmla="*/ 30 w 40"/>
                  <a:gd name="T27" fmla="*/ 0 h 81"/>
                  <a:gd name="T28" fmla="*/ 26 w 40"/>
                  <a:gd name="T29" fmla="*/ 1 h 81"/>
                  <a:gd name="T30" fmla="*/ 21 w 40"/>
                  <a:gd name="T31" fmla="*/ 3 h 81"/>
                  <a:gd name="T32" fmla="*/ 17 w 40"/>
                  <a:gd name="T33" fmla="*/ 6 h 81"/>
                  <a:gd name="T34" fmla="*/ 12 w 40"/>
                  <a:gd name="T35" fmla="*/ 13 h 81"/>
                  <a:gd name="T36" fmla="*/ 8 w 40"/>
                  <a:gd name="T37" fmla="*/ 18 h 81"/>
                  <a:gd name="T38" fmla="*/ 6 w 40"/>
                  <a:gd name="T39" fmla="*/ 25 h 81"/>
                  <a:gd name="T40" fmla="*/ 3 w 40"/>
                  <a:gd name="T41" fmla="*/ 32 h 81"/>
                  <a:gd name="T42" fmla="*/ 1 w 40"/>
                  <a:gd name="T43" fmla="*/ 38 h 81"/>
                  <a:gd name="T44" fmla="*/ 1 w 40"/>
                  <a:gd name="T45" fmla="*/ 48 h 81"/>
                  <a:gd name="T46" fmla="*/ 0 w 40"/>
                  <a:gd name="T47" fmla="*/ 54 h 81"/>
                  <a:gd name="T48" fmla="*/ 0 w 40"/>
                  <a:gd name="T49" fmla="*/ 61 h 81"/>
                  <a:gd name="T50" fmla="*/ 1 w 40"/>
                  <a:gd name="T51" fmla="*/ 68 h 81"/>
                  <a:gd name="T52" fmla="*/ 1 w 40"/>
                  <a:gd name="T53" fmla="*/ 71 h 81"/>
                  <a:gd name="T54" fmla="*/ 14 w 40"/>
                  <a:gd name="T5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" h="81">
                    <a:moveTo>
                      <a:pt x="14" y="81"/>
                    </a:moveTo>
                    <a:lnTo>
                      <a:pt x="18" y="79"/>
                    </a:lnTo>
                    <a:lnTo>
                      <a:pt x="21" y="78"/>
                    </a:lnTo>
                    <a:lnTo>
                      <a:pt x="25" y="74"/>
                    </a:lnTo>
                    <a:lnTo>
                      <a:pt x="28" y="68"/>
                    </a:lnTo>
                    <a:lnTo>
                      <a:pt x="32" y="60"/>
                    </a:lnTo>
                    <a:lnTo>
                      <a:pt x="33" y="56"/>
                    </a:lnTo>
                    <a:lnTo>
                      <a:pt x="38" y="36"/>
                    </a:lnTo>
                    <a:lnTo>
                      <a:pt x="40" y="25"/>
                    </a:lnTo>
                    <a:lnTo>
                      <a:pt x="40" y="18"/>
                    </a:lnTo>
                    <a:lnTo>
                      <a:pt x="38" y="12"/>
                    </a:lnTo>
                    <a:lnTo>
                      <a:pt x="37" y="6"/>
                    </a:lnTo>
                    <a:lnTo>
                      <a:pt x="35" y="3"/>
                    </a:lnTo>
                    <a:lnTo>
                      <a:pt x="30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7" y="6"/>
                    </a:lnTo>
                    <a:lnTo>
                      <a:pt x="12" y="13"/>
                    </a:lnTo>
                    <a:lnTo>
                      <a:pt x="8" y="18"/>
                    </a:lnTo>
                    <a:lnTo>
                      <a:pt x="6" y="25"/>
                    </a:lnTo>
                    <a:lnTo>
                      <a:pt x="3" y="32"/>
                    </a:lnTo>
                    <a:lnTo>
                      <a:pt x="1" y="38"/>
                    </a:lnTo>
                    <a:lnTo>
                      <a:pt x="1" y="48"/>
                    </a:lnTo>
                    <a:lnTo>
                      <a:pt x="0" y="54"/>
                    </a:lnTo>
                    <a:lnTo>
                      <a:pt x="0" y="61"/>
                    </a:lnTo>
                    <a:lnTo>
                      <a:pt x="1" y="68"/>
                    </a:lnTo>
                    <a:lnTo>
                      <a:pt x="1" y="71"/>
                    </a:lnTo>
                    <a:lnTo>
                      <a:pt x="14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4" name="Freeform 14">
                <a:extLst>
                  <a:ext uri="{FF2B5EF4-FFF2-40B4-BE49-F238E27FC236}">
                    <a16:creationId xmlns:a16="http://schemas.microsoft.com/office/drawing/2014/main" id="{C792D017-4BD9-4983-8B17-27A806CB8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1370"/>
                <a:ext cx="14" cy="26"/>
              </a:xfrm>
              <a:custGeom>
                <a:avLst/>
                <a:gdLst>
                  <a:gd name="T0" fmla="*/ 14 w 14"/>
                  <a:gd name="T1" fmla="*/ 25 h 26"/>
                  <a:gd name="T2" fmla="*/ 11 w 14"/>
                  <a:gd name="T3" fmla="*/ 20 h 26"/>
                  <a:gd name="T4" fmla="*/ 7 w 14"/>
                  <a:gd name="T5" fmla="*/ 14 h 26"/>
                  <a:gd name="T6" fmla="*/ 4 w 14"/>
                  <a:gd name="T7" fmla="*/ 8 h 26"/>
                  <a:gd name="T8" fmla="*/ 4 w 14"/>
                  <a:gd name="T9" fmla="*/ 0 h 26"/>
                  <a:gd name="T10" fmla="*/ 2 w 14"/>
                  <a:gd name="T11" fmla="*/ 0 h 26"/>
                  <a:gd name="T12" fmla="*/ 0 w 14"/>
                  <a:gd name="T13" fmla="*/ 0 h 26"/>
                  <a:gd name="T14" fmla="*/ 1 w 14"/>
                  <a:gd name="T15" fmla="*/ 5 h 26"/>
                  <a:gd name="T16" fmla="*/ 3 w 14"/>
                  <a:gd name="T17" fmla="*/ 10 h 26"/>
                  <a:gd name="T18" fmla="*/ 9 w 14"/>
                  <a:gd name="T19" fmla="*/ 20 h 26"/>
                  <a:gd name="T20" fmla="*/ 12 w 14"/>
                  <a:gd name="T21" fmla="*/ 23 h 26"/>
                  <a:gd name="T22" fmla="*/ 14 w 14"/>
                  <a:gd name="T23" fmla="*/ 26 h 26"/>
                  <a:gd name="T24" fmla="*/ 14 w 14"/>
                  <a:gd name="T25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6">
                    <a:moveTo>
                      <a:pt x="14" y="25"/>
                    </a:moveTo>
                    <a:lnTo>
                      <a:pt x="11" y="20"/>
                    </a:lnTo>
                    <a:lnTo>
                      <a:pt x="7" y="14"/>
                    </a:lnTo>
                    <a:lnTo>
                      <a:pt x="4" y="8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10"/>
                    </a:lnTo>
                    <a:lnTo>
                      <a:pt x="9" y="20"/>
                    </a:lnTo>
                    <a:lnTo>
                      <a:pt x="12" y="23"/>
                    </a:lnTo>
                    <a:lnTo>
                      <a:pt x="14" y="26"/>
                    </a:lnTo>
                    <a:lnTo>
                      <a:pt x="14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5" name="Freeform 15">
                <a:extLst>
                  <a:ext uri="{FF2B5EF4-FFF2-40B4-BE49-F238E27FC236}">
                    <a16:creationId xmlns:a16="http://schemas.microsoft.com/office/drawing/2014/main" id="{3137A8E6-B071-4F08-ABD0-8C64CCF551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8" y="1287"/>
                <a:ext cx="53" cy="79"/>
              </a:xfrm>
              <a:custGeom>
                <a:avLst/>
                <a:gdLst>
                  <a:gd name="T0" fmla="*/ 15 w 53"/>
                  <a:gd name="T1" fmla="*/ 79 h 79"/>
                  <a:gd name="T2" fmla="*/ 29 w 53"/>
                  <a:gd name="T3" fmla="*/ 77 h 79"/>
                  <a:gd name="T4" fmla="*/ 35 w 53"/>
                  <a:gd name="T5" fmla="*/ 72 h 79"/>
                  <a:gd name="T6" fmla="*/ 40 w 53"/>
                  <a:gd name="T7" fmla="*/ 65 h 79"/>
                  <a:gd name="T8" fmla="*/ 43 w 53"/>
                  <a:gd name="T9" fmla="*/ 58 h 79"/>
                  <a:gd name="T10" fmla="*/ 48 w 53"/>
                  <a:gd name="T11" fmla="*/ 48 h 79"/>
                  <a:gd name="T12" fmla="*/ 50 w 53"/>
                  <a:gd name="T13" fmla="*/ 40 h 79"/>
                  <a:gd name="T14" fmla="*/ 52 w 53"/>
                  <a:gd name="T15" fmla="*/ 31 h 79"/>
                  <a:gd name="T16" fmla="*/ 53 w 53"/>
                  <a:gd name="T17" fmla="*/ 22 h 79"/>
                  <a:gd name="T18" fmla="*/ 53 w 53"/>
                  <a:gd name="T19" fmla="*/ 18 h 79"/>
                  <a:gd name="T20" fmla="*/ 52 w 53"/>
                  <a:gd name="T21" fmla="*/ 12 h 79"/>
                  <a:gd name="T22" fmla="*/ 50 w 53"/>
                  <a:gd name="T23" fmla="*/ 10 h 79"/>
                  <a:gd name="T24" fmla="*/ 47 w 53"/>
                  <a:gd name="T25" fmla="*/ 5 h 79"/>
                  <a:gd name="T26" fmla="*/ 43 w 53"/>
                  <a:gd name="T27" fmla="*/ 2 h 79"/>
                  <a:gd name="T28" fmla="*/ 41 w 53"/>
                  <a:gd name="T29" fmla="*/ 0 h 79"/>
                  <a:gd name="T30" fmla="*/ 38 w 53"/>
                  <a:gd name="T31" fmla="*/ 0 h 79"/>
                  <a:gd name="T32" fmla="*/ 35 w 53"/>
                  <a:gd name="T33" fmla="*/ 0 h 79"/>
                  <a:gd name="T34" fmla="*/ 30 w 53"/>
                  <a:gd name="T35" fmla="*/ 0 h 79"/>
                  <a:gd name="T36" fmla="*/ 26 w 53"/>
                  <a:gd name="T37" fmla="*/ 2 h 79"/>
                  <a:gd name="T38" fmla="*/ 23 w 53"/>
                  <a:gd name="T39" fmla="*/ 5 h 79"/>
                  <a:gd name="T40" fmla="*/ 17 w 53"/>
                  <a:gd name="T41" fmla="*/ 11 h 79"/>
                  <a:gd name="T42" fmla="*/ 10 w 53"/>
                  <a:gd name="T43" fmla="*/ 21 h 79"/>
                  <a:gd name="T44" fmla="*/ 5 w 53"/>
                  <a:gd name="T45" fmla="*/ 31 h 79"/>
                  <a:gd name="T46" fmla="*/ 3 w 53"/>
                  <a:gd name="T47" fmla="*/ 39 h 79"/>
                  <a:gd name="T48" fmla="*/ 0 w 53"/>
                  <a:gd name="T49" fmla="*/ 47 h 79"/>
                  <a:gd name="T50" fmla="*/ 0 w 53"/>
                  <a:gd name="T51" fmla="*/ 55 h 79"/>
                  <a:gd name="T52" fmla="*/ 0 w 53"/>
                  <a:gd name="T53" fmla="*/ 63 h 79"/>
                  <a:gd name="T54" fmla="*/ 2 w 53"/>
                  <a:gd name="T55" fmla="*/ 68 h 79"/>
                  <a:gd name="T56" fmla="*/ 4 w 53"/>
                  <a:gd name="T57" fmla="*/ 72 h 79"/>
                  <a:gd name="T58" fmla="*/ 8 w 53"/>
                  <a:gd name="T59" fmla="*/ 75 h 79"/>
                  <a:gd name="T60" fmla="*/ 11 w 53"/>
                  <a:gd name="T61" fmla="*/ 78 h 79"/>
                  <a:gd name="T62" fmla="*/ 13 w 53"/>
                  <a:gd name="T63" fmla="*/ 78 h 79"/>
                  <a:gd name="T64" fmla="*/ 15 w 53"/>
                  <a:gd name="T65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3" h="79">
                    <a:moveTo>
                      <a:pt x="15" y="79"/>
                    </a:moveTo>
                    <a:lnTo>
                      <a:pt x="29" y="77"/>
                    </a:lnTo>
                    <a:lnTo>
                      <a:pt x="35" y="72"/>
                    </a:lnTo>
                    <a:lnTo>
                      <a:pt x="40" y="65"/>
                    </a:lnTo>
                    <a:lnTo>
                      <a:pt x="43" y="58"/>
                    </a:lnTo>
                    <a:lnTo>
                      <a:pt x="48" y="48"/>
                    </a:lnTo>
                    <a:lnTo>
                      <a:pt x="50" y="40"/>
                    </a:lnTo>
                    <a:lnTo>
                      <a:pt x="52" y="31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2" y="12"/>
                    </a:lnTo>
                    <a:lnTo>
                      <a:pt x="50" y="10"/>
                    </a:lnTo>
                    <a:lnTo>
                      <a:pt x="47" y="5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0" y="0"/>
                    </a:lnTo>
                    <a:lnTo>
                      <a:pt x="26" y="2"/>
                    </a:lnTo>
                    <a:lnTo>
                      <a:pt x="23" y="5"/>
                    </a:lnTo>
                    <a:lnTo>
                      <a:pt x="17" y="11"/>
                    </a:lnTo>
                    <a:lnTo>
                      <a:pt x="10" y="21"/>
                    </a:lnTo>
                    <a:lnTo>
                      <a:pt x="5" y="31"/>
                    </a:lnTo>
                    <a:lnTo>
                      <a:pt x="3" y="39"/>
                    </a:lnTo>
                    <a:lnTo>
                      <a:pt x="0" y="47"/>
                    </a:lnTo>
                    <a:lnTo>
                      <a:pt x="0" y="55"/>
                    </a:lnTo>
                    <a:lnTo>
                      <a:pt x="0" y="63"/>
                    </a:lnTo>
                    <a:lnTo>
                      <a:pt x="2" y="68"/>
                    </a:lnTo>
                    <a:lnTo>
                      <a:pt x="4" y="72"/>
                    </a:lnTo>
                    <a:lnTo>
                      <a:pt x="8" y="75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5" y="7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6" name="Freeform 16">
                <a:extLst>
                  <a:ext uri="{FF2B5EF4-FFF2-40B4-BE49-F238E27FC236}">
                    <a16:creationId xmlns:a16="http://schemas.microsoft.com/office/drawing/2014/main" id="{192A98A4-3E77-4B41-B43C-86AF2FDD22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1342"/>
                <a:ext cx="12" cy="14"/>
              </a:xfrm>
              <a:custGeom>
                <a:avLst/>
                <a:gdLst>
                  <a:gd name="T0" fmla="*/ 12 w 12"/>
                  <a:gd name="T1" fmla="*/ 14 h 14"/>
                  <a:gd name="T2" fmla="*/ 10 w 12"/>
                  <a:gd name="T3" fmla="*/ 2 h 14"/>
                  <a:gd name="T4" fmla="*/ 10 w 12"/>
                  <a:gd name="T5" fmla="*/ 1 h 14"/>
                  <a:gd name="T6" fmla="*/ 9 w 12"/>
                  <a:gd name="T7" fmla="*/ 1 h 14"/>
                  <a:gd name="T8" fmla="*/ 8 w 12"/>
                  <a:gd name="T9" fmla="*/ 0 h 14"/>
                  <a:gd name="T10" fmla="*/ 7 w 12"/>
                  <a:gd name="T11" fmla="*/ 0 h 14"/>
                  <a:gd name="T12" fmla="*/ 0 w 12"/>
                  <a:gd name="T13" fmla="*/ 6 h 14"/>
                  <a:gd name="T14" fmla="*/ 10 w 12"/>
                  <a:gd name="T15" fmla="*/ 10 h 14"/>
                  <a:gd name="T16" fmla="*/ 12 w 12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4">
                    <a:moveTo>
                      <a:pt x="12" y="14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0" y="6"/>
                    </a:lnTo>
                    <a:lnTo>
                      <a:pt x="10" y="10"/>
                    </a:ln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7" name="Freeform 17">
                <a:extLst>
                  <a:ext uri="{FF2B5EF4-FFF2-40B4-BE49-F238E27FC236}">
                    <a16:creationId xmlns:a16="http://schemas.microsoft.com/office/drawing/2014/main" id="{E510D8D1-E53B-4565-9FF8-08BC9ADB9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" y="1269"/>
                <a:ext cx="61" cy="78"/>
              </a:xfrm>
              <a:custGeom>
                <a:avLst/>
                <a:gdLst>
                  <a:gd name="T0" fmla="*/ 53 w 61"/>
                  <a:gd name="T1" fmla="*/ 78 h 78"/>
                  <a:gd name="T2" fmla="*/ 58 w 61"/>
                  <a:gd name="T3" fmla="*/ 76 h 78"/>
                  <a:gd name="T4" fmla="*/ 60 w 61"/>
                  <a:gd name="T5" fmla="*/ 73 h 78"/>
                  <a:gd name="T6" fmla="*/ 61 w 61"/>
                  <a:gd name="T7" fmla="*/ 70 h 78"/>
                  <a:gd name="T8" fmla="*/ 61 w 61"/>
                  <a:gd name="T9" fmla="*/ 67 h 78"/>
                  <a:gd name="T10" fmla="*/ 61 w 61"/>
                  <a:gd name="T11" fmla="*/ 63 h 78"/>
                  <a:gd name="T12" fmla="*/ 60 w 61"/>
                  <a:gd name="T13" fmla="*/ 56 h 78"/>
                  <a:gd name="T14" fmla="*/ 58 w 61"/>
                  <a:gd name="T15" fmla="*/ 49 h 78"/>
                  <a:gd name="T16" fmla="*/ 55 w 61"/>
                  <a:gd name="T17" fmla="*/ 42 h 78"/>
                  <a:gd name="T18" fmla="*/ 49 w 61"/>
                  <a:gd name="T19" fmla="*/ 30 h 78"/>
                  <a:gd name="T20" fmla="*/ 41 w 61"/>
                  <a:gd name="T21" fmla="*/ 20 h 78"/>
                  <a:gd name="T22" fmla="*/ 32 w 61"/>
                  <a:gd name="T23" fmla="*/ 12 h 78"/>
                  <a:gd name="T24" fmla="*/ 22 w 61"/>
                  <a:gd name="T25" fmla="*/ 4 h 78"/>
                  <a:gd name="T26" fmla="*/ 15 w 61"/>
                  <a:gd name="T27" fmla="*/ 0 h 78"/>
                  <a:gd name="T28" fmla="*/ 8 w 61"/>
                  <a:gd name="T29" fmla="*/ 0 h 78"/>
                  <a:gd name="T30" fmla="*/ 5 w 61"/>
                  <a:gd name="T31" fmla="*/ 0 h 78"/>
                  <a:gd name="T32" fmla="*/ 3 w 61"/>
                  <a:gd name="T33" fmla="*/ 3 h 78"/>
                  <a:gd name="T34" fmla="*/ 2 w 61"/>
                  <a:gd name="T35" fmla="*/ 5 h 78"/>
                  <a:gd name="T36" fmla="*/ 1 w 61"/>
                  <a:gd name="T37" fmla="*/ 8 h 78"/>
                  <a:gd name="T38" fmla="*/ 0 w 61"/>
                  <a:gd name="T39" fmla="*/ 11 h 78"/>
                  <a:gd name="T40" fmla="*/ 0 w 61"/>
                  <a:gd name="T41" fmla="*/ 14 h 78"/>
                  <a:gd name="T42" fmla="*/ 1 w 61"/>
                  <a:gd name="T43" fmla="*/ 20 h 78"/>
                  <a:gd name="T44" fmla="*/ 2 w 61"/>
                  <a:gd name="T45" fmla="*/ 24 h 78"/>
                  <a:gd name="T46" fmla="*/ 5 w 61"/>
                  <a:gd name="T47" fmla="*/ 32 h 78"/>
                  <a:gd name="T48" fmla="*/ 8 w 61"/>
                  <a:gd name="T49" fmla="*/ 40 h 78"/>
                  <a:gd name="T50" fmla="*/ 13 w 61"/>
                  <a:gd name="T51" fmla="*/ 47 h 78"/>
                  <a:gd name="T52" fmla="*/ 18 w 61"/>
                  <a:gd name="T53" fmla="*/ 53 h 78"/>
                  <a:gd name="T54" fmla="*/ 27 w 61"/>
                  <a:gd name="T55" fmla="*/ 63 h 78"/>
                  <a:gd name="T56" fmla="*/ 37 w 61"/>
                  <a:gd name="T57" fmla="*/ 71 h 78"/>
                  <a:gd name="T58" fmla="*/ 44 w 61"/>
                  <a:gd name="T59" fmla="*/ 76 h 78"/>
                  <a:gd name="T60" fmla="*/ 48 w 61"/>
                  <a:gd name="T61" fmla="*/ 77 h 78"/>
                  <a:gd name="T62" fmla="*/ 53 w 61"/>
                  <a:gd name="T6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" h="78">
                    <a:moveTo>
                      <a:pt x="53" y="78"/>
                    </a:moveTo>
                    <a:lnTo>
                      <a:pt x="58" y="76"/>
                    </a:lnTo>
                    <a:lnTo>
                      <a:pt x="60" y="73"/>
                    </a:lnTo>
                    <a:lnTo>
                      <a:pt x="61" y="70"/>
                    </a:lnTo>
                    <a:lnTo>
                      <a:pt x="61" y="67"/>
                    </a:lnTo>
                    <a:lnTo>
                      <a:pt x="61" y="63"/>
                    </a:lnTo>
                    <a:lnTo>
                      <a:pt x="60" y="56"/>
                    </a:lnTo>
                    <a:lnTo>
                      <a:pt x="58" y="49"/>
                    </a:lnTo>
                    <a:lnTo>
                      <a:pt x="55" y="42"/>
                    </a:lnTo>
                    <a:lnTo>
                      <a:pt x="49" y="30"/>
                    </a:lnTo>
                    <a:lnTo>
                      <a:pt x="41" y="20"/>
                    </a:lnTo>
                    <a:lnTo>
                      <a:pt x="32" y="12"/>
                    </a:lnTo>
                    <a:lnTo>
                      <a:pt x="22" y="4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20"/>
                    </a:lnTo>
                    <a:lnTo>
                      <a:pt x="2" y="24"/>
                    </a:lnTo>
                    <a:lnTo>
                      <a:pt x="5" y="32"/>
                    </a:lnTo>
                    <a:lnTo>
                      <a:pt x="8" y="40"/>
                    </a:lnTo>
                    <a:lnTo>
                      <a:pt x="13" y="47"/>
                    </a:lnTo>
                    <a:lnTo>
                      <a:pt x="18" y="53"/>
                    </a:lnTo>
                    <a:lnTo>
                      <a:pt x="27" y="63"/>
                    </a:lnTo>
                    <a:lnTo>
                      <a:pt x="37" y="71"/>
                    </a:lnTo>
                    <a:lnTo>
                      <a:pt x="44" y="76"/>
                    </a:lnTo>
                    <a:lnTo>
                      <a:pt x="48" y="77"/>
                    </a:lnTo>
                    <a:lnTo>
                      <a:pt x="53" y="7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8" name="Freeform 18">
                <a:extLst>
                  <a:ext uri="{FF2B5EF4-FFF2-40B4-BE49-F238E27FC236}">
                    <a16:creationId xmlns:a16="http://schemas.microsoft.com/office/drawing/2014/main" id="{86F9E5AE-E4CD-4931-8A59-4083D6677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6" y="1244"/>
                <a:ext cx="60" cy="98"/>
              </a:xfrm>
              <a:custGeom>
                <a:avLst/>
                <a:gdLst>
                  <a:gd name="T0" fmla="*/ 23 w 60"/>
                  <a:gd name="T1" fmla="*/ 98 h 98"/>
                  <a:gd name="T2" fmla="*/ 28 w 60"/>
                  <a:gd name="T3" fmla="*/ 97 h 98"/>
                  <a:gd name="T4" fmla="*/ 33 w 60"/>
                  <a:gd name="T5" fmla="*/ 96 h 98"/>
                  <a:gd name="T6" fmla="*/ 37 w 60"/>
                  <a:gd name="T7" fmla="*/ 92 h 98"/>
                  <a:gd name="T8" fmla="*/ 41 w 60"/>
                  <a:gd name="T9" fmla="*/ 88 h 98"/>
                  <a:gd name="T10" fmla="*/ 46 w 60"/>
                  <a:gd name="T11" fmla="*/ 80 h 98"/>
                  <a:gd name="T12" fmla="*/ 51 w 60"/>
                  <a:gd name="T13" fmla="*/ 70 h 98"/>
                  <a:gd name="T14" fmla="*/ 55 w 60"/>
                  <a:gd name="T15" fmla="*/ 60 h 98"/>
                  <a:gd name="T16" fmla="*/ 58 w 60"/>
                  <a:gd name="T17" fmla="*/ 49 h 98"/>
                  <a:gd name="T18" fmla="*/ 60 w 60"/>
                  <a:gd name="T19" fmla="*/ 38 h 98"/>
                  <a:gd name="T20" fmla="*/ 60 w 60"/>
                  <a:gd name="T21" fmla="*/ 27 h 98"/>
                  <a:gd name="T22" fmla="*/ 59 w 60"/>
                  <a:gd name="T23" fmla="*/ 16 h 98"/>
                  <a:gd name="T24" fmla="*/ 55 w 60"/>
                  <a:gd name="T25" fmla="*/ 6 h 98"/>
                  <a:gd name="T26" fmla="*/ 52 w 60"/>
                  <a:gd name="T27" fmla="*/ 3 h 98"/>
                  <a:gd name="T28" fmla="*/ 47 w 60"/>
                  <a:gd name="T29" fmla="*/ 1 h 98"/>
                  <a:gd name="T30" fmla="*/ 41 w 60"/>
                  <a:gd name="T31" fmla="*/ 0 h 98"/>
                  <a:gd name="T32" fmla="*/ 36 w 60"/>
                  <a:gd name="T33" fmla="*/ 0 h 98"/>
                  <a:gd name="T34" fmla="*/ 29 w 60"/>
                  <a:gd name="T35" fmla="*/ 5 h 98"/>
                  <a:gd name="T36" fmla="*/ 23 w 60"/>
                  <a:gd name="T37" fmla="*/ 10 h 98"/>
                  <a:gd name="T38" fmla="*/ 13 w 60"/>
                  <a:gd name="T39" fmla="*/ 22 h 98"/>
                  <a:gd name="T40" fmla="*/ 6 w 60"/>
                  <a:gd name="T41" fmla="*/ 36 h 98"/>
                  <a:gd name="T42" fmla="*/ 0 w 60"/>
                  <a:gd name="T43" fmla="*/ 52 h 98"/>
                  <a:gd name="T44" fmla="*/ 0 w 60"/>
                  <a:gd name="T45" fmla="*/ 63 h 98"/>
                  <a:gd name="T46" fmla="*/ 1 w 60"/>
                  <a:gd name="T47" fmla="*/ 75 h 98"/>
                  <a:gd name="T48" fmla="*/ 5 w 60"/>
                  <a:gd name="T49" fmla="*/ 85 h 98"/>
                  <a:gd name="T50" fmla="*/ 7 w 60"/>
                  <a:gd name="T51" fmla="*/ 89 h 98"/>
                  <a:gd name="T52" fmla="*/ 11 w 60"/>
                  <a:gd name="T53" fmla="*/ 93 h 98"/>
                  <a:gd name="T54" fmla="*/ 17 w 60"/>
                  <a:gd name="T55" fmla="*/ 96 h 98"/>
                  <a:gd name="T56" fmla="*/ 23 w 60"/>
                  <a:gd name="T5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0" h="98">
                    <a:moveTo>
                      <a:pt x="23" y="98"/>
                    </a:moveTo>
                    <a:lnTo>
                      <a:pt x="28" y="97"/>
                    </a:lnTo>
                    <a:lnTo>
                      <a:pt x="33" y="96"/>
                    </a:lnTo>
                    <a:lnTo>
                      <a:pt x="37" y="92"/>
                    </a:lnTo>
                    <a:lnTo>
                      <a:pt x="41" y="88"/>
                    </a:lnTo>
                    <a:lnTo>
                      <a:pt x="46" y="80"/>
                    </a:lnTo>
                    <a:lnTo>
                      <a:pt x="51" y="70"/>
                    </a:lnTo>
                    <a:lnTo>
                      <a:pt x="55" y="60"/>
                    </a:lnTo>
                    <a:lnTo>
                      <a:pt x="58" y="49"/>
                    </a:lnTo>
                    <a:lnTo>
                      <a:pt x="60" y="38"/>
                    </a:lnTo>
                    <a:lnTo>
                      <a:pt x="60" y="27"/>
                    </a:lnTo>
                    <a:lnTo>
                      <a:pt x="59" y="16"/>
                    </a:lnTo>
                    <a:lnTo>
                      <a:pt x="55" y="6"/>
                    </a:lnTo>
                    <a:lnTo>
                      <a:pt x="52" y="3"/>
                    </a:lnTo>
                    <a:lnTo>
                      <a:pt x="47" y="1"/>
                    </a:lnTo>
                    <a:lnTo>
                      <a:pt x="41" y="0"/>
                    </a:lnTo>
                    <a:lnTo>
                      <a:pt x="36" y="0"/>
                    </a:lnTo>
                    <a:lnTo>
                      <a:pt x="29" y="5"/>
                    </a:lnTo>
                    <a:lnTo>
                      <a:pt x="23" y="10"/>
                    </a:lnTo>
                    <a:lnTo>
                      <a:pt x="13" y="22"/>
                    </a:lnTo>
                    <a:lnTo>
                      <a:pt x="6" y="36"/>
                    </a:lnTo>
                    <a:lnTo>
                      <a:pt x="0" y="52"/>
                    </a:lnTo>
                    <a:lnTo>
                      <a:pt x="0" y="63"/>
                    </a:lnTo>
                    <a:lnTo>
                      <a:pt x="1" y="75"/>
                    </a:lnTo>
                    <a:lnTo>
                      <a:pt x="5" y="85"/>
                    </a:lnTo>
                    <a:lnTo>
                      <a:pt x="7" y="89"/>
                    </a:lnTo>
                    <a:lnTo>
                      <a:pt x="11" y="93"/>
                    </a:lnTo>
                    <a:lnTo>
                      <a:pt x="17" y="96"/>
                    </a:lnTo>
                    <a:lnTo>
                      <a:pt x="23" y="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9" name="Freeform 19">
                <a:extLst>
                  <a:ext uri="{FF2B5EF4-FFF2-40B4-BE49-F238E27FC236}">
                    <a16:creationId xmlns:a16="http://schemas.microsoft.com/office/drawing/2014/main" id="{F92DF883-0B83-4CB0-8B39-32671FCA7B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6" y="1297"/>
                <a:ext cx="17" cy="30"/>
              </a:xfrm>
              <a:custGeom>
                <a:avLst/>
                <a:gdLst>
                  <a:gd name="T0" fmla="*/ 13 w 17"/>
                  <a:gd name="T1" fmla="*/ 30 h 30"/>
                  <a:gd name="T2" fmla="*/ 15 w 17"/>
                  <a:gd name="T3" fmla="*/ 27 h 30"/>
                  <a:gd name="T4" fmla="*/ 15 w 17"/>
                  <a:gd name="T5" fmla="*/ 24 h 30"/>
                  <a:gd name="T6" fmla="*/ 17 w 17"/>
                  <a:gd name="T7" fmla="*/ 21 h 30"/>
                  <a:gd name="T8" fmla="*/ 17 w 17"/>
                  <a:gd name="T9" fmla="*/ 18 h 30"/>
                  <a:gd name="T10" fmla="*/ 17 w 17"/>
                  <a:gd name="T11" fmla="*/ 14 h 30"/>
                  <a:gd name="T12" fmla="*/ 17 w 17"/>
                  <a:gd name="T13" fmla="*/ 11 h 30"/>
                  <a:gd name="T14" fmla="*/ 17 w 17"/>
                  <a:gd name="T15" fmla="*/ 8 h 30"/>
                  <a:gd name="T16" fmla="*/ 17 w 17"/>
                  <a:gd name="T17" fmla="*/ 5 h 30"/>
                  <a:gd name="T18" fmla="*/ 17 w 17"/>
                  <a:gd name="T19" fmla="*/ 4 h 30"/>
                  <a:gd name="T20" fmla="*/ 16 w 17"/>
                  <a:gd name="T21" fmla="*/ 3 h 30"/>
                  <a:gd name="T22" fmla="*/ 15 w 17"/>
                  <a:gd name="T23" fmla="*/ 2 h 30"/>
                  <a:gd name="T24" fmla="*/ 13 w 17"/>
                  <a:gd name="T25" fmla="*/ 0 h 30"/>
                  <a:gd name="T26" fmla="*/ 12 w 17"/>
                  <a:gd name="T27" fmla="*/ 0 h 30"/>
                  <a:gd name="T28" fmla="*/ 10 w 17"/>
                  <a:gd name="T29" fmla="*/ 0 h 30"/>
                  <a:gd name="T30" fmla="*/ 8 w 17"/>
                  <a:gd name="T31" fmla="*/ 0 h 30"/>
                  <a:gd name="T32" fmla="*/ 6 w 17"/>
                  <a:gd name="T33" fmla="*/ 1 h 30"/>
                  <a:gd name="T34" fmla="*/ 5 w 17"/>
                  <a:gd name="T35" fmla="*/ 2 h 30"/>
                  <a:gd name="T36" fmla="*/ 3 w 17"/>
                  <a:gd name="T37" fmla="*/ 2 h 30"/>
                  <a:gd name="T38" fmla="*/ 2 w 17"/>
                  <a:gd name="T39" fmla="*/ 3 h 30"/>
                  <a:gd name="T40" fmla="*/ 0 w 17"/>
                  <a:gd name="T41" fmla="*/ 5 h 30"/>
                  <a:gd name="T42" fmla="*/ 0 w 17"/>
                  <a:gd name="T43" fmla="*/ 7 h 30"/>
                  <a:gd name="T44" fmla="*/ 5 w 17"/>
                  <a:gd name="T45" fmla="*/ 9 h 30"/>
                  <a:gd name="T46" fmla="*/ 7 w 17"/>
                  <a:gd name="T47" fmla="*/ 10 h 30"/>
                  <a:gd name="T48" fmla="*/ 8 w 17"/>
                  <a:gd name="T49" fmla="*/ 12 h 30"/>
                  <a:gd name="T50" fmla="*/ 10 w 17"/>
                  <a:gd name="T51" fmla="*/ 15 h 30"/>
                  <a:gd name="T52" fmla="*/ 11 w 17"/>
                  <a:gd name="T53" fmla="*/ 17 h 30"/>
                  <a:gd name="T54" fmla="*/ 12 w 17"/>
                  <a:gd name="T55" fmla="*/ 20 h 30"/>
                  <a:gd name="T56" fmla="*/ 13 w 17"/>
                  <a:gd name="T57" fmla="*/ 22 h 30"/>
                  <a:gd name="T58" fmla="*/ 13 w 17"/>
                  <a:gd name="T59" fmla="*/ 25 h 30"/>
                  <a:gd name="T60" fmla="*/ 14 w 17"/>
                  <a:gd name="T61" fmla="*/ 28 h 30"/>
                  <a:gd name="T62" fmla="*/ 13 w 17"/>
                  <a:gd name="T63" fmla="*/ 28 h 30"/>
                  <a:gd name="T64" fmla="*/ 13 w 17"/>
                  <a:gd name="T65" fmla="*/ 29 h 30"/>
                  <a:gd name="T66" fmla="*/ 13 w 17"/>
                  <a:gd name="T6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30">
                    <a:moveTo>
                      <a:pt x="13" y="30"/>
                    </a:moveTo>
                    <a:lnTo>
                      <a:pt x="15" y="27"/>
                    </a:lnTo>
                    <a:lnTo>
                      <a:pt x="15" y="24"/>
                    </a:lnTo>
                    <a:lnTo>
                      <a:pt x="17" y="21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1"/>
                    </a:lnTo>
                    <a:lnTo>
                      <a:pt x="17" y="8"/>
                    </a:lnTo>
                    <a:lnTo>
                      <a:pt x="17" y="5"/>
                    </a:lnTo>
                    <a:lnTo>
                      <a:pt x="17" y="4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5" y="9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10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3" y="22"/>
                    </a:lnTo>
                    <a:lnTo>
                      <a:pt x="13" y="25"/>
                    </a:lnTo>
                    <a:lnTo>
                      <a:pt x="14" y="28"/>
                    </a:lnTo>
                    <a:lnTo>
                      <a:pt x="13" y="28"/>
                    </a:lnTo>
                    <a:lnTo>
                      <a:pt x="13" y="29"/>
                    </a:lnTo>
                    <a:lnTo>
                      <a:pt x="13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30" name="Freeform 20">
                <a:extLst>
                  <a:ext uri="{FF2B5EF4-FFF2-40B4-BE49-F238E27FC236}">
                    <a16:creationId xmlns:a16="http://schemas.microsoft.com/office/drawing/2014/main" id="{B71E78A5-706E-4D2C-96C4-5738ED91A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1280"/>
                <a:ext cx="11" cy="26"/>
              </a:xfrm>
              <a:custGeom>
                <a:avLst/>
                <a:gdLst>
                  <a:gd name="T0" fmla="*/ 11 w 11"/>
                  <a:gd name="T1" fmla="*/ 26 h 26"/>
                  <a:gd name="T2" fmla="*/ 7 w 11"/>
                  <a:gd name="T3" fmla="*/ 14 h 26"/>
                  <a:gd name="T4" fmla="*/ 6 w 11"/>
                  <a:gd name="T5" fmla="*/ 8 h 26"/>
                  <a:gd name="T6" fmla="*/ 6 w 11"/>
                  <a:gd name="T7" fmla="*/ 2 h 26"/>
                  <a:gd name="T8" fmla="*/ 6 w 11"/>
                  <a:gd name="T9" fmla="*/ 0 h 26"/>
                  <a:gd name="T10" fmla="*/ 1 w 11"/>
                  <a:gd name="T11" fmla="*/ 0 h 26"/>
                  <a:gd name="T12" fmla="*/ 0 w 11"/>
                  <a:gd name="T13" fmla="*/ 4 h 26"/>
                  <a:gd name="T14" fmla="*/ 1 w 11"/>
                  <a:gd name="T15" fmla="*/ 8 h 26"/>
                  <a:gd name="T16" fmla="*/ 4 w 11"/>
                  <a:gd name="T17" fmla="*/ 17 h 26"/>
                  <a:gd name="T18" fmla="*/ 6 w 11"/>
                  <a:gd name="T19" fmla="*/ 19 h 26"/>
                  <a:gd name="T20" fmla="*/ 8 w 11"/>
                  <a:gd name="T21" fmla="*/ 22 h 26"/>
                  <a:gd name="T22" fmla="*/ 11 w 11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26">
                    <a:moveTo>
                      <a:pt x="11" y="26"/>
                    </a:moveTo>
                    <a:lnTo>
                      <a:pt x="7" y="1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4" y="17"/>
                    </a:lnTo>
                    <a:lnTo>
                      <a:pt x="6" y="19"/>
                    </a:lnTo>
                    <a:lnTo>
                      <a:pt x="8" y="22"/>
                    </a:lnTo>
                    <a:lnTo>
                      <a:pt x="11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31" name="Freeform 21">
                <a:extLst>
                  <a:ext uri="{FF2B5EF4-FFF2-40B4-BE49-F238E27FC236}">
                    <a16:creationId xmlns:a16="http://schemas.microsoft.com/office/drawing/2014/main" id="{AC1E426D-026A-4CCD-9467-3CA0BECE9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1254"/>
                <a:ext cx="24" cy="15"/>
              </a:xfrm>
              <a:custGeom>
                <a:avLst/>
                <a:gdLst>
                  <a:gd name="T0" fmla="*/ 24 w 24"/>
                  <a:gd name="T1" fmla="*/ 15 h 15"/>
                  <a:gd name="T2" fmla="*/ 23 w 24"/>
                  <a:gd name="T3" fmla="*/ 7 h 15"/>
                  <a:gd name="T4" fmla="*/ 21 w 24"/>
                  <a:gd name="T5" fmla="*/ 3 h 15"/>
                  <a:gd name="T6" fmla="*/ 18 w 24"/>
                  <a:gd name="T7" fmla="*/ 1 h 15"/>
                  <a:gd name="T8" fmla="*/ 16 w 24"/>
                  <a:gd name="T9" fmla="*/ 1 h 15"/>
                  <a:gd name="T10" fmla="*/ 14 w 24"/>
                  <a:gd name="T11" fmla="*/ 0 h 15"/>
                  <a:gd name="T12" fmla="*/ 10 w 24"/>
                  <a:gd name="T13" fmla="*/ 0 h 15"/>
                  <a:gd name="T14" fmla="*/ 7 w 24"/>
                  <a:gd name="T15" fmla="*/ 1 h 15"/>
                  <a:gd name="T16" fmla="*/ 3 w 24"/>
                  <a:gd name="T17" fmla="*/ 3 h 15"/>
                  <a:gd name="T18" fmla="*/ 0 w 24"/>
                  <a:gd name="T19" fmla="*/ 7 h 15"/>
                  <a:gd name="T20" fmla="*/ 11 w 24"/>
                  <a:gd name="T21" fmla="*/ 7 h 15"/>
                  <a:gd name="T22" fmla="*/ 16 w 24"/>
                  <a:gd name="T23" fmla="*/ 8 h 15"/>
                  <a:gd name="T24" fmla="*/ 20 w 24"/>
                  <a:gd name="T25" fmla="*/ 12 h 15"/>
                  <a:gd name="T26" fmla="*/ 22 w 24"/>
                  <a:gd name="T27" fmla="*/ 14 h 15"/>
                  <a:gd name="T28" fmla="*/ 24 w 24"/>
                  <a:gd name="T29" fmla="*/ 15 h 15"/>
                  <a:gd name="T30" fmla="*/ 24 w 24"/>
                  <a:gd name="T3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15">
                    <a:moveTo>
                      <a:pt x="24" y="15"/>
                    </a:moveTo>
                    <a:lnTo>
                      <a:pt x="23" y="7"/>
                    </a:lnTo>
                    <a:lnTo>
                      <a:pt x="21" y="3"/>
                    </a:lnTo>
                    <a:lnTo>
                      <a:pt x="18" y="1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11" y="7"/>
                    </a:lnTo>
                    <a:lnTo>
                      <a:pt x="16" y="8"/>
                    </a:lnTo>
                    <a:lnTo>
                      <a:pt x="20" y="12"/>
                    </a:lnTo>
                    <a:lnTo>
                      <a:pt x="22" y="14"/>
                    </a:lnTo>
                    <a:lnTo>
                      <a:pt x="24" y="15"/>
                    </a:lnTo>
                    <a:lnTo>
                      <a:pt x="24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32" name="Freeform 22">
                <a:extLst>
                  <a:ext uri="{FF2B5EF4-FFF2-40B4-BE49-F238E27FC236}">
                    <a16:creationId xmlns:a16="http://schemas.microsoft.com/office/drawing/2014/main" id="{A34D4A52-EED3-4550-B9BF-EABFC1C2F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1176"/>
                <a:ext cx="59" cy="92"/>
              </a:xfrm>
              <a:custGeom>
                <a:avLst/>
                <a:gdLst>
                  <a:gd name="T0" fmla="*/ 22 w 59"/>
                  <a:gd name="T1" fmla="*/ 92 h 92"/>
                  <a:gd name="T2" fmla="*/ 28 w 59"/>
                  <a:gd name="T3" fmla="*/ 91 h 92"/>
                  <a:gd name="T4" fmla="*/ 31 w 59"/>
                  <a:gd name="T5" fmla="*/ 88 h 92"/>
                  <a:gd name="T6" fmla="*/ 35 w 59"/>
                  <a:gd name="T7" fmla="*/ 85 h 92"/>
                  <a:gd name="T8" fmla="*/ 38 w 59"/>
                  <a:gd name="T9" fmla="*/ 81 h 92"/>
                  <a:gd name="T10" fmla="*/ 43 w 59"/>
                  <a:gd name="T11" fmla="*/ 73 h 92"/>
                  <a:gd name="T12" fmla="*/ 48 w 59"/>
                  <a:gd name="T13" fmla="*/ 63 h 92"/>
                  <a:gd name="T14" fmla="*/ 51 w 59"/>
                  <a:gd name="T15" fmla="*/ 53 h 92"/>
                  <a:gd name="T16" fmla="*/ 54 w 59"/>
                  <a:gd name="T17" fmla="*/ 42 h 92"/>
                  <a:gd name="T18" fmla="*/ 59 w 59"/>
                  <a:gd name="T19" fmla="*/ 15 h 92"/>
                  <a:gd name="T20" fmla="*/ 55 w 59"/>
                  <a:gd name="T21" fmla="*/ 5 h 92"/>
                  <a:gd name="T22" fmla="*/ 53 w 59"/>
                  <a:gd name="T23" fmla="*/ 3 h 92"/>
                  <a:gd name="T24" fmla="*/ 50 w 59"/>
                  <a:gd name="T25" fmla="*/ 1 h 92"/>
                  <a:gd name="T26" fmla="*/ 48 w 59"/>
                  <a:gd name="T27" fmla="*/ 0 h 92"/>
                  <a:gd name="T28" fmla="*/ 45 w 59"/>
                  <a:gd name="T29" fmla="*/ 0 h 92"/>
                  <a:gd name="T30" fmla="*/ 41 w 59"/>
                  <a:gd name="T31" fmla="*/ 0 h 92"/>
                  <a:gd name="T32" fmla="*/ 38 w 59"/>
                  <a:gd name="T33" fmla="*/ 0 h 92"/>
                  <a:gd name="T34" fmla="*/ 35 w 59"/>
                  <a:gd name="T35" fmla="*/ 0 h 92"/>
                  <a:gd name="T36" fmla="*/ 32 w 59"/>
                  <a:gd name="T37" fmla="*/ 2 h 92"/>
                  <a:gd name="T38" fmla="*/ 25 w 59"/>
                  <a:gd name="T39" fmla="*/ 7 h 92"/>
                  <a:gd name="T40" fmla="*/ 20 w 59"/>
                  <a:gd name="T41" fmla="*/ 12 h 92"/>
                  <a:gd name="T42" fmla="*/ 16 w 59"/>
                  <a:gd name="T43" fmla="*/ 18 h 92"/>
                  <a:gd name="T44" fmla="*/ 12 w 59"/>
                  <a:gd name="T45" fmla="*/ 25 h 92"/>
                  <a:gd name="T46" fmla="*/ 7 w 59"/>
                  <a:gd name="T47" fmla="*/ 35 h 92"/>
                  <a:gd name="T48" fmla="*/ 3 w 59"/>
                  <a:gd name="T49" fmla="*/ 48 h 92"/>
                  <a:gd name="T50" fmla="*/ 1 w 59"/>
                  <a:gd name="T51" fmla="*/ 55 h 92"/>
                  <a:gd name="T52" fmla="*/ 0 w 59"/>
                  <a:gd name="T53" fmla="*/ 63 h 92"/>
                  <a:gd name="T54" fmla="*/ 0 w 59"/>
                  <a:gd name="T55" fmla="*/ 69 h 92"/>
                  <a:gd name="T56" fmla="*/ 1 w 59"/>
                  <a:gd name="T57" fmla="*/ 76 h 92"/>
                  <a:gd name="T58" fmla="*/ 3 w 59"/>
                  <a:gd name="T59" fmla="*/ 83 h 92"/>
                  <a:gd name="T60" fmla="*/ 5 w 59"/>
                  <a:gd name="T61" fmla="*/ 85 h 92"/>
                  <a:gd name="T62" fmla="*/ 8 w 59"/>
                  <a:gd name="T63" fmla="*/ 87 h 92"/>
                  <a:gd name="T64" fmla="*/ 22 w 59"/>
                  <a:gd name="T6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" h="92">
                    <a:moveTo>
                      <a:pt x="22" y="92"/>
                    </a:moveTo>
                    <a:lnTo>
                      <a:pt x="28" y="91"/>
                    </a:lnTo>
                    <a:lnTo>
                      <a:pt x="31" y="88"/>
                    </a:lnTo>
                    <a:lnTo>
                      <a:pt x="35" y="85"/>
                    </a:lnTo>
                    <a:lnTo>
                      <a:pt x="38" y="81"/>
                    </a:lnTo>
                    <a:lnTo>
                      <a:pt x="43" y="73"/>
                    </a:lnTo>
                    <a:lnTo>
                      <a:pt x="48" y="63"/>
                    </a:lnTo>
                    <a:lnTo>
                      <a:pt x="51" y="53"/>
                    </a:lnTo>
                    <a:lnTo>
                      <a:pt x="54" y="42"/>
                    </a:lnTo>
                    <a:lnTo>
                      <a:pt x="59" y="15"/>
                    </a:lnTo>
                    <a:lnTo>
                      <a:pt x="55" y="5"/>
                    </a:lnTo>
                    <a:lnTo>
                      <a:pt x="53" y="3"/>
                    </a:lnTo>
                    <a:lnTo>
                      <a:pt x="50" y="1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2" y="2"/>
                    </a:lnTo>
                    <a:lnTo>
                      <a:pt x="25" y="7"/>
                    </a:lnTo>
                    <a:lnTo>
                      <a:pt x="20" y="12"/>
                    </a:lnTo>
                    <a:lnTo>
                      <a:pt x="16" y="18"/>
                    </a:lnTo>
                    <a:lnTo>
                      <a:pt x="12" y="25"/>
                    </a:lnTo>
                    <a:lnTo>
                      <a:pt x="7" y="35"/>
                    </a:lnTo>
                    <a:lnTo>
                      <a:pt x="3" y="48"/>
                    </a:lnTo>
                    <a:lnTo>
                      <a:pt x="1" y="55"/>
                    </a:lnTo>
                    <a:lnTo>
                      <a:pt x="0" y="63"/>
                    </a:lnTo>
                    <a:lnTo>
                      <a:pt x="0" y="69"/>
                    </a:lnTo>
                    <a:lnTo>
                      <a:pt x="1" y="76"/>
                    </a:lnTo>
                    <a:lnTo>
                      <a:pt x="3" y="83"/>
                    </a:lnTo>
                    <a:lnTo>
                      <a:pt x="5" y="85"/>
                    </a:lnTo>
                    <a:lnTo>
                      <a:pt x="8" y="87"/>
                    </a:lnTo>
                    <a:lnTo>
                      <a:pt x="22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33" name="Freeform 23">
                <a:extLst>
                  <a:ext uri="{FF2B5EF4-FFF2-40B4-BE49-F238E27FC236}">
                    <a16:creationId xmlns:a16="http://schemas.microsoft.com/office/drawing/2014/main" id="{74605BDA-8EF8-4D34-9485-0C5710340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1101"/>
                <a:ext cx="368" cy="155"/>
              </a:xfrm>
              <a:custGeom>
                <a:avLst/>
                <a:gdLst>
                  <a:gd name="T0" fmla="*/ 178 w 368"/>
                  <a:gd name="T1" fmla="*/ 154 h 155"/>
                  <a:gd name="T2" fmla="*/ 227 w 368"/>
                  <a:gd name="T3" fmla="*/ 135 h 155"/>
                  <a:gd name="T4" fmla="*/ 299 w 368"/>
                  <a:gd name="T5" fmla="*/ 90 h 155"/>
                  <a:gd name="T6" fmla="*/ 332 w 368"/>
                  <a:gd name="T7" fmla="*/ 68 h 155"/>
                  <a:gd name="T8" fmla="*/ 342 w 368"/>
                  <a:gd name="T9" fmla="*/ 56 h 155"/>
                  <a:gd name="T10" fmla="*/ 331 w 368"/>
                  <a:gd name="T11" fmla="*/ 54 h 155"/>
                  <a:gd name="T12" fmla="*/ 367 w 368"/>
                  <a:gd name="T13" fmla="*/ 39 h 155"/>
                  <a:gd name="T14" fmla="*/ 365 w 368"/>
                  <a:gd name="T15" fmla="*/ 33 h 155"/>
                  <a:gd name="T16" fmla="*/ 353 w 368"/>
                  <a:gd name="T17" fmla="*/ 37 h 155"/>
                  <a:gd name="T18" fmla="*/ 335 w 368"/>
                  <a:gd name="T19" fmla="*/ 38 h 155"/>
                  <a:gd name="T20" fmla="*/ 352 w 368"/>
                  <a:gd name="T21" fmla="*/ 28 h 155"/>
                  <a:gd name="T22" fmla="*/ 350 w 368"/>
                  <a:gd name="T23" fmla="*/ 27 h 155"/>
                  <a:gd name="T24" fmla="*/ 329 w 368"/>
                  <a:gd name="T25" fmla="*/ 30 h 155"/>
                  <a:gd name="T26" fmla="*/ 332 w 368"/>
                  <a:gd name="T27" fmla="*/ 24 h 155"/>
                  <a:gd name="T28" fmla="*/ 322 w 368"/>
                  <a:gd name="T29" fmla="*/ 24 h 155"/>
                  <a:gd name="T30" fmla="*/ 313 w 368"/>
                  <a:gd name="T31" fmla="*/ 19 h 155"/>
                  <a:gd name="T32" fmla="*/ 279 w 368"/>
                  <a:gd name="T33" fmla="*/ 13 h 155"/>
                  <a:gd name="T34" fmla="*/ 272 w 368"/>
                  <a:gd name="T35" fmla="*/ 16 h 155"/>
                  <a:gd name="T36" fmla="*/ 265 w 368"/>
                  <a:gd name="T37" fmla="*/ 13 h 155"/>
                  <a:gd name="T38" fmla="*/ 251 w 368"/>
                  <a:gd name="T39" fmla="*/ 12 h 155"/>
                  <a:gd name="T40" fmla="*/ 245 w 368"/>
                  <a:gd name="T41" fmla="*/ 8 h 155"/>
                  <a:gd name="T42" fmla="*/ 235 w 368"/>
                  <a:gd name="T43" fmla="*/ 7 h 155"/>
                  <a:gd name="T44" fmla="*/ 224 w 368"/>
                  <a:gd name="T45" fmla="*/ 13 h 155"/>
                  <a:gd name="T46" fmla="*/ 221 w 368"/>
                  <a:gd name="T47" fmla="*/ 4 h 155"/>
                  <a:gd name="T48" fmla="*/ 208 w 368"/>
                  <a:gd name="T49" fmla="*/ 14 h 155"/>
                  <a:gd name="T50" fmla="*/ 205 w 368"/>
                  <a:gd name="T51" fmla="*/ 2 h 155"/>
                  <a:gd name="T52" fmla="*/ 198 w 368"/>
                  <a:gd name="T53" fmla="*/ 6 h 155"/>
                  <a:gd name="T54" fmla="*/ 189 w 368"/>
                  <a:gd name="T55" fmla="*/ 21 h 155"/>
                  <a:gd name="T56" fmla="*/ 183 w 368"/>
                  <a:gd name="T57" fmla="*/ 14 h 155"/>
                  <a:gd name="T58" fmla="*/ 174 w 368"/>
                  <a:gd name="T59" fmla="*/ 1 h 155"/>
                  <a:gd name="T60" fmla="*/ 170 w 368"/>
                  <a:gd name="T61" fmla="*/ 11 h 155"/>
                  <a:gd name="T62" fmla="*/ 159 w 368"/>
                  <a:gd name="T63" fmla="*/ 4 h 155"/>
                  <a:gd name="T64" fmla="*/ 152 w 368"/>
                  <a:gd name="T65" fmla="*/ 18 h 155"/>
                  <a:gd name="T66" fmla="*/ 142 w 368"/>
                  <a:gd name="T67" fmla="*/ 27 h 155"/>
                  <a:gd name="T68" fmla="*/ 128 w 368"/>
                  <a:gd name="T69" fmla="*/ 18 h 155"/>
                  <a:gd name="T70" fmla="*/ 132 w 368"/>
                  <a:gd name="T71" fmla="*/ 29 h 155"/>
                  <a:gd name="T72" fmla="*/ 125 w 368"/>
                  <a:gd name="T73" fmla="*/ 33 h 155"/>
                  <a:gd name="T74" fmla="*/ 110 w 368"/>
                  <a:gd name="T75" fmla="*/ 37 h 155"/>
                  <a:gd name="T76" fmla="*/ 105 w 368"/>
                  <a:gd name="T77" fmla="*/ 44 h 155"/>
                  <a:gd name="T78" fmla="*/ 95 w 368"/>
                  <a:gd name="T79" fmla="*/ 49 h 155"/>
                  <a:gd name="T80" fmla="*/ 71 w 368"/>
                  <a:gd name="T81" fmla="*/ 49 h 155"/>
                  <a:gd name="T82" fmla="*/ 64 w 368"/>
                  <a:gd name="T83" fmla="*/ 55 h 155"/>
                  <a:gd name="T84" fmla="*/ 66 w 368"/>
                  <a:gd name="T85" fmla="*/ 61 h 155"/>
                  <a:gd name="T86" fmla="*/ 47 w 368"/>
                  <a:gd name="T87" fmla="*/ 64 h 155"/>
                  <a:gd name="T88" fmla="*/ 40 w 368"/>
                  <a:gd name="T89" fmla="*/ 72 h 155"/>
                  <a:gd name="T90" fmla="*/ 27 w 368"/>
                  <a:gd name="T91" fmla="*/ 79 h 155"/>
                  <a:gd name="T92" fmla="*/ 16 w 368"/>
                  <a:gd name="T93" fmla="*/ 87 h 155"/>
                  <a:gd name="T94" fmla="*/ 22 w 368"/>
                  <a:gd name="T95" fmla="*/ 93 h 155"/>
                  <a:gd name="T96" fmla="*/ 16 w 368"/>
                  <a:gd name="T97" fmla="*/ 97 h 155"/>
                  <a:gd name="T98" fmla="*/ 0 w 368"/>
                  <a:gd name="T99" fmla="*/ 99 h 155"/>
                  <a:gd name="T100" fmla="*/ 15 w 368"/>
                  <a:gd name="T101" fmla="*/ 106 h 155"/>
                  <a:gd name="T102" fmla="*/ 17 w 368"/>
                  <a:gd name="T103" fmla="*/ 112 h 155"/>
                  <a:gd name="T104" fmla="*/ 12 w 368"/>
                  <a:gd name="T105" fmla="*/ 119 h 155"/>
                  <a:gd name="T106" fmla="*/ 30 w 368"/>
                  <a:gd name="T107" fmla="*/ 124 h 155"/>
                  <a:gd name="T108" fmla="*/ 162 w 368"/>
                  <a:gd name="T109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8" h="155">
                    <a:moveTo>
                      <a:pt x="162" y="154"/>
                    </a:moveTo>
                    <a:lnTo>
                      <a:pt x="167" y="155"/>
                    </a:lnTo>
                    <a:lnTo>
                      <a:pt x="174" y="155"/>
                    </a:lnTo>
                    <a:lnTo>
                      <a:pt x="178" y="154"/>
                    </a:lnTo>
                    <a:lnTo>
                      <a:pt x="189" y="153"/>
                    </a:lnTo>
                    <a:lnTo>
                      <a:pt x="199" y="149"/>
                    </a:lnTo>
                    <a:lnTo>
                      <a:pt x="208" y="145"/>
                    </a:lnTo>
                    <a:lnTo>
                      <a:pt x="227" y="135"/>
                    </a:lnTo>
                    <a:lnTo>
                      <a:pt x="257" y="115"/>
                    </a:lnTo>
                    <a:lnTo>
                      <a:pt x="263" y="112"/>
                    </a:lnTo>
                    <a:lnTo>
                      <a:pt x="277" y="103"/>
                    </a:lnTo>
                    <a:lnTo>
                      <a:pt x="299" y="90"/>
                    </a:lnTo>
                    <a:lnTo>
                      <a:pt x="308" y="83"/>
                    </a:lnTo>
                    <a:lnTo>
                      <a:pt x="312" y="79"/>
                    </a:lnTo>
                    <a:lnTo>
                      <a:pt x="312" y="77"/>
                    </a:lnTo>
                    <a:lnTo>
                      <a:pt x="332" y="68"/>
                    </a:lnTo>
                    <a:lnTo>
                      <a:pt x="332" y="65"/>
                    </a:lnTo>
                    <a:lnTo>
                      <a:pt x="362" y="51"/>
                    </a:lnTo>
                    <a:lnTo>
                      <a:pt x="358" y="51"/>
                    </a:lnTo>
                    <a:lnTo>
                      <a:pt x="342" y="56"/>
                    </a:lnTo>
                    <a:lnTo>
                      <a:pt x="337" y="57"/>
                    </a:lnTo>
                    <a:lnTo>
                      <a:pt x="332" y="56"/>
                    </a:lnTo>
                    <a:lnTo>
                      <a:pt x="331" y="56"/>
                    </a:lnTo>
                    <a:lnTo>
                      <a:pt x="331" y="54"/>
                    </a:lnTo>
                    <a:lnTo>
                      <a:pt x="332" y="52"/>
                    </a:lnTo>
                    <a:lnTo>
                      <a:pt x="340" y="48"/>
                    </a:lnTo>
                    <a:lnTo>
                      <a:pt x="347" y="45"/>
                    </a:lnTo>
                    <a:lnTo>
                      <a:pt x="367" y="39"/>
                    </a:lnTo>
                    <a:lnTo>
                      <a:pt x="368" y="37"/>
                    </a:lnTo>
                    <a:lnTo>
                      <a:pt x="367" y="32"/>
                    </a:lnTo>
                    <a:lnTo>
                      <a:pt x="365" y="31"/>
                    </a:lnTo>
                    <a:lnTo>
                      <a:pt x="365" y="33"/>
                    </a:lnTo>
                    <a:lnTo>
                      <a:pt x="364" y="35"/>
                    </a:lnTo>
                    <a:lnTo>
                      <a:pt x="362" y="37"/>
                    </a:lnTo>
                    <a:lnTo>
                      <a:pt x="357" y="37"/>
                    </a:lnTo>
                    <a:lnTo>
                      <a:pt x="353" y="37"/>
                    </a:lnTo>
                    <a:lnTo>
                      <a:pt x="342" y="42"/>
                    </a:lnTo>
                    <a:lnTo>
                      <a:pt x="339" y="42"/>
                    </a:lnTo>
                    <a:lnTo>
                      <a:pt x="335" y="40"/>
                    </a:lnTo>
                    <a:lnTo>
                      <a:pt x="335" y="38"/>
                    </a:lnTo>
                    <a:lnTo>
                      <a:pt x="338" y="35"/>
                    </a:lnTo>
                    <a:lnTo>
                      <a:pt x="346" y="31"/>
                    </a:lnTo>
                    <a:lnTo>
                      <a:pt x="348" y="29"/>
                    </a:lnTo>
                    <a:lnTo>
                      <a:pt x="352" y="28"/>
                    </a:lnTo>
                    <a:lnTo>
                      <a:pt x="354" y="27"/>
                    </a:lnTo>
                    <a:lnTo>
                      <a:pt x="354" y="26"/>
                    </a:lnTo>
                    <a:lnTo>
                      <a:pt x="352" y="25"/>
                    </a:lnTo>
                    <a:lnTo>
                      <a:pt x="350" y="27"/>
                    </a:lnTo>
                    <a:lnTo>
                      <a:pt x="346" y="28"/>
                    </a:lnTo>
                    <a:lnTo>
                      <a:pt x="337" y="29"/>
                    </a:lnTo>
                    <a:lnTo>
                      <a:pt x="333" y="31"/>
                    </a:lnTo>
                    <a:lnTo>
                      <a:pt x="329" y="30"/>
                    </a:lnTo>
                    <a:lnTo>
                      <a:pt x="329" y="29"/>
                    </a:lnTo>
                    <a:lnTo>
                      <a:pt x="330" y="28"/>
                    </a:lnTo>
                    <a:lnTo>
                      <a:pt x="332" y="25"/>
                    </a:lnTo>
                    <a:lnTo>
                      <a:pt x="332" y="24"/>
                    </a:lnTo>
                    <a:lnTo>
                      <a:pt x="331" y="24"/>
                    </a:lnTo>
                    <a:lnTo>
                      <a:pt x="329" y="24"/>
                    </a:lnTo>
                    <a:lnTo>
                      <a:pt x="324" y="25"/>
                    </a:lnTo>
                    <a:lnTo>
                      <a:pt x="322" y="24"/>
                    </a:lnTo>
                    <a:lnTo>
                      <a:pt x="320" y="22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13" y="19"/>
                    </a:lnTo>
                    <a:lnTo>
                      <a:pt x="309" y="17"/>
                    </a:lnTo>
                    <a:lnTo>
                      <a:pt x="305" y="15"/>
                    </a:lnTo>
                    <a:lnTo>
                      <a:pt x="295" y="14"/>
                    </a:lnTo>
                    <a:lnTo>
                      <a:pt x="279" y="13"/>
                    </a:lnTo>
                    <a:lnTo>
                      <a:pt x="275" y="12"/>
                    </a:lnTo>
                    <a:lnTo>
                      <a:pt x="274" y="13"/>
                    </a:lnTo>
                    <a:lnTo>
                      <a:pt x="273" y="15"/>
                    </a:lnTo>
                    <a:lnTo>
                      <a:pt x="272" y="16"/>
                    </a:lnTo>
                    <a:lnTo>
                      <a:pt x="271" y="17"/>
                    </a:lnTo>
                    <a:lnTo>
                      <a:pt x="268" y="17"/>
                    </a:lnTo>
                    <a:lnTo>
                      <a:pt x="267" y="16"/>
                    </a:lnTo>
                    <a:lnTo>
                      <a:pt x="265" y="13"/>
                    </a:lnTo>
                    <a:lnTo>
                      <a:pt x="265" y="12"/>
                    </a:lnTo>
                    <a:lnTo>
                      <a:pt x="262" y="10"/>
                    </a:lnTo>
                    <a:lnTo>
                      <a:pt x="253" y="13"/>
                    </a:lnTo>
                    <a:lnTo>
                      <a:pt x="251" y="12"/>
                    </a:lnTo>
                    <a:lnTo>
                      <a:pt x="250" y="10"/>
                    </a:lnTo>
                    <a:lnTo>
                      <a:pt x="248" y="8"/>
                    </a:lnTo>
                    <a:lnTo>
                      <a:pt x="246" y="8"/>
                    </a:lnTo>
                    <a:lnTo>
                      <a:pt x="245" y="8"/>
                    </a:lnTo>
                    <a:lnTo>
                      <a:pt x="245" y="9"/>
                    </a:lnTo>
                    <a:lnTo>
                      <a:pt x="239" y="13"/>
                    </a:lnTo>
                    <a:lnTo>
                      <a:pt x="235" y="11"/>
                    </a:lnTo>
                    <a:lnTo>
                      <a:pt x="235" y="7"/>
                    </a:lnTo>
                    <a:lnTo>
                      <a:pt x="234" y="6"/>
                    </a:lnTo>
                    <a:lnTo>
                      <a:pt x="232" y="5"/>
                    </a:lnTo>
                    <a:lnTo>
                      <a:pt x="228" y="11"/>
                    </a:lnTo>
                    <a:lnTo>
                      <a:pt x="224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21" y="5"/>
                    </a:lnTo>
                    <a:lnTo>
                      <a:pt x="221" y="4"/>
                    </a:lnTo>
                    <a:lnTo>
                      <a:pt x="220" y="4"/>
                    </a:lnTo>
                    <a:lnTo>
                      <a:pt x="216" y="3"/>
                    </a:lnTo>
                    <a:lnTo>
                      <a:pt x="210" y="13"/>
                    </a:lnTo>
                    <a:lnTo>
                      <a:pt x="208" y="14"/>
                    </a:lnTo>
                    <a:lnTo>
                      <a:pt x="207" y="14"/>
                    </a:lnTo>
                    <a:lnTo>
                      <a:pt x="205" y="14"/>
                    </a:lnTo>
                    <a:lnTo>
                      <a:pt x="204" y="14"/>
                    </a:lnTo>
                    <a:lnTo>
                      <a:pt x="205" y="2"/>
                    </a:lnTo>
                    <a:lnTo>
                      <a:pt x="202" y="2"/>
                    </a:lnTo>
                    <a:lnTo>
                      <a:pt x="202" y="1"/>
                    </a:lnTo>
                    <a:lnTo>
                      <a:pt x="200" y="4"/>
                    </a:lnTo>
                    <a:lnTo>
                      <a:pt x="198" y="6"/>
                    </a:lnTo>
                    <a:lnTo>
                      <a:pt x="196" y="15"/>
                    </a:lnTo>
                    <a:lnTo>
                      <a:pt x="192" y="21"/>
                    </a:lnTo>
                    <a:lnTo>
                      <a:pt x="190" y="22"/>
                    </a:lnTo>
                    <a:lnTo>
                      <a:pt x="189" y="21"/>
                    </a:lnTo>
                    <a:lnTo>
                      <a:pt x="189" y="20"/>
                    </a:lnTo>
                    <a:lnTo>
                      <a:pt x="190" y="0"/>
                    </a:lnTo>
                    <a:lnTo>
                      <a:pt x="184" y="1"/>
                    </a:lnTo>
                    <a:lnTo>
                      <a:pt x="183" y="14"/>
                    </a:lnTo>
                    <a:lnTo>
                      <a:pt x="181" y="14"/>
                    </a:lnTo>
                    <a:lnTo>
                      <a:pt x="178" y="12"/>
                    </a:lnTo>
                    <a:lnTo>
                      <a:pt x="176" y="9"/>
                    </a:lnTo>
                    <a:lnTo>
                      <a:pt x="174" y="1"/>
                    </a:lnTo>
                    <a:lnTo>
                      <a:pt x="170" y="0"/>
                    </a:lnTo>
                    <a:lnTo>
                      <a:pt x="169" y="2"/>
                    </a:lnTo>
                    <a:lnTo>
                      <a:pt x="167" y="4"/>
                    </a:lnTo>
                    <a:lnTo>
                      <a:pt x="170" y="11"/>
                    </a:lnTo>
                    <a:lnTo>
                      <a:pt x="169" y="13"/>
                    </a:lnTo>
                    <a:lnTo>
                      <a:pt x="167" y="14"/>
                    </a:lnTo>
                    <a:lnTo>
                      <a:pt x="165" y="14"/>
                    </a:lnTo>
                    <a:lnTo>
                      <a:pt x="159" y="4"/>
                    </a:lnTo>
                    <a:lnTo>
                      <a:pt x="152" y="4"/>
                    </a:lnTo>
                    <a:lnTo>
                      <a:pt x="155" y="14"/>
                    </a:lnTo>
                    <a:lnTo>
                      <a:pt x="153" y="17"/>
                    </a:lnTo>
                    <a:lnTo>
                      <a:pt x="152" y="18"/>
                    </a:lnTo>
                    <a:lnTo>
                      <a:pt x="142" y="9"/>
                    </a:lnTo>
                    <a:lnTo>
                      <a:pt x="137" y="11"/>
                    </a:lnTo>
                    <a:lnTo>
                      <a:pt x="143" y="25"/>
                    </a:lnTo>
                    <a:lnTo>
                      <a:pt x="142" y="27"/>
                    </a:lnTo>
                    <a:lnTo>
                      <a:pt x="129" y="15"/>
                    </a:lnTo>
                    <a:lnTo>
                      <a:pt x="127" y="15"/>
                    </a:lnTo>
                    <a:lnTo>
                      <a:pt x="126" y="16"/>
                    </a:lnTo>
                    <a:lnTo>
                      <a:pt x="128" y="18"/>
                    </a:lnTo>
                    <a:lnTo>
                      <a:pt x="133" y="22"/>
                    </a:lnTo>
                    <a:lnTo>
                      <a:pt x="134" y="25"/>
                    </a:lnTo>
                    <a:lnTo>
                      <a:pt x="135" y="28"/>
                    </a:lnTo>
                    <a:lnTo>
                      <a:pt x="132" y="29"/>
                    </a:lnTo>
                    <a:lnTo>
                      <a:pt x="117" y="22"/>
                    </a:lnTo>
                    <a:lnTo>
                      <a:pt x="115" y="22"/>
                    </a:lnTo>
                    <a:lnTo>
                      <a:pt x="113" y="24"/>
                    </a:lnTo>
                    <a:lnTo>
                      <a:pt x="125" y="33"/>
                    </a:lnTo>
                    <a:lnTo>
                      <a:pt x="125" y="34"/>
                    </a:lnTo>
                    <a:lnTo>
                      <a:pt x="105" y="34"/>
                    </a:lnTo>
                    <a:lnTo>
                      <a:pt x="105" y="36"/>
                    </a:lnTo>
                    <a:lnTo>
                      <a:pt x="110" y="37"/>
                    </a:lnTo>
                    <a:lnTo>
                      <a:pt x="110" y="39"/>
                    </a:lnTo>
                    <a:lnTo>
                      <a:pt x="110" y="42"/>
                    </a:lnTo>
                    <a:lnTo>
                      <a:pt x="108" y="45"/>
                    </a:lnTo>
                    <a:lnTo>
                      <a:pt x="105" y="44"/>
                    </a:lnTo>
                    <a:lnTo>
                      <a:pt x="92" y="45"/>
                    </a:lnTo>
                    <a:lnTo>
                      <a:pt x="95" y="45"/>
                    </a:lnTo>
                    <a:lnTo>
                      <a:pt x="95" y="47"/>
                    </a:lnTo>
                    <a:lnTo>
                      <a:pt x="95" y="49"/>
                    </a:lnTo>
                    <a:lnTo>
                      <a:pt x="95" y="50"/>
                    </a:lnTo>
                    <a:lnTo>
                      <a:pt x="82" y="52"/>
                    </a:lnTo>
                    <a:lnTo>
                      <a:pt x="75" y="51"/>
                    </a:lnTo>
                    <a:lnTo>
                      <a:pt x="71" y="49"/>
                    </a:lnTo>
                    <a:lnTo>
                      <a:pt x="67" y="50"/>
                    </a:lnTo>
                    <a:lnTo>
                      <a:pt x="65" y="52"/>
                    </a:lnTo>
                    <a:lnTo>
                      <a:pt x="63" y="54"/>
                    </a:lnTo>
                    <a:lnTo>
                      <a:pt x="64" y="55"/>
                    </a:lnTo>
                    <a:lnTo>
                      <a:pt x="66" y="57"/>
                    </a:lnTo>
                    <a:lnTo>
                      <a:pt x="67" y="58"/>
                    </a:lnTo>
                    <a:lnTo>
                      <a:pt x="67" y="60"/>
                    </a:lnTo>
                    <a:lnTo>
                      <a:pt x="66" y="61"/>
                    </a:lnTo>
                    <a:lnTo>
                      <a:pt x="65" y="62"/>
                    </a:lnTo>
                    <a:lnTo>
                      <a:pt x="52" y="60"/>
                    </a:lnTo>
                    <a:lnTo>
                      <a:pt x="50" y="61"/>
                    </a:lnTo>
                    <a:lnTo>
                      <a:pt x="47" y="64"/>
                    </a:lnTo>
                    <a:lnTo>
                      <a:pt x="46" y="64"/>
                    </a:lnTo>
                    <a:lnTo>
                      <a:pt x="42" y="68"/>
                    </a:lnTo>
                    <a:lnTo>
                      <a:pt x="42" y="70"/>
                    </a:lnTo>
                    <a:lnTo>
                      <a:pt x="40" y="72"/>
                    </a:lnTo>
                    <a:lnTo>
                      <a:pt x="39" y="73"/>
                    </a:lnTo>
                    <a:lnTo>
                      <a:pt x="37" y="74"/>
                    </a:lnTo>
                    <a:lnTo>
                      <a:pt x="36" y="74"/>
                    </a:lnTo>
                    <a:lnTo>
                      <a:pt x="27" y="79"/>
                    </a:lnTo>
                    <a:lnTo>
                      <a:pt x="30" y="82"/>
                    </a:lnTo>
                    <a:lnTo>
                      <a:pt x="30" y="85"/>
                    </a:lnTo>
                    <a:lnTo>
                      <a:pt x="29" y="86"/>
                    </a:lnTo>
                    <a:lnTo>
                      <a:pt x="16" y="87"/>
                    </a:lnTo>
                    <a:lnTo>
                      <a:pt x="16" y="88"/>
                    </a:lnTo>
                    <a:lnTo>
                      <a:pt x="16" y="90"/>
                    </a:lnTo>
                    <a:lnTo>
                      <a:pt x="21" y="92"/>
                    </a:lnTo>
                    <a:lnTo>
                      <a:pt x="22" y="93"/>
                    </a:lnTo>
                    <a:lnTo>
                      <a:pt x="22" y="95"/>
                    </a:lnTo>
                    <a:lnTo>
                      <a:pt x="21" y="96"/>
                    </a:lnTo>
                    <a:lnTo>
                      <a:pt x="20" y="97"/>
                    </a:lnTo>
                    <a:lnTo>
                      <a:pt x="16" y="97"/>
                    </a:lnTo>
                    <a:lnTo>
                      <a:pt x="4" y="97"/>
                    </a:lnTo>
                    <a:lnTo>
                      <a:pt x="2" y="97"/>
                    </a:lnTo>
                    <a:lnTo>
                      <a:pt x="1" y="97"/>
                    </a:lnTo>
                    <a:lnTo>
                      <a:pt x="0" y="99"/>
                    </a:lnTo>
                    <a:lnTo>
                      <a:pt x="1" y="100"/>
                    </a:lnTo>
                    <a:lnTo>
                      <a:pt x="15" y="103"/>
                    </a:lnTo>
                    <a:lnTo>
                      <a:pt x="16" y="105"/>
                    </a:lnTo>
                    <a:lnTo>
                      <a:pt x="15" y="106"/>
                    </a:lnTo>
                    <a:lnTo>
                      <a:pt x="12" y="108"/>
                    </a:lnTo>
                    <a:lnTo>
                      <a:pt x="1" y="110"/>
                    </a:lnTo>
                    <a:lnTo>
                      <a:pt x="16" y="112"/>
                    </a:lnTo>
                    <a:lnTo>
                      <a:pt x="17" y="112"/>
                    </a:lnTo>
                    <a:lnTo>
                      <a:pt x="17" y="113"/>
                    </a:lnTo>
                    <a:lnTo>
                      <a:pt x="17" y="115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20"/>
                    </a:lnTo>
                    <a:lnTo>
                      <a:pt x="28" y="120"/>
                    </a:lnTo>
                    <a:lnTo>
                      <a:pt x="30" y="123"/>
                    </a:lnTo>
                    <a:lnTo>
                      <a:pt x="30" y="124"/>
                    </a:lnTo>
                    <a:lnTo>
                      <a:pt x="80" y="135"/>
                    </a:lnTo>
                    <a:lnTo>
                      <a:pt x="95" y="140"/>
                    </a:lnTo>
                    <a:lnTo>
                      <a:pt x="110" y="144"/>
                    </a:lnTo>
                    <a:lnTo>
                      <a:pt x="162" y="15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34" name="Freeform 24">
                <a:extLst>
                  <a:ext uri="{FF2B5EF4-FFF2-40B4-BE49-F238E27FC236}">
                    <a16:creationId xmlns:a16="http://schemas.microsoft.com/office/drawing/2014/main" id="{EA79895C-9B08-44C1-B303-1339DA4D3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" y="1187"/>
                <a:ext cx="32" cy="28"/>
              </a:xfrm>
              <a:custGeom>
                <a:avLst/>
                <a:gdLst>
                  <a:gd name="T0" fmla="*/ 1 w 32"/>
                  <a:gd name="T1" fmla="*/ 27 h 28"/>
                  <a:gd name="T2" fmla="*/ 2 w 32"/>
                  <a:gd name="T3" fmla="*/ 24 h 28"/>
                  <a:gd name="T4" fmla="*/ 4 w 32"/>
                  <a:gd name="T5" fmla="*/ 22 h 28"/>
                  <a:gd name="T6" fmla="*/ 7 w 32"/>
                  <a:gd name="T7" fmla="*/ 19 h 28"/>
                  <a:gd name="T8" fmla="*/ 9 w 32"/>
                  <a:gd name="T9" fmla="*/ 17 h 28"/>
                  <a:gd name="T10" fmla="*/ 12 w 32"/>
                  <a:gd name="T11" fmla="*/ 15 h 28"/>
                  <a:gd name="T12" fmla="*/ 14 w 32"/>
                  <a:gd name="T13" fmla="*/ 13 h 28"/>
                  <a:gd name="T14" fmla="*/ 18 w 32"/>
                  <a:gd name="T15" fmla="*/ 11 h 28"/>
                  <a:gd name="T16" fmla="*/ 21 w 32"/>
                  <a:gd name="T17" fmla="*/ 10 h 28"/>
                  <a:gd name="T18" fmla="*/ 32 w 32"/>
                  <a:gd name="T19" fmla="*/ 14 h 28"/>
                  <a:gd name="T20" fmla="*/ 32 w 32"/>
                  <a:gd name="T21" fmla="*/ 13 h 28"/>
                  <a:gd name="T22" fmla="*/ 32 w 32"/>
                  <a:gd name="T23" fmla="*/ 12 h 28"/>
                  <a:gd name="T24" fmla="*/ 32 w 32"/>
                  <a:gd name="T25" fmla="*/ 11 h 28"/>
                  <a:gd name="T26" fmla="*/ 32 w 32"/>
                  <a:gd name="T27" fmla="*/ 9 h 28"/>
                  <a:gd name="T28" fmla="*/ 32 w 32"/>
                  <a:gd name="T29" fmla="*/ 9 h 28"/>
                  <a:gd name="T30" fmla="*/ 32 w 32"/>
                  <a:gd name="T31" fmla="*/ 7 h 28"/>
                  <a:gd name="T32" fmla="*/ 32 w 32"/>
                  <a:gd name="T33" fmla="*/ 5 h 28"/>
                  <a:gd name="T34" fmla="*/ 30 w 32"/>
                  <a:gd name="T35" fmla="*/ 4 h 28"/>
                  <a:gd name="T36" fmla="*/ 29 w 32"/>
                  <a:gd name="T37" fmla="*/ 1 h 28"/>
                  <a:gd name="T38" fmla="*/ 28 w 32"/>
                  <a:gd name="T39" fmla="*/ 1 h 28"/>
                  <a:gd name="T40" fmla="*/ 27 w 32"/>
                  <a:gd name="T41" fmla="*/ 0 h 28"/>
                  <a:gd name="T42" fmla="*/ 26 w 32"/>
                  <a:gd name="T43" fmla="*/ 0 h 28"/>
                  <a:gd name="T44" fmla="*/ 25 w 32"/>
                  <a:gd name="T45" fmla="*/ 0 h 28"/>
                  <a:gd name="T46" fmla="*/ 23 w 32"/>
                  <a:gd name="T47" fmla="*/ 0 h 28"/>
                  <a:gd name="T48" fmla="*/ 22 w 32"/>
                  <a:gd name="T49" fmla="*/ 0 h 28"/>
                  <a:gd name="T50" fmla="*/ 20 w 32"/>
                  <a:gd name="T51" fmla="*/ 1 h 28"/>
                  <a:gd name="T52" fmla="*/ 19 w 32"/>
                  <a:gd name="T53" fmla="*/ 1 h 28"/>
                  <a:gd name="T54" fmla="*/ 18 w 32"/>
                  <a:gd name="T55" fmla="*/ 2 h 28"/>
                  <a:gd name="T56" fmla="*/ 17 w 32"/>
                  <a:gd name="T57" fmla="*/ 3 h 28"/>
                  <a:gd name="T58" fmla="*/ 15 w 32"/>
                  <a:gd name="T59" fmla="*/ 5 h 28"/>
                  <a:gd name="T60" fmla="*/ 13 w 32"/>
                  <a:gd name="T61" fmla="*/ 7 h 28"/>
                  <a:gd name="T62" fmla="*/ 12 w 32"/>
                  <a:gd name="T63" fmla="*/ 9 h 28"/>
                  <a:gd name="T64" fmla="*/ 10 w 32"/>
                  <a:gd name="T65" fmla="*/ 11 h 28"/>
                  <a:gd name="T66" fmla="*/ 8 w 32"/>
                  <a:gd name="T67" fmla="*/ 13 h 28"/>
                  <a:gd name="T68" fmla="*/ 0 w 32"/>
                  <a:gd name="T69" fmla="*/ 28 h 28"/>
                  <a:gd name="T70" fmla="*/ 1 w 32"/>
                  <a:gd name="T7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" h="28">
                    <a:moveTo>
                      <a:pt x="1" y="27"/>
                    </a:moveTo>
                    <a:lnTo>
                      <a:pt x="2" y="24"/>
                    </a:lnTo>
                    <a:lnTo>
                      <a:pt x="4" y="22"/>
                    </a:lnTo>
                    <a:lnTo>
                      <a:pt x="7" y="19"/>
                    </a:lnTo>
                    <a:lnTo>
                      <a:pt x="9" y="17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8" y="11"/>
                    </a:lnTo>
                    <a:lnTo>
                      <a:pt x="21" y="10"/>
                    </a:lnTo>
                    <a:lnTo>
                      <a:pt x="32" y="14"/>
                    </a:lnTo>
                    <a:lnTo>
                      <a:pt x="32" y="13"/>
                    </a:lnTo>
                    <a:lnTo>
                      <a:pt x="32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7"/>
                    </a:lnTo>
                    <a:lnTo>
                      <a:pt x="32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8" y="2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8" y="13"/>
                    </a:lnTo>
                    <a:lnTo>
                      <a:pt x="0" y="28"/>
                    </a:lnTo>
                    <a:lnTo>
                      <a:pt x="1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35" name="Freeform 25">
                <a:extLst>
                  <a:ext uri="{FF2B5EF4-FFF2-40B4-BE49-F238E27FC236}">
                    <a16:creationId xmlns:a16="http://schemas.microsoft.com/office/drawing/2014/main" id="{56ADE8C8-EBA0-4872-9F9E-749B3B8562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8" y="1166"/>
                <a:ext cx="102" cy="43"/>
              </a:xfrm>
              <a:custGeom>
                <a:avLst/>
                <a:gdLst>
                  <a:gd name="T0" fmla="*/ 19 w 102"/>
                  <a:gd name="T1" fmla="*/ 43 h 43"/>
                  <a:gd name="T2" fmla="*/ 38 w 102"/>
                  <a:gd name="T3" fmla="*/ 42 h 43"/>
                  <a:gd name="T4" fmla="*/ 58 w 102"/>
                  <a:gd name="T5" fmla="*/ 39 h 43"/>
                  <a:gd name="T6" fmla="*/ 76 w 102"/>
                  <a:gd name="T7" fmla="*/ 34 h 43"/>
                  <a:gd name="T8" fmla="*/ 94 w 102"/>
                  <a:gd name="T9" fmla="*/ 27 h 43"/>
                  <a:gd name="T10" fmla="*/ 99 w 102"/>
                  <a:gd name="T11" fmla="*/ 21 h 43"/>
                  <a:gd name="T12" fmla="*/ 101 w 102"/>
                  <a:gd name="T13" fmla="*/ 17 h 43"/>
                  <a:gd name="T14" fmla="*/ 102 w 102"/>
                  <a:gd name="T15" fmla="*/ 12 h 43"/>
                  <a:gd name="T16" fmla="*/ 100 w 102"/>
                  <a:gd name="T17" fmla="*/ 7 h 43"/>
                  <a:gd name="T18" fmla="*/ 93 w 102"/>
                  <a:gd name="T19" fmla="*/ 3 h 43"/>
                  <a:gd name="T20" fmla="*/ 83 w 102"/>
                  <a:gd name="T21" fmla="*/ 1 h 43"/>
                  <a:gd name="T22" fmla="*/ 65 w 102"/>
                  <a:gd name="T23" fmla="*/ 0 h 43"/>
                  <a:gd name="T24" fmla="*/ 48 w 102"/>
                  <a:gd name="T25" fmla="*/ 2 h 43"/>
                  <a:gd name="T26" fmla="*/ 30 w 102"/>
                  <a:gd name="T27" fmla="*/ 7 h 43"/>
                  <a:gd name="T28" fmla="*/ 15 w 102"/>
                  <a:gd name="T29" fmla="*/ 13 h 43"/>
                  <a:gd name="T30" fmla="*/ 8 w 102"/>
                  <a:gd name="T31" fmla="*/ 18 h 43"/>
                  <a:gd name="T32" fmla="*/ 3 w 102"/>
                  <a:gd name="T33" fmla="*/ 23 h 43"/>
                  <a:gd name="T34" fmla="*/ 0 w 102"/>
                  <a:gd name="T35" fmla="*/ 30 h 43"/>
                  <a:gd name="T36" fmla="*/ 0 w 102"/>
                  <a:gd name="T37" fmla="*/ 35 h 43"/>
                  <a:gd name="T38" fmla="*/ 4 w 102"/>
                  <a:gd name="T39" fmla="*/ 39 h 43"/>
                  <a:gd name="T40" fmla="*/ 8 w 102"/>
                  <a:gd name="T41" fmla="*/ 40 h 43"/>
                  <a:gd name="T42" fmla="*/ 13 w 102"/>
                  <a:gd name="T43" fmla="*/ 42 h 43"/>
                  <a:gd name="T44" fmla="*/ 19 w 10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2" h="43">
                    <a:moveTo>
                      <a:pt x="19" y="43"/>
                    </a:moveTo>
                    <a:lnTo>
                      <a:pt x="38" y="42"/>
                    </a:lnTo>
                    <a:lnTo>
                      <a:pt x="58" y="39"/>
                    </a:lnTo>
                    <a:lnTo>
                      <a:pt x="76" y="34"/>
                    </a:lnTo>
                    <a:lnTo>
                      <a:pt x="94" y="27"/>
                    </a:lnTo>
                    <a:lnTo>
                      <a:pt x="99" y="21"/>
                    </a:lnTo>
                    <a:lnTo>
                      <a:pt x="101" y="17"/>
                    </a:lnTo>
                    <a:lnTo>
                      <a:pt x="102" y="12"/>
                    </a:lnTo>
                    <a:lnTo>
                      <a:pt x="100" y="7"/>
                    </a:lnTo>
                    <a:lnTo>
                      <a:pt x="93" y="3"/>
                    </a:lnTo>
                    <a:lnTo>
                      <a:pt x="83" y="1"/>
                    </a:lnTo>
                    <a:lnTo>
                      <a:pt x="65" y="0"/>
                    </a:lnTo>
                    <a:lnTo>
                      <a:pt x="48" y="2"/>
                    </a:lnTo>
                    <a:lnTo>
                      <a:pt x="30" y="7"/>
                    </a:lnTo>
                    <a:lnTo>
                      <a:pt x="15" y="13"/>
                    </a:lnTo>
                    <a:lnTo>
                      <a:pt x="8" y="18"/>
                    </a:lnTo>
                    <a:lnTo>
                      <a:pt x="3" y="23"/>
                    </a:lnTo>
                    <a:lnTo>
                      <a:pt x="0" y="30"/>
                    </a:lnTo>
                    <a:lnTo>
                      <a:pt x="0" y="35"/>
                    </a:lnTo>
                    <a:lnTo>
                      <a:pt x="4" y="39"/>
                    </a:lnTo>
                    <a:lnTo>
                      <a:pt x="8" y="40"/>
                    </a:lnTo>
                    <a:lnTo>
                      <a:pt x="13" y="42"/>
                    </a:lnTo>
                    <a:lnTo>
                      <a:pt x="19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36" name="Freeform 26">
                <a:extLst>
                  <a:ext uri="{FF2B5EF4-FFF2-40B4-BE49-F238E27FC236}">
                    <a16:creationId xmlns:a16="http://schemas.microsoft.com/office/drawing/2014/main" id="{A41EC335-F2CB-4E50-B2F0-31D6827752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6" y="1184"/>
                <a:ext cx="43" cy="14"/>
              </a:xfrm>
              <a:custGeom>
                <a:avLst/>
                <a:gdLst>
                  <a:gd name="T0" fmla="*/ 1 w 43"/>
                  <a:gd name="T1" fmla="*/ 14 h 14"/>
                  <a:gd name="T2" fmla="*/ 40 w 43"/>
                  <a:gd name="T3" fmla="*/ 7 h 14"/>
                  <a:gd name="T4" fmla="*/ 40 w 43"/>
                  <a:gd name="T5" fmla="*/ 7 h 14"/>
                  <a:gd name="T6" fmla="*/ 42 w 43"/>
                  <a:gd name="T7" fmla="*/ 6 h 14"/>
                  <a:gd name="T8" fmla="*/ 42 w 43"/>
                  <a:gd name="T9" fmla="*/ 5 h 14"/>
                  <a:gd name="T10" fmla="*/ 43 w 43"/>
                  <a:gd name="T11" fmla="*/ 4 h 14"/>
                  <a:gd name="T12" fmla="*/ 43 w 43"/>
                  <a:gd name="T13" fmla="*/ 2 h 14"/>
                  <a:gd name="T14" fmla="*/ 42 w 43"/>
                  <a:gd name="T15" fmla="*/ 1 h 14"/>
                  <a:gd name="T16" fmla="*/ 42 w 43"/>
                  <a:gd name="T17" fmla="*/ 0 h 14"/>
                  <a:gd name="T18" fmla="*/ 40 w 43"/>
                  <a:gd name="T19" fmla="*/ 0 h 14"/>
                  <a:gd name="T20" fmla="*/ 37 w 43"/>
                  <a:gd name="T21" fmla="*/ 0 h 14"/>
                  <a:gd name="T22" fmla="*/ 31 w 43"/>
                  <a:gd name="T23" fmla="*/ 0 h 14"/>
                  <a:gd name="T24" fmla="*/ 25 w 43"/>
                  <a:gd name="T25" fmla="*/ 2 h 14"/>
                  <a:gd name="T26" fmla="*/ 20 w 43"/>
                  <a:gd name="T27" fmla="*/ 3 h 14"/>
                  <a:gd name="T28" fmla="*/ 15 w 43"/>
                  <a:gd name="T29" fmla="*/ 4 h 14"/>
                  <a:gd name="T30" fmla="*/ 9 w 43"/>
                  <a:gd name="T31" fmla="*/ 7 h 14"/>
                  <a:gd name="T32" fmla="*/ 4 w 43"/>
                  <a:gd name="T33" fmla="*/ 9 h 14"/>
                  <a:gd name="T34" fmla="*/ 2 w 43"/>
                  <a:gd name="T35" fmla="*/ 11 h 14"/>
                  <a:gd name="T36" fmla="*/ 0 w 43"/>
                  <a:gd name="T37" fmla="*/ 12 h 14"/>
                  <a:gd name="T38" fmla="*/ 1 w 43"/>
                  <a:gd name="T3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" h="14">
                    <a:moveTo>
                      <a:pt x="1" y="14"/>
                    </a:moveTo>
                    <a:lnTo>
                      <a:pt x="40" y="7"/>
                    </a:lnTo>
                    <a:lnTo>
                      <a:pt x="40" y="7"/>
                    </a:lnTo>
                    <a:lnTo>
                      <a:pt x="42" y="6"/>
                    </a:lnTo>
                    <a:lnTo>
                      <a:pt x="42" y="5"/>
                    </a:lnTo>
                    <a:lnTo>
                      <a:pt x="43" y="4"/>
                    </a:lnTo>
                    <a:lnTo>
                      <a:pt x="43" y="2"/>
                    </a:lnTo>
                    <a:lnTo>
                      <a:pt x="42" y="1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1" y="0"/>
                    </a:lnTo>
                    <a:lnTo>
                      <a:pt x="25" y="2"/>
                    </a:lnTo>
                    <a:lnTo>
                      <a:pt x="20" y="3"/>
                    </a:lnTo>
                    <a:lnTo>
                      <a:pt x="15" y="4"/>
                    </a:lnTo>
                    <a:lnTo>
                      <a:pt x="9" y="7"/>
                    </a:lnTo>
                    <a:lnTo>
                      <a:pt x="4" y="9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37" name="Freeform 27">
                <a:extLst>
                  <a:ext uri="{FF2B5EF4-FFF2-40B4-BE49-F238E27FC236}">
                    <a16:creationId xmlns:a16="http://schemas.microsoft.com/office/drawing/2014/main" id="{DEE9FDF2-4B98-49CF-B2BA-6BD7C3C7C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" y="1133"/>
                <a:ext cx="104" cy="43"/>
              </a:xfrm>
              <a:custGeom>
                <a:avLst/>
                <a:gdLst>
                  <a:gd name="T0" fmla="*/ 23 w 104"/>
                  <a:gd name="T1" fmla="*/ 43 h 43"/>
                  <a:gd name="T2" fmla="*/ 39 w 104"/>
                  <a:gd name="T3" fmla="*/ 43 h 43"/>
                  <a:gd name="T4" fmla="*/ 54 w 104"/>
                  <a:gd name="T5" fmla="*/ 40 h 43"/>
                  <a:gd name="T6" fmla="*/ 63 w 104"/>
                  <a:gd name="T7" fmla="*/ 40 h 43"/>
                  <a:gd name="T8" fmla="*/ 70 w 104"/>
                  <a:gd name="T9" fmla="*/ 37 h 43"/>
                  <a:gd name="T10" fmla="*/ 87 w 104"/>
                  <a:gd name="T11" fmla="*/ 31 h 43"/>
                  <a:gd name="T12" fmla="*/ 94 w 104"/>
                  <a:gd name="T13" fmla="*/ 27 h 43"/>
                  <a:gd name="T14" fmla="*/ 101 w 104"/>
                  <a:gd name="T15" fmla="*/ 22 h 43"/>
                  <a:gd name="T16" fmla="*/ 103 w 104"/>
                  <a:gd name="T17" fmla="*/ 19 h 43"/>
                  <a:gd name="T18" fmla="*/ 104 w 104"/>
                  <a:gd name="T19" fmla="*/ 15 h 43"/>
                  <a:gd name="T20" fmla="*/ 104 w 104"/>
                  <a:gd name="T21" fmla="*/ 12 h 43"/>
                  <a:gd name="T22" fmla="*/ 103 w 104"/>
                  <a:gd name="T23" fmla="*/ 8 h 43"/>
                  <a:gd name="T24" fmla="*/ 101 w 104"/>
                  <a:gd name="T25" fmla="*/ 7 h 43"/>
                  <a:gd name="T26" fmla="*/ 100 w 104"/>
                  <a:gd name="T27" fmla="*/ 5 h 43"/>
                  <a:gd name="T28" fmla="*/ 93 w 104"/>
                  <a:gd name="T29" fmla="*/ 1 h 43"/>
                  <a:gd name="T30" fmla="*/ 84 w 104"/>
                  <a:gd name="T31" fmla="*/ 0 h 43"/>
                  <a:gd name="T32" fmla="*/ 75 w 104"/>
                  <a:gd name="T33" fmla="*/ 0 h 43"/>
                  <a:gd name="T34" fmla="*/ 66 w 104"/>
                  <a:gd name="T35" fmla="*/ 1 h 43"/>
                  <a:gd name="T36" fmla="*/ 57 w 104"/>
                  <a:gd name="T37" fmla="*/ 3 h 43"/>
                  <a:gd name="T38" fmla="*/ 48 w 104"/>
                  <a:gd name="T39" fmla="*/ 6 h 43"/>
                  <a:gd name="T40" fmla="*/ 31 w 104"/>
                  <a:gd name="T41" fmla="*/ 10 h 43"/>
                  <a:gd name="T42" fmla="*/ 23 w 104"/>
                  <a:gd name="T43" fmla="*/ 11 h 43"/>
                  <a:gd name="T44" fmla="*/ 15 w 104"/>
                  <a:gd name="T45" fmla="*/ 14 h 43"/>
                  <a:gd name="T46" fmla="*/ 3 w 104"/>
                  <a:gd name="T47" fmla="*/ 20 h 43"/>
                  <a:gd name="T48" fmla="*/ 0 w 104"/>
                  <a:gd name="T49" fmla="*/ 28 h 43"/>
                  <a:gd name="T50" fmla="*/ 0 w 104"/>
                  <a:gd name="T51" fmla="*/ 32 h 43"/>
                  <a:gd name="T52" fmla="*/ 2 w 104"/>
                  <a:gd name="T53" fmla="*/ 35 h 43"/>
                  <a:gd name="T54" fmla="*/ 6 w 104"/>
                  <a:gd name="T55" fmla="*/ 39 h 43"/>
                  <a:gd name="T56" fmla="*/ 12 w 104"/>
                  <a:gd name="T57" fmla="*/ 41 h 43"/>
                  <a:gd name="T58" fmla="*/ 23 w 104"/>
                  <a:gd name="T5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4" h="43">
                    <a:moveTo>
                      <a:pt x="23" y="43"/>
                    </a:moveTo>
                    <a:lnTo>
                      <a:pt x="39" y="43"/>
                    </a:lnTo>
                    <a:lnTo>
                      <a:pt x="54" y="40"/>
                    </a:lnTo>
                    <a:lnTo>
                      <a:pt x="63" y="40"/>
                    </a:lnTo>
                    <a:lnTo>
                      <a:pt x="70" y="37"/>
                    </a:lnTo>
                    <a:lnTo>
                      <a:pt x="87" y="31"/>
                    </a:lnTo>
                    <a:lnTo>
                      <a:pt x="94" y="27"/>
                    </a:lnTo>
                    <a:lnTo>
                      <a:pt x="101" y="22"/>
                    </a:lnTo>
                    <a:lnTo>
                      <a:pt x="103" y="19"/>
                    </a:lnTo>
                    <a:lnTo>
                      <a:pt x="104" y="15"/>
                    </a:lnTo>
                    <a:lnTo>
                      <a:pt x="104" y="12"/>
                    </a:lnTo>
                    <a:lnTo>
                      <a:pt x="103" y="8"/>
                    </a:lnTo>
                    <a:lnTo>
                      <a:pt x="101" y="7"/>
                    </a:lnTo>
                    <a:lnTo>
                      <a:pt x="100" y="5"/>
                    </a:lnTo>
                    <a:lnTo>
                      <a:pt x="93" y="1"/>
                    </a:lnTo>
                    <a:lnTo>
                      <a:pt x="84" y="0"/>
                    </a:lnTo>
                    <a:lnTo>
                      <a:pt x="75" y="0"/>
                    </a:lnTo>
                    <a:lnTo>
                      <a:pt x="66" y="1"/>
                    </a:lnTo>
                    <a:lnTo>
                      <a:pt x="57" y="3"/>
                    </a:lnTo>
                    <a:lnTo>
                      <a:pt x="48" y="6"/>
                    </a:lnTo>
                    <a:lnTo>
                      <a:pt x="31" y="10"/>
                    </a:lnTo>
                    <a:lnTo>
                      <a:pt x="23" y="11"/>
                    </a:lnTo>
                    <a:lnTo>
                      <a:pt x="15" y="14"/>
                    </a:lnTo>
                    <a:lnTo>
                      <a:pt x="3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5"/>
                    </a:lnTo>
                    <a:lnTo>
                      <a:pt x="6" y="39"/>
                    </a:lnTo>
                    <a:lnTo>
                      <a:pt x="12" y="41"/>
                    </a:lnTo>
                    <a:lnTo>
                      <a:pt x="23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38" name="Freeform 28">
                <a:extLst>
                  <a:ext uri="{FF2B5EF4-FFF2-40B4-BE49-F238E27FC236}">
                    <a16:creationId xmlns:a16="http://schemas.microsoft.com/office/drawing/2014/main" id="{8E664F84-E1A4-4FF6-8397-5F486B516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1148"/>
                <a:ext cx="33" cy="9"/>
              </a:xfrm>
              <a:custGeom>
                <a:avLst/>
                <a:gdLst>
                  <a:gd name="T0" fmla="*/ 3 w 33"/>
                  <a:gd name="T1" fmla="*/ 9 h 9"/>
                  <a:gd name="T2" fmla="*/ 6 w 33"/>
                  <a:gd name="T3" fmla="*/ 9 h 9"/>
                  <a:gd name="T4" fmla="*/ 9 w 33"/>
                  <a:gd name="T5" fmla="*/ 9 h 9"/>
                  <a:gd name="T6" fmla="*/ 15 w 33"/>
                  <a:gd name="T7" fmla="*/ 8 h 9"/>
                  <a:gd name="T8" fmla="*/ 22 w 33"/>
                  <a:gd name="T9" fmla="*/ 6 h 9"/>
                  <a:gd name="T10" fmla="*/ 28 w 33"/>
                  <a:gd name="T11" fmla="*/ 5 h 9"/>
                  <a:gd name="T12" fmla="*/ 30 w 33"/>
                  <a:gd name="T13" fmla="*/ 4 h 9"/>
                  <a:gd name="T14" fmla="*/ 33 w 33"/>
                  <a:gd name="T15" fmla="*/ 3 h 9"/>
                  <a:gd name="T16" fmla="*/ 33 w 33"/>
                  <a:gd name="T17" fmla="*/ 3 h 9"/>
                  <a:gd name="T18" fmla="*/ 33 w 33"/>
                  <a:gd name="T19" fmla="*/ 2 h 9"/>
                  <a:gd name="T20" fmla="*/ 32 w 33"/>
                  <a:gd name="T21" fmla="*/ 1 h 9"/>
                  <a:gd name="T22" fmla="*/ 31 w 33"/>
                  <a:gd name="T23" fmla="*/ 0 h 9"/>
                  <a:gd name="T24" fmla="*/ 30 w 33"/>
                  <a:gd name="T25" fmla="*/ 0 h 9"/>
                  <a:gd name="T26" fmla="*/ 28 w 33"/>
                  <a:gd name="T27" fmla="*/ 0 h 9"/>
                  <a:gd name="T28" fmla="*/ 26 w 33"/>
                  <a:gd name="T29" fmla="*/ 0 h 9"/>
                  <a:gd name="T30" fmla="*/ 22 w 33"/>
                  <a:gd name="T31" fmla="*/ 2 h 9"/>
                  <a:gd name="T32" fmla="*/ 18 w 33"/>
                  <a:gd name="T33" fmla="*/ 0 h 9"/>
                  <a:gd name="T34" fmla="*/ 0 w 33"/>
                  <a:gd name="T35" fmla="*/ 7 h 9"/>
                  <a:gd name="T36" fmla="*/ 0 w 33"/>
                  <a:gd name="T37" fmla="*/ 8 h 9"/>
                  <a:gd name="T38" fmla="*/ 1 w 33"/>
                  <a:gd name="T39" fmla="*/ 8 h 9"/>
                  <a:gd name="T40" fmla="*/ 3 w 33"/>
                  <a:gd name="T4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9">
                    <a:moveTo>
                      <a:pt x="3" y="9"/>
                    </a:moveTo>
                    <a:lnTo>
                      <a:pt x="6" y="9"/>
                    </a:lnTo>
                    <a:lnTo>
                      <a:pt x="9" y="9"/>
                    </a:lnTo>
                    <a:lnTo>
                      <a:pt x="15" y="8"/>
                    </a:lnTo>
                    <a:lnTo>
                      <a:pt x="22" y="6"/>
                    </a:lnTo>
                    <a:lnTo>
                      <a:pt x="28" y="5"/>
                    </a:lnTo>
                    <a:lnTo>
                      <a:pt x="30" y="4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2"/>
                    </a:lnTo>
                    <a:lnTo>
                      <a:pt x="32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18" y="0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39" name="Freeform 29">
                <a:extLst>
                  <a:ext uri="{FF2B5EF4-FFF2-40B4-BE49-F238E27FC236}">
                    <a16:creationId xmlns:a16="http://schemas.microsoft.com/office/drawing/2014/main" id="{4535104A-3509-444D-872B-F4B5A94B0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9" y="1133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2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</p:grpSp>
      </p:grpSp>
      <p:sp>
        <p:nvSpPr>
          <p:cNvPr id="116" name="Rechteck 115">
            <a:extLst>
              <a:ext uri="{FF2B5EF4-FFF2-40B4-BE49-F238E27FC236}">
                <a16:creationId xmlns:a16="http://schemas.microsoft.com/office/drawing/2014/main" id="{BEC83643-ED43-4EF0-8BC5-2498FD9C0076}"/>
              </a:ext>
            </a:extLst>
          </p:cNvPr>
          <p:cNvSpPr/>
          <p:nvPr/>
        </p:nvSpPr>
        <p:spPr>
          <a:xfrm>
            <a:off x="1395362" y="479259"/>
            <a:ext cx="2749255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179388" indent="-1793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1.	Zufallszahlengenerator</a:t>
            </a:r>
          </a:p>
        </p:txBody>
      </p:sp>
      <p:sp>
        <p:nvSpPr>
          <p:cNvPr id="117" name="Rechteck 116">
            <a:extLst>
              <a:ext uri="{FF2B5EF4-FFF2-40B4-BE49-F238E27FC236}">
                <a16:creationId xmlns:a16="http://schemas.microsoft.com/office/drawing/2014/main" id="{BF25901F-D12D-4AAA-B8E7-2D0F5FF78295}"/>
              </a:ext>
            </a:extLst>
          </p:cNvPr>
          <p:cNvSpPr/>
          <p:nvPr/>
        </p:nvSpPr>
        <p:spPr>
          <a:xfrm>
            <a:off x="1395362" y="1275291"/>
            <a:ext cx="3177883" cy="72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179388" indent="-1793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2.	symmetrische Verschlüsselung</a:t>
            </a:r>
          </a:p>
        </p:txBody>
      </p:sp>
      <p:sp>
        <p:nvSpPr>
          <p:cNvPr id="118" name="Rechteck 117">
            <a:extLst>
              <a:ext uri="{FF2B5EF4-FFF2-40B4-BE49-F238E27FC236}">
                <a16:creationId xmlns:a16="http://schemas.microsoft.com/office/drawing/2014/main" id="{F9083476-01A6-4A0F-8F04-3BB50721ED02}"/>
              </a:ext>
            </a:extLst>
          </p:cNvPr>
          <p:cNvSpPr/>
          <p:nvPr/>
        </p:nvSpPr>
        <p:spPr>
          <a:xfrm>
            <a:off x="1397879" y="2071323"/>
            <a:ext cx="3177883" cy="72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179388" indent="-1793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3.	asymmetrische Verschlüsselung</a:t>
            </a:r>
          </a:p>
        </p:txBody>
      </p:sp>
      <p:sp>
        <p:nvSpPr>
          <p:cNvPr id="119" name="Rechteck 118">
            <a:extLst>
              <a:ext uri="{FF2B5EF4-FFF2-40B4-BE49-F238E27FC236}">
                <a16:creationId xmlns:a16="http://schemas.microsoft.com/office/drawing/2014/main" id="{2B5A5476-435C-4E37-9D1F-20964012513A}"/>
              </a:ext>
            </a:extLst>
          </p:cNvPr>
          <p:cNvSpPr/>
          <p:nvPr/>
        </p:nvSpPr>
        <p:spPr>
          <a:xfrm>
            <a:off x="1395362" y="4459419"/>
            <a:ext cx="2749255" cy="72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179388" indent="-1793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6.	Einwegfunktion ohne geheimen Parameter (Hash)</a:t>
            </a:r>
          </a:p>
        </p:txBody>
      </p:sp>
      <p:sp>
        <p:nvSpPr>
          <p:cNvPr id="120" name="Rechteck 119">
            <a:extLst>
              <a:ext uri="{FF2B5EF4-FFF2-40B4-BE49-F238E27FC236}">
                <a16:creationId xmlns:a16="http://schemas.microsoft.com/office/drawing/2014/main" id="{00B12C06-3F3E-4B60-BB96-81252F67BEE6}"/>
              </a:ext>
            </a:extLst>
          </p:cNvPr>
          <p:cNvSpPr/>
          <p:nvPr/>
        </p:nvSpPr>
        <p:spPr>
          <a:xfrm>
            <a:off x="1402423" y="3663387"/>
            <a:ext cx="3177883" cy="72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179388" indent="-1793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5.	Einwegfunktion mit geheimem Parameter (MAC, HMAC))</a:t>
            </a:r>
          </a:p>
        </p:txBody>
      </p:sp>
      <p:sp>
        <p:nvSpPr>
          <p:cNvPr id="121" name="Rechteck 120">
            <a:extLst>
              <a:ext uri="{FF2B5EF4-FFF2-40B4-BE49-F238E27FC236}">
                <a16:creationId xmlns:a16="http://schemas.microsoft.com/office/drawing/2014/main" id="{0BFE5BF4-8C66-4D59-9341-74ECA8916725}"/>
              </a:ext>
            </a:extLst>
          </p:cNvPr>
          <p:cNvSpPr/>
          <p:nvPr/>
        </p:nvSpPr>
        <p:spPr>
          <a:xfrm>
            <a:off x="1402423" y="5255452"/>
            <a:ext cx="3177883" cy="72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179388" indent="-1793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7.	Signatur (elektronische/digitale Unterschrift)</a:t>
            </a:r>
          </a:p>
        </p:txBody>
      </p:sp>
      <p:sp>
        <p:nvSpPr>
          <p:cNvPr id="122" name="Rechteck 121">
            <a:extLst>
              <a:ext uri="{FF2B5EF4-FFF2-40B4-BE49-F238E27FC236}">
                <a16:creationId xmlns:a16="http://schemas.microsoft.com/office/drawing/2014/main" id="{01A25154-AED9-4179-B43B-6D1832CC4557}"/>
              </a:ext>
            </a:extLst>
          </p:cNvPr>
          <p:cNvSpPr/>
          <p:nvPr/>
        </p:nvSpPr>
        <p:spPr>
          <a:xfrm>
            <a:off x="1402423" y="2867355"/>
            <a:ext cx="3177883" cy="72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179388" indent="-1793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4.	Hybridverschlüsselung</a:t>
            </a:r>
          </a:p>
        </p:txBody>
      </p:sp>
      <p:grpSp>
        <p:nvGrpSpPr>
          <p:cNvPr id="158" name="Gruppieren 157">
            <a:extLst>
              <a:ext uri="{FF2B5EF4-FFF2-40B4-BE49-F238E27FC236}">
                <a16:creationId xmlns:a16="http://schemas.microsoft.com/office/drawing/2014/main" id="{07A7E439-DB68-4A8F-8C28-CF449B6C628C}"/>
              </a:ext>
            </a:extLst>
          </p:cNvPr>
          <p:cNvGrpSpPr/>
          <p:nvPr/>
        </p:nvGrpSpPr>
        <p:grpSpPr>
          <a:xfrm>
            <a:off x="535222" y="1283479"/>
            <a:ext cx="750499" cy="720000"/>
            <a:chOff x="535222" y="1571714"/>
            <a:chExt cx="750499" cy="720000"/>
          </a:xfrm>
        </p:grpSpPr>
        <p:sp>
          <p:nvSpPr>
            <p:cNvPr id="124" name="AutoShape 80">
              <a:extLst>
                <a:ext uri="{FF2B5EF4-FFF2-40B4-BE49-F238E27FC236}">
                  <a16:creationId xmlns:a16="http://schemas.microsoft.com/office/drawing/2014/main" id="{EF519457-85B1-4B24-9001-2CEB80D953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22" y="1571714"/>
              <a:ext cx="720000" cy="720000"/>
            </a:xfrm>
            <a:prstGeom prst="roundRect">
              <a:avLst>
                <a:gd name="adj" fmla="val 16667"/>
              </a:avLst>
            </a:prstGeom>
            <a:solidFill>
              <a:srgbClr val="D2CFBA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32000" tIns="36000" rIns="0" bIns="46800"/>
            <a:lstStyle/>
            <a:p>
              <a:pPr>
                <a:lnSpc>
                  <a:spcPct val="90000"/>
                </a:lnSpc>
                <a:spcAft>
                  <a:spcPct val="0"/>
                </a:spcAft>
                <a:buFontTx/>
                <a:buNone/>
              </a:pPr>
              <a:endParaRPr lang="de-DE" altLang="de-DE" sz="1200" dirty="0">
                <a:latin typeface="Arial Narrow" panose="020B0606020202030204" pitchFamily="34" charset="0"/>
              </a:endParaRPr>
            </a:p>
          </p:txBody>
        </p:sp>
        <p:pic>
          <p:nvPicPr>
            <p:cNvPr id="131" name="Grafik 130">
              <a:extLst>
                <a:ext uri="{FF2B5EF4-FFF2-40B4-BE49-F238E27FC236}">
                  <a16:creationId xmlns:a16="http://schemas.microsoft.com/office/drawing/2014/main" id="{F26A8434-08E0-461D-851F-E0D4E716E0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9348051">
              <a:off x="548776" y="1729296"/>
              <a:ext cx="736945" cy="379034"/>
            </a:xfrm>
            <a:prstGeom prst="rect">
              <a:avLst/>
            </a:prstGeom>
          </p:spPr>
        </p:pic>
      </p:grpSp>
      <p:grpSp>
        <p:nvGrpSpPr>
          <p:cNvPr id="159" name="Gruppieren 158">
            <a:extLst>
              <a:ext uri="{FF2B5EF4-FFF2-40B4-BE49-F238E27FC236}">
                <a16:creationId xmlns:a16="http://schemas.microsoft.com/office/drawing/2014/main" id="{2E4A234E-8235-437C-A15A-DFD133360D18}"/>
              </a:ext>
            </a:extLst>
          </p:cNvPr>
          <p:cNvGrpSpPr/>
          <p:nvPr/>
        </p:nvGrpSpPr>
        <p:grpSpPr>
          <a:xfrm>
            <a:off x="535222" y="2075993"/>
            <a:ext cx="723798" cy="720000"/>
            <a:chOff x="535222" y="2364228"/>
            <a:chExt cx="723798" cy="720000"/>
          </a:xfrm>
        </p:grpSpPr>
        <p:sp>
          <p:nvSpPr>
            <p:cNvPr id="129" name="AutoShape 80">
              <a:extLst>
                <a:ext uri="{FF2B5EF4-FFF2-40B4-BE49-F238E27FC236}">
                  <a16:creationId xmlns:a16="http://schemas.microsoft.com/office/drawing/2014/main" id="{1E756CC1-A6C8-4BC0-97F8-B66F08FB74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22" y="2364228"/>
              <a:ext cx="720000" cy="720000"/>
            </a:xfrm>
            <a:prstGeom prst="roundRect">
              <a:avLst>
                <a:gd name="adj" fmla="val 16667"/>
              </a:avLst>
            </a:prstGeom>
            <a:solidFill>
              <a:srgbClr val="D2CFBA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32000" tIns="36000" rIns="0" bIns="46800"/>
            <a:lstStyle/>
            <a:p>
              <a:pPr>
                <a:lnSpc>
                  <a:spcPct val="90000"/>
                </a:lnSpc>
                <a:spcAft>
                  <a:spcPct val="0"/>
                </a:spcAft>
                <a:buFontTx/>
                <a:buNone/>
              </a:pPr>
              <a:endParaRPr lang="de-DE" altLang="de-DE" sz="1200" dirty="0">
                <a:latin typeface="Arial Narrow" panose="020B0606020202030204" pitchFamily="34" charset="0"/>
              </a:endParaRPr>
            </a:p>
          </p:txBody>
        </p:sp>
        <p:grpSp>
          <p:nvGrpSpPr>
            <p:cNvPr id="136" name="Gruppieren 135">
              <a:extLst>
                <a:ext uri="{FF2B5EF4-FFF2-40B4-BE49-F238E27FC236}">
                  <a16:creationId xmlns:a16="http://schemas.microsoft.com/office/drawing/2014/main" id="{D77BCD17-E474-41BB-A6B8-D666A719A794}"/>
                </a:ext>
              </a:extLst>
            </p:cNvPr>
            <p:cNvGrpSpPr>
              <a:grpSpLocks noChangeAspect="1"/>
            </p:cNvGrpSpPr>
            <p:nvPr/>
          </p:nvGrpSpPr>
          <p:grpSpPr>
            <a:xfrm rot="-2700000">
              <a:off x="542216" y="2533728"/>
              <a:ext cx="716804" cy="389182"/>
              <a:chOff x="3961638" y="3134106"/>
              <a:chExt cx="1606966" cy="872490"/>
            </a:xfrm>
          </p:grpSpPr>
          <p:pic>
            <p:nvPicPr>
              <p:cNvPr id="133" name="Grafik 132">
                <a:extLst>
                  <a:ext uri="{FF2B5EF4-FFF2-40B4-BE49-F238E27FC236}">
                    <a16:creationId xmlns:a16="http://schemas.microsoft.com/office/drawing/2014/main" id="{C9D51D6B-AF86-4394-B71C-4A4D2B3CFF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0800000">
                <a:off x="4360072" y="3429000"/>
                <a:ext cx="1208532" cy="577596"/>
              </a:xfrm>
              <a:prstGeom prst="rect">
                <a:avLst/>
              </a:prstGeom>
            </p:spPr>
          </p:pic>
          <p:pic>
            <p:nvPicPr>
              <p:cNvPr id="135" name="Grafik 134">
                <a:extLst>
                  <a:ext uri="{FF2B5EF4-FFF2-40B4-BE49-F238E27FC236}">
                    <a16:creationId xmlns:a16="http://schemas.microsoft.com/office/drawing/2014/main" id="{3164FF1B-18B7-449B-B638-63090418A8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61638" y="3134106"/>
                <a:ext cx="1220724" cy="589788"/>
              </a:xfrm>
              <a:prstGeom prst="rect">
                <a:avLst/>
              </a:prstGeom>
            </p:spPr>
          </p:pic>
        </p:grpSp>
      </p:grpSp>
      <p:grpSp>
        <p:nvGrpSpPr>
          <p:cNvPr id="160" name="Gruppieren 159">
            <a:extLst>
              <a:ext uri="{FF2B5EF4-FFF2-40B4-BE49-F238E27FC236}">
                <a16:creationId xmlns:a16="http://schemas.microsoft.com/office/drawing/2014/main" id="{7124E40F-26EE-4BD7-A0F1-8AE128BB8D07}"/>
              </a:ext>
            </a:extLst>
          </p:cNvPr>
          <p:cNvGrpSpPr/>
          <p:nvPr/>
        </p:nvGrpSpPr>
        <p:grpSpPr>
          <a:xfrm>
            <a:off x="535222" y="4469076"/>
            <a:ext cx="720000" cy="756255"/>
            <a:chOff x="535222" y="3156743"/>
            <a:chExt cx="720000" cy="756255"/>
          </a:xfrm>
        </p:grpSpPr>
        <p:sp>
          <p:nvSpPr>
            <p:cNvPr id="125" name="AutoShape 80">
              <a:extLst>
                <a:ext uri="{FF2B5EF4-FFF2-40B4-BE49-F238E27FC236}">
                  <a16:creationId xmlns:a16="http://schemas.microsoft.com/office/drawing/2014/main" id="{B0FE5D03-7DE1-4657-AE62-98121CDBD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22" y="3156743"/>
              <a:ext cx="720000" cy="720000"/>
            </a:xfrm>
            <a:prstGeom prst="roundRect">
              <a:avLst>
                <a:gd name="adj" fmla="val 16667"/>
              </a:avLst>
            </a:prstGeom>
            <a:solidFill>
              <a:srgbClr val="D2CFBA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32000" tIns="36000" rIns="0" bIns="46800"/>
            <a:lstStyle/>
            <a:p>
              <a:pPr>
                <a:lnSpc>
                  <a:spcPct val="90000"/>
                </a:lnSpc>
                <a:spcAft>
                  <a:spcPct val="0"/>
                </a:spcAft>
                <a:buFontTx/>
                <a:buNone/>
              </a:pPr>
              <a:endParaRPr lang="de-DE" altLang="de-DE" sz="1200" dirty="0">
                <a:latin typeface="Arial Narrow" panose="020B0606020202030204" pitchFamily="34" charset="0"/>
              </a:endParaRPr>
            </a:p>
          </p:txBody>
        </p:sp>
        <p:sp>
          <p:nvSpPr>
            <p:cNvPr id="137" name="Pfeil: eingekerbt nach rechts 136">
              <a:extLst>
                <a:ext uri="{FF2B5EF4-FFF2-40B4-BE49-F238E27FC236}">
                  <a16:creationId xmlns:a16="http://schemas.microsoft.com/office/drawing/2014/main" id="{CE6A5245-8A44-410C-846F-B266A5F9FDCC}"/>
                </a:ext>
              </a:extLst>
            </p:cNvPr>
            <p:cNvSpPr/>
            <p:nvPr/>
          </p:nvSpPr>
          <p:spPr>
            <a:xfrm>
              <a:off x="621334" y="3225038"/>
              <a:ext cx="532340" cy="322693"/>
            </a:xfrm>
            <a:prstGeom prst="notchedRightArrow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138" name="Pfeil: eingekerbt nach rechts 137">
              <a:extLst>
                <a:ext uri="{FF2B5EF4-FFF2-40B4-BE49-F238E27FC236}">
                  <a16:creationId xmlns:a16="http://schemas.microsoft.com/office/drawing/2014/main" id="{02EEF3D9-F1AF-4AB8-AB09-6C34A0ECA2B5}"/>
                </a:ext>
              </a:extLst>
            </p:cNvPr>
            <p:cNvSpPr/>
            <p:nvPr/>
          </p:nvSpPr>
          <p:spPr>
            <a:xfrm flipH="1">
              <a:off x="621334" y="3504719"/>
              <a:ext cx="532340" cy="322693"/>
            </a:xfrm>
            <a:prstGeom prst="notchedRightArrow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139" name="Multiplikationszeichen 138">
              <a:extLst>
                <a:ext uri="{FF2B5EF4-FFF2-40B4-BE49-F238E27FC236}">
                  <a16:creationId xmlns:a16="http://schemas.microsoft.com/office/drawing/2014/main" id="{FF434871-700D-4EC9-B849-1117542454E4}"/>
                </a:ext>
              </a:extLst>
            </p:cNvPr>
            <p:cNvSpPr/>
            <p:nvPr/>
          </p:nvSpPr>
          <p:spPr>
            <a:xfrm>
              <a:off x="723354" y="3419132"/>
              <a:ext cx="436670" cy="493866"/>
            </a:xfrm>
            <a:prstGeom prst="mathMultiply">
              <a:avLst>
                <a:gd name="adj1" fmla="val 1479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61" name="Gruppieren 160">
            <a:extLst>
              <a:ext uri="{FF2B5EF4-FFF2-40B4-BE49-F238E27FC236}">
                <a16:creationId xmlns:a16="http://schemas.microsoft.com/office/drawing/2014/main" id="{EE2A0DD9-B0EC-4BF4-B7AA-7952F452A3E0}"/>
              </a:ext>
            </a:extLst>
          </p:cNvPr>
          <p:cNvGrpSpPr/>
          <p:nvPr/>
        </p:nvGrpSpPr>
        <p:grpSpPr>
          <a:xfrm>
            <a:off x="535222" y="3686559"/>
            <a:ext cx="720000" cy="756255"/>
            <a:chOff x="535222" y="3955386"/>
            <a:chExt cx="720000" cy="756255"/>
          </a:xfrm>
        </p:grpSpPr>
        <p:sp>
          <p:nvSpPr>
            <p:cNvPr id="140" name="AutoShape 80">
              <a:extLst>
                <a:ext uri="{FF2B5EF4-FFF2-40B4-BE49-F238E27FC236}">
                  <a16:creationId xmlns:a16="http://schemas.microsoft.com/office/drawing/2014/main" id="{32C653F8-2E58-4E8F-95E3-7EF43690FD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22" y="3955386"/>
              <a:ext cx="720000" cy="720000"/>
            </a:xfrm>
            <a:prstGeom prst="roundRect">
              <a:avLst>
                <a:gd name="adj" fmla="val 16667"/>
              </a:avLst>
            </a:prstGeom>
            <a:solidFill>
              <a:srgbClr val="D2CFBA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32000" tIns="36000" rIns="0" bIns="46800"/>
            <a:lstStyle/>
            <a:p>
              <a:pPr>
                <a:lnSpc>
                  <a:spcPct val="90000"/>
                </a:lnSpc>
                <a:spcAft>
                  <a:spcPct val="0"/>
                </a:spcAft>
                <a:buFontTx/>
                <a:buNone/>
              </a:pPr>
              <a:endParaRPr lang="de-DE" altLang="de-DE" sz="1200" dirty="0">
                <a:latin typeface="Arial Narrow" panose="020B0606020202030204" pitchFamily="34" charset="0"/>
              </a:endParaRPr>
            </a:p>
          </p:txBody>
        </p:sp>
        <p:sp>
          <p:nvSpPr>
            <p:cNvPr id="141" name="Pfeil: eingekerbt nach rechts 140">
              <a:extLst>
                <a:ext uri="{FF2B5EF4-FFF2-40B4-BE49-F238E27FC236}">
                  <a16:creationId xmlns:a16="http://schemas.microsoft.com/office/drawing/2014/main" id="{2A1704C0-2311-4226-92BE-18A365B9EEBF}"/>
                </a:ext>
              </a:extLst>
            </p:cNvPr>
            <p:cNvSpPr/>
            <p:nvPr/>
          </p:nvSpPr>
          <p:spPr>
            <a:xfrm>
              <a:off x="621334" y="4023681"/>
              <a:ext cx="532340" cy="322693"/>
            </a:xfrm>
            <a:prstGeom prst="notched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142" name="Pfeil: eingekerbt nach rechts 141">
              <a:extLst>
                <a:ext uri="{FF2B5EF4-FFF2-40B4-BE49-F238E27FC236}">
                  <a16:creationId xmlns:a16="http://schemas.microsoft.com/office/drawing/2014/main" id="{B036179B-55C4-47DC-ACE2-1040C8E43650}"/>
                </a:ext>
              </a:extLst>
            </p:cNvPr>
            <p:cNvSpPr/>
            <p:nvPr/>
          </p:nvSpPr>
          <p:spPr>
            <a:xfrm flipH="1">
              <a:off x="621334" y="4303362"/>
              <a:ext cx="532340" cy="322693"/>
            </a:xfrm>
            <a:prstGeom prst="notchedRightArrow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  <p:sp>
          <p:nvSpPr>
            <p:cNvPr id="143" name="Multiplikationszeichen 142">
              <a:extLst>
                <a:ext uri="{FF2B5EF4-FFF2-40B4-BE49-F238E27FC236}">
                  <a16:creationId xmlns:a16="http://schemas.microsoft.com/office/drawing/2014/main" id="{5256877B-DD90-4B07-9BE7-203AE6EB149D}"/>
                </a:ext>
              </a:extLst>
            </p:cNvPr>
            <p:cNvSpPr/>
            <p:nvPr/>
          </p:nvSpPr>
          <p:spPr>
            <a:xfrm>
              <a:off x="723354" y="4217775"/>
              <a:ext cx="436670" cy="493866"/>
            </a:xfrm>
            <a:prstGeom prst="mathMultiply">
              <a:avLst>
                <a:gd name="adj1" fmla="val 1479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62" name="Gruppieren 161">
            <a:extLst>
              <a:ext uri="{FF2B5EF4-FFF2-40B4-BE49-F238E27FC236}">
                <a16:creationId xmlns:a16="http://schemas.microsoft.com/office/drawing/2014/main" id="{7F43D9AB-D46B-4544-B5EA-BC409A79AF7F}"/>
              </a:ext>
            </a:extLst>
          </p:cNvPr>
          <p:cNvGrpSpPr/>
          <p:nvPr/>
        </p:nvGrpSpPr>
        <p:grpSpPr>
          <a:xfrm>
            <a:off x="535222" y="5257404"/>
            <a:ext cx="720000" cy="720000"/>
            <a:chOff x="535222" y="4741771"/>
            <a:chExt cx="720000" cy="720000"/>
          </a:xfrm>
        </p:grpSpPr>
        <p:sp>
          <p:nvSpPr>
            <p:cNvPr id="127" name="AutoShape 80">
              <a:extLst>
                <a:ext uri="{FF2B5EF4-FFF2-40B4-BE49-F238E27FC236}">
                  <a16:creationId xmlns:a16="http://schemas.microsoft.com/office/drawing/2014/main" id="{E47B74E8-725A-464C-9914-1D48F9FDD4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22" y="4741771"/>
              <a:ext cx="720000" cy="720000"/>
            </a:xfrm>
            <a:prstGeom prst="roundRect">
              <a:avLst>
                <a:gd name="adj" fmla="val 16667"/>
              </a:avLst>
            </a:prstGeom>
            <a:solidFill>
              <a:srgbClr val="D2CFBA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32000" tIns="36000" rIns="0" bIns="46800"/>
            <a:lstStyle/>
            <a:p>
              <a:pPr>
                <a:lnSpc>
                  <a:spcPct val="90000"/>
                </a:lnSpc>
                <a:spcAft>
                  <a:spcPct val="0"/>
                </a:spcAft>
                <a:buFontTx/>
                <a:buNone/>
              </a:pPr>
              <a:endParaRPr lang="de-DE" altLang="de-DE" sz="1200" dirty="0">
                <a:latin typeface="Arial Narrow" panose="020B0606020202030204" pitchFamily="34" charset="0"/>
              </a:endParaRPr>
            </a:p>
          </p:txBody>
        </p:sp>
        <p:grpSp>
          <p:nvGrpSpPr>
            <p:cNvPr id="113" name="Gruppieren 112">
              <a:extLst>
                <a:ext uri="{FF2B5EF4-FFF2-40B4-BE49-F238E27FC236}">
                  <a16:creationId xmlns:a16="http://schemas.microsoft.com/office/drawing/2014/main" id="{A7FA149E-C543-4CA4-825A-9882F92A47CD}"/>
                </a:ext>
              </a:extLst>
            </p:cNvPr>
            <p:cNvGrpSpPr/>
            <p:nvPr/>
          </p:nvGrpSpPr>
          <p:grpSpPr>
            <a:xfrm>
              <a:off x="713056" y="4813817"/>
              <a:ext cx="304800" cy="608012"/>
              <a:chOff x="5284788" y="3054664"/>
              <a:chExt cx="304800" cy="608012"/>
            </a:xfrm>
          </p:grpSpPr>
          <p:sp>
            <p:nvSpPr>
              <p:cNvPr id="93" name="Freeform 82">
                <a:extLst>
                  <a:ext uri="{FF2B5EF4-FFF2-40B4-BE49-F238E27FC236}">
                    <a16:creationId xmlns:a16="http://schemas.microsoft.com/office/drawing/2014/main" id="{F9FEEB17-D38E-4F36-A9D5-0F7F30D36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326" y="3110930"/>
                <a:ext cx="246077" cy="551746"/>
              </a:xfrm>
              <a:custGeom>
                <a:avLst/>
                <a:gdLst>
                  <a:gd name="T0" fmla="*/ 138 w 465"/>
                  <a:gd name="T1" fmla="*/ 1142 h 1227"/>
                  <a:gd name="T2" fmla="*/ 125 w 465"/>
                  <a:gd name="T3" fmla="*/ 1097 h 1227"/>
                  <a:gd name="T4" fmla="*/ 36 w 465"/>
                  <a:gd name="T5" fmla="*/ 1199 h 1227"/>
                  <a:gd name="T6" fmla="*/ 133 w 465"/>
                  <a:gd name="T7" fmla="*/ 463 h 1227"/>
                  <a:gd name="T8" fmla="*/ 67 w 465"/>
                  <a:gd name="T9" fmla="*/ 409 h 1227"/>
                  <a:gd name="T10" fmla="*/ 13 w 465"/>
                  <a:gd name="T11" fmla="*/ 351 h 1227"/>
                  <a:gd name="T12" fmla="*/ 5 w 465"/>
                  <a:gd name="T13" fmla="*/ 289 h 1227"/>
                  <a:gd name="T14" fmla="*/ 23 w 465"/>
                  <a:gd name="T15" fmla="*/ 219 h 1227"/>
                  <a:gd name="T16" fmla="*/ 36 w 465"/>
                  <a:gd name="T17" fmla="*/ 107 h 1227"/>
                  <a:gd name="T18" fmla="*/ 164 w 465"/>
                  <a:gd name="T19" fmla="*/ 18 h 1227"/>
                  <a:gd name="T20" fmla="*/ 291 w 465"/>
                  <a:gd name="T21" fmla="*/ 10 h 1227"/>
                  <a:gd name="T22" fmla="*/ 192 w 465"/>
                  <a:gd name="T23" fmla="*/ 23 h 1227"/>
                  <a:gd name="T24" fmla="*/ 184 w 465"/>
                  <a:gd name="T25" fmla="*/ 68 h 1227"/>
                  <a:gd name="T26" fmla="*/ 259 w 465"/>
                  <a:gd name="T27" fmla="*/ 89 h 1227"/>
                  <a:gd name="T28" fmla="*/ 264 w 465"/>
                  <a:gd name="T29" fmla="*/ 112 h 1227"/>
                  <a:gd name="T30" fmla="*/ 218 w 465"/>
                  <a:gd name="T31" fmla="*/ 94 h 1227"/>
                  <a:gd name="T32" fmla="*/ 174 w 465"/>
                  <a:gd name="T33" fmla="*/ 112 h 1227"/>
                  <a:gd name="T34" fmla="*/ 129 w 465"/>
                  <a:gd name="T35" fmla="*/ 148 h 1227"/>
                  <a:gd name="T36" fmla="*/ 102 w 465"/>
                  <a:gd name="T37" fmla="*/ 216 h 1227"/>
                  <a:gd name="T38" fmla="*/ 98 w 465"/>
                  <a:gd name="T39" fmla="*/ 265 h 1227"/>
                  <a:gd name="T40" fmla="*/ 125 w 465"/>
                  <a:gd name="T41" fmla="*/ 305 h 1227"/>
                  <a:gd name="T42" fmla="*/ 129 w 465"/>
                  <a:gd name="T43" fmla="*/ 343 h 1227"/>
                  <a:gd name="T44" fmla="*/ 192 w 465"/>
                  <a:gd name="T45" fmla="*/ 379 h 1227"/>
                  <a:gd name="T46" fmla="*/ 241 w 465"/>
                  <a:gd name="T47" fmla="*/ 405 h 1227"/>
                  <a:gd name="T48" fmla="*/ 309 w 465"/>
                  <a:gd name="T49" fmla="*/ 364 h 1227"/>
                  <a:gd name="T50" fmla="*/ 340 w 465"/>
                  <a:gd name="T51" fmla="*/ 343 h 1227"/>
                  <a:gd name="T52" fmla="*/ 363 w 465"/>
                  <a:gd name="T53" fmla="*/ 273 h 1227"/>
                  <a:gd name="T54" fmla="*/ 368 w 465"/>
                  <a:gd name="T55" fmla="*/ 201 h 1227"/>
                  <a:gd name="T56" fmla="*/ 340 w 465"/>
                  <a:gd name="T57" fmla="*/ 153 h 1227"/>
                  <a:gd name="T58" fmla="*/ 332 w 465"/>
                  <a:gd name="T59" fmla="*/ 125 h 1227"/>
                  <a:gd name="T60" fmla="*/ 319 w 465"/>
                  <a:gd name="T61" fmla="*/ 31 h 1227"/>
                  <a:gd name="T62" fmla="*/ 368 w 465"/>
                  <a:gd name="T63" fmla="*/ 63 h 1227"/>
                  <a:gd name="T64" fmla="*/ 434 w 465"/>
                  <a:gd name="T65" fmla="*/ 117 h 1227"/>
                  <a:gd name="T66" fmla="*/ 452 w 465"/>
                  <a:gd name="T67" fmla="*/ 262 h 1227"/>
                  <a:gd name="T68" fmla="*/ 456 w 465"/>
                  <a:gd name="T69" fmla="*/ 310 h 1227"/>
                  <a:gd name="T70" fmla="*/ 392 w 465"/>
                  <a:gd name="T71" fmla="*/ 413 h 1227"/>
                  <a:gd name="T72" fmla="*/ 332 w 465"/>
                  <a:gd name="T73" fmla="*/ 396 h 1227"/>
                  <a:gd name="T74" fmla="*/ 246 w 465"/>
                  <a:gd name="T75" fmla="*/ 422 h 1227"/>
                  <a:gd name="T76" fmla="*/ 264 w 465"/>
                  <a:gd name="T77" fmla="*/ 466 h 1227"/>
                  <a:gd name="T78" fmla="*/ 337 w 465"/>
                  <a:gd name="T79" fmla="*/ 453 h 1227"/>
                  <a:gd name="T80" fmla="*/ 363 w 465"/>
                  <a:gd name="T81" fmla="*/ 453 h 1227"/>
                  <a:gd name="T82" fmla="*/ 304 w 465"/>
                  <a:gd name="T83" fmla="*/ 530 h 1227"/>
                  <a:gd name="T84" fmla="*/ 314 w 465"/>
                  <a:gd name="T85" fmla="*/ 652 h 1227"/>
                  <a:gd name="T86" fmla="*/ 327 w 465"/>
                  <a:gd name="T87" fmla="*/ 728 h 1227"/>
                  <a:gd name="T88" fmla="*/ 337 w 465"/>
                  <a:gd name="T89" fmla="*/ 884 h 1227"/>
                  <a:gd name="T90" fmla="*/ 348 w 465"/>
                  <a:gd name="T91" fmla="*/ 929 h 1227"/>
                  <a:gd name="T92" fmla="*/ 348 w 465"/>
                  <a:gd name="T93" fmla="*/ 1020 h 1227"/>
                  <a:gd name="T94" fmla="*/ 322 w 465"/>
                  <a:gd name="T95" fmla="*/ 983 h 1227"/>
                  <a:gd name="T96" fmla="*/ 259 w 465"/>
                  <a:gd name="T97" fmla="*/ 876 h 1227"/>
                  <a:gd name="T98" fmla="*/ 233 w 465"/>
                  <a:gd name="T99" fmla="*/ 884 h 1227"/>
                  <a:gd name="T100" fmla="*/ 205 w 465"/>
                  <a:gd name="T101" fmla="*/ 1204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5" h="1227">
                    <a:moveTo>
                      <a:pt x="184" y="1222"/>
                    </a:moveTo>
                    <a:lnTo>
                      <a:pt x="179" y="1204"/>
                    </a:lnTo>
                    <a:lnTo>
                      <a:pt x="161" y="1186"/>
                    </a:lnTo>
                    <a:lnTo>
                      <a:pt x="151" y="1159"/>
                    </a:lnTo>
                    <a:lnTo>
                      <a:pt x="138" y="1142"/>
                    </a:lnTo>
                    <a:lnTo>
                      <a:pt x="138" y="1113"/>
                    </a:lnTo>
                    <a:lnTo>
                      <a:pt x="133" y="1105"/>
                    </a:lnTo>
                    <a:lnTo>
                      <a:pt x="133" y="1100"/>
                    </a:lnTo>
                    <a:lnTo>
                      <a:pt x="129" y="1097"/>
                    </a:lnTo>
                    <a:lnTo>
                      <a:pt x="125" y="1097"/>
                    </a:lnTo>
                    <a:lnTo>
                      <a:pt x="120" y="1100"/>
                    </a:lnTo>
                    <a:lnTo>
                      <a:pt x="54" y="1194"/>
                    </a:lnTo>
                    <a:lnTo>
                      <a:pt x="54" y="1199"/>
                    </a:lnTo>
                    <a:lnTo>
                      <a:pt x="36" y="1217"/>
                    </a:lnTo>
                    <a:lnTo>
                      <a:pt x="36" y="1199"/>
                    </a:lnTo>
                    <a:lnTo>
                      <a:pt x="41" y="1024"/>
                    </a:lnTo>
                    <a:lnTo>
                      <a:pt x="67" y="840"/>
                    </a:lnTo>
                    <a:lnTo>
                      <a:pt x="98" y="660"/>
                    </a:lnTo>
                    <a:lnTo>
                      <a:pt x="138" y="473"/>
                    </a:lnTo>
                    <a:lnTo>
                      <a:pt x="133" y="463"/>
                    </a:lnTo>
                    <a:lnTo>
                      <a:pt x="102" y="440"/>
                    </a:lnTo>
                    <a:lnTo>
                      <a:pt x="102" y="437"/>
                    </a:lnTo>
                    <a:lnTo>
                      <a:pt x="88" y="413"/>
                    </a:lnTo>
                    <a:lnTo>
                      <a:pt x="75" y="413"/>
                    </a:lnTo>
                    <a:lnTo>
                      <a:pt x="67" y="409"/>
                    </a:lnTo>
                    <a:lnTo>
                      <a:pt x="46" y="396"/>
                    </a:lnTo>
                    <a:lnTo>
                      <a:pt x="46" y="392"/>
                    </a:lnTo>
                    <a:lnTo>
                      <a:pt x="31" y="379"/>
                    </a:lnTo>
                    <a:lnTo>
                      <a:pt x="26" y="364"/>
                    </a:lnTo>
                    <a:lnTo>
                      <a:pt x="13" y="351"/>
                    </a:lnTo>
                    <a:lnTo>
                      <a:pt x="13" y="333"/>
                    </a:lnTo>
                    <a:lnTo>
                      <a:pt x="10" y="323"/>
                    </a:lnTo>
                    <a:lnTo>
                      <a:pt x="10" y="305"/>
                    </a:lnTo>
                    <a:lnTo>
                      <a:pt x="5" y="302"/>
                    </a:lnTo>
                    <a:lnTo>
                      <a:pt x="5" y="289"/>
                    </a:lnTo>
                    <a:lnTo>
                      <a:pt x="0" y="283"/>
                    </a:lnTo>
                    <a:lnTo>
                      <a:pt x="0" y="250"/>
                    </a:lnTo>
                    <a:lnTo>
                      <a:pt x="5" y="242"/>
                    </a:lnTo>
                    <a:lnTo>
                      <a:pt x="13" y="219"/>
                    </a:lnTo>
                    <a:lnTo>
                      <a:pt x="23" y="219"/>
                    </a:lnTo>
                    <a:lnTo>
                      <a:pt x="23" y="216"/>
                    </a:lnTo>
                    <a:lnTo>
                      <a:pt x="13" y="210"/>
                    </a:lnTo>
                    <a:lnTo>
                      <a:pt x="18" y="158"/>
                    </a:lnTo>
                    <a:lnTo>
                      <a:pt x="23" y="148"/>
                    </a:lnTo>
                    <a:lnTo>
                      <a:pt x="36" y="107"/>
                    </a:lnTo>
                    <a:lnTo>
                      <a:pt x="46" y="107"/>
                    </a:lnTo>
                    <a:lnTo>
                      <a:pt x="129" y="23"/>
                    </a:lnTo>
                    <a:lnTo>
                      <a:pt x="138" y="23"/>
                    </a:lnTo>
                    <a:lnTo>
                      <a:pt x="143" y="18"/>
                    </a:lnTo>
                    <a:lnTo>
                      <a:pt x="164" y="18"/>
                    </a:lnTo>
                    <a:lnTo>
                      <a:pt x="174" y="10"/>
                    </a:lnTo>
                    <a:lnTo>
                      <a:pt x="179" y="10"/>
                    </a:lnTo>
                    <a:lnTo>
                      <a:pt x="197" y="3"/>
                    </a:lnTo>
                    <a:lnTo>
                      <a:pt x="202" y="0"/>
                    </a:lnTo>
                    <a:lnTo>
                      <a:pt x="291" y="10"/>
                    </a:lnTo>
                    <a:lnTo>
                      <a:pt x="291" y="23"/>
                    </a:lnTo>
                    <a:lnTo>
                      <a:pt x="205" y="15"/>
                    </a:lnTo>
                    <a:lnTo>
                      <a:pt x="202" y="18"/>
                    </a:lnTo>
                    <a:lnTo>
                      <a:pt x="197" y="18"/>
                    </a:lnTo>
                    <a:lnTo>
                      <a:pt x="192" y="23"/>
                    </a:lnTo>
                    <a:lnTo>
                      <a:pt x="174" y="23"/>
                    </a:lnTo>
                    <a:lnTo>
                      <a:pt x="174" y="31"/>
                    </a:lnTo>
                    <a:lnTo>
                      <a:pt x="179" y="37"/>
                    </a:lnTo>
                    <a:lnTo>
                      <a:pt x="179" y="63"/>
                    </a:lnTo>
                    <a:lnTo>
                      <a:pt x="184" y="68"/>
                    </a:lnTo>
                    <a:lnTo>
                      <a:pt x="192" y="99"/>
                    </a:lnTo>
                    <a:lnTo>
                      <a:pt x="197" y="99"/>
                    </a:lnTo>
                    <a:lnTo>
                      <a:pt x="224" y="81"/>
                    </a:lnTo>
                    <a:lnTo>
                      <a:pt x="259" y="81"/>
                    </a:lnTo>
                    <a:lnTo>
                      <a:pt x="259" y="89"/>
                    </a:lnTo>
                    <a:lnTo>
                      <a:pt x="264" y="94"/>
                    </a:lnTo>
                    <a:lnTo>
                      <a:pt x="268" y="94"/>
                    </a:lnTo>
                    <a:lnTo>
                      <a:pt x="291" y="104"/>
                    </a:lnTo>
                    <a:lnTo>
                      <a:pt x="278" y="99"/>
                    </a:lnTo>
                    <a:lnTo>
                      <a:pt x="264" y="112"/>
                    </a:lnTo>
                    <a:lnTo>
                      <a:pt x="255" y="112"/>
                    </a:lnTo>
                    <a:lnTo>
                      <a:pt x="246" y="89"/>
                    </a:lnTo>
                    <a:lnTo>
                      <a:pt x="229" y="89"/>
                    </a:lnTo>
                    <a:lnTo>
                      <a:pt x="224" y="94"/>
                    </a:lnTo>
                    <a:lnTo>
                      <a:pt x="218" y="94"/>
                    </a:lnTo>
                    <a:lnTo>
                      <a:pt x="215" y="99"/>
                    </a:lnTo>
                    <a:lnTo>
                      <a:pt x="202" y="122"/>
                    </a:lnTo>
                    <a:lnTo>
                      <a:pt x="189" y="117"/>
                    </a:lnTo>
                    <a:lnTo>
                      <a:pt x="184" y="112"/>
                    </a:lnTo>
                    <a:lnTo>
                      <a:pt x="174" y="112"/>
                    </a:lnTo>
                    <a:lnTo>
                      <a:pt x="169" y="117"/>
                    </a:lnTo>
                    <a:lnTo>
                      <a:pt x="151" y="148"/>
                    </a:lnTo>
                    <a:lnTo>
                      <a:pt x="138" y="145"/>
                    </a:lnTo>
                    <a:lnTo>
                      <a:pt x="133" y="145"/>
                    </a:lnTo>
                    <a:lnTo>
                      <a:pt x="129" y="148"/>
                    </a:lnTo>
                    <a:lnTo>
                      <a:pt x="120" y="161"/>
                    </a:lnTo>
                    <a:lnTo>
                      <a:pt x="120" y="167"/>
                    </a:lnTo>
                    <a:lnTo>
                      <a:pt x="125" y="185"/>
                    </a:lnTo>
                    <a:lnTo>
                      <a:pt x="120" y="193"/>
                    </a:lnTo>
                    <a:lnTo>
                      <a:pt x="102" y="216"/>
                    </a:lnTo>
                    <a:lnTo>
                      <a:pt x="107" y="219"/>
                    </a:lnTo>
                    <a:lnTo>
                      <a:pt x="107" y="229"/>
                    </a:lnTo>
                    <a:lnTo>
                      <a:pt x="111" y="234"/>
                    </a:lnTo>
                    <a:lnTo>
                      <a:pt x="111" y="250"/>
                    </a:lnTo>
                    <a:lnTo>
                      <a:pt x="98" y="265"/>
                    </a:lnTo>
                    <a:lnTo>
                      <a:pt x="98" y="283"/>
                    </a:lnTo>
                    <a:lnTo>
                      <a:pt x="102" y="289"/>
                    </a:lnTo>
                    <a:lnTo>
                      <a:pt x="120" y="291"/>
                    </a:lnTo>
                    <a:lnTo>
                      <a:pt x="120" y="302"/>
                    </a:lnTo>
                    <a:lnTo>
                      <a:pt x="125" y="305"/>
                    </a:lnTo>
                    <a:lnTo>
                      <a:pt x="125" y="310"/>
                    </a:lnTo>
                    <a:lnTo>
                      <a:pt x="120" y="323"/>
                    </a:lnTo>
                    <a:lnTo>
                      <a:pt x="125" y="328"/>
                    </a:lnTo>
                    <a:lnTo>
                      <a:pt x="125" y="338"/>
                    </a:lnTo>
                    <a:lnTo>
                      <a:pt x="129" y="343"/>
                    </a:lnTo>
                    <a:lnTo>
                      <a:pt x="151" y="346"/>
                    </a:lnTo>
                    <a:lnTo>
                      <a:pt x="156" y="351"/>
                    </a:lnTo>
                    <a:lnTo>
                      <a:pt x="161" y="374"/>
                    </a:lnTo>
                    <a:lnTo>
                      <a:pt x="169" y="379"/>
                    </a:lnTo>
                    <a:lnTo>
                      <a:pt x="192" y="379"/>
                    </a:lnTo>
                    <a:lnTo>
                      <a:pt x="202" y="382"/>
                    </a:lnTo>
                    <a:lnTo>
                      <a:pt x="210" y="392"/>
                    </a:lnTo>
                    <a:lnTo>
                      <a:pt x="210" y="396"/>
                    </a:lnTo>
                    <a:lnTo>
                      <a:pt x="238" y="409"/>
                    </a:lnTo>
                    <a:lnTo>
                      <a:pt x="241" y="405"/>
                    </a:lnTo>
                    <a:lnTo>
                      <a:pt x="255" y="400"/>
                    </a:lnTo>
                    <a:lnTo>
                      <a:pt x="255" y="392"/>
                    </a:lnTo>
                    <a:lnTo>
                      <a:pt x="278" y="369"/>
                    </a:lnTo>
                    <a:lnTo>
                      <a:pt x="304" y="369"/>
                    </a:lnTo>
                    <a:lnTo>
                      <a:pt x="309" y="364"/>
                    </a:lnTo>
                    <a:lnTo>
                      <a:pt x="319" y="346"/>
                    </a:lnTo>
                    <a:lnTo>
                      <a:pt x="327" y="346"/>
                    </a:lnTo>
                    <a:lnTo>
                      <a:pt x="322" y="346"/>
                    </a:lnTo>
                    <a:lnTo>
                      <a:pt x="332" y="343"/>
                    </a:lnTo>
                    <a:lnTo>
                      <a:pt x="340" y="343"/>
                    </a:lnTo>
                    <a:lnTo>
                      <a:pt x="358" y="323"/>
                    </a:lnTo>
                    <a:lnTo>
                      <a:pt x="363" y="302"/>
                    </a:lnTo>
                    <a:lnTo>
                      <a:pt x="358" y="296"/>
                    </a:lnTo>
                    <a:lnTo>
                      <a:pt x="358" y="283"/>
                    </a:lnTo>
                    <a:lnTo>
                      <a:pt x="363" y="273"/>
                    </a:lnTo>
                    <a:lnTo>
                      <a:pt x="373" y="250"/>
                    </a:lnTo>
                    <a:lnTo>
                      <a:pt x="368" y="247"/>
                    </a:lnTo>
                    <a:lnTo>
                      <a:pt x="358" y="219"/>
                    </a:lnTo>
                    <a:lnTo>
                      <a:pt x="368" y="219"/>
                    </a:lnTo>
                    <a:lnTo>
                      <a:pt x="368" y="201"/>
                    </a:lnTo>
                    <a:lnTo>
                      <a:pt x="363" y="197"/>
                    </a:lnTo>
                    <a:lnTo>
                      <a:pt x="340" y="180"/>
                    </a:lnTo>
                    <a:lnTo>
                      <a:pt x="340" y="175"/>
                    </a:lnTo>
                    <a:lnTo>
                      <a:pt x="345" y="158"/>
                    </a:lnTo>
                    <a:lnTo>
                      <a:pt x="340" y="153"/>
                    </a:lnTo>
                    <a:lnTo>
                      <a:pt x="332" y="153"/>
                    </a:lnTo>
                    <a:lnTo>
                      <a:pt x="332" y="148"/>
                    </a:lnTo>
                    <a:lnTo>
                      <a:pt x="319" y="145"/>
                    </a:lnTo>
                    <a:lnTo>
                      <a:pt x="319" y="130"/>
                    </a:lnTo>
                    <a:lnTo>
                      <a:pt x="332" y="125"/>
                    </a:lnTo>
                    <a:lnTo>
                      <a:pt x="340" y="107"/>
                    </a:lnTo>
                    <a:lnTo>
                      <a:pt x="355" y="86"/>
                    </a:lnTo>
                    <a:lnTo>
                      <a:pt x="355" y="71"/>
                    </a:lnTo>
                    <a:lnTo>
                      <a:pt x="319" y="45"/>
                    </a:lnTo>
                    <a:lnTo>
                      <a:pt x="319" y="31"/>
                    </a:lnTo>
                    <a:lnTo>
                      <a:pt x="327" y="31"/>
                    </a:lnTo>
                    <a:lnTo>
                      <a:pt x="340" y="41"/>
                    </a:lnTo>
                    <a:lnTo>
                      <a:pt x="345" y="41"/>
                    </a:lnTo>
                    <a:lnTo>
                      <a:pt x="368" y="58"/>
                    </a:lnTo>
                    <a:lnTo>
                      <a:pt x="368" y="63"/>
                    </a:lnTo>
                    <a:lnTo>
                      <a:pt x="373" y="76"/>
                    </a:lnTo>
                    <a:lnTo>
                      <a:pt x="376" y="76"/>
                    </a:lnTo>
                    <a:lnTo>
                      <a:pt x="407" y="81"/>
                    </a:lnTo>
                    <a:lnTo>
                      <a:pt x="407" y="89"/>
                    </a:lnTo>
                    <a:lnTo>
                      <a:pt x="434" y="117"/>
                    </a:lnTo>
                    <a:lnTo>
                      <a:pt x="434" y="122"/>
                    </a:lnTo>
                    <a:lnTo>
                      <a:pt x="460" y="188"/>
                    </a:lnTo>
                    <a:lnTo>
                      <a:pt x="465" y="193"/>
                    </a:lnTo>
                    <a:lnTo>
                      <a:pt x="460" y="262"/>
                    </a:lnTo>
                    <a:lnTo>
                      <a:pt x="452" y="262"/>
                    </a:lnTo>
                    <a:lnTo>
                      <a:pt x="442" y="265"/>
                    </a:lnTo>
                    <a:lnTo>
                      <a:pt x="442" y="270"/>
                    </a:lnTo>
                    <a:lnTo>
                      <a:pt x="446" y="279"/>
                    </a:lnTo>
                    <a:lnTo>
                      <a:pt x="456" y="279"/>
                    </a:lnTo>
                    <a:lnTo>
                      <a:pt x="456" y="310"/>
                    </a:lnTo>
                    <a:lnTo>
                      <a:pt x="452" y="320"/>
                    </a:lnTo>
                    <a:lnTo>
                      <a:pt x="416" y="413"/>
                    </a:lnTo>
                    <a:lnTo>
                      <a:pt x="403" y="409"/>
                    </a:lnTo>
                    <a:lnTo>
                      <a:pt x="399" y="409"/>
                    </a:lnTo>
                    <a:lnTo>
                      <a:pt x="392" y="413"/>
                    </a:lnTo>
                    <a:lnTo>
                      <a:pt x="363" y="418"/>
                    </a:lnTo>
                    <a:lnTo>
                      <a:pt x="363" y="409"/>
                    </a:lnTo>
                    <a:lnTo>
                      <a:pt x="355" y="409"/>
                    </a:lnTo>
                    <a:lnTo>
                      <a:pt x="345" y="400"/>
                    </a:lnTo>
                    <a:lnTo>
                      <a:pt x="332" y="396"/>
                    </a:lnTo>
                    <a:lnTo>
                      <a:pt x="327" y="382"/>
                    </a:lnTo>
                    <a:lnTo>
                      <a:pt x="286" y="382"/>
                    </a:lnTo>
                    <a:lnTo>
                      <a:pt x="259" y="413"/>
                    </a:lnTo>
                    <a:lnTo>
                      <a:pt x="255" y="413"/>
                    </a:lnTo>
                    <a:lnTo>
                      <a:pt x="246" y="422"/>
                    </a:lnTo>
                    <a:lnTo>
                      <a:pt x="246" y="427"/>
                    </a:lnTo>
                    <a:lnTo>
                      <a:pt x="251" y="440"/>
                    </a:lnTo>
                    <a:lnTo>
                      <a:pt x="255" y="445"/>
                    </a:lnTo>
                    <a:lnTo>
                      <a:pt x="255" y="463"/>
                    </a:lnTo>
                    <a:lnTo>
                      <a:pt x="264" y="466"/>
                    </a:lnTo>
                    <a:lnTo>
                      <a:pt x="286" y="473"/>
                    </a:lnTo>
                    <a:lnTo>
                      <a:pt x="296" y="463"/>
                    </a:lnTo>
                    <a:lnTo>
                      <a:pt x="322" y="463"/>
                    </a:lnTo>
                    <a:lnTo>
                      <a:pt x="332" y="453"/>
                    </a:lnTo>
                    <a:lnTo>
                      <a:pt x="337" y="453"/>
                    </a:lnTo>
                    <a:lnTo>
                      <a:pt x="348" y="437"/>
                    </a:lnTo>
                    <a:lnTo>
                      <a:pt x="368" y="437"/>
                    </a:lnTo>
                    <a:lnTo>
                      <a:pt x="368" y="445"/>
                    </a:lnTo>
                    <a:lnTo>
                      <a:pt x="373" y="445"/>
                    </a:lnTo>
                    <a:lnTo>
                      <a:pt x="363" y="453"/>
                    </a:lnTo>
                    <a:lnTo>
                      <a:pt x="319" y="481"/>
                    </a:lnTo>
                    <a:lnTo>
                      <a:pt x="319" y="473"/>
                    </a:lnTo>
                    <a:lnTo>
                      <a:pt x="299" y="481"/>
                    </a:lnTo>
                    <a:lnTo>
                      <a:pt x="299" y="526"/>
                    </a:lnTo>
                    <a:lnTo>
                      <a:pt x="304" y="530"/>
                    </a:lnTo>
                    <a:lnTo>
                      <a:pt x="304" y="580"/>
                    </a:lnTo>
                    <a:lnTo>
                      <a:pt x="309" y="583"/>
                    </a:lnTo>
                    <a:lnTo>
                      <a:pt x="309" y="621"/>
                    </a:lnTo>
                    <a:lnTo>
                      <a:pt x="314" y="624"/>
                    </a:lnTo>
                    <a:lnTo>
                      <a:pt x="314" y="652"/>
                    </a:lnTo>
                    <a:lnTo>
                      <a:pt x="319" y="656"/>
                    </a:lnTo>
                    <a:lnTo>
                      <a:pt x="319" y="686"/>
                    </a:lnTo>
                    <a:lnTo>
                      <a:pt x="322" y="692"/>
                    </a:lnTo>
                    <a:lnTo>
                      <a:pt x="322" y="723"/>
                    </a:lnTo>
                    <a:lnTo>
                      <a:pt x="327" y="728"/>
                    </a:lnTo>
                    <a:lnTo>
                      <a:pt x="327" y="830"/>
                    </a:lnTo>
                    <a:lnTo>
                      <a:pt x="332" y="835"/>
                    </a:lnTo>
                    <a:lnTo>
                      <a:pt x="332" y="856"/>
                    </a:lnTo>
                    <a:lnTo>
                      <a:pt x="337" y="863"/>
                    </a:lnTo>
                    <a:lnTo>
                      <a:pt x="337" y="884"/>
                    </a:lnTo>
                    <a:lnTo>
                      <a:pt x="340" y="890"/>
                    </a:lnTo>
                    <a:lnTo>
                      <a:pt x="340" y="912"/>
                    </a:lnTo>
                    <a:lnTo>
                      <a:pt x="345" y="916"/>
                    </a:lnTo>
                    <a:lnTo>
                      <a:pt x="345" y="925"/>
                    </a:lnTo>
                    <a:lnTo>
                      <a:pt x="348" y="929"/>
                    </a:lnTo>
                    <a:lnTo>
                      <a:pt x="348" y="960"/>
                    </a:lnTo>
                    <a:lnTo>
                      <a:pt x="355" y="965"/>
                    </a:lnTo>
                    <a:lnTo>
                      <a:pt x="355" y="988"/>
                    </a:lnTo>
                    <a:lnTo>
                      <a:pt x="358" y="993"/>
                    </a:lnTo>
                    <a:lnTo>
                      <a:pt x="348" y="1020"/>
                    </a:lnTo>
                    <a:lnTo>
                      <a:pt x="340" y="1014"/>
                    </a:lnTo>
                    <a:lnTo>
                      <a:pt x="337" y="1011"/>
                    </a:lnTo>
                    <a:lnTo>
                      <a:pt x="337" y="1006"/>
                    </a:lnTo>
                    <a:lnTo>
                      <a:pt x="322" y="988"/>
                    </a:lnTo>
                    <a:lnTo>
                      <a:pt x="322" y="983"/>
                    </a:lnTo>
                    <a:lnTo>
                      <a:pt x="309" y="957"/>
                    </a:lnTo>
                    <a:lnTo>
                      <a:pt x="304" y="952"/>
                    </a:lnTo>
                    <a:lnTo>
                      <a:pt x="286" y="920"/>
                    </a:lnTo>
                    <a:lnTo>
                      <a:pt x="278" y="912"/>
                    </a:lnTo>
                    <a:lnTo>
                      <a:pt x="259" y="876"/>
                    </a:lnTo>
                    <a:lnTo>
                      <a:pt x="255" y="871"/>
                    </a:lnTo>
                    <a:lnTo>
                      <a:pt x="255" y="866"/>
                    </a:lnTo>
                    <a:lnTo>
                      <a:pt x="251" y="863"/>
                    </a:lnTo>
                    <a:lnTo>
                      <a:pt x="238" y="876"/>
                    </a:lnTo>
                    <a:lnTo>
                      <a:pt x="233" y="884"/>
                    </a:lnTo>
                    <a:lnTo>
                      <a:pt x="218" y="899"/>
                    </a:lnTo>
                    <a:lnTo>
                      <a:pt x="215" y="907"/>
                    </a:lnTo>
                    <a:lnTo>
                      <a:pt x="215" y="920"/>
                    </a:lnTo>
                    <a:lnTo>
                      <a:pt x="202" y="1199"/>
                    </a:lnTo>
                    <a:lnTo>
                      <a:pt x="205" y="1204"/>
                    </a:lnTo>
                    <a:lnTo>
                      <a:pt x="205" y="1227"/>
                    </a:lnTo>
                    <a:lnTo>
                      <a:pt x="197" y="1227"/>
                    </a:lnTo>
                    <a:lnTo>
                      <a:pt x="189" y="1217"/>
                    </a:lnTo>
                    <a:lnTo>
                      <a:pt x="184" y="1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94" name="Freeform 83">
                <a:extLst>
                  <a:ext uri="{FF2B5EF4-FFF2-40B4-BE49-F238E27FC236}">
                    <a16:creationId xmlns:a16="http://schemas.microsoft.com/office/drawing/2014/main" id="{25BE32DD-EDB4-457D-839E-F2965692E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9610" y="3316680"/>
                <a:ext cx="68044" cy="311564"/>
              </a:xfrm>
              <a:custGeom>
                <a:avLst/>
                <a:gdLst>
                  <a:gd name="T0" fmla="*/ 134 w 152"/>
                  <a:gd name="T1" fmla="*/ 713 h 720"/>
                  <a:gd name="T2" fmla="*/ 114 w 152"/>
                  <a:gd name="T3" fmla="*/ 678 h 720"/>
                  <a:gd name="T4" fmla="*/ 111 w 152"/>
                  <a:gd name="T5" fmla="*/ 673 h 720"/>
                  <a:gd name="T6" fmla="*/ 111 w 152"/>
                  <a:gd name="T7" fmla="*/ 661 h 720"/>
                  <a:gd name="T8" fmla="*/ 106 w 152"/>
                  <a:gd name="T9" fmla="*/ 655 h 720"/>
                  <a:gd name="T10" fmla="*/ 101 w 152"/>
                  <a:gd name="T11" fmla="*/ 639 h 720"/>
                  <a:gd name="T12" fmla="*/ 98 w 152"/>
                  <a:gd name="T13" fmla="*/ 634 h 720"/>
                  <a:gd name="T14" fmla="*/ 79 w 152"/>
                  <a:gd name="T15" fmla="*/ 593 h 720"/>
                  <a:gd name="T16" fmla="*/ 75 w 152"/>
                  <a:gd name="T17" fmla="*/ 598 h 720"/>
                  <a:gd name="T18" fmla="*/ 52 w 152"/>
                  <a:gd name="T19" fmla="*/ 621 h 720"/>
                  <a:gd name="T20" fmla="*/ 38 w 152"/>
                  <a:gd name="T21" fmla="*/ 644 h 720"/>
                  <a:gd name="T22" fmla="*/ 25 w 152"/>
                  <a:gd name="T23" fmla="*/ 670 h 720"/>
                  <a:gd name="T24" fmla="*/ 12 w 152"/>
                  <a:gd name="T25" fmla="*/ 683 h 720"/>
                  <a:gd name="T26" fmla="*/ 0 w 152"/>
                  <a:gd name="T27" fmla="*/ 687 h 720"/>
                  <a:gd name="T28" fmla="*/ 0 w 152"/>
                  <a:gd name="T29" fmla="*/ 561 h 720"/>
                  <a:gd name="T30" fmla="*/ 17 w 152"/>
                  <a:gd name="T31" fmla="*/ 427 h 720"/>
                  <a:gd name="T32" fmla="*/ 38 w 152"/>
                  <a:gd name="T33" fmla="*/ 293 h 720"/>
                  <a:gd name="T34" fmla="*/ 70 w 152"/>
                  <a:gd name="T35" fmla="*/ 158 h 720"/>
                  <a:gd name="T36" fmla="*/ 75 w 152"/>
                  <a:gd name="T37" fmla="*/ 145 h 720"/>
                  <a:gd name="T38" fmla="*/ 98 w 152"/>
                  <a:gd name="T39" fmla="*/ 10 h 720"/>
                  <a:gd name="T40" fmla="*/ 101 w 152"/>
                  <a:gd name="T41" fmla="*/ 0 h 720"/>
                  <a:gd name="T42" fmla="*/ 152 w 152"/>
                  <a:gd name="T43" fmla="*/ 18 h 720"/>
                  <a:gd name="T44" fmla="*/ 152 w 152"/>
                  <a:gd name="T45" fmla="*/ 24 h 720"/>
                  <a:gd name="T46" fmla="*/ 142 w 152"/>
                  <a:gd name="T47" fmla="*/ 41 h 720"/>
                  <a:gd name="T48" fmla="*/ 142 w 152"/>
                  <a:gd name="T49" fmla="*/ 46 h 720"/>
                  <a:gd name="T50" fmla="*/ 124 w 152"/>
                  <a:gd name="T51" fmla="*/ 247 h 720"/>
                  <a:gd name="T52" fmla="*/ 129 w 152"/>
                  <a:gd name="T53" fmla="*/ 252 h 720"/>
                  <a:gd name="T54" fmla="*/ 114 w 152"/>
                  <a:gd name="T55" fmla="*/ 445 h 720"/>
                  <a:gd name="T56" fmla="*/ 119 w 152"/>
                  <a:gd name="T57" fmla="*/ 449 h 720"/>
                  <a:gd name="T58" fmla="*/ 119 w 152"/>
                  <a:gd name="T59" fmla="*/ 502 h 720"/>
                  <a:gd name="T60" fmla="*/ 124 w 152"/>
                  <a:gd name="T61" fmla="*/ 502 h 720"/>
                  <a:gd name="T62" fmla="*/ 152 w 152"/>
                  <a:gd name="T63" fmla="*/ 481 h 720"/>
                  <a:gd name="T64" fmla="*/ 147 w 152"/>
                  <a:gd name="T65" fmla="*/ 494 h 720"/>
                  <a:gd name="T66" fmla="*/ 142 w 152"/>
                  <a:gd name="T67" fmla="*/ 720 h 720"/>
                  <a:gd name="T68" fmla="*/ 134 w 152"/>
                  <a:gd name="T69" fmla="*/ 71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2" h="720">
                    <a:moveTo>
                      <a:pt x="134" y="713"/>
                    </a:moveTo>
                    <a:lnTo>
                      <a:pt x="114" y="678"/>
                    </a:lnTo>
                    <a:lnTo>
                      <a:pt x="111" y="673"/>
                    </a:lnTo>
                    <a:lnTo>
                      <a:pt x="111" y="661"/>
                    </a:lnTo>
                    <a:lnTo>
                      <a:pt x="106" y="655"/>
                    </a:lnTo>
                    <a:lnTo>
                      <a:pt x="101" y="639"/>
                    </a:lnTo>
                    <a:lnTo>
                      <a:pt x="98" y="634"/>
                    </a:lnTo>
                    <a:lnTo>
                      <a:pt x="79" y="593"/>
                    </a:lnTo>
                    <a:lnTo>
                      <a:pt x="75" y="598"/>
                    </a:lnTo>
                    <a:lnTo>
                      <a:pt x="52" y="621"/>
                    </a:lnTo>
                    <a:lnTo>
                      <a:pt x="38" y="644"/>
                    </a:lnTo>
                    <a:lnTo>
                      <a:pt x="25" y="670"/>
                    </a:lnTo>
                    <a:lnTo>
                      <a:pt x="12" y="683"/>
                    </a:lnTo>
                    <a:lnTo>
                      <a:pt x="0" y="687"/>
                    </a:lnTo>
                    <a:lnTo>
                      <a:pt x="0" y="561"/>
                    </a:lnTo>
                    <a:lnTo>
                      <a:pt x="17" y="427"/>
                    </a:lnTo>
                    <a:lnTo>
                      <a:pt x="38" y="293"/>
                    </a:lnTo>
                    <a:lnTo>
                      <a:pt x="70" y="158"/>
                    </a:lnTo>
                    <a:lnTo>
                      <a:pt x="75" y="145"/>
                    </a:lnTo>
                    <a:lnTo>
                      <a:pt x="98" y="10"/>
                    </a:lnTo>
                    <a:lnTo>
                      <a:pt x="101" y="0"/>
                    </a:lnTo>
                    <a:lnTo>
                      <a:pt x="152" y="18"/>
                    </a:lnTo>
                    <a:lnTo>
                      <a:pt x="152" y="24"/>
                    </a:lnTo>
                    <a:lnTo>
                      <a:pt x="142" y="41"/>
                    </a:lnTo>
                    <a:lnTo>
                      <a:pt x="142" y="46"/>
                    </a:lnTo>
                    <a:lnTo>
                      <a:pt x="124" y="247"/>
                    </a:lnTo>
                    <a:lnTo>
                      <a:pt x="129" y="252"/>
                    </a:lnTo>
                    <a:lnTo>
                      <a:pt x="114" y="445"/>
                    </a:lnTo>
                    <a:lnTo>
                      <a:pt x="119" y="449"/>
                    </a:lnTo>
                    <a:lnTo>
                      <a:pt x="119" y="502"/>
                    </a:lnTo>
                    <a:lnTo>
                      <a:pt x="124" y="502"/>
                    </a:lnTo>
                    <a:lnTo>
                      <a:pt x="152" y="481"/>
                    </a:lnTo>
                    <a:lnTo>
                      <a:pt x="147" y="494"/>
                    </a:lnTo>
                    <a:lnTo>
                      <a:pt x="142" y="720"/>
                    </a:lnTo>
                    <a:lnTo>
                      <a:pt x="134" y="71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95" name="Freeform 84">
                <a:extLst>
                  <a:ext uri="{FF2B5EF4-FFF2-40B4-BE49-F238E27FC236}">
                    <a16:creationId xmlns:a16="http://schemas.microsoft.com/office/drawing/2014/main" id="{018EE47F-8AEA-4091-B289-F6FF557D5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7401" y="3316680"/>
                <a:ext cx="72705" cy="220026"/>
              </a:xfrm>
              <a:custGeom>
                <a:avLst/>
                <a:gdLst>
                  <a:gd name="T0" fmla="*/ 153 w 161"/>
                  <a:gd name="T1" fmla="*/ 502 h 509"/>
                  <a:gd name="T2" fmla="*/ 112 w 161"/>
                  <a:gd name="T3" fmla="*/ 440 h 509"/>
                  <a:gd name="T4" fmla="*/ 112 w 161"/>
                  <a:gd name="T5" fmla="*/ 436 h 509"/>
                  <a:gd name="T6" fmla="*/ 80 w 161"/>
                  <a:gd name="T7" fmla="*/ 382 h 509"/>
                  <a:gd name="T8" fmla="*/ 80 w 161"/>
                  <a:gd name="T9" fmla="*/ 374 h 509"/>
                  <a:gd name="T10" fmla="*/ 72 w 161"/>
                  <a:gd name="T11" fmla="*/ 364 h 509"/>
                  <a:gd name="T12" fmla="*/ 67 w 161"/>
                  <a:gd name="T13" fmla="*/ 364 h 509"/>
                  <a:gd name="T14" fmla="*/ 39 w 161"/>
                  <a:gd name="T15" fmla="*/ 395 h 509"/>
                  <a:gd name="T16" fmla="*/ 39 w 161"/>
                  <a:gd name="T17" fmla="*/ 405 h 509"/>
                  <a:gd name="T18" fmla="*/ 36 w 161"/>
                  <a:gd name="T19" fmla="*/ 414 h 509"/>
                  <a:gd name="T20" fmla="*/ 0 w 161"/>
                  <a:gd name="T21" fmla="*/ 453 h 509"/>
                  <a:gd name="T22" fmla="*/ 5 w 161"/>
                  <a:gd name="T23" fmla="*/ 445 h 509"/>
                  <a:gd name="T24" fmla="*/ 5 w 161"/>
                  <a:gd name="T25" fmla="*/ 242 h 509"/>
                  <a:gd name="T26" fmla="*/ 13 w 161"/>
                  <a:gd name="T27" fmla="*/ 145 h 509"/>
                  <a:gd name="T28" fmla="*/ 31 w 161"/>
                  <a:gd name="T29" fmla="*/ 37 h 509"/>
                  <a:gd name="T30" fmla="*/ 36 w 161"/>
                  <a:gd name="T31" fmla="*/ 24 h 509"/>
                  <a:gd name="T32" fmla="*/ 45 w 161"/>
                  <a:gd name="T33" fmla="*/ 10 h 509"/>
                  <a:gd name="T34" fmla="*/ 50 w 161"/>
                  <a:gd name="T35" fmla="*/ 10 h 509"/>
                  <a:gd name="T36" fmla="*/ 72 w 161"/>
                  <a:gd name="T37" fmla="*/ 0 h 509"/>
                  <a:gd name="T38" fmla="*/ 80 w 161"/>
                  <a:gd name="T39" fmla="*/ 5 h 509"/>
                  <a:gd name="T40" fmla="*/ 94 w 161"/>
                  <a:gd name="T41" fmla="*/ 5 h 509"/>
                  <a:gd name="T42" fmla="*/ 94 w 161"/>
                  <a:gd name="T43" fmla="*/ 15 h 509"/>
                  <a:gd name="T44" fmla="*/ 107 w 161"/>
                  <a:gd name="T45" fmla="*/ 15 h 509"/>
                  <a:gd name="T46" fmla="*/ 107 w 161"/>
                  <a:gd name="T47" fmla="*/ 28 h 509"/>
                  <a:gd name="T48" fmla="*/ 112 w 161"/>
                  <a:gd name="T49" fmla="*/ 33 h 509"/>
                  <a:gd name="T50" fmla="*/ 112 w 161"/>
                  <a:gd name="T51" fmla="*/ 68 h 509"/>
                  <a:gd name="T52" fmla="*/ 117 w 161"/>
                  <a:gd name="T53" fmla="*/ 73 h 509"/>
                  <a:gd name="T54" fmla="*/ 117 w 161"/>
                  <a:gd name="T55" fmla="*/ 122 h 509"/>
                  <a:gd name="T56" fmla="*/ 120 w 161"/>
                  <a:gd name="T57" fmla="*/ 127 h 509"/>
                  <a:gd name="T58" fmla="*/ 120 w 161"/>
                  <a:gd name="T59" fmla="*/ 158 h 509"/>
                  <a:gd name="T60" fmla="*/ 125 w 161"/>
                  <a:gd name="T61" fmla="*/ 161 h 509"/>
                  <a:gd name="T62" fmla="*/ 125 w 161"/>
                  <a:gd name="T63" fmla="*/ 184 h 509"/>
                  <a:gd name="T64" fmla="*/ 130 w 161"/>
                  <a:gd name="T65" fmla="*/ 189 h 509"/>
                  <a:gd name="T66" fmla="*/ 130 w 161"/>
                  <a:gd name="T67" fmla="*/ 219 h 509"/>
                  <a:gd name="T68" fmla="*/ 135 w 161"/>
                  <a:gd name="T69" fmla="*/ 224 h 509"/>
                  <a:gd name="T70" fmla="*/ 135 w 161"/>
                  <a:gd name="T71" fmla="*/ 315 h 509"/>
                  <a:gd name="T72" fmla="*/ 140 w 161"/>
                  <a:gd name="T73" fmla="*/ 319 h 509"/>
                  <a:gd name="T74" fmla="*/ 140 w 161"/>
                  <a:gd name="T75" fmla="*/ 374 h 509"/>
                  <a:gd name="T76" fmla="*/ 143 w 161"/>
                  <a:gd name="T77" fmla="*/ 379 h 509"/>
                  <a:gd name="T78" fmla="*/ 143 w 161"/>
                  <a:gd name="T79" fmla="*/ 390 h 509"/>
                  <a:gd name="T80" fmla="*/ 148 w 161"/>
                  <a:gd name="T81" fmla="*/ 395 h 509"/>
                  <a:gd name="T82" fmla="*/ 148 w 161"/>
                  <a:gd name="T83" fmla="*/ 418 h 509"/>
                  <a:gd name="T84" fmla="*/ 153 w 161"/>
                  <a:gd name="T85" fmla="*/ 423 h 509"/>
                  <a:gd name="T86" fmla="*/ 153 w 161"/>
                  <a:gd name="T87" fmla="*/ 449 h 509"/>
                  <a:gd name="T88" fmla="*/ 158 w 161"/>
                  <a:gd name="T89" fmla="*/ 453 h 509"/>
                  <a:gd name="T90" fmla="*/ 158 w 161"/>
                  <a:gd name="T91" fmla="*/ 476 h 509"/>
                  <a:gd name="T92" fmla="*/ 161 w 161"/>
                  <a:gd name="T93" fmla="*/ 481 h 509"/>
                  <a:gd name="T94" fmla="*/ 161 w 161"/>
                  <a:gd name="T95" fmla="*/ 509 h 509"/>
                  <a:gd name="T96" fmla="*/ 153 w 161"/>
                  <a:gd name="T97" fmla="*/ 50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1" h="509">
                    <a:moveTo>
                      <a:pt x="153" y="502"/>
                    </a:moveTo>
                    <a:lnTo>
                      <a:pt x="112" y="440"/>
                    </a:lnTo>
                    <a:lnTo>
                      <a:pt x="112" y="436"/>
                    </a:lnTo>
                    <a:lnTo>
                      <a:pt x="80" y="382"/>
                    </a:lnTo>
                    <a:lnTo>
                      <a:pt x="80" y="374"/>
                    </a:lnTo>
                    <a:lnTo>
                      <a:pt x="72" y="364"/>
                    </a:lnTo>
                    <a:lnTo>
                      <a:pt x="67" y="364"/>
                    </a:lnTo>
                    <a:lnTo>
                      <a:pt x="39" y="395"/>
                    </a:lnTo>
                    <a:lnTo>
                      <a:pt x="39" y="405"/>
                    </a:lnTo>
                    <a:lnTo>
                      <a:pt x="36" y="414"/>
                    </a:lnTo>
                    <a:lnTo>
                      <a:pt x="0" y="453"/>
                    </a:lnTo>
                    <a:lnTo>
                      <a:pt x="5" y="445"/>
                    </a:lnTo>
                    <a:lnTo>
                      <a:pt x="5" y="242"/>
                    </a:lnTo>
                    <a:lnTo>
                      <a:pt x="13" y="145"/>
                    </a:lnTo>
                    <a:lnTo>
                      <a:pt x="31" y="37"/>
                    </a:lnTo>
                    <a:lnTo>
                      <a:pt x="36" y="24"/>
                    </a:lnTo>
                    <a:lnTo>
                      <a:pt x="45" y="10"/>
                    </a:lnTo>
                    <a:lnTo>
                      <a:pt x="50" y="10"/>
                    </a:lnTo>
                    <a:lnTo>
                      <a:pt x="72" y="0"/>
                    </a:lnTo>
                    <a:lnTo>
                      <a:pt x="80" y="5"/>
                    </a:lnTo>
                    <a:lnTo>
                      <a:pt x="94" y="5"/>
                    </a:lnTo>
                    <a:lnTo>
                      <a:pt x="94" y="15"/>
                    </a:lnTo>
                    <a:lnTo>
                      <a:pt x="107" y="15"/>
                    </a:lnTo>
                    <a:lnTo>
                      <a:pt x="107" y="28"/>
                    </a:lnTo>
                    <a:lnTo>
                      <a:pt x="112" y="33"/>
                    </a:lnTo>
                    <a:lnTo>
                      <a:pt x="112" y="68"/>
                    </a:lnTo>
                    <a:lnTo>
                      <a:pt x="117" y="73"/>
                    </a:lnTo>
                    <a:lnTo>
                      <a:pt x="117" y="122"/>
                    </a:lnTo>
                    <a:lnTo>
                      <a:pt x="120" y="127"/>
                    </a:lnTo>
                    <a:lnTo>
                      <a:pt x="120" y="158"/>
                    </a:lnTo>
                    <a:lnTo>
                      <a:pt x="125" y="161"/>
                    </a:lnTo>
                    <a:lnTo>
                      <a:pt x="125" y="184"/>
                    </a:lnTo>
                    <a:lnTo>
                      <a:pt x="130" y="189"/>
                    </a:lnTo>
                    <a:lnTo>
                      <a:pt x="130" y="219"/>
                    </a:lnTo>
                    <a:lnTo>
                      <a:pt x="135" y="224"/>
                    </a:lnTo>
                    <a:lnTo>
                      <a:pt x="135" y="315"/>
                    </a:lnTo>
                    <a:lnTo>
                      <a:pt x="140" y="319"/>
                    </a:lnTo>
                    <a:lnTo>
                      <a:pt x="140" y="374"/>
                    </a:lnTo>
                    <a:lnTo>
                      <a:pt x="143" y="379"/>
                    </a:lnTo>
                    <a:lnTo>
                      <a:pt x="143" y="390"/>
                    </a:lnTo>
                    <a:lnTo>
                      <a:pt x="148" y="395"/>
                    </a:lnTo>
                    <a:lnTo>
                      <a:pt x="148" y="418"/>
                    </a:lnTo>
                    <a:lnTo>
                      <a:pt x="153" y="423"/>
                    </a:lnTo>
                    <a:lnTo>
                      <a:pt x="153" y="449"/>
                    </a:lnTo>
                    <a:lnTo>
                      <a:pt x="158" y="453"/>
                    </a:lnTo>
                    <a:lnTo>
                      <a:pt x="158" y="476"/>
                    </a:lnTo>
                    <a:lnTo>
                      <a:pt x="161" y="481"/>
                    </a:lnTo>
                    <a:lnTo>
                      <a:pt x="161" y="509"/>
                    </a:lnTo>
                    <a:lnTo>
                      <a:pt x="153" y="50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96" name="AutoShape 85">
                <a:extLst>
                  <a:ext uri="{FF2B5EF4-FFF2-40B4-BE49-F238E27FC236}">
                    <a16:creationId xmlns:a16="http://schemas.microsoft.com/office/drawing/2014/main" id="{26F6E9D4-238B-4E42-821E-F0C63C4A67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4788" y="3058863"/>
                <a:ext cx="304800" cy="311564"/>
              </a:xfrm>
              <a:prstGeom prst="octagon">
                <a:avLst>
                  <a:gd name="adj" fmla="val 29287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46800" rIns="0" bIns="46800" anchor="ctr"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97" name="Freeform 86">
                <a:extLst>
                  <a:ext uri="{FF2B5EF4-FFF2-40B4-BE49-F238E27FC236}">
                    <a16:creationId xmlns:a16="http://schemas.microsoft.com/office/drawing/2014/main" id="{396E53D5-9028-4113-A508-B6A93261F4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5122" y="3083217"/>
                <a:ext cx="217182" cy="241021"/>
              </a:xfrm>
              <a:custGeom>
                <a:avLst/>
                <a:gdLst>
                  <a:gd name="T0" fmla="*/ 272 w 319"/>
                  <a:gd name="T1" fmla="*/ 85 h 362"/>
                  <a:gd name="T2" fmla="*/ 270 w 319"/>
                  <a:gd name="T3" fmla="*/ 76 h 362"/>
                  <a:gd name="T4" fmla="*/ 265 w 319"/>
                  <a:gd name="T5" fmla="*/ 67 h 362"/>
                  <a:gd name="T6" fmla="*/ 250 w 319"/>
                  <a:gd name="T7" fmla="*/ 44 h 362"/>
                  <a:gd name="T8" fmla="*/ 233 w 319"/>
                  <a:gd name="T9" fmla="*/ 23 h 362"/>
                  <a:gd name="T10" fmla="*/ 224 w 319"/>
                  <a:gd name="T11" fmla="*/ 15 h 362"/>
                  <a:gd name="T12" fmla="*/ 216 w 319"/>
                  <a:gd name="T13" fmla="*/ 10 h 362"/>
                  <a:gd name="T14" fmla="*/ 210 w 319"/>
                  <a:gd name="T15" fmla="*/ 8 h 362"/>
                  <a:gd name="T16" fmla="*/ 198 w 319"/>
                  <a:gd name="T17" fmla="*/ 7 h 362"/>
                  <a:gd name="T18" fmla="*/ 169 w 319"/>
                  <a:gd name="T19" fmla="*/ 3 h 362"/>
                  <a:gd name="T20" fmla="*/ 138 w 319"/>
                  <a:gd name="T21" fmla="*/ 2 h 362"/>
                  <a:gd name="T22" fmla="*/ 127 w 319"/>
                  <a:gd name="T23" fmla="*/ 0 h 362"/>
                  <a:gd name="T24" fmla="*/ 119 w 319"/>
                  <a:gd name="T25" fmla="*/ 0 h 362"/>
                  <a:gd name="T26" fmla="*/ 94 w 319"/>
                  <a:gd name="T27" fmla="*/ 8 h 362"/>
                  <a:gd name="T28" fmla="*/ 72 w 319"/>
                  <a:gd name="T29" fmla="*/ 20 h 362"/>
                  <a:gd name="T30" fmla="*/ 50 w 319"/>
                  <a:gd name="T31" fmla="*/ 36 h 362"/>
                  <a:gd name="T32" fmla="*/ 33 w 319"/>
                  <a:gd name="T33" fmla="*/ 52 h 362"/>
                  <a:gd name="T34" fmla="*/ 23 w 319"/>
                  <a:gd name="T35" fmla="*/ 63 h 362"/>
                  <a:gd name="T36" fmla="*/ 15 w 319"/>
                  <a:gd name="T37" fmla="*/ 78 h 362"/>
                  <a:gd name="T38" fmla="*/ 5 w 319"/>
                  <a:gd name="T39" fmla="*/ 111 h 362"/>
                  <a:gd name="T40" fmla="*/ 0 w 319"/>
                  <a:gd name="T41" fmla="*/ 145 h 362"/>
                  <a:gd name="T42" fmla="*/ 0 w 319"/>
                  <a:gd name="T43" fmla="*/ 177 h 362"/>
                  <a:gd name="T44" fmla="*/ 8 w 319"/>
                  <a:gd name="T45" fmla="*/ 208 h 362"/>
                  <a:gd name="T46" fmla="*/ 24 w 319"/>
                  <a:gd name="T47" fmla="*/ 239 h 362"/>
                  <a:gd name="T48" fmla="*/ 41 w 319"/>
                  <a:gd name="T49" fmla="*/ 268 h 362"/>
                  <a:gd name="T50" fmla="*/ 52 w 319"/>
                  <a:gd name="T51" fmla="*/ 296 h 362"/>
                  <a:gd name="T52" fmla="*/ 57 w 319"/>
                  <a:gd name="T53" fmla="*/ 314 h 362"/>
                  <a:gd name="T54" fmla="*/ 67 w 319"/>
                  <a:gd name="T55" fmla="*/ 333 h 362"/>
                  <a:gd name="T56" fmla="*/ 81 w 319"/>
                  <a:gd name="T57" fmla="*/ 351 h 362"/>
                  <a:gd name="T58" fmla="*/ 89 w 319"/>
                  <a:gd name="T59" fmla="*/ 358 h 362"/>
                  <a:gd name="T60" fmla="*/ 98 w 319"/>
                  <a:gd name="T61" fmla="*/ 361 h 362"/>
                  <a:gd name="T62" fmla="*/ 107 w 319"/>
                  <a:gd name="T63" fmla="*/ 362 h 362"/>
                  <a:gd name="T64" fmla="*/ 122 w 319"/>
                  <a:gd name="T65" fmla="*/ 362 h 362"/>
                  <a:gd name="T66" fmla="*/ 158 w 319"/>
                  <a:gd name="T67" fmla="*/ 361 h 362"/>
                  <a:gd name="T68" fmla="*/ 194 w 319"/>
                  <a:gd name="T69" fmla="*/ 358 h 362"/>
                  <a:gd name="T70" fmla="*/ 207 w 319"/>
                  <a:gd name="T71" fmla="*/ 354 h 362"/>
                  <a:gd name="T72" fmla="*/ 216 w 319"/>
                  <a:gd name="T73" fmla="*/ 351 h 362"/>
                  <a:gd name="T74" fmla="*/ 239 w 319"/>
                  <a:gd name="T75" fmla="*/ 335 h 362"/>
                  <a:gd name="T76" fmla="*/ 260 w 319"/>
                  <a:gd name="T77" fmla="*/ 315 h 362"/>
                  <a:gd name="T78" fmla="*/ 280 w 319"/>
                  <a:gd name="T79" fmla="*/ 291 h 362"/>
                  <a:gd name="T80" fmla="*/ 296 w 319"/>
                  <a:gd name="T81" fmla="*/ 265 h 362"/>
                  <a:gd name="T82" fmla="*/ 307 w 319"/>
                  <a:gd name="T83" fmla="*/ 236 h 362"/>
                  <a:gd name="T84" fmla="*/ 316 w 319"/>
                  <a:gd name="T85" fmla="*/ 206 h 362"/>
                  <a:gd name="T86" fmla="*/ 319 w 319"/>
                  <a:gd name="T87" fmla="*/ 176 h 362"/>
                  <a:gd name="T88" fmla="*/ 317 w 319"/>
                  <a:gd name="T89" fmla="*/ 145 h 362"/>
                  <a:gd name="T90" fmla="*/ 314 w 319"/>
                  <a:gd name="T91" fmla="*/ 137 h 362"/>
                  <a:gd name="T92" fmla="*/ 309 w 319"/>
                  <a:gd name="T93" fmla="*/ 122 h 362"/>
                  <a:gd name="T94" fmla="*/ 304 w 319"/>
                  <a:gd name="T95" fmla="*/ 109 h 362"/>
                  <a:gd name="T96" fmla="*/ 301 w 319"/>
                  <a:gd name="T97" fmla="*/ 106 h 362"/>
                  <a:gd name="T98" fmla="*/ 301 w 319"/>
                  <a:gd name="T99" fmla="*/ 102 h 362"/>
                  <a:gd name="T100" fmla="*/ 294 w 319"/>
                  <a:gd name="T101" fmla="*/ 89 h 362"/>
                  <a:gd name="T102" fmla="*/ 290 w 319"/>
                  <a:gd name="T103" fmla="*/ 86 h 362"/>
                  <a:gd name="T104" fmla="*/ 281 w 319"/>
                  <a:gd name="T105" fmla="*/ 80 h 362"/>
                  <a:gd name="T106" fmla="*/ 275 w 319"/>
                  <a:gd name="T107" fmla="*/ 72 h 362"/>
                  <a:gd name="T108" fmla="*/ 272 w 319"/>
                  <a:gd name="T109" fmla="*/ 65 h 362"/>
                  <a:gd name="T110" fmla="*/ 277 w 319"/>
                  <a:gd name="T111" fmla="*/ 72 h 362"/>
                  <a:gd name="T112" fmla="*/ 280 w 319"/>
                  <a:gd name="T113" fmla="*/ 76 h 362"/>
                  <a:gd name="T114" fmla="*/ 277 w 319"/>
                  <a:gd name="T115" fmla="*/ 76 h 362"/>
                  <a:gd name="T116" fmla="*/ 270 w 319"/>
                  <a:gd name="T117" fmla="*/ 70 h 362"/>
                  <a:gd name="T118" fmla="*/ 262 w 319"/>
                  <a:gd name="T119" fmla="*/ 65 h 362"/>
                  <a:gd name="T120" fmla="*/ 265 w 319"/>
                  <a:gd name="T121" fmla="*/ 75 h 362"/>
                  <a:gd name="T122" fmla="*/ 272 w 319"/>
                  <a:gd name="T123" fmla="*/ 8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362">
                    <a:moveTo>
                      <a:pt x="272" y="85"/>
                    </a:moveTo>
                    <a:lnTo>
                      <a:pt x="270" y="76"/>
                    </a:lnTo>
                    <a:lnTo>
                      <a:pt x="265" y="67"/>
                    </a:lnTo>
                    <a:lnTo>
                      <a:pt x="250" y="44"/>
                    </a:lnTo>
                    <a:lnTo>
                      <a:pt x="233" y="23"/>
                    </a:lnTo>
                    <a:lnTo>
                      <a:pt x="224" y="15"/>
                    </a:lnTo>
                    <a:lnTo>
                      <a:pt x="216" y="10"/>
                    </a:lnTo>
                    <a:lnTo>
                      <a:pt x="210" y="8"/>
                    </a:lnTo>
                    <a:lnTo>
                      <a:pt x="198" y="7"/>
                    </a:lnTo>
                    <a:lnTo>
                      <a:pt x="169" y="3"/>
                    </a:lnTo>
                    <a:lnTo>
                      <a:pt x="138" y="2"/>
                    </a:lnTo>
                    <a:lnTo>
                      <a:pt x="127" y="0"/>
                    </a:lnTo>
                    <a:lnTo>
                      <a:pt x="119" y="0"/>
                    </a:lnTo>
                    <a:lnTo>
                      <a:pt x="94" y="8"/>
                    </a:lnTo>
                    <a:lnTo>
                      <a:pt x="72" y="20"/>
                    </a:lnTo>
                    <a:lnTo>
                      <a:pt x="50" y="36"/>
                    </a:lnTo>
                    <a:lnTo>
                      <a:pt x="33" y="52"/>
                    </a:lnTo>
                    <a:lnTo>
                      <a:pt x="23" y="63"/>
                    </a:lnTo>
                    <a:lnTo>
                      <a:pt x="15" y="78"/>
                    </a:lnTo>
                    <a:lnTo>
                      <a:pt x="5" y="111"/>
                    </a:lnTo>
                    <a:lnTo>
                      <a:pt x="0" y="145"/>
                    </a:lnTo>
                    <a:lnTo>
                      <a:pt x="0" y="177"/>
                    </a:lnTo>
                    <a:lnTo>
                      <a:pt x="8" y="208"/>
                    </a:lnTo>
                    <a:lnTo>
                      <a:pt x="24" y="239"/>
                    </a:lnTo>
                    <a:lnTo>
                      <a:pt x="41" y="268"/>
                    </a:lnTo>
                    <a:lnTo>
                      <a:pt x="52" y="296"/>
                    </a:lnTo>
                    <a:lnTo>
                      <a:pt x="57" y="314"/>
                    </a:lnTo>
                    <a:lnTo>
                      <a:pt x="67" y="333"/>
                    </a:lnTo>
                    <a:lnTo>
                      <a:pt x="81" y="351"/>
                    </a:lnTo>
                    <a:lnTo>
                      <a:pt x="89" y="358"/>
                    </a:lnTo>
                    <a:lnTo>
                      <a:pt x="98" y="361"/>
                    </a:lnTo>
                    <a:lnTo>
                      <a:pt x="107" y="362"/>
                    </a:lnTo>
                    <a:lnTo>
                      <a:pt x="122" y="362"/>
                    </a:lnTo>
                    <a:lnTo>
                      <a:pt x="158" y="361"/>
                    </a:lnTo>
                    <a:lnTo>
                      <a:pt x="194" y="358"/>
                    </a:lnTo>
                    <a:lnTo>
                      <a:pt x="207" y="354"/>
                    </a:lnTo>
                    <a:lnTo>
                      <a:pt x="216" y="351"/>
                    </a:lnTo>
                    <a:lnTo>
                      <a:pt x="239" y="335"/>
                    </a:lnTo>
                    <a:lnTo>
                      <a:pt x="260" y="315"/>
                    </a:lnTo>
                    <a:lnTo>
                      <a:pt x="280" y="291"/>
                    </a:lnTo>
                    <a:lnTo>
                      <a:pt x="296" y="265"/>
                    </a:lnTo>
                    <a:lnTo>
                      <a:pt x="307" y="236"/>
                    </a:lnTo>
                    <a:lnTo>
                      <a:pt x="316" y="206"/>
                    </a:lnTo>
                    <a:lnTo>
                      <a:pt x="319" y="176"/>
                    </a:lnTo>
                    <a:lnTo>
                      <a:pt x="317" y="145"/>
                    </a:lnTo>
                    <a:lnTo>
                      <a:pt x="314" y="137"/>
                    </a:lnTo>
                    <a:lnTo>
                      <a:pt x="309" y="122"/>
                    </a:lnTo>
                    <a:lnTo>
                      <a:pt x="304" y="109"/>
                    </a:lnTo>
                    <a:lnTo>
                      <a:pt x="301" y="106"/>
                    </a:lnTo>
                    <a:lnTo>
                      <a:pt x="301" y="102"/>
                    </a:lnTo>
                    <a:lnTo>
                      <a:pt x="294" y="89"/>
                    </a:lnTo>
                    <a:lnTo>
                      <a:pt x="290" y="86"/>
                    </a:lnTo>
                    <a:lnTo>
                      <a:pt x="281" y="80"/>
                    </a:lnTo>
                    <a:lnTo>
                      <a:pt x="275" y="72"/>
                    </a:lnTo>
                    <a:lnTo>
                      <a:pt x="272" y="65"/>
                    </a:lnTo>
                    <a:lnTo>
                      <a:pt x="277" y="72"/>
                    </a:lnTo>
                    <a:lnTo>
                      <a:pt x="280" y="76"/>
                    </a:lnTo>
                    <a:lnTo>
                      <a:pt x="277" y="76"/>
                    </a:lnTo>
                    <a:lnTo>
                      <a:pt x="270" y="70"/>
                    </a:lnTo>
                    <a:lnTo>
                      <a:pt x="262" y="65"/>
                    </a:lnTo>
                    <a:lnTo>
                      <a:pt x="265" y="75"/>
                    </a:lnTo>
                    <a:lnTo>
                      <a:pt x="272" y="85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98" name="Freeform 87">
                <a:extLst>
                  <a:ext uri="{FF2B5EF4-FFF2-40B4-BE49-F238E27FC236}">
                    <a16:creationId xmlns:a16="http://schemas.microsoft.com/office/drawing/2014/main" id="{977A7568-C6AF-4CFD-A892-70720451B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5111" y="3293166"/>
                <a:ext cx="95075" cy="68023"/>
              </a:xfrm>
              <a:custGeom>
                <a:avLst/>
                <a:gdLst>
                  <a:gd name="T0" fmla="*/ 78 w 140"/>
                  <a:gd name="T1" fmla="*/ 0 h 101"/>
                  <a:gd name="T2" fmla="*/ 41 w 140"/>
                  <a:gd name="T3" fmla="*/ 23 h 101"/>
                  <a:gd name="T4" fmla="*/ 41 w 140"/>
                  <a:gd name="T5" fmla="*/ 26 h 101"/>
                  <a:gd name="T6" fmla="*/ 41 w 140"/>
                  <a:gd name="T7" fmla="*/ 25 h 101"/>
                  <a:gd name="T8" fmla="*/ 34 w 140"/>
                  <a:gd name="T9" fmla="*/ 26 h 101"/>
                  <a:gd name="T10" fmla="*/ 31 w 140"/>
                  <a:gd name="T11" fmla="*/ 26 h 101"/>
                  <a:gd name="T12" fmla="*/ 29 w 140"/>
                  <a:gd name="T13" fmla="*/ 31 h 101"/>
                  <a:gd name="T14" fmla="*/ 20 w 140"/>
                  <a:gd name="T15" fmla="*/ 44 h 101"/>
                  <a:gd name="T16" fmla="*/ 18 w 140"/>
                  <a:gd name="T17" fmla="*/ 46 h 101"/>
                  <a:gd name="T18" fmla="*/ 5 w 140"/>
                  <a:gd name="T19" fmla="*/ 46 h 101"/>
                  <a:gd name="T20" fmla="*/ 0 w 140"/>
                  <a:gd name="T21" fmla="*/ 51 h 101"/>
                  <a:gd name="T22" fmla="*/ 5 w 140"/>
                  <a:gd name="T23" fmla="*/ 83 h 101"/>
                  <a:gd name="T24" fmla="*/ 10 w 140"/>
                  <a:gd name="T25" fmla="*/ 85 h 101"/>
                  <a:gd name="T26" fmla="*/ 18 w 140"/>
                  <a:gd name="T27" fmla="*/ 93 h 101"/>
                  <a:gd name="T28" fmla="*/ 23 w 140"/>
                  <a:gd name="T29" fmla="*/ 99 h 101"/>
                  <a:gd name="T30" fmla="*/ 23 w 140"/>
                  <a:gd name="T31" fmla="*/ 101 h 101"/>
                  <a:gd name="T32" fmla="*/ 50 w 140"/>
                  <a:gd name="T33" fmla="*/ 99 h 101"/>
                  <a:gd name="T34" fmla="*/ 72 w 140"/>
                  <a:gd name="T35" fmla="*/ 98 h 101"/>
                  <a:gd name="T36" fmla="*/ 88 w 140"/>
                  <a:gd name="T37" fmla="*/ 95 h 101"/>
                  <a:gd name="T38" fmla="*/ 96 w 140"/>
                  <a:gd name="T39" fmla="*/ 91 h 101"/>
                  <a:gd name="T40" fmla="*/ 96 w 140"/>
                  <a:gd name="T41" fmla="*/ 86 h 101"/>
                  <a:gd name="T42" fmla="*/ 103 w 140"/>
                  <a:gd name="T43" fmla="*/ 86 h 101"/>
                  <a:gd name="T44" fmla="*/ 109 w 140"/>
                  <a:gd name="T45" fmla="*/ 83 h 101"/>
                  <a:gd name="T46" fmla="*/ 129 w 140"/>
                  <a:gd name="T47" fmla="*/ 67 h 101"/>
                  <a:gd name="T48" fmla="*/ 138 w 140"/>
                  <a:gd name="T49" fmla="*/ 64 h 101"/>
                  <a:gd name="T50" fmla="*/ 140 w 140"/>
                  <a:gd name="T51" fmla="*/ 64 h 101"/>
                  <a:gd name="T52" fmla="*/ 140 w 140"/>
                  <a:gd name="T53" fmla="*/ 59 h 101"/>
                  <a:gd name="T54" fmla="*/ 137 w 140"/>
                  <a:gd name="T55" fmla="*/ 52 h 101"/>
                  <a:gd name="T56" fmla="*/ 127 w 140"/>
                  <a:gd name="T57" fmla="*/ 38 h 101"/>
                  <a:gd name="T58" fmla="*/ 109 w 140"/>
                  <a:gd name="T59" fmla="*/ 18 h 101"/>
                  <a:gd name="T60" fmla="*/ 104 w 140"/>
                  <a:gd name="T61" fmla="*/ 15 h 101"/>
                  <a:gd name="T62" fmla="*/ 88 w 140"/>
                  <a:gd name="T63" fmla="*/ 10 h 101"/>
                  <a:gd name="T64" fmla="*/ 78 w 140"/>
                  <a:gd name="T65" fmla="*/ 8 h 101"/>
                  <a:gd name="T66" fmla="*/ 78 w 140"/>
                  <a:gd name="T67" fmla="*/ 5 h 101"/>
                  <a:gd name="T68" fmla="*/ 76 w 140"/>
                  <a:gd name="T69" fmla="*/ 4 h 101"/>
                  <a:gd name="T70" fmla="*/ 78 w 140"/>
                  <a:gd name="T7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01">
                    <a:moveTo>
                      <a:pt x="78" y="0"/>
                    </a:moveTo>
                    <a:lnTo>
                      <a:pt x="41" y="23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29" y="31"/>
                    </a:lnTo>
                    <a:lnTo>
                      <a:pt x="20" y="44"/>
                    </a:lnTo>
                    <a:lnTo>
                      <a:pt x="18" y="46"/>
                    </a:lnTo>
                    <a:lnTo>
                      <a:pt x="5" y="46"/>
                    </a:lnTo>
                    <a:lnTo>
                      <a:pt x="0" y="51"/>
                    </a:lnTo>
                    <a:lnTo>
                      <a:pt x="5" y="83"/>
                    </a:lnTo>
                    <a:lnTo>
                      <a:pt x="10" y="85"/>
                    </a:lnTo>
                    <a:lnTo>
                      <a:pt x="18" y="93"/>
                    </a:lnTo>
                    <a:lnTo>
                      <a:pt x="23" y="99"/>
                    </a:lnTo>
                    <a:lnTo>
                      <a:pt x="23" y="101"/>
                    </a:lnTo>
                    <a:lnTo>
                      <a:pt x="50" y="99"/>
                    </a:lnTo>
                    <a:lnTo>
                      <a:pt x="72" y="98"/>
                    </a:lnTo>
                    <a:lnTo>
                      <a:pt x="88" y="95"/>
                    </a:lnTo>
                    <a:lnTo>
                      <a:pt x="96" y="91"/>
                    </a:lnTo>
                    <a:lnTo>
                      <a:pt x="96" y="86"/>
                    </a:lnTo>
                    <a:lnTo>
                      <a:pt x="103" y="86"/>
                    </a:lnTo>
                    <a:lnTo>
                      <a:pt x="109" y="83"/>
                    </a:lnTo>
                    <a:lnTo>
                      <a:pt x="129" y="67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59"/>
                    </a:lnTo>
                    <a:lnTo>
                      <a:pt x="137" y="52"/>
                    </a:lnTo>
                    <a:lnTo>
                      <a:pt x="127" y="38"/>
                    </a:lnTo>
                    <a:lnTo>
                      <a:pt x="109" y="18"/>
                    </a:lnTo>
                    <a:lnTo>
                      <a:pt x="104" y="15"/>
                    </a:lnTo>
                    <a:lnTo>
                      <a:pt x="88" y="10"/>
                    </a:lnTo>
                    <a:lnTo>
                      <a:pt x="78" y="8"/>
                    </a:lnTo>
                    <a:lnTo>
                      <a:pt x="78" y="5"/>
                    </a:lnTo>
                    <a:lnTo>
                      <a:pt x="76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99" name="Freeform 88">
                <a:extLst>
                  <a:ext uri="{FF2B5EF4-FFF2-40B4-BE49-F238E27FC236}">
                    <a16:creationId xmlns:a16="http://schemas.microsoft.com/office/drawing/2014/main" id="{7198ECEA-1472-47BE-8826-797BDCDFA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1727" y="3054664"/>
                <a:ext cx="148206" cy="87339"/>
              </a:xfrm>
              <a:custGeom>
                <a:avLst/>
                <a:gdLst>
                  <a:gd name="T0" fmla="*/ 217 w 217"/>
                  <a:gd name="T1" fmla="*/ 57 h 131"/>
                  <a:gd name="T2" fmla="*/ 202 w 217"/>
                  <a:gd name="T3" fmla="*/ 49 h 131"/>
                  <a:gd name="T4" fmla="*/ 179 w 217"/>
                  <a:gd name="T5" fmla="*/ 32 h 131"/>
                  <a:gd name="T6" fmla="*/ 165 w 217"/>
                  <a:gd name="T7" fmla="*/ 23 h 131"/>
                  <a:gd name="T8" fmla="*/ 156 w 217"/>
                  <a:gd name="T9" fmla="*/ 21 h 131"/>
                  <a:gd name="T10" fmla="*/ 147 w 217"/>
                  <a:gd name="T11" fmla="*/ 18 h 131"/>
                  <a:gd name="T12" fmla="*/ 127 w 217"/>
                  <a:gd name="T13" fmla="*/ 11 h 131"/>
                  <a:gd name="T14" fmla="*/ 119 w 217"/>
                  <a:gd name="T15" fmla="*/ 8 h 131"/>
                  <a:gd name="T16" fmla="*/ 116 w 217"/>
                  <a:gd name="T17" fmla="*/ 1 h 131"/>
                  <a:gd name="T18" fmla="*/ 69 w 217"/>
                  <a:gd name="T19" fmla="*/ 0 h 131"/>
                  <a:gd name="T20" fmla="*/ 56 w 217"/>
                  <a:gd name="T21" fmla="*/ 0 h 131"/>
                  <a:gd name="T22" fmla="*/ 43 w 217"/>
                  <a:gd name="T23" fmla="*/ 1 h 131"/>
                  <a:gd name="T24" fmla="*/ 33 w 217"/>
                  <a:gd name="T25" fmla="*/ 5 h 131"/>
                  <a:gd name="T26" fmla="*/ 25 w 217"/>
                  <a:gd name="T27" fmla="*/ 11 h 131"/>
                  <a:gd name="T28" fmla="*/ 8 w 217"/>
                  <a:gd name="T29" fmla="*/ 29 h 131"/>
                  <a:gd name="T30" fmla="*/ 5 w 217"/>
                  <a:gd name="T31" fmla="*/ 36 h 131"/>
                  <a:gd name="T32" fmla="*/ 5 w 217"/>
                  <a:gd name="T33" fmla="*/ 39 h 131"/>
                  <a:gd name="T34" fmla="*/ 2 w 217"/>
                  <a:gd name="T35" fmla="*/ 39 h 131"/>
                  <a:gd name="T36" fmla="*/ 0 w 217"/>
                  <a:gd name="T37" fmla="*/ 44 h 131"/>
                  <a:gd name="T38" fmla="*/ 0 w 217"/>
                  <a:gd name="T39" fmla="*/ 50 h 131"/>
                  <a:gd name="T40" fmla="*/ 10 w 217"/>
                  <a:gd name="T41" fmla="*/ 81 h 131"/>
                  <a:gd name="T42" fmla="*/ 25 w 217"/>
                  <a:gd name="T43" fmla="*/ 81 h 131"/>
                  <a:gd name="T44" fmla="*/ 18 w 217"/>
                  <a:gd name="T45" fmla="*/ 81 h 131"/>
                  <a:gd name="T46" fmla="*/ 25 w 217"/>
                  <a:gd name="T47" fmla="*/ 88 h 131"/>
                  <a:gd name="T48" fmla="*/ 25 w 217"/>
                  <a:gd name="T49" fmla="*/ 89 h 131"/>
                  <a:gd name="T50" fmla="*/ 33 w 217"/>
                  <a:gd name="T51" fmla="*/ 89 h 131"/>
                  <a:gd name="T52" fmla="*/ 33 w 217"/>
                  <a:gd name="T53" fmla="*/ 94 h 131"/>
                  <a:gd name="T54" fmla="*/ 34 w 217"/>
                  <a:gd name="T55" fmla="*/ 91 h 131"/>
                  <a:gd name="T56" fmla="*/ 39 w 217"/>
                  <a:gd name="T57" fmla="*/ 94 h 131"/>
                  <a:gd name="T58" fmla="*/ 43 w 217"/>
                  <a:gd name="T59" fmla="*/ 94 h 131"/>
                  <a:gd name="T60" fmla="*/ 43 w 217"/>
                  <a:gd name="T61" fmla="*/ 99 h 131"/>
                  <a:gd name="T62" fmla="*/ 78 w 217"/>
                  <a:gd name="T63" fmla="*/ 89 h 131"/>
                  <a:gd name="T64" fmla="*/ 80 w 217"/>
                  <a:gd name="T65" fmla="*/ 91 h 131"/>
                  <a:gd name="T66" fmla="*/ 90 w 217"/>
                  <a:gd name="T67" fmla="*/ 92 h 131"/>
                  <a:gd name="T68" fmla="*/ 122 w 217"/>
                  <a:gd name="T69" fmla="*/ 97 h 131"/>
                  <a:gd name="T70" fmla="*/ 143 w 217"/>
                  <a:gd name="T71" fmla="*/ 97 h 131"/>
                  <a:gd name="T72" fmla="*/ 148 w 217"/>
                  <a:gd name="T73" fmla="*/ 101 h 131"/>
                  <a:gd name="T74" fmla="*/ 171 w 217"/>
                  <a:gd name="T75" fmla="*/ 122 h 131"/>
                  <a:gd name="T76" fmla="*/ 179 w 217"/>
                  <a:gd name="T77" fmla="*/ 128 h 131"/>
                  <a:gd name="T78" fmla="*/ 189 w 217"/>
                  <a:gd name="T79" fmla="*/ 131 h 131"/>
                  <a:gd name="T80" fmla="*/ 191 w 217"/>
                  <a:gd name="T81" fmla="*/ 123 h 131"/>
                  <a:gd name="T82" fmla="*/ 200 w 217"/>
                  <a:gd name="T83" fmla="*/ 114 h 131"/>
                  <a:gd name="T84" fmla="*/ 204 w 217"/>
                  <a:gd name="T85" fmla="*/ 109 h 131"/>
                  <a:gd name="T86" fmla="*/ 204 w 217"/>
                  <a:gd name="T87" fmla="*/ 99 h 131"/>
                  <a:gd name="T88" fmla="*/ 207 w 217"/>
                  <a:gd name="T89" fmla="*/ 99 h 131"/>
                  <a:gd name="T90" fmla="*/ 207 w 217"/>
                  <a:gd name="T91" fmla="*/ 62 h 131"/>
                  <a:gd name="T92" fmla="*/ 217 w 217"/>
                  <a:gd name="T93" fmla="*/ 5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131">
                    <a:moveTo>
                      <a:pt x="217" y="57"/>
                    </a:moveTo>
                    <a:lnTo>
                      <a:pt x="202" y="49"/>
                    </a:lnTo>
                    <a:lnTo>
                      <a:pt x="179" y="32"/>
                    </a:lnTo>
                    <a:lnTo>
                      <a:pt x="165" y="23"/>
                    </a:lnTo>
                    <a:lnTo>
                      <a:pt x="156" y="21"/>
                    </a:lnTo>
                    <a:lnTo>
                      <a:pt x="147" y="18"/>
                    </a:lnTo>
                    <a:lnTo>
                      <a:pt x="127" y="11"/>
                    </a:lnTo>
                    <a:lnTo>
                      <a:pt x="119" y="8"/>
                    </a:lnTo>
                    <a:lnTo>
                      <a:pt x="116" y="1"/>
                    </a:lnTo>
                    <a:lnTo>
                      <a:pt x="69" y="0"/>
                    </a:lnTo>
                    <a:lnTo>
                      <a:pt x="56" y="0"/>
                    </a:lnTo>
                    <a:lnTo>
                      <a:pt x="43" y="1"/>
                    </a:lnTo>
                    <a:lnTo>
                      <a:pt x="33" y="5"/>
                    </a:lnTo>
                    <a:lnTo>
                      <a:pt x="25" y="11"/>
                    </a:lnTo>
                    <a:lnTo>
                      <a:pt x="8" y="29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0" y="81"/>
                    </a:lnTo>
                    <a:lnTo>
                      <a:pt x="25" y="81"/>
                    </a:lnTo>
                    <a:lnTo>
                      <a:pt x="18" y="81"/>
                    </a:lnTo>
                    <a:lnTo>
                      <a:pt x="25" y="88"/>
                    </a:lnTo>
                    <a:lnTo>
                      <a:pt x="25" y="89"/>
                    </a:lnTo>
                    <a:lnTo>
                      <a:pt x="33" y="89"/>
                    </a:lnTo>
                    <a:lnTo>
                      <a:pt x="33" y="94"/>
                    </a:lnTo>
                    <a:lnTo>
                      <a:pt x="34" y="91"/>
                    </a:lnTo>
                    <a:lnTo>
                      <a:pt x="39" y="94"/>
                    </a:lnTo>
                    <a:lnTo>
                      <a:pt x="43" y="94"/>
                    </a:lnTo>
                    <a:lnTo>
                      <a:pt x="43" y="99"/>
                    </a:lnTo>
                    <a:lnTo>
                      <a:pt x="78" y="89"/>
                    </a:lnTo>
                    <a:lnTo>
                      <a:pt x="80" y="91"/>
                    </a:lnTo>
                    <a:lnTo>
                      <a:pt x="90" y="92"/>
                    </a:lnTo>
                    <a:lnTo>
                      <a:pt x="122" y="97"/>
                    </a:lnTo>
                    <a:lnTo>
                      <a:pt x="143" y="97"/>
                    </a:lnTo>
                    <a:lnTo>
                      <a:pt x="148" y="101"/>
                    </a:lnTo>
                    <a:lnTo>
                      <a:pt x="171" y="122"/>
                    </a:lnTo>
                    <a:lnTo>
                      <a:pt x="179" y="128"/>
                    </a:lnTo>
                    <a:lnTo>
                      <a:pt x="189" y="131"/>
                    </a:lnTo>
                    <a:lnTo>
                      <a:pt x="191" y="123"/>
                    </a:lnTo>
                    <a:lnTo>
                      <a:pt x="200" y="114"/>
                    </a:lnTo>
                    <a:lnTo>
                      <a:pt x="204" y="109"/>
                    </a:lnTo>
                    <a:lnTo>
                      <a:pt x="204" y="99"/>
                    </a:lnTo>
                    <a:lnTo>
                      <a:pt x="207" y="99"/>
                    </a:lnTo>
                    <a:lnTo>
                      <a:pt x="207" y="62"/>
                    </a:lnTo>
                    <a:lnTo>
                      <a:pt x="217" y="57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00" name="Freeform 89">
                <a:extLst>
                  <a:ext uri="{FF2B5EF4-FFF2-40B4-BE49-F238E27FC236}">
                    <a16:creationId xmlns:a16="http://schemas.microsoft.com/office/drawing/2014/main" id="{51F51236-9B9E-4755-A05A-AF2750BB4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5375" y="3288967"/>
                <a:ext cx="97872" cy="87339"/>
              </a:xfrm>
              <a:custGeom>
                <a:avLst/>
                <a:gdLst>
                  <a:gd name="T0" fmla="*/ 117 w 144"/>
                  <a:gd name="T1" fmla="*/ 125 h 130"/>
                  <a:gd name="T2" fmla="*/ 71 w 144"/>
                  <a:gd name="T3" fmla="*/ 110 h 130"/>
                  <a:gd name="T4" fmla="*/ 63 w 144"/>
                  <a:gd name="T5" fmla="*/ 107 h 130"/>
                  <a:gd name="T6" fmla="*/ 22 w 144"/>
                  <a:gd name="T7" fmla="*/ 76 h 130"/>
                  <a:gd name="T8" fmla="*/ 18 w 144"/>
                  <a:gd name="T9" fmla="*/ 76 h 130"/>
                  <a:gd name="T10" fmla="*/ 4 w 144"/>
                  <a:gd name="T11" fmla="*/ 76 h 130"/>
                  <a:gd name="T12" fmla="*/ 4 w 144"/>
                  <a:gd name="T13" fmla="*/ 66 h 130"/>
                  <a:gd name="T14" fmla="*/ 0 w 144"/>
                  <a:gd name="T15" fmla="*/ 62 h 130"/>
                  <a:gd name="T16" fmla="*/ 0 w 144"/>
                  <a:gd name="T17" fmla="*/ 57 h 130"/>
                  <a:gd name="T18" fmla="*/ 0 w 144"/>
                  <a:gd name="T19" fmla="*/ 49 h 130"/>
                  <a:gd name="T20" fmla="*/ 4 w 144"/>
                  <a:gd name="T21" fmla="*/ 40 h 130"/>
                  <a:gd name="T22" fmla="*/ 40 w 144"/>
                  <a:gd name="T23" fmla="*/ 0 h 130"/>
                  <a:gd name="T24" fmla="*/ 50 w 144"/>
                  <a:gd name="T25" fmla="*/ 0 h 130"/>
                  <a:gd name="T26" fmla="*/ 50 w 144"/>
                  <a:gd name="T27" fmla="*/ 13 h 130"/>
                  <a:gd name="T28" fmla="*/ 55 w 144"/>
                  <a:gd name="T29" fmla="*/ 16 h 130"/>
                  <a:gd name="T30" fmla="*/ 55 w 144"/>
                  <a:gd name="T31" fmla="*/ 23 h 130"/>
                  <a:gd name="T32" fmla="*/ 58 w 144"/>
                  <a:gd name="T33" fmla="*/ 26 h 130"/>
                  <a:gd name="T34" fmla="*/ 91 w 144"/>
                  <a:gd name="T35" fmla="*/ 31 h 130"/>
                  <a:gd name="T36" fmla="*/ 99 w 144"/>
                  <a:gd name="T37" fmla="*/ 36 h 130"/>
                  <a:gd name="T38" fmla="*/ 104 w 144"/>
                  <a:gd name="T39" fmla="*/ 44 h 130"/>
                  <a:gd name="T40" fmla="*/ 107 w 144"/>
                  <a:gd name="T41" fmla="*/ 49 h 130"/>
                  <a:gd name="T42" fmla="*/ 107 w 144"/>
                  <a:gd name="T43" fmla="*/ 53 h 130"/>
                  <a:gd name="T44" fmla="*/ 112 w 144"/>
                  <a:gd name="T45" fmla="*/ 57 h 130"/>
                  <a:gd name="T46" fmla="*/ 140 w 144"/>
                  <a:gd name="T47" fmla="*/ 66 h 130"/>
                  <a:gd name="T48" fmla="*/ 140 w 144"/>
                  <a:gd name="T49" fmla="*/ 76 h 130"/>
                  <a:gd name="T50" fmla="*/ 140 w 144"/>
                  <a:gd name="T51" fmla="*/ 79 h 130"/>
                  <a:gd name="T52" fmla="*/ 144 w 144"/>
                  <a:gd name="T53" fmla="*/ 84 h 130"/>
                  <a:gd name="T54" fmla="*/ 144 w 144"/>
                  <a:gd name="T55" fmla="*/ 120 h 130"/>
                  <a:gd name="T56" fmla="*/ 135 w 144"/>
                  <a:gd name="T57" fmla="*/ 120 h 130"/>
                  <a:gd name="T58" fmla="*/ 122 w 144"/>
                  <a:gd name="T59" fmla="*/ 130 h 130"/>
                  <a:gd name="T60" fmla="*/ 117 w 144"/>
                  <a:gd name="T61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4" h="130">
                    <a:moveTo>
                      <a:pt x="117" y="125"/>
                    </a:moveTo>
                    <a:lnTo>
                      <a:pt x="71" y="110"/>
                    </a:lnTo>
                    <a:lnTo>
                      <a:pt x="63" y="107"/>
                    </a:lnTo>
                    <a:lnTo>
                      <a:pt x="22" y="76"/>
                    </a:lnTo>
                    <a:lnTo>
                      <a:pt x="18" y="76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50" y="13"/>
                    </a:lnTo>
                    <a:lnTo>
                      <a:pt x="55" y="16"/>
                    </a:lnTo>
                    <a:lnTo>
                      <a:pt x="55" y="23"/>
                    </a:lnTo>
                    <a:lnTo>
                      <a:pt x="58" y="26"/>
                    </a:lnTo>
                    <a:lnTo>
                      <a:pt x="91" y="31"/>
                    </a:lnTo>
                    <a:lnTo>
                      <a:pt x="99" y="36"/>
                    </a:lnTo>
                    <a:lnTo>
                      <a:pt x="104" y="44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12" y="57"/>
                    </a:lnTo>
                    <a:lnTo>
                      <a:pt x="140" y="66"/>
                    </a:lnTo>
                    <a:lnTo>
                      <a:pt x="140" y="76"/>
                    </a:lnTo>
                    <a:lnTo>
                      <a:pt x="140" y="79"/>
                    </a:lnTo>
                    <a:lnTo>
                      <a:pt x="144" y="84"/>
                    </a:lnTo>
                    <a:lnTo>
                      <a:pt x="144" y="120"/>
                    </a:lnTo>
                    <a:lnTo>
                      <a:pt x="135" y="120"/>
                    </a:lnTo>
                    <a:lnTo>
                      <a:pt x="122" y="130"/>
                    </a:lnTo>
                    <a:lnTo>
                      <a:pt x="117" y="12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01" name="Freeform 90">
                <a:extLst>
                  <a:ext uri="{FF2B5EF4-FFF2-40B4-BE49-F238E27FC236}">
                    <a16:creationId xmlns:a16="http://schemas.microsoft.com/office/drawing/2014/main" id="{8EC9CD5C-73A7-403F-94E7-95430D5F1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8516" y="3199109"/>
                <a:ext cx="75501" cy="122610"/>
              </a:xfrm>
              <a:custGeom>
                <a:avLst/>
                <a:gdLst>
                  <a:gd name="T0" fmla="*/ 57 w 110"/>
                  <a:gd name="T1" fmla="*/ 179 h 184"/>
                  <a:gd name="T2" fmla="*/ 44 w 110"/>
                  <a:gd name="T3" fmla="*/ 175 h 184"/>
                  <a:gd name="T4" fmla="*/ 35 w 110"/>
                  <a:gd name="T5" fmla="*/ 162 h 184"/>
                  <a:gd name="T6" fmla="*/ 21 w 110"/>
                  <a:gd name="T7" fmla="*/ 148 h 184"/>
                  <a:gd name="T8" fmla="*/ 21 w 110"/>
                  <a:gd name="T9" fmla="*/ 135 h 184"/>
                  <a:gd name="T10" fmla="*/ 16 w 110"/>
                  <a:gd name="T11" fmla="*/ 125 h 184"/>
                  <a:gd name="T12" fmla="*/ 11 w 110"/>
                  <a:gd name="T13" fmla="*/ 109 h 184"/>
                  <a:gd name="T14" fmla="*/ 8 w 110"/>
                  <a:gd name="T15" fmla="*/ 102 h 184"/>
                  <a:gd name="T16" fmla="*/ 8 w 110"/>
                  <a:gd name="T17" fmla="*/ 89 h 184"/>
                  <a:gd name="T18" fmla="*/ 3 w 110"/>
                  <a:gd name="T19" fmla="*/ 86 h 184"/>
                  <a:gd name="T20" fmla="*/ 3 w 110"/>
                  <a:gd name="T21" fmla="*/ 70 h 184"/>
                  <a:gd name="T22" fmla="*/ 0 w 110"/>
                  <a:gd name="T23" fmla="*/ 67 h 184"/>
                  <a:gd name="T24" fmla="*/ 3 w 110"/>
                  <a:gd name="T25" fmla="*/ 32 h 184"/>
                  <a:gd name="T26" fmla="*/ 3 w 110"/>
                  <a:gd name="T27" fmla="*/ 26 h 184"/>
                  <a:gd name="T28" fmla="*/ 21 w 110"/>
                  <a:gd name="T29" fmla="*/ 0 h 184"/>
                  <a:gd name="T30" fmla="*/ 26 w 110"/>
                  <a:gd name="T31" fmla="*/ 0 h 184"/>
                  <a:gd name="T32" fmla="*/ 79 w 110"/>
                  <a:gd name="T33" fmla="*/ 0 h 184"/>
                  <a:gd name="T34" fmla="*/ 79 w 110"/>
                  <a:gd name="T35" fmla="*/ 10 h 184"/>
                  <a:gd name="T36" fmla="*/ 87 w 110"/>
                  <a:gd name="T37" fmla="*/ 21 h 184"/>
                  <a:gd name="T38" fmla="*/ 83 w 110"/>
                  <a:gd name="T39" fmla="*/ 32 h 184"/>
                  <a:gd name="T40" fmla="*/ 73 w 110"/>
                  <a:gd name="T41" fmla="*/ 36 h 184"/>
                  <a:gd name="T42" fmla="*/ 70 w 110"/>
                  <a:gd name="T43" fmla="*/ 44 h 184"/>
                  <a:gd name="T44" fmla="*/ 70 w 110"/>
                  <a:gd name="T45" fmla="*/ 58 h 184"/>
                  <a:gd name="T46" fmla="*/ 73 w 110"/>
                  <a:gd name="T47" fmla="*/ 63 h 184"/>
                  <a:gd name="T48" fmla="*/ 92 w 110"/>
                  <a:gd name="T49" fmla="*/ 76 h 184"/>
                  <a:gd name="T50" fmla="*/ 92 w 110"/>
                  <a:gd name="T51" fmla="*/ 86 h 184"/>
                  <a:gd name="T52" fmla="*/ 92 w 110"/>
                  <a:gd name="T53" fmla="*/ 112 h 184"/>
                  <a:gd name="T54" fmla="*/ 96 w 110"/>
                  <a:gd name="T55" fmla="*/ 117 h 184"/>
                  <a:gd name="T56" fmla="*/ 96 w 110"/>
                  <a:gd name="T57" fmla="*/ 122 h 184"/>
                  <a:gd name="T58" fmla="*/ 105 w 110"/>
                  <a:gd name="T59" fmla="*/ 125 h 184"/>
                  <a:gd name="T60" fmla="*/ 110 w 110"/>
                  <a:gd name="T61" fmla="*/ 130 h 184"/>
                  <a:gd name="T62" fmla="*/ 110 w 110"/>
                  <a:gd name="T63" fmla="*/ 140 h 184"/>
                  <a:gd name="T64" fmla="*/ 87 w 110"/>
                  <a:gd name="T65" fmla="*/ 166 h 184"/>
                  <a:gd name="T66" fmla="*/ 83 w 110"/>
                  <a:gd name="T67" fmla="*/ 166 h 184"/>
                  <a:gd name="T68" fmla="*/ 79 w 110"/>
                  <a:gd name="T69" fmla="*/ 184 h 184"/>
                  <a:gd name="T70" fmla="*/ 70 w 110"/>
                  <a:gd name="T71" fmla="*/ 184 h 184"/>
                  <a:gd name="T72" fmla="*/ 61 w 110"/>
                  <a:gd name="T73" fmla="*/ 184 h 184"/>
                  <a:gd name="T74" fmla="*/ 57 w 110"/>
                  <a:gd name="T75" fmla="*/ 17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184">
                    <a:moveTo>
                      <a:pt x="57" y="179"/>
                    </a:moveTo>
                    <a:lnTo>
                      <a:pt x="44" y="175"/>
                    </a:lnTo>
                    <a:lnTo>
                      <a:pt x="35" y="162"/>
                    </a:lnTo>
                    <a:lnTo>
                      <a:pt x="21" y="148"/>
                    </a:lnTo>
                    <a:lnTo>
                      <a:pt x="21" y="135"/>
                    </a:lnTo>
                    <a:lnTo>
                      <a:pt x="16" y="125"/>
                    </a:lnTo>
                    <a:lnTo>
                      <a:pt x="11" y="109"/>
                    </a:lnTo>
                    <a:lnTo>
                      <a:pt x="8" y="102"/>
                    </a:lnTo>
                    <a:lnTo>
                      <a:pt x="8" y="89"/>
                    </a:lnTo>
                    <a:lnTo>
                      <a:pt x="3" y="86"/>
                    </a:lnTo>
                    <a:lnTo>
                      <a:pt x="3" y="70"/>
                    </a:lnTo>
                    <a:lnTo>
                      <a:pt x="0" y="67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79" y="0"/>
                    </a:lnTo>
                    <a:lnTo>
                      <a:pt x="79" y="10"/>
                    </a:lnTo>
                    <a:lnTo>
                      <a:pt x="87" y="21"/>
                    </a:lnTo>
                    <a:lnTo>
                      <a:pt x="83" y="32"/>
                    </a:lnTo>
                    <a:lnTo>
                      <a:pt x="73" y="36"/>
                    </a:lnTo>
                    <a:lnTo>
                      <a:pt x="70" y="44"/>
                    </a:lnTo>
                    <a:lnTo>
                      <a:pt x="70" y="58"/>
                    </a:lnTo>
                    <a:lnTo>
                      <a:pt x="73" y="63"/>
                    </a:lnTo>
                    <a:lnTo>
                      <a:pt x="92" y="76"/>
                    </a:lnTo>
                    <a:lnTo>
                      <a:pt x="92" y="86"/>
                    </a:lnTo>
                    <a:lnTo>
                      <a:pt x="92" y="112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5" y="125"/>
                    </a:lnTo>
                    <a:lnTo>
                      <a:pt x="110" y="130"/>
                    </a:lnTo>
                    <a:lnTo>
                      <a:pt x="110" y="140"/>
                    </a:lnTo>
                    <a:lnTo>
                      <a:pt x="87" y="166"/>
                    </a:lnTo>
                    <a:lnTo>
                      <a:pt x="83" y="166"/>
                    </a:lnTo>
                    <a:lnTo>
                      <a:pt x="79" y="184"/>
                    </a:lnTo>
                    <a:lnTo>
                      <a:pt x="70" y="184"/>
                    </a:lnTo>
                    <a:lnTo>
                      <a:pt x="61" y="184"/>
                    </a:lnTo>
                    <a:lnTo>
                      <a:pt x="57" y="179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02" name="Freeform 91">
                <a:extLst>
                  <a:ext uri="{FF2B5EF4-FFF2-40B4-BE49-F238E27FC236}">
                    <a16:creationId xmlns:a16="http://schemas.microsoft.com/office/drawing/2014/main" id="{E0DDB77C-FB88-4E3C-B40A-FA200780A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4766" y="3228502"/>
                <a:ext cx="75501" cy="93217"/>
              </a:xfrm>
              <a:custGeom>
                <a:avLst/>
                <a:gdLst>
                  <a:gd name="T0" fmla="*/ 36 w 110"/>
                  <a:gd name="T1" fmla="*/ 135 h 140"/>
                  <a:gd name="T2" fmla="*/ 0 w 110"/>
                  <a:gd name="T3" fmla="*/ 104 h 140"/>
                  <a:gd name="T4" fmla="*/ 0 w 110"/>
                  <a:gd name="T5" fmla="*/ 99 h 140"/>
                  <a:gd name="T6" fmla="*/ 5 w 110"/>
                  <a:gd name="T7" fmla="*/ 81 h 140"/>
                  <a:gd name="T8" fmla="*/ 13 w 110"/>
                  <a:gd name="T9" fmla="*/ 81 h 140"/>
                  <a:gd name="T10" fmla="*/ 23 w 110"/>
                  <a:gd name="T11" fmla="*/ 81 h 140"/>
                  <a:gd name="T12" fmla="*/ 26 w 110"/>
                  <a:gd name="T13" fmla="*/ 78 h 140"/>
                  <a:gd name="T14" fmla="*/ 44 w 110"/>
                  <a:gd name="T15" fmla="*/ 50 h 140"/>
                  <a:gd name="T16" fmla="*/ 44 w 110"/>
                  <a:gd name="T17" fmla="*/ 45 h 140"/>
                  <a:gd name="T18" fmla="*/ 44 w 110"/>
                  <a:gd name="T19" fmla="*/ 32 h 140"/>
                  <a:gd name="T20" fmla="*/ 41 w 110"/>
                  <a:gd name="T21" fmla="*/ 26 h 140"/>
                  <a:gd name="T22" fmla="*/ 44 w 110"/>
                  <a:gd name="T23" fmla="*/ 5 h 140"/>
                  <a:gd name="T24" fmla="*/ 52 w 110"/>
                  <a:gd name="T25" fmla="*/ 5 h 140"/>
                  <a:gd name="T26" fmla="*/ 58 w 110"/>
                  <a:gd name="T27" fmla="*/ 0 h 140"/>
                  <a:gd name="T28" fmla="*/ 63 w 110"/>
                  <a:gd name="T29" fmla="*/ 0 h 140"/>
                  <a:gd name="T30" fmla="*/ 75 w 110"/>
                  <a:gd name="T31" fmla="*/ 0 h 140"/>
                  <a:gd name="T32" fmla="*/ 84 w 110"/>
                  <a:gd name="T33" fmla="*/ 5 h 140"/>
                  <a:gd name="T34" fmla="*/ 110 w 110"/>
                  <a:gd name="T35" fmla="*/ 24 h 140"/>
                  <a:gd name="T36" fmla="*/ 110 w 110"/>
                  <a:gd name="T37" fmla="*/ 26 h 140"/>
                  <a:gd name="T38" fmla="*/ 110 w 110"/>
                  <a:gd name="T39" fmla="*/ 45 h 140"/>
                  <a:gd name="T40" fmla="*/ 106 w 110"/>
                  <a:gd name="T41" fmla="*/ 55 h 140"/>
                  <a:gd name="T42" fmla="*/ 67 w 110"/>
                  <a:gd name="T43" fmla="*/ 140 h 140"/>
                  <a:gd name="T44" fmla="*/ 63 w 110"/>
                  <a:gd name="T45" fmla="*/ 140 h 140"/>
                  <a:gd name="T46" fmla="*/ 41 w 110"/>
                  <a:gd name="T47" fmla="*/ 140 h 140"/>
                  <a:gd name="T48" fmla="*/ 36 w 110"/>
                  <a:gd name="T49" fmla="*/ 13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40">
                    <a:moveTo>
                      <a:pt x="36" y="135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5" y="81"/>
                    </a:lnTo>
                    <a:lnTo>
                      <a:pt x="13" y="81"/>
                    </a:lnTo>
                    <a:lnTo>
                      <a:pt x="23" y="81"/>
                    </a:lnTo>
                    <a:lnTo>
                      <a:pt x="26" y="78"/>
                    </a:lnTo>
                    <a:lnTo>
                      <a:pt x="44" y="50"/>
                    </a:lnTo>
                    <a:lnTo>
                      <a:pt x="44" y="45"/>
                    </a:lnTo>
                    <a:lnTo>
                      <a:pt x="44" y="32"/>
                    </a:lnTo>
                    <a:lnTo>
                      <a:pt x="41" y="26"/>
                    </a:lnTo>
                    <a:lnTo>
                      <a:pt x="44" y="5"/>
                    </a:lnTo>
                    <a:lnTo>
                      <a:pt x="52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4" y="5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45"/>
                    </a:lnTo>
                    <a:lnTo>
                      <a:pt x="106" y="55"/>
                    </a:lnTo>
                    <a:lnTo>
                      <a:pt x="67" y="140"/>
                    </a:lnTo>
                    <a:lnTo>
                      <a:pt x="63" y="140"/>
                    </a:lnTo>
                    <a:lnTo>
                      <a:pt x="41" y="140"/>
                    </a:lnTo>
                    <a:lnTo>
                      <a:pt x="36" y="135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03" name="Freeform 92">
                <a:extLst>
                  <a:ext uri="{FF2B5EF4-FFF2-40B4-BE49-F238E27FC236}">
                    <a16:creationId xmlns:a16="http://schemas.microsoft.com/office/drawing/2014/main" id="{78DD55ED-F171-472A-823C-8FA06AE0AE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6814" y="3136124"/>
                <a:ext cx="143545" cy="156202"/>
              </a:xfrm>
              <a:custGeom>
                <a:avLst/>
                <a:gdLst>
                  <a:gd name="T0" fmla="*/ 81 w 211"/>
                  <a:gd name="T1" fmla="*/ 229 h 234"/>
                  <a:gd name="T2" fmla="*/ 45 w 211"/>
                  <a:gd name="T3" fmla="*/ 203 h 234"/>
                  <a:gd name="T4" fmla="*/ 22 w 211"/>
                  <a:gd name="T5" fmla="*/ 188 h 234"/>
                  <a:gd name="T6" fmla="*/ 9 w 211"/>
                  <a:gd name="T7" fmla="*/ 165 h 234"/>
                  <a:gd name="T8" fmla="*/ 4 w 211"/>
                  <a:gd name="T9" fmla="*/ 143 h 234"/>
                  <a:gd name="T10" fmla="*/ 0 w 211"/>
                  <a:gd name="T11" fmla="*/ 135 h 234"/>
                  <a:gd name="T12" fmla="*/ 9 w 211"/>
                  <a:gd name="T13" fmla="*/ 74 h 234"/>
                  <a:gd name="T14" fmla="*/ 14 w 211"/>
                  <a:gd name="T15" fmla="*/ 58 h 234"/>
                  <a:gd name="T16" fmla="*/ 35 w 211"/>
                  <a:gd name="T17" fmla="*/ 22 h 234"/>
                  <a:gd name="T18" fmla="*/ 63 w 211"/>
                  <a:gd name="T19" fmla="*/ 8 h 234"/>
                  <a:gd name="T20" fmla="*/ 99 w 211"/>
                  <a:gd name="T21" fmla="*/ 5 h 234"/>
                  <a:gd name="T22" fmla="*/ 167 w 211"/>
                  <a:gd name="T23" fmla="*/ 8 h 234"/>
                  <a:gd name="T24" fmla="*/ 175 w 211"/>
                  <a:gd name="T25" fmla="*/ 26 h 234"/>
                  <a:gd name="T26" fmla="*/ 190 w 211"/>
                  <a:gd name="T27" fmla="*/ 34 h 234"/>
                  <a:gd name="T28" fmla="*/ 162 w 211"/>
                  <a:gd name="T29" fmla="*/ 26 h 234"/>
                  <a:gd name="T30" fmla="*/ 86 w 211"/>
                  <a:gd name="T31" fmla="*/ 13 h 234"/>
                  <a:gd name="T32" fmla="*/ 76 w 211"/>
                  <a:gd name="T33" fmla="*/ 18 h 234"/>
                  <a:gd name="T34" fmla="*/ 22 w 211"/>
                  <a:gd name="T35" fmla="*/ 61 h 234"/>
                  <a:gd name="T36" fmla="*/ 14 w 211"/>
                  <a:gd name="T37" fmla="*/ 120 h 234"/>
                  <a:gd name="T38" fmla="*/ 19 w 211"/>
                  <a:gd name="T39" fmla="*/ 138 h 234"/>
                  <a:gd name="T40" fmla="*/ 22 w 211"/>
                  <a:gd name="T41" fmla="*/ 165 h 234"/>
                  <a:gd name="T42" fmla="*/ 68 w 211"/>
                  <a:gd name="T43" fmla="*/ 196 h 234"/>
                  <a:gd name="T44" fmla="*/ 73 w 211"/>
                  <a:gd name="T45" fmla="*/ 206 h 234"/>
                  <a:gd name="T46" fmla="*/ 126 w 211"/>
                  <a:gd name="T47" fmla="*/ 216 h 234"/>
                  <a:gd name="T48" fmla="*/ 149 w 211"/>
                  <a:gd name="T49" fmla="*/ 209 h 234"/>
                  <a:gd name="T50" fmla="*/ 175 w 211"/>
                  <a:gd name="T51" fmla="*/ 196 h 234"/>
                  <a:gd name="T52" fmla="*/ 193 w 211"/>
                  <a:gd name="T53" fmla="*/ 97 h 234"/>
                  <a:gd name="T54" fmla="*/ 190 w 211"/>
                  <a:gd name="T55" fmla="*/ 61 h 234"/>
                  <a:gd name="T56" fmla="*/ 208 w 211"/>
                  <a:gd name="T57" fmla="*/ 87 h 234"/>
                  <a:gd name="T58" fmla="*/ 198 w 211"/>
                  <a:gd name="T59" fmla="*/ 193 h 234"/>
                  <a:gd name="T60" fmla="*/ 170 w 211"/>
                  <a:gd name="T61" fmla="*/ 216 h 234"/>
                  <a:gd name="T62" fmla="*/ 152 w 211"/>
                  <a:gd name="T63" fmla="*/ 219 h 234"/>
                  <a:gd name="T64" fmla="*/ 109 w 211"/>
                  <a:gd name="T65" fmla="*/ 229 h 234"/>
                  <a:gd name="T66" fmla="*/ 99 w 211"/>
                  <a:gd name="T67" fmla="*/ 2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234">
                    <a:moveTo>
                      <a:pt x="99" y="229"/>
                    </a:moveTo>
                    <a:lnTo>
                      <a:pt x="81" y="229"/>
                    </a:lnTo>
                    <a:lnTo>
                      <a:pt x="73" y="224"/>
                    </a:lnTo>
                    <a:lnTo>
                      <a:pt x="45" y="203"/>
                    </a:lnTo>
                    <a:lnTo>
                      <a:pt x="35" y="203"/>
                    </a:lnTo>
                    <a:lnTo>
                      <a:pt x="22" y="188"/>
                    </a:lnTo>
                    <a:lnTo>
                      <a:pt x="22" y="180"/>
                    </a:lnTo>
                    <a:lnTo>
                      <a:pt x="9" y="165"/>
                    </a:lnTo>
                    <a:lnTo>
                      <a:pt x="9" y="148"/>
                    </a:lnTo>
                    <a:lnTo>
                      <a:pt x="4" y="143"/>
                    </a:lnTo>
                    <a:lnTo>
                      <a:pt x="4" y="138"/>
                    </a:lnTo>
                    <a:lnTo>
                      <a:pt x="0" y="135"/>
                    </a:lnTo>
                    <a:lnTo>
                      <a:pt x="0" y="97"/>
                    </a:lnTo>
                    <a:lnTo>
                      <a:pt x="9" y="74"/>
                    </a:lnTo>
                    <a:lnTo>
                      <a:pt x="9" y="66"/>
                    </a:lnTo>
                    <a:lnTo>
                      <a:pt x="14" y="58"/>
                    </a:lnTo>
                    <a:lnTo>
                      <a:pt x="35" y="31"/>
                    </a:lnTo>
                    <a:lnTo>
                      <a:pt x="35" y="22"/>
                    </a:lnTo>
                    <a:lnTo>
                      <a:pt x="60" y="8"/>
                    </a:lnTo>
                    <a:lnTo>
                      <a:pt x="63" y="8"/>
                    </a:lnTo>
                    <a:lnTo>
                      <a:pt x="73" y="5"/>
                    </a:lnTo>
                    <a:lnTo>
                      <a:pt x="99" y="5"/>
                    </a:lnTo>
                    <a:lnTo>
                      <a:pt x="104" y="0"/>
                    </a:lnTo>
                    <a:lnTo>
                      <a:pt x="167" y="8"/>
                    </a:lnTo>
                    <a:lnTo>
                      <a:pt x="167" y="26"/>
                    </a:lnTo>
                    <a:lnTo>
                      <a:pt x="175" y="26"/>
                    </a:lnTo>
                    <a:lnTo>
                      <a:pt x="180" y="31"/>
                    </a:lnTo>
                    <a:lnTo>
                      <a:pt x="190" y="34"/>
                    </a:lnTo>
                    <a:lnTo>
                      <a:pt x="175" y="39"/>
                    </a:lnTo>
                    <a:lnTo>
                      <a:pt x="162" y="26"/>
                    </a:lnTo>
                    <a:lnTo>
                      <a:pt x="135" y="13"/>
                    </a:lnTo>
                    <a:lnTo>
                      <a:pt x="86" y="13"/>
                    </a:lnTo>
                    <a:lnTo>
                      <a:pt x="81" y="18"/>
                    </a:lnTo>
                    <a:lnTo>
                      <a:pt x="76" y="18"/>
                    </a:lnTo>
                    <a:lnTo>
                      <a:pt x="73" y="22"/>
                    </a:lnTo>
                    <a:lnTo>
                      <a:pt x="22" y="61"/>
                    </a:lnTo>
                    <a:lnTo>
                      <a:pt x="22" y="66"/>
                    </a:lnTo>
                    <a:lnTo>
                      <a:pt x="14" y="120"/>
                    </a:lnTo>
                    <a:lnTo>
                      <a:pt x="19" y="126"/>
                    </a:lnTo>
                    <a:lnTo>
                      <a:pt x="19" y="138"/>
                    </a:lnTo>
                    <a:lnTo>
                      <a:pt x="22" y="143"/>
                    </a:lnTo>
                    <a:lnTo>
                      <a:pt x="22" y="165"/>
                    </a:lnTo>
                    <a:lnTo>
                      <a:pt x="32" y="165"/>
                    </a:lnTo>
                    <a:lnTo>
                      <a:pt x="68" y="196"/>
                    </a:lnTo>
                    <a:lnTo>
                      <a:pt x="68" y="206"/>
                    </a:lnTo>
                    <a:lnTo>
                      <a:pt x="73" y="206"/>
                    </a:lnTo>
                    <a:lnTo>
                      <a:pt x="81" y="209"/>
                    </a:lnTo>
                    <a:lnTo>
                      <a:pt x="126" y="216"/>
                    </a:lnTo>
                    <a:lnTo>
                      <a:pt x="130" y="209"/>
                    </a:lnTo>
                    <a:lnTo>
                      <a:pt x="149" y="209"/>
                    </a:lnTo>
                    <a:lnTo>
                      <a:pt x="152" y="206"/>
                    </a:lnTo>
                    <a:lnTo>
                      <a:pt x="175" y="196"/>
                    </a:lnTo>
                    <a:lnTo>
                      <a:pt x="190" y="175"/>
                    </a:lnTo>
                    <a:lnTo>
                      <a:pt x="193" y="97"/>
                    </a:lnTo>
                    <a:lnTo>
                      <a:pt x="190" y="94"/>
                    </a:lnTo>
                    <a:lnTo>
                      <a:pt x="190" y="61"/>
                    </a:lnTo>
                    <a:lnTo>
                      <a:pt x="203" y="61"/>
                    </a:lnTo>
                    <a:lnTo>
                      <a:pt x="208" y="87"/>
                    </a:lnTo>
                    <a:lnTo>
                      <a:pt x="211" y="94"/>
                    </a:lnTo>
                    <a:lnTo>
                      <a:pt x="198" y="193"/>
                    </a:lnTo>
                    <a:lnTo>
                      <a:pt x="190" y="193"/>
                    </a:lnTo>
                    <a:lnTo>
                      <a:pt x="170" y="216"/>
                    </a:lnTo>
                    <a:lnTo>
                      <a:pt x="167" y="216"/>
                    </a:lnTo>
                    <a:lnTo>
                      <a:pt x="152" y="219"/>
                    </a:lnTo>
                    <a:lnTo>
                      <a:pt x="144" y="229"/>
                    </a:lnTo>
                    <a:lnTo>
                      <a:pt x="109" y="229"/>
                    </a:lnTo>
                    <a:lnTo>
                      <a:pt x="104" y="234"/>
                    </a:lnTo>
                    <a:lnTo>
                      <a:pt x="99" y="2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04" name="Freeform 93">
                <a:extLst>
                  <a:ext uri="{FF2B5EF4-FFF2-40B4-BE49-F238E27FC236}">
                    <a16:creationId xmlns:a16="http://schemas.microsoft.com/office/drawing/2014/main" id="{3BBC687C-9DDF-4789-9C85-3028E83A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5019" y="3112610"/>
                <a:ext cx="71772" cy="113372"/>
              </a:xfrm>
              <a:custGeom>
                <a:avLst/>
                <a:gdLst>
                  <a:gd name="T0" fmla="*/ 34 w 105"/>
                  <a:gd name="T1" fmla="*/ 166 h 171"/>
                  <a:gd name="T2" fmla="*/ 34 w 105"/>
                  <a:gd name="T3" fmla="*/ 156 h 171"/>
                  <a:gd name="T4" fmla="*/ 29 w 105"/>
                  <a:gd name="T5" fmla="*/ 151 h 171"/>
                  <a:gd name="T6" fmla="*/ 26 w 105"/>
                  <a:gd name="T7" fmla="*/ 148 h 171"/>
                  <a:gd name="T8" fmla="*/ 26 w 105"/>
                  <a:gd name="T9" fmla="*/ 143 h 171"/>
                  <a:gd name="T10" fmla="*/ 29 w 105"/>
                  <a:gd name="T11" fmla="*/ 110 h 171"/>
                  <a:gd name="T12" fmla="*/ 26 w 105"/>
                  <a:gd name="T13" fmla="*/ 107 h 171"/>
                  <a:gd name="T14" fmla="*/ 26 w 105"/>
                  <a:gd name="T15" fmla="*/ 102 h 171"/>
                  <a:gd name="T16" fmla="*/ 16 w 105"/>
                  <a:gd name="T17" fmla="*/ 97 h 171"/>
                  <a:gd name="T18" fmla="*/ 11 w 105"/>
                  <a:gd name="T19" fmla="*/ 84 h 171"/>
                  <a:gd name="T20" fmla="*/ 8 w 105"/>
                  <a:gd name="T21" fmla="*/ 80 h 171"/>
                  <a:gd name="T22" fmla="*/ 3 w 105"/>
                  <a:gd name="T23" fmla="*/ 75 h 171"/>
                  <a:gd name="T24" fmla="*/ 3 w 105"/>
                  <a:gd name="T25" fmla="*/ 70 h 171"/>
                  <a:gd name="T26" fmla="*/ 3 w 105"/>
                  <a:gd name="T27" fmla="*/ 54 h 171"/>
                  <a:gd name="T28" fmla="*/ 0 w 105"/>
                  <a:gd name="T29" fmla="*/ 49 h 171"/>
                  <a:gd name="T30" fmla="*/ 0 w 105"/>
                  <a:gd name="T31" fmla="*/ 36 h 171"/>
                  <a:gd name="T32" fmla="*/ 3 w 105"/>
                  <a:gd name="T33" fmla="*/ 26 h 171"/>
                  <a:gd name="T34" fmla="*/ 26 w 105"/>
                  <a:gd name="T35" fmla="*/ 0 h 171"/>
                  <a:gd name="T36" fmla="*/ 29 w 105"/>
                  <a:gd name="T37" fmla="*/ 0 h 171"/>
                  <a:gd name="T38" fmla="*/ 37 w 105"/>
                  <a:gd name="T39" fmla="*/ 0 h 171"/>
                  <a:gd name="T40" fmla="*/ 48 w 105"/>
                  <a:gd name="T41" fmla="*/ 3 h 171"/>
                  <a:gd name="T42" fmla="*/ 73 w 105"/>
                  <a:gd name="T43" fmla="*/ 31 h 171"/>
                  <a:gd name="T44" fmla="*/ 73 w 105"/>
                  <a:gd name="T45" fmla="*/ 36 h 171"/>
                  <a:gd name="T46" fmla="*/ 100 w 105"/>
                  <a:gd name="T47" fmla="*/ 102 h 171"/>
                  <a:gd name="T48" fmla="*/ 105 w 105"/>
                  <a:gd name="T49" fmla="*/ 107 h 171"/>
                  <a:gd name="T50" fmla="*/ 105 w 105"/>
                  <a:gd name="T51" fmla="*/ 151 h 171"/>
                  <a:gd name="T52" fmla="*/ 100 w 105"/>
                  <a:gd name="T53" fmla="*/ 159 h 171"/>
                  <a:gd name="T54" fmla="*/ 91 w 105"/>
                  <a:gd name="T55" fmla="*/ 171 h 171"/>
                  <a:gd name="T56" fmla="*/ 87 w 105"/>
                  <a:gd name="T57" fmla="*/ 171 h 171"/>
                  <a:gd name="T58" fmla="*/ 60 w 105"/>
                  <a:gd name="T59" fmla="*/ 166 h 171"/>
                  <a:gd name="T60" fmla="*/ 56 w 105"/>
                  <a:gd name="T61" fmla="*/ 171 h 171"/>
                  <a:gd name="T62" fmla="*/ 37 w 105"/>
                  <a:gd name="T63" fmla="*/ 171 h 171"/>
                  <a:gd name="T64" fmla="*/ 34 w 105"/>
                  <a:gd name="T65" fmla="*/ 16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71">
                    <a:moveTo>
                      <a:pt x="34" y="166"/>
                    </a:moveTo>
                    <a:lnTo>
                      <a:pt x="34" y="156"/>
                    </a:lnTo>
                    <a:lnTo>
                      <a:pt x="29" y="151"/>
                    </a:lnTo>
                    <a:lnTo>
                      <a:pt x="26" y="148"/>
                    </a:lnTo>
                    <a:lnTo>
                      <a:pt x="26" y="143"/>
                    </a:lnTo>
                    <a:lnTo>
                      <a:pt x="29" y="110"/>
                    </a:lnTo>
                    <a:lnTo>
                      <a:pt x="26" y="107"/>
                    </a:lnTo>
                    <a:lnTo>
                      <a:pt x="26" y="102"/>
                    </a:lnTo>
                    <a:lnTo>
                      <a:pt x="16" y="97"/>
                    </a:lnTo>
                    <a:lnTo>
                      <a:pt x="11" y="84"/>
                    </a:lnTo>
                    <a:lnTo>
                      <a:pt x="8" y="80"/>
                    </a:lnTo>
                    <a:lnTo>
                      <a:pt x="3" y="75"/>
                    </a:lnTo>
                    <a:lnTo>
                      <a:pt x="3" y="70"/>
                    </a:lnTo>
                    <a:lnTo>
                      <a:pt x="3" y="54"/>
                    </a:lnTo>
                    <a:lnTo>
                      <a:pt x="0" y="49"/>
                    </a:lnTo>
                    <a:lnTo>
                      <a:pt x="0" y="36"/>
                    </a:lnTo>
                    <a:lnTo>
                      <a:pt x="3" y="26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8" y="3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100" y="102"/>
                    </a:lnTo>
                    <a:lnTo>
                      <a:pt x="105" y="107"/>
                    </a:lnTo>
                    <a:lnTo>
                      <a:pt x="105" y="151"/>
                    </a:lnTo>
                    <a:lnTo>
                      <a:pt x="100" y="159"/>
                    </a:lnTo>
                    <a:lnTo>
                      <a:pt x="91" y="171"/>
                    </a:lnTo>
                    <a:lnTo>
                      <a:pt x="87" y="171"/>
                    </a:lnTo>
                    <a:lnTo>
                      <a:pt x="60" y="166"/>
                    </a:lnTo>
                    <a:lnTo>
                      <a:pt x="56" y="171"/>
                    </a:lnTo>
                    <a:lnTo>
                      <a:pt x="37" y="171"/>
                    </a:lnTo>
                    <a:lnTo>
                      <a:pt x="34" y="16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05" name="Freeform 94">
                <a:extLst>
                  <a:ext uri="{FF2B5EF4-FFF2-40B4-BE49-F238E27FC236}">
                    <a16:creationId xmlns:a16="http://schemas.microsoft.com/office/drawing/2014/main" id="{FAE03D4E-A47E-4C52-B037-977F6FF261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4109" y="3069780"/>
                <a:ext cx="106261" cy="129329"/>
              </a:xfrm>
              <a:custGeom>
                <a:avLst/>
                <a:gdLst>
                  <a:gd name="T0" fmla="*/ 49 w 156"/>
                  <a:gd name="T1" fmla="*/ 186 h 193"/>
                  <a:gd name="T2" fmla="*/ 0 w 156"/>
                  <a:gd name="T3" fmla="*/ 182 h 193"/>
                  <a:gd name="T4" fmla="*/ 0 w 156"/>
                  <a:gd name="T5" fmla="*/ 173 h 193"/>
                  <a:gd name="T6" fmla="*/ 8 w 156"/>
                  <a:gd name="T7" fmla="*/ 125 h 193"/>
                  <a:gd name="T8" fmla="*/ 13 w 156"/>
                  <a:gd name="T9" fmla="*/ 117 h 193"/>
                  <a:gd name="T10" fmla="*/ 65 w 156"/>
                  <a:gd name="T11" fmla="*/ 40 h 193"/>
                  <a:gd name="T12" fmla="*/ 71 w 156"/>
                  <a:gd name="T13" fmla="*/ 40 h 193"/>
                  <a:gd name="T14" fmla="*/ 120 w 156"/>
                  <a:gd name="T15" fmla="*/ 9 h 193"/>
                  <a:gd name="T16" fmla="*/ 120 w 156"/>
                  <a:gd name="T17" fmla="*/ 0 h 193"/>
                  <a:gd name="T18" fmla="*/ 141 w 156"/>
                  <a:gd name="T19" fmla="*/ 9 h 193"/>
                  <a:gd name="T20" fmla="*/ 141 w 156"/>
                  <a:gd name="T21" fmla="*/ 13 h 193"/>
                  <a:gd name="T22" fmla="*/ 141 w 156"/>
                  <a:gd name="T23" fmla="*/ 16 h 193"/>
                  <a:gd name="T24" fmla="*/ 146 w 156"/>
                  <a:gd name="T25" fmla="*/ 22 h 193"/>
                  <a:gd name="T26" fmla="*/ 146 w 156"/>
                  <a:gd name="T27" fmla="*/ 40 h 193"/>
                  <a:gd name="T28" fmla="*/ 151 w 156"/>
                  <a:gd name="T29" fmla="*/ 43 h 193"/>
                  <a:gd name="T30" fmla="*/ 151 w 156"/>
                  <a:gd name="T31" fmla="*/ 53 h 193"/>
                  <a:gd name="T32" fmla="*/ 156 w 156"/>
                  <a:gd name="T33" fmla="*/ 58 h 193"/>
                  <a:gd name="T34" fmla="*/ 156 w 156"/>
                  <a:gd name="T35" fmla="*/ 76 h 193"/>
                  <a:gd name="T36" fmla="*/ 146 w 156"/>
                  <a:gd name="T37" fmla="*/ 76 h 193"/>
                  <a:gd name="T38" fmla="*/ 120 w 156"/>
                  <a:gd name="T39" fmla="*/ 107 h 193"/>
                  <a:gd name="T40" fmla="*/ 115 w 156"/>
                  <a:gd name="T41" fmla="*/ 107 h 193"/>
                  <a:gd name="T42" fmla="*/ 106 w 156"/>
                  <a:gd name="T43" fmla="*/ 107 h 193"/>
                  <a:gd name="T44" fmla="*/ 102 w 156"/>
                  <a:gd name="T45" fmla="*/ 112 h 193"/>
                  <a:gd name="T46" fmla="*/ 84 w 156"/>
                  <a:gd name="T47" fmla="*/ 152 h 193"/>
                  <a:gd name="T48" fmla="*/ 88 w 156"/>
                  <a:gd name="T49" fmla="*/ 157 h 193"/>
                  <a:gd name="T50" fmla="*/ 71 w 156"/>
                  <a:gd name="T51" fmla="*/ 186 h 193"/>
                  <a:gd name="T52" fmla="*/ 62 w 156"/>
                  <a:gd name="T53" fmla="*/ 186 h 193"/>
                  <a:gd name="T54" fmla="*/ 53 w 156"/>
                  <a:gd name="T55" fmla="*/ 193 h 193"/>
                  <a:gd name="T56" fmla="*/ 49 w 156"/>
                  <a:gd name="T57" fmla="*/ 1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93">
                    <a:moveTo>
                      <a:pt x="49" y="186"/>
                    </a:moveTo>
                    <a:lnTo>
                      <a:pt x="0" y="182"/>
                    </a:lnTo>
                    <a:lnTo>
                      <a:pt x="0" y="173"/>
                    </a:lnTo>
                    <a:lnTo>
                      <a:pt x="8" y="125"/>
                    </a:lnTo>
                    <a:lnTo>
                      <a:pt x="13" y="117"/>
                    </a:lnTo>
                    <a:lnTo>
                      <a:pt x="65" y="40"/>
                    </a:lnTo>
                    <a:lnTo>
                      <a:pt x="71" y="40"/>
                    </a:lnTo>
                    <a:lnTo>
                      <a:pt x="120" y="9"/>
                    </a:lnTo>
                    <a:lnTo>
                      <a:pt x="120" y="0"/>
                    </a:lnTo>
                    <a:lnTo>
                      <a:pt x="141" y="9"/>
                    </a:lnTo>
                    <a:lnTo>
                      <a:pt x="141" y="13"/>
                    </a:lnTo>
                    <a:lnTo>
                      <a:pt x="141" y="16"/>
                    </a:lnTo>
                    <a:lnTo>
                      <a:pt x="146" y="22"/>
                    </a:lnTo>
                    <a:lnTo>
                      <a:pt x="146" y="40"/>
                    </a:lnTo>
                    <a:lnTo>
                      <a:pt x="151" y="43"/>
                    </a:lnTo>
                    <a:lnTo>
                      <a:pt x="151" y="53"/>
                    </a:lnTo>
                    <a:lnTo>
                      <a:pt x="156" y="58"/>
                    </a:lnTo>
                    <a:lnTo>
                      <a:pt x="156" y="76"/>
                    </a:lnTo>
                    <a:lnTo>
                      <a:pt x="146" y="76"/>
                    </a:lnTo>
                    <a:lnTo>
                      <a:pt x="120" y="107"/>
                    </a:lnTo>
                    <a:lnTo>
                      <a:pt x="115" y="107"/>
                    </a:lnTo>
                    <a:lnTo>
                      <a:pt x="106" y="107"/>
                    </a:lnTo>
                    <a:lnTo>
                      <a:pt x="102" y="112"/>
                    </a:lnTo>
                    <a:lnTo>
                      <a:pt x="84" y="152"/>
                    </a:lnTo>
                    <a:lnTo>
                      <a:pt x="88" y="157"/>
                    </a:lnTo>
                    <a:lnTo>
                      <a:pt x="71" y="186"/>
                    </a:lnTo>
                    <a:lnTo>
                      <a:pt x="62" y="186"/>
                    </a:lnTo>
                    <a:lnTo>
                      <a:pt x="53" y="193"/>
                    </a:lnTo>
                    <a:lnTo>
                      <a:pt x="49" y="18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grpSp>
            <p:nvGrpSpPr>
              <p:cNvPr id="106" name="Group 95">
                <a:extLst>
                  <a:ext uri="{FF2B5EF4-FFF2-40B4-BE49-F238E27FC236}">
                    <a16:creationId xmlns:a16="http://schemas.microsoft.com/office/drawing/2014/main" id="{06306FEE-331A-4E3D-BCA5-4E9A1A7AF50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04098" y="3168036"/>
                <a:ext cx="82958" cy="81460"/>
                <a:chOff x="1411" y="1258"/>
                <a:chExt cx="185" cy="188"/>
              </a:xfrm>
            </p:grpSpPr>
            <p:sp>
              <p:nvSpPr>
                <p:cNvPr id="108" name="Freeform 96">
                  <a:extLst>
                    <a:ext uri="{FF2B5EF4-FFF2-40B4-BE49-F238E27FC236}">
                      <a16:creationId xmlns:a16="http://schemas.microsoft.com/office/drawing/2014/main" id="{F317591E-6F93-41DB-A5D3-0068746E10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" y="1278"/>
                  <a:ext cx="61" cy="168"/>
                </a:xfrm>
                <a:custGeom>
                  <a:avLst/>
                  <a:gdLst>
                    <a:gd name="T0" fmla="*/ 18 w 40"/>
                    <a:gd name="T1" fmla="*/ 103 h 109"/>
                    <a:gd name="T2" fmla="*/ 18 w 40"/>
                    <a:gd name="T3" fmla="*/ 36 h 109"/>
                    <a:gd name="T4" fmla="*/ 13 w 40"/>
                    <a:gd name="T5" fmla="*/ 36 h 109"/>
                    <a:gd name="T6" fmla="*/ 0 w 40"/>
                    <a:gd name="T7" fmla="*/ 26 h 109"/>
                    <a:gd name="T8" fmla="*/ 0 w 40"/>
                    <a:gd name="T9" fmla="*/ 25 h 109"/>
                    <a:gd name="T10" fmla="*/ 13 w 40"/>
                    <a:gd name="T11" fmla="*/ 10 h 109"/>
                    <a:gd name="T12" fmla="*/ 13 w 40"/>
                    <a:gd name="T13" fmla="*/ 0 h 109"/>
                    <a:gd name="T14" fmla="*/ 40 w 40"/>
                    <a:gd name="T15" fmla="*/ 0 h 109"/>
                    <a:gd name="T16" fmla="*/ 40 w 40"/>
                    <a:gd name="T17" fmla="*/ 10 h 109"/>
                    <a:gd name="T18" fmla="*/ 40 w 40"/>
                    <a:gd name="T19" fmla="*/ 100 h 109"/>
                    <a:gd name="T20" fmla="*/ 31 w 40"/>
                    <a:gd name="T21" fmla="*/ 103 h 109"/>
                    <a:gd name="T22" fmla="*/ 21 w 40"/>
                    <a:gd name="T23" fmla="*/ 109 h 109"/>
                    <a:gd name="T24" fmla="*/ 18 w 40"/>
                    <a:gd name="T25" fmla="*/ 10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" h="109">
                      <a:moveTo>
                        <a:pt x="18" y="103"/>
                      </a:moveTo>
                      <a:lnTo>
                        <a:pt x="18" y="36"/>
                      </a:lnTo>
                      <a:lnTo>
                        <a:pt x="13" y="36"/>
                      </a:lnTo>
                      <a:lnTo>
                        <a:pt x="0" y="26"/>
                      </a:lnTo>
                      <a:lnTo>
                        <a:pt x="0" y="25"/>
                      </a:lnTo>
                      <a:lnTo>
                        <a:pt x="13" y="10"/>
                      </a:lnTo>
                      <a:lnTo>
                        <a:pt x="13" y="0"/>
                      </a:lnTo>
                      <a:lnTo>
                        <a:pt x="40" y="0"/>
                      </a:lnTo>
                      <a:lnTo>
                        <a:pt x="40" y="10"/>
                      </a:lnTo>
                      <a:lnTo>
                        <a:pt x="40" y="100"/>
                      </a:lnTo>
                      <a:lnTo>
                        <a:pt x="31" y="103"/>
                      </a:lnTo>
                      <a:lnTo>
                        <a:pt x="21" y="109"/>
                      </a:lnTo>
                      <a:lnTo>
                        <a:pt x="18" y="10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 dirty="0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09" name="Freeform 97">
                  <a:extLst>
                    <a:ext uri="{FF2B5EF4-FFF2-40B4-BE49-F238E27FC236}">
                      <a16:creationId xmlns:a16="http://schemas.microsoft.com/office/drawing/2014/main" id="{C005EB07-7663-4C86-9723-F2C3BED8F1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99" y="1274"/>
                  <a:ext cx="40" cy="75"/>
                </a:xfrm>
                <a:custGeom>
                  <a:avLst/>
                  <a:gdLst>
                    <a:gd name="T0" fmla="*/ 9 w 26"/>
                    <a:gd name="T1" fmla="*/ 44 h 49"/>
                    <a:gd name="T2" fmla="*/ 4 w 26"/>
                    <a:gd name="T3" fmla="*/ 29 h 49"/>
                    <a:gd name="T4" fmla="*/ 13 w 26"/>
                    <a:gd name="T5" fmla="*/ 29 h 49"/>
                    <a:gd name="T6" fmla="*/ 0 w 26"/>
                    <a:gd name="T7" fmla="*/ 13 h 49"/>
                    <a:gd name="T8" fmla="*/ 4 w 26"/>
                    <a:gd name="T9" fmla="*/ 3 h 49"/>
                    <a:gd name="T10" fmla="*/ 18 w 26"/>
                    <a:gd name="T11" fmla="*/ 0 h 49"/>
                    <a:gd name="T12" fmla="*/ 18 w 26"/>
                    <a:gd name="T13" fmla="*/ 8 h 49"/>
                    <a:gd name="T14" fmla="*/ 18 w 26"/>
                    <a:gd name="T15" fmla="*/ 13 h 49"/>
                    <a:gd name="T16" fmla="*/ 26 w 26"/>
                    <a:gd name="T17" fmla="*/ 16 h 49"/>
                    <a:gd name="T18" fmla="*/ 26 w 26"/>
                    <a:gd name="T19" fmla="*/ 49 h 49"/>
                    <a:gd name="T20" fmla="*/ 18 w 26"/>
                    <a:gd name="T21" fmla="*/ 49 h 49"/>
                    <a:gd name="T22" fmla="*/ 13 w 26"/>
                    <a:gd name="T23" fmla="*/ 49 h 49"/>
                    <a:gd name="T24" fmla="*/ 9 w 26"/>
                    <a:gd name="T25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49">
                      <a:moveTo>
                        <a:pt x="9" y="44"/>
                      </a:moveTo>
                      <a:lnTo>
                        <a:pt x="4" y="29"/>
                      </a:lnTo>
                      <a:lnTo>
                        <a:pt x="13" y="29"/>
                      </a:lnTo>
                      <a:lnTo>
                        <a:pt x="0" y="13"/>
                      </a:lnTo>
                      <a:lnTo>
                        <a:pt x="4" y="3"/>
                      </a:lnTo>
                      <a:lnTo>
                        <a:pt x="18" y="0"/>
                      </a:lnTo>
                      <a:lnTo>
                        <a:pt x="18" y="8"/>
                      </a:lnTo>
                      <a:lnTo>
                        <a:pt x="18" y="13"/>
                      </a:lnTo>
                      <a:lnTo>
                        <a:pt x="26" y="16"/>
                      </a:lnTo>
                      <a:lnTo>
                        <a:pt x="26" y="49"/>
                      </a:lnTo>
                      <a:lnTo>
                        <a:pt x="18" y="49"/>
                      </a:lnTo>
                      <a:lnTo>
                        <a:pt x="13" y="49"/>
                      </a:lnTo>
                      <a:lnTo>
                        <a:pt x="9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 dirty="0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10" name="Freeform 98">
                  <a:extLst>
                    <a:ext uri="{FF2B5EF4-FFF2-40B4-BE49-F238E27FC236}">
                      <a16:creationId xmlns:a16="http://schemas.microsoft.com/office/drawing/2014/main" id="{59B01F21-756E-4C8E-A261-F1976A99EA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6" y="1258"/>
                  <a:ext cx="50" cy="91"/>
                </a:xfrm>
                <a:custGeom>
                  <a:avLst/>
                  <a:gdLst>
                    <a:gd name="T0" fmla="*/ 5 w 33"/>
                    <a:gd name="T1" fmla="*/ 54 h 59"/>
                    <a:gd name="T2" fmla="*/ 5 w 33"/>
                    <a:gd name="T3" fmla="*/ 26 h 59"/>
                    <a:gd name="T4" fmla="*/ 0 w 33"/>
                    <a:gd name="T5" fmla="*/ 23 h 59"/>
                    <a:gd name="T6" fmla="*/ 0 w 33"/>
                    <a:gd name="T7" fmla="*/ 13 h 59"/>
                    <a:gd name="T8" fmla="*/ 10 w 33"/>
                    <a:gd name="T9" fmla="*/ 13 h 59"/>
                    <a:gd name="T10" fmla="*/ 10 w 33"/>
                    <a:gd name="T11" fmla="*/ 0 h 59"/>
                    <a:gd name="T12" fmla="*/ 23 w 33"/>
                    <a:gd name="T13" fmla="*/ 0 h 59"/>
                    <a:gd name="T14" fmla="*/ 23 w 33"/>
                    <a:gd name="T15" fmla="*/ 18 h 59"/>
                    <a:gd name="T16" fmla="*/ 33 w 33"/>
                    <a:gd name="T17" fmla="*/ 18 h 59"/>
                    <a:gd name="T18" fmla="*/ 33 w 33"/>
                    <a:gd name="T19" fmla="*/ 31 h 59"/>
                    <a:gd name="T20" fmla="*/ 23 w 33"/>
                    <a:gd name="T21" fmla="*/ 31 h 59"/>
                    <a:gd name="T22" fmla="*/ 18 w 33"/>
                    <a:gd name="T23" fmla="*/ 31 h 59"/>
                    <a:gd name="T24" fmla="*/ 18 w 33"/>
                    <a:gd name="T25" fmla="*/ 38 h 59"/>
                    <a:gd name="T26" fmla="*/ 10 w 33"/>
                    <a:gd name="T27" fmla="*/ 59 h 59"/>
                    <a:gd name="T28" fmla="*/ 5 w 33"/>
                    <a:gd name="T29" fmla="*/ 5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59">
                      <a:moveTo>
                        <a:pt x="5" y="54"/>
                      </a:moveTo>
                      <a:lnTo>
                        <a:pt x="5" y="26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10" y="13"/>
                      </a:lnTo>
                      <a:lnTo>
                        <a:pt x="10" y="0"/>
                      </a:lnTo>
                      <a:lnTo>
                        <a:pt x="23" y="0"/>
                      </a:lnTo>
                      <a:lnTo>
                        <a:pt x="23" y="18"/>
                      </a:lnTo>
                      <a:lnTo>
                        <a:pt x="33" y="18"/>
                      </a:lnTo>
                      <a:lnTo>
                        <a:pt x="33" y="31"/>
                      </a:lnTo>
                      <a:lnTo>
                        <a:pt x="23" y="31"/>
                      </a:lnTo>
                      <a:lnTo>
                        <a:pt x="18" y="31"/>
                      </a:lnTo>
                      <a:lnTo>
                        <a:pt x="18" y="38"/>
                      </a:lnTo>
                      <a:lnTo>
                        <a:pt x="10" y="59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 dirty="0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11" name="Freeform 99">
                  <a:extLst>
                    <a:ext uri="{FF2B5EF4-FFF2-40B4-BE49-F238E27FC236}">
                      <a16:creationId xmlns:a16="http://schemas.microsoft.com/office/drawing/2014/main" id="{A2159430-582B-4258-8DC3-14C00CCC0D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6" y="1286"/>
                  <a:ext cx="16" cy="99"/>
                </a:xfrm>
                <a:custGeom>
                  <a:avLst/>
                  <a:gdLst>
                    <a:gd name="T0" fmla="*/ 11 w 11"/>
                    <a:gd name="T1" fmla="*/ 64 h 64"/>
                    <a:gd name="T2" fmla="*/ 11 w 11"/>
                    <a:gd name="T3" fmla="*/ 23 h 64"/>
                    <a:gd name="T4" fmla="*/ 7 w 11"/>
                    <a:gd name="T5" fmla="*/ 15 h 64"/>
                    <a:gd name="T6" fmla="*/ 7 w 11"/>
                    <a:gd name="T7" fmla="*/ 17 h 64"/>
                    <a:gd name="T8" fmla="*/ 3 w 11"/>
                    <a:gd name="T9" fmla="*/ 0 h 64"/>
                    <a:gd name="T10" fmla="*/ 0 w 11"/>
                    <a:gd name="T11" fmla="*/ 0 h 64"/>
                    <a:gd name="T12" fmla="*/ 3 w 11"/>
                    <a:gd name="T13" fmla="*/ 17 h 64"/>
                    <a:gd name="T14" fmla="*/ 8 w 11"/>
                    <a:gd name="T15" fmla="*/ 25 h 64"/>
                    <a:gd name="T16" fmla="*/ 8 w 11"/>
                    <a:gd name="T17" fmla="*/ 23 h 64"/>
                    <a:gd name="T18" fmla="*/ 8 w 11"/>
                    <a:gd name="T19" fmla="*/ 64 h 64"/>
                    <a:gd name="T20" fmla="*/ 11 w 11"/>
                    <a:gd name="T2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64">
                      <a:moveTo>
                        <a:pt x="11" y="64"/>
                      </a:moveTo>
                      <a:lnTo>
                        <a:pt x="11" y="2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7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64"/>
                      </a:lnTo>
                      <a:lnTo>
                        <a:pt x="11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 dirty="0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12" name="Freeform 100">
                  <a:extLst>
                    <a:ext uri="{FF2B5EF4-FFF2-40B4-BE49-F238E27FC236}">
                      <a16:creationId xmlns:a16="http://schemas.microsoft.com/office/drawing/2014/main" id="{78D5BCFC-A35F-4FA5-8E80-93E5417004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1" y="1305"/>
                  <a:ext cx="22" cy="9"/>
                </a:xfrm>
                <a:custGeom>
                  <a:avLst/>
                  <a:gdLst>
                    <a:gd name="T0" fmla="*/ 12 w 15"/>
                    <a:gd name="T1" fmla="*/ 3 h 6"/>
                    <a:gd name="T2" fmla="*/ 0 w 15"/>
                    <a:gd name="T3" fmla="*/ 0 h 6"/>
                    <a:gd name="T4" fmla="*/ 0 w 15"/>
                    <a:gd name="T5" fmla="*/ 6 h 6"/>
                    <a:gd name="T6" fmla="*/ 15 w 15"/>
                    <a:gd name="T7" fmla="*/ 3 h 6"/>
                    <a:gd name="T8" fmla="*/ 15 w 15"/>
                    <a:gd name="T9" fmla="*/ 0 h 6"/>
                    <a:gd name="T10" fmla="*/ 2 w 15"/>
                    <a:gd name="T11" fmla="*/ 3 h 6"/>
                    <a:gd name="T12" fmla="*/ 4 w 15"/>
                    <a:gd name="T13" fmla="*/ 5 h 6"/>
                    <a:gd name="T14" fmla="*/ 4 w 15"/>
                    <a:gd name="T15" fmla="*/ 1 h 6"/>
                    <a:gd name="T16" fmla="*/ 2 w 15"/>
                    <a:gd name="T17" fmla="*/ 3 h 6"/>
                    <a:gd name="T18" fmla="*/ 12 w 15"/>
                    <a:gd name="T19" fmla="*/ 6 h 6"/>
                    <a:gd name="T20" fmla="*/ 12 w 15"/>
                    <a:gd name="T2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6">
                      <a:moveTo>
                        <a:pt x="12" y="3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2" y="3"/>
                      </a:lnTo>
                      <a:lnTo>
                        <a:pt x="4" y="5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12" y="6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 dirty="0"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107" name="Freeform 101">
                <a:extLst>
                  <a:ext uri="{FF2B5EF4-FFF2-40B4-BE49-F238E27FC236}">
                    <a16:creationId xmlns:a16="http://schemas.microsoft.com/office/drawing/2014/main" id="{A7D1AB35-4AA1-4938-A3D2-44DEE8484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124" y="3066421"/>
                <a:ext cx="12117" cy="6718"/>
              </a:xfrm>
              <a:custGeom>
                <a:avLst/>
                <a:gdLst>
                  <a:gd name="T0" fmla="*/ 18 w 18"/>
                  <a:gd name="T1" fmla="*/ 6 h 9"/>
                  <a:gd name="T2" fmla="*/ 10 w 18"/>
                  <a:gd name="T3" fmla="*/ 6 h 9"/>
                  <a:gd name="T4" fmla="*/ 12 w 18"/>
                  <a:gd name="T5" fmla="*/ 8 h 9"/>
                  <a:gd name="T6" fmla="*/ 12 w 18"/>
                  <a:gd name="T7" fmla="*/ 3 h 9"/>
                  <a:gd name="T8" fmla="*/ 2 w 18"/>
                  <a:gd name="T9" fmla="*/ 3 h 9"/>
                  <a:gd name="T10" fmla="*/ 3 w 18"/>
                  <a:gd name="T11" fmla="*/ 5 h 9"/>
                  <a:gd name="T12" fmla="*/ 3 w 18"/>
                  <a:gd name="T13" fmla="*/ 0 h 9"/>
                  <a:gd name="T14" fmla="*/ 0 w 18"/>
                  <a:gd name="T15" fmla="*/ 0 h 9"/>
                  <a:gd name="T16" fmla="*/ 0 w 18"/>
                  <a:gd name="T17" fmla="*/ 6 h 9"/>
                  <a:gd name="T18" fmla="*/ 10 w 18"/>
                  <a:gd name="T19" fmla="*/ 6 h 9"/>
                  <a:gd name="T20" fmla="*/ 8 w 18"/>
                  <a:gd name="T21" fmla="*/ 5 h 9"/>
                  <a:gd name="T22" fmla="*/ 8 w 18"/>
                  <a:gd name="T23" fmla="*/ 9 h 9"/>
                  <a:gd name="T24" fmla="*/ 18 w 18"/>
                  <a:gd name="T25" fmla="*/ 9 h 9"/>
                  <a:gd name="T26" fmla="*/ 18 w 18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lnTo>
                      <a:pt x="10" y="6"/>
                    </a:lnTo>
                    <a:lnTo>
                      <a:pt x="12" y="8"/>
                    </a:lnTo>
                    <a:lnTo>
                      <a:pt x="12" y="3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18" y="9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</p:grpSp>
      </p:grpSp>
      <p:grpSp>
        <p:nvGrpSpPr>
          <p:cNvPr id="163" name="Gruppieren 162">
            <a:extLst>
              <a:ext uri="{FF2B5EF4-FFF2-40B4-BE49-F238E27FC236}">
                <a16:creationId xmlns:a16="http://schemas.microsoft.com/office/drawing/2014/main" id="{9A1DF749-1304-48EB-B804-EBDB8C333F7A}"/>
              </a:ext>
            </a:extLst>
          </p:cNvPr>
          <p:cNvGrpSpPr/>
          <p:nvPr/>
        </p:nvGrpSpPr>
        <p:grpSpPr>
          <a:xfrm>
            <a:off x="535222" y="2870458"/>
            <a:ext cx="723798" cy="720000"/>
            <a:chOff x="535222" y="5534287"/>
            <a:chExt cx="723798" cy="720000"/>
          </a:xfrm>
        </p:grpSpPr>
        <p:sp>
          <p:nvSpPr>
            <p:cNvPr id="128" name="AutoShape 80">
              <a:extLst>
                <a:ext uri="{FF2B5EF4-FFF2-40B4-BE49-F238E27FC236}">
                  <a16:creationId xmlns:a16="http://schemas.microsoft.com/office/drawing/2014/main" id="{587FAF77-6242-4E21-858C-CEC9B692AA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22" y="5534287"/>
              <a:ext cx="720000" cy="720000"/>
            </a:xfrm>
            <a:prstGeom prst="roundRect">
              <a:avLst>
                <a:gd name="adj" fmla="val 16667"/>
              </a:avLst>
            </a:prstGeom>
            <a:solidFill>
              <a:srgbClr val="D2CFBA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32000" tIns="36000" rIns="0" bIns="46800"/>
            <a:lstStyle/>
            <a:p>
              <a:pPr>
                <a:lnSpc>
                  <a:spcPct val="90000"/>
                </a:lnSpc>
                <a:spcAft>
                  <a:spcPct val="0"/>
                </a:spcAft>
                <a:buFontTx/>
                <a:buNone/>
              </a:pPr>
              <a:endParaRPr lang="de-DE" altLang="de-DE" sz="1200" dirty="0">
                <a:latin typeface="Arial Narrow" panose="020B0606020202030204" pitchFamily="34" charset="0"/>
              </a:endParaRPr>
            </a:p>
          </p:txBody>
        </p:sp>
        <p:grpSp>
          <p:nvGrpSpPr>
            <p:cNvPr id="152" name="Gruppieren 151">
              <a:extLst>
                <a:ext uri="{FF2B5EF4-FFF2-40B4-BE49-F238E27FC236}">
                  <a16:creationId xmlns:a16="http://schemas.microsoft.com/office/drawing/2014/main" id="{B93E11D1-65C9-4E8A-B770-8A6D206E6A22}"/>
                </a:ext>
              </a:extLst>
            </p:cNvPr>
            <p:cNvGrpSpPr>
              <a:grpSpLocks noChangeAspect="1"/>
            </p:cNvGrpSpPr>
            <p:nvPr/>
          </p:nvGrpSpPr>
          <p:grpSpPr>
            <a:xfrm rot="-2700000">
              <a:off x="542216" y="5685845"/>
              <a:ext cx="716804" cy="389182"/>
              <a:chOff x="3961638" y="3134106"/>
              <a:chExt cx="1606966" cy="872490"/>
            </a:xfrm>
          </p:grpSpPr>
          <p:pic>
            <p:nvPicPr>
              <p:cNvPr id="153" name="Grafik 152">
                <a:extLst>
                  <a:ext uri="{FF2B5EF4-FFF2-40B4-BE49-F238E27FC236}">
                    <a16:creationId xmlns:a16="http://schemas.microsoft.com/office/drawing/2014/main" id="{498B125C-3B58-49FA-A008-E831842F94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0800000">
                <a:off x="4360072" y="3429000"/>
                <a:ext cx="1208532" cy="577596"/>
              </a:xfrm>
              <a:prstGeom prst="rect">
                <a:avLst/>
              </a:prstGeom>
            </p:spPr>
          </p:pic>
          <p:pic>
            <p:nvPicPr>
              <p:cNvPr id="154" name="Grafik 153">
                <a:extLst>
                  <a:ext uri="{FF2B5EF4-FFF2-40B4-BE49-F238E27FC236}">
                    <a16:creationId xmlns:a16="http://schemas.microsoft.com/office/drawing/2014/main" id="{8D713F11-F465-4069-ADE7-101C8055F9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61638" y="3134106"/>
                <a:ext cx="1220724" cy="589788"/>
              </a:xfrm>
              <a:prstGeom prst="rect">
                <a:avLst/>
              </a:prstGeom>
            </p:spPr>
          </p:pic>
        </p:grpSp>
        <p:pic>
          <p:nvPicPr>
            <p:cNvPr id="156" name="Grafik 155">
              <a:extLst>
                <a:ext uri="{FF2B5EF4-FFF2-40B4-BE49-F238E27FC236}">
                  <a16:creationId xmlns:a16="http://schemas.microsoft.com/office/drawing/2014/main" id="{155F1AB4-1C74-4307-82CF-42BC4013B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4202" y="5626504"/>
              <a:ext cx="660380" cy="339654"/>
            </a:xfrm>
            <a:prstGeom prst="rect">
              <a:avLst/>
            </a:prstGeom>
          </p:spPr>
        </p:pic>
      </p:grpSp>
      <p:sp>
        <p:nvSpPr>
          <p:cNvPr id="85" name="Rechteck 84">
            <a:extLst>
              <a:ext uri="{FF2B5EF4-FFF2-40B4-BE49-F238E27FC236}">
                <a16:creationId xmlns:a16="http://schemas.microsoft.com/office/drawing/2014/main" id="{9B4BA3FB-0645-40E3-B01E-6375139860DB}"/>
              </a:ext>
            </a:extLst>
          </p:cNvPr>
          <p:cNvSpPr/>
          <p:nvPr/>
        </p:nvSpPr>
        <p:spPr>
          <a:xfrm>
            <a:off x="5156122" y="461994"/>
            <a:ext cx="3539090" cy="72000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268288" indent="-2682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	Schlüsselverwaltung</a:t>
            </a:r>
            <a:b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(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key management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361C8624-2E79-43A8-93CF-7BAE0649F264}"/>
              </a:ext>
            </a:extLst>
          </p:cNvPr>
          <p:cNvSpPr/>
          <p:nvPr/>
        </p:nvSpPr>
        <p:spPr>
          <a:xfrm>
            <a:off x="5156122" y="4451814"/>
            <a:ext cx="353909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268288" indent="-2682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E.	(zeitliche) Koinzidenz und Zeitfenster [z.B. Bluetooth-Kopplung]</a:t>
            </a:r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7421FF75-9FE6-4B9A-B2FE-62B14C9D2240}"/>
              </a:ext>
            </a:extLst>
          </p:cNvPr>
          <p:cNvSpPr/>
          <p:nvPr/>
        </p:nvSpPr>
        <p:spPr>
          <a:xfrm>
            <a:off x="5156122" y="2862792"/>
            <a:ext cx="353909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268288" indent="-2682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C.	redundante Hinterlegung (Speicher) [z.B. Code-Bücher, Mehrfachkopien]</a:t>
            </a: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A68E2F7A-A88C-4353-BDE5-86748AC5486E}"/>
              </a:ext>
            </a:extLst>
          </p:cNvPr>
          <p:cNvSpPr/>
          <p:nvPr/>
        </p:nvSpPr>
        <p:spPr>
          <a:xfrm>
            <a:off x="5156122" y="3657303"/>
            <a:ext cx="353909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268288" indent="-2682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D.	Mehrkanaltechnik (Übertragung)</a:t>
            </a:r>
            <a:b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[z.B. Online-Banking mit TAN]</a:t>
            </a: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67EC7391-DE34-4C88-AB93-887BE5E91D21}"/>
              </a:ext>
            </a:extLst>
          </p:cNvPr>
          <p:cNvSpPr/>
          <p:nvPr/>
        </p:nvSpPr>
        <p:spPr>
          <a:xfrm>
            <a:off x="5156122" y="5246324"/>
            <a:ext cx="353909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268288" indent="-2682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F.	Nachfragen (Call-back) und Prüfung von Kontextinformation</a:t>
            </a: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1C49300B-A209-44BD-86D2-8EE6A52DEED0}"/>
              </a:ext>
            </a:extLst>
          </p:cNvPr>
          <p:cNvSpPr/>
          <p:nvPr/>
        </p:nvSpPr>
        <p:spPr>
          <a:xfrm>
            <a:off x="5156122" y="2068281"/>
            <a:ext cx="353909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268288" indent="-2682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B.	Aufteilung von Geheimnissen</a:t>
            </a:r>
            <a:b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[z.B. Laden von Schlüsselhälften]</a:t>
            </a:r>
          </a:p>
        </p:txBody>
      </p:sp>
      <p:sp>
        <p:nvSpPr>
          <p:cNvPr id="92" name="Textfeld 91">
            <a:extLst>
              <a:ext uri="{FF2B5EF4-FFF2-40B4-BE49-F238E27FC236}">
                <a16:creationId xmlns:a16="http://schemas.microsoft.com/office/drawing/2014/main" id="{8BC38A00-F9AE-4FEA-A5CA-A8A039AA29EA}"/>
              </a:ext>
            </a:extLst>
          </p:cNvPr>
          <p:cNvSpPr txBox="1"/>
          <p:nvPr/>
        </p:nvSpPr>
        <p:spPr>
          <a:xfrm>
            <a:off x="535222" y="6177257"/>
            <a:ext cx="81599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55: Kryptografische Verfahren (links) und zusätzliche Techniken (rechts)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14" name="Rechteck 113">
            <a:extLst>
              <a:ext uri="{FF2B5EF4-FFF2-40B4-BE49-F238E27FC236}">
                <a16:creationId xmlns:a16="http://schemas.microsoft.com/office/drawing/2014/main" id="{D4DFB24E-451A-49CF-8D91-6BA678E6D34A}"/>
              </a:ext>
            </a:extLst>
          </p:cNvPr>
          <p:cNvSpPr/>
          <p:nvPr/>
        </p:nvSpPr>
        <p:spPr>
          <a:xfrm>
            <a:off x="5156122" y="1273770"/>
            <a:ext cx="353909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ctr" anchorCtr="0"/>
          <a:lstStyle/>
          <a:p>
            <a:pPr marL="268288" indent="-268288">
              <a:lnSpc>
                <a:spcPct val="90000"/>
              </a:lnSpc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A.	Steganographie</a:t>
            </a:r>
          </a:p>
        </p:txBody>
      </p:sp>
    </p:spTree>
    <p:extLst>
      <p:ext uri="{BB962C8B-B14F-4D97-AF65-F5344CB8AC3E}">
        <p14:creationId xmlns:p14="http://schemas.microsoft.com/office/powerpoint/2010/main" val="4217950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B7D0700-A8FC-4EC2-B696-F374D8D9751B}"/>
              </a:ext>
            </a:extLst>
          </p:cNvPr>
          <p:cNvGrpSpPr/>
          <p:nvPr/>
        </p:nvGrpSpPr>
        <p:grpSpPr>
          <a:xfrm>
            <a:off x="576193" y="1796592"/>
            <a:ext cx="4229074" cy="1266825"/>
            <a:chOff x="854075" y="1860550"/>
            <a:chExt cx="4229074" cy="1266825"/>
          </a:xfrm>
        </p:grpSpPr>
        <p:grpSp>
          <p:nvGrpSpPr>
            <p:cNvPr id="3" name="Group 5">
              <a:extLst>
                <a:ext uri="{FF2B5EF4-FFF2-40B4-BE49-F238E27FC236}">
                  <a16:creationId xmlns:a16="http://schemas.microsoft.com/office/drawing/2014/main" id="{842D4B8F-8D7C-48CC-B398-8EE5B4CD9E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19375" y="1860550"/>
              <a:ext cx="949325" cy="488950"/>
              <a:chOff x="761" y="2540"/>
              <a:chExt cx="1589" cy="726"/>
            </a:xfrm>
          </p:grpSpPr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29BC8079-14B4-4A09-970F-141A49EA80EA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761" y="2540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3A61C2BB-ECCF-49FB-8B20-B4DB715F582E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804" y="2612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3C8CF395-9218-4289-A88F-B1955A771555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1048" y="2653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id="{E395160A-5AEF-422A-B9B9-EACEB23C57DF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1386" y="2821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id="{EB1157C1-F3F0-4116-BC00-B544E01736E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918" y="2800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id="{C73EE3CA-ED23-4A03-8698-063777406E7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985" y="2841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id="{A5AF2E56-095B-46A0-B6B3-80263EC040EF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1071" y="3045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4" name="Rectangle 13">
              <a:extLst>
                <a:ext uri="{FF2B5EF4-FFF2-40B4-BE49-F238E27FC236}">
                  <a16:creationId xmlns:a16="http://schemas.microsoft.com/office/drawing/2014/main" id="{D42D5008-A3F1-4A77-A1AE-450A66C75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0750" y="2552700"/>
              <a:ext cx="1731963" cy="574675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pPr algn="ctr">
                <a:buFontTx/>
                <a:buNone/>
              </a:pPr>
              <a:r>
                <a:rPr lang="de-DE" sz="2400" dirty="0">
                  <a:latin typeface="Arial Narrow" panose="020B0606020202030204" pitchFamily="34" charset="0"/>
                </a:rPr>
                <a:t>F</a:t>
              </a:r>
            </a:p>
          </p:txBody>
        </p:sp>
        <p:cxnSp>
          <p:nvCxnSpPr>
            <p:cNvPr id="5" name="AutoShape 14">
              <a:extLst>
                <a:ext uri="{FF2B5EF4-FFF2-40B4-BE49-F238E27FC236}">
                  <a16:creationId xmlns:a16="http://schemas.microsoft.com/office/drawing/2014/main" id="{74980ADB-EF71-4BBC-A18E-69301A7813B6}"/>
                </a:ext>
              </a:extLst>
            </p:cNvPr>
            <p:cNvCxnSpPr>
              <a:cxnSpLocks noChangeShapeType="1"/>
              <a:stCxn id="11" idx="20"/>
              <a:endCxn id="4" idx="0"/>
            </p:cNvCxnSpPr>
            <p:nvPr/>
          </p:nvCxnSpPr>
          <p:spPr bwMode="auto">
            <a:xfrm>
              <a:off x="3054891" y="2171803"/>
              <a:ext cx="1841" cy="380897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" name="Text Box 15">
              <a:extLst>
                <a:ext uri="{FF2B5EF4-FFF2-40B4-BE49-F238E27FC236}">
                  <a16:creationId xmlns:a16="http://schemas.microsoft.com/office/drawing/2014/main" id="{64B86497-D34A-40F4-BA7F-15D16DBE1F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4075" y="2649538"/>
              <a:ext cx="695703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>
                <a:buFontTx/>
                <a:buNone/>
              </a:pPr>
              <a:r>
                <a:rPr lang="de-DE">
                  <a:latin typeface="Arial Narrow" panose="020B0606020202030204" pitchFamily="34" charset="0"/>
                </a:rPr>
                <a:t>Klartext </a:t>
              </a:r>
            </a:p>
          </p:txBody>
        </p:sp>
        <p:sp>
          <p:nvSpPr>
            <p:cNvPr id="7" name="Text Box 16">
              <a:extLst>
                <a:ext uri="{FF2B5EF4-FFF2-40B4-BE49-F238E27FC236}">
                  <a16:creationId xmlns:a16="http://schemas.microsoft.com/office/drawing/2014/main" id="{4D799FE0-A4AD-44BA-A20E-6EEF483C40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22775" y="2649538"/>
              <a:ext cx="660374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>
                <a:buFontTx/>
                <a:buNone/>
              </a:pPr>
              <a:r>
                <a:rPr lang="de-DE">
                  <a:latin typeface="Arial Narrow" panose="020B0606020202030204" pitchFamily="34" charset="0"/>
                </a:rPr>
                <a:t> Chiffrat</a:t>
              </a:r>
            </a:p>
          </p:txBody>
        </p:sp>
        <p:cxnSp>
          <p:nvCxnSpPr>
            <p:cNvPr id="8" name="AutoShape 17">
              <a:extLst>
                <a:ext uri="{FF2B5EF4-FFF2-40B4-BE49-F238E27FC236}">
                  <a16:creationId xmlns:a16="http://schemas.microsoft.com/office/drawing/2014/main" id="{EB7E14B7-4D33-4619-BF64-3006BBFF036E}"/>
                </a:ext>
              </a:extLst>
            </p:cNvPr>
            <p:cNvCxnSpPr>
              <a:cxnSpLocks noChangeShapeType="1"/>
              <a:stCxn id="6" idx="3"/>
              <a:endCxn id="4" idx="1"/>
            </p:cNvCxnSpPr>
            <p:nvPr/>
          </p:nvCxnSpPr>
          <p:spPr bwMode="auto">
            <a:xfrm>
              <a:off x="1549778" y="2835295"/>
              <a:ext cx="640972" cy="4743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AutoShape 18">
              <a:extLst>
                <a:ext uri="{FF2B5EF4-FFF2-40B4-BE49-F238E27FC236}">
                  <a16:creationId xmlns:a16="http://schemas.microsoft.com/office/drawing/2014/main" id="{6411B4D3-12A3-4DE7-855E-46EBB7F8F740}"/>
                </a:ext>
              </a:extLst>
            </p:cNvPr>
            <p:cNvCxnSpPr>
              <a:cxnSpLocks noChangeShapeType="1"/>
              <a:stCxn id="4" idx="3"/>
              <a:endCxn id="7" idx="1"/>
            </p:cNvCxnSpPr>
            <p:nvPr/>
          </p:nvCxnSpPr>
          <p:spPr bwMode="auto">
            <a:xfrm flipV="1">
              <a:off x="3922713" y="2835295"/>
              <a:ext cx="500062" cy="4743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B3729865-BA5E-4136-8AEF-972DF7ABB241}"/>
              </a:ext>
            </a:extLst>
          </p:cNvPr>
          <p:cNvGrpSpPr/>
          <p:nvPr/>
        </p:nvGrpSpPr>
        <p:grpSpPr>
          <a:xfrm>
            <a:off x="4229031" y="2190227"/>
            <a:ext cx="4264403" cy="1266825"/>
            <a:chOff x="4506913" y="2254185"/>
            <a:chExt cx="4264403" cy="1266825"/>
          </a:xfrm>
        </p:grpSpPr>
        <p:grpSp>
          <p:nvGrpSpPr>
            <p:cNvPr id="18" name="Group 20">
              <a:extLst>
                <a:ext uri="{FF2B5EF4-FFF2-40B4-BE49-F238E27FC236}">
                  <a16:creationId xmlns:a16="http://schemas.microsoft.com/office/drawing/2014/main" id="{1CD3DA99-1631-4541-AB76-1583FB2EFF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81738" y="2254185"/>
              <a:ext cx="949325" cy="488950"/>
              <a:chOff x="761" y="2540"/>
              <a:chExt cx="1589" cy="726"/>
            </a:xfrm>
          </p:grpSpPr>
          <p:sp>
            <p:nvSpPr>
              <p:cNvPr id="25" name="Freeform 21">
                <a:extLst>
                  <a:ext uri="{FF2B5EF4-FFF2-40B4-BE49-F238E27FC236}">
                    <a16:creationId xmlns:a16="http://schemas.microsoft.com/office/drawing/2014/main" id="{3FF24146-51C7-4BF8-B5F1-AA79E262534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761" y="2540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6" name="Freeform 22">
                <a:extLst>
                  <a:ext uri="{FF2B5EF4-FFF2-40B4-BE49-F238E27FC236}">
                    <a16:creationId xmlns:a16="http://schemas.microsoft.com/office/drawing/2014/main" id="{30A90F4A-8AA1-461B-BDBB-AFCE70BDA577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804" y="2612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7" name="Freeform 23">
                <a:extLst>
                  <a:ext uri="{FF2B5EF4-FFF2-40B4-BE49-F238E27FC236}">
                    <a16:creationId xmlns:a16="http://schemas.microsoft.com/office/drawing/2014/main" id="{FED8CC94-7AE5-4C8B-B237-C1D63C785283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1048" y="2653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8" name="Freeform 24">
                <a:extLst>
                  <a:ext uri="{FF2B5EF4-FFF2-40B4-BE49-F238E27FC236}">
                    <a16:creationId xmlns:a16="http://schemas.microsoft.com/office/drawing/2014/main" id="{4E33AD1E-56C1-41A1-94CF-D240DD0FA28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1386" y="2821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29" name="Freeform 25">
                <a:extLst>
                  <a:ext uri="{FF2B5EF4-FFF2-40B4-BE49-F238E27FC236}">
                    <a16:creationId xmlns:a16="http://schemas.microsoft.com/office/drawing/2014/main" id="{DC1CEFCE-0142-4D0E-A5D4-7A3C4F34CA87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918" y="2800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0" name="Freeform 26">
                <a:extLst>
                  <a:ext uri="{FF2B5EF4-FFF2-40B4-BE49-F238E27FC236}">
                    <a16:creationId xmlns:a16="http://schemas.microsoft.com/office/drawing/2014/main" id="{7CC77DAF-4A7E-4729-AA04-195EBD0FA23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985" y="2841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1" name="Freeform 27">
                <a:extLst>
                  <a:ext uri="{FF2B5EF4-FFF2-40B4-BE49-F238E27FC236}">
                    <a16:creationId xmlns:a16="http://schemas.microsoft.com/office/drawing/2014/main" id="{07C9C592-2F08-4CF3-B4FF-697BBE985363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1071" y="3045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9" name="Rectangle 28">
              <a:extLst>
                <a:ext uri="{FF2B5EF4-FFF2-40B4-BE49-F238E27FC236}">
                  <a16:creationId xmlns:a16="http://schemas.microsoft.com/office/drawing/2014/main" id="{33C001D8-EB0D-4183-9B30-3B5565331C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3588" y="2946335"/>
              <a:ext cx="1731963" cy="574675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pPr algn="ctr">
                <a:buFontTx/>
                <a:buNone/>
              </a:pPr>
              <a:r>
                <a:rPr lang="de-DE" sz="2400">
                  <a:latin typeface="Arial Narrow" panose="020B0606020202030204" pitchFamily="34" charset="0"/>
                </a:rPr>
                <a:t>F </a:t>
              </a:r>
              <a:r>
                <a:rPr lang="de-DE" sz="2400" baseline="30000">
                  <a:latin typeface="Arial Narrow" panose="020B0606020202030204" pitchFamily="34" charset="0"/>
                </a:rPr>
                <a:t>-1</a:t>
              </a:r>
            </a:p>
          </p:txBody>
        </p:sp>
        <p:cxnSp>
          <p:nvCxnSpPr>
            <p:cNvPr id="20" name="AutoShape 29">
              <a:extLst>
                <a:ext uri="{FF2B5EF4-FFF2-40B4-BE49-F238E27FC236}">
                  <a16:creationId xmlns:a16="http://schemas.microsoft.com/office/drawing/2014/main" id="{7A6C5502-7DD3-45B3-A07F-A7B5919D7DE1}"/>
                </a:ext>
              </a:extLst>
            </p:cNvPr>
            <p:cNvCxnSpPr>
              <a:cxnSpLocks noChangeShapeType="1"/>
              <a:stCxn id="26" idx="20"/>
              <a:endCxn id="19" idx="0"/>
            </p:cNvCxnSpPr>
            <p:nvPr/>
          </p:nvCxnSpPr>
          <p:spPr bwMode="auto">
            <a:xfrm flipH="1">
              <a:off x="6709570" y="2565438"/>
              <a:ext cx="7684" cy="380897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1" name="Text Box 30">
              <a:extLst>
                <a:ext uri="{FF2B5EF4-FFF2-40B4-BE49-F238E27FC236}">
                  <a16:creationId xmlns:a16="http://schemas.microsoft.com/office/drawing/2014/main" id="{AAE14B5D-A17D-42EA-9A20-082623D83C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6913" y="3043173"/>
              <a:ext cx="660374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>
                <a:buFontTx/>
                <a:buNone/>
              </a:pPr>
              <a:r>
                <a:rPr lang="de-DE">
                  <a:latin typeface="Arial Narrow" panose="020B0606020202030204" pitchFamily="34" charset="0"/>
                </a:rPr>
                <a:t>Chiffrat </a:t>
              </a:r>
            </a:p>
          </p:txBody>
        </p:sp>
        <p:sp>
          <p:nvSpPr>
            <p:cNvPr id="22" name="Text Box 31">
              <a:extLst>
                <a:ext uri="{FF2B5EF4-FFF2-40B4-BE49-F238E27FC236}">
                  <a16:creationId xmlns:a16="http://schemas.microsoft.com/office/drawing/2014/main" id="{49587991-28C2-42AA-A4A0-917F30DF21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75613" y="3043173"/>
              <a:ext cx="695703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>
                <a:buFontTx/>
                <a:buNone/>
              </a:pPr>
              <a:r>
                <a:rPr lang="de-DE">
                  <a:latin typeface="Arial Narrow" panose="020B0606020202030204" pitchFamily="34" charset="0"/>
                </a:rPr>
                <a:t> Klartext</a:t>
              </a:r>
            </a:p>
          </p:txBody>
        </p:sp>
        <p:cxnSp>
          <p:nvCxnSpPr>
            <p:cNvPr id="23" name="AutoShape 32">
              <a:extLst>
                <a:ext uri="{FF2B5EF4-FFF2-40B4-BE49-F238E27FC236}">
                  <a16:creationId xmlns:a16="http://schemas.microsoft.com/office/drawing/2014/main" id="{9250B235-19E4-4B04-AEE7-5A9D983263DE}"/>
                </a:ext>
              </a:extLst>
            </p:cNvPr>
            <p:cNvCxnSpPr>
              <a:cxnSpLocks noChangeShapeType="1"/>
              <a:stCxn id="21" idx="3"/>
              <a:endCxn id="19" idx="1"/>
            </p:cNvCxnSpPr>
            <p:nvPr/>
          </p:nvCxnSpPr>
          <p:spPr bwMode="auto">
            <a:xfrm>
              <a:off x="5167287" y="3228930"/>
              <a:ext cx="676301" cy="4743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AutoShape 33">
              <a:extLst>
                <a:ext uri="{FF2B5EF4-FFF2-40B4-BE49-F238E27FC236}">
                  <a16:creationId xmlns:a16="http://schemas.microsoft.com/office/drawing/2014/main" id="{AC994CEF-DB32-4B87-B527-F9AD1863FBAA}"/>
                </a:ext>
              </a:extLst>
            </p:cNvPr>
            <p:cNvCxnSpPr>
              <a:cxnSpLocks noChangeShapeType="1"/>
              <a:stCxn id="19" idx="3"/>
              <a:endCxn id="22" idx="1"/>
            </p:cNvCxnSpPr>
            <p:nvPr/>
          </p:nvCxnSpPr>
          <p:spPr bwMode="auto">
            <a:xfrm flipV="1">
              <a:off x="7575551" y="3228930"/>
              <a:ext cx="500062" cy="4743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2" name="Rechteck 31">
            <a:extLst>
              <a:ext uri="{FF2B5EF4-FFF2-40B4-BE49-F238E27FC236}">
                <a16:creationId xmlns:a16="http://schemas.microsoft.com/office/drawing/2014/main" id="{B7F0B375-9090-4AB1-BD91-AB3FC2A71FDA}"/>
              </a:ext>
            </a:extLst>
          </p:cNvPr>
          <p:cNvSpPr/>
          <p:nvPr/>
        </p:nvSpPr>
        <p:spPr>
          <a:xfrm>
            <a:off x="576193" y="3745566"/>
            <a:ext cx="3867150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Absender (verschlüsseln)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25E75956-64A0-43C5-A083-A3E8F255F652}"/>
              </a:ext>
            </a:extLst>
          </p:cNvPr>
          <p:cNvSpPr/>
          <p:nvPr/>
        </p:nvSpPr>
        <p:spPr>
          <a:xfrm>
            <a:off x="4773543" y="3745566"/>
            <a:ext cx="3949868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Empfänger (entschlüsseln)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448D3BA5-B11C-4E39-A894-6C83DF276842}"/>
              </a:ext>
            </a:extLst>
          </p:cNvPr>
          <p:cNvSpPr txBox="1"/>
          <p:nvPr/>
        </p:nvSpPr>
        <p:spPr>
          <a:xfrm>
            <a:off x="491008" y="4984330"/>
            <a:ext cx="73907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56: Symmetrische Verschlüsselung (schematischer Ablauf)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092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E5D65725-19BC-402C-8AD6-0FCE1344426A}"/>
              </a:ext>
            </a:extLst>
          </p:cNvPr>
          <p:cNvGrpSpPr/>
          <p:nvPr/>
        </p:nvGrpSpPr>
        <p:grpSpPr>
          <a:xfrm>
            <a:off x="526497" y="1200495"/>
            <a:ext cx="4240186" cy="1347787"/>
            <a:chOff x="615950" y="3744913"/>
            <a:chExt cx="4240186" cy="1347787"/>
          </a:xfrm>
        </p:grpSpPr>
        <p:sp>
          <p:nvSpPr>
            <p:cNvPr id="33" name="Rectangle 30">
              <a:extLst>
                <a:ext uri="{FF2B5EF4-FFF2-40B4-BE49-F238E27FC236}">
                  <a16:creationId xmlns:a16="http://schemas.microsoft.com/office/drawing/2014/main" id="{BF2E25F0-5450-42ED-9515-990CDB22C0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737" y="4518025"/>
              <a:ext cx="1731963" cy="574675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pPr algn="ctr">
                <a:buFontTx/>
                <a:buNone/>
              </a:pPr>
              <a:r>
                <a:rPr lang="de-DE" sz="2400">
                  <a:latin typeface="Arial Narrow" panose="020B0606020202030204" pitchFamily="34" charset="0"/>
                </a:rPr>
                <a:t>F</a:t>
              </a:r>
            </a:p>
          </p:txBody>
        </p:sp>
        <p:sp>
          <p:nvSpPr>
            <p:cNvPr id="34" name="Text Box 31">
              <a:extLst>
                <a:ext uri="{FF2B5EF4-FFF2-40B4-BE49-F238E27FC236}">
                  <a16:creationId xmlns:a16="http://schemas.microsoft.com/office/drawing/2014/main" id="{F1CA0451-BE4A-4E1B-A528-6EE2D9339C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5950" y="4614863"/>
              <a:ext cx="695703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>
                <a:buFontTx/>
                <a:buNone/>
              </a:pPr>
              <a:r>
                <a:rPr lang="de-DE" dirty="0">
                  <a:latin typeface="Arial Narrow" panose="020B0606020202030204" pitchFamily="34" charset="0"/>
                </a:rPr>
                <a:t>Klartext </a:t>
              </a:r>
            </a:p>
          </p:txBody>
        </p:sp>
        <p:sp>
          <p:nvSpPr>
            <p:cNvPr id="35" name="Text Box 32">
              <a:extLst>
                <a:ext uri="{FF2B5EF4-FFF2-40B4-BE49-F238E27FC236}">
                  <a16:creationId xmlns:a16="http://schemas.microsoft.com/office/drawing/2014/main" id="{25B27F56-BAA8-4DBB-8AB5-C0EA5D56A3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5762" y="4614863"/>
              <a:ext cx="660374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>
                <a:buFontTx/>
                <a:buNone/>
              </a:pPr>
              <a:r>
                <a:rPr lang="de-DE">
                  <a:latin typeface="Arial Narrow" panose="020B0606020202030204" pitchFamily="34" charset="0"/>
                </a:rPr>
                <a:t> Chiffrat</a:t>
              </a:r>
            </a:p>
          </p:txBody>
        </p:sp>
        <p:cxnSp>
          <p:nvCxnSpPr>
            <p:cNvPr id="36" name="AutoShape 33">
              <a:extLst>
                <a:ext uri="{FF2B5EF4-FFF2-40B4-BE49-F238E27FC236}">
                  <a16:creationId xmlns:a16="http://schemas.microsoft.com/office/drawing/2014/main" id="{7E6BC965-9E4C-4FE6-A776-0704C3C3F1F8}"/>
                </a:ext>
              </a:extLst>
            </p:cNvPr>
            <p:cNvCxnSpPr>
              <a:cxnSpLocks noChangeShapeType="1"/>
              <a:stCxn id="34" idx="3"/>
              <a:endCxn id="33" idx="1"/>
            </p:cNvCxnSpPr>
            <p:nvPr/>
          </p:nvCxnSpPr>
          <p:spPr bwMode="auto">
            <a:xfrm>
              <a:off x="1311653" y="4800620"/>
              <a:ext cx="652084" cy="4743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AutoShape 34">
              <a:extLst>
                <a:ext uri="{FF2B5EF4-FFF2-40B4-BE49-F238E27FC236}">
                  <a16:creationId xmlns:a16="http://schemas.microsoft.com/office/drawing/2014/main" id="{16F3BD9F-BEAD-4151-93C4-02EC42CB9522}"/>
                </a:ext>
              </a:extLst>
            </p:cNvPr>
            <p:cNvCxnSpPr>
              <a:cxnSpLocks noChangeShapeType="1"/>
              <a:stCxn id="33" idx="3"/>
              <a:endCxn id="35" idx="1"/>
            </p:cNvCxnSpPr>
            <p:nvPr/>
          </p:nvCxnSpPr>
          <p:spPr bwMode="auto">
            <a:xfrm flipV="1">
              <a:off x="3695700" y="4800620"/>
              <a:ext cx="500062" cy="4743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" name="AutoShape 35">
              <a:extLst>
                <a:ext uri="{FF2B5EF4-FFF2-40B4-BE49-F238E27FC236}">
                  <a16:creationId xmlns:a16="http://schemas.microsoft.com/office/drawing/2014/main" id="{5414CD31-1222-4DC9-89C8-4D0E02690033}"/>
                </a:ext>
              </a:extLst>
            </p:cNvPr>
            <p:cNvCxnSpPr>
              <a:cxnSpLocks noChangeShapeType="1"/>
              <a:stCxn id="43" idx="18"/>
              <a:endCxn id="33" idx="0"/>
            </p:cNvCxnSpPr>
            <p:nvPr/>
          </p:nvCxnSpPr>
          <p:spPr bwMode="auto">
            <a:xfrm>
              <a:off x="2825670" y="4075900"/>
              <a:ext cx="4049" cy="44212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39" name="Group 36">
              <a:extLst>
                <a:ext uri="{FF2B5EF4-FFF2-40B4-BE49-F238E27FC236}">
                  <a16:creationId xmlns:a16="http://schemas.microsoft.com/office/drawing/2014/main" id="{32419EB0-938F-451E-9EAE-C7C905CC5B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46312" y="3744913"/>
              <a:ext cx="1212850" cy="587375"/>
              <a:chOff x="2587" y="1547"/>
              <a:chExt cx="1589" cy="726"/>
            </a:xfrm>
          </p:grpSpPr>
          <p:sp>
            <p:nvSpPr>
              <p:cNvPr id="40" name="Freeform 37">
                <a:extLst>
                  <a:ext uri="{FF2B5EF4-FFF2-40B4-BE49-F238E27FC236}">
                    <a16:creationId xmlns:a16="http://schemas.microsoft.com/office/drawing/2014/main" id="{3A138208-8D76-443A-A465-362BA86BCF48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1547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1" name="Freeform 38">
                <a:extLst>
                  <a:ext uri="{FF2B5EF4-FFF2-40B4-BE49-F238E27FC236}">
                    <a16:creationId xmlns:a16="http://schemas.microsoft.com/office/drawing/2014/main" id="{2BABC695-68A1-40CE-BCEE-82B41721CC7E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1619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2" name="Freeform 39">
                <a:extLst>
                  <a:ext uri="{FF2B5EF4-FFF2-40B4-BE49-F238E27FC236}">
                    <a16:creationId xmlns:a16="http://schemas.microsoft.com/office/drawing/2014/main" id="{EB0827CB-9A82-4D08-8D5D-94ADF8E94643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1660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3" name="Freeform 40">
                <a:extLst>
                  <a:ext uri="{FF2B5EF4-FFF2-40B4-BE49-F238E27FC236}">
                    <a16:creationId xmlns:a16="http://schemas.microsoft.com/office/drawing/2014/main" id="{CE1F1B33-093E-4013-A17F-2D5DD04E125F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1828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4" name="Freeform 41">
                <a:extLst>
                  <a:ext uri="{FF2B5EF4-FFF2-40B4-BE49-F238E27FC236}">
                    <a16:creationId xmlns:a16="http://schemas.microsoft.com/office/drawing/2014/main" id="{374CFA52-3DBE-45A4-9A25-4EA37C8E97A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1807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5" name="Freeform 42">
                <a:extLst>
                  <a:ext uri="{FF2B5EF4-FFF2-40B4-BE49-F238E27FC236}">
                    <a16:creationId xmlns:a16="http://schemas.microsoft.com/office/drawing/2014/main" id="{075767B1-5542-4EBB-A983-6FECB5C16C6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1848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46" name="Freeform 43">
                <a:extLst>
                  <a:ext uri="{FF2B5EF4-FFF2-40B4-BE49-F238E27FC236}">
                    <a16:creationId xmlns:a16="http://schemas.microsoft.com/office/drawing/2014/main" id="{EA56FD4A-0382-4E80-9584-EC602E9C7008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2052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3EFC4037-29ED-4C5B-98C1-F60CF4E53521}"/>
              </a:ext>
            </a:extLst>
          </p:cNvPr>
          <p:cNvGrpSpPr/>
          <p:nvPr/>
        </p:nvGrpSpPr>
        <p:grpSpPr>
          <a:xfrm>
            <a:off x="4190447" y="1555462"/>
            <a:ext cx="4264403" cy="1354137"/>
            <a:chOff x="4518025" y="4109405"/>
            <a:chExt cx="4264403" cy="1354137"/>
          </a:xfrm>
        </p:grpSpPr>
        <p:sp>
          <p:nvSpPr>
            <p:cNvPr id="48" name="Rectangle 45">
              <a:extLst>
                <a:ext uri="{FF2B5EF4-FFF2-40B4-BE49-F238E27FC236}">
                  <a16:creationId xmlns:a16="http://schemas.microsoft.com/office/drawing/2014/main" id="{47764C75-B71B-41C1-B625-D1014B7E7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4700" y="4888867"/>
              <a:ext cx="1731963" cy="574675"/>
            </a:xfrm>
            <a:prstGeom prst="rect">
              <a:avLst/>
            </a:prstGeom>
            <a:solidFill>
              <a:srgbClr val="C7C3A7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pPr algn="ctr">
                <a:buFontTx/>
                <a:buNone/>
              </a:pPr>
              <a:r>
                <a:rPr lang="de-DE" sz="2400">
                  <a:latin typeface="Arial Narrow" panose="020B0606020202030204" pitchFamily="34" charset="0"/>
                </a:rPr>
                <a:t>F </a:t>
              </a:r>
              <a:r>
                <a:rPr lang="de-DE" sz="2400" baseline="30000">
                  <a:latin typeface="Arial Narrow" panose="020B0606020202030204" pitchFamily="34" charset="0"/>
                </a:rPr>
                <a:t>-1</a:t>
              </a:r>
            </a:p>
          </p:txBody>
        </p:sp>
        <p:cxnSp>
          <p:nvCxnSpPr>
            <p:cNvPr id="49" name="AutoShape 46">
              <a:extLst>
                <a:ext uri="{FF2B5EF4-FFF2-40B4-BE49-F238E27FC236}">
                  <a16:creationId xmlns:a16="http://schemas.microsoft.com/office/drawing/2014/main" id="{0B7C20B4-848A-43E4-8890-EC5DD04975E0}"/>
                </a:ext>
              </a:extLst>
            </p:cNvPr>
            <p:cNvCxnSpPr>
              <a:cxnSpLocks noChangeShapeType="1"/>
              <a:stCxn id="58" idx="18"/>
              <a:endCxn id="48" idx="0"/>
            </p:cNvCxnSpPr>
            <p:nvPr/>
          </p:nvCxnSpPr>
          <p:spPr bwMode="auto">
            <a:xfrm flipH="1">
              <a:off x="6720682" y="4433111"/>
              <a:ext cx="4209" cy="45575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0" name="Text Box 47">
              <a:extLst>
                <a:ext uri="{FF2B5EF4-FFF2-40B4-BE49-F238E27FC236}">
                  <a16:creationId xmlns:a16="http://schemas.microsoft.com/office/drawing/2014/main" id="{D52A9C7A-1597-4740-8F0B-E78FD16783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18025" y="4985705"/>
              <a:ext cx="660374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>
                <a:buFontTx/>
                <a:buNone/>
              </a:pPr>
              <a:r>
                <a:rPr lang="de-DE">
                  <a:latin typeface="Arial Narrow" panose="020B0606020202030204" pitchFamily="34" charset="0"/>
                </a:rPr>
                <a:t>Chiffrat </a:t>
              </a:r>
            </a:p>
          </p:txBody>
        </p:sp>
        <p:sp>
          <p:nvSpPr>
            <p:cNvPr id="51" name="Text Box 48">
              <a:extLst>
                <a:ext uri="{FF2B5EF4-FFF2-40B4-BE49-F238E27FC236}">
                  <a16:creationId xmlns:a16="http://schemas.microsoft.com/office/drawing/2014/main" id="{A6F33A9D-E1DB-4F3C-92F8-67F681ACBA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86725" y="4985705"/>
              <a:ext cx="695703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30000"/>
                </a:spcAft>
                <a:buClr>
                  <a:schemeClr val="tx1"/>
                </a:buClr>
                <a:buSzPct val="65000"/>
                <a:buChar char="•"/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>
                <a:buFontTx/>
                <a:buNone/>
              </a:pPr>
              <a:r>
                <a:rPr lang="de-DE">
                  <a:latin typeface="Arial Narrow" panose="020B0606020202030204" pitchFamily="34" charset="0"/>
                </a:rPr>
                <a:t> Klartext</a:t>
              </a:r>
            </a:p>
          </p:txBody>
        </p:sp>
        <p:cxnSp>
          <p:nvCxnSpPr>
            <p:cNvPr id="52" name="AutoShape 49">
              <a:extLst>
                <a:ext uri="{FF2B5EF4-FFF2-40B4-BE49-F238E27FC236}">
                  <a16:creationId xmlns:a16="http://schemas.microsoft.com/office/drawing/2014/main" id="{CC7262E3-9F95-44E5-8B79-14E73A269D42}"/>
                </a:ext>
              </a:extLst>
            </p:cNvPr>
            <p:cNvCxnSpPr>
              <a:cxnSpLocks noChangeShapeType="1"/>
              <a:stCxn id="50" idx="3"/>
              <a:endCxn id="48" idx="1"/>
            </p:cNvCxnSpPr>
            <p:nvPr/>
          </p:nvCxnSpPr>
          <p:spPr bwMode="auto">
            <a:xfrm>
              <a:off x="5178399" y="5171462"/>
              <a:ext cx="676301" cy="4743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AutoShape 50">
              <a:extLst>
                <a:ext uri="{FF2B5EF4-FFF2-40B4-BE49-F238E27FC236}">
                  <a16:creationId xmlns:a16="http://schemas.microsoft.com/office/drawing/2014/main" id="{6ECACD44-0E6A-45A0-8E83-12519C52730A}"/>
                </a:ext>
              </a:extLst>
            </p:cNvPr>
            <p:cNvCxnSpPr>
              <a:cxnSpLocks noChangeShapeType="1"/>
              <a:stCxn id="48" idx="3"/>
              <a:endCxn id="51" idx="1"/>
            </p:cNvCxnSpPr>
            <p:nvPr/>
          </p:nvCxnSpPr>
          <p:spPr bwMode="auto">
            <a:xfrm flipV="1">
              <a:off x="7586663" y="5171462"/>
              <a:ext cx="500062" cy="4743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54" name="Group 51">
              <a:extLst>
                <a:ext uri="{FF2B5EF4-FFF2-40B4-BE49-F238E27FC236}">
                  <a16:creationId xmlns:a16="http://schemas.microsoft.com/office/drawing/2014/main" id="{B6828ACA-54FD-434E-A6E3-A2A0EA7114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51563" y="4109405"/>
              <a:ext cx="1200150" cy="574675"/>
              <a:chOff x="2587" y="2540"/>
              <a:chExt cx="1589" cy="726"/>
            </a:xfrm>
          </p:grpSpPr>
          <p:sp>
            <p:nvSpPr>
              <p:cNvPr id="55" name="Freeform 52">
                <a:extLst>
                  <a:ext uri="{FF2B5EF4-FFF2-40B4-BE49-F238E27FC236}">
                    <a16:creationId xmlns:a16="http://schemas.microsoft.com/office/drawing/2014/main" id="{D36AE867-B8FA-48F3-8EE2-B345C39186D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587" y="2540"/>
                <a:ext cx="1589" cy="726"/>
              </a:xfrm>
              <a:custGeom>
                <a:avLst/>
                <a:gdLst>
                  <a:gd name="T0" fmla="*/ 1244 w 1589"/>
                  <a:gd name="T1" fmla="*/ 726 h 726"/>
                  <a:gd name="T2" fmla="*/ 1340 w 1589"/>
                  <a:gd name="T3" fmla="*/ 707 h 726"/>
                  <a:gd name="T4" fmla="*/ 1428 w 1589"/>
                  <a:gd name="T5" fmla="*/ 667 h 726"/>
                  <a:gd name="T6" fmla="*/ 1501 w 1589"/>
                  <a:gd name="T7" fmla="*/ 609 h 726"/>
                  <a:gd name="T8" fmla="*/ 1554 w 1589"/>
                  <a:gd name="T9" fmla="*/ 522 h 726"/>
                  <a:gd name="T10" fmla="*/ 1583 w 1589"/>
                  <a:gd name="T11" fmla="*/ 415 h 726"/>
                  <a:gd name="T12" fmla="*/ 1588 w 1589"/>
                  <a:gd name="T13" fmla="*/ 307 h 726"/>
                  <a:gd name="T14" fmla="*/ 1570 w 1589"/>
                  <a:gd name="T15" fmla="*/ 230 h 726"/>
                  <a:gd name="T16" fmla="*/ 1547 w 1589"/>
                  <a:gd name="T17" fmla="*/ 183 h 726"/>
                  <a:gd name="T18" fmla="*/ 1506 w 1589"/>
                  <a:gd name="T19" fmla="*/ 124 h 726"/>
                  <a:gd name="T20" fmla="*/ 1440 w 1589"/>
                  <a:gd name="T21" fmla="*/ 67 h 726"/>
                  <a:gd name="T22" fmla="*/ 1360 w 1589"/>
                  <a:gd name="T23" fmla="*/ 28 h 726"/>
                  <a:gd name="T24" fmla="*/ 1275 w 1589"/>
                  <a:gd name="T25" fmla="*/ 5 h 726"/>
                  <a:gd name="T26" fmla="*/ 1184 w 1589"/>
                  <a:gd name="T27" fmla="*/ 12 h 726"/>
                  <a:gd name="T28" fmla="*/ 1096 w 1589"/>
                  <a:gd name="T29" fmla="*/ 44 h 726"/>
                  <a:gd name="T30" fmla="*/ 1021 w 1589"/>
                  <a:gd name="T31" fmla="*/ 90 h 726"/>
                  <a:gd name="T32" fmla="*/ 966 w 1589"/>
                  <a:gd name="T33" fmla="*/ 154 h 726"/>
                  <a:gd name="T34" fmla="*/ 705 w 1589"/>
                  <a:gd name="T35" fmla="*/ 222 h 726"/>
                  <a:gd name="T36" fmla="*/ 628 w 1589"/>
                  <a:gd name="T37" fmla="*/ 230 h 726"/>
                  <a:gd name="T38" fmla="*/ 500 w 1589"/>
                  <a:gd name="T39" fmla="*/ 217 h 726"/>
                  <a:gd name="T40" fmla="*/ 340 w 1589"/>
                  <a:gd name="T41" fmla="*/ 268 h 726"/>
                  <a:gd name="T42" fmla="*/ 205 w 1589"/>
                  <a:gd name="T43" fmla="*/ 255 h 726"/>
                  <a:gd name="T44" fmla="*/ 195 w 1589"/>
                  <a:gd name="T45" fmla="*/ 265 h 726"/>
                  <a:gd name="T46" fmla="*/ 184 w 1589"/>
                  <a:gd name="T47" fmla="*/ 278 h 726"/>
                  <a:gd name="T48" fmla="*/ 174 w 1589"/>
                  <a:gd name="T49" fmla="*/ 281 h 726"/>
                  <a:gd name="T50" fmla="*/ 104 w 1589"/>
                  <a:gd name="T51" fmla="*/ 369 h 726"/>
                  <a:gd name="T52" fmla="*/ 19 w 1589"/>
                  <a:gd name="T53" fmla="*/ 451 h 726"/>
                  <a:gd name="T54" fmla="*/ 8 w 1589"/>
                  <a:gd name="T55" fmla="*/ 464 h 726"/>
                  <a:gd name="T56" fmla="*/ 0 w 1589"/>
                  <a:gd name="T57" fmla="*/ 482 h 726"/>
                  <a:gd name="T58" fmla="*/ 50 w 1589"/>
                  <a:gd name="T59" fmla="*/ 547 h 726"/>
                  <a:gd name="T60" fmla="*/ 99 w 1589"/>
                  <a:gd name="T61" fmla="*/ 583 h 726"/>
                  <a:gd name="T62" fmla="*/ 679 w 1589"/>
                  <a:gd name="T63" fmla="*/ 558 h 726"/>
                  <a:gd name="T64" fmla="*/ 777 w 1589"/>
                  <a:gd name="T65" fmla="*/ 578 h 726"/>
                  <a:gd name="T66" fmla="*/ 861 w 1589"/>
                  <a:gd name="T67" fmla="*/ 578 h 726"/>
                  <a:gd name="T68" fmla="*/ 940 w 1589"/>
                  <a:gd name="T69" fmla="*/ 599 h 726"/>
                  <a:gd name="T70" fmla="*/ 974 w 1589"/>
                  <a:gd name="T71" fmla="*/ 620 h 726"/>
                  <a:gd name="T72" fmla="*/ 1003 w 1589"/>
                  <a:gd name="T73" fmla="*/ 654 h 726"/>
                  <a:gd name="T74" fmla="*/ 1094 w 1589"/>
                  <a:gd name="T75" fmla="*/ 698 h 726"/>
                  <a:gd name="T76" fmla="*/ 1194 w 1589"/>
                  <a:gd name="T77" fmla="*/ 726 h 72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589" h="726">
                    <a:moveTo>
                      <a:pt x="1194" y="726"/>
                    </a:moveTo>
                    <a:lnTo>
                      <a:pt x="1244" y="726"/>
                    </a:lnTo>
                    <a:lnTo>
                      <a:pt x="1293" y="720"/>
                    </a:lnTo>
                    <a:lnTo>
                      <a:pt x="1340" y="707"/>
                    </a:lnTo>
                    <a:lnTo>
                      <a:pt x="1386" y="690"/>
                    </a:lnTo>
                    <a:lnTo>
                      <a:pt x="1428" y="667"/>
                    </a:lnTo>
                    <a:lnTo>
                      <a:pt x="1466" y="640"/>
                    </a:lnTo>
                    <a:lnTo>
                      <a:pt x="1501" y="609"/>
                    </a:lnTo>
                    <a:lnTo>
                      <a:pt x="1532" y="574"/>
                    </a:lnTo>
                    <a:lnTo>
                      <a:pt x="1554" y="522"/>
                    </a:lnTo>
                    <a:lnTo>
                      <a:pt x="1572" y="468"/>
                    </a:lnTo>
                    <a:lnTo>
                      <a:pt x="1583" y="415"/>
                    </a:lnTo>
                    <a:lnTo>
                      <a:pt x="1589" y="361"/>
                    </a:lnTo>
                    <a:lnTo>
                      <a:pt x="1588" y="307"/>
                    </a:lnTo>
                    <a:lnTo>
                      <a:pt x="1578" y="255"/>
                    </a:lnTo>
                    <a:lnTo>
                      <a:pt x="1570" y="230"/>
                    </a:lnTo>
                    <a:lnTo>
                      <a:pt x="1560" y="206"/>
                    </a:lnTo>
                    <a:lnTo>
                      <a:pt x="1547" y="183"/>
                    </a:lnTo>
                    <a:lnTo>
                      <a:pt x="1532" y="160"/>
                    </a:lnTo>
                    <a:lnTo>
                      <a:pt x="1506" y="124"/>
                    </a:lnTo>
                    <a:lnTo>
                      <a:pt x="1475" y="93"/>
                    </a:lnTo>
                    <a:lnTo>
                      <a:pt x="1440" y="67"/>
                    </a:lnTo>
                    <a:lnTo>
                      <a:pt x="1402" y="46"/>
                    </a:lnTo>
                    <a:lnTo>
                      <a:pt x="1360" y="28"/>
                    </a:lnTo>
                    <a:lnTo>
                      <a:pt x="1317" y="15"/>
                    </a:lnTo>
                    <a:lnTo>
                      <a:pt x="1275" y="5"/>
                    </a:lnTo>
                    <a:lnTo>
                      <a:pt x="1231" y="0"/>
                    </a:lnTo>
                    <a:lnTo>
                      <a:pt x="1184" y="12"/>
                    </a:lnTo>
                    <a:lnTo>
                      <a:pt x="1138" y="27"/>
                    </a:lnTo>
                    <a:lnTo>
                      <a:pt x="1096" y="44"/>
                    </a:lnTo>
                    <a:lnTo>
                      <a:pt x="1057" y="66"/>
                    </a:lnTo>
                    <a:lnTo>
                      <a:pt x="1021" y="90"/>
                    </a:lnTo>
                    <a:lnTo>
                      <a:pt x="990" y="119"/>
                    </a:lnTo>
                    <a:lnTo>
                      <a:pt x="966" y="154"/>
                    </a:lnTo>
                    <a:lnTo>
                      <a:pt x="946" y="191"/>
                    </a:lnTo>
                    <a:lnTo>
                      <a:pt x="705" y="222"/>
                    </a:lnTo>
                    <a:lnTo>
                      <a:pt x="685" y="287"/>
                    </a:lnTo>
                    <a:lnTo>
                      <a:pt x="628" y="230"/>
                    </a:lnTo>
                    <a:lnTo>
                      <a:pt x="545" y="278"/>
                    </a:lnTo>
                    <a:lnTo>
                      <a:pt x="500" y="217"/>
                    </a:lnTo>
                    <a:lnTo>
                      <a:pt x="386" y="315"/>
                    </a:lnTo>
                    <a:lnTo>
                      <a:pt x="340" y="268"/>
                    </a:lnTo>
                    <a:lnTo>
                      <a:pt x="272" y="307"/>
                    </a:lnTo>
                    <a:lnTo>
                      <a:pt x="205" y="255"/>
                    </a:lnTo>
                    <a:lnTo>
                      <a:pt x="199" y="258"/>
                    </a:lnTo>
                    <a:lnTo>
                      <a:pt x="195" y="265"/>
                    </a:lnTo>
                    <a:lnTo>
                      <a:pt x="190" y="271"/>
                    </a:lnTo>
                    <a:lnTo>
                      <a:pt x="184" y="278"/>
                    </a:lnTo>
                    <a:lnTo>
                      <a:pt x="181" y="279"/>
                    </a:lnTo>
                    <a:lnTo>
                      <a:pt x="174" y="281"/>
                    </a:lnTo>
                    <a:lnTo>
                      <a:pt x="142" y="325"/>
                    </a:lnTo>
                    <a:lnTo>
                      <a:pt x="104" y="369"/>
                    </a:lnTo>
                    <a:lnTo>
                      <a:pt x="63" y="411"/>
                    </a:lnTo>
                    <a:lnTo>
                      <a:pt x="19" y="451"/>
                    </a:lnTo>
                    <a:lnTo>
                      <a:pt x="13" y="457"/>
                    </a:lnTo>
                    <a:lnTo>
                      <a:pt x="8" y="464"/>
                    </a:lnTo>
                    <a:lnTo>
                      <a:pt x="3" y="472"/>
                    </a:lnTo>
                    <a:lnTo>
                      <a:pt x="0" y="482"/>
                    </a:lnTo>
                    <a:lnTo>
                      <a:pt x="23" y="516"/>
                    </a:lnTo>
                    <a:lnTo>
                      <a:pt x="50" y="547"/>
                    </a:lnTo>
                    <a:lnTo>
                      <a:pt x="81" y="571"/>
                    </a:lnTo>
                    <a:lnTo>
                      <a:pt x="99" y="583"/>
                    </a:lnTo>
                    <a:lnTo>
                      <a:pt x="117" y="591"/>
                    </a:lnTo>
                    <a:lnTo>
                      <a:pt x="679" y="558"/>
                    </a:lnTo>
                    <a:lnTo>
                      <a:pt x="690" y="581"/>
                    </a:lnTo>
                    <a:lnTo>
                      <a:pt x="777" y="578"/>
                    </a:lnTo>
                    <a:lnTo>
                      <a:pt x="819" y="576"/>
                    </a:lnTo>
                    <a:lnTo>
                      <a:pt x="861" y="578"/>
                    </a:lnTo>
                    <a:lnTo>
                      <a:pt x="902" y="584"/>
                    </a:lnTo>
                    <a:lnTo>
                      <a:pt x="940" y="599"/>
                    </a:lnTo>
                    <a:lnTo>
                      <a:pt x="957" y="609"/>
                    </a:lnTo>
                    <a:lnTo>
                      <a:pt x="974" y="620"/>
                    </a:lnTo>
                    <a:lnTo>
                      <a:pt x="990" y="636"/>
                    </a:lnTo>
                    <a:lnTo>
                      <a:pt x="1003" y="654"/>
                    </a:lnTo>
                    <a:lnTo>
                      <a:pt x="1047" y="677"/>
                    </a:lnTo>
                    <a:lnTo>
                      <a:pt x="1094" y="698"/>
                    </a:lnTo>
                    <a:lnTo>
                      <a:pt x="1143" y="715"/>
                    </a:lnTo>
                    <a:lnTo>
                      <a:pt x="1194" y="7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6" name="Freeform 53">
                <a:extLst>
                  <a:ext uri="{FF2B5EF4-FFF2-40B4-BE49-F238E27FC236}">
                    <a16:creationId xmlns:a16="http://schemas.microsoft.com/office/drawing/2014/main" id="{DD2A3B97-3AD0-46EC-BEE9-57A655FDCB9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630" y="2612"/>
                <a:ext cx="1488" cy="600"/>
              </a:xfrm>
              <a:custGeom>
                <a:avLst/>
                <a:gdLst>
                  <a:gd name="T0" fmla="*/ 1223 w 1488"/>
                  <a:gd name="T1" fmla="*/ 595 h 600"/>
                  <a:gd name="T2" fmla="*/ 1286 w 1488"/>
                  <a:gd name="T3" fmla="*/ 579 h 600"/>
                  <a:gd name="T4" fmla="*/ 1345 w 1488"/>
                  <a:gd name="T5" fmla="*/ 551 h 600"/>
                  <a:gd name="T6" fmla="*/ 1396 w 1488"/>
                  <a:gd name="T7" fmla="*/ 508 h 600"/>
                  <a:gd name="T8" fmla="*/ 1436 w 1488"/>
                  <a:gd name="T9" fmla="*/ 455 h 600"/>
                  <a:gd name="T10" fmla="*/ 1467 w 1488"/>
                  <a:gd name="T11" fmla="*/ 394 h 600"/>
                  <a:gd name="T12" fmla="*/ 1485 w 1488"/>
                  <a:gd name="T13" fmla="*/ 329 h 600"/>
                  <a:gd name="T14" fmla="*/ 1487 w 1488"/>
                  <a:gd name="T15" fmla="*/ 262 h 600"/>
                  <a:gd name="T16" fmla="*/ 1469 w 1488"/>
                  <a:gd name="T17" fmla="*/ 192 h 600"/>
                  <a:gd name="T18" fmla="*/ 1436 w 1488"/>
                  <a:gd name="T19" fmla="*/ 128 h 600"/>
                  <a:gd name="T20" fmla="*/ 1392 w 1488"/>
                  <a:gd name="T21" fmla="*/ 78 h 600"/>
                  <a:gd name="T22" fmla="*/ 1339 w 1488"/>
                  <a:gd name="T23" fmla="*/ 39 h 600"/>
                  <a:gd name="T24" fmla="*/ 1270 w 1488"/>
                  <a:gd name="T25" fmla="*/ 9 h 600"/>
                  <a:gd name="T26" fmla="*/ 1192 w 1488"/>
                  <a:gd name="T27" fmla="*/ 0 h 600"/>
                  <a:gd name="T28" fmla="*/ 1115 w 1488"/>
                  <a:gd name="T29" fmla="*/ 13 h 600"/>
                  <a:gd name="T30" fmla="*/ 1045 w 1488"/>
                  <a:gd name="T31" fmla="*/ 40 h 600"/>
                  <a:gd name="T32" fmla="*/ 987 w 1488"/>
                  <a:gd name="T33" fmla="*/ 86 h 600"/>
                  <a:gd name="T34" fmla="*/ 946 w 1488"/>
                  <a:gd name="T35" fmla="*/ 138 h 600"/>
                  <a:gd name="T36" fmla="*/ 910 w 1488"/>
                  <a:gd name="T37" fmla="*/ 182 h 600"/>
                  <a:gd name="T38" fmla="*/ 858 w 1488"/>
                  <a:gd name="T39" fmla="*/ 200 h 600"/>
                  <a:gd name="T40" fmla="*/ 796 w 1488"/>
                  <a:gd name="T41" fmla="*/ 207 h 600"/>
                  <a:gd name="T42" fmla="*/ 705 w 1488"/>
                  <a:gd name="T43" fmla="*/ 213 h 600"/>
                  <a:gd name="T44" fmla="*/ 671 w 1488"/>
                  <a:gd name="T45" fmla="*/ 296 h 600"/>
                  <a:gd name="T46" fmla="*/ 650 w 1488"/>
                  <a:gd name="T47" fmla="*/ 301 h 600"/>
                  <a:gd name="T48" fmla="*/ 615 w 1488"/>
                  <a:gd name="T49" fmla="*/ 282 h 600"/>
                  <a:gd name="T50" fmla="*/ 571 w 1488"/>
                  <a:gd name="T51" fmla="*/ 246 h 600"/>
                  <a:gd name="T52" fmla="*/ 545 w 1488"/>
                  <a:gd name="T53" fmla="*/ 256 h 600"/>
                  <a:gd name="T54" fmla="*/ 503 w 1488"/>
                  <a:gd name="T55" fmla="*/ 274 h 600"/>
                  <a:gd name="T56" fmla="*/ 477 w 1488"/>
                  <a:gd name="T57" fmla="*/ 272 h 600"/>
                  <a:gd name="T58" fmla="*/ 459 w 1488"/>
                  <a:gd name="T59" fmla="*/ 254 h 600"/>
                  <a:gd name="T60" fmla="*/ 448 w 1488"/>
                  <a:gd name="T61" fmla="*/ 249 h 600"/>
                  <a:gd name="T62" fmla="*/ 355 w 1488"/>
                  <a:gd name="T63" fmla="*/ 321 h 600"/>
                  <a:gd name="T64" fmla="*/ 221 w 1488"/>
                  <a:gd name="T65" fmla="*/ 311 h 600"/>
                  <a:gd name="T66" fmla="*/ 0 w 1488"/>
                  <a:gd name="T67" fmla="*/ 435 h 600"/>
                  <a:gd name="T68" fmla="*/ 13 w 1488"/>
                  <a:gd name="T69" fmla="*/ 446 h 600"/>
                  <a:gd name="T70" fmla="*/ 176 w 1488"/>
                  <a:gd name="T71" fmla="*/ 445 h 600"/>
                  <a:gd name="T72" fmla="*/ 487 w 1488"/>
                  <a:gd name="T73" fmla="*/ 422 h 600"/>
                  <a:gd name="T74" fmla="*/ 643 w 1488"/>
                  <a:gd name="T75" fmla="*/ 398 h 600"/>
                  <a:gd name="T76" fmla="*/ 664 w 1488"/>
                  <a:gd name="T77" fmla="*/ 414 h 600"/>
                  <a:gd name="T78" fmla="*/ 695 w 1488"/>
                  <a:gd name="T79" fmla="*/ 443 h 600"/>
                  <a:gd name="T80" fmla="*/ 752 w 1488"/>
                  <a:gd name="T81" fmla="*/ 442 h 600"/>
                  <a:gd name="T82" fmla="*/ 811 w 1488"/>
                  <a:gd name="T83" fmla="*/ 438 h 600"/>
                  <a:gd name="T84" fmla="*/ 850 w 1488"/>
                  <a:gd name="T85" fmla="*/ 437 h 600"/>
                  <a:gd name="T86" fmla="*/ 889 w 1488"/>
                  <a:gd name="T87" fmla="*/ 437 h 600"/>
                  <a:gd name="T88" fmla="*/ 914 w 1488"/>
                  <a:gd name="T89" fmla="*/ 455 h 600"/>
                  <a:gd name="T90" fmla="*/ 918 w 1488"/>
                  <a:gd name="T91" fmla="*/ 476 h 600"/>
                  <a:gd name="T92" fmla="*/ 1001 w 1488"/>
                  <a:gd name="T93" fmla="*/ 541 h 600"/>
                  <a:gd name="T94" fmla="*/ 1124 w 1488"/>
                  <a:gd name="T95" fmla="*/ 583 h 60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1488" h="600">
                    <a:moveTo>
                      <a:pt x="1189" y="600"/>
                    </a:moveTo>
                    <a:lnTo>
                      <a:pt x="1223" y="595"/>
                    </a:lnTo>
                    <a:lnTo>
                      <a:pt x="1256" y="588"/>
                    </a:lnTo>
                    <a:lnTo>
                      <a:pt x="1286" y="579"/>
                    </a:lnTo>
                    <a:lnTo>
                      <a:pt x="1317" y="567"/>
                    </a:lnTo>
                    <a:lnTo>
                      <a:pt x="1345" y="551"/>
                    </a:lnTo>
                    <a:lnTo>
                      <a:pt x="1371" y="531"/>
                    </a:lnTo>
                    <a:lnTo>
                      <a:pt x="1396" y="508"/>
                    </a:lnTo>
                    <a:lnTo>
                      <a:pt x="1418" y="481"/>
                    </a:lnTo>
                    <a:lnTo>
                      <a:pt x="1436" y="455"/>
                    </a:lnTo>
                    <a:lnTo>
                      <a:pt x="1454" y="425"/>
                    </a:lnTo>
                    <a:lnTo>
                      <a:pt x="1467" y="394"/>
                    </a:lnTo>
                    <a:lnTo>
                      <a:pt x="1479" y="362"/>
                    </a:lnTo>
                    <a:lnTo>
                      <a:pt x="1485" y="329"/>
                    </a:lnTo>
                    <a:lnTo>
                      <a:pt x="1488" y="296"/>
                    </a:lnTo>
                    <a:lnTo>
                      <a:pt x="1487" y="262"/>
                    </a:lnTo>
                    <a:lnTo>
                      <a:pt x="1480" y="228"/>
                    </a:lnTo>
                    <a:lnTo>
                      <a:pt x="1469" y="192"/>
                    </a:lnTo>
                    <a:lnTo>
                      <a:pt x="1454" y="159"/>
                    </a:lnTo>
                    <a:lnTo>
                      <a:pt x="1436" y="128"/>
                    </a:lnTo>
                    <a:lnTo>
                      <a:pt x="1417" y="102"/>
                    </a:lnTo>
                    <a:lnTo>
                      <a:pt x="1392" y="78"/>
                    </a:lnTo>
                    <a:lnTo>
                      <a:pt x="1368" y="57"/>
                    </a:lnTo>
                    <a:lnTo>
                      <a:pt x="1339" y="39"/>
                    </a:lnTo>
                    <a:lnTo>
                      <a:pt x="1308" y="24"/>
                    </a:lnTo>
                    <a:lnTo>
                      <a:pt x="1270" y="9"/>
                    </a:lnTo>
                    <a:lnTo>
                      <a:pt x="1231" y="1"/>
                    </a:lnTo>
                    <a:lnTo>
                      <a:pt x="1192" y="0"/>
                    </a:lnTo>
                    <a:lnTo>
                      <a:pt x="1153" y="3"/>
                    </a:lnTo>
                    <a:lnTo>
                      <a:pt x="1115" y="13"/>
                    </a:lnTo>
                    <a:lnTo>
                      <a:pt x="1080" y="24"/>
                    </a:lnTo>
                    <a:lnTo>
                      <a:pt x="1045" y="40"/>
                    </a:lnTo>
                    <a:lnTo>
                      <a:pt x="1014" y="58"/>
                    </a:lnTo>
                    <a:lnTo>
                      <a:pt x="987" y="86"/>
                    </a:lnTo>
                    <a:lnTo>
                      <a:pt x="964" y="112"/>
                    </a:lnTo>
                    <a:lnTo>
                      <a:pt x="946" y="138"/>
                    </a:lnTo>
                    <a:lnTo>
                      <a:pt x="931" y="166"/>
                    </a:lnTo>
                    <a:lnTo>
                      <a:pt x="910" y="182"/>
                    </a:lnTo>
                    <a:lnTo>
                      <a:pt x="886" y="194"/>
                    </a:lnTo>
                    <a:lnTo>
                      <a:pt x="858" y="200"/>
                    </a:lnTo>
                    <a:lnTo>
                      <a:pt x="829" y="205"/>
                    </a:lnTo>
                    <a:lnTo>
                      <a:pt x="796" y="207"/>
                    </a:lnTo>
                    <a:lnTo>
                      <a:pt x="765" y="208"/>
                    </a:lnTo>
                    <a:lnTo>
                      <a:pt x="705" y="213"/>
                    </a:lnTo>
                    <a:lnTo>
                      <a:pt x="676" y="290"/>
                    </a:lnTo>
                    <a:lnTo>
                      <a:pt x="671" y="296"/>
                    </a:lnTo>
                    <a:lnTo>
                      <a:pt x="664" y="303"/>
                    </a:lnTo>
                    <a:lnTo>
                      <a:pt x="650" y="301"/>
                    </a:lnTo>
                    <a:lnTo>
                      <a:pt x="637" y="296"/>
                    </a:lnTo>
                    <a:lnTo>
                      <a:pt x="615" y="282"/>
                    </a:lnTo>
                    <a:lnTo>
                      <a:pt x="594" y="265"/>
                    </a:lnTo>
                    <a:lnTo>
                      <a:pt x="571" y="246"/>
                    </a:lnTo>
                    <a:lnTo>
                      <a:pt x="558" y="249"/>
                    </a:lnTo>
                    <a:lnTo>
                      <a:pt x="545" y="256"/>
                    </a:lnTo>
                    <a:lnTo>
                      <a:pt x="518" y="269"/>
                    </a:lnTo>
                    <a:lnTo>
                      <a:pt x="503" y="274"/>
                    </a:lnTo>
                    <a:lnTo>
                      <a:pt x="490" y="275"/>
                    </a:lnTo>
                    <a:lnTo>
                      <a:pt x="477" y="272"/>
                    </a:lnTo>
                    <a:lnTo>
                      <a:pt x="464" y="264"/>
                    </a:lnTo>
                    <a:lnTo>
                      <a:pt x="459" y="254"/>
                    </a:lnTo>
                    <a:lnTo>
                      <a:pt x="453" y="249"/>
                    </a:lnTo>
                    <a:lnTo>
                      <a:pt x="448" y="249"/>
                    </a:lnTo>
                    <a:lnTo>
                      <a:pt x="443" y="247"/>
                    </a:lnTo>
                    <a:lnTo>
                      <a:pt x="355" y="321"/>
                    </a:lnTo>
                    <a:lnTo>
                      <a:pt x="278" y="280"/>
                    </a:lnTo>
                    <a:lnTo>
                      <a:pt x="221" y="311"/>
                    </a:lnTo>
                    <a:lnTo>
                      <a:pt x="164" y="272"/>
                    </a:lnTo>
                    <a:lnTo>
                      <a:pt x="0" y="435"/>
                    </a:lnTo>
                    <a:lnTo>
                      <a:pt x="8" y="443"/>
                    </a:lnTo>
                    <a:lnTo>
                      <a:pt x="13" y="446"/>
                    </a:lnTo>
                    <a:lnTo>
                      <a:pt x="19" y="450"/>
                    </a:lnTo>
                    <a:lnTo>
                      <a:pt x="176" y="445"/>
                    </a:lnTo>
                    <a:lnTo>
                      <a:pt x="332" y="437"/>
                    </a:lnTo>
                    <a:lnTo>
                      <a:pt x="487" y="422"/>
                    </a:lnTo>
                    <a:lnTo>
                      <a:pt x="565" y="411"/>
                    </a:lnTo>
                    <a:lnTo>
                      <a:pt x="643" y="398"/>
                    </a:lnTo>
                    <a:lnTo>
                      <a:pt x="655" y="404"/>
                    </a:lnTo>
                    <a:lnTo>
                      <a:pt x="664" y="414"/>
                    </a:lnTo>
                    <a:lnTo>
                      <a:pt x="677" y="440"/>
                    </a:lnTo>
                    <a:lnTo>
                      <a:pt x="695" y="443"/>
                    </a:lnTo>
                    <a:lnTo>
                      <a:pt x="715" y="445"/>
                    </a:lnTo>
                    <a:lnTo>
                      <a:pt x="752" y="442"/>
                    </a:lnTo>
                    <a:lnTo>
                      <a:pt x="791" y="438"/>
                    </a:lnTo>
                    <a:lnTo>
                      <a:pt x="811" y="438"/>
                    </a:lnTo>
                    <a:lnTo>
                      <a:pt x="829" y="440"/>
                    </a:lnTo>
                    <a:lnTo>
                      <a:pt x="850" y="437"/>
                    </a:lnTo>
                    <a:lnTo>
                      <a:pt x="870" y="435"/>
                    </a:lnTo>
                    <a:lnTo>
                      <a:pt x="889" y="437"/>
                    </a:lnTo>
                    <a:lnTo>
                      <a:pt x="905" y="445"/>
                    </a:lnTo>
                    <a:lnTo>
                      <a:pt x="914" y="455"/>
                    </a:lnTo>
                    <a:lnTo>
                      <a:pt x="918" y="461"/>
                    </a:lnTo>
                    <a:lnTo>
                      <a:pt x="918" y="476"/>
                    </a:lnTo>
                    <a:lnTo>
                      <a:pt x="946" y="515"/>
                    </a:lnTo>
                    <a:lnTo>
                      <a:pt x="1001" y="541"/>
                    </a:lnTo>
                    <a:lnTo>
                      <a:pt x="1062" y="566"/>
                    </a:lnTo>
                    <a:lnTo>
                      <a:pt x="1124" y="583"/>
                    </a:lnTo>
                    <a:lnTo>
                      <a:pt x="1189" y="60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7" name="Freeform 54">
                <a:extLst>
                  <a:ext uri="{FF2B5EF4-FFF2-40B4-BE49-F238E27FC236}">
                    <a16:creationId xmlns:a16="http://schemas.microsoft.com/office/drawing/2014/main" id="{90221A66-90F3-4B44-A35C-788EBB2A8FCA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74" y="2653"/>
                <a:ext cx="206" cy="81"/>
              </a:xfrm>
              <a:custGeom>
                <a:avLst/>
                <a:gdLst>
                  <a:gd name="T0" fmla="*/ 118 w 206"/>
                  <a:gd name="T1" fmla="*/ 81 h 81"/>
                  <a:gd name="T2" fmla="*/ 201 w 206"/>
                  <a:gd name="T3" fmla="*/ 68 h 81"/>
                  <a:gd name="T4" fmla="*/ 204 w 206"/>
                  <a:gd name="T5" fmla="*/ 63 h 81"/>
                  <a:gd name="T6" fmla="*/ 206 w 206"/>
                  <a:gd name="T7" fmla="*/ 57 h 81"/>
                  <a:gd name="T8" fmla="*/ 202 w 206"/>
                  <a:gd name="T9" fmla="*/ 40 h 81"/>
                  <a:gd name="T10" fmla="*/ 196 w 206"/>
                  <a:gd name="T11" fmla="*/ 34 h 81"/>
                  <a:gd name="T12" fmla="*/ 186 w 206"/>
                  <a:gd name="T13" fmla="*/ 31 h 81"/>
                  <a:gd name="T14" fmla="*/ 162 w 206"/>
                  <a:gd name="T15" fmla="*/ 39 h 81"/>
                  <a:gd name="T16" fmla="*/ 139 w 206"/>
                  <a:gd name="T17" fmla="*/ 40 h 81"/>
                  <a:gd name="T18" fmla="*/ 116 w 206"/>
                  <a:gd name="T19" fmla="*/ 39 h 81"/>
                  <a:gd name="T20" fmla="*/ 93 w 206"/>
                  <a:gd name="T21" fmla="*/ 32 h 81"/>
                  <a:gd name="T22" fmla="*/ 51 w 206"/>
                  <a:gd name="T23" fmla="*/ 14 h 81"/>
                  <a:gd name="T24" fmla="*/ 30 w 206"/>
                  <a:gd name="T25" fmla="*/ 6 h 81"/>
                  <a:gd name="T26" fmla="*/ 10 w 206"/>
                  <a:gd name="T27" fmla="*/ 0 h 81"/>
                  <a:gd name="T28" fmla="*/ 4 w 206"/>
                  <a:gd name="T29" fmla="*/ 3 h 81"/>
                  <a:gd name="T30" fmla="*/ 0 w 206"/>
                  <a:gd name="T31" fmla="*/ 13 h 81"/>
                  <a:gd name="T32" fmla="*/ 2 w 206"/>
                  <a:gd name="T33" fmla="*/ 22 h 81"/>
                  <a:gd name="T34" fmla="*/ 5 w 206"/>
                  <a:gd name="T35" fmla="*/ 31 h 81"/>
                  <a:gd name="T36" fmla="*/ 118 w 206"/>
                  <a:gd name="T37" fmla="*/ 81 h 8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6" h="81">
                    <a:moveTo>
                      <a:pt x="118" y="81"/>
                    </a:moveTo>
                    <a:lnTo>
                      <a:pt x="201" y="68"/>
                    </a:lnTo>
                    <a:lnTo>
                      <a:pt x="204" y="63"/>
                    </a:lnTo>
                    <a:lnTo>
                      <a:pt x="206" y="57"/>
                    </a:lnTo>
                    <a:lnTo>
                      <a:pt x="202" y="40"/>
                    </a:lnTo>
                    <a:lnTo>
                      <a:pt x="196" y="34"/>
                    </a:lnTo>
                    <a:lnTo>
                      <a:pt x="186" y="31"/>
                    </a:lnTo>
                    <a:lnTo>
                      <a:pt x="162" y="39"/>
                    </a:lnTo>
                    <a:lnTo>
                      <a:pt x="139" y="40"/>
                    </a:lnTo>
                    <a:lnTo>
                      <a:pt x="116" y="39"/>
                    </a:lnTo>
                    <a:lnTo>
                      <a:pt x="93" y="32"/>
                    </a:lnTo>
                    <a:lnTo>
                      <a:pt x="51" y="14"/>
                    </a:lnTo>
                    <a:lnTo>
                      <a:pt x="30" y="6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5" y="31"/>
                    </a:lnTo>
                    <a:lnTo>
                      <a:pt x="118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8" name="Freeform 55">
                <a:extLst>
                  <a:ext uri="{FF2B5EF4-FFF2-40B4-BE49-F238E27FC236}">
                    <a16:creationId xmlns:a16="http://schemas.microsoft.com/office/drawing/2014/main" id="{0C893D9E-3209-496D-B508-B2030B70C44E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3212" y="2821"/>
                <a:ext cx="777" cy="142"/>
              </a:xfrm>
              <a:custGeom>
                <a:avLst/>
                <a:gdLst>
                  <a:gd name="T0" fmla="*/ 26 w 777"/>
                  <a:gd name="T1" fmla="*/ 142 h 142"/>
                  <a:gd name="T2" fmla="*/ 202 w 777"/>
                  <a:gd name="T3" fmla="*/ 132 h 142"/>
                  <a:gd name="T4" fmla="*/ 376 w 777"/>
                  <a:gd name="T5" fmla="*/ 119 h 142"/>
                  <a:gd name="T6" fmla="*/ 552 w 777"/>
                  <a:gd name="T7" fmla="*/ 109 h 142"/>
                  <a:gd name="T8" fmla="*/ 640 w 777"/>
                  <a:gd name="T9" fmla="*/ 109 h 142"/>
                  <a:gd name="T10" fmla="*/ 727 w 777"/>
                  <a:gd name="T11" fmla="*/ 111 h 142"/>
                  <a:gd name="T12" fmla="*/ 730 w 777"/>
                  <a:gd name="T13" fmla="*/ 116 h 142"/>
                  <a:gd name="T14" fmla="*/ 735 w 777"/>
                  <a:gd name="T15" fmla="*/ 124 h 142"/>
                  <a:gd name="T16" fmla="*/ 738 w 777"/>
                  <a:gd name="T17" fmla="*/ 127 h 142"/>
                  <a:gd name="T18" fmla="*/ 741 w 777"/>
                  <a:gd name="T19" fmla="*/ 132 h 142"/>
                  <a:gd name="T20" fmla="*/ 762 w 777"/>
                  <a:gd name="T21" fmla="*/ 134 h 142"/>
                  <a:gd name="T22" fmla="*/ 769 w 777"/>
                  <a:gd name="T23" fmla="*/ 122 h 142"/>
                  <a:gd name="T24" fmla="*/ 772 w 777"/>
                  <a:gd name="T25" fmla="*/ 111 h 142"/>
                  <a:gd name="T26" fmla="*/ 775 w 777"/>
                  <a:gd name="T27" fmla="*/ 85 h 142"/>
                  <a:gd name="T28" fmla="*/ 774 w 777"/>
                  <a:gd name="T29" fmla="*/ 57 h 142"/>
                  <a:gd name="T30" fmla="*/ 777 w 777"/>
                  <a:gd name="T31" fmla="*/ 31 h 142"/>
                  <a:gd name="T32" fmla="*/ 767 w 777"/>
                  <a:gd name="T33" fmla="*/ 16 h 142"/>
                  <a:gd name="T34" fmla="*/ 751 w 777"/>
                  <a:gd name="T35" fmla="*/ 5 h 142"/>
                  <a:gd name="T36" fmla="*/ 639 w 777"/>
                  <a:gd name="T37" fmla="*/ 0 h 142"/>
                  <a:gd name="T38" fmla="*/ 635 w 777"/>
                  <a:gd name="T39" fmla="*/ 2 h 142"/>
                  <a:gd name="T40" fmla="*/ 632 w 777"/>
                  <a:gd name="T41" fmla="*/ 7 h 142"/>
                  <a:gd name="T42" fmla="*/ 629 w 777"/>
                  <a:gd name="T43" fmla="*/ 16 h 142"/>
                  <a:gd name="T44" fmla="*/ 630 w 777"/>
                  <a:gd name="T45" fmla="*/ 25 h 142"/>
                  <a:gd name="T46" fmla="*/ 634 w 777"/>
                  <a:gd name="T47" fmla="*/ 31 h 142"/>
                  <a:gd name="T48" fmla="*/ 720 w 777"/>
                  <a:gd name="T49" fmla="*/ 43 h 142"/>
                  <a:gd name="T50" fmla="*/ 727 w 777"/>
                  <a:gd name="T51" fmla="*/ 46 h 142"/>
                  <a:gd name="T52" fmla="*/ 731 w 777"/>
                  <a:gd name="T53" fmla="*/ 52 h 142"/>
                  <a:gd name="T54" fmla="*/ 660 w 777"/>
                  <a:gd name="T55" fmla="*/ 65 h 142"/>
                  <a:gd name="T56" fmla="*/ 585 w 777"/>
                  <a:gd name="T57" fmla="*/ 74 h 142"/>
                  <a:gd name="T58" fmla="*/ 433 w 777"/>
                  <a:gd name="T59" fmla="*/ 82 h 142"/>
                  <a:gd name="T60" fmla="*/ 280 w 777"/>
                  <a:gd name="T61" fmla="*/ 88 h 142"/>
                  <a:gd name="T62" fmla="*/ 204 w 777"/>
                  <a:gd name="T63" fmla="*/ 95 h 142"/>
                  <a:gd name="T64" fmla="*/ 129 w 777"/>
                  <a:gd name="T65" fmla="*/ 106 h 142"/>
                  <a:gd name="T66" fmla="*/ 99 w 777"/>
                  <a:gd name="T67" fmla="*/ 105 h 142"/>
                  <a:gd name="T68" fmla="*/ 70 w 777"/>
                  <a:gd name="T69" fmla="*/ 105 h 142"/>
                  <a:gd name="T70" fmla="*/ 10 w 777"/>
                  <a:gd name="T71" fmla="*/ 111 h 142"/>
                  <a:gd name="T72" fmla="*/ 5 w 777"/>
                  <a:gd name="T73" fmla="*/ 113 h 142"/>
                  <a:gd name="T74" fmla="*/ 0 w 777"/>
                  <a:gd name="T75" fmla="*/ 119 h 142"/>
                  <a:gd name="T76" fmla="*/ 3 w 777"/>
                  <a:gd name="T77" fmla="*/ 131 h 142"/>
                  <a:gd name="T78" fmla="*/ 13 w 777"/>
                  <a:gd name="T79" fmla="*/ 137 h 142"/>
                  <a:gd name="T80" fmla="*/ 26 w 777"/>
                  <a:gd name="T81" fmla="*/ 142 h 14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777" h="142">
                    <a:moveTo>
                      <a:pt x="26" y="142"/>
                    </a:moveTo>
                    <a:lnTo>
                      <a:pt x="202" y="132"/>
                    </a:lnTo>
                    <a:lnTo>
                      <a:pt x="376" y="119"/>
                    </a:lnTo>
                    <a:lnTo>
                      <a:pt x="552" y="109"/>
                    </a:lnTo>
                    <a:lnTo>
                      <a:pt x="640" y="109"/>
                    </a:lnTo>
                    <a:lnTo>
                      <a:pt x="727" y="111"/>
                    </a:lnTo>
                    <a:lnTo>
                      <a:pt x="730" y="116"/>
                    </a:lnTo>
                    <a:lnTo>
                      <a:pt x="735" y="124"/>
                    </a:lnTo>
                    <a:lnTo>
                      <a:pt x="738" y="127"/>
                    </a:lnTo>
                    <a:lnTo>
                      <a:pt x="741" y="132"/>
                    </a:lnTo>
                    <a:lnTo>
                      <a:pt x="762" y="134"/>
                    </a:lnTo>
                    <a:lnTo>
                      <a:pt x="769" y="122"/>
                    </a:lnTo>
                    <a:lnTo>
                      <a:pt x="772" y="111"/>
                    </a:lnTo>
                    <a:lnTo>
                      <a:pt x="775" y="85"/>
                    </a:lnTo>
                    <a:lnTo>
                      <a:pt x="774" y="57"/>
                    </a:lnTo>
                    <a:lnTo>
                      <a:pt x="777" y="31"/>
                    </a:lnTo>
                    <a:lnTo>
                      <a:pt x="767" y="16"/>
                    </a:lnTo>
                    <a:lnTo>
                      <a:pt x="751" y="5"/>
                    </a:lnTo>
                    <a:lnTo>
                      <a:pt x="639" y="0"/>
                    </a:lnTo>
                    <a:lnTo>
                      <a:pt x="635" y="2"/>
                    </a:lnTo>
                    <a:lnTo>
                      <a:pt x="632" y="7"/>
                    </a:lnTo>
                    <a:lnTo>
                      <a:pt x="629" y="16"/>
                    </a:lnTo>
                    <a:lnTo>
                      <a:pt x="630" y="25"/>
                    </a:lnTo>
                    <a:lnTo>
                      <a:pt x="634" y="31"/>
                    </a:lnTo>
                    <a:lnTo>
                      <a:pt x="720" y="43"/>
                    </a:lnTo>
                    <a:lnTo>
                      <a:pt x="727" y="46"/>
                    </a:lnTo>
                    <a:lnTo>
                      <a:pt x="731" y="52"/>
                    </a:lnTo>
                    <a:lnTo>
                      <a:pt x="660" y="65"/>
                    </a:lnTo>
                    <a:lnTo>
                      <a:pt x="585" y="74"/>
                    </a:lnTo>
                    <a:lnTo>
                      <a:pt x="433" y="82"/>
                    </a:lnTo>
                    <a:lnTo>
                      <a:pt x="280" y="88"/>
                    </a:lnTo>
                    <a:lnTo>
                      <a:pt x="204" y="95"/>
                    </a:lnTo>
                    <a:lnTo>
                      <a:pt x="129" y="106"/>
                    </a:lnTo>
                    <a:lnTo>
                      <a:pt x="99" y="105"/>
                    </a:lnTo>
                    <a:lnTo>
                      <a:pt x="70" y="105"/>
                    </a:lnTo>
                    <a:lnTo>
                      <a:pt x="10" y="111"/>
                    </a:lnTo>
                    <a:lnTo>
                      <a:pt x="5" y="113"/>
                    </a:lnTo>
                    <a:lnTo>
                      <a:pt x="0" y="119"/>
                    </a:lnTo>
                    <a:lnTo>
                      <a:pt x="3" y="131"/>
                    </a:lnTo>
                    <a:lnTo>
                      <a:pt x="13" y="137"/>
                    </a:lnTo>
                    <a:lnTo>
                      <a:pt x="26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59" name="Freeform 56">
                <a:extLst>
                  <a:ext uri="{FF2B5EF4-FFF2-40B4-BE49-F238E27FC236}">
                    <a16:creationId xmlns:a16="http://schemas.microsoft.com/office/drawing/2014/main" id="{A6B12E8C-3747-42B3-92FC-E1F0FBDEB34A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744" y="2800"/>
                <a:ext cx="190" cy="189"/>
              </a:xfrm>
              <a:custGeom>
                <a:avLst/>
                <a:gdLst>
                  <a:gd name="T0" fmla="*/ 120 w 190"/>
                  <a:gd name="T1" fmla="*/ 189 h 189"/>
                  <a:gd name="T2" fmla="*/ 155 w 190"/>
                  <a:gd name="T3" fmla="*/ 186 h 189"/>
                  <a:gd name="T4" fmla="*/ 164 w 190"/>
                  <a:gd name="T5" fmla="*/ 179 h 189"/>
                  <a:gd name="T6" fmla="*/ 173 w 190"/>
                  <a:gd name="T7" fmla="*/ 171 h 189"/>
                  <a:gd name="T8" fmla="*/ 184 w 190"/>
                  <a:gd name="T9" fmla="*/ 152 h 189"/>
                  <a:gd name="T10" fmla="*/ 190 w 190"/>
                  <a:gd name="T11" fmla="*/ 127 h 189"/>
                  <a:gd name="T12" fmla="*/ 190 w 190"/>
                  <a:gd name="T13" fmla="*/ 101 h 189"/>
                  <a:gd name="T14" fmla="*/ 182 w 190"/>
                  <a:gd name="T15" fmla="*/ 78 h 189"/>
                  <a:gd name="T16" fmla="*/ 173 w 190"/>
                  <a:gd name="T17" fmla="*/ 59 h 189"/>
                  <a:gd name="T18" fmla="*/ 161 w 190"/>
                  <a:gd name="T19" fmla="*/ 41 h 189"/>
                  <a:gd name="T20" fmla="*/ 150 w 190"/>
                  <a:gd name="T21" fmla="*/ 28 h 189"/>
                  <a:gd name="T22" fmla="*/ 102 w 190"/>
                  <a:gd name="T23" fmla="*/ 0 h 189"/>
                  <a:gd name="T24" fmla="*/ 89 w 190"/>
                  <a:gd name="T25" fmla="*/ 2 h 189"/>
                  <a:gd name="T26" fmla="*/ 78 w 190"/>
                  <a:gd name="T27" fmla="*/ 5 h 189"/>
                  <a:gd name="T28" fmla="*/ 57 w 190"/>
                  <a:gd name="T29" fmla="*/ 16 h 189"/>
                  <a:gd name="T30" fmla="*/ 37 w 190"/>
                  <a:gd name="T31" fmla="*/ 36 h 189"/>
                  <a:gd name="T32" fmla="*/ 18 w 190"/>
                  <a:gd name="T33" fmla="*/ 57 h 189"/>
                  <a:gd name="T34" fmla="*/ 11 w 190"/>
                  <a:gd name="T35" fmla="*/ 73 h 189"/>
                  <a:gd name="T36" fmla="*/ 3 w 190"/>
                  <a:gd name="T37" fmla="*/ 90 h 189"/>
                  <a:gd name="T38" fmla="*/ 0 w 190"/>
                  <a:gd name="T39" fmla="*/ 106 h 189"/>
                  <a:gd name="T40" fmla="*/ 3 w 190"/>
                  <a:gd name="T41" fmla="*/ 122 h 189"/>
                  <a:gd name="T42" fmla="*/ 26 w 190"/>
                  <a:gd name="T43" fmla="*/ 147 h 189"/>
                  <a:gd name="T44" fmla="*/ 52 w 190"/>
                  <a:gd name="T45" fmla="*/ 166 h 189"/>
                  <a:gd name="T46" fmla="*/ 83 w 190"/>
                  <a:gd name="T47" fmla="*/ 179 h 189"/>
                  <a:gd name="T48" fmla="*/ 120 w 190"/>
                  <a:gd name="T49" fmla="*/ 189 h 18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90" h="189">
                    <a:moveTo>
                      <a:pt x="120" y="189"/>
                    </a:moveTo>
                    <a:lnTo>
                      <a:pt x="155" y="186"/>
                    </a:lnTo>
                    <a:lnTo>
                      <a:pt x="164" y="179"/>
                    </a:lnTo>
                    <a:lnTo>
                      <a:pt x="173" y="171"/>
                    </a:lnTo>
                    <a:lnTo>
                      <a:pt x="184" y="152"/>
                    </a:lnTo>
                    <a:lnTo>
                      <a:pt x="190" y="127"/>
                    </a:lnTo>
                    <a:lnTo>
                      <a:pt x="190" y="101"/>
                    </a:lnTo>
                    <a:lnTo>
                      <a:pt x="182" y="78"/>
                    </a:lnTo>
                    <a:lnTo>
                      <a:pt x="173" y="59"/>
                    </a:lnTo>
                    <a:lnTo>
                      <a:pt x="161" y="41"/>
                    </a:lnTo>
                    <a:lnTo>
                      <a:pt x="150" y="28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8" y="5"/>
                    </a:lnTo>
                    <a:lnTo>
                      <a:pt x="57" y="16"/>
                    </a:lnTo>
                    <a:lnTo>
                      <a:pt x="37" y="36"/>
                    </a:lnTo>
                    <a:lnTo>
                      <a:pt x="18" y="57"/>
                    </a:lnTo>
                    <a:lnTo>
                      <a:pt x="11" y="73"/>
                    </a:lnTo>
                    <a:lnTo>
                      <a:pt x="3" y="90"/>
                    </a:lnTo>
                    <a:lnTo>
                      <a:pt x="0" y="106"/>
                    </a:lnTo>
                    <a:lnTo>
                      <a:pt x="3" y="122"/>
                    </a:lnTo>
                    <a:lnTo>
                      <a:pt x="26" y="147"/>
                    </a:lnTo>
                    <a:lnTo>
                      <a:pt x="52" y="166"/>
                    </a:lnTo>
                    <a:lnTo>
                      <a:pt x="83" y="179"/>
                    </a:lnTo>
                    <a:lnTo>
                      <a:pt x="120" y="1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0" name="Freeform 57">
                <a:extLst>
                  <a:ext uri="{FF2B5EF4-FFF2-40B4-BE49-F238E27FC236}">
                    <a16:creationId xmlns:a16="http://schemas.microsoft.com/office/drawing/2014/main" id="{826A5A58-5EFC-4236-9E49-669F466DB85E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11" y="2841"/>
                <a:ext cx="75" cy="62"/>
              </a:xfrm>
              <a:custGeom>
                <a:avLst/>
                <a:gdLst>
                  <a:gd name="T0" fmla="*/ 71 w 75"/>
                  <a:gd name="T1" fmla="*/ 62 h 62"/>
                  <a:gd name="T2" fmla="*/ 73 w 75"/>
                  <a:gd name="T3" fmla="*/ 61 h 62"/>
                  <a:gd name="T4" fmla="*/ 75 w 75"/>
                  <a:gd name="T5" fmla="*/ 49 h 62"/>
                  <a:gd name="T6" fmla="*/ 70 w 75"/>
                  <a:gd name="T7" fmla="*/ 38 h 62"/>
                  <a:gd name="T8" fmla="*/ 53 w 75"/>
                  <a:gd name="T9" fmla="*/ 18 h 62"/>
                  <a:gd name="T10" fmla="*/ 42 w 75"/>
                  <a:gd name="T11" fmla="*/ 12 h 62"/>
                  <a:gd name="T12" fmla="*/ 32 w 75"/>
                  <a:gd name="T13" fmla="*/ 5 h 62"/>
                  <a:gd name="T14" fmla="*/ 21 w 75"/>
                  <a:gd name="T15" fmla="*/ 0 h 62"/>
                  <a:gd name="T16" fmla="*/ 10 w 75"/>
                  <a:gd name="T17" fmla="*/ 2 h 62"/>
                  <a:gd name="T18" fmla="*/ 3 w 75"/>
                  <a:gd name="T19" fmla="*/ 14 h 62"/>
                  <a:gd name="T20" fmla="*/ 0 w 75"/>
                  <a:gd name="T21" fmla="*/ 28 h 62"/>
                  <a:gd name="T22" fmla="*/ 71 w 75"/>
                  <a:gd name="T23" fmla="*/ 62 h 6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62">
                    <a:moveTo>
                      <a:pt x="71" y="62"/>
                    </a:moveTo>
                    <a:lnTo>
                      <a:pt x="73" y="61"/>
                    </a:lnTo>
                    <a:lnTo>
                      <a:pt x="75" y="49"/>
                    </a:lnTo>
                    <a:lnTo>
                      <a:pt x="70" y="38"/>
                    </a:lnTo>
                    <a:lnTo>
                      <a:pt x="53" y="18"/>
                    </a:lnTo>
                    <a:lnTo>
                      <a:pt x="42" y="12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0" y="2"/>
                    </a:lnTo>
                    <a:lnTo>
                      <a:pt x="3" y="14"/>
                    </a:lnTo>
                    <a:lnTo>
                      <a:pt x="0" y="28"/>
                    </a:lnTo>
                    <a:lnTo>
                      <a:pt x="71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61" name="Freeform 58">
                <a:extLst>
                  <a:ext uri="{FF2B5EF4-FFF2-40B4-BE49-F238E27FC236}">
                    <a16:creationId xmlns:a16="http://schemas.microsoft.com/office/drawing/2014/main" id="{9833BA84-96A3-4716-A1C7-054607BE0C64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522" flipH="1" flipV="1">
                <a:off x="2897" y="3045"/>
                <a:ext cx="213" cy="81"/>
              </a:xfrm>
              <a:custGeom>
                <a:avLst/>
                <a:gdLst>
                  <a:gd name="T0" fmla="*/ 17 w 213"/>
                  <a:gd name="T1" fmla="*/ 81 h 81"/>
                  <a:gd name="T2" fmla="*/ 34 w 213"/>
                  <a:gd name="T3" fmla="*/ 81 h 81"/>
                  <a:gd name="T4" fmla="*/ 42 w 213"/>
                  <a:gd name="T5" fmla="*/ 75 h 81"/>
                  <a:gd name="T6" fmla="*/ 48 w 213"/>
                  <a:gd name="T7" fmla="*/ 65 h 81"/>
                  <a:gd name="T8" fmla="*/ 65 w 213"/>
                  <a:gd name="T9" fmla="*/ 55 h 81"/>
                  <a:gd name="T10" fmla="*/ 83 w 213"/>
                  <a:gd name="T11" fmla="*/ 47 h 81"/>
                  <a:gd name="T12" fmla="*/ 101 w 213"/>
                  <a:gd name="T13" fmla="*/ 42 h 81"/>
                  <a:gd name="T14" fmla="*/ 122 w 213"/>
                  <a:gd name="T15" fmla="*/ 39 h 81"/>
                  <a:gd name="T16" fmla="*/ 162 w 213"/>
                  <a:gd name="T17" fmla="*/ 39 h 81"/>
                  <a:gd name="T18" fmla="*/ 203 w 213"/>
                  <a:gd name="T19" fmla="*/ 46 h 81"/>
                  <a:gd name="T20" fmla="*/ 206 w 213"/>
                  <a:gd name="T21" fmla="*/ 44 h 81"/>
                  <a:gd name="T22" fmla="*/ 208 w 213"/>
                  <a:gd name="T23" fmla="*/ 42 h 81"/>
                  <a:gd name="T24" fmla="*/ 213 w 213"/>
                  <a:gd name="T25" fmla="*/ 34 h 81"/>
                  <a:gd name="T26" fmla="*/ 211 w 213"/>
                  <a:gd name="T27" fmla="*/ 24 h 81"/>
                  <a:gd name="T28" fmla="*/ 206 w 213"/>
                  <a:gd name="T29" fmla="*/ 16 h 81"/>
                  <a:gd name="T30" fmla="*/ 198 w 213"/>
                  <a:gd name="T31" fmla="*/ 10 h 81"/>
                  <a:gd name="T32" fmla="*/ 189 w 213"/>
                  <a:gd name="T33" fmla="*/ 5 h 81"/>
                  <a:gd name="T34" fmla="*/ 164 w 213"/>
                  <a:gd name="T35" fmla="*/ 1 h 81"/>
                  <a:gd name="T36" fmla="*/ 140 w 213"/>
                  <a:gd name="T37" fmla="*/ 0 h 81"/>
                  <a:gd name="T38" fmla="*/ 117 w 213"/>
                  <a:gd name="T39" fmla="*/ 1 h 81"/>
                  <a:gd name="T40" fmla="*/ 94 w 213"/>
                  <a:gd name="T41" fmla="*/ 5 h 81"/>
                  <a:gd name="T42" fmla="*/ 71 w 213"/>
                  <a:gd name="T43" fmla="*/ 11 h 81"/>
                  <a:gd name="T44" fmla="*/ 50 w 213"/>
                  <a:gd name="T45" fmla="*/ 19 h 81"/>
                  <a:gd name="T46" fmla="*/ 31 w 213"/>
                  <a:gd name="T47" fmla="*/ 29 h 81"/>
                  <a:gd name="T48" fmla="*/ 13 w 213"/>
                  <a:gd name="T49" fmla="*/ 42 h 81"/>
                  <a:gd name="T50" fmla="*/ 0 w 213"/>
                  <a:gd name="T51" fmla="*/ 60 h 81"/>
                  <a:gd name="T52" fmla="*/ 0 w 213"/>
                  <a:gd name="T53" fmla="*/ 67 h 81"/>
                  <a:gd name="T54" fmla="*/ 3 w 213"/>
                  <a:gd name="T55" fmla="*/ 72 h 81"/>
                  <a:gd name="T56" fmla="*/ 14 w 213"/>
                  <a:gd name="T57" fmla="*/ 81 h 81"/>
                  <a:gd name="T58" fmla="*/ 17 w 213"/>
                  <a:gd name="T59" fmla="*/ 81 h 81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3" h="81">
                    <a:moveTo>
                      <a:pt x="17" y="81"/>
                    </a:moveTo>
                    <a:lnTo>
                      <a:pt x="34" y="81"/>
                    </a:lnTo>
                    <a:lnTo>
                      <a:pt x="42" y="75"/>
                    </a:lnTo>
                    <a:lnTo>
                      <a:pt x="48" y="65"/>
                    </a:lnTo>
                    <a:lnTo>
                      <a:pt x="65" y="55"/>
                    </a:lnTo>
                    <a:lnTo>
                      <a:pt x="83" y="47"/>
                    </a:lnTo>
                    <a:lnTo>
                      <a:pt x="101" y="42"/>
                    </a:lnTo>
                    <a:lnTo>
                      <a:pt x="122" y="39"/>
                    </a:lnTo>
                    <a:lnTo>
                      <a:pt x="162" y="39"/>
                    </a:lnTo>
                    <a:lnTo>
                      <a:pt x="203" y="46"/>
                    </a:lnTo>
                    <a:lnTo>
                      <a:pt x="206" y="44"/>
                    </a:lnTo>
                    <a:lnTo>
                      <a:pt x="208" y="42"/>
                    </a:lnTo>
                    <a:lnTo>
                      <a:pt x="213" y="34"/>
                    </a:lnTo>
                    <a:lnTo>
                      <a:pt x="211" y="24"/>
                    </a:lnTo>
                    <a:lnTo>
                      <a:pt x="206" y="16"/>
                    </a:lnTo>
                    <a:lnTo>
                      <a:pt x="198" y="10"/>
                    </a:lnTo>
                    <a:lnTo>
                      <a:pt x="189" y="5"/>
                    </a:lnTo>
                    <a:lnTo>
                      <a:pt x="164" y="1"/>
                    </a:lnTo>
                    <a:lnTo>
                      <a:pt x="140" y="0"/>
                    </a:lnTo>
                    <a:lnTo>
                      <a:pt x="117" y="1"/>
                    </a:lnTo>
                    <a:lnTo>
                      <a:pt x="94" y="5"/>
                    </a:lnTo>
                    <a:lnTo>
                      <a:pt x="71" y="11"/>
                    </a:lnTo>
                    <a:lnTo>
                      <a:pt x="50" y="19"/>
                    </a:lnTo>
                    <a:lnTo>
                      <a:pt x="31" y="29"/>
                    </a:lnTo>
                    <a:lnTo>
                      <a:pt x="13" y="42"/>
                    </a:lnTo>
                    <a:lnTo>
                      <a:pt x="0" y="60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14" y="81"/>
                    </a:lnTo>
                    <a:lnTo>
                      <a:pt x="17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>
                  <a:latin typeface="Arial Narrow" panose="020B0606020202030204" pitchFamily="34" charset="0"/>
                </a:endParaRPr>
              </a:p>
            </p:txBody>
          </p:sp>
        </p:grpSp>
      </p:grpSp>
      <p:sp>
        <p:nvSpPr>
          <p:cNvPr id="67" name="Rechteck 66">
            <a:extLst>
              <a:ext uri="{FF2B5EF4-FFF2-40B4-BE49-F238E27FC236}">
                <a16:creationId xmlns:a16="http://schemas.microsoft.com/office/drawing/2014/main" id="{CA189BB4-6DFF-47EA-BDDE-18262C77D23C}"/>
              </a:ext>
            </a:extLst>
          </p:cNvPr>
          <p:cNvSpPr/>
          <p:nvPr/>
        </p:nvSpPr>
        <p:spPr>
          <a:xfrm>
            <a:off x="526497" y="3273406"/>
            <a:ext cx="3867150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Absender (verschlüsseln)</a:t>
            </a: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BB98A5C3-DC26-4A58-9A44-E59E6AB5456C}"/>
              </a:ext>
            </a:extLst>
          </p:cNvPr>
          <p:cNvSpPr/>
          <p:nvPr/>
        </p:nvSpPr>
        <p:spPr>
          <a:xfrm>
            <a:off x="4723847" y="3273406"/>
            <a:ext cx="3949868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Empfänger (entschlüsseln)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2BABEF83-4FE4-424C-907D-D575E7F047AE}"/>
              </a:ext>
            </a:extLst>
          </p:cNvPr>
          <p:cNvSpPr txBox="1"/>
          <p:nvPr/>
        </p:nvSpPr>
        <p:spPr>
          <a:xfrm>
            <a:off x="565857" y="4801019"/>
            <a:ext cx="76041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57: Asymmetrische Verschlüsselung (schematischer Ablauf)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667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4">
            <a:extLst>
              <a:ext uri="{FF2B5EF4-FFF2-40B4-BE49-F238E27FC236}">
                <a16:creationId xmlns:a16="http://schemas.microsoft.com/office/drawing/2014/main" id="{36F591AE-750D-4B2E-AA4F-7E6A9A29B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0275" y="1218292"/>
            <a:ext cx="1440000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>
                <a:latin typeface="Arial Narrow" panose="020B0606020202030204" pitchFamily="34" charset="0"/>
              </a:rPr>
              <a:t>F </a:t>
            </a:r>
            <a:r>
              <a:rPr lang="de-DE" sz="2400" baseline="-25000">
                <a:latin typeface="Arial Narrow" panose="020B0606020202030204" pitchFamily="34" charset="0"/>
              </a:rPr>
              <a:t>asym</a:t>
            </a:r>
          </a:p>
        </p:txBody>
      </p:sp>
      <p:sp>
        <p:nvSpPr>
          <p:cNvPr id="33" name="Text Box 5">
            <a:extLst>
              <a:ext uri="{FF2B5EF4-FFF2-40B4-BE49-F238E27FC236}">
                <a16:creationId xmlns:a16="http://schemas.microsoft.com/office/drawing/2014/main" id="{93687BC3-8492-400E-9089-F1E26AAC2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850" y="1365930"/>
            <a:ext cx="46166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RND </a:t>
            </a:r>
          </a:p>
        </p:txBody>
      </p:sp>
      <p:cxnSp>
        <p:nvCxnSpPr>
          <p:cNvPr id="34" name="AutoShape 6">
            <a:extLst>
              <a:ext uri="{FF2B5EF4-FFF2-40B4-BE49-F238E27FC236}">
                <a16:creationId xmlns:a16="http://schemas.microsoft.com/office/drawing/2014/main" id="{D8927538-CD54-4637-9CD9-8993553BE6A2}"/>
              </a:ext>
            </a:extLst>
          </p:cNvPr>
          <p:cNvCxnSpPr>
            <a:cxnSpLocks noChangeShapeType="1"/>
            <a:stCxn id="33" idx="3"/>
            <a:endCxn id="47" idx="7"/>
          </p:cNvCxnSpPr>
          <p:nvPr/>
        </p:nvCxnSpPr>
        <p:spPr bwMode="auto">
          <a:xfrm>
            <a:off x="1039515" y="1551687"/>
            <a:ext cx="986285" cy="10476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AutoShape 7">
            <a:extLst>
              <a:ext uri="{FF2B5EF4-FFF2-40B4-BE49-F238E27FC236}">
                <a16:creationId xmlns:a16="http://schemas.microsoft.com/office/drawing/2014/main" id="{73365966-B33C-43D9-9ED9-C94E7E2BC04F}"/>
              </a:ext>
            </a:extLst>
          </p:cNvPr>
          <p:cNvCxnSpPr>
            <a:cxnSpLocks noChangeShapeType="1"/>
            <a:stCxn id="47" idx="7"/>
            <a:endCxn id="47" idx="7"/>
          </p:cNvCxnSpPr>
          <p:nvPr/>
        </p:nvCxnSpPr>
        <p:spPr bwMode="auto">
          <a:xfrm>
            <a:off x="2025800" y="1562163"/>
            <a:ext cx="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AutoShape 8">
            <a:extLst>
              <a:ext uri="{FF2B5EF4-FFF2-40B4-BE49-F238E27FC236}">
                <a16:creationId xmlns:a16="http://schemas.microsoft.com/office/drawing/2014/main" id="{C09672A0-D34F-4EC5-9CA4-52E05BC49C04}"/>
              </a:ext>
            </a:extLst>
          </p:cNvPr>
          <p:cNvCxnSpPr>
            <a:cxnSpLocks noChangeShapeType="1"/>
            <a:stCxn id="41" idx="18"/>
            <a:endCxn id="32" idx="0"/>
          </p:cNvCxnSpPr>
          <p:nvPr/>
        </p:nvCxnSpPr>
        <p:spPr bwMode="auto">
          <a:xfrm>
            <a:off x="4189333" y="877767"/>
            <a:ext cx="942" cy="3405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7" name="Group 9">
            <a:extLst>
              <a:ext uri="{FF2B5EF4-FFF2-40B4-BE49-F238E27FC236}">
                <a16:creationId xmlns:a16="http://schemas.microsoft.com/office/drawing/2014/main" id="{77D88050-1F6E-4F23-9236-1BDEBDC37594}"/>
              </a:ext>
            </a:extLst>
          </p:cNvPr>
          <p:cNvGrpSpPr>
            <a:grpSpLocks/>
          </p:cNvGrpSpPr>
          <p:nvPr/>
        </p:nvGrpSpPr>
        <p:grpSpPr bwMode="auto">
          <a:xfrm>
            <a:off x="3609975" y="546780"/>
            <a:ext cx="1212850" cy="587375"/>
            <a:chOff x="2587" y="1547"/>
            <a:chExt cx="1589" cy="726"/>
          </a:xfrm>
        </p:grpSpPr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7613E7AE-C2B9-43DA-BD6A-85CFC7AFDB1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1547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A8353940-A9B1-486A-8B37-EB073A28231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1619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ACBFF65D-4325-49FC-B0F3-17D32DC6470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1660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1" name="Freeform 13">
              <a:extLst>
                <a:ext uri="{FF2B5EF4-FFF2-40B4-BE49-F238E27FC236}">
                  <a16:creationId xmlns:a16="http://schemas.microsoft.com/office/drawing/2014/main" id="{66CE646F-6A06-4439-BFB7-2BFAC3E0878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1828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2" name="Freeform 14">
              <a:extLst>
                <a:ext uri="{FF2B5EF4-FFF2-40B4-BE49-F238E27FC236}">
                  <a16:creationId xmlns:a16="http://schemas.microsoft.com/office/drawing/2014/main" id="{6BA546F5-F45D-4E51-91CB-9F241BB77BC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1807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id="{FFF8D291-EEF4-440F-A381-CCC8F544A10F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1848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id="{A16EDA18-EBCB-4B53-AFDB-E22EA3441C2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2052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45" name="Group 17">
            <a:extLst>
              <a:ext uri="{FF2B5EF4-FFF2-40B4-BE49-F238E27FC236}">
                <a16:creationId xmlns:a16="http://schemas.microsoft.com/office/drawing/2014/main" id="{2DE070DD-23A4-4B3D-8997-52A190FE0E02}"/>
              </a:ext>
            </a:extLst>
          </p:cNvPr>
          <p:cNvGrpSpPr>
            <a:grpSpLocks/>
          </p:cNvGrpSpPr>
          <p:nvPr/>
        </p:nvGrpSpPr>
        <p:grpSpPr bwMode="auto">
          <a:xfrm>
            <a:off x="2000250" y="1311955"/>
            <a:ext cx="949325" cy="488950"/>
            <a:chOff x="761" y="2540"/>
            <a:chExt cx="1589" cy="726"/>
          </a:xfrm>
        </p:grpSpPr>
        <p:sp>
          <p:nvSpPr>
            <p:cNvPr id="46" name="Freeform 18">
              <a:extLst>
                <a:ext uri="{FF2B5EF4-FFF2-40B4-BE49-F238E27FC236}">
                  <a16:creationId xmlns:a16="http://schemas.microsoft.com/office/drawing/2014/main" id="{7E853F2B-ACB5-493A-9C10-55B5B6A13126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7" name="Freeform 19">
              <a:extLst>
                <a:ext uri="{FF2B5EF4-FFF2-40B4-BE49-F238E27FC236}">
                  <a16:creationId xmlns:a16="http://schemas.microsoft.com/office/drawing/2014/main" id="{C72E45D5-218C-4EBE-8CCC-7FAA2B83093E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8" name="Freeform 20">
              <a:extLst>
                <a:ext uri="{FF2B5EF4-FFF2-40B4-BE49-F238E27FC236}">
                  <a16:creationId xmlns:a16="http://schemas.microsoft.com/office/drawing/2014/main" id="{0C9BC18B-BC22-4195-A609-9E536A40D95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9" name="Freeform 21">
              <a:extLst>
                <a:ext uri="{FF2B5EF4-FFF2-40B4-BE49-F238E27FC236}">
                  <a16:creationId xmlns:a16="http://schemas.microsoft.com/office/drawing/2014/main" id="{8E7F67FF-8AB3-4E7C-B14A-C7EA88D4CB8F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id="{155A0A60-3EF1-49D3-8B87-1817868AC27E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1" name="Freeform 23">
              <a:extLst>
                <a:ext uri="{FF2B5EF4-FFF2-40B4-BE49-F238E27FC236}">
                  <a16:creationId xmlns:a16="http://schemas.microsoft.com/office/drawing/2014/main" id="{57DFFFD6-CFB9-4949-A229-0038DA46357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id="{250CA811-50E7-424E-83F2-57899D86A59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53" name="Rectangle 25">
            <a:extLst>
              <a:ext uri="{FF2B5EF4-FFF2-40B4-BE49-F238E27FC236}">
                <a16:creationId xmlns:a16="http://schemas.microsoft.com/office/drawing/2014/main" id="{4C107CB2-6530-4DD3-A698-A9951A822E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7675" y="2004105"/>
            <a:ext cx="1440000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>
                <a:latin typeface="Arial Narrow" panose="020B0606020202030204" pitchFamily="34" charset="0"/>
              </a:rPr>
              <a:t>F</a:t>
            </a:r>
            <a:r>
              <a:rPr lang="de-DE" sz="2400" baseline="-25000">
                <a:latin typeface="Arial Narrow" panose="020B0606020202030204" pitchFamily="34" charset="0"/>
              </a:rPr>
              <a:t> sym</a:t>
            </a:r>
          </a:p>
        </p:txBody>
      </p:sp>
      <p:cxnSp>
        <p:nvCxnSpPr>
          <p:cNvPr id="54" name="AutoShape 26">
            <a:extLst>
              <a:ext uri="{FF2B5EF4-FFF2-40B4-BE49-F238E27FC236}">
                <a16:creationId xmlns:a16="http://schemas.microsoft.com/office/drawing/2014/main" id="{6F86CC13-02C4-49A9-A960-3D830FFA9D55}"/>
              </a:ext>
            </a:extLst>
          </p:cNvPr>
          <p:cNvCxnSpPr>
            <a:cxnSpLocks noChangeShapeType="1"/>
            <a:stCxn id="47" idx="20"/>
            <a:endCxn id="53" idx="0"/>
          </p:cNvCxnSpPr>
          <p:nvPr/>
        </p:nvCxnSpPr>
        <p:spPr bwMode="auto">
          <a:xfrm>
            <a:off x="2435766" y="1623208"/>
            <a:ext cx="1909" cy="380897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5" name="Text Box 27">
            <a:extLst>
              <a:ext uri="{FF2B5EF4-FFF2-40B4-BE49-F238E27FC236}">
                <a16:creationId xmlns:a16="http://schemas.microsoft.com/office/drawing/2014/main" id="{653D2A12-0074-4E31-BED1-36818CBDC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138" y="2099355"/>
            <a:ext cx="69570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Klartext </a:t>
            </a:r>
          </a:p>
        </p:txBody>
      </p:sp>
      <p:sp>
        <p:nvSpPr>
          <p:cNvPr id="56" name="Text Box 28">
            <a:extLst>
              <a:ext uri="{FF2B5EF4-FFF2-40B4-BE49-F238E27FC236}">
                <a16:creationId xmlns:a16="http://schemas.microsoft.com/office/drawing/2014/main" id="{60C32E93-25C0-4326-8494-CA18D5709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6238" y="2099355"/>
            <a:ext cx="66037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Chiffrat</a:t>
            </a:r>
          </a:p>
        </p:txBody>
      </p:sp>
      <p:cxnSp>
        <p:nvCxnSpPr>
          <p:cNvPr id="57" name="AutoShape 29">
            <a:extLst>
              <a:ext uri="{FF2B5EF4-FFF2-40B4-BE49-F238E27FC236}">
                <a16:creationId xmlns:a16="http://schemas.microsoft.com/office/drawing/2014/main" id="{1ED44E22-CB7E-4C34-88C9-925D86CB4C12}"/>
              </a:ext>
            </a:extLst>
          </p:cNvPr>
          <p:cNvCxnSpPr>
            <a:cxnSpLocks noChangeShapeType="1"/>
            <a:stCxn id="55" idx="3"/>
            <a:endCxn id="53" idx="1"/>
          </p:cNvCxnSpPr>
          <p:nvPr/>
        </p:nvCxnSpPr>
        <p:spPr bwMode="auto">
          <a:xfrm>
            <a:off x="1287841" y="2285112"/>
            <a:ext cx="429834" cy="633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AutoShape 30">
            <a:extLst>
              <a:ext uri="{FF2B5EF4-FFF2-40B4-BE49-F238E27FC236}">
                <a16:creationId xmlns:a16="http://schemas.microsoft.com/office/drawing/2014/main" id="{8BC1F289-1D1D-48FE-AEF5-EBF4D7231639}"/>
              </a:ext>
            </a:extLst>
          </p:cNvPr>
          <p:cNvCxnSpPr>
            <a:cxnSpLocks noChangeShapeType="1"/>
            <a:stCxn id="53" idx="3"/>
            <a:endCxn id="56" idx="1"/>
          </p:cNvCxnSpPr>
          <p:nvPr/>
        </p:nvCxnSpPr>
        <p:spPr bwMode="auto">
          <a:xfrm flipV="1">
            <a:off x="3157675" y="2285112"/>
            <a:ext cx="2298563" cy="633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" name="Rectangle 31">
            <a:extLst>
              <a:ext uri="{FF2B5EF4-FFF2-40B4-BE49-F238E27FC236}">
                <a16:creationId xmlns:a16="http://schemas.microsoft.com/office/drawing/2014/main" id="{C5B382E5-0455-47C6-B752-9E42DFBF9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8565" y="3995562"/>
            <a:ext cx="1440000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>
                <a:latin typeface="Arial Narrow" panose="020B0606020202030204" pitchFamily="34" charset="0"/>
              </a:rPr>
              <a:t>F </a:t>
            </a:r>
            <a:r>
              <a:rPr lang="de-DE" sz="2400" baseline="30000">
                <a:latin typeface="Arial Narrow" panose="020B0606020202030204" pitchFamily="34" charset="0"/>
              </a:rPr>
              <a:t>-1</a:t>
            </a:r>
            <a:r>
              <a:rPr lang="de-DE" sz="2400">
                <a:latin typeface="Arial Narrow" panose="020B0606020202030204" pitchFamily="34" charset="0"/>
              </a:rPr>
              <a:t> </a:t>
            </a:r>
            <a:r>
              <a:rPr lang="de-DE" sz="2400" baseline="-25000">
                <a:latin typeface="Arial Narrow" panose="020B0606020202030204" pitchFamily="34" charset="0"/>
              </a:rPr>
              <a:t>asym</a:t>
            </a:r>
          </a:p>
        </p:txBody>
      </p:sp>
      <p:sp>
        <p:nvSpPr>
          <p:cNvPr id="60" name="Text Box 32">
            <a:extLst>
              <a:ext uri="{FF2B5EF4-FFF2-40B4-BE49-F238E27FC236}">
                <a16:creationId xmlns:a16="http://schemas.microsoft.com/office/drawing/2014/main" id="{D8EE9C53-1152-46FF-9B6D-B89F5714B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8690" y="4092400"/>
            <a:ext cx="103874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>
                <a:latin typeface="Arial Narrow" panose="020B0606020202030204" pitchFamily="34" charset="0"/>
              </a:rPr>
              <a:t>ENC (RND) </a:t>
            </a:r>
          </a:p>
        </p:txBody>
      </p:sp>
      <p:cxnSp>
        <p:nvCxnSpPr>
          <p:cNvPr id="61" name="AutoShape 33">
            <a:extLst>
              <a:ext uri="{FF2B5EF4-FFF2-40B4-BE49-F238E27FC236}">
                <a16:creationId xmlns:a16="http://schemas.microsoft.com/office/drawing/2014/main" id="{09481DA9-9D9D-4093-A7D4-91B6B273CC40}"/>
              </a:ext>
            </a:extLst>
          </p:cNvPr>
          <p:cNvCxnSpPr>
            <a:cxnSpLocks noChangeShapeType="1"/>
            <a:stCxn id="60" idx="3"/>
            <a:endCxn id="59" idx="1"/>
          </p:cNvCxnSpPr>
          <p:nvPr/>
        </p:nvCxnSpPr>
        <p:spPr bwMode="auto">
          <a:xfrm>
            <a:off x="3907436" y="4278157"/>
            <a:ext cx="501129" cy="474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AutoShape 34">
            <a:extLst>
              <a:ext uri="{FF2B5EF4-FFF2-40B4-BE49-F238E27FC236}">
                <a16:creationId xmlns:a16="http://schemas.microsoft.com/office/drawing/2014/main" id="{98299A01-2177-4119-BB08-53319A3A5D8F}"/>
              </a:ext>
            </a:extLst>
          </p:cNvPr>
          <p:cNvCxnSpPr>
            <a:cxnSpLocks noChangeShapeType="1"/>
            <a:stCxn id="59" idx="3"/>
            <a:endCxn id="66" idx="7"/>
          </p:cNvCxnSpPr>
          <p:nvPr/>
        </p:nvCxnSpPr>
        <p:spPr bwMode="auto">
          <a:xfrm flipV="1">
            <a:off x="5848565" y="4274345"/>
            <a:ext cx="650888" cy="855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AutoShape 35">
            <a:extLst>
              <a:ext uri="{FF2B5EF4-FFF2-40B4-BE49-F238E27FC236}">
                <a16:creationId xmlns:a16="http://schemas.microsoft.com/office/drawing/2014/main" id="{0804049D-FFFF-4E59-AC09-5297B2F5E887}"/>
              </a:ext>
            </a:extLst>
          </p:cNvPr>
          <p:cNvCxnSpPr>
            <a:cxnSpLocks noChangeShapeType="1"/>
            <a:stCxn id="80" idx="20"/>
            <a:endCxn id="59" idx="0"/>
          </p:cNvCxnSpPr>
          <p:nvPr/>
        </p:nvCxnSpPr>
        <p:spPr bwMode="auto">
          <a:xfrm flipH="1">
            <a:off x="5128565" y="3657962"/>
            <a:ext cx="2360" cy="33760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4" name="Group 36">
            <a:extLst>
              <a:ext uri="{FF2B5EF4-FFF2-40B4-BE49-F238E27FC236}">
                <a16:creationId xmlns:a16="http://schemas.microsoft.com/office/drawing/2014/main" id="{BF084F19-894B-418D-9D60-50211F43650C}"/>
              </a:ext>
            </a:extLst>
          </p:cNvPr>
          <p:cNvGrpSpPr>
            <a:grpSpLocks/>
          </p:cNvGrpSpPr>
          <p:nvPr/>
        </p:nvGrpSpPr>
        <p:grpSpPr bwMode="auto">
          <a:xfrm>
            <a:off x="6473903" y="4024137"/>
            <a:ext cx="949325" cy="488950"/>
            <a:chOff x="761" y="2540"/>
            <a:chExt cx="1589" cy="726"/>
          </a:xfrm>
        </p:grpSpPr>
        <p:sp>
          <p:nvSpPr>
            <p:cNvPr id="65" name="Freeform 37">
              <a:extLst>
                <a:ext uri="{FF2B5EF4-FFF2-40B4-BE49-F238E27FC236}">
                  <a16:creationId xmlns:a16="http://schemas.microsoft.com/office/drawing/2014/main" id="{F6156E05-BBD9-41E2-ADAE-84E4F94BE804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66" name="Freeform 38">
              <a:extLst>
                <a:ext uri="{FF2B5EF4-FFF2-40B4-BE49-F238E27FC236}">
                  <a16:creationId xmlns:a16="http://schemas.microsoft.com/office/drawing/2014/main" id="{4EA51899-F7BB-4053-8A6C-C9286B0D353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67" name="Freeform 39">
              <a:extLst>
                <a:ext uri="{FF2B5EF4-FFF2-40B4-BE49-F238E27FC236}">
                  <a16:creationId xmlns:a16="http://schemas.microsoft.com/office/drawing/2014/main" id="{E591E2F8-5D19-4401-A2EB-41DA9D37313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68" name="Freeform 40">
              <a:extLst>
                <a:ext uri="{FF2B5EF4-FFF2-40B4-BE49-F238E27FC236}">
                  <a16:creationId xmlns:a16="http://schemas.microsoft.com/office/drawing/2014/main" id="{484E504A-B33F-4F13-B56A-8CC782A3F856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69" name="Freeform 41">
              <a:extLst>
                <a:ext uri="{FF2B5EF4-FFF2-40B4-BE49-F238E27FC236}">
                  <a16:creationId xmlns:a16="http://schemas.microsoft.com/office/drawing/2014/main" id="{9F5D4F10-3399-4B77-9D87-B8132D2A678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70" name="Freeform 42">
              <a:extLst>
                <a:ext uri="{FF2B5EF4-FFF2-40B4-BE49-F238E27FC236}">
                  <a16:creationId xmlns:a16="http://schemas.microsoft.com/office/drawing/2014/main" id="{3BF2ED83-E0E0-4299-B7EA-A9D3EAB282A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71" name="Freeform 43">
              <a:extLst>
                <a:ext uri="{FF2B5EF4-FFF2-40B4-BE49-F238E27FC236}">
                  <a16:creationId xmlns:a16="http://schemas.microsoft.com/office/drawing/2014/main" id="{DDD0B176-FFA0-43E0-967D-C33ED88194C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72" name="Rectangle 44">
            <a:extLst>
              <a:ext uri="{FF2B5EF4-FFF2-40B4-BE49-F238E27FC236}">
                <a16:creationId xmlns:a16="http://schemas.microsoft.com/office/drawing/2014/main" id="{EC46B6E0-5FDB-4A19-81B5-49E4F4951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1328" y="4716287"/>
            <a:ext cx="1440000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>
                <a:latin typeface="Arial Narrow" panose="020B0606020202030204" pitchFamily="34" charset="0"/>
              </a:rPr>
              <a:t>F</a:t>
            </a:r>
            <a:r>
              <a:rPr lang="de-DE" sz="2400" baseline="-25000">
                <a:latin typeface="Arial Narrow" panose="020B0606020202030204" pitchFamily="34" charset="0"/>
              </a:rPr>
              <a:t> </a:t>
            </a:r>
            <a:r>
              <a:rPr lang="de-DE" sz="2400" baseline="30000">
                <a:latin typeface="Arial Narrow" panose="020B0606020202030204" pitchFamily="34" charset="0"/>
              </a:rPr>
              <a:t>-1 </a:t>
            </a:r>
            <a:r>
              <a:rPr lang="de-DE" sz="2400" baseline="-25000">
                <a:latin typeface="Arial Narrow" panose="020B0606020202030204" pitchFamily="34" charset="0"/>
              </a:rPr>
              <a:t>sym</a:t>
            </a:r>
          </a:p>
        </p:txBody>
      </p:sp>
      <p:cxnSp>
        <p:nvCxnSpPr>
          <p:cNvPr id="73" name="AutoShape 45">
            <a:extLst>
              <a:ext uri="{FF2B5EF4-FFF2-40B4-BE49-F238E27FC236}">
                <a16:creationId xmlns:a16="http://schemas.microsoft.com/office/drawing/2014/main" id="{0EDF160E-057C-4AD9-B332-F4204968FDDA}"/>
              </a:ext>
            </a:extLst>
          </p:cNvPr>
          <p:cNvCxnSpPr>
            <a:cxnSpLocks noChangeShapeType="1"/>
            <a:stCxn id="66" idx="20"/>
            <a:endCxn id="72" idx="0"/>
          </p:cNvCxnSpPr>
          <p:nvPr/>
        </p:nvCxnSpPr>
        <p:spPr bwMode="auto">
          <a:xfrm>
            <a:off x="6909419" y="4335390"/>
            <a:ext cx="1909" cy="380897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4" name="Text Box 46">
            <a:extLst>
              <a:ext uri="{FF2B5EF4-FFF2-40B4-BE49-F238E27FC236}">
                <a16:creationId xmlns:a16="http://schemas.microsoft.com/office/drawing/2014/main" id="{786F862B-8AF9-49E1-85FA-0A2E4C75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2978" y="4813125"/>
            <a:ext cx="66037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>
                <a:latin typeface="Arial Narrow" panose="020B0606020202030204" pitchFamily="34" charset="0"/>
              </a:rPr>
              <a:t>Chiffrat </a:t>
            </a:r>
          </a:p>
        </p:txBody>
      </p:sp>
      <p:sp>
        <p:nvSpPr>
          <p:cNvPr id="75" name="Text Box 47">
            <a:extLst>
              <a:ext uri="{FF2B5EF4-FFF2-40B4-BE49-F238E27FC236}">
                <a16:creationId xmlns:a16="http://schemas.microsoft.com/office/drawing/2014/main" id="{C0197BE8-740F-45C8-BFC0-350C297ADD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2828" y="4813125"/>
            <a:ext cx="69570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>
                <a:latin typeface="Arial Narrow" panose="020B0606020202030204" pitchFamily="34" charset="0"/>
              </a:rPr>
              <a:t> Klartext</a:t>
            </a:r>
          </a:p>
        </p:txBody>
      </p:sp>
      <p:cxnSp>
        <p:nvCxnSpPr>
          <p:cNvPr id="76" name="AutoShape 48">
            <a:extLst>
              <a:ext uri="{FF2B5EF4-FFF2-40B4-BE49-F238E27FC236}">
                <a16:creationId xmlns:a16="http://schemas.microsoft.com/office/drawing/2014/main" id="{0D934DB0-FF61-4864-A499-9F71C38D36C2}"/>
              </a:ext>
            </a:extLst>
          </p:cNvPr>
          <p:cNvCxnSpPr>
            <a:cxnSpLocks noChangeShapeType="1"/>
            <a:stCxn id="74" idx="3"/>
            <a:endCxn id="72" idx="1"/>
          </p:cNvCxnSpPr>
          <p:nvPr/>
        </p:nvCxnSpPr>
        <p:spPr bwMode="auto">
          <a:xfrm>
            <a:off x="3543352" y="4998882"/>
            <a:ext cx="2647976" cy="474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AutoShape 49">
            <a:extLst>
              <a:ext uri="{FF2B5EF4-FFF2-40B4-BE49-F238E27FC236}">
                <a16:creationId xmlns:a16="http://schemas.microsoft.com/office/drawing/2014/main" id="{9E743B98-3831-4FF6-A0D9-D83A7E1F5343}"/>
              </a:ext>
            </a:extLst>
          </p:cNvPr>
          <p:cNvCxnSpPr>
            <a:cxnSpLocks noChangeShapeType="1"/>
            <a:stCxn id="72" idx="3"/>
            <a:endCxn id="75" idx="1"/>
          </p:cNvCxnSpPr>
          <p:nvPr/>
        </p:nvCxnSpPr>
        <p:spPr bwMode="auto">
          <a:xfrm flipV="1">
            <a:off x="7631328" y="4998882"/>
            <a:ext cx="401500" cy="474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8" name="Group 50">
            <a:extLst>
              <a:ext uri="{FF2B5EF4-FFF2-40B4-BE49-F238E27FC236}">
                <a16:creationId xmlns:a16="http://schemas.microsoft.com/office/drawing/2014/main" id="{005E23A9-3A85-436D-855E-942FF211C114}"/>
              </a:ext>
            </a:extLst>
          </p:cNvPr>
          <p:cNvGrpSpPr>
            <a:grpSpLocks/>
          </p:cNvGrpSpPr>
          <p:nvPr/>
        </p:nvGrpSpPr>
        <p:grpSpPr bwMode="auto">
          <a:xfrm>
            <a:off x="4580015" y="3292300"/>
            <a:ext cx="1200150" cy="574675"/>
            <a:chOff x="2587" y="2540"/>
            <a:chExt cx="1589" cy="726"/>
          </a:xfrm>
        </p:grpSpPr>
        <p:sp>
          <p:nvSpPr>
            <p:cNvPr id="79" name="Freeform 51">
              <a:extLst>
                <a:ext uri="{FF2B5EF4-FFF2-40B4-BE49-F238E27FC236}">
                  <a16:creationId xmlns:a16="http://schemas.microsoft.com/office/drawing/2014/main" id="{472AECFE-DE49-48C6-92F7-EA59201F7E4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80" name="Freeform 52">
              <a:extLst>
                <a:ext uri="{FF2B5EF4-FFF2-40B4-BE49-F238E27FC236}">
                  <a16:creationId xmlns:a16="http://schemas.microsoft.com/office/drawing/2014/main" id="{B73AD0C5-A9EE-45E6-9F82-495B9B03D3C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81" name="Freeform 53">
              <a:extLst>
                <a:ext uri="{FF2B5EF4-FFF2-40B4-BE49-F238E27FC236}">
                  <a16:creationId xmlns:a16="http://schemas.microsoft.com/office/drawing/2014/main" id="{95D6883C-5E3A-4FAC-9A96-E08CBEAABC6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82" name="Freeform 54">
              <a:extLst>
                <a:ext uri="{FF2B5EF4-FFF2-40B4-BE49-F238E27FC236}">
                  <a16:creationId xmlns:a16="http://schemas.microsoft.com/office/drawing/2014/main" id="{83DF88BA-45DE-4A4D-B5C3-C9A476BE400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83" name="Freeform 55">
              <a:extLst>
                <a:ext uri="{FF2B5EF4-FFF2-40B4-BE49-F238E27FC236}">
                  <a16:creationId xmlns:a16="http://schemas.microsoft.com/office/drawing/2014/main" id="{F9FFC5D1-D50A-4059-B35F-185E39B25B3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84" name="Freeform 56">
              <a:extLst>
                <a:ext uri="{FF2B5EF4-FFF2-40B4-BE49-F238E27FC236}">
                  <a16:creationId xmlns:a16="http://schemas.microsoft.com/office/drawing/2014/main" id="{91F3D0CF-0F45-41A5-89C5-5BAE9C68A66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85" name="Freeform 57">
              <a:extLst>
                <a:ext uri="{FF2B5EF4-FFF2-40B4-BE49-F238E27FC236}">
                  <a16:creationId xmlns:a16="http://schemas.microsoft.com/office/drawing/2014/main" id="{3D9E5356-ECBF-4642-8F29-A36FD011303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cxnSp>
        <p:nvCxnSpPr>
          <p:cNvPr id="86" name="AutoShape 58">
            <a:extLst>
              <a:ext uri="{FF2B5EF4-FFF2-40B4-BE49-F238E27FC236}">
                <a16:creationId xmlns:a16="http://schemas.microsoft.com/office/drawing/2014/main" id="{AD9D2BA9-2AA3-46E8-978E-30078AA51483}"/>
              </a:ext>
            </a:extLst>
          </p:cNvPr>
          <p:cNvCxnSpPr>
            <a:cxnSpLocks noChangeShapeType="1"/>
            <a:stCxn id="47" idx="33"/>
            <a:endCxn id="32" idx="1"/>
          </p:cNvCxnSpPr>
          <p:nvPr/>
        </p:nvCxnSpPr>
        <p:spPr bwMode="auto">
          <a:xfrm>
            <a:off x="2919468" y="1497638"/>
            <a:ext cx="550807" cy="7992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7" name="Text Box 59">
            <a:extLst>
              <a:ext uri="{FF2B5EF4-FFF2-40B4-BE49-F238E27FC236}">
                <a16:creationId xmlns:a16="http://schemas.microsoft.com/office/drawing/2014/main" id="{83B24DF5-9C60-45E1-98DB-1C0A1DBAAC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6238" y="1335767"/>
            <a:ext cx="103874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ENC (RND)</a:t>
            </a:r>
          </a:p>
        </p:txBody>
      </p:sp>
      <p:cxnSp>
        <p:nvCxnSpPr>
          <p:cNvPr id="88" name="AutoShape 60">
            <a:extLst>
              <a:ext uri="{FF2B5EF4-FFF2-40B4-BE49-F238E27FC236}">
                <a16:creationId xmlns:a16="http://schemas.microsoft.com/office/drawing/2014/main" id="{AA9DC4A4-B72D-466C-A78E-322A1714E1E3}"/>
              </a:ext>
            </a:extLst>
          </p:cNvPr>
          <p:cNvCxnSpPr>
            <a:cxnSpLocks noChangeShapeType="1"/>
            <a:stCxn id="32" idx="3"/>
            <a:endCxn id="87" idx="1"/>
          </p:cNvCxnSpPr>
          <p:nvPr/>
        </p:nvCxnSpPr>
        <p:spPr bwMode="auto">
          <a:xfrm>
            <a:off x="4910275" y="1505630"/>
            <a:ext cx="545963" cy="15894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echteck 1">
            <a:extLst>
              <a:ext uri="{FF2B5EF4-FFF2-40B4-BE49-F238E27FC236}">
                <a16:creationId xmlns:a16="http://schemas.microsoft.com/office/drawing/2014/main" id="{49A9822E-D628-4BBE-9674-A9C1F864391A}"/>
              </a:ext>
            </a:extLst>
          </p:cNvPr>
          <p:cNvSpPr/>
          <p:nvPr/>
        </p:nvSpPr>
        <p:spPr>
          <a:xfrm>
            <a:off x="577850" y="2771009"/>
            <a:ext cx="5196633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Absender (verschlüsseln)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5A757EFA-9169-4513-A85C-895697990BE0}"/>
              </a:ext>
            </a:extLst>
          </p:cNvPr>
          <p:cNvSpPr/>
          <p:nvPr/>
        </p:nvSpPr>
        <p:spPr>
          <a:xfrm>
            <a:off x="3219450" y="5493974"/>
            <a:ext cx="5505618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Empfänger (entschlüsseln)</a:t>
            </a:r>
          </a:p>
        </p:txBody>
      </p:sp>
      <p:grpSp>
        <p:nvGrpSpPr>
          <p:cNvPr id="96" name="Group 160">
            <a:extLst>
              <a:ext uri="{FF2B5EF4-FFF2-40B4-BE49-F238E27FC236}">
                <a16:creationId xmlns:a16="http://schemas.microsoft.com/office/drawing/2014/main" id="{347EF2A6-CDC3-4A4D-BD9C-A3995F11122A}"/>
              </a:ext>
            </a:extLst>
          </p:cNvPr>
          <p:cNvGrpSpPr>
            <a:grpSpLocks/>
          </p:cNvGrpSpPr>
          <p:nvPr/>
        </p:nvGrpSpPr>
        <p:grpSpPr bwMode="auto">
          <a:xfrm>
            <a:off x="6614159" y="1649981"/>
            <a:ext cx="1030287" cy="549275"/>
            <a:chOff x="1226" y="2575"/>
            <a:chExt cx="781" cy="460"/>
          </a:xfrm>
        </p:grpSpPr>
        <p:sp>
          <p:nvSpPr>
            <p:cNvPr id="97" name="Rectangle 161">
              <a:extLst>
                <a:ext uri="{FF2B5EF4-FFF2-40B4-BE49-F238E27FC236}">
                  <a16:creationId xmlns:a16="http://schemas.microsoft.com/office/drawing/2014/main" id="{47349290-5BF6-4428-9C0B-3F1DC0942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2575"/>
              <a:ext cx="781" cy="460"/>
            </a:xfrm>
            <a:prstGeom prst="rect">
              <a:avLst/>
            </a:prstGeom>
            <a:solidFill>
              <a:srgbClr val="D2CFBA"/>
            </a:solidFill>
            <a:ln w="1905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98" name="AutoShape 162">
              <a:extLst>
                <a:ext uri="{FF2B5EF4-FFF2-40B4-BE49-F238E27FC236}">
                  <a16:creationId xmlns:a16="http://schemas.microsoft.com/office/drawing/2014/main" id="{63815F38-2B4A-4340-BA2B-45146B90AC9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226" y="2747"/>
              <a:ext cx="781" cy="288"/>
            </a:xfrm>
            <a:custGeom>
              <a:avLst/>
              <a:gdLst>
                <a:gd name="G0" fmla="+- 7660 0 0"/>
                <a:gd name="G1" fmla="+- 21600 0 7660"/>
                <a:gd name="G2" fmla="*/ 7660 1 2"/>
                <a:gd name="G3" fmla="+- 21600 0 G2"/>
                <a:gd name="G4" fmla="+/ 7660 21600 2"/>
                <a:gd name="G5" fmla="+/ G1 0 2"/>
                <a:gd name="G6" fmla="*/ 21600 21600 7660"/>
                <a:gd name="G7" fmla="*/ G6 1 2"/>
                <a:gd name="G8" fmla="+- 21600 0 G7"/>
                <a:gd name="G9" fmla="*/ 21600 1 2"/>
                <a:gd name="G10" fmla="+- 7660 0 G9"/>
                <a:gd name="G11" fmla="?: G10 G8 0"/>
                <a:gd name="G12" fmla="?: G10 G7 21600"/>
                <a:gd name="T0" fmla="*/ 17770 w 21600"/>
                <a:gd name="T1" fmla="*/ 10800 h 21600"/>
                <a:gd name="T2" fmla="*/ 10800 w 21600"/>
                <a:gd name="T3" fmla="*/ 21600 h 21600"/>
                <a:gd name="T4" fmla="*/ 3830 w 21600"/>
                <a:gd name="T5" fmla="*/ 10800 h 21600"/>
                <a:gd name="T6" fmla="*/ 10800 w 21600"/>
                <a:gd name="T7" fmla="*/ 0 h 21600"/>
                <a:gd name="T8" fmla="*/ 5630 w 21600"/>
                <a:gd name="T9" fmla="*/ 5630 h 21600"/>
                <a:gd name="T10" fmla="*/ 15970 w 21600"/>
                <a:gd name="T11" fmla="*/ 1597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660" y="21600"/>
                  </a:lnTo>
                  <a:lnTo>
                    <a:pt x="139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2CFB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99" name="AutoShape 163">
              <a:extLst>
                <a:ext uri="{FF2B5EF4-FFF2-40B4-BE49-F238E27FC236}">
                  <a16:creationId xmlns:a16="http://schemas.microsoft.com/office/drawing/2014/main" id="{591DCC96-1B49-498F-A799-3F2123A948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2575"/>
              <a:ext cx="781" cy="172"/>
            </a:xfrm>
            <a:custGeom>
              <a:avLst/>
              <a:gdLst>
                <a:gd name="G0" fmla="+- 7660 0 0"/>
                <a:gd name="G1" fmla="+- 21600 0 7660"/>
                <a:gd name="G2" fmla="*/ 7660 1 2"/>
                <a:gd name="G3" fmla="+- 21600 0 G2"/>
                <a:gd name="G4" fmla="+/ 7660 21600 2"/>
                <a:gd name="G5" fmla="+/ G1 0 2"/>
                <a:gd name="G6" fmla="*/ 21600 21600 7660"/>
                <a:gd name="G7" fmla="*/ G6 1 2"/>
                <a:gd name="G8" fmla="+- 21600 0 G7"/>
                <a:gd name="G9" fmla="*/ 21600 1 2"/>
                <a:gd name="G10" fmla="+- 7660 0 G9"/>
                <a:gd name="G11" fmla="?: G10 G8 0"/>
                <a:gd name="G12" fmla="?: G10 G7 21600"/>
                <a:gd name="T0" fmla="*/ 17770 w 21600"/>
                <a:gd name="T1" fmla="*/ 10800 h 21600"/>
                <a:gd name="T2" fmla="*/ 10800 w 21600"/>
                <a:gd name="T3" fmla="*/ 21600 h 21600"/>
                <a:gd name="T4" fmla="*/ 3830 w 21600"/>
                <a:gd name="T5" fmla="*/ 10800 h 21600"/>
                <a:gd name="T6" fmla="*/ 10800 w 21600"/>
                <a:gd name="T7" fmla="*/ 0 h 21600"/>
                <a:gd name="T8" fmla="*/ 5630 w 21600"/>
                <a:gd name="T9" fmla="*/ 5630 h 21600"/>
                <a:gd name="T10" fmla="*/ 15970 w 21600"/>
                <a:gd name="T11" fmla="*/ 1597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660" y="21600"/>
                  </a:lnTo>
                  <a:lnTo>
                    <a:pt x="139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2CFB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00" name="AutoShape 164">
              <a:extLst>
                <a:ext uri="{FF2B5EF4-FFF2-40B4-BE49-F238E27FC236}">
                  <a16:creationId xmlns:a16="http://schemas.microsoft.com/office/drawing/2014/main" id="{36926F0E-1CFE-4277-AA6D-74263A49E3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2575"/>
              <a:ext cx="781" cy="288"/>
            </a:xfrm>
            <a:custGeom>
              <a:avLst/>
              <a:gdLst>
                <a:gd name="G0" fmla="+- 7660 0 0"/>
                <a:gd name="G1" fmla="+- 21600 0 7660"/>
                <a:gd name="G2" fmla="*/ 7660 1 2"/>
                <a:gd name="G3" fmla="+- 21600 0 G2"/>
                <a:gd name="G4" fmla="+/ 7660 21600 2"/>
                <a:gd name="G5" fmla="+/ G1 0 2"/>
                <a:gd name="G6" fmla="*/ 21600 21600 7660"/>
                <a:gd name="G7" fmla="*/ G6 1 2"/>
                <a:gd name="G8" fmla="+- 21600 0 G7"/>
                <a:gd name="G9" fmla="*/ 21600 1 2"/>
                <a:gd name="G10" fmla="+- 7660 0 G9"/>
                <a:gd name="G11" fmla="?: G10 G8 0"/>
                <a:gd name="G12" fmla="?: G10 G7 21600"/>
                <a:gd name="T0" fmla="*/ 17770 w 21600"/>
                <a:gd name="T1" fmla="*/ 10800 h 21600"/>
                <a:gd name="T2" fmla="*/ 10800 w 21600"/>
                <a:gd name="T3" fmla="*/ 21600 h 21600"/>
                <a:gd name="T4" fmla="*/ 3830 w 21600"/>
                <a:gd name="T5" fmla="*/ 10800 h 21600"/>
                <a:gd name="T6" fmla="*/ 10800 w 21600"/>
                <a:gd name="T7" fmla="*/ 0 h 21600"/>
                <a:gd name="T8" fmla="*/ 5630 w 21600"/>
                <a:gd name="T9" fmla="*/ 5630 h 21600"/>
                <a:gd name="T10" fmla="*/ 15970 w 21600"/>
                <a:gd name="T11" fmla="*/ 1597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660" y="21600"/>
                  </a:lnTo>
                  <a:lnTo>
                    <a:pt x="139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101" name="Group 160">
            <a:extLst>
              <a:ext uri="{FF2B5EF4-FFF2-40B4-BE49-F238E27FC236}">
                <a16:creationId xmlns:a16="http://schemas.microsoft.com/office/drawing/2014/main" id="{8944A9FA-C925-4288-AFCC-72F5BA8EDF3F}"/>
              </a:ext>
            </a:extLst>
          </p:cNvPr>
          <p:cNvGrpSpPr>
            <a:grpSpLocks/>
          </p:cNvGrpSpPr>
          <p:nvPr/>
        </p:nvGrpSpPr>
        <p:grpSpPr bwMode="auto">
          <a:xfrm>
            <a:off x="1696030" y="4391523"/>
            <a:ext cx="1030287" cy="549275"/>
            <a:chOff x="1226" y="2575"/>
            <a:chExt cx="781" cy="460"/>
          </a:xfrm>
        </p:grpSpPr>
        <p:sp>
          <p:nvSpPr>
            <p:cNvPr id="102" name="Rectangle 161">
              <a:extLst>
                <a:ext uri="{FF2B5EF4-FFF2-40B4-BE49-F238E27FC236}">
                  <a16:creationId xmlns:a16="http://schemas.microsoft.com/office/drawing/2014/main" id="{55962362-DA2A-42DF-98F2-7FD67D68D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2575"/>
              <a:ext cx="781" cy="460"/>
            </a:xfrm>
            <a:prstGeom prst="rect">
              <a:avLst/>
            </a:prstGeom>
            <a:solidFill>
              <a:srgbClr val="D2CFBA"/>
            </a:solidFill>
            <a:ln w="1905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03" name="AutoShape 162">
              <a:extLst>
                <a:ext uri="{FF2B5EF4-FFF2-40B4-BE49-F238E27FC236}">
                  <a16:creationId xmlns:a16="http://schemas.microsoft.com/office/drawing/2014/main" id="{D2FA1F25-8207-4A40-A1EB-44C8885FC7E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226" y="2747"/>
              <a:ext cx="781" cy="288"/>
            </a:xfrm>
            <a:custGeom>
              <a:avLst/>
              <a:gdLst>
                <a:gd name="G0" fmla="+- 7660 0 0"/>
                <a:gd name="G1" fmla="+- 21600 0 7660"/>
                <a:gd name="G2" fmla="*/ 7660 1 2"/>
                <a:gd name="G3" fmla="+- 21600 0 G2"/>
                <a:gd name="G4" fmla="+/ 7660 21600 2"/>
                <a:gd name="G5" fmla="+/ G1 0 2"/>
                <a:gd name="G6" fmla="*/ 21600 21600 7660"/>
                <a:gd name="G7" fmla="*/ G6 1 2"/>
                <a:gd name="G8" fmla="+- 21600 0 G7"/>
                <a:gd name="G9" fmla="*/ 21600 1 2"/>
                <a:gd name="G10" fmla="+- 7660 0 G9"/>
                <a:gd name="G11" fmla="?: G10 G8 0"/>
                <a:gd name="G12" fmla="?: G10 G7 21600"/>
                <a:gd name="T0" fmla="*/ 17770 w 21600"/>
                <a:gd name="T1" fmla="*/ 10800 h 21600"/>
                <a:gd name="T2" fmla="*/ 10800 w 21600"/>
                <a:gd name="T3" fmla="*/ 21600 h 21600"/>
                <a:gd name="T4" fmla="*/ 3830 w 21600"/>
                <a:gd name="T5" fmla="*/ 10800 h 21600"/>
                <a:gd name="T6" fmla="*/ 10800 w 21600"/>
                <a:gd name="T7" fmla="*/ 0 h 21600"/>
                <a:gd name="T8" fmla="*/ 5630 w 21600"/>
                <a:gd name="T9" fmla="*/ 5630 h 21600"/>
                <a:gd name="T10" fmla="*/ 15970 w 21600"/>
                <a:gd name="T11" fmla="*/ 1597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660" y="21600"/>
                  </a:lnTo>
                  <a:lnTo>
                    <a:pt x="139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2CFB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04" name="AutoShape 163">
              <a:extLst>
                <a:ext uri="{FF2B5EF4-FFF2-40B4-BE49-F238E27FC236}">
                  <a16:creationId xmlns:a16="http://schemas.microsoft.com/office/drawing/2014/main" id="{639B772F-3A21-4500-A7AA-552C873DBB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2575"/>
              <a:ext cx="781" cy="172"/>
            </a:xfrm>
            <a:custGeom>
              <a:avLst/>
              <a:gdLst>
                <a:gd name="G0" fmla="+- 7660 0 0"/>
                <a:gd name="G1" fmla="+- 21600 0 7660"/>
                <a:gd name="G2" fmla="*/ 7660 1 2"/>
                <a:gd name="G3" fmla="+- 21600 0 G2"/>
                <a:gd name="G4" fmla="+/ 7660 21600 2"/>
                <a:gd name="G5" fmla="+/ G1 0 2"/>
                <a:gd name="G6" fmla="*/ 21600 21600 7660"/>
                <a:gd name="G7" fmla="*/ G6 1 2"/>
                <a:gd name="G8" fmla="+- 21600 0 G7"/>
                <a:gd name="G9" fmla="*/ 21600 1 2"/>
                <a:gd name="G10" fmla="+- 7660 0 G9"/>
                <a:gd name="G11" fmla="?: G10 G8 0"/>
                <a:gd name="G12" fmla="?: G10 G7 21600"/>
                <a:gd name="T0" fmla="*/ 17770 w 21600"/>
                <a:gd name="T1" fmla="*/ 10800 h 21600"/>
                <a:gd name="T2" fmla="*/ 10800 w 21600"/>
                <a:gd name="T3" fmla="*/ 21600 h 21600"/>
                <a:gd name="T4" fmla="*/ 3830 w 21600"/>
                <a:gd name="T5" fmla="*/ 10800 h 21600"/>
                <a:gd name="T6" fmla="*/ 10800 w 21600"/>
                <a:gd name="T7" fmla="*/ 0 h 21600"/>
                <a:gd name="T8" fmla="*/ 5630 w 21600"/>
                <a:gd name="T9" fmla="*/ 5630 h 21600"/>
                <a:gd name="T10" fmla="*/ 15970 w 21600"/>
                <a:gd name="T11" fmla="*/ 1597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660" y="21600"/>
                  </a:lnTo>
                  <a:lnTo>
                    <a:pt x="139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2CFB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05" name="AutoShape 164">
              <a:extLst>
                <a:ext uri="{FF2B5EF4-FFF2-40B4-BE49-F238E27FC236}">
                  <a16:creationId xmlns:a16="http://schemas.microsoft.com/office/drawing/2014/main" id="{5568C452-9F9C-4831-9C6C-6267B645BA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2575"/>
              <a:ext cx="781" cy="288"/>
            </a:xfrm>
            <a:custGeom>
              <a:avLst/>
              <a:gdLst>
                <a:gd name="G0" fmla="+- 7660 0 0"/>
                <a:gd name="G1" fmla="+- 21600 0 7660"/>
                <a:gd name="G2" fmla="*/ 7660 1 2"/>
                <a:gd name="G3" fmla="+- 21600 0 G2"/>
                <a:gd name="G4" fmla="+/ 7660 21600 2"/>
                <a:gd name="G5" fmla="+/ G1 0 2"/>
                <a:gd name="G6" fmla="*/ 21600 21600 7660"/>
                <a:gd name="G7" fmla="*/ G6 1 2"/>
                <a:gd name="G8" fmla="+- 21600 0 G7"/>
                <a:gd name="G9" fmla="*/ 21600 1 2"/>
                <a:gd name="G10" fmla="+- 7660 0 G9"/>
                <a:gd name="G11" fmla="?: G10 G8 0"/>
                <a:gd name="G12" fmla="?: G10 G7 21600"/>
                <a:gd name="T0" fmla="*/ 17770 w 21600"/>
                <a:gd name="T1" fmla="*/ 10800 h 21600"/>
                <a:gd name="T2" fmla="*/ 10800 w 21600"/>
                <a:gd name="T3" fmla="*/ 21600 h 21600"/>
                <a:gd name="T4" fmla="*/ 3830 w 21600"/>
                <a:gd name="T5" fmla="*/ 10800 h 21600"/>
                <a:gd name="T6" fmla="*/ 10800 w 21600"/>
                <a:gd name="T7" fmla="*/ 0 h 21600"/>
                <a:gd name="T8" fmla="*/ 5630 w 21600"/>
                <a:gd name="T9" fmla="*/ 5630 h 21600"/>
                <a:gd name="T10" fmla="*/ 15970 w 21600"/>
                <a:gd name="T11" fmla="*/ 1597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660" y="21600"/>
                  </a:lnTo>
                  <a:lnTo>
                    <a:pt x="139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46800" rIns="0" bIns="46800" anchor="ctr"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cxnSp>
        <p:nvCxnSpPr>
          <p:cNvPr id="106" name="AutoShape 29">
            <a:extLst>
              <a:ext uri="{FF2B5EF4-FFF2-40B4-BE49-F238E27FC236}">
                <a16:creationId xmlns:a16="http://schemas.microsoft.com/office/drawing/2014/main" id="{5092FC78-FAE1-47B3-A3E2-65271EC11DC9}"/>
              </a:ext>
            </a:extLst>
          </p:cNvPr>
          <p:cNvCxnSpPr>
            <a:cxnSpLocks noChangeShapeType="1"/>
            <a:endCxn id="102" idx="1"/>
          </p:cNvCxnSpPr>
          <p:nvPr/>
        </p:nvCxnSpPr>
        <p:spPr bwMode="auto">
          <a:xfrm>
            <a:off x="1205409" y="4666160"/>
            <a:ext cx="490621" cy="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7" name="AutoShape 29">
            <a:extLst>
              <a:ext uri="{FF2B5EF4-FFF2-40B4-BE49-F238E27FC236}">
                <a16:creationId xmlns:a16="http://schemas.microsoft.com/office/drawing/2014/main" id="{E1952355-2D54-47C3-B578-31F0F77CA544}"/>
              </a:ext>
            </a:extLst>
          </p:cNvPr>
          <p:cNvCxnSpPr>
            <a:cxnSpLocks noChangeShapeType="1"/>
            <a:stCxn id="97" idx="3"/>
          </p:cNvCxnSpPr>
          <p:nvPr/>
        </p:nvCxnSpPr>
        <p:spPr bwMode="auto">
          <a:xfrm flipV="1">
            <a:off x="7644446" y="1924618"/>
            <a:ext cx="497547" cy="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9" name="Textfeld 88">
            <a:extLst>
              <a:ext uri="{FF2B5EF4-FFF2-40B4-BE49-F238E27FC236}">
                <a16:creationId xmlns:a16="http://schemas.microsoft.com/office/drawing/2014/main" id="{3FF33A93-F5F0-441F-B74A-C63C4B6A8A7D}"/>
              </a:ext>
            </a:extLst>
          </p:cNvPr>
          <p:cNvSpPr txBox="1"/>
          <p:nvPr/>
        </p:nvSpPr>
        <p:spPr>
          <a:xfrm>
            <a:off x="596978" y="6006111"/>
            <a:ext cx="64001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58: Hybridverschlüsselung (schematischer Ablauf)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06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AutoShape 31">
            <a:extLst>
              <a:ext uri="{FF2B5EF4-FFF2-40B4-BE49-F238E27FC236}">
                <a16:creationId xmlns:a16="http://schemas.microsoft.com/office/drawing/2014/main" id="{3C8583C4-50F5-4094-964D-B17988C12EA3}"/>
              </a:ext>
            </a:extLst>
          </p:cNvPr>
          <p:cNvCxnSpPr>
            <a:cxnSpLocks noChangeShapeType="1"/>
            <a:stCxn id="13" idx="20"/>
            <a:endCxn id="2" idx="0"/>
          </p:cNvCxnSpPr>
          <p:nvPr/>
        </p:nvCxnSpPr>
        <p:spPr bwMode="auto">
          <a:xfrm flipH="1">
            <a:off x="2562491" y="1881428"/>
            <a:ext cx="1405" cy="366610"/>
          </a:xfrm>
          <a:prstGeom prst="straightConnector1">
            <a:avLst/>
          </a:prstGeom>
          <a:noFill/>
          <a:ln w="38100">
            <a:solidFill>
              <a:schemeClr val="tx2">
                <a:lumMod val="75000"/>
              </a:schemeClr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AutoShape 31">
            <a:extLst>
              <a:ext uri="{FF2B5EF4-FFF2-40B4-BE49-F238E27FC236}">
                <a16:creationId xmlns:a16="http://schemas.microsoft.com/office/drawing/2014/main" id="{3CD5BFBF-5486-48E8-9B81-02A85033696D}"/>
              </a:ext>
            </a:extLst>
          </p:cNvPr>
          <p:cNvCxnSpPr>
            <a:cxnSpLocks noChangeShapeType="1"/>
            <a:stCxn id="47" idx="20"/>
            <a:endCxn id="7" idx="0"/>
          </p:cNvCxnSpPr>
          <p:nvPr/>
        </p:nvCxnSpPr>
        <p:spPr bwMode="auto">
          <a:xfrm flipH="1">
            <a:off x="5820362" y="1881428"/>
            <a:ext cx="106" cy="1186744"/>
          </a:xfrm>
          <a:prstGeom prst="straightConnector1">
            <a:avLst/>
          </a:prstGeom>
          <a:noFill/>
          <a:ln w="38100">
            <a:solidFill>
              <a:schemeClr val="tx2">
                <a:lumMod val="75000"/>
              </a:schemeClr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ectangle 14">
            <a:extLst>
              <a:ext uri="{FF2B5EF4-FFF2-40B4-BE49-F238E27FC236}">
                <a16:creationId xmlns:a16="http://schemas.microsoft.com/office/drawing/2014/main" id="{D95BAC63-F45C-4DA6-B5E8-97C6FAB4FC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2491" y="2248038"/>
            <a:ext cx="1440000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 dirty="0">
                <a:latin typeface="Arial Narrow" panose="020B0606020202030204" pitchFamily="34" charset="0"/>
              </a:rPr>
              <a:t>F</a:t>
            </a:r>
          </a:p>
        </p:txBody>
      </p:sp>
      <p:sp>
        <p:nvSpPr>
          <p:cNvPr id="3" name="Text Box 15">
            <a:extLst>
              <a:ext uri="{FF2B5EF4-FFF2-40B4-BE49-F238E27FC236}">
                <a16:creationId xmlns:a16="http://schemas.microsoft.com/office/drawing/2014/main" id="{3B45B469-40B1-4416-8D25-A6FE20E0C8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430" y="2344875"/>
            <a:ext cx="559449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Daten </a:t>
            </a:r>
          </a:p>
        </p:txBody>
      </p:sp>
      <p:sp>
        <p:nvSpPr>
          <p:cNvPr id="4" name="Text Box 16">
            <a:extLst>
              <a:ext uri="{FF2B5EF4-FFF2-40B4-BE49-F238E27FC236}">
                <a16:creationId xmlns:a16="http://schemas.microsoft.com/office/drawing/2014/main" id="{46A2D7C8-E068-4153-AF53-D3349398C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5430" y="2344875"/>
            <a:ext cx="113492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MAC/HMAC </a:t>
            </a:r>
          </a:p>
        </p:txBody>
      </p:sp>
      <p:cxnSp>
        <p:nvCxnSpPr>
          <p:cNvPr id="5" name="AutoShape 17">
            <a:extLst>
              <a:ext uri="{FF2B5EF4-FFF2-40B4-BE49-F238E27FC236}">
                <a16:creationId xmlns:a16="http://schemas.microsoft.com/office/drawing/2014/main" id="{99FF57D3-05A0-4BC4-B600-952983D7AC16}"/>
              </a:ext>
            </a:extLst>
          </p:cNvPr>
          <p:cNvCxnSpPr>
            <a:cxnSpLocks noChangeShapeType="1"/>
            <a:stCxn id="3" idx="3"/>
            <a:endCxn id="2" idx="1"/>
          </p:cNvCxnSpPr>
          <p:nvPr/>
        </p:nvCxnSpPr>
        <p:spPr bwMode="auto">
          <a:xfrm>
            <a:off x="1182879" y="2530632"/>
            <a:ext cx="659612" cy="4744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AutoShape 18">
            <a:extLst>
              <a:ext uri="{FF2B5EF4-FFF2-40B4-BE49-F238E27FC236}">
                <a16:creationId xmlns:a16="http://schemas.microsoft.com/office/drawing/2014/main" id="{AF34A509-0667-487B-BEC4-5D2EFFE05F4F}"/>
              </a:ext>
            </a:extLst>
          </p:cNvPr>
          <p:cNvCxnSpPr>
            <a:cxnSpLocks noChangeShapeType="1"/>
            <a:stCxn id="2" idx="3"/>
            <a:endCxn id="4" idx="1"/>
          </p:cNvCxnSpPr>
          <p:nvPr/>
        </p:nvCxnSpPr>
        <p:spPr bwMode="auto">
          <a:xfrm flipV="1">
            <a:off x="3282491" y="2530632"/>
            <a:ext cx="642939" cy="4744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Text Box 20">
            <a:extLst>
              <a:ext uri="{FF2B5EF4-FFF2-40B4-BE49-F238E27FC236}">
                <a16:creationId xmlns:a16="http://schemas.microsoft.com/office/drawing/2014/main" id="{885B5C10-F271-443E-B9FC-815AB3540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5430" y="3168971"/>
            <a:ext cx="559449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Daten</a:t>
            </a:r>
          </a:p>
        </p:txBody>
      </p:sp>
      <p:cxnSp>
        <p:nvCxnSpPr>
          <p:cNvPr id="9" name="AutoShape 21">
            <a:extLst>
              <a:ext uri="{FF2B5EF4-FFF2-40B4-BE49-F238E27FC236}">
                <a16:creationId xmlns:a16="http://schemas.microsoft.com/office/drawing/2014/main" id="{23800692-02DC-46DC-ACE8-CD45EAEBA7E5}"/>
              </a:ext>
            </a:extLst>
          </p:cNvPr>
          <p:cNvCxnSpPr>
            <a:cxnSpLocks noChangeShapeType="1"/>
            <a:stCxn id="3" idx="2"/>
            <a:endCxn id="8" idx="1"/>
          </p:cNvCxnSpPr>
          <p:nvPr/>
        </p:nvCxnSpPr>
        <p:spPr bwMode="auto">
          <a:xfrm rot="16200000" flipH="1">
            <a:off x="2095122" y="1524420"/>
            <a:ext cx="638340" cy="3022275"/>
          </a:xfrm>
          <a:prstGeom prst="bentConnector2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1" name="Group 23">
            <a:extLst>
              <a:ext uri="{FF2B5EF4-FFF2-40B4-BE49-F238E27FC236}">
                <a16:creationId xmlns:a16="http://schemas.microsoft.com/office/drawing/2014/main" id="{5A1D1859-C22C-43F3-84D5-568DEB9B8537}"/>
              </a:ext>
            </a:extLst>
          </p:cNvPr>
          <p:cNvGrpSpPr>
            <a:grpSpLocks/>
          </p:cNvGrpSpPr>
          <p:nvPr/>
        </p:nvGrpSpPr>
        <p:grpSpPr bwMode="auto">
          <a:xfrm>
            <a:off x="2128380" y="1570175"/>
            <a:ext cx="949325" cy="488950"/>
            <a:chOff x="761" y="2540"/>
            <a:chExt cx="1589" cy="726"/>
          </a:xfrm>
        </p:grpSpPr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1D0F694D-6609-4A97-A52B-94ED17E67512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3" name="Freeform 25">
              <a:extLst>
                <a:ext uri="{FF2B5EF4-FFF2-40B4-BE49-F238E27FC236}">
                  <a16:creationId xmlns:a16="http://schemas.microsoft.com/office/drawing/2014/main" id="{ADDFEDA9-6B2B-49DE-9DA6-D878C8D99D7E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4" name="Freeform 26">
              <a:extLst>
                <a:ext uri="{FF2B5EF4-FFF2-40B4-BE49-F238E27FC236}">
                  <a16:creationId xmlns:a16="http://schemas.microsoft.com/office/drawing/2014/main" id="{C419211B-3241-4347-9B2F-7A7794BCBA7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5" name="Freeform 27">
              <a:extLst>
                <a:ext uri="{FF2B5EF4-FFF2-40B4-BE49-F238E27FC236}">
                  <a16:creationId xmlns:a16="http://schemas.microsoft.com/office/drawing/2014/main" id="{316D1008-891D-4968-B782-F8E35197E02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6" name="Freeform 28">
              <a:extLst>
                <a:ext uri="{FF2B5EF4-FFF2-40B4-BE49-F238E27FC236}">
                  <a16:creationId xmlns:a16="http://schemas.microsoft.com/office/drawing/2014/main" id="{F0C48F4F-5C35-4DE4-9CF6-D55B28BBC07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7" name="Freeform 29">
              <a:extLst>
                <a:ext uri="{FF2B5EF4-FFF2-40B4-BE49-F238E27FC236}">
                  <a16:creationId xmlns:a16="http://schemas.microsoft.com/office/drawing/2014/main" id="{F681C47A-4D85-4E3E-8A59-AA4E3301CB2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8" name="Freeform 30">
              <a:extLst>
                <a:ext uri="{FF2B5EF4-FFF2-40B4-BE49-F238E27FC236}">
                  <a16:creationId xmlns:a16="http://schemas.microsoft.com/office/drawing/2014/main" id="{C9D533F9-020B-45A5-88F2-695EA6B513C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7" name="Rectangle 19" descr="Diagonal weit nach oben">
            <a:extLst>
              <a:ext uri="{FF2B5EF4-FFF2-40B4-BE49-F238E27FC236}">
                <a16:creationId xmlns:a16="http://schemas.microsoft.com/office/drawing/2014/main" id="{B2FD8D89-44DA-4309-AA48-780863C24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0362" y="3068172"/>
            <a:ext cx="1440000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 dirty="0">
                <a:latin typeface="Arial Narrow" panose="020B0606020202030204" pitchFamily="34" charset="0"/>
              </a:rPr>
              <a:t>F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F0440126-623E-4E38-9B8B-28A2FEB998A8}"/>
              </a:ext>
            </a:extLst>
          </p:cNvPr>
          <p:cNvSpPr txBox="1"/>
          <p:nvPr/>
        </p:nvSpPr>
        <p:spPr>
          <a:xfrm>
            <a:off x="623430" y="5109144"/>
            <a:ext cx="77754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59: Einweg-Funktion mit geheimem Parameter (MAC, HMAC) (schematischer Ablauf)</a:t>
            </a:r>
            <a:endParaRPr lang="de-DE" dirty="0">
              <a:latin typeface="Arial Narrow" panose="020B0606020202030204" pitchFamily="34" charset="0"/>
            </a:endParaRPr>
          </a:p>
        </p:txBody>
      </p:sp>
      <p:cxnSp>
        <p:nvCxnSpPr>
          <p:cNvPr id="27" name="AutoShape 17">
            <a:extLst>
              <a:ext uri="{FF2B5EF4-FFF2-40B4-BE49-F238E27FC236}">
                <a16:creationId xmlns:a16="http://schemas.microsoft.com/office/drawing/2014/main" id="{3831F7F6-C6D1-4F3E-81D8-62623C9D0584}"/>
              </a:ext>
            </a:extLst>
          </p:cNvPr>
          <p:cNvCxnSpPr>
            <a:cxnSpLocks noChangeShapeType="1"/>
            <a:stCxn id="8" idx="3"/>
            <a:endCxn id="7" idx="1"/>
          </p:cNvCxnSpPr>
          <p:nvPr/>
        </p:nvCxnSpPr>
        <p:spPr bwMode="auto">
          <a:xfrm>
            <a:off x="4484879" y="3354728"/>
            <a:ext cx="615483" cy="782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Flussdiagramm: Verzweigung 36">
            <a:extLst>
              <a:ext uri="{FF2B5EF4-FFF2-40B4-BE49-F238E27FC236}">
                <a16:creationId xmlns:a16="http://schemas.microsoft.com/office/drawing/2014/main" id="{5361C79B-6661-4718-B734-4002F3F921EA}"/>
              </a:ext>
            </a:extLst>
          </p:cNvPr>
          <p:cNvSpPr/>
          <p:nvPr/>
        </p:nvSpPr>
        <p:spPr>
          <a:xfrm>
            <a:off x="6746487" y="2118484"/>
            <a:ext cx="1647626" cy="844682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  <a:latin typeface="Arial Narrow" panose="020B0606020202030204" pitchFamily="34" charset="0"/>
              </a:rPr>
              <a:t>gleich?</a:t>
            </a:r>
          </a:p>
        </p:txBody>
      </p:sp>
      <p:cxnSp>
        <p:nvCxnSpPr>
          <p:cNvPr id="39" name="AutoShape 21">
            <a:extLst>
              <a:ext uri="{FF2B5EF4-FFF2-40B4-BE49-F238E27FC236}">
                <a16:creationId xmlns:a16="http://schemas.microsoft.com/office/drawing/2014/main" id="{992CE0FC-C46A-4464-B15C-4F8261B920EE}"/>
              </a:ext>
            </a:extLst>
          </p:cNvPr>
          <p:cNvCxnSpPr>
            <a:cxnSpLocks noChangeShapeType="1"/>
            <a:stCxn id="7" idx="3"/>
            <a:endCxn id="37" idx="2"/>
          </p:cNvCxnSpPr>
          <p:nvPr/>
        </p:nvCxnSpPr>
        <p:spPr bwMode="auto">
          <a:xfrm flipV="1">
            <a:off x="6540362" y="2963166"/>
            <a:ext cx="1029938" cy="392344"/>
          </a:xfrm>
          <a:prstGeom prst="bentConnector2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AutoShape 18">
            <a:extLst>
              <a:ext uri="{FF2B5EF4-FFF2-40B4-BE49-F238E27FC236}">
                <a16:creationId xmlns:a16="http://schemas.microsoft.com/office/drawing/2014/main" id="{8D8FE40B-B50A-433B-B609-CA71D2CD2FB3}"/>
              </a:ext>
            </a:extLst>
          </p:cNvPr>
          <p:cNvCxnSpPr>
            <a:cxnSpLocks noChangeShapeType="1"/>
            <a:stCxn id="4" idx="3"/>
            <a:endCxn id="37" idx="1"/>
          </p:cNvCxnSpPr>
          <p:nvPr/>
        </p:nvCxnSpPr>
        <p:spPr bwMode="auto">
          <a:xfrm>
            <a:off x="5060356" y="2530632"/>
            <a:ext cx="1686131" cy="1019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5" name="Group 23">
            <a:extLst>
              <a:ext uri="{FF2B5EF4-FFF2-40B4-BE49-F238E27FC236}">
                <a16:creationId xmlns:a16="http://schemas.microsoft.com/office/drawing/2014/main" id="{41DA0A21-D120-43F8-926C-820C25EAF77E}"/>
              </a:ext>
            </a:extLst>
          </p:cNvPr>
          <p:cNvGrpSpPr>
            <a:grpSpLocks/>
          </p:cNvGrpSpPr>
          <p:nvPr/>
        </p:nvGrpSpPr>
        <p:grpSpPr bwMode="auto">
          <a:xfrm>
            <a:off x="5384952" y="1570175"/>
            <a:ext cx="949325" cy="488950"/>
            <a:chOff x="761" y="2540"/>
            <a:chExt cx="1589" cy="726"/>
          </a:xfrm>
        </p:grpSpPr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C2291CD1-AC97-4E7D-B1BB-6F7E245FA43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id="{180DB916-AA8B-42E9-A1CD-6DF71FFCC51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id="{D5D9C5A7-009B-45C8-A157-B4200A48EB36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id="{533B8361-EC04-40AA-9F24-B96E15478647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id="{4322A83B-D8E6-458A-BDD5-0F6298F96D14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1" name="Freeform 29">
              <a:extLst>
                <a:ext uri="{FF2B5EF4-FFF2-40B4-BE49-F238E27FC236}">
                  <a16:creationId xmlns:a16="http://schemas.microsoft.com/office/drawing/2014/main" id="{EA6238B7-D406-4972-A496-463DBF54FBE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id="{89CF9D4D-4D45-4B1C-8E14-9F6B52A4BCC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55" name="Rechteck 54">
            <a:extLst>
              <a:ext uri="{FF2B5EF4-FFF2-40B4-BE49-F238E27FC236}">
                <a16:creationId xmlns:a16="http://schemas.microsoft.com/office/drawing/2014/main" id="{56DCAE5C-48C9-425D-AB67-73F22E7F04F1}"/>
              </a:ext>
            </a:extLst>
          </p:cNvPr>
          <p:cNvSpPr/>
          <p:nvPr/>
        </p:nvSpPr>
        <p:spPr>
          <a:xfrm>
            <a:off x="496680" y="3889635"/>
            <a:ext cx="3867150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Erzeugen (vor dem Speichern/Versenden)</a:t>
            </a:r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4EA7ABFE-18B8-47DB-9181-E8D1CD5D8629}"/>
              </a:ext>
            </a:extLst>
          </p:cNvPr>
          <p:cNvSpPr/>
          <p:nvPr/>
        </p:nvSpPr>
        <p:spPr>
          <a:xfrm>
            <a:off x="4694030" y="3889635"/>
            <a:ext cx="3949868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Prüfen (beim Lesen/Empfangen)</a:t>
            </a:r>
          </a:p>
        </p:txBody>
      </p:sp>
    </p:spTree>
    <p:extLst>
      <p:ext uri="{BB962C8B-B14F-4D97-AF65-F5344CB8AC3E}">
        <p14:creationId xmlns:p14="http://schemas.microsoft.com/office/powerpoint/2010/main" val="2916598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4">
            <a:extLst>
              <a:ext uri="{FF2B5EF4-FFF2-40B4-BE49-F238E27FC236}">
                <a16:creationId xmlns:a16="http://schemas.microsoft.com/office/drawing/2014/main" id="{5A22BAC5-A8BA-49B2-AE0B-DA3FB3636F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2394" y="2188403"/>
            <a:ext cx="1440000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 dirty="0">
                <a:latin typeface="Arial Narrow" panose="020B0606020202030204" pitchFamily="34" charset="0"/>
              </a:rPr>
              <a:t>F</a:t>
            </a:r>
          </a:p>
        </p:txBody>
      </p:sp>
      <p:sp>
        <p:nvSpPr>
          <p:cNvPr id="22" name="Text Box 5">
            <a:extLst>
              <a:ext uri="{FF2B5EF4-FFF2-40B4-BE49-F238E27FC236}">
                <a16:creationId xmlns:a16="http://schemas.microsoft.com/office/drawing/2014/main" id="{04A7F2BD-A452-4127-9074-69FD75861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419" y="2285241"/>
            <a:ext cx="559449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Daten </a:t>
            </a:r>
          </a:p>
        </p:txBody>
      </p:sp>
      <p:sp>
        <p:nvSpPr>
          <p:cNvPr id="23" name="Text Box 6">
            <a:extLst>
              <a:ext uri="{FF2B5EF4-FFF2-40B4-BE49-F238E27FC236}">
                <a16:creationId xmlns:a16="http://schemas.microsoft.com/office/drawing/2014/main" id="{6580FD01-D416-41CA-99E3-C1FF06A272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6248" y="2285241"/>
            <a:ext cx="85279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>
                <a:latin typeface="Arial Narrow" panose="020B0606020202030204" pitchFamily="34" charset="0"/>
              </a:rPr>
              <a:t> Hashwert</a:t>
            </a:r>
          </a:p>
        </p:txBody>
      </p:sp>
      <p:cxnSp>
        <p:nvCxnSpPr>
          <p:cNvPr id="24" name="AutoShape 7">
            <a:extLst>
              <a:ext uri="{FF2B5EF4-FFF2-40B4-BE49-F238E27FC236}">
                <a16:creationId xmlns:a16="http://schemas.microsoft.com/office/drawing/2014/main" id="{1661EC3F-7827-42B1-ADAE-6B6045D25243}"/>
              </a:ext>
            </a:extLst>
          </p:cNvPr>
          <p:cNvCxnSpPr>
            <a:cxnSpLocks noChangeShapeType="1"/>
            <a:stCxn id="22" idx="3"/>
            <a:endCxn id="21" idx="1"/>
          </p:cNvCxnSpPr>
          <p:nvPr/>
        </p:nvCxnSpPr>
        <p:spPr bwMode="auto">
          <a:xfrm>
            <a:off x="1411868" y="2470998"/>
            <a:ext cx="510526" cy="474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AutoShape 8">
            <a:extLst>
              <a:ext uri="{FF2B5EF4-FFF2-40B4-BE49-F238E27FC236}">
                <a16:creationId xmlns:a16="http://schemas.microsoft.com/office/drawing/2014/main" id="{79329303-D01F-425A-BF07-FB54A39DC391}"/>
              </a:ext>
            </a:extLst>
          </p:cNvPr>
          <p:cNvCxnSpPr>
            <a:cxnSpLocks noChangeShapeType="1"/>
            <a:stCxn id="21" idx="3"/>
            <a:endCxn id="23" idx="1"/>
          </p:cNvCxnSpPr>
          <p:nvPr/>
        </p:nvCxnSpPr>
        <p:spPr bwMode="auto">
          <a:xfrm flipV="1">
            <a:off x="3362394" y="2470998"/>
            <a:ext cx="493854" cy="474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4505D457-F5E1-4AA6-A3D9-169CB01C2D21}"/>
              </a:ext>
            </a:extLst>
          </p:cNvPr>
          <p:cNvSpPr txBox="1"/>
          <p:nvPr/>
        </p:nvSpPr>
        <p:spPr>
          <a:xfrm>
            <a:off x="558876" y="5650252"/>
            <a:ext cx="8147217" cy="3715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60: Einweg-Funktion ohne geheimen Parameter (Hash): Eigenschaften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5402CA46-D6F4-4E04-AAF1-43AD91AF524E}"/>
              </a:ext>
            </a:extLst>
          </p:cNvPr>
          <p:cNvSpPr/>
          <p:nvPr/>
        </p:nvSpPr>
        <p:spPr>
          <a:xfrm>
            <a:off x="486741" y="2954073"/>
            <a:ext cx="2880000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Originaldaten D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E4E2BEFE-296D-46C4-B6B7-580A09B24479}"/>
              </a:ext>
            </a:extLst>
          </p:cNvPr>
          <p:cNvSpPr/>
          <p:nvPr/>
        </p:nvSpPr>
        <p:spPr>
          <a:xfrm>
            <a:off x="5753959" y="2289639"/>
            <a:ext cx="2880000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abweichende Daten D‘</a:t>
            </a:r>
          </a:p>
        </p:txBody>
      </p:sp>
      <p:sp>
        <p:nvSpPr>
          <p:cNvPr id="4" name="Rectangle 19" descr="Diagonal weit nach oben">
            <a:extLst>
              <a:ext uri="{FF2B5EF4-FFF2-40B4-BE49-F238E27FC236}">
                <a16:creationId xmlns:a16="http://schemas.microsoft.com/office/drawing/2014/main" id="{5D12B43F-886A-43DC-BD14-863B3F54BF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4196" y="2810802"/>
            <a:ext cx="1440000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 dirty="0">
                <a:latin typeface="Arial Narrow" panose="020B0606020202030204" pitchFamily="34" charset="0"/>
              </a:rPr>
              <a:t>F</a:t>
            </a:r>
          </a:p>
        </p:txBody>
      </p:sp>
      <p:sp>
        <p:nvSpPr>
          <p:cNvPr id="33" name="Text Box 5">
            <a:extLst>
              <a:ext uri="{FF2B5EF4-FFF2-40B4-BE49-F238E27FC236}">
                <a16:creationId xmlns:a16="http://schemas.microsoft.com/office/drawing/2014/main" id="{E89DCD74-7CE0-47F4-B8B7-6224A9DC37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4510" y="2912382"/>
            <a:ext cx="67005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b="1" dirty="0">
                <a:solidFill>
                  <a:schemeClr val="accent6"/>
                </a:solidFill>
                <a:latin typeface="Arial Nova Cond" panose="020B0506020202020204" pitchFamily="34" charset="0"/>
              </a:rPr>
              <a:t>Daten‘</a:t>
            </a:r>
          </a:p>
        </p:txBody>
      </p:sp>
      <p:cxnSp>
        <p:nvCxnSpPr>
          <p:cNvPr id="35" name="AutoShape 7">
            <a:extLst>
              <a:ext uri="{FF2B5EF4-FFF2-40B4-BE49-F238E27FC236}">
                <a16:creationId xmlns:a16="http://schemas.microsoft.com/office/drawing/2014/main" id="{066800BB-7917-4D4D-BE0D-DE327DB21EA2}"/>
              </a:ext>
            </a:extLst>
          </p:cNvPr>
          <p:cNvCxnSpPr>
            <a:cxnSpLocks noChangeShapeType="1"/>
            <a:stCxn id="4" idx="3"/>
            <a:endCxn id="33" idx="1"/>
          </p:cNvCxnSpPr>
          <p:nvPr/>
        </p:nvCxnSpPr>
        <p:spPr bwMode="auto">
          <a:xfrm flipV="1">
            <a:off x="6184196" y="3098139"/>
            <a:ext cx="1890314" cy="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Rectangle 19" descr="Diagonal weit nach oben">
            <a:extLst>
              <a:ext uri="{FF2B5EF4-FFF2-40B4-BE49-F238E27FC236}">
                <a16:creationId xmlns:a16="http://schemas.microsoft.com/office/drawing/2014/main" id="{076A3AF9-45C2-4C6D-9F82-2B827CFAF1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4196" y="1525190"/>
            <a:ext cx="1440000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 dirty="0">
                <a:latin typeface="Arial Narrow" panose="020B0606020202030204" pitchFamily="34" charset="0"/>
              </a:rPr>
              <a:t>F</a:t>
            </a:r>
          </a:p>
        </p:txBody>
      </p:sp>
      <p:sp>
        <p:nvSpPr>
          <p:cNvPr id="39" name="Text Box 5">
            <a:extLst>
              <a:ext uri="{FF2B5EF4-FFF2-40B4-BE49-F238E27FC236}">
                <a16:creationId xmlns:a16="http://schemas.microsoft.com/office/drawing/2014/main" id="{B6974449-8725-4B53-BE93-C3E02CC250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4510" y="1626770"/>
            <a:ext cx="67005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b="1" dirty="0">
                <a:solidFill>
                  <a:schemeClr val="accent6"/>
                </a:solidFill>
                <a:latin typeface="Arial Nova Cond" panose="020B0506020202020204" pitchFamily="34" charset="0"/>
              </a:rPr>
              <a:t>Daten‘</a:t>
            </a:r>
          </a:p>
        </p:txBody>
      </p:sp>
      <p:cxnSp>
        <p:nvCxnSpPr>
          <p:cNvPr id="40" name="AutoShape 7">
            <a:extLst>
              <a:ext uri="{FF2B5EF4-FFF2-40B4-BE49-F238E27FC236}">
                <a16:creationId xmlns:a16="http://schemas.microsoft.com/office/drawing/2014/main" id="{40978630-4C58-4025-971B-84B77EAE834D}"/>
              </a:ext>
            </a:extLst>
          </p:cNvPr>
          <p:cNvCxnSpPr>
            <a:cxnSpLocks noChangeShapeType="1"/>
            <a:stCxn id="39" idx="1"/>
            <a:endCxn id="37" idx="3"/>
          </p:cNvCxnSpPr>
          <p:nvPr/>
        </p:nvCxnSpPr>
        <p:spPr bwMode="auto">
          <a:xfrm flipH="1">
            <a:off x="6184196" y="1812527"/>
            <a:ext cx="1890314" cy="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AutoShape 8">
            <a:extLst>
              <a:ext uri="{FF2B5EF4-FFF2-40B4-BE49-F238E27FC236}">
                <a16:creationId xmlns:a16="http://schemas.microsoft.com/office/drawing/2014/main" id="{37201E1B-D8E6-4C77-B34F-8632E4F91B9F}"/>
              </a:ext>
            </a:extLst>
          </p:cNvPr>
          <p:cNvCxnSpPr>
            <a:cxnSpLocks noChangeShapeType="1"/>
            <a:stCxn id="23" idx="0"/>
            <a:endCxn id="37" idx="1"/>
          </p:cNvCxnSpPr>
          <p:nvPr/>
        </p:nvCxnSpPr>
        <p:spPr bwMode="auto">
          <a:xfrm rot="5400000" flipH="1" flipV="1">
            <a:off x="4277065" y="1818111"/>
            <a:ext cx="472713" cy="461549"/>
          </a:xfrm>
          <a:prstGeom prst="bentConnector2">
            <a:avLst/>
          </a:prstGeom>
          <a:noFill/>
          <a:ln w="38100">
            <a:solidFill>
              <a:schemeClr val="tx1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AutoShape 8">
            <a:extLst>
              <a:ext uri="{FF2B5EF4-FFF2-40B4-BE49-F238E27FC236}">
                <a16:creationId xmlns:a16="http://schemas.microsoft.com/office/drawing/2014/main" id="{F2AB22C5-A873-4138-8D61-89A86E35CF09}"/>
              </a:ext>
            </a:extLst>
          </p:cNvPr>
          <p:cNvCxnSpPr>
            <a:cxnSpLocks noChangeShapeType="1"/>
            <a:stCxn id="23" idx="2"/>
            <a:endCxn id="4" idx="1"/>
          </p:cNvCxnSpPr>
          <p:nvPr/>
        </p:nvCxnSpPr>
        <p:spPr bwMode="auto">
          <a:xfrm rot="16200000" flipH="1">
            <a:off x="4292728" y="2646672"/>
            <a:ext cx="441386" cy="461549"/>
          </a:xfrm>
          <a:prstGeom prst="bentConnector2">
            <a:avLst/>
          </a:prstGeom>
          <a:noFill/>
          <a:ln w="38100">
            <a:solidFill>
              <a:schemeClr val="tx1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Rechteck 51">
            <a:extLst>
              <a:ext uri="{FF2B5EF4-FFF2-40B4-BE49-F238E27FC236}">
                <a16:creationId xmlns:a16="http://schemas.microsoft.com/office/drawing/2014/main" id="{A2FCB262-9765-481B-963E-D0A1F3519FE1}"/>
              </a:ext>
            </a:extLst>
          </p:cNvPr>
          <p:cNvSpPr/>
          <p:nvPr/>
        </p:nvSpPr>
        <p:spPr>
          <a:xfrm>
            <a:off x="486741" y="681425"/>
            <a:ext cx="8289512" cy="64633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1789113" indent="-1789113">
              <a:lnSpc>
                <a:spcPct val="90000"/>
              </a:lnSpc>
            </a:pPr>
            <a:r>
              <a:rPr lang="de-DE" altLang="de-DE" sz="2000" u="sng" dirty="0">
                <a:latin typeface="Arial Narrow" panose="020B0606020202030204" pitchFamily="34" charset="0"/>
                <a:sym typeface="Symbol" pitchFamily="18" charset="2"/>
              </a:rPr>
              <a:t>Kollisionsresistenz</a:t>
            </a:r>
            <a:r>
              <a:rPr lang="de-DE" altLang="de-DE" sz="2000" dirty="0">
                <a:latin typeface="Arial Narrow" panose="020B0606020202030204" pitchFamily="34" charset="0"/>
                <a:sym typeface="Symbol" pitchFamily="18" charset="2"/>
              </a:rPr>
              <a:t>:	Es existieren </a:t>
            </a:r>
            <a:r>
              <a:rPr lang="de-DE" altLang="de-DE" sz="2000" u="sng" dirty="0">
                <a:latin typeface="Arial Narrow" panose="020B0606020202030204" pitchFamily="34" charset="0"/>
                <a:sym typeface="Symbol" pitchFamily="18" charset="2"/>
              </a:rPr>
              <a:t>keine</a:t>
            </a:r>
            <a:r>
              <a:rPr lang="de-DE" altLang="de-DE" sz="2000" dirty="0">
                <a:latin typeface="Arial Narrow" panose="020B0606020202030204" pitchFamily="34" charset="0"/>
                <a:sym typeface="Symbol" pitchFamily="18" charset="2"/>
              </a:rPr>
              <a:t> anderen, abweichenden </a:t>
            </a:r>
            <a:r>
              <a:rPr lang="de-DE" altLang="de-DE" sz="2000" b="1" dirty="0">
                <a:solidFill>
                  <a:schemeClr val="accent6"/>
                </a:solidFill>
                <a:latin typeface="Arial Nova Cond" panose="020B0506020202020204" pitchFamily="34" charset="0"/>
                <a:sym typeface="Symbol" pitchFamily="18" charset="2"/>
              </a:rPr>
              <a:t>Daten</a:t>
            </a:r>
            <a:r>
              <a:rPr lang="de-DE" altLang="de-DE" sz="2000" dirty="0">
                <a:latin typeface="Arial Narrow" panose="020B0606020202030204" pitchFamily="34" charset="0"/>
                <a:sym typeface="Symbol" pitchFamily="18" charset="2"/>
              </a:rPr>
              <a:t> (mit Bedeutung), die zum gleichen Hashwert führen.</a:t>
            </a:r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9E915E4C-D107-4814-8F5F-ABC259AA11F7}"/>
              </a:ext>
            </a:extLst>
          </p:cNvPr>
          <p:cNvSpPr/>
          <p:nvPr/>
        </p:nvSpPr>
        <p:spPr>
          <a:xfrm>
            <a:off x="486741" y="3823711"/>
            <a:ext cx="8147217" cy="92333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1789113" indent="-1789113">
              <a:lnSpc>
                <a:spcPct val="90000"/>
              </a:lnSpc>
            </a:pPr>
            <a:r>
              <a:rPr lang="de-DE" altLang="de-DE" sz="2000" u="sng" dirty="0">
                <a:latin typeface="Arial Narrow" panose="020B0606020202030204" pitchFamily="34" charset="0"/>
                <a:sym typeface="Symbol" pitchFamily="18" charset="2"/>
              </a:rPr>
              <a:t>Urbildresistenz:</a:t>
            </a:r>
            <a:r>
              <a:rPr lang="de-DE" altLang="de-DE" dirty="0">
                <a:latin typeface="Arial Narrow" panose="020B0606020202030204" pitchFamily="34" charset="0"/>
                <a:sym typeface="Symbol" pitchFamily="18" charset="2"/>
              </a:rPr>
              <a:t>	</a:t>
            </a:r>
            <a:r>
              <a:rPr lang="de-DE" altLang="de-DE" sz="2000" dirty="0">
                <a:latin typeface="Arial Narrow" panose="020B0606020202030204" pitchFamily="34" charset="0"/>
                <a:sym typeface="Symbol" pitchFamily="18" charset="2"/>
              </a:rPr>
              <a:t>Es ist praktisch </a:t>
            </a:r>
            <a:r>
              <a:rPr lang="de-DE" altLang="de-DE" sz="2000" u="sng" dirty="0">
                <a:latin typeface="Arial Narrow" panose="020B0606020202030204" pitchFamily="34" charset="0"/>
                <a:sym typeface="Symbol" pitchFamily="18" charset="2"/>
              </a:rPr>
              <a:t>unmöglich</a:t>
            </a:r>
            <a:r>
              <a:rPr lang="de-DE" altLang="de-DE" sz="2000" dirty="0">
                <a:latin typeface="Arial Narrow" panose="020B0606020202030204" pitchFamily="34" charset="0"/>
                <a:sym typeface="Symbol" pitchFamily="18" charset="2"/>
              </a:rPr>
              <a:t>, andere, abweichende </a:t>
            </a:r>
            <a:r>
              <a:rPr lang="de-DE" altLang="de-DE" sz="2000" b="1" dirty="0">
                <a:solidFill>
                  <a:schemeClr val="accent6"/>
                </a:solidFill>
                <a:latin typeface="Arial Nova Cond" panose="020B0506020202020204" pitchFamily="34" charset="0"/>
                <a:sym typeface="Symbol" pitchFamily="18" charset="2"/>
              </a:rPr>
              <a:t>Daten</a:t>
            </a:r>
            <a:r>
              <a:rPr lang="de-DE" altLang="de-DE" sz="2000" dirty="0">
                <a:latin typeface="Arial Narrow" panose="020B0606020202030204" pitchFamily="34" charset="0"/>
                <a:sym typeface="Symbol" pitchFamily="18" charset="2"/>
              </a:rPr>
              <a:t> (mit Bedeutungsinhalt) zu erzeugen, die den gleichen, gegebenen Hashwert haben.</a:t>
            </a:r>
          </a:p>
        </p:txBody>
      </p:sp>
      <p:sp>
        <p:nvSpPr>
          <p:cNvPr id="55" name="Pfeil: nach rechts 54">
            <a:extLst>
              <a:ext uri="{FF2B5EF4-FFF2-40B4-BE49-F238E27FC236}">
                <a16:creationId xmlns:a16="http://schemas.microsoft.com/office/drawing/2014/main" id="{B0C95E96-C07F-4414-AC30-ED8AFF08D4AA}"/>
              </a:ext>
            </a:extLst>
          </p:cNvPr>
          <p:cNvSpPr/>
          <p:nvPr/>
        </p:nvSpPr>
        <p:spPr>
          <a:xfrm rot="5400000">
            <a:off x="6885500" y="1091049"/>
            <a:ext cx="507584" cy="629346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56" name="Pfeil: nach rechts 55">
            <a:extLst>
              <a:ext uri="{FF2B5EF4-FFF2-40B4-BE49-F238E27FC236}">
                <a16:creationId xmlns:a16="http://schemas.microsoft.com/office/drawing/2014/main" id="{308E37A4-CCD3-46D6-80D6-7A5B4B226AF2}"/>
              </a:ext>
            </a:extLst>
          </p:cNvPr>
          <p:cNvSpPr/>
          <p:nvPr/>
        </p:nvSpPr>
        <p:spPr>
          <a:xfrm rot="5400000" flipH="1" flipV="1">
            <a:off x="6885500" y="3191891"/>
            <a:ext cx="507584" cy="629346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996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0">
            <a:extLst>
              <a:ext uri="{FF2B5EF4-FFF2-40B4-BE49-F238E27FC236}">
                <a16:creationId xmlns:a16="http://schemas.microsoft.com/office/drawing/2014/main" id="{8DA18F11-0486-4EDB-833C-3F3A9025F4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061" y="2093226"/>
            <a:ext cx="1440000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 dirty="0">
                <a:latin typeface="Arial Narrow" panose="020B0606020202030204" pitchFamily="34" charset="0"/>
              </a:rPr>
              <a:t>F </a:t>
            </a:r>
            <a:r>
              <a:rPr lang="de-DE" sz="2400" baseline="30000" dirty="0">
                <a:latin typeface="Arial Narrow" panose="020B0606020202030204" pitchFamily="34" charset="0"/>
              </a:rPr>
              <a:t>-1</a:t>
            </a:r>
            <a:endParaRPr lang="de-DE" sz="2400" dirty="0">
              <a:latin typeface="Arial Narrow" panose="020B0606020202030204" pitchFamily="34" charset="0"/>
            </a:endParaRPr>
          </a:p>
        </p:txBody>
      </p:sp>
      <p:sp>
        <p:nvSpPr>
          <p:cNvPr id="4" name="Text Box 31">
            <a:extLst>
              <a:ext uri="{FF2B5EF4-FFF2-40B4-BE49-F238E27FC236}">
                <a16:creationId xmlns:a16="http://schemas.microsoft.com/office/drawing/2014/main" id="{33C4B46D-9EAB-4885-8F99-26B0E59EFB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9325" y="2908439"/>
            <a:ext cx="886461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Hashwert</a:t>
            </a:r>
          </a:p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der Daten </a:t>
            </a:r>
          </a:p>
        </p:txBody>
      </p:sp>
      <p:cxnSp>
        <p:nvCxnSpPr>
          <p:cNvPr id="6" name="AutoShape 33">
            <a:extLst>
              <a:ext uri="{FF2B5EF4-FFF2-40B4-BE49-F238E27FC236}">
                <a16:creationId xmlns:a16="http://schemas.microsoft.com/office/drawing/2014/main" id="{C99066A8-F919-48F4-B7D3-49D4E8065E90}"/>
              </a:ext>
            </a:extLst>
          </p:cNvPr>
          <p:cNvCxnSpPr>
            <a:cxnSpLocks noChangeShapeType="1"/>
            <a:stCxn id="4" idx="3"/>
            <a:endCxn id="52" idx="1"/>
          </p:cNvCxnSpPr>
          <p:nvPr/>
        </p:nvCxnSpPr>
        <p:spPr bwMode="auto">
          <a:xfrm flipV="1">
            <a:off x="6565786" y="3220474"/>
            <a:ext cx="523537" cy="12221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AutoShape 34">
            <a:extLst>
              <a:ext uri="{FF2B5EF4-FFF2-40B4-BE49-F238E27FC236}">
                <a16:creationId xmlns:a16="http://schemas.microsoft.com/office/drawing/2014/main" id="{B3DB96EC-8AD0-4D8C-8B13-DB68F080CAE8}"/>
              </a:ext>
            </a:extLst>
          </p:cNvPr>
          <p:cNvCxnSpPr>
            <a:cxnSpLocks noChangeShapeType="1"/>
            <a:stCxn id="3" idx="3"/>
            <a:endCxn id="52" idx="0"/>
          </p:cNvCxnSpPr>
          <p:nvPr/>
        </p:nvCxnSpPr>
        <p:spPr bwMode="auto">
          <a:xfrm>
            <a:off x="6850061" y="2380564"/>
            <a:ext cx="1063075" cy="417569"/>
          </a:xfrm>
          <a:prstGeom prst="bentConnector2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AutoShape 35">
            <a:extLst>
              <a:ext uri="{FF2B5EF4-FFF2-40B4-BE49-F238E27FC236}">
                <a16:creationId xmlns:a16="http://schemas.microsoft.com/office/drawing/2014/main" id="{432BE16C-C648-4ABE-B621-EFACFC8C2D5E}"/>
              </a:ext>
            </a:extLst>
          </p:cNvPr>
          <p:cNvCxnSpPr>
            <a:cxnSpLocks noChangeShapeType="1"/>
            <a:stCxn id="13" idx="18"/>
            <a:endCxn id="3" idx="0"/>
          </p:cNvCxnSpPr>
          <p:nvPr/>
        </p:nvCxnSpPr>
        <p:spPr bwMode="auto">
          <a:xfrm>
            <a:off x="6129119" y="1669389"/>
            <a:ext cx="942" cy="423837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9" name="Group 36">
            <a:extLst>
              <a:ext uri="{FF2B5EF4-FFF2-40B4-BE49-F238E27FC236}">
                <a16:creationId xmlns:a16="http://schemas.microsoft.com/office/drawing/2014/main" id="{68CBE710-4770-4A93-938A-916BA9D87DCA}"/>
              </a:ext>
            </a:extLst>
          </p:cNvPr>
          <p:cNvGrpSpPr>
            <a:grpSpLocks/>
          </p:cNvGrpSpPr>
          <p:nvPr/>
        </p:nvGrpSpPr>
        <p:grpSpPr bwMode="auto">
          <a:xfrm>
            <a:off x="5549761" y="1338402"/>
            <a:ext cx="1212850" cy="587375"/>
            <a:chOff x="2587" y="1547"/>
            <a:chExt cx="1589" cy="726"/>
          </a:xfrm>
        </p:grpSpPr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106DA78A-A074-40A8-99CF-EFE710E5B08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1547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753C0623-7E27-4759-9626-08468523B73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1619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2" name="Freeform 39">
              <a:extLst>
                <a:ext uri="{FF2B5EF4-FFF2-40B4-BE49-F238E27FC236}">
                  <a16:creationId xmlns:a16="http://schemas.microsoft.com/office/drawing/2014/main" id="{1BC94AC7-E31E-4D98-8BC7-3F7CDB12063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1660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3" name="Freeform 40">
              <a:extLst>
                <a:ext uri="{FF2B5EF4-FFF2-40B4-BE49-F238E27FC236}">
                  <a16:creationId xmlns:a16="http://schemas.microsoft.com/office/drawing/2014/main" id="{A5F6DC62-FDD5-46E9-A487-C226FD4B019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1828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4" name="Freeform 41">
              <a:extLst>
                <a:ext uri="{FF2B5EF4-FFF2-40B4-BE49-F238E27FC236}">
                  <a16:creationId xmlns:a16="http://schemas.microsoft.com/office/drawing/2014/main" id="{46F84295-B37B-4126-A020-C436B9DD9B8E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1807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5" name="Freeform 42">
              <a:extLst>
                <a:ext uri="{FF2B5EF4-FFF2-40B4-BE49-F238E27FC236}">
                  <a16:creationId xmlns:a16="http://schemas.microsoft.com/office/drawing/2014/main" id="{5F0B0A16-97AE-4072-B91B-65151108CB2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1848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6" name="Freeform 43">
              <a:extLst>
                <a:ext uri="{FF2B5EF4-FFF2-40B4-BE49-F238E27FC236}">
                  <a16:creationId xmlns:a16="http://schemas.microsoft.com/office/drawing/2014/main" id="{52BB1300-A321-4BAC-A5B2-F8F1C96F3C3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2052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18" name="Rectangle 45">
            <a:extLst>
              <a:ext uri="{FF2B5EF4-FFF2-40B4-BE49-F238E27FC236}">
                <a16:creationId xmlns:a16="http://schemas.microsoft.com/office/drawing/2014/main" id="{471E1D41-EEC4-4E2E-9792-9A58F468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5974" y="2093226"/>
            <a:ext cx="1440000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 dirty="0">
                <a:latin typeface="Arial Narrow" panose="020B0606020202030204" pitchFamily="34" charset="0"/>
              </a:rPr>
              <a:t>F</a:t>
            </a:r>
            <a:endParaRPr lang="de-DE" sz="2400" baseline="30000" dirty="0">
              <a:latin typeface="Arial Narrow" panose="020B0606020202030204" pitchFamily="34" charset="0"/>
            </a:endParaRPr>
          </a:p>
        </p:txBody>
      </p:sp>
      <p:cxnSp>
        <p:nvCxnSpPr>
          <p:cNvPr id="19" name="AutoShape 46">
            <a:extLst>
              <a:ext uri="{FF2B5EF4-FFF2-40B4-BE49-F238E27FC236}">
                <a16:creationId xmlns:a16="http://schemas.microsoft.com/office/drawing/2014/main" id="{C6D089FF-3C7A-45BE-8B57-E72BBD9FADD1}"/>
              </a:ext>
            </a:extLst>
          </p:cNvPr>
          <p:cNvCxnSpPr>
            <a:cxnSpLocks noChangeShapeType="1"/>
            <a:stCxn id="28" idx="18"/>
            <a:endCxn id="18" idx="0"/>
          </p:cNvCxnSpPr>
          <p:nvPr/>
        </p:nvCxnSpPr>
        <p:spPr bwMode="auto">
          <a:xfrm flipH="1">
            <a:off x="2635974" y="1637470"/>
            <a:ext cx="7316" cy="455756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 Box 47">
            <a:extLst>
              <a:ext uri="{FF2B5EF4-FFF2-40B4-BE49-F238E27FC236}">
                <a16:creationId xmlns:a16="http://schemas.microsoft.com/office/drawing/2014/main" id="{43A14B74-F178-407C-B9BB-F8FC701EB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731" y="2056308"/>
            <a:ext cx="886461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Hashwert</a:t>
            </a:r>
          </a:p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der Daten </a:t>
            </a:r>
          </a:p>
        </p:txBody>
      </p:sp>
      <p:sp>
        <p:nvSpPr>
          <p:cNvPr id="21" name="Text Box 48">
            <a:extLst>
              <a:ext uri="{FF2B5EF4-FFF2-40B4-BE49-F238E27FC236}">
                <a16:creationId xmlns:a16="http://schemas.microsoft.com/office/drawing/2014/main" id="{8A3B9D35-0FAC-4205-9565-1F9F8F5F8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8924" y="2190064"/>
            <a:ext cx="81272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Signatur </a:t>
            </a:r>
          </a:p>
        </p:txBody>
      </p:sp>
      <p:cxnSp>
        <p:nvCxnSpPr>
          <p:cNvPr id="22" name="AutoShape 49">
            <a:extLst>
              <a:ext uri="{FF2B5EF4-FFF2-40B4-BE49-F238E27FC236}">
                <a16:creationId xmlns:a16="http://schemas.microsoft.com/office/drawing/2014/main" id="{C17E7E54-3490-4176-B73F-6E5C03F41A84}"/>
              </a:ext>
            </a:extLst>
          </p:cNvPr>
          <p:cNvCxnSpPr>
            <a:cxnSpLocks noChangeShapeType="1"/>
            <a:stCxn id="20" idx="3"/>
            <a:endCxn id="18" idx="1"/>
          </p:cNvCxnSpPr>
          <p:nvPr/>
        </p:nvCxnSpPr>
        <p:spPr bwMode="auto">
          <a:xfrm>
            <a:off x="1476192" y="2380564"/>
            <a:ext cx="439782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AutoShape 50">
            <a:extLst>
              <a:ext uri="{FF2B5EF4-FFF2-40B4-BE49-F238E27FC236}">
                <a16:creationId xmlns:a16="http://schemas.microsoft.com/office/drawing/2014/main" id="{683D8468-01FD-4465-BC41-FBBFED844AAE}"/>
              </a:ext>
            </a:extLst>
          </p:cNvPr>
          <p:cNvCxnSpPr>
            <a:cxnSpLocks noChangeShapeType="1"/>
            <a:stCxn id="18" idx="3"/>
            <a:endCxn id="21" idx="1"/>
          </p:cNvCxnSpPr>
          <p:nvPr/>
        </p:nvCxnSpPr>
        <p:spPr bwMode="auto">
          <a:xfrm flipV="1">
            <a:off x="3355974" y="2375821"/>
            <a:ext cx="572950" cy="474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4" name="Group 51">
            <a:extLst>
              <a:ext uri="{FF2B5EF4-FFF2-40B4-BE49-F238E27FC236}">
                <a16:creationId xmlns:a16="http://schemas.microsoft.com/office/drawing/2014/main" id="{9D0EC74B-A6C2-40B9-82D6-0700C3F91D4B}"/>
              </a:ext>
            </a:extLst>
          </p:cNvPr>
          <p:cNvGrpSpPr>
            <a:grpSpLocks/>
          </p:cNvGrpSpPr>
          <p:nvPr/>
        </p:nvGrpSpPr>
        <p:grpSpPr bwMode="auto">
          <a:xfrm>
            <a:off x="2069962" y="1313764"/>
            <a:ext cx="1200150" cy="574675"/>
            <a:chOff x="2587" y="2540"/>
            <a:chExt cx="1589" cy="726"/>
          </a:xfrm>
        </p:grpSpPr>
        <p:sp>
          <p:nvSpPr>
            <p:cNvPr id="25" name="Freeform 52">
              <a:extLst>
                <a:ext uri="{FF2B5EF4-FFF2-40B4-BE49-F238E27FC236}">
                  <a16:creationId xmlns:a16="http://schemas.microsoft.com/office/drawing/2014/main" id="{739D052E-5529-4790-87DB-00BC6C166783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6" name="Freeform 53">
              <a:extLst>
                <a:ext uri="{FF2B5EF4-FFF2-40B4-BE49-F238E27FC236}">
                  <a16:creationId xmlns:a16="http://schemas.microsoft.com/office/drawing/2014/main" id="{2D725960-3F28-4D6E-B651-D24511677CE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7" name="Freeform 54">
              <a:extLst>
                <a:ext uri="{FF2B5EF4-FFF2-40B4-BE49-F238E27FC236}">
                  <a16:creationId xmlns:a16="http://schemas.microsoft.com/office/drawing/2014/main" id="{2695E8DA-10A0-4A2E-8675-D784D793CB8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8" name="Freeform 55">
              <a:extLst>
                <a:ext uri="{FF2B5EF4-FFF2-40B4-BE49-F238E27FC236}">
                  <a16:creationId xmlns:a16="http://schemas.microsoft.com/office/drawing/2014/main" id="{FF6B3DD9-DE2B-4106-B445-90342977B04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9" name="Freeform 56">
              <a:extLst>
                <a:ext uri="{FF2B5EF4-FFF2-40B4-BE49-F238E27FC236}">
                  <a16:creationId xmlns:a16="http://schemas.microsoft.com/office/drawing/2014/main" id="{497BC195-AD45-4CEA-85CD-EC2485F62044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0" name="Freeform 57">
              <a:extLst>
                <a:ext uri="{FF2B5EF4-FFF2-40B4-BE49-F238E27FC236}">
                  <a16:creationId xmlns:a16="http://schemas.microsoft.com/office/drawing/2014/main" id="{3C6AF32A-BD95-4F44-A807-0971698AB4D4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1" name="Freeform 58">
              <a:extLst>
                <a:ext uri="{FF2B5EF4-FFF2-40B4-BE49-F238E27FC236}">
                  <a16:creationId xmlns:a16="http://schemas.microsoft.com/office/drawing/2014/main" id="{D054B9F4-08CF-4ED1-9169-801996FF818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cxnSp>
        <p:nvCxnSpPr>
          <p:cNvPr id="33" name="AutoShape 49">
            <a:extLst>
              <a:ext uri="{FF2B5EF4-FFF2-40B4-BE49-F238E27FC236}">
                <a16:creationId xmlns:a16="http://schemas.microsoft.com/office/drawing/2014/main" id="{31682384-2A94-443C-9871-0E86505C5951}"/>
              </a:ext>
            </a:extLst>
          </p:cNvPr>
          <p:cNvCxnSpPr>
            <a:cxnSpLocks noChangeShapeType="1"/>
            <a:stCxn id="35" idx="3"/>
            <a:endCxn id="38" idx="1"/>
          </p:cNvCxnSpPr>
          <p:nvPr/>
        </p:nvCxnSpPr>
        <p:spPr bwMode="auto">
          <a:xfrm>
            <a:off x="1320630" y="3229516"/>
            <a:ext cx="2698557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Text Box 47">
            <a:extLst>
              <a:ext uri="{FF2B5EF4-FFF2-40B4-BE49-F238E27FC236}">
                <a16:creationId xmlns:a16="http://schemas.microsoft.com/office/drawing/2014/main" id="{85DBE4CA-78E0-4D40-872B-FE6DB3CD9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181" y="3043759"/>
            <a:ext cx="559449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Daten </a:t>
            </a:r>
          </a:p>
        </p:txBody>
      </p:sp>
      <p:sp>
        <p:nvSpPr>
          <p:cNvPr id="38" name="Text Box 47">
            <a:extLst>
              <a:ext uri="{FF2B5EF4-FFF2-40B4-BE49-F238E27FC236}">
                <a16:creationId xmlns:a16="http://schemas.microsoft.com/office/drawing/2014/main" id="{75ECBE89-226A-49AD-B9F9-CEF180E68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9187" y="3043759"/>
            <a:ext cx="61234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Daten </a:t>
            </a:r>
          </a:p>
        </p:txBody>
      </p:sp>
      <p:cxnSp>
        <p:nvCxnSpPr>
          <p:cNvPr id="41" name="AutoShape 49">
            <a:extLst>
              <a:ext uri="{FF2B5EF4-FFF2-40B4-BE49-F238E27FC236}">
                <a16:creationId xmlns:a16="http://schemas.microsoft.com/office/drawing/2014/main" id="{4E9BFCD5-FEC6-43B0-B001-08152C5DB536}"/>
              </a:ext>
            </a:extLst>
          </p:cNvPr>
          <p:cNvCxnSpPr>
            <a:cxnSpLocks noChangeShapeType="1"/>
            <a:stCxn id="35" idx="0"/>
            <a:endCxn id="20" idx="2"/>
          </p:cNvCxnSpPr>
          <p:nvPr/>
        </p:nvCxnSpPr>
        <p:spPr bwMode="auto">
          <a:xfrm flipH="1" flipV="1">
            <a:off x="1032962" y="2704820"/>
            <a:ext cx="7944" cy="33893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AutoShape 49">
            <a:extLst>
              <a:ext uri="{FF2B5EF4-FFF2-40B4-BE49-F238E27FC236}">
                <a16:creationId xmlns:a16="http://schemas.microsoft.com/office/drawing/2014/main" id="{B1C6ABC7-A92F-4CD3-B0BC-E46E190239AC}"/>
              </a:ext>
            </a:extLst>
          </p:cNvPr>
          <p:cNvCxnSpPr>
            <a:cxnSpLocks noChangeShapeType="1"/>
            <a:stCxn id="38" idx="3"/>
            <a:endCxn id="4" idx="1"/>
          </p:cNvCxnSpPr>
          <p:nvPr/>
        </p:nvCxnSpPr>
        <p:spPr bwMode="auto">
          <a:xfrm>
            <a:off x="4631534" y="3229516"/>
            <a:ext cx="1047791" cy="317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AutoShape 49">
            <a:extLst>
              <a:ext uri="{FF2B5EF4-FFF2-40B4-BE49-F238E27FC236}">
                <a16:creationId xmlns:a16="http://schemas.microsoft.com/office/drawing/2014/main" id="{1E5C6A65-8EC0-4C8D-AB87-198840E5C90C}"/>
              </a:ext>
            </a:extLst>
          </p:cNvPr>
          <p:cNvCxnSpPr>
            <a:cxnSpLocks noChangeShapeType="1"/>
            <a:stCxn id="21" idx="3"/>
            <a:endCxn id="3" idx="1"/>
          </p:cNvCxnSpPr>
          <p:nvPr/>
        </p:nvCxnSpPr>
        <p:spPr bwMode="auto">
          <a:xfrm>
            <a:off x="4741647" y="2375821"/>
            <a:ext cx="668414" cy="474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Flussdiagramm: Verzweigung 51">
            <a:extLst>
              <a:ext uri="{FF2B5EF4-FFF2-40B4-BE49-F238E27FC236}">
                <a16:creationId xmlns:a16="http://schemas.microsoft.com/office/drawing/2014/main" id="{2400F151-38C3-4566-B24F-409E6671E624}"/>
              </a:ext>
            </a:extLst>
          </p:cNvPr>
          <p:cNvSpPr/>
          <p:nvPr/>
        </p:nvSpPr>
        <p:spPr>
          <a:xfrm>
            <a:off x="7089323" y="2798133"/>
            <a:ext cx="1647626" cy="844682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  <a:latin typeface="Arial Narrow" panose="020B0606020202030204" pitchFamily="34" charset="0"/>
              </a:rPr>
              <a:t>gleich?</a:t>
            </a:r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2651109B-BA1A-465D-B553-8A555F882AFF}"/>
              </a:ext>
            </a:extLst>
          </p:cNvPr>
          <p:cNvSpPr/>
          <p:nvPr/>
        </p:nvSpPr>
        <p:spPr>
          <a:xfrm>
            <a:off x="589731" y="3939782"/>
            <a:ext cx="3588431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Absender (Unterschreiben)</a:t>
            </a: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8E1212E7-A275-47B0-BF6F-DE611C8366CC}"/>
              </a:ext>
            </a:extLst>
          </p:cNvPr>
          <p:cNvSpPr/>
          <p:nvPr/>
        </p:nvSpPr>
        <p:spPr>
          <a:xfrm>
            <a:off x="4492487" y="3939782"/>
            <a:ext cx="4244462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Empfänger (Unterschrift prüfen)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06F1210D-2285-4774-BFD2-06BBDC602CD0}"/>
              </a:ext>
            </a:extLst>
          </p:cNvPr>
          <p:cNvSpPr txBox="1"/>
          <p:nvPr/>
        </p:nvSpPr>
        <p:spPr>
          <a:xfrm>
            <a:off x="589731" y="5265459"/>
            <a:ext cx="81472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61: Digitale Signatur bzw. elektronische Unterschrift (schematischer Ablauf)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823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Gruppieren 126">
            <a:extLst>
              <a:ext uri="{FF2B5EF4-FFF2-40B4-BE49-F238E27FC236}">
                <a16:creationId xmlns:a16="http://schemas.microsoft.com/office/drawing/2014/main" id="{48CE8E95-43D7-49DA-BD4E-CB0A7515AE31}"/>
              </a:ext>
            </a:extLst>
          </p:cNvPr>
          <p:cNvGrpSpPr/>
          <p:nvPr/>
        </p:nvGrpSpPr>
        <p:grpSpPr>
          <a:xfrm>
            <a:off x="7163970" y="1703684"/>
            <a:ext cx="720000" cy="720000"/>
            <a:chOff x="535222" y="768089"/>
            <a:chExt cx="720000" cy="720000"/>
          </a:xfrm>
        </p:grpSpPr>
        <p:sp>
          <p:nvSpPr>
            <p:cNvPr id="128" name="AutoShape 80">
              <a:extLst>
                <a:ext uri="{FF2B5EF4-FFF2-40B4-BE49-F238E27FC236}">
                  <a16:creationId xmlns:a16="http://schemas.microsoft.com/office/drawing/2014/main" id="{9F6A70F6-B0A9-4DC7-B092-0A36FB2AB2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22" y="768089"/>
              <a:ext cx="720000" cy="720000"/>
            </a:xfrm>
            <a:prstGeom prst="roundRect">
              <a:avLst>
                <a:gd name="adj" fmla="val 16667"/>
              </a:avLst>
            </a:prstGeom>
            <a:solidFill>
              <a:srgbClr val="D2CFBA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32000" tIns="36000" rIns="0" bIns="46800"/>
            <a:lstStyle/>
            <a:p>
              <a:pPr>
                <a:lnSpc>
                  <a:spcPct val="90000"/>
                </a:lnSpc>
                <a:spcAft>
                  <a:spcPct val="0"/>
                </a:spcAft>
                <a:buFontTx/>
                <a:buNone/>
              </a:pPr>
              <a:endParaRPr lang="de-DE" altLang="de-DE" sz="1200" dirty="0">
                <a:latin typeface="Arial Narrow" panose="020B0606020202030204" pitchFamily="34" charset="0"/>
              </a:endParaRPr>
            </a:p>
          </p:txBody>
        </p:sp>
        <p:grpSp>
          <p:nvGrpSpPr>
            <p:cNvPr id="129" name="Group 4">
              <a:extLst>
                <a:ext uri="{FF2B5EF4-FFF2-40B4-BE49-F238E27FC236}">
                  <a16:creationId xmlns:a16="http://schemas.microsoft.com/office/drawing/2014/main" id="{7E5E532B-1F1F-46FC-9CAA-5193BD2B469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6255" y="814360"/>
              <a:ext cx="617935" cy="627459"/>
              <a:chOff x="1892" y="1013"/>
              <a:chExt cx="519" cy="527"/>
            </a:xfrm>
          </p:grpSpPr>
          <p:sp>
            <p:nvSpPr>
              <p:cNvPr id="130" name="AutoShape 3">
                <a:extLst>
                  <a:ext uri="{FF2B5EF4-FFF2-40B4-BE49-F238E27FC236}">
                    <a16:creationId xmlns:a16="http://schemas.microsoft.com/office/drawing/2014/main" id="{14D131C1-34C9-49DA-8A51-B1C0E30DE4EB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892" y="1013"/>
                <a:ext cx="519" cy="5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31" name="Freeform 5">
                <a:extLst>
                  <a:ext uri="{FF2B5EF4-FFF2-40B4-BE49-F238E27FC236}">
                    <a16:creationId xmlns:a16="http://schemas.microsoft.com/office/drawing/2014/main" id="{43657541-814E-4683-AC1E-F2C239584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2" y="1013"/>
                <a:ext cx="516" cy="526"/>
              </a:xfrm>
              <a:custGeom>
                <a:avLst/>
                <a:gdLst>
                  <a:gd name="T0" fmla="*/ 292 w 516"/>
                  <a:gd name="T1" fmla="*/ 524 h 526"/>
                  <a:gd name="T2" fmla="*/ 347 w 516"/>
                  <a:gd name="T3" fmla="*/ 492 h 526"/>
                  <a:gd name="T4" fmla="*/ 398 w 516"/>
                  <a:gd name="T5" fmla="*/ 453 h 526"/>
                  <a:gd name="T6" fmla="*/ 498 w 516"/>
                  <a:gd name="T7" fmla="*/ 361 h 526"/>
                  <a:gd name="T8" fmla="*/ 497 w 516"/>
                  <a:gd name="T9" fmla="*/ 351 h 526"/>
                  <a:gd name="T10" fmla="*/ 516 w 516"/>
                  <a:gd name="T11" fmla="*/ 332 h 526"/>
                  <a:gd name="T12" fmla="*/ 506 w 516"/>
                  <a:gd name="T13" fmla="*/ 327 h 526"/>
                  <a:gd name="T14" fmla="*/ 478 w 516"/>
                  <a:gd name="T15" fmla="*/ 345 h 526"/>
                  <a:gd name="T16" fmla="*/ 463 w 516"/>
                  <a:gd name="T17" fmla="*/ 354 h 526"/>
                  <a:gd name="T18" fmla="*/ 508 w 516"/>
                  <a:gd name="T19" fmla="*/ 304 h 526"/>
                  <a:gd name="T20" fmla="*/ 481 w 516"/>
                  <a:gd name="T21" fmla="*/ 324 h 526"/>
                  <a:gd name="T22" fmla="*/ 490 w 516"/>
                  <a:gd name="T23" fmla="*/ 310 h 526"/>
                  <a:gd name="T24" fmla="*/ 457 w 516"/>
                  <a:gd name="T25" fmla="*/ 280 h 526"/>
                  <a:gd name="T26" fmla="*/ 446 w 516"/>
                  <a:gd name="T27" fmla="*/ 149 h 526"/>
                  <a:gd name="T28" fmla="*/ 444 w 516"/>
                  <a:gd name="T29" fmla="*/ 142 h 526"/>
                  <a:gd name="T30" fmla="*/ 434 w 516"/>
                  <a:gd name="T31" fmla="*/ 125 h 526"/>
                  <a:gd name="T32" fmla="*/ 425 w 516"/>
                  <a:gd name="T33" fmla="*/ 115 h 526"/>
                  <a:gd name="T34" fmla="*/ 351 w 516"/>
                  <a:gd name="T35" fmla="*/ 90 h 526"/>
                  <a:gd name="T36" fmla="*/ 374 w 516"/>
                  <a:gd name="T37" fmla="*/ 62 h 526"/>
                  <a:gd name="T38" fmla="*/ 326 w 516"/>
                  <a:gd name="T39" fmla="*/ 87 h 526"/>
                  <a:gd name="T40" fmla="*/ 358 w 516"/>
                  <a:gd name="T41" fmla="*/ 60 h 526"/>
                  <a:gd name="T42" fmla="*/ 454 w 516"/>
                  <a:gd name="T43" fmla="*/ 1 h 526"/>
                  <a:gd name="T44" fmla="*/ 438 w 516"/>
                  <a:gd name="T45" fmla="*/ 6 h 526"/>
                  <a:gd name="T46" fmla="*/ 369 w 516"/>
                  <a:gd name="T47" fmla="*/ 44 h 526"/>
                  <a:gd name="T48" fmla="*/ 291 w 516"/>
                  <a:gd name="T49" fmla="*/ 82 h 526"/>
                  <a:gd name="T50" fmla="*/ 312 w 516"/>
                  <a:gd name="T51" fmla="*/ 60 h 526"/>
                  <a:gd name="T52" fmla="*/ 278 w 516"/>
                  <a:gd name="T53" fmla="*/ 78 h 526"/>
                  <a:gd name="T54" fmla="*/ 259 w 516"/>
                  <a:gd name="T55" fmla="*/ 80 h 526"/>
                  <a:gd name="T56" fmla="*/ 269 w 516"/>
                  <a:gd name="T57" fmla="*/ 67 h 526"/>
                  <a:gd name="T58" fmla="*/ 319 w 516"/>
                  <a:gd name="T59" fmla="*/ 35 h 526"/>
                  <a:gd name="T60" fmla="*/ 292 w 516"/>
                  <a:gd name="T61" fmla="*/ 46 h 526"/>
                  <a:gd name="T62" fmla="*/ 251 w 516"/>
                  <a:gd name="T63" fmla="*/ 69 h 526"/>
                  <a:gd name="T64" fmla="*/ 231 w 516"/>
                  <a:gd name="T65" fmla="*/ 77 h 526"/>
                  <a:gd name="T66" fmla="*/ 217 w 516"/>
                  <a:gd name="T67" fmla="*/ 76 h 526"/>
                  <a:gd name="T68" fmla="*/ 314 w 516"/>
                  <a:gd name="T69" fmla="*/ 0 h 526"/>
                  <a:gd name="T70" fmla="*/ 310 w 516"/>
                  <a:gd name="T71" fmla="*/ 2 h 526"/>
                  <a:gd name="T72" fmla="*/ 223 w 516"/>
                  <a:gd name="T73" fmla="*/ 60 h 526"/>
                  <a:gd name="T74" fmla="*/ 180 w 516"/>
                  <a:gd name="T75" fmla="*/ 85 h 526"/>
                  <a:gd name="T76" fmla="*/ 135 w 516"/>
                  <a:gd name="T77" fmla="*/ 105 h 526"/>
                  <a:gd name="T78" fmla="*/ 29 w 516"/>
                  <a:gd name="T79" fmla="*/ 180 h 526"/>
                  <a:gd name="T80" fmla="*/ 1 w 516"/>
                  <a:gd name="T81" fmla="*/ 208 h 526"/>
                  <a:gd name="T82" fmla="*/ 1 w 516"/>
                  <a:gd name="T83" fmla="*/ 234 h 526"/>
                  <a:gd name="T84" fmla="*/ 16 w 516"/>
                  <a:gd name="T85" fmla="*/ 300 h 526"/>
                  <a:gd name="T86" fmla="*/ 50 w 516"/>
                  <a:gd name="T87" fmla="*/ 382 h 526"/>
                  <a:gd name="T88" fmla="*/ 84 w 516"/>
                  <a:gd name="T89" fmla="*/ 446 h 526"/>
                  <a:gd name="T90" fmla="*/ 107 w 516"/>
                  <a:gd name="T91" fmla="*/ 470 h 526"/>
                  <a:gd name="T92" fmla="*/ 132 w 516"/>
                  <a:gd name="T93" fmla="*/ 484 h 526"/>
                  <a:gd name="T94" fmla="*/ 233 w 516"/>
                  <a:gd name="T95" fmla="*/ 519 h 526"/>
                  <a:gd name="T96" fmla="*/ 274 w 516"/>
                  <a:gd name="T97" fmla="*/ 5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16" h="526">
                    <a:moveTo>
                      <a:pt x="274" y="526"/>
                    </a:moveTo>
                    <a:lnTo>
                      <a:pt x="283" y="526"/>
                    </a:lnTo>
                    <a:lnTo>
                      <a:pt x="292" y="524"/>
                    </a:lnTo>
                    <a:lnTo>
                      <a:pt x="307" y="517"/>
                    </a:lnTo>
                    <a:lnTo>
                      <a:pt x="328" y="506"/>
                    </a:lnTo>
                    <a:lnTo>
                      <a:pt x="347" y="492"/>
                    </a:lnTo>
                    <a:lnTo>
                      <a:pt x="360" y="483"/>
                    </a:lnTo>
                    <a:lnTo>
                      <a:pt x="373" y="473"/>
                    </a:lnTo>
                    <a:lnTo>
                      <a:pt x="398" y="453"/>
                    </a:lnTo>
                    <a:lnTo>
                      <a:pt x="470" y="388"/>
                    </a:lnTo>
                    <a:lnTo>
                      <a:pt x="495" y="367"/>
                    </a:lnTo>
                    <a:lnTo>
                      <a:pt x="498" y="361"/>
                    </a:lnTo>
                    <a:lnTo>
                      <a:pt x="488" y="363"/>
                    </a:lnTo>
                    <a:lnTo>
                      <a:pt x="492" y="357"/>
                    </a:lnTo>
                    <a:lnTo>
                      <a:pt x="497" y="351"/>
                    </a:lnTo>
                    <a:lnTo>
                      <a:pt x="513" y="338"/>
                    </a:lnTo>
                    <a:lnTo>
                      <a:pt x="516" y="334"/>
                    </a:lnTo>
                    <a:lnTo>
                      <a:pt x="516" y="332"/>
                    </a:lnTo>
                    <a:lnTo>
                      <a:pt x="496" y="344"/>
                    </a:lnTo>
                    <a:lnTo>
                      <a:pt x="510" y="327"/>
                    </a:lnTo>
                    <a:lnTo>
                      <a:pt x="506" y="327"/>
                    </a:lnTo>
                    <a:lnTo>
                      <a:pt x="502" y="328"/>
                    </a:lnTo>
                    <a:lnTo>
                      <a:pt x="496" y="332"/>
                    </a:lnTo>
                    <a:lnTo>
                      <a:pt x="478" y="345"/>
                    </a:lnTo>
                    <a:lnTo>
                      <a:pt x="465" y="357"/>
                    </a:lnTo>
                    <a:lnTo>
                      <a:pt x="463" y="357"/>
                    </a:lnTo>
                    <a:lnTo>
                      <a:pt x="463" y="354"/>
                    </a:lnTo>
                    <a:lnTo>
                      <a:pt x="515" y="303"/>
                    </a:lnTo>
                    <a:lnTo>
                      <a:pt x="511" y="303"/>
                    </a:lnTo>
                    <a:lnTo>
                      <a:pt x="508" y="304"/>
                    </a:lnTo>
                    <a:lnTo>
                      <a:pt x="502" y="307"/>
                    </a:lnTo>
                    <a:lnTo>
                      <a:pt x="491" y="317"/>
                    </a:lnTo>
                    <a:lnTo>
                      <a:pt x="481" y="324"/>
                    </a:lnTo>
                    <a:lnTo>
                      <a:pt x="478" y="326"/>
                    </a:lnTo>
                    <a:lnTo>
                      <a:pt x="476" y="326"/>
                    </a:lnTo>
                    <a:lnTo>
                      <a:pt x="490" y="310"/>
                    </a:lnTo>
                    <a:lnTo>
                      <a:pt x="489" y="309"/>
                    </a:lnTo>
                    <a:lnTo>
                      <a:pt x="463" y="324"/>
                    </a:lnTo>
                    <a:lnTo>
                      <a:pt x="457" y="280"/>
                    </a:lnTo>
                    <a:lnTo>
                      <a:pt x="452" y="236"/>
                    </a:lnTo>
                    <a:lnTo>
                      <a:pt x="448" y="193"/>
                    </a:lnTo>
                    <a:lnTo>
                      <a:pt x="446" y="149"/>
                    </a:lnTo>
                    <a:lnTo>
                      <a:pt x="446" y="148"/>
                    </a:lnTo>
                    <a:lnTo>
                      <a:pt x="445" y="143"/>
                    </a:lnTo>
                    <a:lnTo>
                      <a:pt x="444" y="142"/>
                    </a:lnTo>
                    <a:lnTo>
                      <a:pt x="441" y="135"/>
                    </a:lnTo>
                    <a:lnTo>
                      <a:pt x="437" y="127"/>
                    </a:lnTo>
                    <a:lnTo>
                      <a:pt x="434" y="125"/>
                    </a:lnTo>
                    <a:lnTo>
                      <a:pt x="429" y="119"/>
                    </a:lnTo>
                    <a:lnTo>
                      <a:pt x="426" y="117"/>
                    </a:lnTo>
                    <a:lnTo>
                      <a:pt x="425" y="115"/>
                    </a:lnTo>
                    <a:lnTo>
                      <a:pt x="411" y="107"/>
                    </a:lnTo>
                    <a:lnTo>
                      <a:pt x="351" y="92"/>
                    </a:lnTo>
                    <a:lnTo>
                      <a:pt x="351" y="90"/>
                    </a:lnTo>
                    <a:lnTo>
                      <a:pt x="387" y="58"/>
                    </a:lnTo>
                    <a:lnTo>
                      <a:pt x="383" y="58"/>
                    </a:lnTo>
                    <a:lnTo>
                      <a:pt x="374" y="62"/>
                    </a:lnTo>
                    <a:lnTo>
                      <a:pt x="356" y="75"/>
                    </a:lnTo>
                    <a:lnTo>
                      <a:pt x="335" y="90"/>
                    </a:lnTo>
                    <a:lnTo>
                      <a:pt x="326" y="87"/>
                    </a:lnTo>
                    <a:lnTo>
                      <a:pt x="333" y="80"/>
                    </a:lnTo>
                    <a:lnTo>
                      <a:pt x="345" y="70"/>
                    </a:lnTo>
                    <a:lnTo>
                      <a:pt x="358" y="60"/>
                    </a:lnTo>
                    <a:lnTo>
                      <a:pt x="396" y="38"/>
                    </a:lnTo>
                    <a:lnTo>
                      <a:pt x="445" y="5"/>
                    </a:lnTo>
                    <a:lnTo>
                      <a:pt x="454" y="1"/>
                    </a:lnTo>
                    <a:lnTo>
                      <a:pt x="450" y="2"/>
                    </a:lnTo>
                    <a:lnTo>
                      <a:pt x="442" y="6"/>
                    </a:lnTo>
                    <a:lnTo>
                      <a:pt x="438" y="6"/>
                    </a:lnTo>
                    <a:lnTo>
                      <a:pt x="411" y="20"/>
                    </a:lnTo>
                    <a:lnTo>
                      <a:pt x="394" y="29"/>
                    </a:lnTo>
                    <a:lnTo>
                      <a:pt x="369" y="44"/>
                    </a:lnTo>
                    <a:lnTo>
                      <a:pt x="338" y="65"/>
                    </a:lnTo>
                    <a:lnTo>
                      <a:pt x="306" y="86"/>
                    </a:lnTo>
                    <a:lnTo>
                      <a:pt x="291" y="82"/>
                    </a:lnTo>
                    <a:lnTo>
                      <a:pt x="290" y="81"/>
                    </a:lnTo>
                    <a:lnTo>
                      <a:pt x="313" y="62"/>
                    </a:lnTo>
                    <a:lnTo>
                      <a:pt x="312" y="60"/>
                    </a:lnTo>
                    <a:lnTo>
                      <a:pt x="304" y="63"/>
                    </a:lnTo>
                    <a:lnTo>
                      <a:pt x="297" y="67"/>
                    </a:lnTo>
                    <a:lnTo>
                      <a:pt x="278" y="78"/>
                    </a:lnTo>
                    <a:lnTo>
                      <a:pt x="269" y="81"/>
                    </a:lnTo>
                    <a:lnTo>
                      <a:pt x="264" y="81"/>
                    </a:lnTo>
                    <a:lnTo>
                      <a:pt x="259" y="80"/>
                    </a:lnTo>
                    <a:lnTo>
                      <a:pt x="254" y="78"/>
                    </a:lnTo>
                    <a:lnTo>
                      <a:pt x="261" y="72"/>
                    </a:lnTo>
                    <a:lnTo>
                      <a:pt x="269" y="67"/>
                    </a:lnTo>
                    <a:lnTo>
                      <a:pt x="303" y="46"/>
                    </a:lnTo>
                    <a:lnTo>
                      <a:pt x="311" y="41"/>
                    </a:lnTo>
                    <a:lnTo>
                      <a:pt x="319" y="35"/>
                    </a:lnTo>
                    <a:lnTo>
                      <a:pt x="316" y="35"/>
                    </a:lnTo>
                    <a:lnTo>
                      <a:pt x="304" y="40"/>
                    </a:lnTo>
                    <a:lnTo>
                      <a:pt x="292" y="46"/>
                    </a:lnTo>
                    <a:lnTo>
                      <a:pt x="284" y="49"/>
                    </a:lnTo>
                    <a:lnTo>
                      <a:pt x="275" y="54"/>
                    </a:lnTo>
                    <a:lnTo>
                      <a:pt x="251" y="69"/>
                    </a:lnTo>
                    <a:lnTo>
                      <a:pt x="246" y="72"/>
                    </a:lnTo>
                    <a:lnTo>
                      <a:pt x="239" y="75"/>
                    </a:lnTo>
                    <a:lnTo>
                      <a:pt x="231" y="77"/>
                    </a:lnTo>
                    <a:lnTo>
                      <a:pt x="226" y="77"/>
                    </a:lnTo>
                    <a:lnTo>
                      <a:pt x="218" y="77"/>
                    </a:lnTo>
                    <a:lnTo>
                      <a:pt x="217" y="76"/>
                    </a:lnTo>
                    <a:lnTo>
                      <a:pt x="217" y="75"/>
                    </a:lnTo>
                    <a:lnTo>
                      <a:pt x="315" y="1"/>
                    </a:lnTo>
                    <a:lnTo>
                      <a:pt x="314" y="0"/>
                    </a:lnTo>
                    <a:lnTo>
                      <a:pt x="314" y="0"/>
                    </a:lnTo>
                    <a:lnTo>
                      <a:pt x="311" y="2"/>
                    </a:lnTo>
                    <a:lnTo>
                      <a:pt x="310" y="2"/>
                    </a:lnTo>
                    <a:lnTo>
                      <a:pt x="294" y="12"/>
                    </a:lnTo>
                    <a:lnTo>
                      <a:pt x="277" y="22"/>
                    </a:lnTo>
                    <a:lnTo>
                      <a:pt x="223" y="60"/>
                    </a:lnTo>
                    <a:lnTo>
                      <a:pt x="206" y="70"/>
                    </a:lnTo>
                    <a:lnTo>
                      <a:pt x="189" y="80"/>
                    </a:lnTo>
                    <a:lnTo>
                      <a:pt x="180" y="85"/>
                    </a:lnTo>
                    <a:lnTo>
                      <a:pt x="162" y="91"/>
                    </a:lnTo>
                    <a:lnTo>
                      <a:pt x="151" y="96"/>
                    </a:lnTo>
                    <a:lnTo>
                      <a:pt x="135" y="105"/>
                    </a:lnTo>
                    <a:lnTo>
                      <a:pt x="115" y="118"/>
                    </a:lnTo>
                    <a:lnTo>
                      <a:pt x="46" y="166"/>
                    </a:lnTo>
                    <a:lnTo>
                      <a:pt x="29" y="180"/>
                    </a:lnTo>
                    <a:lnTo>
                      <a:pt x="17" y="191"/>
                    </a:lnTo>
                    <a:lnTo>
                      <a:pt x="6" y="201"/>
                    </a:lnTo>
                    <a:lnTo>
                      <a:pt x="1" y="208"/>
                    </a:lnTo>
                    <a:lnTo>
                      <a:pt x="1" y="217"/>
                    </a:lnTo>
                    <a:lnTo>
                      <a:pt x="0" y="226"/>
                    </a:lnTo>
                    <a:lnTo>
                      <a:pt x="1" y="234"/>
                    </a:lnTo>
                    <a:lnTo>
                      <a:pt x="1" y="244"/>
                    </a:lnTo>
                    <a:lnTo>
                      <a:pt x="9" y="278"/>
                    </a:lnTo>
                    <a:lnTo>
                      <a:pt x="16" y="300"/>
                    </a:lnTo>
                    <a:lnTo>
                      <a:pt x="24" y="322"/>
                    </a:lnTo>
                    <a:lnTo>
                      <a:pt x="41" y="365"/>
                    </a:lnTo>
                    <a:lnTo>
                      <a:pt x="50" y="382"/>
                    </a:lnTo>
                    <a:lnTo>
                      <a:pt x="67" y="417"/>
                    </a:lnTo>
                    <a:lnTo>
                      <a:pt x="76" y="434"/>
                    </a:lnTo>
                    <a:lnTo>
                      <a:pt x="84" y="446"/>
                    </a:lnTo>
                    <a:lnTo>
                      <a:pt x="93" y="457"/>
                    </a:lnTo>
                    <a:lnTo>
                      <a:pt x="100" y="463"/>
                    </a:lnTo>
                    <a:lnTo>
                      <a:pt x="107" y="470"/>
                    </a:lnTo>
                    <a:lnTo>
                      <a:pt x="115" y="476"/>
                    </a:lnTo>
                    <a:lnTo>
                      <a:pt x="124" y="481"/>
                    </a:lnTo>
                    <a:lnTo>
                      <a:pt x="132" y="484"/>
                    </a:lnTo>
                    <a:lnTo>
                      <a:pt x="192" y="505"/>
                    </a:lnTo>
                    <a:lnTo>
                      <a:pt x="216" y="513"/>
                    </a:lnTo>
                    <a:lnTo>
                      <a:pt x="233" y="519"/>
                    </a:lnTo>
                    <a:lnTo>
                      <a:pt x="250" y="523"/>
                    </a:lnTo>
                    <a:lnTo>
                      <a:pt x="262" y="526"/>
                    </a:lnTo>
                    <a:lnTo>
                      <a:pt x="274" y="5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32" name="Freeform 6">
                <a:extLst>
                  <a:ext uri="{FF2B5EF4-FFF2-40B4-BE49-F238E27FC236}">
                    <a16:creationId xmlns:a16="http://schemas.microsoft.com/office/drawing/2014/main" id="{836C765A-E82C-4638-BD6F-7435185CE3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2" y="1162"/>
                <a:ext cx="431" cy="357"/>
              </a:xfrm>
              <a:custGeom>
                <a:avLst/>
                <a:gdLst>
                  <a:gd name="T0" fmla="*/ 226 w 431"/>
                  <a:gd name="T1" fmla="*/ 348 h 357"/>
                  <a:gd name="T2" fmla="*/ 228 w 431"/>
                  <a:gd name="T3" fmla="*/ 299 h 357"/>
                  <a:gd name="T4" fmla="*/ 201 w 431"/>
                  <a:gd name="T5" fmla="*/ 194 h 357"/>
                  <a:gd name="T6" fmla="*/ 219 w 431"/>
                  <a:gd name="T7" fmla="*/ 185 h 357"/>
                  <a:gd name="T8" fmla="*/ 224 w 431"/>
                  <a:gd name="T9" fmla="*/ 195 h 357"/>
                  <a:gd name="T10" fmla="*/ 217 w 431"/>
                  <a:gd name="T11" fmla="*/ 207 h 357"/>
                  <a:gd name="T12" fmla="*/ 233 w 431"/>
                  <a:gd name="T13" fmla="*/ 212 h 357"/>
                  <a:gd name="T14" fmla="*/ 240 w 431"/>
                  <a:gd name="T15" fmla="*/ 223 h 357"/>
                  <a:gd name="T16" fmla="*/ 244 w 431"/>
                  <a:gd name="T17" fmla="*/ 233 h 357"/>
                  <a:gd name="T18" fmla="*/ 244 w 431"/>
                  <a:gd name="T19" fmla="*/ 239 h 357"/>
                  <a:gd name="T20" fmla="*/ 243 w 431"/>
                  <a:gd name="T21" fmla="*/ 253 h 357"/>
                  <a:gd name="T22" fmla="*/ 244 w 431"/>
                  <a:gd name="T23" fmla="*/ 269 h 357"/>
                  <a:gd name="T24" fmla="*/ 249 w 431"/>
                  <a:gd name="T25" fmla="*/ 276 h 357"/>
                  <a:gd name="T26" fmla="*/ 257 w 431"/>
                  <a:gd name="T27" fmla="*/ 278 h 357"/>
                  <a:gd name="T28" fmla="*/ 261 w 431"/>
                  <a:gd name="T29" fmla="*/ 289 h 357"/>
                  <a:gd name="T30" fmla="*/ 259 w 431"/>
                  <a:gd name="T31" fmla="*/ 316 h 357"/>
                  <a:gd name="T32" fmla="*/ 270 w 431"/>
                  <a:gd name="T33" fmla="*/ 314 h 357"/>
                  <a:gd name="T34" fmla="*/ 275 w 431"/>
                  <a:gd name="T35" fmla="*/ 334 h 357"/>
                  <a:gd name="T36" fmla="*/ 289 w 431"/>
                  <a:gd name="T37" fmla="*/ 339 h 357"/>
                  <a:gd name="T38" fmla="*/ 295 w 431"/>
                  <a:gd name="T39" fmla="*/ 348 h 357"/>
                  <a:gd name="T40" fmla="*/ 334 w 431"/>
                  <a:gd name="T41" fmla="*/ 322 h 357"/>
                  <a:gd name="T42" fmla="*/ 413 w 431"/>
                  <a:gd name="T43" fmla="*/ 250 h 357"/>
                  <a:gd name="T44" fmla="*/ 428 w 431"/>
                  <a:gd name="T45" fmla="*/ 218 h 357"/>
                  <a:gd name="T46" fmla="*/ 427 w 431"/>
                  <a:gd name="T47" fmla="*/ 146 h 357"/>
                  <a:gd name="T48" fmla="*/ 406 w 431"/>
                  <a:gd name="T49" fmla="*/ 10 h 357"/>
                  <a:gd name="T50" fmla="*/ 364 w 431"/>
                  <a:gd name="T51" fmla="*/ 11 h 357"/>
                  <a:gd name="T52" fmla="*/ 234 w 431"/>
                  <a:gd name="T53" fmla="*/ 97 h 357"/>
                  <a:gd name="T54" fmla="*/ 219 w 431"/>
                  <a:gd name="T55" fmla="*/ 112 h 357"/>
                  <a:gd name="T56" fmla="*/ 235 w 431"/>
                  <a:gd name="T57" fmla="*/ 122 h 357"/>
                  <a:gd name="T58" fmla="*/ 214 w 431"/>
                  <a:gd name="T59" fmla="*/ 127 h 357"/>
                  <a:gd name="T60" fmla="*/ 234 w 431"/>
                  <a:gd name="T61" fmla="*/ 133 h 357"/>
                  <a:gd name="T62" fmla="*/ 226 w 431"/>
                  <a:gd name="T63" fmla="*/ 143 h 357"/>
                  <a:gd name="T64" fmla="*/ 217 w 431"/>
                  <a:gd name="T65" fmla="*/ 154 h 357"/>
                  <a:gd name="T66" fmla="*/ 204 w 431"/>
                  <a:gd name="T67" fmla="*/ 163 h 357"/>
                  <a:gd name="T68" fmla="*/ 195 w 431"/>
                  <a:gd name="T69" fmla="*/ 172 h 357"/>
                  <a:gd name="T70" fmla="*/ 172 w 431"/>
                  <a:gd name="T71" fmla="*/ 135 h 357"/>
                  <a:gd name="T72" fmla="*/ 31 w 431"/>
                  <a:gd name="T73" fmla="*/ 69 h 357"/>
                  <a:gd name="T74" fmla="*/ 20 w 431"/>
                  <a:gd name="T75" fmla="*/ 78 h 357"/>
                  <a:gd name="T76" fmla="*/ 0 w 431"/>
                  <a:gd name="T77" fmla="*/ 88 h 357"/>
                  <a:gd name="T78" fmla="*/ 9 w 431"/>
                  <a:gd name="T79" fmla="*/ 102 h 357"/>
                  <a:gd name="T80" fmla="*/ 9 w 431"/>
                  <a:gd name="T81" fmla="*/ 110 h 357"/>
                  <a:gd name="T82" fmla="*/ 6 w 431"/>
                  <a:gd name="T83" fmla="*/ 133 h 357"/>
                  <a:gd name="T84" fmla="*/ 35 w 431"/>
                  <a:gd name="T85" fmla="*/ 198 h 357"/>
                  <a:gd name="T86" fmla="*/ 47 w 431"/>
                  <a:gd name="T87" fmla="*/ 220 h 357"/>
                  <a:gd name="T88" fmla="*/ 62 w 431"/>
                  <a:gd name="T89" fmla="*/ 221 h 357"/>
                  <a:gd name="T90" fmla="*/ 59 w 431"/>
                  <a:gd name="T91" fmla="*/ 243 h 357"/>
                  <a:gd name="T92" fmla="*/ 84 w 431"/>
                  <a:gd name="T93" fmla="*/ 248 h 357"/>
                  <a:gd name="T94" fmla="*/ 94 w 431"/>
                  <a:gd name="T95" fmla="*/ 258 h 357"/>
                  <a:gd name="T96" fmla="*/ 102 w 431"/>
                  <a:gd name="T97" fmla="*/ 271 h 357"/>
                  <a:gd name="T98" fmla="*/ 107 w 431"/>
                  <a:gd name="T99" fmla="*/ 277 h 357"/>
                  <a:gd name="T100" fmla="*/ 104 w 431"/>
                  <a:gd name="T101" fmla="*/ 294 h 357"/>
                  <a:gd name="T102" fmla="*/ 114 w 431"/>
                  <a:gd name="T103" fmla="*/ 289 h 357"/>
                  <a:gd name="T104" fmla="*/ 118 w 431"/>
                  <a:gd name="T105" fmla="*/ 319 h 357"/>
                  <a:gd name="T106" fmla="*/ 129 w 431"/>
                  <a:gd name="T107" fmla="*/ 332 h 357"/>
                  <a:gd name="T108" fmla="*/ 141 w 431"/>
                  <a:gd name="T109" fmla="*/ 320 h 357"/>
                  <a:gd name="T110" fmla="*/ 148 w 431"/>
                  <a:gd name="T111" fmla="*/ 337 h 357"/>
                  <a:gd name="T112" fmla="*/ 154 w 431"/>
                  <a:gd name="T113" fmla="*/ 329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31" h="357">
                    <a:moveTo>
                      <a:pt x="212" y="357"/>
                    </a:moveTo>
                    <a:lnTo>
                      <a:pt x="216" y="357"/>
                    </a:lnTo>
                    <a:lnTo>
                      <a:pt x="219" y="355"/>
                    </a:lnTo>
                    <a:lnTo>
                      <a:pt x="221" y="353"/>
                    </a:lnTo>
                    <a:lnTo>
                      <a:pt x="226" y="348"/>
                    </a:lnTo>
                    <a:lnTo>
                      <a:pt x="231" y="339"/>
                    </a:lnTo>
                    <a:lnTo>
                      <a:pt x="231" y="329"/>
                    </a:lnTo>
                    <a:lnTo>
                      <a:pt x="231" y="319"/>
                    </a:lnTo>
                    <a:lnTo>
                      <a:pt x="230" y="309"/>
                    </a:lnTo>
                    <a:lnTo>
                      <a:pt x="228" y="299"/>
                    </a:lnTo>
                    <a:lnTo>
                      <a:pt x="226" y="289"/>
                    </a:lnTo>
                    <a:lnTo>
                      <a:pt x="221" y="269"/>
                    </a:lnTo>
                    <a:lnTo>
                      <a:pt x="209" y="229"/>
                    </a:lnTo>
                    <a:lnTo>
                      <a:pt x="203" y="209"/>
                    </a:lnTo>
                    <a:lnTo>
                      <a:pt x="201" y="194"/>
                    </a:lnTo>
                    <a:lnTo>
                      <a:pt x="199" y="179"/>
                    </a:lnTo>
                    <a:lnTo>
                      <a:pt x="201" y="178"/>
                    </a:lnTo>
                    <a:lnTo>
                      <a:pt x="204" y="179"/>
                    </a:lnTo>
                    <a:lnTo>
                      <a:pt x="206" y="183"/>
                    </a:lnTo>
                    <a:lnTo>
                      <a:pt x="219" y="185"/>
                    </a:lnTo>
                    <a:lnTo>
                      <a:pt x="219" y="188"/>
                    </a:lnTo>
                    <a:lnTo>
                      <a:pt x="218" y="189"/>
                    </a:lnTo>
                    <a:lnTo>
                      <a:pt x="211" y="193"/>
                    </a:lnTo>
                    <a:lnTo>
                      <a:pt x="223" y="193"/>
                    </a:lnTo>
                    <a:lnTo>
                      <a:pt x="224" y="195"/>
                    </a:lnTo>
                    <a:lnTo>
                      <a:pt x="224" y="198"/>
                    </a:lnTo>
                    <a:lnTo>
                      <a:pt x="213" y="202"/>
                    </a:lnTo>
                    <a:lnTo>
                      <a:pt x="216" y="204"/>
                    </a:lnTo>
                    <a:lnTo>
                      <a:pt x="217" y="206"/>
                    </a:lnTo>
                    <a:lnTo>
                      <a:pt x="217" y="207"/>
                    </a:lnTo>
                    <a:lnTo>
                      <a:pt x="229" y="202"/>
                    </a:lnTo>
                    <a:lnTo>
                      <a:pt x="230" y="202"/>
                    </a:lnTo>
                    <a:lnTo>
                      <a:pt x="231" y="204"/>
                    </a:lnTo>
                    <a:lnTo>
                      <a:pt x="221" y="217"/>
                    </a:lnTo>
                    <a:lnTo>
                      <a:pt x="233" y="212"/>
                    </a:lnTo>
                    <a:lnTo>
                      <a:pt x="235" y="213"/>
                    </a:lnTo>
                    <a:lnTo>
                      <a:pt x="236" y="215"/>
                    </a:lnTo>
                    <a:lnTo>
                      <a:pt x="228" y="227"/>
                    </a:lnTo>
                    <a:lnTo>
                      <a:pt x="239" y="222"/>
                    </a:lnTo>
                    <a:lnTo>
                      <a:pt x="240" y="223"/>
                    </a:lnTo>
                    <a:lnTo>
                      <a:pt x="241" y="224"/>
                    </a:lnTo>
                    <a:lnTo>
                      <a:pt x="234" y="234"/>
                    </a:lnTo>
                    <a:lnTo>
                      <a:pt x="241" y="231"/>
                    </a:lnTo>
                    <a:lnTo>
                      <a:pt x="244" y="231"/>
                    </a:lnTo>
                    <a:lnTo>
                      <a:pt x="244" y="233"/>
                    </a:lnTo>
                    <a:lnTo>
                      <a:pt x="244" y="234"/>
                    </a:lnTo>
                    <a:lnTo>
                      <a:pt x="239" y="241"/>
                    </a:lnTo>
                    <a:lnTo>
                      <a:pt x="238" y="241"/>
                    </a:lnTo>
                    <a:lnTo>
                      <a:pt x="239" y="242"/>
                    </a:lnTo>
                    <a:lnTo>
                      <a:pt x="244" y="239"/>
                    </a:lnTo>
                    <a:lnTo>
                      <a:pt x="247" y="241"/>
                    </a:lnTo>
                    <a:lnTo>
                      <a:pt x="248" y="242"/>
                    </a:lnTo>
                    <a:lnTo>
                      <a:pt x="248" y="244"/>
                    </a:lnTo>
                    <a:lnTo>
                      <a:pt x="247" y="246"/>
                    </a:lnTo>
                    <a:lnTo>
                      <a:pt x="243" y="253"/>
                    </a:lnTo>
                    <a:lnTo>
                      <a:pt x="241" y="255"/>
                    </a:lnTo>
                    <a:lnTo>
                      <a:pt x="250" y="251"/>
                    </a:lnTo>
                    <a:lnTo>
                      <a:pt x="252" y="252"/>
                    </a:lnTo>
                    <a:lnTo>
                      <a:pt x="253" y="253"/>
                    </a:lnTo>
                    <a:lnTo>
                      <a:pt x="244" y="269"/>
                    </a:lnTo>
                    <a:lnTo>
                      <a:pt x="254" y="264"/>
                    </a:lnTo>
                    <a:lnTo>
                      <a:pt x="255" y="266"/>
                    </a:lnTo>
                    <a:lnTo>
                      <a:pt x="254" y="269"/>
                    </a:lnTo>
                    <a:lnTo>
                      <a:pt x="252" y="273"/>
                    </a:lnTo>
                    <a:lnTo>
                      <a:pt x="249" y="276"/>
                    </a:lnTo>
                    <a:lnTo>
                      <a:pt x="247" y="280"/>
                    </a:lnTo>
                    <a:lnTo>
                      <a:pt x="247" y="281"/>
                    </a:lnTo>
                    <a:lnTo>
                      <a:pt x="255" y="277"/>
                    </a:lnTo>
                    <a:lnTo>
                      <a:pt x="256" y="277"/>
                    </a:lnTo>
                    <a:lnTo>
                      <a:pt x="257" y="278"/>
                    </a:lnTo>
                    <a:lnTo>
                      <a:pt x="258" y="280"/>
                    </a:lnTo>
                    <a:lnTo>
                      <a:pt x="251" y="291"/>
                    </a:lnTo>
                    <a:lnTo>
                      <a:pt x="259" y="287"/>
                    </a:lnTo>
                    <a:lnTo>
                      <a:pt x="261" y="287"/>
                    </a:lnTo>
                    <a:lnTo>
                      <a:pt x="261" y="289"/>
                    </a:lnTo>
                    <a:lnTo>
                      <a:pt x="254" y="303"/>
                    </a:lnTo>
                    <a:lnTo>
                      <a:pt x="265" y="299"/>
                    </a:lnTo>
                    <a:lnTo>
                      <a:pt x="267" y="301"/>
                    </a:lnTo>
                    <a:lnTo>
                      <a:pt x="267" y="302"/>
                    </a:lnTo>
                    <a:lnTo>
                      <a:pt x="259" y="316"/>
                    </a:lnTo>
                    <a:lnTo>
                      <a:pt x="261" y="317"/>
                    </a:lnTo>
                    <a:lnTo>
                      <a:pt x="261" y="317"/>
                    </a:lnTo>
                    <a:lnTo>
                      <a:pt x="267" y="314"/>
                    </a:lnTo>
                    <a:lnTo>
                      <a:pt x="268" y="314"/>
                    </a:lnTo>
                    <a:lnTo>
                      <a:pt x="270" y="314"/>
                    </a:lnTo>
                    <a:lnTo>
                      <a:pt x="270" y="316"/>
                    </a:lnTo>
                    <a:lnTo>
                      <a:pt x="268" y="326"/>
                    </a:lnTo>
                    <a:lnTo>
                      <a:pt x="275" y="323"/>
                    </a:lnTo>
                    <a:lnTo>
                      <a:pt x="276" y="324"/>
                    </a:lnTo>
                    <a:lnTo>
                      <a:pt x="275" y="334"/>
                    </a:lnTo>
                    <a:lnTo>
                      <a:pt x="282" y="331"/>
                    </a:lnTo>
                    <a:lnTo>
                      <a:pt x="285" y="334"/>
                    </a:lnTo>
                    <a:lnTo>
                      <a:pt x="284" y="339"/>
                    </a:lnTo>
                    <a:lnTo>
                      <a:pt x="285" y="339"/>
                    </a:lnTo>
                    <a:lnTo>
                      <a:pt x="289" y="339"/>
                    </a:lnTo>
                    <a:lnTo>
                      <a:pt x="291" y="339"/>
                    </a:lnTo>
                    <a:lnTo>
                      <a:pt x="291" y="342"/>
                    </a:lnTo>
                    <a:lnTo>
                      <a:pt x="291" y="347"/>
                    </a:lnTo>
                    <a:lnTo>
                      <a:pt x="291" y="348"/>
                    </a:lnTo>
                    <a:lnTo>
                      <a:pt x="295" y="348"/>
                    </a:lnTo>
                    <a:lnTo>
                      <a:pt x="304" y="346"/>
                    </a:lnTo>
                    <a:lnTo>
                      <a:pt x="309" y="342"/>
                    </a:lnTo>
                    <a:lnTo>
                      <a:pt x="316" y="335"/>
                    </a:lnTo>
                    <a:lnTo>
                      <a:pt x="326" y="327"/>
                    </a:lnTo>
                    <a:lnTo>
                      <a:pt x="334" y="322"/>
                    </a:lnTo>
                    <a:lnTo>
                      <a:pt x="347" y="311"/>
                    </a:lnTo>
                    <a:lnTo>
                      <a:pt x="379" y="285"/>
                    </a:lnTo>
                    <a:lnTo>
                      <a:pt x="391" y="274"/>
                    </a:lnTo>
                    <a:lnTo>
                      <a:pt x="403" y="263"/>
                    </a:lnTo>
                    <a:lnTo>
                      <a:pt x="413" y="250"/>
                    </a:lnTo>
                    <a:lnTo>
                      <a:pt x="419" y="240"/>
                    </a:lnTo>
                    <a:lnTo>
                      <a:pt x="425" y="229"/>
                    </a:lnTo>
                    <a:lnTo>
                      <a:pt x="425" y="227"/>
                    </a:lnTo>
                    <a:lnTo>
                      <a:pt x="427" y="224"/>
                    </a:lnTo>
                    <a:lnTo>
                      <a:pt x="428" y="218"/>
                    </a:lnTo>
                    <a:lnTo>
                      <a:pt x="429" y="213"/>
                    </a:lnTo>
                    <a:lnTo>
                      <a:pt x="431" y="200"/>
                    </a:lnTo>
                    <a:lnTo>
                      <a:pt x="431" y="178"/>
                    </a:lnTo>
                    <a:lnTo>
                      <a:pt x="429" y="167"/>
                    </a:lnTo>
                    <a:lnTo>
                      <a:pt x="427" y="146"/>
                    </a:lnTo>
                    <a:lnTo>
                      <a:pt x="421" y="81"/>
                    </a:lnTo>
                    <a:lnTo>
                      <a:pt x="418" y="60"/>
                    </a:lnTo>
                    <a:lnTo>
                      <a:pt x="417" y="49"/>
                    </a:lnTo>
                    <a:lnTo>
                      <a:pt x="411" y="24"/>
                    </a:lnTo>
                    <a:lnTo>
                      <a:pt x="406" y="10"/>
                    </a:lnTo>
                    <a:lnTo>
                      <a:pt x="405" y="11"/>
                    </a:lnTo>
                    <a:lnTo>
                      <a:pt x="404" y="11"/>
                    </a:lnTo>
                    <a:lnTo>
                      <a:pt x="402" y="5"/>
                    </a:lnTo>
                    <a:lnTo>
                      <a:pt x="387" y="0"/>
                    </a:lnTo>
                    <a:lnTo>
                      <a:pt x="364" y="11"/>
                    </a:lnTo>
                    <a:lnTo>
                      <a:pt x="340" y="26"/>
                    </a:lnTo>
                    <a:lnTo>
                      <a:pt x="274" y="67"/>
                    </a:lnTo>
                    <a:lnTo>
                      <a:pt x="258" y="79"/>
                    </a:lnTo>
                    <a:lnTo>
                      <a:pt x="245" y="89"/>
                    </a:lnTo>
                    <a:lnTo>
                      <a:pt x="234" y="97"/>
                    </a:lnTo>
                    <a:lnTo>
                      <a:pt x="230" y="102"/>
                    </a:lnTo>
                    <a:lnTo>
                      <a:pt x="235" y="105"/>
                    </a:lnTo>
                    <a:lnTo>
                      <a:pt x="237" y="107"/>
                    </a:lnTo>
                    <a:lnTo>
                      <a:pt x="237" y="110"/>
                    </a:lnTo>
                    <a:lnTo>
                      <a:pt x="219" y="112"/>
                    </a:lnTo>
                    <a:lnTo>
                      <a:pt x="219" y="115"/>
                    </a:lnTo>
                    <a:lnTo>
                      <a:pt x="229" y="117"/>
                    </a:lnTo>
                    <a:lnTo>
                      <a:pt x="231" y="117"/>
                    </a:lnTo>
                    <a:lnTo>
                      <a:pt x="234" y="120"/>
                    </a:lnTo>
                    <a:lnTo>
                      <a:pt x="235" y="122"/>
                    </a:lnTo>
                    <a:lnTo>
                      <a:pt x="234" y="124"/>
                    </a:lnTo>
                    <a:lnTo>
                      <a:pt x="212" y="124"/>
                    </a:lnTo>
                    <a:lnTo>
                      <a:pt x="211" y="125"/>
                    </a:lnTo>
                    <a:lnTo>
                      <a:pt x="211" y="126"/>
                    </a:lnTo>
                    <a:lnTo>
                      <a:pt x="214" y="127"/>
                    </a:lnTo>
                    <a:lnTo>
                      <a:pt x="221" y="128"/>
                    </a:lnTo>
                    <a:lnTo>
                      <a:pt x="226" y="130"/>
                    </a:lnTo>
                    <a:lnTo>
                      <a:pt x="229" y="130"/>
                    </a:lnTo>
                    <a:lnTo>
                      <a:pt x="231" y="131"/>
                    </a:lnTo>
                    <a:lnTo>
                      <a:pt x="234" y="133"/>
                    </a:lnTo>
                    <a:lnTo>
                      <a:pt x="235" y="136"/>
                    </a:lnTo>
                    <a:lnTo>
                      <a:pt x="234" y="137"/>
                    </a:lnTo>
                    <a:lnTo>
                      <a:pt x="218" y="138"/>
                    </a:lnTo>
                    <a:lnTo>
                      <a:pt x="226" y="142"/>
                    </a:lnTo>
                    <a:lnTo>
                      <a:pt x="226" y="143"/>
                    </a:lnTo>
                    <a:lnTo>
                      <a:pt x="228" y="145"/>
                    </a:lnTo>
                    <a:lnTo>
                      <a:pt x="226" y="147"/>
                    </a:lnTo>
                    <a:lnTo>
                      <a:pt x="206" y="148"/>
                    </a:lnTo>
                    <a:lnTo>
                      <a:pt x="206" y="150"/>
                    </a:lnTo>
                    <a:lnTo>
                      <a:pt x="217" y="154"/>
                    </a:lnTo>
                    <a:lnTo>
                      <a:pt x="218" y="155"/>
                    </a:lnTo>
                    <a:lnTo>
                      <a:pt x="218" y="155"/>
                    </a:lnTo>
                    <a:lnTo>
                      <a:pt x="217" y="158"/>
                    </a:lnTo>
                    <a:lnTo>
                      <a:pt x="204" y="161"/>
                    </a:lnTo>
                    <a:lnTo>
                      <a:pt x="204" y="163"/>
                    </a:lnTo>
                    <a:lnTo>
                      <a:pt x="218" y="165"/>
                    </a:lnTo>
                    <a:lnTo>
                      <a:pt x="219" y="168"/>
                    </a:lnTo>
                    <a:lnTo>
                      <a:pt x="219" y="169"/>
                    </a:lnTo>
                    <a:lnTo>
                      <a:pt x="203" y="175"/>
                    </a:lnTo>
                    <a:lnTo>
                      <a:pt x="195" y="172"/>
                    </a:lnTo>
                    <a:lnTo>
                      <a:pt x="192" y="168"/>
                    </a:lnTo>
                    <a:lnTo>
                      <a:pt x="183" y="148"/>
                    </a:lnTo>
                    <a:lnTo>
                      <a:pt x="178" y="141"/>
                    </a:lnTo>
                    <a:lnTo>
                      <a:pt x="174" y="136"/>
                    </a:lnTo>
                    <a:lnTo>
                      <a:pt x="172" y="135"/>
                    </a:lnTo>
                    <a:lnTo>
                      <a:pt x="168" y="126"/>
                    </a:lnTo>
                    <a:lnTo>
                      <a:pt x="163" y="118"/>
                    </a:lnTo>
                    <a:lnTo>
                      <a:pt x="154" y="107"/>
                    </a:lnTo>
                    <a:lnTo>
                      <a:pt x="149" y="104"/>
                    </a:lnTo>
                    <a:lnTo>
                      <a:pt x="31" y="69"/>
                    </a:lnTo>
                    <a:lnTo>
                      <a:pt x="28" y="72"/>
                    </a:lnTo>
                    <a:lnTo>
                      <a:pt x="8" y="64"/>
                    </a:lnTo>
                    <a:lnTo>
                      <a:pt x="18" y="73"/>
                    </a:lnTo>
                    <a:lnTo>
                      <a:pt x="19" y="75"/>
                    </a:lnTo>
                    <a:lnTo>
                      <a:pt x="20" y="78"/>
                    </a:lnTo>
                    <a:lnTo>
                      <a:pt x="2" y="74"/>
                    </a:lnTo>
                    <a:lnTo>
                      <a:pt x="20" y="88"/>
                    </a:lnTo>
                    <a:lnTo>
                      <a:pt x="19" y="89"/>
                    </a:lnTo>
                    <a:lnTo>
                      <a:pt x="16" y="90"/>
                    </a:lnTo>
                    <a:lnTo>
                      <a:pt x="0" y="88"/>
                    </a:lnTo>
                    <a:lnTo>
                      <a:pt x="0" y="90"/>
                    </a:lnTo>
                    <a:lnTo>
                      <a:pt x="12" y="98"/>
                    </a:lnTo>
                    <a:lnTo>
                      <a:pt x="11" y="100"/>
                    </a:lnTo>
                    <a:lnTo>
                      <a:pt x="10" y="101"/>
                    </a:lnTo>
                    <a:lnTo>
                      <a:pt x="9" y="102"/>
                    </a:lnTo>
                    <a:lnTo>
                      <a:pt x="6" y="102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10" y="107"/>
                    </a:lnTo>
                    <a:lnTo>
                      <a:pt x="9" y="110"/>
                    </a:lnTo>
                    <a:lnTo>
                      <a:pt x="6" y="111"/>
                    </a:lnTo>
                    <a:lnTo>
                      <a:pt x="3" y="111"/>
                    </a:lnTo>
                    <a:lnTo>
                      <a:pt x="1" y="111"/>
                    </a:lnTo>
                    <a:lnTo>
                      <a:pt x="3" y="122"/>
                    </a:lnTo>
                    <a:lnTo>
                      <a:pt x="6" y="133"/>
                    </a:lnTo>
                    <a:lnTo>
                      <a:pt x="9" y="144"/>
                    </a:lnTo>
                    <a:lnTo>
                      <a:pt x="29" y="197"/>
                    </a:lnTo>
                    <a:lnTo>
                      <a:pt x="31" y="198"/>
                    </a:lnTo>
                    <a:lnTo>
                      <a:pt x="32" y="198"/>
                    </a:lnTo>
                    <a:lnTo>
                      <a:pt x="35" y="198"/>
                    </a:lnTo>
                    <a:lnTo>
                      <a:pt x="39" y="200"/>
                    </a:lnTo>
                    <a:lnTo>
                      <a:pt x="35" y="213"/>
                    </a:lnTo>
                    <a:lnTo>
                      <a:pt x="47" y="208"/>
                    </a:lnTo>
                    <a:lnTo>
                      <a:pt x="49" y="209"/>
                    </a:lnTo>
                    <a:lnTo>
                      <a:pt x="47" y="220"/>
                    </a:lnTo>
                    <a:lnTo>
                      <a:pt x="48" y="221"/>
                    </a:lnTo>
                    <a:lnTo>
                      <a:pt x="61" y="214"/>
                    </a:lnTo>
                    <a:lnTo>
                      <a:pt x="64" y="216"/>
                    </a:lnTo>
                    <a:lnTo>
                      <a:pt x="64" y="218"/>
                    </a:lnTo>
                    <a:lnTo>
                      <a:pt x="62" y="221"/>
                    </a:lnTo>
                    <a:lnTo>
                      <a:pt x="57" y="227"/>
                    </a:lnTo>
                    <a:lnTo>
                      <a:pt x="69" y="224"/>
                    </a:lnTo>
                    <a:lnTo>
                      <a:pt x="69" y="227"/>
                    </a:lnTo>
                    <a:lnTo>
                      <a:pt x="67" y="232"/>
                    </a:lnTo>
                    <a:lnTo>
                      <a:pt x="59" y="243"/>
                    </a:lnTo>
                    <a:lnTo>
                      <a:pt x="57" y="248"/>
                    </a:lnTo>
                    <a:lnTo>
                      <a:pt x="74" y="238"/>
                    </a:lnTo>
                    <a:lnTo>
                      <a:pt x="77" y="240"/>
                    </a:lnTo>
                    <a:lnTo>
                      <a:pt x="68" y="257"/>
                    </a:lnTo>
                    <a:lnTo>
                      <a:pt x="84" y="248"/>
                    </a:lnTo>
                    <a:lnTo>
                      <a:pt x="85" y="248"/>
                    </a:lnTo>
                    <a:lnTo>
                      <a:pt x="86" y="249"/>
                    </a:lnTo>
                    <a:lnTo>
                      <a:pt x="75" y="266"/>
                    </a:lnTo>
                    <a:lnTo>
                      <a:pt x="91" y="258"/>
                    </a:lnTo>
                    <a:lnTo>
                      <a:pt x="94" y="258"/>
                    </a:lnTo>
                    <a:lnTo>
                      <a:pt x="95" y="261"/>
                    </a:lnTo>
                    <a:lnTo>
                      <a:pt x="86" y="276"/>
                    </a:lnTo>
                    <a:lnTo>
                      <a:pt x="100" y="267"/>
                    </a:lnTo>
                    <a:lnTo>
                      <a:pt x="102" y="268"/>
                    </a:lnTo>
                    <a:lnTo>
                      <a:pt x="102" y="271"/>
                    </a:lnTo>
                    <a:lnTo>
                      <a:pt x="104" y="271"/>
                    </a:lnTo>
                    <a:lnTo>
                      <a:pt x="102" y="274"/>
                    </a:lnTo>
                    <a:lnTo>
                      <a:pt x="100" y="276"/>
                    </a:lnTo>
                    <a:lnTo>
                      <a:pt x="100" y="281"/>
                    </a:lnTo>
                    <a:lnTo>
                      <a:pt x="107" y="277"/>
                    </a:lnTo>
                    <a:lnTo>
                      <a:pt x="107" y="276"/>
                    </a:lnTo>
                    <a:lnTo>
                      <a:pt x="109" y="275"/>
                    </a:lnTo>
                    <a:lnTo>
                      <a:pt x="111" y="276"/>
                    </a:lnTo>
                    <a:lnTo>
                      <a:pt x="111" y="277"/>
                    </a:lnTo>
                    <a:lnTo>
                      <a:pt x="104" y="294"/>
                    </a:lnTo>
                    <a:lnTo>
                      <a:pt x="104" y="294"/>
                    </a:lnTo>
                    <a:lnTo>
                      <a:pt x="107" y="293"/>
                    </a:lnTo>
                    <a:lnTo>
                      <a:pt x="110" y="290"/>
                    </a:lnTo>
                    <a:lnTo>
                      <a:pt x="112" y="289"/>
                    </a:lnTo>
                    <a:lnTo>
                      <a:pt x="114" y="289"/>
                    </a:lnTo>
                    <a:lnTo>
                      <a:pt x="116" y="291"/>
                    </a:lnTo>
                    <a:lnTo>
                      <a:pt x="110" y="309"/>
                    </a:lnTo>
                    <a:lnTo>
                      <a:pt x="119" y="304"/>
                    </a:lnTo>
                    <a:lnTo>
                      <a:pt x="120" y="304"/>
                    </a:lnTo>
                    <a:lnTo>
                      <a:pt x="118" y="319"/>
                    </a:lnTo>
                    <a:lnTo>
                      <a:pt x="129" y="314"/>
                    </a:lnTo>
                    <a:lnTo>
                      <a:pt x="129" y="314"/>
                    </a:lnTo>
                    <a:lnTo>
                      <a:pt x="131" y="316"/>
                    </a:lnTo>
                    <a:lnTo>
                      <a:pt x="127" y="330"/>
                    </a:lnTo>
                    <a:lnTo>
                      <a:pt x="129" y="332"/>
                    </a:lnTo>
                    <a:lnTo>
                      <a:pt x="131" y="332"/>
                    </a:lnTo>
                    <a:lnTo>
                      <a:pt x="132" y="332"/>
                    </a:lnTo>
                    <a:lnTo>
                      <a:pt x="136" y="322"/>
                    </a:lnTo>
                    <a:lnTo>
                      <a:pt x="139" y="319"/>
                    </a:lnTo>
                    <a:lnTo>
                      <a:pt x="141" y="320"/>
                    </a:lnTo>
                    <a:lnTo>
                      <a:pt x="142" y="322"/>
                    </a:lnTo>
                    <a:lnTo>
                      <a:pt x="144" y="327"/>
                    </a:lnTo>
                    <a:lnTo>
                      <a:pt x="146" y="332"/>
                    </a:lnTo>
                    <a:lnTo>
                      <a:pt x="147" y="336"/>
                    </a:lnTo>
                    <a:lnTo>
                      <a:pt x="148" y="337"/>
                    </a:lnTo>
                    <a:lnTo>
                      <a:pt x="151" y="338"/>
                    </a:lnTo>
                    <a:lnTo>
                      <a:pt x="152" y="335"/>
                    </a:lnTo>
                    <a:lnTo>
                      <a:pt x="152" y="332"/>
                    </a:lnTo>
                    <a:lnTo>
                      <a:pt x="153" y="329"/>
                    </a:lnTo>
                    <a:lnTo>
                      <a:pt x="154" y="329"/>
                    </a:lnTo>
                    <a:lnTo>
                      <a:pt x="163" y="341"/>
                    </a:lnTo>
                    <a:lnTo>
                      <a:pt x="212" y="3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33" name="Freeform 7">
                <a:extLst>
                  <a:ext uri="{FF2B5EF4-FFF2-40B4-BE49-F238E27FC236}">
                    <a16:creationId xmlns:a16="http://schemas.microsoft.com/office/drawing/2014/main" id="{58114F9E-4E2B-49DB-85E8-6D9FCAFC41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1" y="1439"/>
                <a:ext cx="60" cy="72"/>
              </a:xfrm>
              <a:custGeom>
                <a:avLst/>
                <a:gdLst>
                  <a:gd name="T0" fmla="*/ 52 w 60"/>
                  <a:gd name="T1" fmla="*/ 72 h 72"/>
                  <a:gd name="T2" fmla="*/ 57 w 60"/>
                  <a:gd name="T3" fmla="*/ 70 h 72"/>
                  <a:gd name="T4" fmla="*/ 60 w 60"/>
                  <a:gd name="T5" fmla="*/ 65 h 72"/>
                  <a:gd name="T6" fmla="*/ 58 w 60"/>
                  <a:gd name="T7" fmla="*/ 57 h 72"/>
                  <a:gd name="T8" fmla="*/ 55 w 60"/>
                  <a:gd name="T9" fmla="*/ 48 h 72"/>
                  <a:gd name="T10" fmla="*/ 46 w 60"/>
                  <a:gd name="T11" fmla="*/ 34 h 72"/>
                  <a:gd name="T12" fmla="*/ 35 w 60"/>
                  <a:gd name="T13" fmla="*/ 22 h 72"/>
                  <a:gd name="T14" fmla="*/ 29 w 60"/>
                  <a:gd name="T15" fmla="*/ 14 h 72"/>
                  <a:gd name="T16" fmla="*/ 23 w 60"/>
                  <a:gd name="T17" fmla="*/ 8 h 72"/>
                  <a:gd name="T18" fmla="*/ 11 w 60"/>
                  <a:gd name="T19" fmla="*/ 0 h 72"/>
                  <a:gd name="T20" fmla="*/ 5 w 60"/>
                  <a:gd name="T21" fmla="*/ 1 h 72"/>
                  <a:gd name="T22" fmla="*/ 2 w 60"/>
                  <a:gd name="T23" fmla="*/ 3 h 72"/>
                  <a:gd name="T24" fmla="*/ 0 w 60"/>
                  <a:gd name="T25" fmla="*/ 10 h 72"/>
                  <a:gd name="T26" fmla="*/ 0 w 60"/>
                  <a:gd name="T27" fmla="*/ 17 h 72"/>
                  <a:gd name="T28" fmla="*/ 3 w 60"/>
                  <a:gd name="T29" fmla="*/ 32 h 72"/>
                  <a:gd name="T30" fmla="*/ 8 w 60"/>
                  <a:gd name="T31" fmla="*/ 40 h 72"/>
                  <a:gd name="T32" fmla="*/ 15 w 60"/>
                  <a:gd name="T33" fmla="*/ 48 h 72"/>
                  <a:gd name="T34" fmla="*/ 30 w 60"/>
                  <a:gd name="T35" fmla="*/ 62 h 72"/>
                  <a:gd name="T36" fmla="*/ 35 w 60"/>
                  <a:gd name="T37" fmla="*/ 66 h 72"/>
                  <a:gd name="T38" fmla="*/ 40 w 60"/>
                  <a:gd name="T39" fmla="*/ 70 h 72"/>
                  <a:gd name="T40" fmla="*/ 45 w 60"/>
                  <a:gd name="T41" fmla="*/ 72 h 72"/>
                  <a:gd name="T42" fmla="*/ 52 w 60"/>
                  <a:gd name="T4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0" h="72">
                    <a:moveTo>
                      <a:pt x="52" y="72"/>
                    </a:moveTo>
                    <a:lnTo>
                      <a:pt x="57" y="70"/>
                    </a:lnTo>
                    <a:lnTo>
                      <a:pt x="60" y="65"/>
                    </a:lnTo>
                    <a:lnTo>
                      <a:pt x="58" y="57"/>
                    </a:lnTo>
                    <a:lnTo>
                      <a:pt x="55" y="48"/>
                    </a:lnTo>
                    <a:lnTo>
                      <a:pt x="46" y="34"/>
                    </a:lnTo>
                    <a:lnTo>
                      <a:pt x="35" y="22"/>
                    </a:lnTo>
                    <a:lnTo>
                      <a:pt x="29" y="14"/>
                    </a:lnTo>
                    <a:lnTo>
                      <a:pt x="23" y="8"/>
                    </a:lnTo>
                    <a:lnTo>
                      <a:pt x="11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0" y="10"/>
                    </a:lnTo>
                    <a:lnTo>
                      <a:pt x="0" y="17"/>
                    </a:lnTo>
                    <a:lnTo>
                      <a:pt x="3" y="32"/>
                    </a:lnTo>
                    <a:lnTo>
                      <a:pt x="8" y="40"/>
                    </a:lnTo>
                    <a:lnTo>
                      <a:pt x="15" y="48"/>
                    </a:lnTo>
                    <a:lnTo>
                      <a:pt x="30" y="62"/>
                    </a:lnTo>
                    <a:lnTo>
                      <a:pt x="35" y="66"/>
                    </a:lnTo>
                    <a:lnTo>
                      <a:pt x="40" y="70"/>
                    </a:lnTo>
                    <a:lnTo>
                      <a:pt x="45" y="72"/>
                    </a:lnTo>
                    <a:lnTo>
                      <a:pt x="52" y="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34" name="Freeform 8">
                <a:extLst>
                  <a:ext uri="{FF2B5EF4-FFF2-40B4-BE49-F238E27FC236}">
                    <a16:creationId xmlns:a16="http://schemas.microsoft.com/office/drawing/2014/main" id="{9C6B8EE3-2D99-4044-99F6-66C52A337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7" y="1451"/>
                <a:ext cx="41" cy="52"/>
              </a:xfrm>
              <a:custGeom>
                <a:avLst/>
                <a:gdLst>
                  <a:gd name="T0" fmla="*/ 39 w 41"/>
                  <a:gd name="T1" fmla="*/ 52 h 52"/>
                  <a:gd name="T2" fmla="*/ 41 w 41"/>
                  <a:gd name="T3" fmla="*/ 52 h 52"/>
                  <a:gd name="T4" fmla="*/ 35 w 41"/>
                  <a:gd name="T5" fmla="*/ 48 h 52"/>
                  <a:gd name="T6" fmla="*/ 30 w 41"/>
                  <a:gd name="T7" fmla="*/ 44 h 52"/>
                  <a:gd name="T8" fmla="*/ 25 w 41"/>
                  <a:gd name="T9" fmla="*/ 39 h 52"/>
                  <a:gd name="T10" fmla="*/ 18 w 41"/>
                  <a:gd name="T11" fmla="*/ 31 h 52"/>
                  <a:gd name="T12" fmla="*/ 12 w 41"/>
                  <a:gd name="T13" fmla="*/ 22 h 52"/>
                  <a:gd name="T14" fmla="*/ 9 w 41"/>
                  <a:gd name="T15" fmla="*/ 15 h 52"/>
                  <a:gd name="T16" fmla="*/ 6 w 41"/>
                  <a:gd name="T17" fmla="*/ 9 h 52"/>
                  <a:gd name="T18" fmla="*/ 6 w 41"/>
                  <a:gd name="T19" fmla="*/ 6 h 52"/>
                  <a:gd name="T20" fmla="*/ 7 w 41"/>
                  <a:gd name="T21" fmla="*/ 3 h 52"/>
                  <a:gd name="T22" fmla="*/ 7 w 41"/>
                  <a:gd name="T23" fmla="*/ 2 h 52"/>
                  <a:gd name="T24" fmla="*/ 5 w 41"/>
                  <a:gd name="T25" fmla="*/ 0 h 52"/>
                  <a:gd name="T26" fmla="*/ 3 w 41"/>
                  <a:gd name="T27" fmla="*/ 1 h 52"/>
                  <a:gd name="T28" fmla="*/ 1 w 41"/>
                  <a:gd name="T29" fmla="*/ 2 h 52"/>
                  <a:gd name="T30" fmla="*/ 0 w 41"/>
                  <a:gd name="T31" fmla="*/ 5 h 52"/>
                  <a:gd name="T32" fmla="*/ 0 w 41"/>
                  <a:gd name="T33" fmla="*/ 7 h 52"/>
                  <a:gd name="T34" fmla="*/ 1 w 41"/>
                  <a:gd name="T35" fmla="*/ 9 h 52"/>
                  <a:gd name="T36" fmla="*/ 3 w 41"/>
                  <a:gd name="T37" fmla="*/ 16 h 52"/>
                  <a:gd name="T38" fmla="*/ 7 w 41"/>
                  <a:gd name="T39" fmla="*/ 24 h 52"/>
                  <a:gd name="T40" fmla="*/ 14 w 41"/>
                  <a:gd name="T41" fmla="*/ 31 h 52"/>
                  <a:gd name="T42" fmla="*/ 20 w 41"/>
                  <a:gd name="T43" fmla="*/ 38 h 52"/>
                  <a:gd name="T44" fmla="*/ 26 w 41"/>
                  <a:gd name="T45" fmla="*/ 42 h 52"/>
                  <a:gd name="T46" fmla="*/ 28 w 41"/>
                  <a:gd name="T47" fmla="*/ 43 h 52"/>
                  <a:gd name="T48" fmla="*/ 39 w 41"/>
                  <a:gd name="T4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" h="52">
                    <a:moveTo>
                      <a:pt x="39" y="52"/>
                    </a:moveTo>
                    <a:lnTo>
                      <a:pt x="41" y="52"/>
                    </a:lnTo>
                    <a:lnTo>
                      <a:pt x="35" y="48"/>
                    </a:lnTo>
                    <a:lnTo>
                      <a:pt x="30" y="44"/>
                    </a:lnTo>
                    <a:lnTo>
                      <a:pt x="25" y="39"/>
                    </a:lnTo>
                    <a:lnTo>
                      <a:pt x="18" y="31"/>
                    </a:lnTo>
                    <a:lnTo>
                      <a:pt x="12" y="22"/>
                    </a:lnTo>
                    <a:lnTo>
                      <a:pt x="9" y="15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3" y="16"/>
                    </a:lnTo>
                    <a:lnTo>
                      <a:pt x="7" y="24"/>
                    </a:lnTo>
                    <a:lnTo>
                      <a:pt x="14" y="31"/>
                    </a:lnTo>
                    <a:lnTo>
                      <a:pt x="20" y="38"/>
                    </a:lnTo>
                    <a:lnTo>
                      <a:pt x="26" y="42"/>
                    </a:lnTo>
                    <a:lnTo>
                      <a:pt x="28" y="43"/>
                    </a:lnTo>
                    <a:lnTo>
                      <a:pt x="39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35" name="Freeform 9">
                <a:extLst>
                  <a:ext uri="{FF2B5EF4-FFF2-40B4-BE49-F238E27FC236}">
                    <a16:creationId xmlns:a16="http://schemas.microsoft.com/office/drawing/2014/main" id="{6C5C5746-C51E-4B15-80B3-AB57F03E7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1391"/>
                <a:ext cx="55" cy="92"/>
              </a:xfrm>
              <a:custGeom>
                <a:avLst/>
                <a:gdLst>
                  <a:gd name="T0" fmla="*/ 15 w 55"/>
                  <a:gd name="T1" fmla="*/ 92 h 92"/>
                  <a:gd name="T2" fmla="*/ 22 w 55"/>
                  <a:gd name="T3" fmla="*/ 92 h 92"/>
                  <a:gd name="T4" fmla="*/ 28 w 55"/>
                  <a:gd name="T5" fmla="*/ 89 h 92"/>
                  <a:gd name="T6" fmla="*/ 34 w 55"/>
                  <a:gd name="T7" fmla="*/ 85 h 92"/>
                  <a:gd name="T8" fmla="*/ 39 w 55"/>
                  <a:gd name="T9" fmla="*/ 79 h 92"/>
                  <a:gd name="T10" fmla="*/ 43 w 55"/>
                  <a:gd name="T11" fmla="*/ 72 h 92"/>
                  <a:gd name="T12" fmla="*/ 46 w 55"/>
                  <a:gd name="T13" fmla="*/ 65 h 92"/>
                  <a:gd name="T14" fmla="*/ 51 w 55"/>
                  <a:gd name="T15" fmla="*/ 51 h 92"/>
                  <a:gd name="T16" fmla="*/ 53 w 55"/>
                  <a:gd name="T17" fmla="*/ 38 h 92"/>
                  <a:gd name="T18" fmla="*/ 55 w 55"/>
                  <a:gd name="T19" fmla="*/ 24 h 92"/>
                  <a:gd name="T20" fmla="*/ 54 w 55"/>
                  <a:gd name="T21" fmla="*/ 18 h 92"/>
                  <a:gd name="T22" fmla="*/ 53 w 55"/>
                  <a:gd name="T23" fmla="*/ 12 h 92"/>
                  <a:gd name="T24" fmla="*/ 50 w 55"/>
                  <a:gd name="T25" fmla="*/ 7 h 92"/>
                  <a:gd name="T26" fmla="*/ 46 w 55"/>
                  <a:gd name="T27" fmla="*/ 2 h 92"/>
                  <a:gd name="T28" fmla="*/ 43 w 55"/>
                  <a:gd name="T29" fmla="*/ 0 h 92"/>
                  <a:gd name="T30" fmla="*/ 38 w 55"/>
                  <a:gd name="T31" fmla="*/ 0 h 92"/>
                  <a:gd name="T32" fmla="*/ 30 w 55"/>
                  <a:gd name="T33" fmla="*/ 2 h 92"/>
                  <a:gd name="T34" fmla="*/ 22 w 55"/>
                  <a:gd name="T35" fmla="*/ 9 h 92"/>
                  <a:gd name="T36" fmla="*/ 15 w 55"/>
                  <a:gd name="T37" fmla="*/ 17 h 92"/>
                  <a:gd name="T38" fmla="*/ 5 w 55"/>
                  <a:gd name="T39" fmla="*/ 36 h 92"/>
                  <a:gd name="T40" fmla="*/ 0 w 55"/>
                  <a:gd name="T41" fmla="*/ 50 h 92"/>
                  <a:gd name="T42" fmla="*/ 0 w 55"/>
                  <a:gd name="T43" fmla="*/ 64 h 92"/>
                  <a:gd name="T44" fmla="*/ 0 w 55"/>
                  <a:gd name="T45" fmla="*/ 70 h 92"/>
                  <a:gd name="T46" fmla="*/ 2 w 55"/>
                  <a:gd name="T47" fmla="*/ 77 h 92"/>
                  <a:gd name="T48" fmla="*/ 5 w 55"/>
                  <a:gd name="T49" fmla="*/ 82 h 92"/>
                  <a:gd name="T50" fmla="*/ 8 w 55"/>
                  <a:gd name="T51" fmla="*/ 88 h 92"/>
                  <a:gd name="T52" fmla="*/ 11 w 55"/>
                  <a:gd name="T53" fmla="*/ 90 h 92"/>
                  <a:gd name="T54" fmla="*/ 15 w 55"/>
                  <a:gd name="T5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" h="92">
                    <a:moveTo>
                      <a:pt x="15" y="92"/>
                    </a:moveTo>
                    <a:lnTo>
                      <a:pt x="22" y="92"/>
                    </a:lnTo>
                    <a:lnTo>
                      <a:pt x="28" y="89"/>
                    </a:lnTo>
                    <a:lnTo>
                      <a:pt x="34" y="85"/>
                    </a:lnTo>
                    <a:lnTo>
                      <a:pt x="39" y="79"/>
                    </a:lnTo>
                    <a:lnTo>
                      <a:pt x="43" y="72"/>
                    </a:lnTo>
                    <a:lnTo>
                      <a:pt x="46" y="65"/>
                    </a:lnTo>
                    <a:lnTo>
                      <a:pt x="51" y="51"/>
                    </a:lnTo>
                    <a:lnTo>
                      <a:pt x="53" y="38"/>
                    </a:lnTo>
                    <a:lnTo>
                      <a:pt x="55" y="24"/>
                    </a:lnTo>
                    <a:lnTo>
                      <a:pt x="54" y="18"/>
                    </a:lnTo>
                    <a:lnTo>
                      <a:pt x="53" y="12"/>
                    </a:lnTo>
                    <a:lnTo>
                      <a:pt x="50" y="7"/>
                    </a:lnTo>
                    <a:lnTo>
                      <a:pt x="46" y="2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0" y="2"/>
                    </a:lnTo>
                    <a:lnTo>
                      <a:pt x="22" y="9"/>
                    </a:lnTo>
                    <a:lnTo>
                      <a:pt x="15" y="17"/>
                    </a:lnTo>
                    <a:lnTo>
                      <a:pt x="5" y="36"/>
                    </a:lnTo>
                    <a:lnTo>
                      <a:pt x="0" y="5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2" y="77"/>
                    </a:lnTo>
                    <a:lnTo>
                      <a:pt x="5" y="82"/>
                    </a:lnTo>
                    <a:lnTo>
                      <a:pt x="8" y="88"/>
                    </a:lnTo>
                    <a:lnTo>
                      <a:pt x="11" y="90"/>
                    </a:lnTo>
                    <a:lnTo>
                      <a:pt x="15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36" name="Freeform 10">
                <a:extLst>
                  <a:ext uri="{FF2B5EF4-FFF2-40B4-BE49-F238E27FC236}">
                    <a16:creationId xmlns:a16="http://schemas.microsoft.com/office/drawing/2014/main" id="{089500D0-61F3-4CD9-95D0-7F29B85EB5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1442"/>
                <a:ext cx="8" cy="9"/>
              </a:xfrm>
              <a:custGeom>
                <a:avLst/>
                <a:gdLst>
                  <a:gd name="T0" fmla="*/ 0 w 8"/>
                  <a:gd name="T1" fmla="*/ 9 h 9"/>
                  <a:gd name="T2" fmla="*/ 6 w 8"/>
                  <a:gd name="T3" fmla="*/ 4 h 9"/>
                  <a:gd name="T4" fmla="*/ 8 w 8"/>
                  <a:gd name="T5" fmla="*/ 0 h 9"/>
                  <a:gd name="T6" fmla="*/ 7 w 8"/>
                  <a:gd name="T7" fmla="*/ 1 h 9"/>
                  <a:gd name="T8" fmla="*/ 6 w 8"/>
                  <a:gd name="T9" fmla="*/ 2 h 9"/>
                  <a:gd name="T10" fmla="*/ 4 w 8"/>
                  <a:gd name="T11" fmla="*/ 4 h 9"/>
                  <a:gd name="T12" fmla="*/ 3 w 8"/>
                  <a:gd name="T13" fmla="*/ 5 h 9"/>
                  <a:gd name="T14" fmla="*/ 1 w 8"/>
                  <a:gd name="T15" fmla="*/ 6 h 9"/>
                  <a:gd name="T16" fmla="*/ 0 w 8"/>
                  <a:gd name="T17" fmla="*/ 7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lnTo>
                      <a:pt x="6" y="4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37" name="Freeform 11">
                <a:extLst>
                  <a:ext uri="{FF2B5EF4-FFF2-40B4-BE49-F238E27FC236}">
                    <a16:creationId xmlns:a16="http://schemas.microsoft.com/office/drawing/2014/main" id="{4A4DBBC0-2285-479B-B7B2-ACBD75E95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" y="1356"/>
                <a:ext cx="59" cy="72"/>
              </a:xfrm>
              <a:custGeom>
                <a:avLst/>
                <a:gdLst>
                  <a:gd name="T0" fmla="*/ 49 w 59"/>
                  <a:gd name="T1" fmla="*/ 72 h 72"/>
                  <a:gd name="T2" fmla="*/ 57 w 59"/>
                  <a:gd name="T3" fmla="*/ 69 h 72"/>
                  <a:gd name="T4" fmla="*/ 58 w 59"/>
                  <a:gd name="T5" fmla="*/ 68 h 72"/>
                  <a:gd name="T6" fmla="*/ 59 w 59"/>
                  <a:gd name="T7" fmla="*/ 64 h 72"/>
                  <a:gd name="T8" fmla="*/ 59 w 59"/>
                  <a:gd name="T9" fmla="*/ 62 h 72"/>
                  <a:gd name="T10" fmla="*/ 59 w 59"/>
                  <a:gd name="T11" fmla="*/ 55 h 72"/>
                  <a:gd name="T12" fmla="*/ 58 w 59"/>
                  <a:gd name="T13" fmla="*/ 50 h 72"/>
                  <a:gd name="T14" fmla="*/ 56 w 59"/>
                  <a:gd name="T15" fmla="*/ 44 h 72"/>
                  <a:gd name="T16" fmla="*/ 48 w 59"/>
                  <a:gd name="T17" fmla="*/ 34 h 72"/>
                  <a:gd name="T18" fmla="*/ 42 w 59"/>
                  <a:gd name="T19" fmla="*/ 25 h 72"/>
                  <a:gd name="T20" fmla="*/ 29 w 59"/>
                  <a:gd name="T21" fmla="*/ 13 h 72"/>
                  <a:gd name="T22" fmla="*/ 21 w 59"/>
                  <a:gd name="T23" fmla="*/ 6 h 72"/>
                  <a:gd name="T24" fmla="*/ 14 w 59"/>
                  <a:gd name="T25" fmla="*/ 3 h 72"/>
                  <a:gd name="T26" fmla="*/ 10 w 59"/>
                  <a:gd name="T27" fmla="*/ 1 h 72"/>
                  <a:gd name="T28" fmla="*/ 7 w 59"/>
                  <a:gd name="T29" fmla="*/ 0 h 72"/>
                  <a:gd name="T30" fmla="*/ 6 w 59"/>
                  <a:gd name="T31" fmla="*/ 1 h 72"/>
                  <a:gd name="T32" fmla="*/ 4 w 59"/>
                  <a:gd name="T33" fmla="*/ 3 h 72"/>
                  <a:gd name="T34" fmla="*/ 2 w 59"/>
                  <a:gd name="T35" fmla="*/ 5 h 72"/>
                  <a:gd name="T36" fmla="*/ 1 w 59"/>
                  <a:gd name="T37" fmla="*/ 7 h 72"/>
                  <a:gd name="T38" fmla="*/ 0 w 59"/>
                  <a:gd name="T39" fmla="*/ 14 h 72"/>
                  <a:gd name="T40" fmla="*/ 0 w 59"/>
                  <a:gd name="T41" fmla="*/ 17 h 72"/>
                  <a:gd name="T42" fmla="*/ 1 w 59"/>
                  <a:gd name="T43" fmla="*/ 20 h 72"/>
                  <a:gd name="T44" fmla="*/ 1 w 59"/>
                  <a:gd name="T45" fmla="*/ 23 h 72"/>
                  <a:gd name="T46" fmla="*/ 4 w 59"/>
                  <a:gd name="T47" fmla="*/ 30 h 72"/>
                  <a:gd name="T48" fmla="*/ 8 w 59"/>
                  <a:gd name="T49" fmla="*/ 37 h 72"/>
                  <a:gd name="T50" fmla="*/ 14 w 59"/>
                  <a:gd name="T51" fmla="*/ 44 h 72"/>
                  <a:gd name="T52" fmla="*/ 23 w 59"/>
                  <a:gd name="T53" fmla="*/ 54 h 72"/>
                  <a:gd name="T54" fmla="*/ 31 w 59"/>
                  <a:gd name="T55" fmla="*/ 62 h 72"/>
                  <a:gd name="T56" fmla="*/ 42 w 59"/>
                  <a:gd name="T57" fmla="*/ 68 h 72"/>
                  <a:gd name="T58" fmla="*/ 46 w 59"/>
                  <a:gd name="T59" fmla="*/ 70 h 72"/>
                  <a:gd name="T60" fmla="*/ 48 w 59"/>
                  <a:gd name="T61" fmla="*/ 71 h 72"/>
                  <a:gd name="T62" fmla="*/ 48 w 59"/>
                  <a:gd name="T63" fmla="*/ 72 h 72"/>
                  <a:gd name="T64" fmla="*/ 49 w 59"/>
                  <a:gd name="T6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" h="72">
                    <a:moveTo>
                      <a:pt x="49" y="72"/>
                    </a:moveTo>
                    <a:lnTo>
                      <a:pt x="57" y="69"/>
                    </a:lnTo>
                    <a:lnTo>
                      <a:pt x="58" y="68"/>
                    </a:lnTo>
                    <a:lnTo>
                      <a:pt x="59" y="64"/>
                    </a:lnTo>
                    <a:lnTo>
                      <a:pt x="59" y="62"/>
                    </a:lnTo>
                    <a:lnTo>
                      <a:pt x="59" y="55"/>
                    </a:lnTo>
                    <a:lnTo>
                      <a:pt x="58" y="50"/>
                    </a:lnTo>
                    <a:lnTo>
                      <a:pt x="56" y="44"/>
                    </a:lnTo>
                    <a:lnTo>
                      <a:pt x="48" y="34"/>
                    </a:lnTo>
                    <a:lnTo>
                      <a:pt x="42" y="25"/>
                    </a:lnTo>
                    <a:lnTo>
                      <a:pt x="29" y="13"/>
                    </a:lnTo>
                    <a:lnTo>
                      <a:pt x="21" y="6"/>
                    </a:lnTo>
                    <a:lnTo>
                      <a:pt x="14" y="3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1" y="23"/>
                    </a:lnTo>
                    <a:lnTo>
                      <a:pt x="4" y="30"/>
                    </a:lnTo>
                    <a:lnTo>
                      <a:pt x="8" y="37"/>
                    </a:lnTo>
                    <a:lnTo>
                      <a:pt x="14" y="44"/>
                    </a:lnTo>
                    <a:lnTo>
                      <a:pt x="23" y="54"/>
                    </a:lnTo>
                    <a:lnTo>
                      <a:pt x="31" y="62"/>
                    </a:lnTo>
                    <a:lnTo>
                      <a:pt x="42" y="68"/>
                    </a:lnTo>
                    <a:lnTo>
                      <a:pt x="46" y="70"/>
                    </a:lnTo>
                    <a:lnTo>
                      <a:pt x="48" y="71"/>
                    </a:lnTo>
                    <a:lnTo>
                      <a:pt x="48" y="72"/>
                    </a:lnTo>
                    <a:lnTo>
                      <a:pt x="49" y="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38" name="Freeform 12">
                <a:extLst>
                  <a:ext uri="{FF2B5EF4-FFF2-40B4-BE49-F238E27FC236}">
                    <a16:creationId xmlns:a16="http://schemas.microsoft.com/office/drawing/2014/main" id="{D195E1EB-3CC4-49BE-8716-704B3FE8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1398"/>
                <a:ext cx="26" cy="17"/>
              </a:xfrm>
              <a:custGeom>
                <a:avLst/>
                <a:gdLst>
                  <a:gd name="T0" fmla="*/ 26 w 26"/>
                  <a:gd name="T1" fmla="*/ 17 h 17"/>
                  <a:gd name="T2" fmla="*/ 26 w 26"/>
                  <a:gd name="T3" fmla="*/ 15 h 17"/>
                  <a:gd name="T4" fmla="*/ 26 w 26"/>
                  <a:gd name="T5" fmla="*/ 13 h 17"/>
                  <a:gd name="T6" fmla="*/ 25 w 26"/>
                  <a:gd name="T7" fmla="*/ 11 h 17"/>
                  <a:gd name="T8" fmla="*/ 25 w 26"/>
                  <a:gd name="T9" fmla="*/ 9 h 17"/>
                  <a:gd name="T10" fmla="*/ 24 w 26"/>
                  <a:gd name="T11" fmla="*/ 7 h 17"/>
                  <a:gd name="T12" fmla="*/ 23 w 26"/>
                  <a:gd name="T13" fmla="*/ 5 h 17"/>
                  <a:gd name="T14" fmla="*/ 22 w 26"/>
                  <a:gd name="T15" fmla="*/ 4 h 17"/>
                  <a:gd name="T16" fmla="*/ 20 w 26"/>
                  <a:gd name="T17" fmla="*/ 2 h 17"/>
                  <a:gd name="T18" fmla="*/ 20 w 26"/>
                  <a:gd name="T19" fmla="*/ 1 h 17"/>
                  <a:gd name="T20" fmla="*/ 18 w 26"/>
                  <a:gd name="T21" fmla="*/ 0 h 17"/>
                  <a:gd name="T22" fmla="*/ 17 w 26"/>
                  <a:gd name="T23" fmla="*/ 0 h 17"/>
                  <a:gd name="T24" fmla="*/ 15 w 26"/>
                  <a:gd name="T25" fmla="*/ 0 h 17"/>
                  <a:gd name="T26" fmla="*/ 14 w 26"/>
                  <a:gd name="T27" fmla="*/ 1 h 17"/>
                  <a:gd name="T28" fmla="*/ 12 w 26"/>
                  <a:gd name="T29" fmla="*/ 1 h 17"/>
                  <a:gd name="T30" fmla="*/ 10 w 26"/>
                  <a:gd name="T31" fmla="*/ 2 h 17"/>
                  <a:gd name="T32" fmla="*/ 7 w 26"/>
                  <a:gd name="T33" fmla="*/ 5 h 17"/>
                  <a:gd name="T34" fmla="*/ 6 w 26"/>
                  <a:gd name="T35" fmla="*/ 6 h 17"/>
                  <a:gd name="T36" fmla="*/ 5 w 26"/>
                  <a:gd name="T37" fmla="*/ 7 h 17"/>
                  <a:gd name="T38" fmla="*/ 4 w 26"/>
                  <a:gd name="T39" fmla="*/ 8 h 17"/>
                  <a:gd name="T40" fmla="*/ 3 w 26"/>
                  <a:gd name="T41" fmla="*/ 8 h 17"/>
                  <a:gd name="T42" fmla="*/ 2 w 26"/>
                  <a:gd name="T43" fmla="*/ 10 h 17"/>
                  <a:gd name="T44" fmla="*/ 1 w 26"/>
                  <a:gd name="T45" fmla="*/ 10 h 17"/>
                  <a:gd name="T46" fmla="*/ 1 w 26"/>
                  <a:gd name="T47" fmla="*/ 10 h 17"/>
                  <a:gd name="T48" fmla="*/ 0 w 26"/>
                  <a:gd name="T49" fmla="*/ 11 h 17"/>
                  <a:gd name="T50" fmla="*/ 0 w 26"/>
                  <a:gd name="T51" fmla="*/ 12 h 17"/>
                  <a:gd name="T52" fmla="*/ 0 w 26"/>
                  <a:gd name="T53" fmla="*/ 12 h 17"/>
                  <a:gd name="T54" fmla="*/ 1 w 26"/>
                  <a:gd name="T55" fmla="*/ 11 h 17"/>
                  <a:gd name="T56" fmla="*/ 3 w 26"/>
                  <a:gd name="T57" fmla="*/ 10 h 17"/>
                  <a:gd name="T58" fmla="*/ 6 w 26"/>
                  <a:gd name="T59" fmla="*/ 10 h 17"/>
                  <a:gd name="T60" fmla="*/ 8 w 26"/>
                  <a:gd name="T61" fmla="*/ 10 h 17"/>
                  <a:gd name="T62" fmla="*/ 10 w 26"/>
                  <a:gd name="T63" fmla="*/ 10 h 17"/>
                  <a:gd name="T64" fmla="*/ 13 w 26"/>
                  <a:gd name="T65" fmla="*/ 10 h 17"/>
                  <a:gd name="T66" fmla="*/ 17 w 26"/>
                  <a:gd name="T67" fmla="*/ 10 h 17"/>
                  <a:gd name="T68" fmla="*/ 26 w 26"/>
                  <a:gd name="T6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17">
                    <a:moveTo>
                      <a:pt x="26" y="17"/>
                    </a:moveTo>
                    <a:lnTo>
                      <a:pt x="26" y="15"/>
                    </a:lnTo>
                    <a:lnTo>
                      <a:pt x="26" y="13"/>
                    </a:lnTo>
                    <a:lnTo>
                      <a:pt x="25" y="11"/>
                    </a:lnTo>
                    <a:lnTo>
                      <a:pt x="25" y="9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3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3" y="10"/>
                    </a:lnTo>
                    <a:lnTo>
                      <a:pt x="17" y="10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39" name="Freeform 13">
                <a:extLst>
                  <a:ext uri="{FF2B5EF4-FFF2-40B4-BE49-F238E27FC236}">
                    <a16:creationId xmlns:a16="http://schemas.microsoft.com/office/drawing/2014/main" id="{ADD8F1EB-28DF-4869-9CA9-2CA3F30A4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5" y="1334"/>
                <a:ext cx="40" cy="81"/>
              </a:xfrm>
              <a:custGeom>
                <a:avLst/>
                <a:gdLst>
                  <a:gd name="T0" fmla="*/ 14 w 40"/>
                  <a:gd name="T1" fmla="*/ 81 h 81"/>
                  <a:gd name="T2" fmla="*/ 18 w 40"/>
                  <a:gd name="T3" fmla="*/ 79 h 81"/>
                  <a:gd name="T4" fmla="*/ 21 w 40"/>
                  <a:gd name="T5" fmla="*/ 78 h 81"/>
                  <a:gd name="T6" fmla="*/ 25 w 40"/>
                  <a:gd name="T7" fmla="*/ 74 h 81"/>
                  <a:gd name="T8" fmla="*/ 28 w 40"/>
                  <a:gd name="T9" fmla="*/ 68 h 81"/>
                  <a:gd name="T10" fmla="*/ 32 w 40"/>
                  <a:gd name="T11" fmla="*/ 60 h 81"/>
                  <a:gd name="T12" fmla="*/ 33 w 40"/>
                  <a:gd name="T13" fmla="*/ 56 h 81"/>
                  <a:gd name="T14" fmla="*/ 38 w 40"/>
                  <a:gd name="T15" fmla="*/ 36 h 81"/>
                  <a:gd name="T16" fmla="*/ 40 w 40"/>
                  <a:gd name="T17" fmla="*/ 25 h 81"/>
                  <a:gd name="T18" fmla="*/ 40 w 40"/>
                  <a:gd name="T19" fmla="*/ 18 h 81"/>
                  <a:gd name="T20" fmla="*/ 38 w 40"/>
                  <a:gd name="T21" fmla="*/ 12 h 81"/>
                  <a:gd name="T22" fmla="*/ 37 w 40"/>
                  <a:gd name="T23" fmla="*/ 6 h 81"/>
                  <a:gd name="T24" fmla="*/ 35 w 40"/>
                  <a:gd name="T25" fmla="*/ 3 h 81"/>
                  <a:gd name="T26" fmla="*/ 30 w 40"/>
                  <a:gd name="T27" fmla="*/ 0 h 81"/>
                  <a:gd name="T28" fmla="*/ 26 w 40"/>
                  <a:gd name="T29" fmla="*/ 1 h 81"/>
                  <a:gd name="T30" fmla="*/ 21 w 40"/>
                  <a:gd name="T31" fmla="*/ 3 h 81"/>
                  <a:gd name="T32" fmla="*/ 17 w 40"/>
                  <a:gd name="T33" fmla="*/ 6 h 81"/>
                  <a:gd name="T34" fmla="*/ 12 w 40"/>
                  <a:gd name="T35" fmla="*/ 13 h 81"/>
                  <a:gd name="T36" fmla="*/ 8 w 40"/>
                  <a:gd name="T37" fmla="*/ 18 h 81"/>
                  <a:gd name="T38" fmla="*/ 6 w 40"/>
                  <a:gd name="T39" fmla="*/ 25 h 81"/>
                  <a:gd name="T40" fmla="*/ 3 w 40"/>
                  <a:gd name="T41" fmla="*/ 32 h 81"/>
                  <a:gd name="T42" fmla="*/ 1 w 40"/>
                  <a:gd name="T43" fmla="*/ 38 h 81"/>
                  <a:gd name="T44" fmla="*/ 1 w 40"/>
                  <a:gd name="T45" fmla="*/ 48 h 81"/>
                  <a:gd name="T46" fmla="*/ 0 w 40"/>
                  <a:gd name="T47" fmla="*/ 54 h 81"/>
                  <a:gd name="T48" fmla="*/ 0 w 40"/>
                  <a:gd name="T49" fmla="*/ 61 h 81"/>
                  <a:gd name="T50" fmla="*/ 1 w 40"/>
                  <a:gd name="T51" fmla="*/ 68 h 81"/>
                  <a:gd name="T52" fmla="*/ 1 w 40"/>
                  <a:gd name="T53" fmla="*/ 71 h 81"/>
                  <a:gd name="T54" fmla="*/ 14 w 40"/>
                  <a:gd name="T5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" h="81">
                    <a:moveTo>
                      <a:pt x="14" y="81"/>
                    </a:moveTo>
                    <a:lnTo>
                      <a:pt x="18" y="79"/>
                    </a:lnTo>
                    <a:lnTo>
                      <a:pt x="21" y="78"/>
                    </a:lnTo>
                    <a:lnTo>
                      <a:pt x="25" y="74"/>
                    </a:lnTo>
                    <a:lnTo>
                      <a:pt x="28" y="68"/>
                    </a:lnTo>
                    <a:lnTo>
                      <a:pt x="32" y="60"/>
                    </a:lnTo>
                    <a:lnTo>
                      <a:pt x="33" y="56"/>
                    </a:lnTo>
                    <a:lnTo>
                      <a:pt x="38" y="36"/>
                    </a:lnTo>
                    <a:lnTo>
                      <a:pt x="40" y="25"/>
                    </a:lnTo>
                    <a:lnTo>
                      <a:pt x="40" y="18"/>
                    </a:lnTo>
                    <a:lnTo>
                      <a:pt x="38" y="12"/>
                    </a:lnTo>
                    <a:lnTo>
                      <a:pt x="37" y="6"/>
                    </a:lnTo>
                    <a:lnTo>
                      <a:pt x="35" y="3"/>
                    </a:lnTo>
                    <a:lnTo>
                      <a:pt x="30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7" y="6"/>
                    </a:lnTo>
                    <a:lnTo>
                      <a:pt x="12" y="13"/>
                    </a:lnTo>
                    <a:lnTo>
                      <a:pt x="8" y="18"/>
                    </a:lnTo>
                    <a:lnTo>
                      <a:pt x="6" y="25"/>
                    </a:lnTo>
                    <a:lnTo>
                      <a:pt x="3" y="32"/>
                    </a:lnTo>
                    <a:lnTo>
                      <a:pt x="1" y="38"/>
                    </a:lnTo>
                    <a:lnTo>
                      <a:pt x="1" y="48"/>
                    </a:lnTo>
                    <a:lnTo>
                      <a:pt x="0" y="54"/>
                    </a:lnTo>
                    <a:lnTo>
                      <a:pt x="0" y="61"/>
                    </a:lnTo>
                    <a:lnTo>
                      <a:pt x="1" y="68"/>
                    </a:lnTo>
                    <a:lnTo>
                      <a:pt x="1" y="71"/>
                    </a:lnTo>
                    <a:lnTo>
                      <a:pt x="14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0" name="Freeform 14">
                <a:extLst>
                  <a:ext uri="{FF2B5EF4-FFF2-40B4-BE49-F238E27FC236}">
                    <a16:creationId xmlns:a16="http://schemas.microsoft.com/office/drawing/2014/main" id="{CF3B6B62-EA6D-47D5-B7D8-EB5874D2F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1370"/>
                <a:ext cx="14" cy="26"/>
              </a:xfrm>
              <a:custGeom>
                <a:avLst/>
                <a:gdLst>
                  <a:gd name="T0" fmla="*/ 14 w 14"/>
                  <a:gd name="T1" fmla="*/ 25 h 26"/>
                  <a:gd name="T2" fmla="*/ 11 w 14"/>
                  <a:gd name="T3" fmla="*/ 20 h 26"/>
                  <a:gd name="T4" fmla="*/ 7 w 14"/>
                  <a:gd name="T5" fmla="*/ 14 h 26"/>
                  <a:gd name="T6" fmla="*/ 4 w 14"/>
                  <a:gd name="T7" fmla="*/ 8 h 26"/>
                  <a:gd name="T8" fmla="*/ 4 w 14"/>
                  <a:gd name="T9" fmla="*/ 0 h 26"/>
                  <a:gd name="T10" fmla="*/ 2 w 14"/>
                  <a:gd name="T11" fmla="*/ 0 h 26"/>
                  <a:gd name="T12" fmla="*/ 0 w 14"/>
                  <a:gd name="T13" fmla="*/ 0 h 26"/>
                  <a:gd name="T14" fmla="*/ 1 w 14"/>
                  <a:gd name="T15" fmla="*/ 5 h 26"/>
                  <a:gd name="T16" fmla="*/ 3 w 14"/>
                  <a:gd name="T17" fmla="*/ 10 h 26"/>
                  <a:gd name="T18" fmla="*/ 9 w 14"/>
                  <a:gd name="T19" fmla="*/ 20 h 26"/>
                  <a:gd name="T20" fmla="*/ 12 w 14"/>
                  <a:gd name="T21" fmla="*/ 23 h 26"/>
                  <a:gd name="T22" fmla="*/ 14 w 14"/>
                  <a:gd name="T23" fmla="*/ 26 h 26"/>
                  <a:gd name="T24" fmla="*/ 14 w 14"/>
                  <a:gd name="T25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6">
                    <a:moveTo>
                      <a:pt x="14" y="25"/>
                    </a:moveTo>
                    <a:lnTo>
                      <a:pt x="11" y="20"/>
                    </a:lnTo>
                    <a:lnTo>
                      <a:pt x="7" y="14"/>
                    </a:lnTo>
                    <a:lnTo>
                      <a:pt x="4" y="8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10"/>
                    </a:lnTo>
                    <a:lnTo>
                      <a:pt x="9" y="20"/>
                    </a:lnTo>
                    <a:lnTo>
                      <a:pt x="12" y="23"/>
                    </a:lnTo>
                    <a:lnTo>
                      <a:pt x="14" y="26"/>
                    </a:lnTo>
                    <a:lnTo>
                      <a:pt x="14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1" name="Freeform 15">
                <a:extLst>
                  <a:ext uri="{FF2B5EF4-FFF2-40B4-BE49-F238E27FC236}">
                    <a16:creationId xmlns:a16="http://schemas.microsoft.com/office/drawing/2014/main" id="{3D00A5A4-A99A-4CCD-B7CC-4C7DC1FCD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8" y="1287"/>
                <a:ext cx="53" cy="79"/>
              </a:xfrm>
              <a:custGeom>
                <a:avLst/>
                <a:gdLst>
                  <a:gd name="T0" fmla="*/ 15 w 53"/>
                  <a:gd name="T1" fmla="*/ 79 h 79"/>
                  <a:gd name="T2" fmla="*/ 29 w 53"/>
                  <a:gd name="T3" fmla="*/ 77 h 79"/>
                  <a:gd name="T4" fmla="*/ 35 w 53"/>
                  <a:gd name="T5" fmla="*/ 72 h 79"/>
                  <a:gd name="T6" fmla="*/ 40 w 53"/>
                  <a:gd name="T7" fmla="*/ 65 h 79"/>
                  <a:gd name="T8" fmla="*/ 43 w 53"/>
                  <a:gd name="T9" fmla="*/ 58 h 79"/>
                  <a:gd name="T10" fmla="*/ 48 w 53"/>
                  <a:gd name="T11" fmla="*/ 48 h 79"/>
                  <a:gd name="T12" fmla="*/ 50 w 53"/>
                  <a:gd name="T13" fmla="*/ 40 h 79"/>
                  <a:gd name="T14" fmla="*/ 52 w 53"/>
                  <a:gd name="T15" fmla="*/ 31 h 79"/>
                  <a:gd name="T16" fmla="*/ 53 w 53"/>
                  <a:gd name="T17" fmla="*/ 22 h 79"/>
                  <a:gd name="T18" fmla="*/ 53 w 53"/>
                  <a:gd name="T19" fmla="*/ 18 h 79"/>
                  <a:gd name="T20" fmla="*/ 52 w 53"/>
                  <a:gd name="T21" fmla="*/ 12 h 79"/>
                  <a:gd name="T22" fmla="*/ 50 w 53"/>
                  <a:gd name="T23" fmla="*/ 10 h 79"/>
                  <a:gd name="T24" fmla="*/ 47 w 53"/>
                  <a:gd name="T25" fmla="*/ 5 h 79"/>
                  <a:gd name="T26" fmla="*/ 43 w 53"/>
                  <a:gd name="T27" fmla="*/ 2 h 79"/>
                  <a:gd name="T28" fmla="*/ 41 w 53"/>
                  <a:gd name="T29" fmla="*/ 0 h 79"/>
                  <a:gd name="T30" fmla="*/ 38 w 53"/>
                  <a:gd name="T31" fmla="*/ 0 h 79"/>
                  <a:gd name="T32" fmla="*/ 35 w 53"/>
                  <a:gd name="T33" fmla="*/ 0 h 79"/>
                  <a:gd name="T34" fmla="*/ 30 w 53"/>
                  <a:gd name="T35" fmla="*/ 0 h 79"/>
                  <a:gd name="T36" fmla="*/ 26 w 53"/>
                  <a:gd name="T37" fmla="*/ 2 h 79"/>
                  <a:gd name="T38" fmla="*/ 23 w 53"/>
                  <a:gd name="T39" fmla="*/ 5 h 79"/>
                  <a:gd name="T40" fmla="*/ 17 w 53"/>
                  <a:gd name="T41" fmla="*/ 11 h 79"/>
                  <a:gd name="T42" fmla="*/ 10 w 53"/>
                  <a:gd name="T43" fmla="*/ 21 h 79"/>
                  <a:gd name="T44" fmla="*/ 5 w 53"/>
                  <a:gd name="T45" fmla="*/ 31 h 79"/>
                  <a:gd name="T46" fmla="*/ 3 w 53"/>
                  <a:gd name="T47" fmla="*/ 39 h 79"/>
                  <a:gd name="T48" fmla="*/ 0 w 53"/>
                  <a:gd name="T49" fmla="*/ 47 h 79"/>
                  <a:gd name="T50" fmla="*/ 0 w 53"/>
                  <a:gd name="T51" fmla="*/ 55 h 79"/>
                  <a:gd name="T52" fmla="*/ 0 w 53"/>
                  <a:gd name="T53" fmla="*/ 63 h 79"/>
                  <a:gd name="T54" fmla="*/ 2 w 53"/>
                  <a:gd name="T55" fmla="*/ 68 h 79"/>
                  <a:gd name="T56" fmla="*/ 4 w 53"/>
                  <a:gd name="T57" fmla="*/ 72 h 79"/>
                  <a:gd name="T58" fmla="*/ 8 w 53"/>
                  <a:gd name="T59" fmla="*/ 75 h 79"/>
                  <a:gd name="T60" fmla="*/ 11 w 53"/>
                  <a:gd name="T61" fmla="*/ 78 h 79"/>
                  <a:gd name="T62" fmla="*/ 13 w 53"/>
                  <a:gd name="T63" fmla="*/ 78 h 79"/>
                  <a:gd name="T64" fmla="*/ 15 w 53"/>
                  <a:gd name="T65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3" h="79">
                    <a:moveTo>
                      <a:pt x="15" y="79"/>
                    </a:moveTo>
                    <a:lnTo>
                      <a:pt x="29" y="77"/>
                    </a:lnTo>
                    <a:lnTo>
                      <a:pt x="35" y="72"/>
                    </a:lnTo>
                    <a:lnTo>
                      <a:pt x="40" y="65"/>
                    </a:lnTo>
                    <a:lnTo>
                      <a:pt x="43" y="58"/>
                    </a:lnTo>
                    <a:lnTo>
                      <a:pt x="48" y="48"/>
                    </a:lnTo>
                    <a:lnTo>
                      <a:pt x="50" y="40"/>
                    </a:lnTo>
                    <a:lnTo>
                      <a:pt x="52" y="31"/>
                    </a:lnTo>
                    <a:lnTo>
                      <a:pt x="53" y="22"/>
                    </a:lnTo>
                    <a:lnTo>
                      <a:pt x="53" y="18"/>
                    </a:lnTo>
                    <a:lnTo>
                      <a:pt x="52" y="12"/>
                    </a:lnTo>
                    <a:lnTo>
                      <a:pt x="50" y="10"/>
                    </a:lnTo>
                    <a:lnTo>
                      <a:pt x="47" y="5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0" y="0"/>
                    </a:lnTo>
                    <a:lnTo>
                      <a:pt x="26" y="2"/>
                    </a:lnTo>
                    <a:lnTo>
                      <a:pt x="23" y="5"/>
                    </a:lnTo>
                    <a:lnTo>
                      <a:pt x="17" y="11"/>
                    </a:lnTo>
                    <a:lnTo>
                      <a:pt x="10" y="21"/>
                    </a:lnTo>
                    <a:lnTo>
                      <a:pt x="5" y="31"/>
                    </a:lnTo>
                    <a:lnTo>
                      <a:pt x="3" y="39"/>
                    </a:lnTo>
                    <a:lnTo>
                      <a:pt x="0" y="47"/>
                    </a:lnTo>
                    <a:lnTo>
                      <a:pt x="0" y="55"/>
                    </a:lnTo>
                    <a:lnTo>
                      <a:pt x="0" y="63"/>
                    </a:lnTo>
                    <a:lnTo>
                      <a:pt x="2" y="68"/>
                    </a:lnTo>
                    <a:lnTo>
                      <a:pt x="4" y="72"/>
                    </a:lnTo>
                    <a:lnTo>
                      <a:pt x="8" y="75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5" y="7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2" name="Freeform 16">
                <a:extLst>
                  <a:ext uri="{FF2B5EF4-FFF2-40B4-BE49-F238E27FC236}">
                    <a16:creationId xmlns:a16="http://schemas.microsoft.com/office/drawing/2014/main" id="{DF33995A-F994-41D2-BFF7-02F6E3E5D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1342"/>
                <a:ext cx="12" cy="14"/>
              </a:xfrm>
              <a:custGeom>
                <a:avLst/>
                <a:gdLst>
                  <a:gd name="T0" fmla="*/ 12 w 12"/>
                  <a:gd name="T1" fmla="*/ 14 h 14"/>
                  <a:gd name="T2" fmla="*/ 10 w 12"/>
                  <a:gd name="T3" fmla="*/ 2 h 14"/>
                  <a:gd name="T4" fmla="*/ 10 w 12"/>
                  <a:gd name="T5" fmla="*/ 1 h 14"/>
                  <a:gd name="T6" fmla="*/ 9 w 12"/>
                  <a:gd name="T7" fmla="*/ 1 h 14"/>
                  <a:gd name="T8" fmla="*/ 8 w 12"/>
                  <a:gd name="T9" fmla="*/ 0 h 14"/>
                  <a:gd name="T10" fmla="*/ 7 w 12"/>
                  <a:gd name="T11" fmla="*/ 0 h 14"/>
                  <a:gd name="T12" fmla="*/ 0 w 12"/>
                  <a:gd name="T13" fmla="*/ 6 h 14"/>
                  <a:gd name="T14" fmla="*/ 10 w 12"/>
                  <a:gd name="T15" fmla="*/ 10 h 14"/>
                  <a:gd name="T16" fmla="*/ 12 w 12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4">
                    <a:moveTo>
                      <a:pt x="12" y="14"/>
                    </a:moveTo>
                    <a:lnTo>
                      <a:pt x="10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0" y="6"/>
                    </a:lnTo>
                    <a:lnTo>
                      <a:pt x="10" y="10"/>
                    </a:ln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3" name="Freeform 17">
                <a:extLst>
                  <a:ext uri="{FF2B5EF4-FFF2-40B4-BE49-F238E27FC236}">
                    <a16:creationId xmlns:a16="http://schemas.microsoft.com/office/drawing/2014/main" id="{CAFF8AC6-2DFA-43B7-8167-8B03D82C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" y="1269"/>
                <a:ext cx="61" cy="78"/>
              </a:xfrm>
              <a:custGeom>
                <a:avLst/>
                <a:gdLst>
                  <a:gd name="T0" fmla="*/ 53 w 61"/>
                  <a:gd name="T1" fmla="*/ 78 h 78"/>
                  <a:gd name="T2" fmla="*/ 58 w 61"/>
                  <a:gd name="T3" fmla="*/ 76 h 78"/>
                  <a:gd name="T4" fmla="*/ 60 w 61"/>
                  <a:gd name="T5" fmla="*/ 73 h 78"/>
                  <a:gd name="T6" fmla="*/ 61 w 61"/>
                  <a:gd name="T7" fmla="*/ 70 h 78"/>
                  <a:gd name="T8" fmla="*/ 61 w 61"/>
                  <a:gd name="T9" fmla="*/ 67 h 78"/>
                  <a:gd name="T10" fmla="*/ 61 w 61"/>
                  <a:gd name="T11" fmla="*/ 63 h 78"/>
                  <a:gd name="T12" fmla="*/ 60 w 61"/>
                  <a:gd name="T13" fmla="*/ 56 h 78"/>
                  <a:gd name="T14" fmla="*/ 58 w 61"/>
                  <a:gd name="T15" fmla="*/ 49 h 78"/>
                  <a:gd name="T16" fmla="*/ 55 w 61"/>
                  <a:gd name="T17" fmla="*/ 42 h 78"/>
                  <a:gd name="T18" fmla="*/ 49 w 61"/>
                  <a:gd name="T19" fmla="*/ 30 h 78"/>
                  <a:gd name="T20" fmla="*/ 41 w 61"/>
                  <a:gd name="T21" fmla="*/ 20 h 78"/>
                  <a:gd name="T22" fmla="*/ 32 w 61"/>
                  <a:gd name="T23" fmla="*/ 12 h 78"/>
                  <a:gd name="T24" fmla="*/ 22 w 61"/>
                  <a:gd name="T25" fmla="*/ 4 h 78"/>
                  <a:gd name="T26" fmla="*/ 15 w 61"/>
                  <a:gd name="T27" fmla="*/ 0 h 78"/>
                  <a:gd name="T28" fmla="*/ 8 w 61"/>
                  <a:gd name="T29" fmla="*/ 0 h 78"/>
                  <a:gd name="T30" fmla="*/ 5 w 61"/>
                  <a:gd name="T31" fmla="*/ 0 h 78"/>
                  <a:gd name="T32" fmla="*/ 3 w 61"/>
                  <a:gd name="T33" fmla="*/ 3 h 78"/>
                  <a:gd name="T34" fmla="*/ 2 w 61"/>
                  <a:gd name="T35" fmla="*/ 5 h 78"/>
                  <a:gd name="T36" fmla="*/ 1 w 61"/>
                  <a:gd name="T37" fmla="*/ 8 h 78"/>
                  <a:gd name="T38" fmla="*/ 0 w 61"/>
                  <a:gd name="T39" fmla="*/ 11 h 78"/>
                  <a:gd name="T40" fmla="*/ 0 w 61"/>
                  <a:gd name="T41" fmla="*/ 14 h 78"/>
                  <a:gd name="T42" fmla="*/ 1 w 61"/>
                  <a:gd name="T43" fmla="*/ 20 h 78"/>
                  <a:gd name="T44" fmla="*/ 2 w 61"/>
                  <a:gd name="T45" fmla="*/ 24 h 78"/>
                  <a:gd name="T46" fmla="*/ 5 w 61"/>
                  <a:gd name="T47" fmla="*/ 32 h 78"/>
                  <a:gd name="T48" fmla="*/ 8 w 61"/>
                  <a:gd name="T49" fmla="*/ 40 h 78"/>
                  <a:gd name="T50" fmla="*/ 13 w 61"/>
                  <a:gd name="T51" fmla="*/ 47 h 78"/>
                  <a:gd name="T52" fmla="*/ 18 w 61"/>
                  <a:gd name="T53" fmla="*/ 53 h 78"/>
                  <a:gd name="T54" fmla="*/ 27 w 61"/>
                  <a:gd name="T55" fmla="*/ 63 h 78"/>
                  <a:gd name="T56" fmla="*/ 37 w 61"/>
                  <a:gd name="T57" fmla="*/ 71 h 78"/>
                  <a:gd name="T58" fmla="*/ 44 w 61"/>
                  <a:gd name="T59" fmla="*/ 76 h 78"/>
                  <a:gd name="T60" fmla="*/ 48 w 61"/>
                  <a:gd name="T61" fmla="*/ 77 h 78"/>
                  <a:gd name="T62" fmla="*/ 53 w 61"/>
                  <a:gd name="T6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" h="78">
                    <a:moveTo>
                      <a:pt x="53" y="78"/>
                    </a:moveTo>
                    <a:lnTo>
                      <a:pt x="58" y="76"/>
                    </a:lnTo>
                    <a:lnTo>
                      <a:pt x="60" y="73"/>
                    </a:lnTo>
                    <a:lnTo>
                      <a:pt x="61" y="70"/>
                    </a:lnTo>
                    <a:lnTo>
                      <a:pt x="61" y="67"/>
                    </a:lnTo>
                    <a:lnTo>
                      <a:pt x="61" y="63"/>
                    </a:lnTo>
                    <a:lnTo>
                      <a:pt x="60" y="56"/>
                    </a:lnTo>
                    <a:lnTo>
                      <a:pt x="58" y="49"/>
                    </a:lnTo>
                    <a:lnTo>
                      <a:pt x="55" y="42"/>
                    </a:lnTo>
                    <a:lnTo>
                      <a:pt x="49" y="30"/>
                    </a:lnTo>
                    <a:lnTo>
                      <a:pt x="41" y="20"/>
                    </a:lnTo>
                    <a:lnTo>
                      <a:pt x="32" y="12"/>
                    </a:lnTo>
                    <a:lnTo>
                      <a:pt x="22" y="4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20"/>
                    </a:lnTo>
                    <a:lnTo>
                      <a:pt x="2" y="24"/>
                    </a:lnTo>
                    <a:lnTo>
                      <a:pt x="5" y="32"/>
                    </a:lnTo>
                    <a:lnTo>
                      <a:pt x="8" y="40"/>
                    </a:lnTo>
                    <a:lnTo>
                      <a:pt x="13" y="47"/>
                    </a:lnTo>
                    <a:lnTo>
                      <a:pt x="18" y="53"/>
                    </a:lnTo>
                    <a:lnTo>
                      <a:pt x="27" y="63"/>
                    </a:lnTo>
                    <a:lnTo>
                      <a:pt x="37" y="71"/>
                    </a:lnTo>
                    <a:lnTo>
                      <a:pt x="44" y="76"/>
                    </a:lnTo>
                    <a:lnTo>
                      <a:pt x="48" y="77"/>
                    </a:lnTo>
                    <a:lnTo>
                      <a:pt x="53" y="7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4" name="Freeform 18">
                <a:extLst>
                  <a:ext uri="{FF2B5EF4-FFF2-40B4-BE49-F238E27FC236}">
                    <a16:creationId xmlns:a16="http://schemas.microsoft.com/office/drawing/2014/main" id="{511B43C4-F0EE-4A42-9E39-BB37C43D3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6" y="1244"/>
                <a:ext cx="60" cy="98"/>
              </a:xfrm>
              <a:custGeom>
                <a:avLst/>
                <a:gdLst>
                  <a:gd name="T0" fmla="*/ 23 w 60"/>
                  <a:gd name="T1" fmla="*/ 98 h 98"/>
                  <a:gd name="T2" fmla="*/ 28 w 60"/>
                  <a:gd name="T3" fmla="*/ 97 h 98"/>
                  <a:gd name="T4" fmla="*/ 33 w 60"/>
                  <a:gd name="T5" fmla="*/ 96 h 98"/>
                  <a:gd name="T6" fmla="*/ 37 w 60"/>
                  <a:gd name="T7" fmla="*/ 92 h 98"/>
                  <a:gd name="T8" fmla="*/ 41 w 60"/>
                  <a:gd name="T9" fmla="*/ 88 h 98"/>
                  <a:gd name="T10" fmla="*/ 46 w 60"/>
                  <a:gd name="T11" fmla="*/ 80 h 98"/>
                  <a:gd name="T12" fmla="*/ 51 w 60"/>
                  <a:gd name="T13" fmla="*/ 70 h 98"/>
                  <a:gd name="T14" fmla="*/ 55 w 60"/>
                  <a:gd name="T15" fmla="*/ 60 h 98"/>
                  <a:gd name="T16" fmla="*/ 58 w 60"/>
                  <a:gd name="T17" fmla="*/ 49 h 98"/>
                  <a:gd name="T18" fmla="*/ 60 w 60"/>
                  <a:gd name="T19" fmla="*/ 38 h 98"/>
                  <a:gd name="T20" fmla="*/ 60 w 60"/>
                  <a:gd name="T21" fmla="*/ 27 h 98"/>
                  <a:gd name="T22" fmla="*/ 59 w 60"/>
                  <a:gd name="T23" fmla="*/ 16 h 98"/>
                  <a:gd name="T24" fmla="*/ 55 w 60"/>
                  <a:gd name="T25" fmla="*/ 6 h 98"/>
                  <a:gd name="T26" fmla="*/ 52 w 60"/>
                  <a:gd name="T27" fmla="*/ 3 h 98"/>
                  <a:gd name="T28" fmla="*/ 47 w 60"/>
                  <a:gd name="T29" fmla="*/ 1 h 98"/>
                  <a:gd name="T30" fmla="*/ 41 w 60"/>
                  <a:gd name="T31" fmla="*/ 0 h 98"/>
                  <a:gd name="T32" fmla="*/ 36 w 60"/>
                  <a:gd name="T33" fmla="*/ 0 h 98"/>
                  <a:gd name="T34" fmla="*/ 29 w 60"/>
                  <a:gd name="T35" fmla="*/ 5 h 98"/>
                  <a:gd name="T36" fmla="*/ 23 w 60"/>
                  <a:gd name="T37" fmla="*/ 10 h 98"/>
                  <a:gd name="T38" fmla="*/ 13 w 60"/>
                  <a:gd name="T39" fmla="*/ 22 h 98"/>
                  <a:gd name="T40" fmla="*/ 6 w 60"/>
                  <a:gd name="T41" fmla="*/ 36 h 98"/>
                  <a:gd name="T42" fmla="*/ 0 w 60"/>
                  <a:gd name="T43" fmla="*/ 52 h 98"/>
                  <a:gd name="T44" fmla="*/ 0 w 60"/>
                  <a:gd name="T45" fmla="*/ 63 h 98"/>
                  <a:gd name="T46" fmla="*/ 1 w 60"/>
                  <a:gd name="T47" fmla="*/ 75 h 98"/>
                  <a:gd name="T48" fmla="*/ 5 w 60"/>
                  <a:gd name="T49" fmla="*/ 85 h 98"/>
                  <a:gd name="T50" fmla="*/ 7 w 60"/>
                  <a:gd name="T51" fmla="*/ 89 h 98"/>
                  <a:gd name="T52" fmla="*/ 11 w 60"/>
                  <a:gd name="T53" fmla="*/ 93 h 98"/>
                  <a:gd name="T54" fmla="*/ 17 w 60"/>
                  <a:gd name="T55" fmla="*/ 96 h 98"/>
                  <a:gd name="T56" fmla="*/ 23 w 60"/>
                  <a:gd name="T5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0" h="98">
                    <a:moveTo>
                      <a:pt x="23" y="98"/>
                    </a:moveTo>
                    <a:lnTo>
                      <a:pt x="28" y="97"/>
                    </a:lnTo>
                    <a:lnTo>
                      <a:pt x="33" y="96"/>
                    </a:lnTo>
                    <a:lnTo>
                      <a:pt x="37" y="92"/>
                    </a:lnTo>
                    <a:lnTo>
                      <a:pt x="41" y="88"/>
                    </a:lnTo>
                    <a:lnTo>
                      <a:pt x="46" y="80"/>
                    </a:lnTo>
                    <a:lnTo>
                      <a:pt x="51" y="70"/>
                    </a:lnTo>
                    <a:lnTo>
                      <a:pt x="55" y="60"/>
                    </a:lnTo>
                    <a:lnTo>
                      <a:pt x="58" y="49"/>
                    </a:lnTo>
                    <a:lnTo>
                      <a:pt x="60" y="38"/>
                    </a:lnTo>
                    <a:lnTo>
                      <a:pt x="60" y="27"/>
                    </a:lnTo>
                    <a:lnTo>
                      <a:pt x="59" y="16"/>
                    </a:lnTo>
                    <a:lnTo>
                      <a:pt x="55" y="6"/>
                    </a:lnTo>
                    <a:lnTo>
                      <a:pt x="52" y="3"/>
                    </a:lnTo>
                    <a:lnTo>
                      <a:pt x="47" y="1"/>
                    </a:lnTo>
                    <a:lnTo>
                      <a:pt x="41" y="0"/>
                    </a:lnTo>
                    <a:lnTo>
                      <a:pt x="36" y="0"/>
                    </a:lnTo>
                    <a:lnTo>
                      <a:pt x="29" y="5"/>
                    </a:lnTo>
                    <a:lnTo>
                      <a:pt x="23" y="10"/>
                    </a:lnTo>
                    <a:lnTo>
                      <a:pt x="13" y="22"/>
                    </a:lnTo>
                    <a:lnTo>
                      <a:pt x="6" y="36"/>
                    </a:lnTo>
                    <a:lnTo>
                      <a:pt x="0" y="52"/>
                    </a:lnTo>
                    <a:lnTo>
                      <a:pt x="0" y="63"/>
                    </a:lnTo>
                    <a:lnTo>
                      <a:pt x="1" y="75"/>
                    </a:lnTo>
                    <a:lnTo>
                      <a:pt x="5" y="85"/>
                    </a:lnTo>
                    <a:lnTo>
                      <a:pt x="7" y="89"/>
                    </a:lnTo>
                    <a:lnTo>
                      <a:pt x="11" y="93"/>
                    </a:lnTo>
                    <a:lnTo>
                      <a:pt x="17" y="96"/>
                    </a:lnTo>
                    <a:lnTo>
                      <a:pt x="23" y="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5" name="Freeform 19">
                <a:extLst>
                  <a:ext uri="{FF2B5EF4-FFF2-40B4-BE49-F238E27FC236}">
                    <a16:creationId xmlns:a16="http://schemas.microsoft.com/office/drawing/2014/main" id="{BE08411A-5D84-4C41-B134-A771F74B2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6" y="1297"/>
                <a:ext cx="17" cy="30"/>
              </a:xfrm>
              <a:custGeom>
                <a:avLst/>
                <a:gdLst>
                  <a:gd name="T0" fmla="*/ 13 w 17"/>
                  <a:gd name="T1" fmla="*/ 30 h 30"/>
                  <a:gd name="T2" fmla="*/ 15 w 17"/>
                  <a:gd name="T3" fmla="*/ 27 h 30"/>
                  <a:gd name="T4" fmla="*/ 15 w 17"/>
                  <a:gd name="T5" fmla="*/ 24 h 30"/>
                  <a:gd name="T6" fmla="*/ 17 w 17"/>
                  <a:gd name="T7" fmla="*/ 21 h 30"/>
                  <a:gd name="T8" fmla="*/ 17 w 17"/>
                  <a:gd name="T9" fmla="*/ 18 h 30"/>
                  <a:gd name="T10" fmla="*/ 17 w 17"/>
                  <a:gd name="T11" fmla="*/ 14 h 30"/>
                  <a:gd name="T12" fmla="*/ 17 w 17"/>
                  <a:gd name="T13" fmla="*/ 11 h 30"/>
                  <a:gd name="T14" fmla="*/ 17 w 17"/>
                  <a:gd name="T15" fmla="*/ 8 h 30"/>
                  <a:gd name="T16" fmla="*/ 17 w 17"/>
                  <a:gd name="T17" fmla="*/ 5 h 30"/>
                  <a:gd name="T18" fmla="*/ 17 w 17"/>
                  <a:gd name="T19" fmla="*/ 4 h 30"/>
                  <a:gd name="T20" fmla="*/ 16 w 17"/>
                  <a:gd name="T21" fmla="*/ 3 h 30"/>
                  <a:gd name="T22" fmla="*/ 15 w 17"/>
                  <a:gd name="T23" fmla="*/ 2 h 30"/>
                  <a:gd name="T24" fmla="*/ 13 w 17"/>
                  <a:gd name="T25" fmla="*/ 0 h 30"/>
                  <a:gd name="T26" fmla="*/ 12 w 17"/>
                  <a:gd name="T27" fmla="*/ 0 h 30"/>
                  <a:gd name="T28" fmla="*/ 10 w 17"/>
                  <a:gd name="T29" fmla="*/ 0 h 30"/>
                  <a:gd name="T30" fmla="*/ 8 w 17"/>
                  <a:gd name="T31" fmla="*/ 0 h 30"/>
                  <a:gd name="T32" fmla="*/ 6 w 17"/>
                  <a:gd name="T33" fmla="*/ 1 h 30"/>
                  <a:gd name="T34" fmla="*/ 5 w 17"/>
                  <a:gd name="T35" fmla="*/ 2 h 30"/>
                  <a:gd name="T36" fmla="*/ 3 w 17"/>
                  <a:gd name="T37" fmla="*/ 2 h 30"/>
                  <a:gd name="T38" fmla="*/ 2 w 17"/>
                  <a:gd name="T39" fmla="*/ 3 h 30"/>
                  <a:gd name="T40" fmla="*/ 0 w 17"/>
                  <a:gd name="T41" fmla="*/ 5 h 30"/>
                  <a:gd name="T42" fmla="*/ 0 w 17"/>
                  <a:gd name="T43" fmla="*/ 7 h 30"/>
                  <a:gd name="T44" fmla="*/ 5 w 17"/>
                  <a:gd name="T45" fmla="*/ 9 h 30"/>
                  <a:gd name="T46" fmla="*/ 7 w 17"/>
                  <a:gd name="T47" fmla="*/ 10 h 30"/>
                  <a:gd name="T48" fmla="*/ 8 w 17"/>
                  <a:gd name="T49" fmla="*/ 12 h 30"/>
                  <a:gd name="T50" fmla="*/ 10 w 17"/>
                  <a:gd name="T51" fmla="*/ 15 h 30"/>
                  <a:gd name="T52" fmla="*/ 11 w 17"/>
                  <a:gd name="T53" fmla="*/ 17 h 30"/>
                  <a:gd name="T54" fmla="*/ 12 w 17"/>
                  <a:gd name="T55" fmla="*/ 20 h 30"/>
                  <a:gd name="T56" fmla="*/ 13 w 17"/>
                  <a:gd name="T57" fmla="*/ 22 h 30"/>
                  <a:gd name="T58" fmla="*/ 13 w 17"/>
                  <a:gd name="T59" fmla="*/ 25 h 30"/>
                  <a:gd name="T60" fmla="*/ 14 w 17"/>
                  <a:gd name="T61" fmla="*/ 28 h 30"/>
                  <a:gd name="T62" fmla="*/ 13 w 17"/>
                  <a:gd name="T63" fmla="*/ 28 h 30"/>
                  <a:gd name="T64" fmla="*/ 13 w 17"/>
                  <a:gd name="T65" fmla="*/ 29 h 30"/>
                  <a:gd name="T66" fmla="*/ 13 w 17"/>
                  <a:gd name="T6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30">
                    <a:moveTo>
                      <a:pt x="13" y="30"/>
                    </a:moveTo>
                    <a:lnTo>
                      <a:pt x="15" y="27"/>
                    </a:lnTo>
                    <a:lnTo>
                      <a:pt x="15" y="24"/>
                    </a:lnTo>
                    <a:lnTo>
                      <a:pt x="17" y="21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1"/>
                    </a:lnTo>
                    <a:lnTo>
                      <a:pt x="17" y="8"/>
                    </a:lnTo>
                    <a:lnTo>
                      <a:pt x="17" y="5"/>
                    </a:lnTo>
                    <a:lnTo>
                      <a:pt x="17" y="4"/>
                    </a:lnTo>
                    <a:lnTo>
                      <a:pt x="16" y="3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5" y="9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10" y="15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3" y="22"/>
                    </a:lnTo>
                    <a:lnTo>
                      <a:pt x="13" y="25"/>
                    </a:lnTo>
                    <a:lnTo>
                      <a:pt x="14" y="28"/>
                    </a:lnTo>
                    <a:lnTo>
                      <a:pt x="13" y="28"/>
                    </a:lnTo>
                    <a:lnTo>
                      <a:pt x="13" y="29"/>
                    </a:lnTo>
                    <a:lnTo>
                      <a:pt x="13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6" name="Freeform 20">
                <a:extLst>
                  <a:ext uri="{FF2B5EF4-FFF2-40B4-BE49-F238E27FC236}">
                    <a16:creationId xmlns:a16="http://schemas.microsoft.com/office/drawing/2014/main" id="{639F915B-00CB-41BA-8379-EC7D48866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1280"/>
                <a:ext cx="11" cy="26"/>
              </a:xfrm>
              <a:custGeom>
                <a:avLst/>
                <a:gdLst>
                  <a:gd name="T0" fmla="*/ 11 w 11"/>
                  <a:gd name="T1" fmla="*/ 26 h 26"/>
                  <a:gd name="T2" fmla="*/ 7 w 11"/>
                  <a:gd name="T3" fmla="*/ 14 h 26"/>
                  <a:gd name="T4" fmla="*/ 6 w 11"/>
                  <a:gd name="T5" fmla="*/ 8 h 26"/>
                  <a:gd name="T6" fmla="*/ 6 w 11"/>
                  <a:gd name="T7" fmla="*/ 2 h 26"/>
                  <a:gd name="T8" fmla="*/ 6 w 11"/>
                  <a:gd name="T9" fmla="*/ 0 h 26"/>
                  <a:gd name="T10" fmla="*/ 1 w 11"/>
                  <a:gd name="T11" fmla="*/ 0 h 26"/>
                  <a:gd name="T12" fmla="*/ 0 w 11"/>
                  <a:gd name="T13" fmla="*/ 4 h 26"/>
                  <a:gd name="T14" fmla="*/ 1 w 11"/>
                  <a:gd name="T15" fmla="*/ 8 h 26"/>
                  <a:gd name="T16" fmla="*/ 4 w 11"/>
                  <a:gd name="T17" fmla="*/ 17 h 26"/>
                  <a:gd name="T18" fmla="*/ 6 w 11"/>
                  <a:gd name="T19" fmla="*/ 19 h 26"/>
                  <a:gd name="T20" fmla="*/ 8 w 11"/>
                  <a:gd name="T21" fmla="*/ 22 h 26"/>
                  <a:gd name="T22" fmla="*/ 11 w 11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26">
                    <a:moveTo>
                      <a:pt x="11" y="26"/>
                    </a:moveTo>
                    <a:lnTo>
                      <a:pt x="7" y="1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4" y="17"/>
                    </a:lnTo>
                    <a:lnTo>
                      <a:pt x="6" y="19"/>
                    </a:lnTo>
                    <a:lnTo>
                      <a:pt x="8" y="22"/>
                    </a:lnTo>
                    <a:lnTo>
                      <a:pt x="11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7" name="Freeform 21">
                <a:extLst>
                  <a:ext uri="{FF2B5EF4-FFF2-40B4-BE49-F238E27FC236}">
                    <a16:creationId xmlns:a16="http://schemas.microsoft.com/office/drawing/2014/main" id="{4320E6A0-0370-4C75-A9E9-5302DA2D53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1254"/>
                <a:ext cx="24" cy="15"/>
              </a:xfrm>
              <a:custGeom>
                <a:avLst/>
                <a:gdLst>
                  <a:gd name="T0" fmla="*/ 24 w 24"/>
                  <a:gd name="T1" fmla="*/ 15 h 15"/>
                  <a:gd name="T2" fmla="*/ 23 w 24"/>
                  <a:gd name="T3" fmla="*/ 7 h 15"/>
                  <a:gd name="T4" fmla="*/ 21 w 24"/>
                  <a:gd name="T5" fmla="*/ 3 h 15"/>
                  <a:gd name="T6" fmla="*/ 18 w 24"/>
                  <a:gd name="T7" fmla="*/ 1 h 15"/>
                  <a:gd name="T8" fmla="*/ 16 w 24"/>
                  <a:gd name="T9" fmla="*/ 1 h 15"/>
                  <a:gd name="T10" fmla="*/ 14 w 24"/>
                  <a:gd name="T11" fmla="*/ 0 h 15"/>
                  <a:gd name="T12" fmla="*/ 10 w 24"/>
                  <a:gd name="T13" fmla="*/ 0 h 15"/>
                  <a:gd name="T14" fmla="*/ 7 w 24"/>
                  <a:gd name="T15" fmla="*/ 1 h 15"/>
                  <a:gd name="T16" fmla="*/ 3 w 24"/>
                  <a:gd name="T17" fmla="*/ 3 h 15"/>
                  <a:gd name="T18" fmla="*/ 0 w 24"/>
                  <a:gd name="T19" fmla="*/ 7 h 15"/>
                  <a:gd name="T20" fmla="*/ 11 w 24"/>
                  <a:gd name="T21" fmla="*/ 7 h 15"/>
                  <a:gd name="T22" fmla="*/ 16 w 24"/>
                  <a:gd name="T23" fmla="*/ 8 h 15"/>
                  <a:gd name="T24" fmla="*/ 20 w 24"/>
                  <a:gd name="T25" fmla="*/ 12 h 15"/>
                  <a:gd name="T26" fmla="*/ 22 w 24"/>
                  <a:gd name="T27" fmla="*/ 14 h 15"/>
                  <a:gd name="T28" fmla="*/ 24 w 24"/>
                  <a:gd name="T29" fmla="*/ 15 h 15"/>
                  <a:gd name="T30" fmla="*/ 24 w 24"/>
                  <a:gd name="T3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15">
                    <a:moveTo>
                      <a:pt x="24" y="15"/>
                    </a:moveTo>
                    <a:lnTo>
                      <a:pt x="23" y="7"/>
                    </a:lnTo>
                    <a:lnTo>
                      <a:pt x="21" y="3"/>
                    </a:lnTo>
                    <a:lnTo>
                      <a:pt x="18" y="1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11" y="7"/>
                    </a:lnTo>
                    <a:lnTo>
                      <a:pt x="16" y="8"/>
                    </a:lnTo>
                    <a:lnTo>
                      <a:pt x="20" y="12"/>
                    </a:lnTo>
                    <a:lnTo>
                      <a:pt x="22" y="14"/>
                    </a:lnTo>
                    <a:lnTo>
                      <a:pt x="24" y="15"/>
                    </a:lnTo>
                    <a:lnTo>
                      <a:pt x="24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8" name="Freeform 22">
                <a:extLst>
                  <a:ext uri="{FF2B5EF4-FFF2-40B4-BE49-F238E27FC236}">
                    <a16:creationId xmlns:a16="http://schemas.microsoft.com/office/drawing/2014/main" id="{B2F5575A-9B45-438E-A29B-C063EC220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1176"/>
                <a:ext cx="59" cy="92"/>
              </a:xfrm>
              <a:custGeom>
                <a:avLst/>
                <a:gdLst>
                  <a:gd name="T0" fmla="*/ 22 w 59"/>
                  <a:gd name="T1" fmla="*/ 92 h 92"/>
                  <a:gd name="T2" fmla="*/ 28 w 59"/>
                  <a:gd name="T3" fmla="*/ 91 h 92"/>
                  <a:gd name="T4" fmla="*/ 31 w 59"/>
                  <a:gd name="T5" fmla="*/ 88 h 92"/>
                  <a:gd name="T6" fmla="*/ 35 w 59"/>
                  <a:gd name="T7" fmla="*/ 85 h 92"/>
                  <a:gd name="T8" fmla="*/ 38 w 59"/>
                  <a:gd name="T9" fmla="*/ 81 h 92"/>
                  <a:gd name="T10" fmla="*/ 43 w 59"/>
                  <a:gd name="T11" fmla="*/ 73 h 92"/>
                  <a:gd name="T12" fmla="*/ 48 w 59"/>
                  <a:gd name="T13" fmla="*/ 63 h 92"/>
                  <a:gd name="T14" fmla="*/ 51 w 59"/>
                  <a:gd name="T15" fmla="*/ 53 h 92"/>
                  <a:gd name="T16" fmla="*/ 54 w 59"/>
                  <a:gd name="T17" fmla="*/ 42 h 92"/>
                  <a:gd name="T18" fmla="*/ 59 w 59"/>
                  <a:gd name="T19" fmla="*/ 15 h 92"/>
                  <a:gd name="T20" fmla="*/ 55 w 59"/>
                  <a:gd name="T21" fmla="*/ 5 h 92"/>
                  <a:gd name="T22" fmla="*/ 53 w 59"/>
                  <a:gd name="T23" fmla="*/ 3 h 92"/>
                  <a:gd name="T24" fmla="*/ 50 w 59"/>
                  <a:gd name="T25" fmla="*/ 1 h 92"/>
                  <a:gd name="T26" fmla="*/ 48 w 59"/>
                  <a:gd name="T27" fmla="*/ 0 h 92"/>
                  <a:gd name="T28" fmla="*/ 45 w 59"/>
                  <a:gd name="T29" fmla="*/ 0 h 92"/>
                  <a:gd name="T30" fmla="*/ 41 w 59"/>
                  <a:gd name="T31" fmla="*/ 0 h 92"/>
                  <a:gd name="T32" fmla="*/ 38 w 59"/>
                  <a:gd name="T33" fmla="*/ 0 h 92"/>
                  <a:gd name="T34" fmla="*/ 35 w 59"/>
                  <a:gd name="T35" fmla="*/ 0 h 92"/>
                  <a:gd name="T36" fmla="*/ 32 w 59"/>
                  <a:gd name="T37" fmla="*/ 2 h 92"/>
                  <a:gd name="T38" fmla="*/ 25 w 59"/>
                  <a:gd name="T39" fmla="*/ 7 h 92"/>
                  <a:gd name="T40" fmla="*/ 20 w 59"/>
                  <a:gd name="T41" fmla="*/ 12 h 92"/>
                  <a:gd name="T42" fmla="*/ 16 w 59"/>
                  <a:gd name="T43" fmla="*/ 18 h 92"/>
                  <a:gd name="T44" fmla="*/ 12 w 59"/>
                  <a:gd name="T45" fmla="*/ 25 h 92"/>
                  <a:gd name="T46" fmla="*/ 7 w 59"/>
                  <a:gd name="T47" fmla="*/ 35 h 92"/>
                  <a:gd name="T48" fmla="*/ 3 w 59"/>
                  <a:gd name="T49" fmla="*/ 48 h 92"/>
                  <a:gd name="T50" fmla="*/ 1 w 59"/>
                  <a:gd name="T51" fmla="*/ 55 h 92"/>
                  <a:gd name="T52" fmla="*/ 0 w 59"/>
                  <a:gd name="T53" fmla="*/ 63 h 92"/>
                  <a:gd name="T54" fmla="*/ 0 w 59"/>
                  <a:gd name="T55" fmla="*/ 69 h 92"/>
                  <a:gd name="T56" fmla="*/ 1 w 59"/>
                  <a:gd name="T57" fmla="*/ 76 h 92"/>
                  <a:gd name="T58" fmla="*/ 3 w 59"/>
                  <a:gd name="T59" fmla="*/ 83 h 92"/>
                  <a:gd name="T60" fmla="*/ 5 w 59"/>
                  <a:gd name="T61" fmla="*/ 85 h 92"/>
                  <a:gd name="T62" fmla="*/ 8 w 59"/>
                  <a:gd name="T63" fmla="*/ 87 h 92"/>
                  <a:gd name="T64" fmla="*/ 22 w 59"/>
                  <a:gd name="T6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" h="92">
                    <a:moveTo>
                      <a:pt x="22" y="92"/>
                    </a:moveTo>
                    <a:lnTo>
                      <a:pt x="28" y="91"/>
                    </a:lnTo>
                    <a:lnTo>
                      <a:pt x="31" y="88"/>
                    </a:lnTo>
                    <a:lnTo>
                      <a:pt x="35" y="85"/>
                    </a:lnTo>
                    <a:lnTo>
                      <a:pt x="38" y="81"/>
                    </a:lnTo>
                    <a:lnTo>
                      <a:pt x="43" y="73"/>
                    </a:lnTo>
                    <a:lnTo>
                      <a:pt x="48" y="63"/>
                    </a:lnTo>
                    <a:lnTo>
                      <a:pt x="51" y="53"/>
                    </a:lnTo>
                    <a:lnTo>
                      <a:pt x="54" y="42"/>
                    </a:lnTo>
                    <a:lnTo>
                      <a:pt x="59" y="15"/>
                    </a:lnTo>
                    <a:lnTo>
                      <a:pt x="55" y="5"/>
                    </a:lnTo>
                    <a:lnTo>
                      <a:pt x="53" y="3"/>
                    </a:lnTo>
                    <a:lnTo>
                      <a:pt x="50" y="1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2" y="2"/>
                    </a:lnTo>
                    <a:lnTo>
                      <a:pt x="25" y="7"/>
                    </a:lnTo>
                    <a:lnTo>
                      <a:pt x="20" y="12"/>
                    </a:lnTo>
                    <a:lnTo>
                      <a:pt x="16" y="18"/>
                    </a:lnTo>
                    <a:lnTo>
                      <a:pt x="12" y="25"/>
                    </a:lnTo>
                    <a:lnTo>
                      <a:pt x="7" y="35"/>
                    </a:lnTo>
                    <a:lnTo>
                      <a:pt x="3" y="48"/>
                    </a:lnTo>
                    <a:lnTo>
                      <a:pt x="1" y="55"/>
                    </a:lnTo>
                    <a:lnTo>
                      <a:pt x="0" y="63"/>
                    </a:lnTo>
                    <a:lnTo>
                      <a:pt x="0" y="69"/>
                    </a:lnTo>
                    <a:lnTo>
                      <a:pt x="1" y="76"/>
                    </a:lnTo>
                    <a:lnTo>
                      <a:pt x="3" y="83"/>
                    </a:lnTo>
                    <a:lnTo>
                      <a:pt x="5" y="85"/>
                    </a:lnTo>
                    <a:lnTo>
                      <a:pt x="8" y="87"/>
                    </a:lnTo>
                    <a:lnTo>
                      <a:pt x="22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9" name="Freeform 23">
                <a:extLst>
                  <a:ext uri="{FF2B5EF4-FFF2-40B4-BE49-F238E27FC236}">
                    <a16:creationId xmlns:a16="http://schemas.microsoft.com/office/drawing/2014/main" id="{383AEFFD-03AD-4EB2-A3B6-9B43D56F3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1101"/>
                <a:ext cx="368" cy="155"/>
              </a:xfrm>
              <a:custGeom>
                <a:avLst/>
                <a:gdLst>
                  <a:gd name="T0" fmla="*/ 178 w 368"/>
                  <a:gd name="T1" fmla="*/ 154 h 155"/>
                  <a:gd name="T2" fmla="*/ 227 w 368"/>
                  <a:gd name="T3" fmla="*/ 135 h 155"/>
                  <a:gd name="T4" fmla="*/ 299 w 368"/>
                  <a:gd name="T5" fmla="*/ 90 h 155"/>
                  <a:gd name="T6" fmla="*/ 332 w 368"/>
                  <a:gd name="T7" fmla="*/ 68 h 155"/>
                  <a:gd name="T8" fmla="*/ 342 w 368"/>
                  <a:gd name="T9" fmla="*/ 56 h 155"/>
                  <a:gd name="T10" fmla="*/ 331 w 368"/>
                  <a:gd name="T11" fmla="*/ 54 h 155"/>
                  <a:gd name="T12" fmla="*/ 367 w 368"/>
                  <a:gd name="T13" fmla="*/ 39 h 155"/>
                  <a:gd name="T14" fmla="*/ 365 w 368"/>
                  <a:gd name="T15" fmla="*/ 33 h 155"/>
                  <a:gd name="T16" fmla="*/ 353 w 368"/>
                  <a:gd name="T17" fmla="*/ 37 h 155"/>
                  <a:gd name="T18" fmla="*/ 335 w 368"/>
                  <a:gd name="T19" fmla="*/ 38 h 155"/>
                  <a:gd name="T20" fmla="*/ 352 w 368"/>
                  <a:gd name="T21" fmla="*/ 28 h 155"/>
                  <a:gd name="T22" fmla="*/ 350 w 368"/>
                  <a:gd name="T23" fmla="*/ 27 h 155"/>
                  <a:gd name="T24" fmla="*/ 329 w 368"/>
                  <a:gd name="T25" fmla="*/ 30 h 155"/>
                  <a:gd name="T26" fmla="*/ 332 w 368"/>
                  <a:gd name="T27" fmla="*/ 24 h 155"/>
                  <a:gd name="T28" fmla="*/ 322 w 368"/>
                  <a:gd name="T29" fmla="*/ 24 h 155"/>
                  <a:gd name="T30" fmla="*/ 313 w 368"/>
                  <a:gd name="T31" fmla="*/ 19 h 155"/>
                  <a:gd name="T32" fmla="*/ 279 w 368"/>
                  <a:gd name="T33" fmla="*/ 13 h 155"/>
                  <a:gd name="T34" fmla="*/ 272 w 368"/>
                  <a:gd name="T35" fmla="*/ 16 h 155"/>
                  <a:gd name="T36" fmla="*/ 265 w 368"/>
                  <a:gd name="T37" fmla="*/ 13 h 155"/>
                  <a:gd name="T38" fmla="*/ 251 w 368"/>
                  <a:gd name="T39" fmla="*/ 12 h 155"/>
                  <a:gd name="T40" fmla="*/ 245 w 368"/>
                  <a:gd name="T41" fmla="*/ 8 h 155"/>
                  <a:gd name="T42" fmla="*/ 235 w 368"/>
                  <a:gd name="T43" fmla="*/ 7 h 155"/>
                  <a:gd name="T44" fmla="*/ 224 w 368"/>
                  <a:gd name="T45" fmla="*/ 13 h 155"/>
                  <a:gd name="T46" fmla="*/ 221 w 368"/>
                  <a:gd name="T47" fmla="*/ 4 h 155"/>
                  <a:gd name="T48" fmla="*/ 208 w 368"/>
                  <a:gd name="T49" fmla="*/ 14 h 155"/>
                  <a:gd name="T50" fmla="*/ 205 w 368"/>
                  <a:gd name="T51" fmla="*/ 2 h 155"/>
                  <a:gd name="T52" fmla="*/ 198 w 368"/>
                  <a:gd name="T53" fmla="*/ 6 h 155"/>
                  <a:gd name="T54" fmla="*/ 189 w 368"/>
                  <a:gd name="T55" fmla="*/ 21 h 155"/>
                  <a:gd name="T56" fmla="*/ 183 w 368"/>
                  <a:gd name="T57" fmla="*/ 14 h 155"/>
                  <a:gd name="T58" fmla="*/ 174 w 368"/>
                  <a:gd name="T59" fmla="*/ 1 h 155"/>
                  <a:gd name="T60" fmla="*/ 170 w 368"/>
                  <a:gd name="T61" fmla="*/ 11 h 155"/>
                  <a:gd name="T62" fmla="*/ 159 w 368"/>
                  <a:gd name="T63" fmla="*/ 4 h 155"/>
                  <a:gd name="T64" fmla="*/ 152 w 368"/>
                  <a:gd name="T65" fmla="*/ 18 h 155"/>
                  <a:gd name="T66" fmla="*/ 142 w 368"/>
                  <a:gd name="T67" fmla="*/ 27 h 155"/>
                  <a:gd name="T68" fmla="*/ 128 w 368"/>
                  <a:gd name="T69" fmla="*/ 18 h 155"/>
                  <a:gd name="T70" fmla="*/ 132 w 368"/>
                  <a:gd name="T71" fmla="*/ 29 h 155"/>
                  <a:gd name="T72" fmla="*/ 125 w 368"/>
                  <a:gd name="T73" fmla="*/ 33 h 155"/>
                  <a:gd name="T74" fmla="*/ 110 w 368"/>
                  <a:gd name="T75" fmla="*/ 37 h 155"/>
                  <a:gd name="T76" fmla="*/ 105 w 368"/>
                  <a:gd name="T77" fmla="*/ 44 h 155"/>
                  <a:gd name="T78" fmla="*/ 95 w 368"/>
                  <a:gd name="T79" fmla="*/ 49 h 155"/>
                  <a:gd name="T80" fmla="*/ 71 w 368"/>
                  <a:gd name="T81" fmla="*/ 49 h 155"/>
                  <a:gd name="T82" fmla="*/ 64 w 368"/>
                  <a:gd name="T83" fmla="*/ 55 h 155"/>
                  <a:gd name="T84" fmla="*/ 66 w 368"/>
                  <a:gd name="T85" fmla="*/ 61 h 155"/>
                  <a:gd name="T86" fmla="*/ 47 w 368"/>
                  <a:gd name="T87" fmla="*/ 64 h 155"/>
                  <a:gd name="T88" fmla="*/ 40 w 368"/>
                  <a:gd name="T89" fmla="*/ 72 h 155"/>
                  <a:gd name="T90" fmla="*/ 27 w 368"/>
                  <a:gd name="T91" fmla="*/ 79 h 155"/>
                  <a:gd name="T92" fmla="*/ 16 w 368"/>
                  <a:gd name="T93" fmla="*/ 87 h 155"/>
                  <a:gd name="T94" fmla="*/ 22 w 368"/>
                  <a:gd name="T95" fmla="*/ 93 h 155"/>
                  <a:gd name="T96" fmla="*/ 16 w 368"/>
                  <a:gd name="T97" fmla="*/ 97 h 155"/>
                  <a:gd name="T98" fmla="*/ 0 w 368"/>
                  <a:gd name="T99" fmla="*/ 99 h 155"/>
                  <a:gd name="T100" fmla="*/ 15 w 368"/>
                  <a:gd name="T101" fmla="*/ 106 h 155"/>
                  <a:gd name="T102" fmla="*/ 17 w 368"/>
                  <a:gd name="T103" fmla="*/ 112 h 155"/>
                  <a:gd name="T104" fmla="*/ 12 w 368"/>
                  <a:gd name="T105" fmla="*/ 119 h 155"/>
                  <a:gd name="T106" fmla="*/ 30 w 368"/>
                  <a:gd name="T107" fmla="*/ 124 h 155"/>
                  <a:gd name="T108" fmla="*/ 162 w 368"/>
                  <a:gd name="T109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8" h="155">
                    <a:moveTo>
                      <a:pt x="162" y="154"/>
                    </a:moveTo>
                    <a:lnTo>
                      <a:pt x="167" y="155"/>
                    </a:lnTo>
                    <a:lnTo>
                      <a:pt x="174" y="155"/>
                    </a:lnTo>
                    <a:lnTo>
                      <a:pt x="178" y="154"/>
                    </a:lnTo>
                    <a:lnTo>
                      <a:pt x="189" y="153"/>
                    </a:lnTo>
                    <a:lnTo>
                      <a:pt x="199" y="149"/>
                    </a:lnTo>
                    <a:lnTo>
                      <a:pt x="208" y="145"/>
                    </a:lnTo>
                    <a:lnTo>
                      <a:pt x="227" y="135"/>
                    </a:lnTo>
                    <a:lnTo>
                      <a:pt x="257" y="115"/>
                    </a:lnTo>
                    <a:lnTo>
                      <a:pt x="263" y="112"/>
                    </a:lnTo>
                    <a:lnTo>
                      <a:pt x="277" y="103"/>
                    </a:lnTo>
                    <a:lnTo>
                      <a:pt x="299" y="90"/>
                    </a:lnTo>
                    <a:lnTo>
                      <a:pt x="308" y="83"/>
                    </a:lnTo>
                    <a:lnTo>
                      <a:pt x="312" y="79"/>
                    </a:lnTo>
                    <a:lnTo>
                      <a:pt x="312" y="77"/>
                    </a:lnTo>
                    <a:lnTo>
                      <a:pt x="332" y="68"/>
                    </a:lnTo>
                    <a:lnTo>
                      <a:pt x="332" y="65"/>
                    </a:lnTo>
                    <a:lnTo>
                      <a:pt x="362" y="51"/>
                    </a:lnTo>
                    <a:lnTo>
                      <a:pt x="358" y="51"/>
                    </a:lnTo>
                    <a:lnTo>
                      <a:pt x="342" y="56"/>
                    </a:lnTo>
                    <a:lnTo>
                      <a:pt x="337" y="57"/>
                    </a:lnTo>
                    <a:lnTo>
                      <a:pt x="332" y="56"/>
                    </a:lnTo>
                    <a:lnTo>
                      <a:pt x="331" y="56"/>
                    </a:lnTo>
                    <a:lnTo>
                      <a:pt x="331" y="54"/>
                    </a:lnTo>
                    <a:lnTo>
                      <a:pt x="332" y="52"/>
                    </a:lnTo>
                    <a:lnTo>
                      <a:pt x="340" y="48"/>
                    </a:lnTo>
                    <a:lnTo>
                      <a:pt x="347" y="45"/>
                    </a:lnTo>
                    <a:lnTo>
                      <a:pt x="367" y="39"/>
                    </a:lnTo>
                    <a:lnTo>
                      <a:pt x="368" y="37"/>
                    </a:lnTo>
                    <a:lnTo>
                      <a:pt x="367" y="32"/>
                    </a:lnTo>
                    <a:lnTo>
                      <a:pt x="365" y="31"/>
                    </a:lnTo>
                    <a:lnTo>
                      <a:pt x="365" y="33"/>
                    </a:lnTo>
                    <a:lnTo>
                      <a:pt x="364" y="35"/>
                    </a:lnTo>
                    <a:lnTo>
                      <a:pt x="362" y="37"/>
                    </a:lnTo>
                    <a:lnTo>
                      <a:pt x="357" y="37"/>
                    </a:lnTo>
                    <a:lnTo>
                      <a:pt x="353" y="37"/>
                    </a:lnTo>
                    <a:lnTo>
                      <a:pt x="342" y="42"/>
                    </a:lnTo>
                    <a:lnTo>
                      <a:pt x="339" y="42"/>
                    </a:lnTo>
                    <a:lnTo>
                      <a:pt x="335" y="40"/>
                    </a:lnTo>
                    <a:lnTo>
                      <a:pt x="335" y="38"/>
                    </a:lnTo>
                    <a:lnTo>
                      <a:pt x="338" y="35"/>
                    </a:lnTo>
                    <a:lnTo>
                      <a:pt x="346" y="31"/>
                    </a:lnTo>
                    <a:lnTo>
                      <a:pt x="348" y="29"/>
                    </a:lnTo>
                    <a:lnTo>
                      <a:pt x="352" y="28"/>
                    </a:lnTo>
                    <a:lnTo>
                      <a:pt x="354" y="27"/>
                    </a:lnTo>
                    <a:lnTo>
                      <a:pt x="354" y="26"/>
                    </a:lnTo>
                    <a:lnTo>
                      <a:pt x="352" y="25"/>
                    </a:lnTo>
                    <a:lnTo>
                      <a:pt x="350" y="27"/>
                    </a:lnTo>
                    <a:lnTo>
                      <a:pt x="346" y="28"/>
                    </a:lnTo>
                    <a:lnTo>
                      <a:pt x="337" y="29"/>
                    </a:lnTo>
                    <a:lnTo>
                      <a:pt x="333" y="31"/>
                    </a:lnTo>
                    <a:lnTo>
                      <a:pt x="329" y="30"/>
                    </a:lnTo>
                    <a:lnTo>
                      <a:pt x="329" y="29"/>
                    </a:lnTo>
                    <a:lnTo>
                      <a:pt x="330" y="28"/>
                    </a:lnTo>
                    <a:lnTo>
                      <a:pt x="332" y="25"/>
                    </a:lnTo>
                    <a:lnTo>
                      <a:pt x="332" y="24"/>
                    </a:lnTo>
                    <a:lnTo>
                      <a:pt x="331" y="24"/>
                    </a:lnTo>
                    <a:lnTo>
                      <a:pt x="329" y="24"/>
                    </a:lnTo>
                    <a:lnTo>
                      <a:pt x="324" y="25"/>
                    </a:lnTo>
                    <a:lnTo>
                      <a:pt x="322" y="24"/>
                    </a:lnTo>
                    <a:lnTo>
                      <a:pt x="320" y="22"/>
                    </a:lnTo>
                    <a:lnTo>
                      <a:pt x="321" y="21"/>
                    </a:lnTo>
                    <a:lnTo>
                      <a:pt x="321" y="19"/>
                    </a:lnTo>
                    <a:lnTo>
                      <a:pt x="313" y="19"/>
                    </a:lnTo>
                    <a:lnTo>
                      <a:pt x="309" y="17"/>
                    </a:lnTo>
                    <a:lnTo>
                      <a:pt x="305" y="15"/>
                    </a:lnTo>
                    <a:lnTo>
                      <a:pt x="295" y="14"/>
                    </a:lnTo>
                    <a:lnTo>
                      <a:pt x="279" y="13"/>
                    </a:lnTo>
                    <a:lnTo>
                      <a:pt x="275" y="12"/>
                    </a:lnTo>
                    <a:lnTo>
                      <a:pt x="274" y="13"/>
                    </a:lnTo>
                    <a:lnTo>
                      <a:pt x="273" y="15"/>
                    </a:lnTo>
                    <a:lnTo>
                      <a:pt x="272" y="16"/>
                    </a:lnTo>
                    <a:lnTo>
                      <a:pt x="271" y="17"/>
                    </a:lnTo>
                    <a:lnTo>
                      <a:pt x="268" y="17"/>
                    </a:lnTo>
                    <a:lnTo>
                      <a:pt x="267" y="16"/>
                    </a:lnTo>
                    <a:lnTo>
                      <a:pt x="265" y="13"/>
                    </a:lnTo>
                    <a:lnTo>
                      <a:pt x="265" y="12"/>
                    </a:lnTo>
                    <a:lnTo>
                      <a:pt x="262" y="10"/>
                    </a:lnTo>
                    <a:lnTo>
                      <a:pt x="253" y="13"/>
                    </a:lnTo>
                    <a:lnTo>
                      <a:pt x="251" y="12"/>
                    </a:lnTo>
                    <a:lnTo>
                      <a:pt x="250" y="10"/>
                    </a:lnTo>
                    <a:lnTo>
                      <a:pt x="248" y="8"/>
                    </a:lnTo>
                    <a:lnTo>
                      <a:pt x="246" y="8"/>
                    </a:lnTo>
                    <a:lnTo>
                      <a:pt x="245" y="8"/>
                    </a:lnTo>
                    <a:lnTo>
                      <a:pt x="245" y="9"/>
                    </a:lnTo>
                    <a:lnTo>
                      <a:pt x="239" y="13"/>
                    </a:lnTo>
                    <a:lnTo>
                      <a:pt x="235" y="11"/>
                    </a:lnTo>
                    <a:lnTo>
                      <a:pt x="235" y="7"/>
                    </a:lnTo>
                    <a:lnTo>
                      <a:pt x="234" y="6"/>
                    </a:lnTo>
                    <a:lnTo>
                      <a:pt x="232" y="5"/>
                    </a:lnTo>
                    <a:lnTo>
                      <a:pt x="228" y="11"/>
                    </a:lnTo>
                    <a:lnTo>
                      <a:pt x="224" y="13"/>
                    </a:lnTo>
                    <a:lnTo>
                      <a:pt x="220" y="11"/>
                    </a:lnTo>
                    <a:lnTo>
                      <a:pt x="220" y="8"/>
                    </a:lnTo>
                    <a:lnTo>
                      <a:pt x="221" y="5"/>
                    </a:lnTo>
                    <a:lnTo>
                      <a:pt x="221" y="4"/>
                    </a:lnTo>
                    <a:lnTo>
                      <a:pt x="220" y="4"/>
                    </a:lnTo>
                    <a:lnTo>
                      <a:pt x="216" y="3"/>
                    </a:lnTo>
                    <a:lnTo>
                      <a:pt x="210" y="13"/>
                    </a:lnTo>
                    <a:lnTo>
                      <a:pt x="208" y="14"/>
                    </a:lnTo>
                    <a:lnTo>
                      <a:pt x="207" y="14"/>
                    </a:lnTo>
                    <a:lnTo>
                      <a:pt x="205" y="14"/>
                    </a:lnTo>
                    <a:lnTo>
                      <a:pt x="204" y="14"/>
                    </a:lnTo>
                    <a:lnTo>
                      <a:pt x="205" y="2"/>
                    </a:lnTo>
                    <a:lnTo>
                      <a:pt x="202" y="2"/>
                    </a:lnTo>
                    <a:lnTo>
                      <a:pt x="202" y="1"/>
                    </a:lnTo>
                    <a:lnTo>
                      <a:pt x="200" y="4"/>
                    </a:lnTo>
                    <a:lnTo>
                      <a:pt x="198" y="6"/>
                    </a:lnTo>
                    <a:lnTo>
                      <a:pt x="196" y="15"/>
                    </a:lnTo>
                    <a:lnTo>
                      <a:pt x="192" y="21"/>
                    </a:lnTo>
                    <a:lnTo>
                      <a:pt x="190" y="22"/>
                    </a:lnTo>
                    <a:lnTo>
                      <a:pt x="189" y="21"/>
                    </a:lnTo>
                    <a:lnTo>
                      <a:pt x="189" y="20"/>
                    </a:lnTo>
                    <a:lnTo>
                      <a:pt x="190" y="0"/>
                    </a:lnTo>
                    <a:lnTo>
                      <a:pt x="184" y="1"/>
                    </a:lnTo>
                    <a:lnTo>
                      <a:pt x="183" y="14"/>
                    </a:lnTo>
                    <a:lnTo>
                      <a:pt x="181" y="14"/>
                    </a:lnTo>
                    <a:lnTo>
                      <a:pt x="178" y="12"/>
                    </a:lnTo>
                    <a:lnTo>
                      <a:pt x="176" y="9"/>
                    </a:lnTo>
                    <a:lnTo>
                      <a:pt x="174" y="1"/>
                    </a:lnTo>
                    <a:lnTo>
                      <a:pt x="170" y="0"/>
                    </a:lnTo>
                    <a:lnTo>
                      <a:pt x="169" y="2"/>
                    </a:lnTo>
                    <a:lnTo>
                      <a:pt x="167" y="4"/>
                    </a:lnTo>
                    <a:lnTo>
                      <a:pt x="170" y="11"/>
                    </a:lnTo>
                    <a:lnTo>
                      <a:pt x="169" y="13"/>
                    </a:lnTo>
                    <a:lnTo>
                      <a:pt x="167" y="14"/>
                    </a:lnTo>
                    <a:lnTo>
                      <a:pt x="165" y="14"/>
                    </a:lnTo>
                    <a:lnTo>
                      <a:pt x="159" y="4"/>
                    </a:lnTo>
                    <a:lnTo>
                      <a:pt x="152" y="4"/>
                    </a:lnTo>
                    <a:lnTo>
                      <a:pt x="155" y="14"/>
                    </a:lnTo>
                    <a:lnTo>
                      <a:pt x="153" y="17"/>
                    </a:lnTo>
                    <a:lnTo>
                      <a:pt x="152" y="18"/>
                    </a:lnTo>
                    <a:lnTo>
                      <a:pt x="142" y="9"/>
                    </a:lnTo>
                    <a:lnTo>
                      <a:pt x="137" y="11"/>
                    </a:lnTo>
                    <a:lnTo>
                      <a:pt x="143" y="25"/>
                    </a:lnTo>
                    <a:lnTo>
                      <a:pt x="142" y="27"/>
                    </a:lnTo>
                    <a:lnTo>
                      <a:pt x="129" y="15"/>
                    </a:lnTo>
                    <a:lnTo>
                      <a:pt x="127" y="15"/>
                    </a:lnTo>
                    <a:lnTo>
                      <a:pt x="126" y="16"/>
                    </a:lnTo>
                    <a:lnTo>
                      <a:pt x="128" y="18"/>
                    </a:lnTo>
                    <a:lnTo>
                      <a:pt x="133" y="22"/>
                    </a:lnTo>
                    <a:lnTo>
                      <a:pt x="134" y="25"/>
                    </a:lnTo>
                    <a:lnTo>
                      <a:pt x="135" y="28"/>
                    </a:lnTo>
                    <a:lnTo>
                      <a:pt x="132" y="29"/>
                    </a:lnTo>
                    <a:lnTo>
                      <a:pt x="117" y="22"/>
                    </a:lnTo>
                    <a:lnTo>
                      <a:pt x="115" y="22"/>
                    </a:lnTo>
                    <a:lnTo>
                      <a:pt x="113" y="24"/>
                    </a:lnTo>
                    <a:lnTo>
                      <a:pt x="125" y="33"/>
                    </a:lnTo>
                    <a:lnTo>
                      <a:pt x="125" y="34"/>
                    </a:lnTo>
                    <a:lnTo>
                      <a:pt x="105" y="34"/>
                    </a:lnTo>
                    <a:lnTo>
                      <a:pt x="105" y="36"/>
                    </a:lnTo>
                    <a:lnTo>
                      <a:pt x="110" y="37"/>
                    </a:lnTo>
                    <a:lnTo>
                      <a:pt x="110" y="39"/>
                    </a:lnTo>
                    <a:lnTo>
                      <a:pt x="110" y="42"/>
                    </a:lnTo>
                    <a:lnTo>
                      <a:pt x="108" y="45"/>
                    </a:lnTo>
                    <a:lnTo>
                      <a:pt x="105" y="44"/>
                    </a:lnTo>
                    <a:lnTo>
                      <a:pt x="92" y="45"/>
                    </a:lnTo>
                    <a:lnTo>
                      <a:pt x="95" y="45"/>
                    </a:lnTo>
                    <a:lnTo>
                      <a:pt x="95" y="47"/>
                    </a:lnTo>
                    <a:lnTo>
                      <a:pt x="95" y="49"/>
                    </a:lnTo>
                    <a:lnTo>
                      <a:pt x="95" y="50"/>
                    </a:lnTo>
                    <a:lnTo>
                      <a:pt x="82" y="52"/>
                    </a:lnTo>
                    <a:lnTo>
                      <a:pt x="75" y="51"/>
                    </a:lnTo>
                    <a:lnTo>
                      <a:pt x="71" y="49"/>
                    </a:lnTo>
                    <a:lnTo>
                      <a:pt x="67" y="50"/>
                    </a:lnTo>
                    <a:lnTo>
                      <a:pt x="65" y="52"/>
                    </a:lnTo>
                    <a:lnTo>
                      <a:pt x="63" y="54"/>
                    </a:lnTo>
                    <a:lnTo>
                      <a:pt x="64" y="55"/>
                    </a:lnTo>
                    <a:lnTo>
                      <a:pt x="66" y="57"/>
                    </a:lnTo>
                    <a:lnTo>
                      <a:pt x="67" y="58"/>
                    </a:lnTo>
                    <a:lnTo>
                      <a:pt x="67" y="60"/>
                    </a:lnTo>
                    <a:lnTo>
                      <a:pt x="66" y="61"/>
                    </a:lnTo>
                    <a:lnTo>
                      <a:pt x="65" y="62"/>
                    </a:lnTo>
                    <a:lnTo>
                      <a:pt x="52" y="60"/>
                    </a:lnTo>
                    <a:lnTo>
                      <a:pt x="50" y="61"/>
                    </a:lnTo>
                    <a:lnTo>
                      <a:pt x="47" y="64"/>
                    </a:lnTo>
                    <a:lnTo>
                      <a:pt x="46" y="64"/>
                    </a:lnTo>
                    <a:lnTo>
                      <a:pt x="42" y="68"/>
                    </a:lnTo>
                    <a:lnTo>
                      <a:pt x="42" y="70"/>
                    </a:lnTo>
                    <a:lnTo>
                      <a:pt x="40" y="72"/>
                    </a:lnTo>
                    <a:lnTo>
                      <a:pt x="39" y="73"/>
                    </a:lnTo>
                    <a:lnTo>
                      <a:pt x="37" y="74"/>
                    </a:lnTo>
                    <a:lnTo>
                      <a:pt x="36" y="74"/>
                    </a:lnTo>
                    <a:lnTo>
                      <a:pt x="27" y="79"/>
                    </a:lnTo>
                    <a:lnTo>
                      <a:pt x="30" y="82"/>
                    </a:lnTo>
                    <a:lnTo>
                      <a:pt x="30" y="85"/>
                    </a:lnTo>
                    <a:lnTo>
                      <a:pt x="29" y="86"/>
                    </a:lnTo>
                    <a:lnTo>
                      <a:pt x="16" y="87"/>
                    </a:lnTo>
                    <a:lnTo>
                      <a:pt x="16" y="88"/>
                    </a:lnTo>
                    <a:lnTo>
                      <a:pt x="16" y="90"/>
                    </a:lnTo>
                    <a:lnTo>
                      <a:pt x="21" y="92"/>
                    </a:lnTo>
                    <a:lnTo>
                      <a:pt x="22" y="93"/>
                    </a:lnTo>
                    <a:lnTo>
                      <a:pt x="22" y="95"/>
                    </a:lnTo>
                    <a:lnTo>
                      <a:pt x="21" y="96"/>
                    </a:lnTo>
                    <a:lnTo>
                      <a:pt x="20" y="97"/>
                    </a:lnTo>
                    <a:lnTo>
                      <a:pt x="16" y="97"/>
                    </a:lnTo>
                    <a:lnTo>
                      <a:pt x="4" y="97"/>
                    </a:lnTo>
                    <a:lnTo>
                      <a:pt x="2" y="97"/>
                    </a:lnTo>
                    <a:lnTo>
                      <a:pt x="1" y="97"/>
                    </a:lnTo>
                    <a:lnTo>
                      <a:pt x="0" y="99"/>
                    </a:lnTo>
                    <a:lnTo>
                      <a:pt x="1" y="100"/>
                    </a:lnTo>
                    <a:lnTo>
                      <a:pt x="15" y="103"/>
                    </a:lnTo>
                    <a:lnTo>
                      <a:pt x="16" y="105"/>
                    </a:lnTo>
                    <a:lnTo>
                      <a:pt x="15" y="106"/>
                    </a:lnTo>
                    <a:lnTo>
                      <a:pt x="12" y="108"/>
                    </a:lnTo>
                    <a:lnTo>
                      <a:pt x="1" y="110"/>
                    </a:lnTo>
                    <a:lnTo>
                      <a:pt x="16" y="112"/>
                    </a:lnTo>
                    <a:lnTo>
                      <a:pt x="17" y="112"/>
                    </a:lnTo>
                    <a:lnTo>
                      <a:pt x="17" y="113"/>
                    </a:lnTo>
                    <a:lnTo>
                      <a:pt x="17" y="115"/>
                    </a:lnTo>
                    <a:lnTo>
                      <a:pt x="15" y="118"/>
                    </a:lnTo>
                    <a:lnTo>
                      <a:pt x="12" y="119"/>
                    </a:lnTo>
                    <a:lnTo>
                      <a:pt x="15" y="120"/>
                    </a:lnTo>
                    <a:lnTo>
                      <a:pt x="28" y="120"/>
                    </a:lnTo>
                    <a:lnTo>
                      <a:pt x="30" y="123"/>
                    </a:lnTo>
                    <a:lnTo>
                      <a:pt x="30" y="124"/>
                    </a:lnTo>
                    <a:lnTo>
                      <a:pt x="80" y="135"/>
                    </a:lnTo>
                    <a:lnTo>
                      <a:pt x="95" y="140"/>
                    </a:lnTo>
                    <a:lnTo>
                      <a:pt x="110" y="144"/>
                    </a:lnTo>
                    <a:lnTo>
                      <a:pt x="162" y="15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50" name="Freeform 24">
                <a:extLst>
                  <a:ext uri="{FF2B5EF4-FFF2-40B4-BE49-F238E27FC236}">
                    <a16:creationId xmlns:a16="http://schemas.microsoft.com/office/drawing/2014/main" id="{9C92D260-9258-4B51-AD8C-83D35A4D9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" y="1187"/>
                <a:ext cx="32" cy="28"/>
              </a:xfrm>
              <a:custGeom>
                <a:avLst/>
                <a:gdLst>
                  <a:gd name="T0" fmla="*/ 1 w 32"/>
                  <a:gd name="T1" fmla="*/ 27 h 28"/>
                  <a:gd name="T2" fmla="*/ 2 w 32"/>
                  <a:gd name="T3" fmla="*/ 24 h 28"/>
                  <a:gd name="T4" fmla="*/ 4 w 32"/>
                  <a:gd name="T5" fmla="*/ 22 h 28"/>
                  <a:gd name="T6" fmla="*/ 7 w 32"/>
                  <a:gd name="T7" fmla="*/ 19 h 28"/>
                  <a:gd name="T8" fmla="*/ 9 w 32"/>
                  <a:gd name="T9" fmla="*/ 17 h 28"/>
                  <a:gd name="T10" fmla="*/ 12 w 32"/>
                  <a:gd name="T11" fmla="*/ 15 h 28"/>
                  <a:gd name="T12" fmla="*/ 14 w 32"/>
                  <a:gd name="T13" fmla="*/ 13 h 28"/>
                  <a:gd name="T14" fmla="*/ 18 w 32"/>
                  <a:gd name="T15" fmla="*/ 11 h 28"/>
                  <a:gd name="T16" fmla="*/ 21 w 32"/>
                  <a:gd name="T17" fmla="*/ 10 h 28"/>
                  <a:gd name="T18" fmla="*/ 32 w 32"/>
                  <a:gd name="T19" fmla="*/ 14 h 28"/>
                  <a:gd name="T20" fmla="*/ 32 w 32"/>
                  <a:gd name="T21" fmla="*/ 13 h 28"/>
                  <a:gd name="T22" fmla="*/ 32 w 32"/>
                  <a:gd name="T23" fmla="*/ 12 h 28"/>
                  <a:gd name="T24" fmla="*/ 32 w 32"/>
                  <a:gd name="T25" fmla="*/ 11 h 28"/>
                  <a:gd name="T26" fmla="*/ 32 w 32"/>
                  <a:gd name="T27" fmla="*/ 9 h 28"/>
                  <a:gd name="T28" fmla="*/ 32 w 32"/>
                  <a:gd name="T29" fmla="*/ 9 h 28"/>
                  <a:gd name="T30" fmla="*/ 32 w 32"/>
                  <a:gd name="T31" fmla="*/ 7 h 28"/>
                  <a:gd name="T32" fmla="*/ 32 w 32"/>
                  <a:gd name="T33" fmla="*/ 5 h 28"/>
                  <a:gd name="T34" fmla="*/ 30 w 32"/>
                  <a:gd name="T35" fmla="*/ 4 h 28"/>
                  <a:gd name="T36" fmla="*/ 29 w 32"/>
                  <a:gd name="T37" fmla="*/ 1 h 28"/>
                  <a:gd name="T38" fmla="*/ 28 w 32"/>
                  <a:gd name="T39" fmla="*/ 1 h 28"/>
                  <a:gd name="T40" fmla="*/ 27 w 32"/>
                  <a:gd name="T41" fmla="*/ 0 h 28"/>
                  <a:gd name="T42" fmla="*/ 26 w 32"/>
                  <a:gd name="T43" fmla="*/ 0 h 28"/>
                  <a:gd name="T44" fmla="*/ 25 w 32"/>
                  <a:gd name="T45" fmla="*/ 0 h 28"/>
                  <a:gd name="T46" fmla="*/ 23 w 32"/>
                  <a:gd name="T47" fmla="*/ 0 h 28"/>
                  <a:gd name="T48" fmla="*/ 22 w 32"/>
                  <a:gd name="T49" fmla="*/ 0 h 28"/>
                  <a:gd name="T50" fmla="*/ 20 w 32"/>
                  <a:gd name="T51" fmla="*/ 1 h 28"/>
                  <a:gd name="T52" fmla="*/ 19 w 32"/>
                  <a:gd name="T53" fmla="*/ 1 h 28"/>
                  <a:gd name="T54" fmla="*/ 18 w 32"/>
                  <a:gd name="T55" fmla="*/ 2 h 28"/>
                  <a:gd name="T56" fmla="*/ 17 w 32"/>
                  <a:gd name="T57" fmla="*/ 3 h 28"/>
                  <a:gd name="T58" fmla="*/ 15 w 32"/>
                  <a:gd name="T59" fmla="*/ 5 h 28"/>
                  <a:gd name="T60" fmla="*/ 13 w 32"/>
                  <a:gd name="T61" fmla="*/ 7 h 28"/>
                  <a:gd name="T62" fmla="*/ 12 w 32"/>
                  <a:gd name="T63" fmla="*/ 9 h 28"/>
                  <a:gd name="T64" fmla="*/ 10 w 32"/>
                  <a:gd name="T65" fmla="*/ 11 h 28"/>
                  <a:gd name="T66" fmla="*/ 8 w 32"/>
                  <a:gd name="T67" fmla="*/ 13 h 28"/>
                  <a:gd name="T68" fmla="*/ 0 w 32"/>
                  <a:gd name="T69" fmla="*/ 28 h 28"/>
                  <a:gd name="T70" fmla="*/ 1 w 32"/>
                  <a:gd name="T7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" h="28">
                    <a:moveTo>
                      <a:pt x="1" y="27"/>
                    </a:moveTo>
                    <a:lnTo>
                      <a:pt x="2" y="24"/>
                    </a:lnTo>
                    <a:lnTo>
                      <a:pt x="4" y="22"/>
                    </a:lnTo>
                    <a:lnTo>
                      <a:pt x="7" y="19"/>
                    </a:lnTo>
                    <a:lnTo>
                      <a:pt x="9" y="17"/>
                    </a:lnTo>
                    <a:lnTo>
                      <a:pt x="12" y="15"/>
                    </a:lnTo>
                    <a:lnTo>
                      <a:pt x="14" y="13"/>
                    </a:lnTo>
                    <a:lnTo>
                      <a:pt x="18" y="11"/>
                    </a:lnTo>
                    <a:lnTo>
                      <a:pt x="21" y="10"/>
                    </a:lnTo>
                    <a:lnTo>
                      <a:pt x="32" y="14"/>
                    </a:lnTo>
                    <a:lnTo>
                      <a:pt x="32" y="13"/>
                    </a:lnTo>
                    <a:lnTo>
                      <a:pt x="32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7"/>
                    </a:lnTo>
                    <a:lnTo>
                      <a:pt x="32" y="5"/>
                    </a:lnTo>
                    <a:lnTo>
                      <a:pt x="30" y="4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8" y="2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3" y="7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8" y="13"/>
                    </a:lnTo>
                    <a:lnTo>
                      <a:pt x="0" y="28"/>
                    </a:lnTo>
                    <a:lnTo>
                      <a:pt x="1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51" name="Freeform 25">
                <a:extLst>
                  <a:ext uri="{FF2B5EF4-FFF2-40B4-BE49-F238E27FC236}">
                    <a16:creationId xmlns:a16="http://schemas.microsoft.com/office/drawing/2014/main" id="{271E40A6-C749-4D1A-87EA-ACD0834F2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8" y="1166"/>
                <a:ext cx="102" cy="43"/>
              </a:xfrm>
              <a:custGeom>
                <a:avLst/>
                <a:gdLst>
                  <a:gd name="T0" fmla="*/ 19 w 102"/>
                  <a:gd name="T1" fmla="*/ 43 h 43"/>
                  <a:gd name="T2" fmla="*/ 38 w 102"/>
                  <a:gd name="T3" fmla="*/ 42 h 43"/>
                  <a:gd name="T4" fmla="*/ 58 w 102"/>
                  <a:gd name="T5" fmla="*/ 39 h 43"/>
                  <a:gd name="T6" fmla="*/ 76 w 102"/>
                  <a:gd name="T7" fmla="*/ 34 h 43"/>
                  <a:gd name="T8" fmla="*/ 94 w 102"/>
                  <a:gd name="T9" fmla="*/ 27 h 43"/>
                  <a:gd name="T10" fmla="*/ 99 w 102"/>
                  <a:gd name="T11" fmla="*/ 21 h 43"/>
                  <a:gd name="T12" fmla="*/ 101 w 102"/>
                  <a:gd name="T13" fmla="*/ 17 h 43"/>
                  <a:gd name="T14" fmla="*/ 102 w 102"/>
                  <a:gd name="T15" fmla="*/ 12 h 43"/>
                  <a:gd name="T16" fmla="*/ 100 w 102"/>
                  <a:gd name="T17" fmla="*/ 7 h 43"/>
                  <a:gd name="T18" fmla="*/ 93 w 102"/>
                  <a:gd name="T19" fmla="*/ 3 h 43"/>
                  <a:gd name="T20" fmla="*/ 83 w 102"/>
                  <a:gd name="T21" fmla="*/ 1 h 43"/>
                  <a:gd name="T22" fmla="*/ 65 w 102"/>
                  <a:gd name="T23" fmla="*/ 0 h 43"/>
                  <a:gd name="T24" fmla="*/ 48 w 102"/>
                  <a:gd name="T25" fmla="*/ 2 h 43"/>
                  <a:gd name="T26" fmla="*/ 30 w 102"/>
                  <a:gd name="T27" fmla="*/ 7 h 43"/>
                  <a:gd name="T28" fmla="*/ 15 w 102"/>
                  <a:gd name="T29" fmla="*/ 13 h 43"/>
                  <a:gd name="T30" fmla="*/ 8 w 102"/>
                  <a:gd name="T31" fmla="*/ 18 h 43"/>
                  <a:gd name="T32" fmla="*/ 3 w 102"/>
                  <a:gd name="T33" fmla="*/ 23 h 43"/>
                  <a:gd name="T34" fmla="*/ 0 w 102"/>
                  <a:gd name="T35" fmla="*/ 30 h 43"/>
                  <a:gd name="T36" fmla="*/ 0 w 102"/>
                  <a:gd name="T37" fmla="*/ 35 h 43"/>
                  <a:gd name="T38" fmla="*/ 4 w 102"/>
                  <a:gd name="T39" fmla="*/ 39 h 43"/>
                  <a:gd name="T40" fmla="*/ 8 w 102"/>
                  <a:gd name="T41" fmla="*/ 40 h 43"/>
                  <a:gd name="T42" fmla="*/ 13 w 102"/>
                  <a:gd name="T43" fmla="*/ 42 h 43"/>
                  <a:gd name="T44" fmla="*/ 19 w 10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2" h="43">
                    <a:moveTo>
                      <a:pt x="19" y="43"/>
                    </a:moveTo>
                    <a:lnTo>
                      <a:pt x="38" y="42"/>
                    </a:lnTo>
                    <a:lnTo>
                      <a:pt x="58" y="39"/>
                    </a:lnTo>
                    <a:lnTo>
                      <a:pt x="76" y="34"/>
                    </a:lnTo>
                    <a:lnTo>
                      <a:pt x="94" y="27"/>
                    </a:lnTo>
                    <a:lnTo>
                      <a:pt x="99" y="21"/>
                    </a:lnTo>
                    <a:lnTo>
                      <a:pt x="101" y="17"/>
                    </a:lnTo>
                    <a:lnTo>
                      <a:pt x="102" y="12"/>
                    </a:lnTo>
                    <a:lnTo>
                      <a:pt x="100" y="7"/>
                    </a:lnTo>
                    <a:lnTo>
                      <a:pt x="93" y="3"/>
                    </a:lnTo>
                    <a:lnTo>
                      <a:pt x="83" y="1"/>
                    </a:lnTo>
                    <a:lnTo>
                      <a:pt x="65" y="0"/>
                    </a:lnTo>
                    <a:lnTo>
                      <a:pt x="48" y="2"/>
                    </a:lnTo>
                    <a:lnTo>
                      <a:pt x="30" y="7"/>
                    </a:lnTo>
                    <a:lnTo>
                      <a:pt x="15" y="13"/>
                    </a:lnTo>
                    <a:lnTo>
                      <a:pt x="8" y="18"/>
                    </a:lnTo>
                    <a:lnTo>
                      <a:pt x="3" y="23"/>
                    </a:lnTo>
                    <a:lnTo>
                      <a:pt x="0" y="30"/>
                    </a:lnTo>
                    <a:lnTo>
                      <a:pt x="0" y="35"/>
                    </a:lnTo>
                    <a:lnTo>
                      <a:pt x="4" y="39"/>
                    </a:lnTo>
                    <a:lnTo>
                      <a:pt x="8" y="40"/>
                    </a:lnTo>
                    <a:lnTo>
                      <a:pt x="13" y="42"/>
                    </a:lnTo>
                    <a:lnTo>
                      <a:pt x="19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52" name="Freeform 26">
                <a:extLst>
                  <a:ext uri="{FF2B5EF4-FFF2-40B4-BE49-F238E27FC236}">
                    <a16:creationId xmlns:a16="http://schemas.microsoft.com/office/drawing/2014/main" id="{5711AC70-01A6-49E8-A12A-731F466E2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6" y="1184"/>
                <a:ext cx="43" cy="14"/>
              </a:xfrm>
              <a:custGeom>
                <a:avLst/>
                <a:gdLst>
                  <a:gd name="T0" fmla="*/ 1 w 43"/>
                  <a:gd name="T1" fmla="*/ 14 h 14"/>
                  <a:gd name="T2" fmla="*/ 40 w 43"/>
                  <a:gd name="T3" fmla="*/ 7 h 14"/>
                  <a:gd name="T4" fmla="*/ 40 w 43"/>
                  <a:gd name="T5" fmla="*/ 7 h 14"/>
                  <a:gd name="T6" fmla="*/ 42 w 43"/>
                  <a:gd name="T7" fmla="*/ 6 h 14"/>
                  <a:gd name="T8" fmla="*/ 42 w 43"/>
                  <a:gd name="T9" fmla="*/ 5 h 14"/>
                  <a:gd name="T10" fmla="*/ 43 w 43"/>
                  <a:gd name="T11" fmla="*/ 4 h 14"/>
                  <a:gd name="T12" fmla="*/ 43 w 43"/>
                  <a:gd name="T13" fmla="*/ 2 h 14"/>
                  <a:gd name="T14" fmla="*/ 42 w 43"/>
                  <a:gd name="T15" fmla="*/ 1 h 14"/>
                  <a:gd name="T16" fmla="*/ 42 w 43"/>
                  <a:gd name="T17" fmla="*/ 0 h 14"/>
                  <a:gd name="T18" fmla="*/ 40 w 43"/>
                  <a:gd name="T19" fmla="*/ 0 h 14"/>
                  <a:gd name="T20" fmla="*/ 37 w 43"/>
                  <a:gd name="T21" fmla="*/ 0 h 14"/>
                  <a:gd name="T22" fmla="*/ 31 w 43"/>
                  <a:gd name="T23" fmla="*/ 0 h 14"/>
                  <a:gd name="T24" fmla="*/ 25 w 43"/>
                  <a:gd name="T25" fmla="*/ 2 h 14"/>
                  <a:gd name="T26" fmla="*/ 20 w 43"/>
                  <a:gd name="T27" fmla="*/ 3 h 14"/>
                  <a:gd name="T28" fmla="*/ 15 w 43"/>
                  <a:gd name="T29" fmla="*/ 4 h 14"/>
                  <a:gd name="T30" fmla="*/ 9 w 43"/>
                  <a:gd name="T31" fmla="*/ 7 h 14"/>
                  <a:gd name="T32" fmla="*/ 4 w 43"/>
                  <a:gd name="T33" fmla="*/ 9 h 14"/>
                  <a:gd name="T34" fmla="*/ 2 w 43"/>
                  <a:gd name="T35" fmla="*/ 11 h 14"/>
                  <a:gd name="T36" fmla="*/ 0 w 43"/>
                  <a:gd name="T37" fmla="*/ 12 h 14"/>
                  <a:gd name="T38" fmla="*/ 1 w 43"/>
                  <a:gd name="T3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" h="14">
                    <a:moveTo>
                      <a:pt x="1" y="14"/>
                    </a:moveTo>
                    <a:lnTo>
                      <a:pt x="40" y="7"/>
                    </a:lnTo>
                    <a:lnTo>
                      <a:pt x="40" y="7"/>
                    </a:lnTo>
                    <a:lnTo>
                      <a:pt x="42" y="6"/>
                    </a:lnTo>
                    <a:lnTo>
                      <a:pt x="42" y="5"/>
                    </a:lnTo>
                    <a:lnTo>
                      <a:pt x="43" y="4"/>
                    </a:lnTo>
                    <a:lnTo>
                      <a:pt x="43" y="2"/>
                    </a:lnTo>
                    <a:lnTo>
                      <a:pt x="42" y="1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1" y="0"/>
                    </a:lnTo>
                    <a:lnTo>
                      <a:pt x="25" y="2"/>
                    </a:lnTo>
                    <a:lnTo>
                      <a:pt x="20" y="3"/>
                    </a:lnTo>
                    <a:lnTo>
                      <a:pt x="15" y="4"/>
                    </a:lnTo>
                    <a:lnTo>
                      <a:pt x="9" y="7"/>
                    </a:lnTo>
                    <a:lnTo>
                      <a:pt x="4" y="9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53" name="Freeform 27">
                <a:extLst>
                  <a:ext uri="{FF2B5EF4-FFF2-40B4-BE49-F238E27FC236}">
                    <a16:creationId xmlns:a16="http://schemas.microsoft.com/office/drawing/2014/main" id="{FE0E0C43-504F-4846-9EF8-BC250D30C4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" y="1133"/>
                <a:ext cx="104" cy="43"/>
              </a:xfrm>
              <a:custGeom>
                <a:avLst/>
                <a:gdLst>
                  <a:gd name="T0" fmla="*/ 23 w 104"/>
                  <a:gd name="T1" fmla="*/ 43 h 43"/>
                  <a:gd name="T2" fmla="*/ 39 w 104"/>
                  <a:gd name="T3" fmla="*/ 43 h 43"/>
                  <a:gd name="T4" fmla="*/ 54 w 104"/>
                  <a:gd name="T5" fmla="*/ 40 h 43"/>
                  <a:gd name="T6" fmla="*/ 63 w 104"/>
                  <a:gd name="T7" fmla="*/ 40 h 43"/>
                  <a:gd name="T8" fmla="*/ 70 w 104"/>
                  <a:gd name="T9" fmla="*/ 37 h 43"/>
                  <a:gd name="T10" fmla="*/ 87 w 104"/>
                  <a:gd name="T11" fmla="*/ 31 h 43"/>
                  <a:gd name="T12" fmla="*/ 94 w 104"/>
                  <a:gd name="T13" fmla="*/ 27 h 43"/>
                  <a:gd name="T14" fmla="*/ 101 w 104"/>
                  <a:gd name="T15" fmla="*/ 22 h 43"/>
                  <a:gd name="T16" fmla="*/ 103 w 104"/>
                  <a:gd name="T17" fmla="*/ 19 h 43"/>
                  <a:gd name="T18" fmla="*/ 104 w 104"/>
                  <a:gd name="T19" fmla="*/ 15 h 43"/>
                  <a:gd name="T20" fmla="*/ 104 w 104"/>
                  <a:gd name="T21" fmla="*/ 12 h 43"/>
                  <a:gd name="T22" fmla="*/ 103 w 104"/>
                  <a:gd name="T23" fmla="*/ 8 h 43"/>
                  <a:gd name="T24" fmla="*/ 101 w 104"/>
                  <a:gd name="T25" fmla="*/ 7 h 43"/>
                  <a:gd name="T26" fmla="*/ 100 w 104"/>
                  <a:gd name="T27" fmla="*/ 5 h 43"/>
                  <a:gd name="T28" fmla="*/ 93 w 104"/>
                  <a:gd name="T29" fmla="*/ 1 h 43"/>
                  <a:gd name="T30" fmla="*/ 84 w 104"/>
                  <a:gd name="T31" fmla="*/ 0 h 43"/>
                  <a:gd name="T32" fmla="*/ 75 w 104"/>
                  <a:gd name="T33" fmla="*/ 0 h 43"/>
                  <a:gd name="T34" fmla="*/ 66 w 104"/>
                  <a:gd name="T35" fmla="*/ 1 h 43"/>
                  <a:gd name="T36" fmla="*/ 57 w 104"/>
                  <a:gd name="T37" fmla="*/ 3 h 43"/>
                  <a:gd name="T38" fmla="*/ 48 w 104"/>
                  <a:gd name="T39" fmla="*/ 6 h 43"/>
                  <a:gd name="T40" fmla="*/ 31 w 104"/>
                  <a:gd name="T41" fmla="*/ 10 h 43"/>
                  <a:gd name="T42" fmla="*/ 23 w 104"/>
                  <a:gd name="T43" fmla="*/ 11 h 43"/>
                  <a:gd name="T44" fmla="*/ 15 w 104"/>
                  <a:gd name="T45" fmla="*/ 14 h 43"/>
                  <a:gd name="T46" fmla="*/ 3 w 104"/>
                  <a:gd name="T47" fmla="*/ 20 h 43"/>
                  <a:gd name="T48" fmla="*/ 0 w 104"/>
                  <a:gd name="T49" fmla="*/ 28 h 43"/>
                  <a:gd name="T50" fmla="*/ 0 w 104"/>
                  <a:gd name="T51" fmla="*/ 32 h 43"/>
                  <a:gd name="T52" fmla="*/ 2 w 104"/>
                  <a:gd name="T53" fmla="*/ 35 h 43"/>
                  <a:gd name="T54" fmla="*/ 6 w 104"/>
                  <a:gd name="T55" fmla="*/ 39 h 43"/>
                  <a:gd name="T56" fmla="*/ 12 w 104"/>
                  <a:gd name="T57" fmla="*/ 41 h 43"/>
                  <a:gd name="T58" fmla="*/ 23 w 104"/>
                  <a:gd name="T5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4" h="43">
                    <a:moveTo>
                      <a:pt x="23" y="43"/>
                    </a:moveTo>
                    <a:lnTo>
                      <a:pt x="39" y="43"/>
                    </a:lnTo>
                    <a:lnTo>
                      <a:pt x="54" y="40"/>
                    </a:lnTo>
                    <a:lnTo>
                      <a:pt x="63" y="40"/>
                    </a:lnTo>
                    <a:lnTo>
                      <a:pt x="70" y="37"/>
                    </a:lnTo>
                    <a:lnTo>
                      <a:pt x="87" y="31"/>
                    </a:lnTo>
                    <a:lnTo>
                      <a:pt x="94" y="27"/>
                    </a:lnTo>
                    <a:lnTo>
                      <a:pt x="101" y="22"/>
                    </a:lnTo>
                    <a:lnTo>
                      <a:pt x="103" y="19"/>
                    </a:lnTo>
                    <a:lnTo>
                      <a:pt x="104" y="15"/>
                    </a:lnTo>
                    <a:lnTo>
                      <a:pt x="104" y="12"/>
                    </a:lnTo>
                    <a:lnTo>
                      <a:pt x="103" y="8"/>
                    </a:lnTo>
                    <a:lnTo>
                      <a:pt x="101" y="7"/>
                    </a:lnTo>
                    <a:lnTo>
                      <a:pt x="100" y="5"/>
                    </a:lnTo>
                    <a:lnTo>
                      <a:pt x="93" y="1"/>
                    </a:lnTo>
                    <a:lnTo>
                      <a:pt x="84" y="0"/>
                    </a:lnTo>
                    <a:lnTo>
                      <a:pt x="75" y="0"/>
                    </a:lnTo>
                    <a:lnTo>
                      <a:pt x="66" y="1"/>
                    </a:lnTo>
                    <a:lnTo>
                      <a:pt x="57" y="3"/>
                    </a:lnTo>
                    <a:lnTo>
                      <a:pt x="48" y="6"/>
                    </a:lnTo>
                    <a:lnTo>
                      <a:pt x="31" y="10"/>
                    </a:lnTo>
                    <a:lnTo>
                      <a:pt x="23" y="11"/>
                    </a:lnTo>
                    <a:lnTo>
                      <a:pt x="15" y="14"/>
                    </a:lnTo>
                    <a:lnTo>
                      <a:pt x="3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5"/>
                    </a:lnTo>
                    <a:lnTo>
                      <a:pt x="6" y="39"/>
                    </a:lnTo>
                    <a:lnTo>
                      <a:pt x="12" y="41"/>
                    </a:lnTo>
                    <a:lnTo>
                      <a:pt x="23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54" name="Freeform 28">
                <a:extLst>
                  <a:ext uri="{FF2B5EF4-FFF2-40B4-BE49-F238E27FC236}">
                    <a16:creationId xmlns:a16="http://schemas.microsoft.com/office/drawing/2014/main" id="{BD994268-0810-4CB9-808B-B5C1CD2465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1148"/>
                <a:ext cx="33" cy="9"/>
              </a:xfrm>
              <a:custGeom>
                <a:avLst/>
                <a:gdLst>
                  <a:gd name="T0" fmla="*/ 3 w 33"/>
                  <a:gd name="T1" fmla="*/ 9 h 9"/>
                  <a:gd name="T2" fmla="*/ 6 w 33"/>
                  <a:gd name="T3" fmla="*/ 9 h 9"/>
                  <a:gd name="T4" fmla="*/ 9 w 33"/>
                  <a:gd name="T5" fmla="*/ 9 h 9"/>
                  <a:gd name="T6" fmla="*/ 15 w 33"/>
                  <a:gd name="T7" fmla="*/ 8 h 9"/>
                  <a:gd name="T8" fmla="*/ 22 w 33"/>
                  <a:gd name="T9" fmla="*/ 6 h 9"/>
                  <a:gd name="T10" fmla="*/ 28 w 33"/>
                  <a:gd name="T11" fmla="*/ 5 h 9"/>
                  <a:gd name="T12" fmla="*/ 30 w 33"/>
                  <a:gd name="T13" fmla="*/ 4 h 9"/>
                  <a:gd name="T14" fmla="*/ 33 w 33"/>
                  <a:gd name="T15" fmla="*/ 3 h 9"/>
                  <a:gd name="T16" fmla="*/ 33 w 33"/>
                  <a:gd name="T17" fmla="*/ 3 h 9"/>
                  <a:gd name="T18" fmla="*/ 33 w 33"/>
                  <a:gd name="T19" fmla="*/ 2 h 9"/>
                  <a:gd name="T20" fmla="*/ 32 w 33"/>
                  <a:gd name="T21" fmla="*/ 1 h 9"/>
                  <a:gd name="T22" fmla="*/ 31 w 33"/>
                  <a:gd name="T23" fmla="*/ 0 h 9"/>
                  <a:gd name="T24" fmla="*/ 30 w 33"/>
                  <a:gd name="T25" fmla="*/ 0 h 9"/>
                  <a:gd name="T26" fmla="*/ 28 w 33"/>
                  <a:gd name="T27" fmla="*/ 0 h 9"/>
                  <a:gd name="T28" fmla="*/ 26 w 33"/>
                  <a:gd name="T29" fmla="*/ 0 h 9"/>
                  <a:gd name="T30" fmla="*/ 22 w 33"/>
                  <a:gd name="T31" fmla="*/ 2 h 9"/>
                  <a:gd name="T32" fmla="*/ 18 w 33"/>
                  <a:gd name="T33" fmla="*/ 0 h 9"/>
                  <a:gd name="T34" fmla="*/ 0 w 33"/>
                  <a:gd name="T35" fmla="*/ 7 h 9"/>
                  <a:gd name="T36" fmla="*/ 0 w 33"/>
                  <a:gd name="T37" fmla="*/ 8 h 9"/>
                  <a:gd name="T38" fmla="*/ 1 w 33"/>
                  <a:gd name="T39" fmla="*/ 8 h 9"/>
                  <a:gd name="T40" fmla="*/ 3 w 33"/>
                  <a:gd name="T4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9">
                    <a:moveTo>
                      <a:pt x="3" y="9"/>
                    </a:moveTo>
                    <a:lnTo>
                      <a:pt x="6" y="9"/>
                    </a:lnTo>
                    <a:lnTo>
                      <a:pt x="9" y="9"/>
                    </a:lnTo>
                    <a:lnTo>
                      <a:pt x="15" y="8"/>
                    </a:lnTo>
                    <a:lnTo>
                      <a:pt x="22" y="6"/>
                    </a:lnTo>
                    <a:lnTo>
                      <a:pt x="28" y="5"/>
                    </a:lnTo>
                    <a:lnTo>
                      <a:pt x="30" y="4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2"/>
                    </a:lnTo>
                    <a:lnTo>
                      <a:pt x="32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18" y="0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55" name="Freeform 29">
                <a:extLst>
                  <a:ext uri="{FF2B5EF4-FFF2-40B4-BE49-F238E27FC236}">
                    <a16:creationId xmlns:a16="http://schemas.microsoft.com/office/drawing/2014/main" id="{966357A3-F577-4124-B081-C55DC549D2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9" y="1133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2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latin typeface="Arial Narrow" panose="020B0606020202030204" pitchFamily="34" charset="0"/>
                </a:endParaRPr>
              </a:p>
            </p:txBody>
          </p:sp>
        </p:grpSp>
      </p:grpSp>
      <p:grpSp>
        <p:nvGrpSpPr>
          <p:cNvPr id="4" name="Group 36">
            <a:extLst>
              <a:ext uri="{FF2B5EF4-FFF2-40B4-BE49-F238E27FC236}">
                <a16:creationId xmlns:a16="http://schemas.microsoft.com/office/drawing/2014/main" id="{BC295CBF-334A-48D6-8E9D-53B602888B2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49746" y="3934765"/>
            <a:ext cx="950400" cy="460272"/>
            <a:chOff x="2587" y="1547"/>
            <a:chExt cx="1589" cy="726"/>
          </a:xfrm>
        </p:grpSpPr>
        <p:sp>
          <p:nvSpPr>
            <p:cNvPr id="5" name="Freeform 37">
              <a:extLst>
                <a:ext uri="{FF2B5EF4-FFF2-40B4-BE49-F238E27FC236}">
                  <a16:creationId xmlns:a16="http://schemas.microsoft.com/office/drawing/2014/main" id="{074ADA1E-2124-4451-AFA5-59C89B856A3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1547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6" name="Freeform 38">
              <a:extLst>
                <a:ext uri="{FF2B5EF4-FFF2-40B4-BE49-F238E27FC236}">
                  <a16:creationId xmlns:a16="http://schemas.microsoft.com/office/drawing/2014/main" id="{51E93802-E7DC-45B2-874C-5C5D248E289E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1619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7" name="Freeform 39">
              <a:extLst>
                <a:ext uri="{FF2B5EF4-FFF2-40B4-BE49-F238E27FC236}">
                  <a16:creationId xmlns:a16="http://schemas.microsoft.com/office/drawing/2014/main" id="{FDE55DF2-9169-43C8-86C7-F9106D07731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1660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913B2DE9-F981-471D-984C-8F7A9803E9FE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1828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121ADF28-7CD3-42A4-9E70-98406B48BB3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1807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0" name="Freeform 42">
              <a:extLst>
                <a:ext uri="{FF2B5EF4-FFF2-40B4-BE49-F238E27FC236}">
                  <a16:creationId xmlns:a16="http://schemas.microsoft.com/office/drawing/2014/main" id="{0DE4BB7D-DE9E-4232-8889-01BEC7117D8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1848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1" name="Freeform 43">
              <a:extLst>
                <a:ext uri="{FF2B5EF4-FFF2-40B4-BE49-F238E27FC236}">
                  <a16:creationId xmlns:a16="http://schemas.microsoft.com/office/drawing/2014/main" id="{F235E2E3-4703-4CFF-A22A-581C1EE01BA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2052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17" name="Group 51">
            <a:extLst>
              <a:ext uri="{FF2B5EF4-FFF2-40B4-BE49-F238E27FC236}">
                <a16:creationId xmlns:a16="http://schemas.microsoft.com/office/drawing/2014/main" id="{AFAEB44E-E768-4883-9B70-EA3EF0072B3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12602" y="3982029"/>
            <a:ext cx="950400" cy="455086"/>
            <a:chOff x="2587" y="2540"/>
            <a:chExt cx="1589" cy="726"/>
          </a:xfrm>
        </p:grpSpPr>
        <p:sp>
          <p:nvSpPr>
            <p:cNvPr id="18" name="Freeform 52">
              <a:extLst>
                <a:ext uri="{FF2B5EF4-FFF2-40B4-BE49-F238E27FC236}">
                  <a16:creationId xmlns:a16="http://schemas.microsoft.com/office/drawing/2014/main" id="{7A791661-2FAF-4888-A9A4-E5A5882075F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587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19" name="Freeform 53">
              <a:extLst>
                <a:ext uri="{FF2B5EF4-FFF2-40B4-BE49-F238E27FC236}">
                  <a16:creationId xmlns:a16="http://schemas.microsoft.com/office/drawing/2014/main" id="{5253149E-9493-407C-A5DB-5695BF8976CE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630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0" name="Freeform 54">
              <a:extLst>
                <a:ext uri="{FF2B5EF4-FFF2-40B4-BE49-F238E27FC236}">
                  <a16:creationId xmlns:a16="http://schemas.microsoft.com/office/drawing/2014/main" id="{E90252DB-7B69-46B1-A362-D0B4C6C6531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74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1" name="Freeform 55">
              <a:extLst>
                <a:ext uri="{FF2B5EF4-FFF2-40B4-BE49-F238E27FC236}">
                  <a16:creationId xmlns:a16="http://schemas.microsoft.com/office/drawing/2014/main" id="{134988A1-2EB4-4A75-B231-CFE59DAD6D7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3212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2" name="Freeform 56">
              <a:extLst>
                <a:ext uri="{FF2B5EF4-FFF2-40B4-BE49-F238E27FC236}">
                  <a16:creationId xmlns:a16="http://schemas.microsoft.com/office/drawing/2014/main" id="{57741CBD-5769-498C-97FF-6788F6D157A7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744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3" name="Freeform 57">
              <a:extLst>
                <a:ext uri="{FF2B5EF4-FFF2-40B4-BE49-F238E27FC236}">
                  <a16:creationId xmlns:a16="http://schemas.microsoft.com/office/drawing/2014/main" id="{3D4B2B3F-D313-4406-AE75-FC073F910BF8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11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24" name="Freeform 58">
              <a:extLst>
                <a:ext uri="{FF2B5EF4-FFF2-40B4-BE49-F238E27FC236}">
                  <a16:creationId xmlns:a16="http://schemas.microsoft.com/office/drawing/2014/main" id="{AAD11526-4396-4433-A823-E85FA7F043F1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2897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grpSp>
        <p:nvGrpSpPr>
          <p:cNvPr id="27" name="Group 5">
            <a:extLst>
              <a:ext uri="{FF2B5EF4-FFF2-40B4-BE49-F238E27FC236}">
                <a16:creationId xmlns:a16="http://schemas.microsoft.com/office/drawing/2014/main" id="{B596D2FF-047E-46C3-9A94-250EDF8ED623}"/>
              </a:ext>
            </a:extLst>
          </p:cNvPr>
          <p:cNvGrpSpPr>
            <a:grpSpLocks/>
          </p:cNvGrpSpPr>
          <p:nvPr/>
        </p:nvGrpSpPr>
        <p:grpSpPr bwMode="auto">
          <a:xfrm>
            <a:off x="1215661" y="2900493"/>
            <a:ext cx="949325" cy="488950"/>
            <a:chOff x="761" y="2540"/>
            <a:chExt cx="1589" cy="726"/>
          </a:xfrm>
        </p:grpSpPr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9C71F512-E7F5-4FA3-A1AC-F280C267116D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77FBBCDC-C7AA-4CE3-AEA7-C2BAD3200CA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BEAE31F7-5C40-414D-895A-CC2E1B56C090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1CC85C4A-49A4-4E44-9D15-CE140946FDEA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1092ED49-DBED-4885-964D-83278433009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8D629D98-6EEF-4A43-984F-6DA67DAB69A6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456F84D7-CE34-4AE3-9749-F27FD2939BFE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28" name="Rectangle 13">
            <a:extLst>
              <a:ext uri="{FF2B5EF4-FFF2-40B4-BE49-F238E27FC236}">
                <a16:creationId xmlns:a16="http://schemas.microsoft.com/office/drawing/2014/main" id="{4B77AAD5-5DFF-457A-86EF-60BECAEC3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1066" y="2051104"/>
            <a:ext cx="1440000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>
                <a:latin typeface="Arial Narrow" panose="020B0606020202030204" pitchFamily="34" charset="0"/>
              </a:rPr>
              <a:t>F</a:t>
            </a:r>
          </a:p>
        </p:txBody>
      </p:sp>
      <p:cxnSp>
        <p:nvCxnSpPr>
          <p:cNvPr id="29" name="AutoShape 14">
            <a:extLst>
              <a:ext uri="{FF2B5EF4-FFF2-40B4-BE49-F238E27FC236}">
                <a16:creationId xmlns:a16="http://schemas.microsoft.com/office/drawing/2014/main" id="{EF20C89D-75E1-4EE0-9A08-B200BD840FC8}"/>
              </a:ext>
            </a:extLst>
          </p:cNvPr>
          <p:cNvCxnSpPr>
            <a:cxnSpLocks noChangeShapeType="1"/>
            <a:stCxn id="28" idx="3"/>
            <a:endCxn id="45" idx="1"/>
          </p:cNvCxnSpPr>
          <p:nvPr/>
        </p:nvCxnSpPr>
        <p:spPr bwMode="auto">
          <a:xfrm>
            <a:off x="2491066" y="2338442"/>
            <a:ext cx="449895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 Box 15">
            <a:extLst>
              <a:ext uri="{FF2B5EF4-FFF2-40B4-BE49-F238E27FC236}">
                <a16:creationId xmlns:a16="http://schemas.microsoft.com/office/drawing/2014/main" id="{2982957A-DA01-459F-B94F-C470FA6B7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961" y="1402464"/>
            <a:ext cx="119103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Challenge (1)</a:t>
            </a:r>
          </a:p>
        </p:txBody>
      </p:sp>
      <p:cxnSp>
        <p:nvCxnSpPr>
          <p:cNvPr id="32" name="AutoShape 17">
            <a:extLst>
              <a:ext uri="{FF2B5EF4-FFF2-40B4-BE49-F238E27FC236}">
                <a16:creationId xmlns:a16="http://schemas.microsoft.com/office/drawing/2014/main" id="{233EAF99-B126-4ABC-BEF0-1EE9D472EC8C}"/>
              </a:ext>
            </a:extLst>
          </p:cNvPr>
          <p:cNvCxnSpPr>
            <a:cxnSpLocks noChangeShapeType="1"/>
            <a:stCxn id="81" idx="1"/>
            <a:endCxn id="30" idx="3"/>
          </p:cNvCxnSpPr>
          <p:nvPr/>
        </p:nvCxnSpPr>
        <p:spPr bwMode="auto">
          <a:xfrm rot="10800000">
            <a:off x="4131994" y="1588221"/>
            <a:ext cx="2390703" cy="51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AutoShape 18">
            <a:extLst>
              <a:ext uri="{FF2B5EF4-FFF2-40B4-BE49-F238E27FC236}">
                <a16:creationId xmlns:a16="http://schemas.microsoft.com/office/drawing/2014/main" id="{58981E9B-6445-4B3D-8386-FBEEA55A0D61}"/>
              </a:ext>
            </a:extLst>
          </p:cNvPr>
          <p:cNvCxnSpPr>
            <a:cxnSpLocks noChangeShapeType="1"/>
            <a:stCxn id="34" idx="31"/>
            <a:endCxn id="28" idx="2"/>
          </p:cNvCxnSpPr>
          <p:nvPr/>
        </p:nvCxnSpPr>
        <p:spPr bwMode="auto">
          <a:xfrm flipV="1">
            <a:off x="1766866" y="2625779"/>
            <a:ext cx="4200" cy="39210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2" name="Group 20">
            <a:extLst>
              <a:ext uri="{FF2B5EF4-FFF2-40B4-BE49-F238E27FC236}">
                <a16:creationId xmlns:a16="http://schemas.microsoft.com/office/drawing/2014/main" id="{A14D3551-3B7E-40EC-A989-93F7B72E0B8D}"/>
              </a:ext>
            </a:extLst>
          </p:cNvPr>
          <p:cNvGrpSpPr>
            <a:grpSpLocks/>
          </p:cNvGrpSpPr>
          <p:nvPr/>
        </p:nvGrpSpPr>
        <p:grpSpPr bwMode="auto">
          <a:xfrm>
            <a:off x="4831405" y="2900493"/>
            <a:ext cx="949325" cy="488950"/>
            <a:chOff x="761" y="2540"/>
            <a:chExt cx="1589" cy="726"/>
          </a:xfrm>
        </p:grpSpPr>
        <p:sp>
          <p:nvSpPr>
            <p:cNvPr id="49" name="Freeform 21">
              <a:extLst>
                <a:ext uri="{FF2B5EF4-FFF2-40B4-BE49-F238E27FC236}">
                  <a16:creationId xmlns:a16="http://schemas.microsoft.com/office/drawing/2014/main" id="{EC7AE352-D212-47D5-949F-DF56DA296DEC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761" y="2540"/>
              <a:ext cx="1589" cy="726"/>
            </a:xfrm>
            <a:custGeom>
              <a:avLst/>
              <a:gdLst>
                <a:gd name="T0" fmla="*/ 1244 w 1589"/>
                <a:gd name="T1" fmla="*/ 726 h 726"/>
                <a:gd name="T2" fmla="*/ 1340 w 1589"/>
                <a:gd name="T3" fmla="*/ 707 h 726"/>
                <a:gd name="T4" fmla="*/ 1428 w 1589"/>
                <a:gd name="T5" fmla="*/ 667 h 726"/>
                <a:gd name="T6" fmla="*/ 1501 w 1589"/>
                <a:gd name="T7" fmla="*/ 609 h 726"/>
                <a:gd name="T8" fmla="*/ 1554 w 1589"/>
                <a:gd name="T9" fmla="*/ 522 h 726"/>
                <a:gd name="T10" fmla="*/ 1583 w 1589"/>
                <a:gd name="T11" fmla="*/ 415 h 726"/>
                <a:gd name="T12" fmla="*/ 1588 w 1589"/>
                <a:gd name="T13" fmla="*/ 307 h 726"/>
                <a:gd name="T14" fmla="*/ 1570 w 1589"/>
                <a:gd name="T15" fmla="*/ 230 h 726"/>
                <a:gd name="T16" fmla="*/ 1547 w 1589"/>
                <a:gd name="T17" fmla="*/ 183 h 726"/>
                <a:gd name="T18" fmla="*/ 1506 w 1589"/>
                <a:gd name="T19" fmla="*/ 124 h 726"/>
                <a:gd name="T20" fmla="*/ 1440 w 1589"/>
                <a:gd name="T21" fmla="*/ 67 h 726"/>
                <a:gd name="T22" fmla="*/ 1360 w 1589"/>
                <a:gd name="T23" fmla="*/ 28 h 726"/>
                <a:gd name="T24" fmla="*/ 1275 w 1589"/>
                <a:gd name="T25" fmla="*/ 5 h 726"/>
                <a:gd name="T26" fmla="*/ 1184 w 1589"/>
                <a:gd name="T27" fmla="*/ 12 h 726"/>
                <a:gd name="T28" fmla="*/ 1096 w 1589"/>
                <a:gd name="T29" fmla="*/ 44 h 726"/>
                <a:gd name="T30" fmla="*/ 1021 w 1589"/>
                <a:gd name="T31" fmla="*/ 90 h 726"/>
                <a:gd name="T32" fmla="*/ 966 w 1589"/>
                <a:gd name="T33" fmla="*/ 154 h 726"/>
                <a:gd name="T34" fmla="*/ 705 w 1589"/>
                <a:gd name="T35" fmla="*/ 222 h 726"/>
                <a:gd name="T36" fmla="*/ 628 w 1589"/>
                <a:gd name="T37" fmla="*/ 230 h 726"/>
                <a:gd name="T38" fmla="*/ 500 w 1589"/>
                <a:gd name="T39" fmla="*/ 217 h 726"/>
                <a:gd name="T40" fmla="*/ 340 w 1589"/>
                <a:gd name="T41" fmla="*/ 268 h 726"/>
                <a:gd name="T42" fmla="*/ 205 w 1589"/>
                <a:gd name="T43" fmla="*/ 255 h 726"/>
                <a:gd name="T44" fmla="*/ 195 w 1589"/>
                <a:gd name="T45" fmla="*/ 265 h 726"/>
                <a:gd name="T46" fmla="*/ 184 w 1589"/>
                <a:gd name="T47" fmla="*/ 278 h 726"/>
                <a:gd name="T48" fmla="*/ 174 w 1589"/>
                <a:gd name="T49" fmla="*/ 281 h 726"/>
                <a:gd name="T50" fmla="*/ 104 w 1589"/>
                <a:gd name="T51" fmla="*/ 369 h 726"/>
                <a:gd name="T52" fmla="*/ 19 w 1589"/>
                <a:gd name="T53" fmla="*/ 451 h 726"/>
                <a:gd name="T54" fmla="*/ 8 w 1589"/>
                <a:gd name="T55" fmla="*/ 464 h 726"/>
                <a:gd name="T56" fmla="*/ 0 w 1589"/>
                <a:gd name="T57" fmla="*/ 482 h 726"/>
                <a:gd name="T58" fmla="*/ 50 w 1589"/>
                <a:gd name="T59" fmla="*/ 547 h 726"/>
                <a:gd name="T60" fmla="*/ 99 w 1589"/>
                <a:gd name="T61" fmla="*/ 583 h 726"/>
                <a:gd name="T62" fmla="*/ 679 w 1589"/>
                <a:gd name="T63" fmla="*/ 558 h 726"/>
                <a:gd name="T64" fmla="*/ 777 w 1589"/>
                <a:gd name="T65" fmla="*/ 578 h 726"/>
                <a:gd name="T66" fmla="*/ 861 w 1589"/>
                <a:gd name="T67" fmla="*/ 578 h 726"/>
                <a:gd name="T68" fmla="*/ 940 w 1589"/>
                <a:gd name="T69" fmla="*/ 599 h 726"/>
                <a:gd name="T70" fmla="*/ 974 w 1589"/>
                <a:gd name="T71" fmla="*/ 620 h 726"/>
                <a:gd name="T72" fmla="*/ 1003 w 1589"/>
                <a:gd name="T73" fmla="*/ 654 h 726"/>
                <a:gd name="T74" fmla="*/ 1094 w 1589"/>
                <a:gd name="T75" fmla="*/ 698 h 726"/>
                <a:gd name="T76" fmla="*/ 1194 w 1589"/>
                <a:gd name="T77" fmla="*/ 726 h 7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89" h="726">
                  <a:moveTo>
                    <a:pt x="1194" y="726"/>
                  </a:moveTo>
                  <a:lnTo>
                    <a:pt x="1244" y="726"/>
                  </a:lnTo>
                  <a:lnTo>
                    <a:pt x="1293" y="720"/>
                  </a:lnTo>
                  <a:lnTo>
                    <a:pt x="1340" y="707"/>
                  </a:lnTo>
                  <a:lnTo>
                    <a:pt x="1386" y="690"/>
                  </a:lnTo>
                  <a:lnTo>
                    <a:pt x="1428" y="667"/>
                  </a:lnTo>
                  <a:lnTo>
                    <a:pt x="1466" y="640"/>
                  </a:lnTo>
                  <a:lnTo>
                    <a:pt x="1501" y="609"/>
                  </a:lnTo>
                  <a:lnTo>
                    <a:pt x="1532" y="574"/>
                  </a:lnTo>
                  <a:lnTo>
                    <a:pt x="1554" y="522"/>
                  </a:lnTo>
                  <a:lnTo>
                    <a:pt x="1572" y="468"/>
                  </a:lnTo>
                  <a:lnTo>
                    <a:pt x="1583" y="415"/>
                  </a:lnTo>
                  <a:lnTo>
                    <a:pt x="1589" y="361"/>
                  </a:lnTo>
                  <a:lnTo>
                    <a:pt x="1588" y="307"/>
                  </a:lnTo>
                  <a:lnTo>
                    <a:pt x="1578" y="255"/>
                  </a:lnTo>
                  <a:lnTo>
                    <a:pt x="1570" y="230"/>
                  </a:lnTo>
                  <a:lnTo>
                    <a:pt x="1560" y="206"/>
                  </a:lnTo>
                  <a:lnTo>
                    <a:pt x="1547" y="183"/>
                  </a:lnTo>
                  <a:lnTo>
                    <a:pt x="1532" y="160"/>
                  </a:lnTo>
                  <a:lnTo>
                    <a:pt x="1506" y="124"/>
                  </a:lnTo>
                  <a:lnTo>
                    <a:pt x="1475" y="93"/>
                  </a:lnTo>
                  <a:lnTo>
                    <a:pt x="1440" y="67"/>
                  </a:lnTo>
                  <a:lnTo>
                    <a:pt x="1402" y="46"/>
                  </a:lnTo>
                  <a:lnTo>
                    <a:pt x="1360" y="28"/>
                  </a:lnTo>
                  <a:lnTo>
                    <a:pt x="1317" y="15"/>
                  </a:lnTo>
                  <a:lnTo>
                    <a:pt x="1275" y="5"/>
                  </a:lnTo>
                  <a:lnTo>
                    <a:pt x="1231" y="0"/>
                  </a:lnTo>
                  <a:lnTo>
                    <a:pt x="1184" y="12"/>
                  </a:lnTo>
                  <a:lnTo>
                    <a:pt x="1138" y="27"/>
                  </a:lnTo>
                  <a:lnTo>
                    <a:pt x="1096" y="44"/>
                  </a:lnTo>
                  <a:lnTo>
                    <a:pt x="1057" y="66"/>
                  </a:lnTo>
                  <a:lnTo>
                    <a:pt x="1021" y="90"/>
                  </a:lnTo>
                  <a:lnTo>
                    <a:pt x="990" y="119"/>
                  </a:lnTo>
                  <a:lnTo>
                    <a:pt x="966" y="154"/>
                  </a:lnTo>
                  <a:lnTo>
                    <a:pt x="946" y="191"/>
                  </a:lnTo>
                  <a:lnTo>
                    <a:pt x="705" y="222"/>
                  </a:lnTo>
                  <a:lnTo>
                    <a:pt x="685" y="287"/>
                  </a:lnTo>
                  <a:lnTo>
                    <a:pt x="628" y="230"/>
                  </a:lnTo>
                  <a:lnTo>
                    <a:pt x="545" y="278"/>
                  </a:lnTo>
                  <a:lnTo>
                    <a:pt x="500" y="217"/>
                  </a:lnTo>
                  <a:lnTo>
                    <a:pt x="386" y="315"/>
                  </a:lnTo>
                  <a:lnTo>
                    <a:pt x="340" y="268"/>
                  </a:lnTo>
                  <a:lnTo>
                    <a:pt x="272" y="307"/>
                  </a:lnTo>
                  <a:lnTo>
                    <a:pt x="205" y="255"/>
                  </a:lnTo>
                  <a:lnTo>
                    <a:pt x="199" y="258"/>
                  </a:lnTo>
                  <a:lnTo>
                    <a:pt x="195" y="265"/>
                  </a:lnTo>
                  <a:lnTo>
                    <a:pt x="190" y="271"/>
                  </a:lnTo>
                  <a:lnTo>
                    <a:pt x="184" y="278"/>
                  </a:lnTo>
                  <a:lnTo>
                    <a:pt x="181" y="279"/>
                  </a:lnTo>
                  <a:lnTo>
                    <a:pt x="174" y="281"/>
                  </a:lnTo>
                  <a:lnTo>
                    <a:pt x="142" y="325"/>
                  </a:lnTo>
                  <a:lnTo>
                    <a:pt x="104" y="369"/>
                  </a:lnTo>
                  <a:lnTo>
                    <a:pt x="63" y="411"/>
                  </a:lnTo>
                  <a:lnTo>
                    <a:pt x="19" y="451"/>
                  </a:lnTo>
                  <a:lnTo>
                    <a:pt x="13" y="457"/>
                  </a:lnTo>
                  <a:lnTo>
                    <a:pt x="8" y="464"/>
                  </a:lnTo>
                  <a:lnTo>
                    <a:pt x="3" y="472"/>
                  </a:lnTo>
                  <a:lnTo>
                    <a:pt x="0" y="482"/>
                  </a:lnTo>
                  <a:lnTo>
                    <a:pt x="23" y="516"/>
                  </a:lnTo>
                  <a:lnTo>
                    <a:pt x="50" y="547"/>
                  </a:lnTo>
                  <a:lnTo>
                    <a:pt x="81" y="571"/>
                  </a:lnTo>
                  <a:lnTo>
                    <a:pt x="99" y="583"/>
                  </a:lnTo>
                  <a:lnTo>
                    <a:pt x="117" y="591"/>
                  </a:lnTo>
                  <a:lnTo>
                    <a:pt x="679" y="558"/>
                  </a:lnTo>
                  <a:lnTo>
                    <a:pt x="690" y="581"/>
                  </a:lnTo>
                  <a:lnTo>
                    <a:pt x="777" y="578"/>
                  </a:lnTo>
                  <a:lnTo>
                    <a:pt x="819" y="576"/>
                  </a:lnTo>
                  <a:lnTo>
                    <a:pt x="861" y="578"/>
                  </a:lnTo>
                  <a:lnTo>
                    <a:pt x="902" y="584"/>
                  </a:lnTo>
                  <a:lnTo>
                    <a:pt x="940" y="599"/>
                  </a:lnTo>
                  <a:lnTo>
                    <a:pt x="957" y="609"/>
                  </a:lnTo>
                  <a:lnTo>
                    <a:pt x="974" y="620"/>
                  </a:lnTo>
                  <a:lnTo>
                    <a:pt x="990" y="636"/>
                  </a:lnTo>
                  <a:lnTo>
                    <a:pt x="1003" y="654"/>
                  </a:lnTo>
                  <a:lnTo>
                    <a:pt x="1047" y="677"/>
                  </a:lnTo>
                  <a:lnTo>
                    <a:pt x="1094" y="698"/>
                  </a:lnTo>
                  <a:lnTo>
                    <a:pt x="1143" y="715"/>
                  </a:lnTo>
                  <a:lnTo>
                    <a:pt x="1194" y="7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id="{988C4CD0-4D57-498B-8875-209916F92665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804" y="2612"/>
              <a:ext cx="1488" cy="600"/>
            </a:xfrm>
            <a:custGeom>
              <a:avLst/>
              <a:gdLst>
                <a:gd name="T0" fmla="*/ 1223 w 1488"/>
                <a:gd name="T1" fmla="*/ 595 h 600"/>
                <a:gd name="T2" fmla="*/ 1286 w 1488"/>
                <a:gd name="T3" fmla="*/ 579 h 600"/>
                <a:gd name="T4" fmla="*/ 1345 w 1488"/>
                <a:gd name="T5" fmla="*/ 551 h 600"/>
                <a:gd name="T6" fmla="*/ 1396 w 1488"/>
                <a:gd name="T7" fmla="*/ 508 h 600"/>
                <a:gd name="T8" fmla="*/ 1436 w 1488"/>
                <a:gd name="T9" fmla="*/ 455 h 600"/>
                <a:gd name="T10" fmla="*/ 1467 w 1488"/>
                <a:gd name="T11" fmla="*/ 394 h 600"/>
                <a:gd name="T12" fmla="*/ 1485 w 1488"/>
                <a:gd name="T13" fmla="*/ 329 h 600"/>
                <a:gd name="T14" fmla="*/ 1487 w 1488"/>
                <a:gd name="T15" fmla="*/ 262 h 600"/>
                <a:gd name="T16" fmla="*/ 1469 w 1488"/>
                <a:gd name="T17" fmla="*/ 192 h 600"/>
                <a:gd name="T18" fmla="*/ 1436 w 1488"/>
                <a:gd name="T19" fmla="*/ 128 h 600"/>
                <a:gd name="T20" fmla="*/ 1392 w 1488"/>
                <a:gd name="T21" fmla="*/ 78 h 600"/>
                <a:gd name="T22" fmla="*/ 1339 w 1488"/>
                <a:gd name="T23" fmla="*/ 39 h 600"/>
                <a:gd name="T24" fmla="*/ 1270 w 1488"/>
                <a:gd name="T25" fmla="*/ 9 h 600"/>
                <a:gd name="T26" fmla="*/ 1192 w 1488"/>
                <a:gd name="T27" fmla="*/ 0 h 600"/>
                <a:gd name="T28" fmla="*/ 1115 w 1488"/>
                <a:gd name="T29" fmla="*/ 13 h 600"/>
                <a:gd name="T30" fmla="*/ 1045 w 1488"/>
                <a:gd name="T31" fmla="*/ 40 h 600"/>
                <a:gd name="T32" fmla="*/ 987 w 1488"/>
                <a:gd name="T33" fmla="*/ 86 h 600"/>
                <a:gd name="T34" fmla="*/ 946 w 1488"/>
                <a:gd name="T35" fmla="*/ 138 h 600"/>
                <a:gd name="T36" fmla="*/ 910 w 1488"/>
                <a:gd name="T37" fmla="*/ 182 h 600"/>
                <a:gd name="T38" fmla="*/ 858 w 1488"/>
                <a:gd name="T39" fmla="*/ 200 h 600"/>
                <a:gd name="T40" fmla="*/ 796 w 1488"/>
                <a:gd name="T41" fmla="*/ 207 h 600"/>
                <a:gd name="T42" fmla="*/ 705 w 1488"/>
                <a:gd name="T43" fmla="*/ 213 h 600"/>
                <a:gd name="T44" fmla="*/ 671 w 1488"/>
                <a:gd name="T45" fmla="*/ 296 h 600"/>
                <a:gd name="T46" fmla="*/ 650 w 1488"/>
                <a:gd name="T47" fmla="*/ 301 h 600"/>
                <a:gd name="T48" fmla="*/ 615 w 1488"/>
                <a:gd name="T49" fmla="*/ 282 h 600"/>
                <a:gd name="T50" fmla="*/ 571 w 1488"/>
                <a:gd name="T51" fmla="*/ 246 h 600"/>
                <a:gd name="T52" fmla="*/ 545 w 1488"/>
                <a:gd name="T53" fmla="*/ 256 h 600"/>
                <a:gd name="T54" fmla="*/ 503 w 1488"/>
                <a:gd name="T55" fmla="*/ 274 h 600"/>
                <a:gd name="T56" fmla="*/ 477 w 1488"/>
                <a:gd name="T57" fmla="*/ 272 h 600"/>
                <a:gd name="T58" fmla="*/ 459 w 1488"/>
                <a:gd name="T59" fmla="*/ 254 h 600"/>
                <a:gd name="T60" fmla="*/ 448 w 1488"/>
                <a:gd name="T61" fmla="*/ 249 h 600"/>
                <a:gd name="T62" fmla="*/ 355 w 1488"/>
                <a:gd name="T63" fmla="*/ 321 h 600"/>
                <a:gd name="T64" fmla="*/ 221 w 1488"/>
                <a:gd name="T65" fmla="*/ 311 h 600"/>
                <a:gd name="T66" fmla="*/ 0 w 1488"/>
                <a:gd name="T67" fmla="*/ 435 h 600"/>
                <a:gd name="T68" fmla="*/ 13 w 1488"/>
                <a:gd name="T69" fmla="*/ 446 h 600"/>
                <a:gd name="T70" fmla="*/ 176 w 1488"/>
                <a:gd name="T71" fmla="*/ 445 h 600"/>
                <a:gd name="T72" fmla="*/ 487 w 1488"/>
                <a:gd name="T73" fmla="*/ 422 h 600"/>
                <a:gd name="T74" fmla="*/ 643 w 1488"/>
                <a:gd name="T75" fmla="*/ 398 h 600"/>
                <a:gd name="T76" fmla="*/ 664 w 1488"/>
                <a:gd name="T77" fmla="*/ 414 h 600"/>
                <a:gd name="T78" fmla="*/ 695 w 1488"/>
                <a:gd name="T79" fmla="*/ 443 h 600"/>
                <a:gd name="T80" fmla="*/ 752 w 1488"/>
                <a:gd name="T81" fmla="*/ 442 h 600"/>
                <a:gd name="T82" fmla="*/ 811 w 1488"/>
                <a:gd name="T83" fmla="*/ 438 h 600"/>
                <a:gd name="T84" fmla="*/ 850 w 1488"/>
                <a:gd name="T85" fmla="*/ 437 h 600"/>
                <a:gd name="T86" fmla="*/ 889 w 1488"/>
                <a:gd name="T87" fmla="*/ 437 h 600"/>
                <a:gd name="T88" fmla="*/ 914 w 1488"/>
                <a:gd name="T89" fmla="*/ 455 h 600"/>
                <a:gd name="T90" fmla="*/ 918 w 1488"/>
                <a:gd name="T91" fmla="*/ 476 h 600"/>
                <a:gd name="T92" fmla="*/ 1001 w 1488"/>
                <a:gd name="T93" fmla="*/ 541 h 600"/>
                <a:gd name="T94" fmla="*/ 1124 w 1488"/>
                <a:gd name="T95" fmla="*/ 583 h 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488" h="600">
                  <a:moveTo>
                    <a:pt x="1189" y="600"/>
                  </a:moveTo>
                  <a:lnTo>
                    <a:pt x="1223" y="595"/>
                  </a:lnTo>
                  <a:lnTo>
                    <a:pt x="1256" y="588"/>
                  </a:lnTo>
                  <a:lnTo>
                    <a:pt x="1286" y="579"/>
                  </a:lnTo>
                  <a:lnTo>
                    <a:pt x="1317" y="567"/>
                  </a:lnTo>
                  <a:lnTo>
                    <a:pt x="1345" y="551"/>
                  </a:lnTo>
                  <a:lnTo>
                    <a:pt x="1371" y="531"/>
                  </a:lnTo>
                  <a:lnTo>
                    <a:pt x="1396" y="508"/>
                  </a:lnTo>
                  <a:lnTo>
                    <a:pt x="1418" y="481"/>
                  </a:lnTo>
                  <a:lnTo>
                    <a:pt x="1436" y="455"/>
                  </a:lnTo>
                  <a:lnTo>
                    <a:pt x="1454" y="425"/>
                  </a:lnTo>
                  <a:lnTo>
                    <a:pt x="1467" y="394"/>
                  </a:lnTo>
                  <a:lnTo>
                    <a:pt x="1479" y="362"/>
                  </a:lnTo>
                  <a:lnTo>
                    <a:pt x="1485" y="329"/>
                  </a:lnTo>
                  <a:lnTo>
                    <a:pt x="1488" y="296"/>
                  </a:lnTo>
                  <a:lnTo>
                    <a:pt x="1487" y="262"/>
                  </a:lnTo>
                  <a:lnTo>
                    <a:pt x="1480" y="228"/>
                  </a:lnTo>
                  <a:lnTo>
                    <a:pt x="1469" y="192"/>
                  </a:lnTo>
                  <a:lnTo>
                    <a:pt x="1454" y="159"/>
                  </a:lnTo>
                  <a:lnTo>
                    <a:pt x="1436" y="128"/>
                  </a:lnTo>
                  <a:lnTo>
                    <a:pt x="1417" y="102"/>
                  </a:lnTo>
                  <a:lnTo>
                    <a:pt x="1392" y="78"/>
                  </a:lnTo>
                  <a:lnTo>
                    <a:pt x="1368" y="57"/>
                  </a:lnTo>
                  <a:lnTo>
                    <a:pt x="1339" y="39"/>
                  </a:lnTo>
                  <a:lnTo>
                    <a:pt x="1308" y="24"/>
                  </a:lnTo>
                  <a:lnTo>
                    <a:pt x="1270" y="9"/>
                  </a:lnTo>
                  <a:lnTo>
                    <a:pt x="1231" y="1"/>
                  </a:lnTo>
                  <a:lnTo>
                    <a:pt x="1192" y="0"/>
                  </a:lnTo>
                  <a:lnTo>
                    <a:pt x="1153" y="3"/>
                  </a:lnTo>
                  <a:lnTo>
                    <a:pt x="1115" y="13"/>
                  </a:lnTo>
                  <a:lnTo>
                    <a:pt x="1080" y="24"/>
                  </a:lnTo>
                  <a:lnTo>
                    <a:pt x="1045" y="40"/>
                  </a:lnTo>
                  <a:lnTo>
                    <a:pt x="1014" y="58"/>
                  </a:lnTo>
                  <a:lnTo>
                    <a:pt x="987" y="86"/>
                  </a:lnTo>
                  <a:lnTo>
                    <a:pt x="964" y="112"/>
                  </a:lnTo>
                  <a:lnTo>
                    <a:pt x="946" y="138"/>
                  </a:lnTo>
                  <a:lnTo>
                    <a:pt x="931" y="166"/>
                  </a:lnTo>
                  <a:lnTo>
                    <a:pt x="910" y="182"/>
                  </a:lnTo>
                  <a:lnTo>
                    <a:pt x="886" y="194"/>
                  </a:lnTo>
                  <a:lnTo>
                    <a:pt x="858" y="200"/>
                  </a:lnTo>
                  <a:lnTo>
                    <a:pt x="829" y="205"/>
                  </a:lnTo>
                  <a:lnTo>
                    <a:pt x="796" y="207"/>
                  </a:lnTo>
                  <a:lnTo>
                    <a:pt x="765" y="208"/>
                  </a:lnTo>
                  <a:lnTo>
                    <a:pt x="705" y="213"/>
                  </a:lnTo>
                  <a:lnTo>
                    <a:pt x="676" y="290"/>
                  </a:lnTo>
                  <a:lnTo>
                    <a:pt x="671" y="296"/>
                  </a:lnTo>
                  <a:lnTo>
                    <a:pt x="664" y="303"/>
                  </a:lnTo>
                  <a:lnTo>
                    <a:pt x="650" y="301"/>
                  </a:lnTo>
                  <a:lnTo>
                    <a:pt x="637" y="296"/>
                  </a:lnTo>
                  <a:lnTo>
                    <a:pt x="615" y="282"/>
                  </a:lnTo>
                  <a:lnTo>
                    <a:pt x="594" y="265"/>
                  </a:lnTo>
                  <a:lnTo>
                    <a:pt x="571" y="246"/>
                  </a:lnTo>
                  <a:lnTo>
                    <a:pt x="558" y="249"/>
                  </a:lnTo>
                  <a:lnTo>
                    <a:pt x="545" y="256"/>
                  </a:lnTo>
                  <a:lnTo>
                    <a:pt x="518" y="269"/>
                  </a:lnTo>
                  <a:lnTo>
                    <a:pt x="503" y="274"/>
                  </a:lnTo>
                  <a:lnTo>
                    <a:pt x="490" y="275"/>
                  </a:lnTo>
                  <a:lnTo>
                    <a:pt x="477" y="272"/>
                  </a:lnTo>
                  <a:lnTo>
                    <a:pt x="464" y="264"/>
                  </a:lnTo>
                  <a:lnTo>
                    <a:pt x="459" y="254"/>
                  </a:lnTo>
                  <a:lnTo>
                    <a:pt x="453" y="249"/>
                  </a:lnTo>
                  <a:lnTo>
                    <a:pt x="448" y="249"/>
                  </a:lnTo>
                  <a:lnTo>
                    <a:pt x="443" y="247"/>
                  </a:lnTo>
                  <a:lnTo>
                    <a:pt x="355" y="321"/>
                  </a:lnTo>
                  <a:lnTo>
                    <a:pt x="278" y="280"/>
                  </a:lnTo>
                  <a:lnTo>
                    <a:pt x="221" y="311"/>
                  </a:lnTo>
                  <a:lnTo>
                    <a:pt x="164" y="272"/>
                  </a:lnTo>
                  <a:lnTo>
                    <a:pt x="0" y="435"/>
                  </a:lnTo>
                  <a:lnTo>
                    <a:pt x="8" y="443"/>
                  </a:lnTo>
                  <a:lnTo>
                    <a:pt x="13" y="446"/>
                  </a:lnTo>
                  <a:lnTo>
                    <a:pt x="19" y="450"/>
                  </a:lnTo>
                  <a:lnTo>
                    <a:pt x="176" y="445"/>
                  </a:lnTo>
                  <a:lnTo>
                    <a:pt x="332" y="437"/>
                  </a:lnTo>
                  <a:lnTo>
                    <a:pt x="487" y="422"/>
                  </a:lnTo>
                  <a:lnTo>
                    <a:pt x="565" y="411"/>
                  </a:lnTo>
                  <a:lnTo>
                    <a:pt x="643" y="398"/>
                  </a:lnTo>
                  <a:lnTo>
                    <a:pt x="655" y="404"/>
                  </a:lnTo>
                  <a:lnTo>
                    <a:pt x="664" y="414"/>
                  </a:lnTo>
                  <a:lnTo>
                    <a:pt x="677" y="440"/>
                  </a:lnTo>
                  <a:lnTo>
                    <a:pt x="695" y="443"/>
                  </a:lnTo>
                  <a:lnTo>
                    <a:pt x="715" y="445"/>
                  </a:lnTo>
                  <a:lnTo>
                    <a:pt x="752" y="442"/>
                  </a:lnTo>
                  <a:lnTo>
                    <a:pt x="791" y="438"/>
                  </a:lnTo>
                  <a:lnTo>
                    <a:pt x="811" y="438"/>
                  </a:lnTo>
                  <a:lnTo>
                    <a:pt x="829" y="440"/>
                  </a:lnTo>
                  <a:lnTo>
                    <a:pt x="850" y="437"/>
                  </a:lnTo>
                  <a:lnTo>
                    <a:pt x="870" y="435"/>
                  </a:lnTo>
                  <a:lnTo>
                    <a:pt x="889" y="437"/>
                  </a:lnTo>
                  <a:lnTo>
                    <a:pt x="905" y="445"/>
                  </a:lnTo>
                  <a:lnTo>
                    <a:pt x="914" y="455"/>
                  </a:lnTo>
                  <a:lnTo>
                    <a:pt x="918" y="461"/>
                  </a:lnTo>
                  <a:lnTo>
                    <a:pt x="918" y="476"/>
                  </a:lnTo>
                  <a:lnTo>
                    <a:pt x="946" y="515"/>
                  </a:lnTo>
                  <a:lnTo>
                    <a:pt x="1001" y="541"/>
                  </a:lnTo>
                  <a:lnTo>
                    <a:pt x="1062" y="566"/>
                  </a:lnTo>
                  <a:lnTo>
                    <a:pt x="1124" y="583"/>
                  </a:lnTo>
                  <a:lnTo>
                    <a:pt x="1189" y="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1" name="Freeform 23">
              <a:extLst>
                <a:ext uri="{FF2B5EF4-FFF2-40B4-BE49-F238E27FC236}">
                  <a16:creationId xmlns:a16="http://schemas.microsoft.com/office/drawing/2014/main" id="{424044C5-E09F-46A2-AF18-20622498A2FB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48" y="2653"/>
              <a:ext cx="206" cy="81"/>
            </a:xfrm>
            <a:custGeom>
              <a:avLst/>
              <a:gdLst>
                <a:gd name="T0" fmla="*/ 118 w 206"/>
                <a:gd name="T1" fmla="*/ 81 h 81"/>
                <a:gd name="T2" fmla="*/ 201 w 206"/>
                <a:gd name="T3" fmla="*/ 68 h 81"/>
                <a:gd name="T4" fmla="*/ 204 w 206"/>
                <a:gd name="T5" fmla="*/ 63 h 81"/>
                <a:gd name="T6" fmla="*/ 206 w 206"/>
                <a:gd name="T7" fmla="*/ 57 h 81"/>
                <a:gd name="T8" fmla="*/ 202 w 206"/>
                <a:gd name="T9" fmla="*/ 40 h 81"/>
                <a:gd name="T10" fmla="*/ 196 w 206"/>
                <a:gd name="T11" fmla="*/ 34 h 81"/>
                <a:gd name="T12" fmla="*/ 186 w 206"/>
                <a:gd name="T13" fmla="*/ 31 h 81"/>
                <a:gd name="T14" fmla="*/ 162 w 206"/>
                <a:gd name="T15" fmla="*/ 39 h 81"/>
                <a:gd name="T16" fmla="*/ 139 w 206"/>
                <a:gd name="T17" fmla="*/ 40 h 81"/>
                <a:gd name="T18" fmla="*/ 116 w 206"/>
                <a:gd name="T19" fmla="*/ 39 h 81"/>
                <a:gd name="T20" fmla="*/ 93 w 206"/>
                <a:gd name="T21" fmla="*/ 32 h 81"/>
                <a:gd name="T22" fmla="*/ 51 w 206"/>
                <a:gd name="T23" fmla="*/ 14 h 81"/>
                <a:gd name="T24" fmla="*/ 30 w 206"/>
                <a:gd name="T25" fmla="*/ 6 h 81"/>
                <a:gd name="T26" fmla="*/ 10 w 206"/>
                <a:gd name="T27" fmla="*/ 0 h 81"/>
                <a:gd name="T28" fmla="*/ 4 w 206"/>
                <a:gd name="T29" fmla="*/ 3 h 81"/>
                <a:gd name="T30" fmla="*/ 0 w 206"/>
                <a:gd name="T31" fmla="*/ 13 h 81"/>
                <a:gd name="T32" fmla="*/ 2 w 206"/>
                <a:gd name="T33" fmla="*/ 22 h 81"/>
                <a:gd name="T34" fmla="*/ 5 w 206"/>
                <a:gd name="T35" fmla="*/ 31 h 81"/>
                <a:gd name="T36" fmla="*/ 118 w 20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6" h="81">
                  <a:moveTo>
                    <a:pt x="118" y="81"/>
                  </a:moveTo>
                  <a:lnTo>
                    <a:pt x="201" y="68"/>
                  </a:lnTo>
                  <a:lnTo>
                    <a:pt x="204" y="63"/>
                  </a:lnTo>
                  <a:lnTo>
                    <a:pt x="206" y="57"/>
                  </a:lnTo>
                  <a:lnTo>
                    <a:pt x="202" y="40"/>
                  </a:lnTo>
                  <a:lnTo>
                    <a:pt x="196" y="34"/>
                  </a:lnTo>
                  <a:lnTo>
                    <a:pt x="186" y="31"/>
                  </a:lnTo>
                  <a:lnTo>
                    <a:pt x="162" y="39"/>
                  </a:lnTo>
                  <a:lnTo>
                    <a:pt x="139" y="40"/>
                  </a:lnTo>
                  <a:lnTo>
                    <a:pt x="116" y="39"/>
                  </a:lnTo>
                  <a:lnTo>
                    <a:pt x="93" y="32"/>
                  </a:lnTo>
                  <a:lnTo>
                    <a:pt x="51" y="14"/>
                  </a:lnTo>
                  <a:lnTo>
                    <a:pt x="30" y="6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3"/>
                  </a:lnTo>
                  <a:lnTo>
                    <a:pt x="2" y="22"/>
                  </a:lnTo>
                  <a:lnTo>
                    <a:pt x="5" y="31"/>
                  </a:lnTo>
                  <a:lnTo>
                    <a:pt x="118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id="{661CBC6E-EC88-4DE8-BE3B-A3FCE791562F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386" y="2821"/>
              <a:ext cx="777" cy="142"/>
            </a:xfrm>
            <a:custGeom>
              <a:avLst/>
              <a:gdLst>
                <a:gd name="T0" fmla="*/ 26 w 777"/>
                <a:gd name="T1" fmla="*/ 142 h 142"/>
                <a:gd name="T2" fmla="*/ 202 w 777"/>
                <a:gd name="T3" fmla="*/ 132 h 142"/>
                <a:gd name="T4" fmla="*/ 376 w 777"/>
                <a:gd name="T5" fmla="*/ 119 h 142"/>
                <a:gd name="T6" fmla="*/ 552 w 777"/>
                <a:gd name="T7" fmla="*/ 109 h 142"/>
                <a:gd name="T8" fmla="*/ 640 w 777"/>
                <a:gd name="T9" fmla="*/ 109 h 142"/>
                <a:gd name="T10" fmla="*/ 727 w 777"/>
                <a:gd name="T11" fmla="*/ 111 h 142"/>
                <a:gd name="T12" fmla="*/ 730 w 777"/>
                <a:gd name="T13" fmla="*/ 116 h 142"/>
                <a:gd name="T14" fmla="*/ 735 w 777"/>
                <a:gd name="T15" fmla="*/ 124 h 142"/>
                <a:gd name="T16" fmla="*/ 738 w 777"/>
                <a:gd name="T17" fmla="*/ 127 h 142"/>
                <a:gd name="T18" fmla="*/ 741 w 777"/>
                <a:gd name="T19" fmla="*/ 132 h 142"/>
                <a:gd name="T20" fmla="*/ 762 w 777"/>
                <a:gd name="T21" fmla="*/ 134 h 142"/>
                <a:gd name="T22" fmla="*/ 769 w 777"/>
                <a:gd name="T23" fmla="*/ 122 h 142"/>
                <a:gd name="T24" fmla="*/ 772 w 777"/>
                <a:gd name="T25" fmla="*/ 111 h 142"/>
                <a:gd name="T26" fmla="*/ 775 w 777"/>
                <a:gd name="T27" fmla="*/ 85 h 142"/>
                <a:gd name="T28" fmla="*/ 774 w 777"/>
                <a:gd name="T29" fmla="*/ 57 h 142"/>
                <a:gd name="T30" fmla="*/ 777 w 777"/>
                <a:gd name="T31" fmla="*/ 31 h 142"/>
                <a:gd name="T32" fmla="*/ 767 w 777"/>
                <a:gd name="T33" fmla="*/ 16 h 142"/>
                <a:gd name="T34" fmla="*/ 751 w 777"/>
                <a:gd name="T35" fmla="*/ 5 h 142"/>
                <a:gd name="T36" fmla="*/ 639 w 777"/>
                <a:gd name="T37" fmla="*/ 0 h 142"/>
                <a:gd name="T38" fmla="*/ 635 w 777"/>
                <a:gd name="T39" fmla="*/ 2 h 142"/>
                <a:gd name="T40" fmla="*/ 632 w 777"/>
                <a:gd name="T41" fmla="*/ 7 h 142"/>
                <a:gd name="T42" fmla="*/ 629 w 777"/>
                <a:gd name="T43" fmla="*/ 16 h 142"/>
                <a:gd name="T44" fmla="*/ 630 w 777"/>
                <a:gd name="T45" fmla="*/ 25 h 142"/>
                <a:gd name="T46" fmla="*/ 634 w 777"/>
                <a:gd name="T47" fmla="*/ 31 h 142"/>
                <a:gd name="T48" fmla="*/ 720 w 777"/>
                <a:gd name="T49" fmla="*/ 43 h 142"/>
                <a:gd name="T50" fmla="*/ 727 w 777"/>
                <a:gd name="T51" fmla="*/ 46 h 142"/>
                <a:gd name="T52" fmla="*/ 731 w 777"/>
                <a:gd name="T53" fmla="*/ 52 h 142"/>
                <a:gd name="T54" fmla="*/ 660 w 777"/>
                <a:gd name="T55" fmla="*/ 65 h 142"/>
                <a:gd name="T56" fmla="*/ 585 w 777"/>
                <a:gd name="T57" fmla="*/ 74 h 142"/>
                <a:gd name="T58" fmla="*/ 433 w 777"/>
                <a:gd name="T59" fmla="*/ 82 h 142"/>
                <a:gd name="T60" fmla="*/ 280 w 777"/>
                <a:gd name="T61" fmla="*/ 88 h 142"/>
                <a:gd name="T62" fmla="*/ 204 w 777"/>
                <a:gd name="T63" fmla="*/ 95 h 142"/>
                <a:gd name="T64" fmla="*/ 129 w 777"/>
                <a:gd name="T65" fmla="*/ 106 h 142"/>
                <a:gd name="T66" fmla="*/ 99 w 777"/>
                <a:gd name="T67" fmla="*/ 105 h 142"/>
                <a:gd name="T68" fmla="*/ 70 w 777"/>
                <a:gd name="T69" fmla="*/ 105 h 142"/>
                <a:gd name="T70" fmla="*/ 10 w 777"/>
                <a:gd name="T71" fmla="*/ 111 h 142"/>
                <a:gd name="T72" fmla="*/ 5 w 777"/>
                <a:gd name="T73" fmla="*/ 113 h 142"/>
                <a:gd name="T74" fmla="*/ 0 w 777"/>
                <a:gd name="T75" fmla="*/ 119 h 142"/>
                <a:gd name="T76" fmla="*/ 3 w 777"/>
                <a:gd name="T77" fmla="*/ 131 h 142"/>
                <a:gd name="T78" fmla="*/ 13 w 777"/>
                <a:gd name="T79" fmla="*/ 137 h 142"/>
                <a:gd name="T80" fmla="*/ 26 w 777"/>
                <a:gd name="T81" fmla="*/ 142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7" h="142">
                  <a:moveTo>
                    <a:pt x="26" y="142"/>
                  </a:moveTo>
                  <a:lnTo>
                    <a:pt x="202" y="132"/>
                  </a:lnTo>
                  <a:lnTo>
                    <a:pt x="376" y="119"/>
                  </a:lnTo>
                  <a:lnTo>
                    <a:pt x="552" y="109"/>
                  </a:lnTo>
                  <a:lnTo>
                    <a:pt x="640" y="109"/>
                  </a:lnTo>
                  <a:lnTo>
                    <a:pt x="727" y="111"/>
                  </a:lnTo>
                  <a:lnTo>
                    <a:pt x="730" y="116"/>
                  </a:lnTo>
                  <a:lnTo>
                    <a:pt x="735" y="124"/>
                  </a:lnTo>
                  <a:lnTo>
                    <a:pt x="738" y="127"/>
                  </a:lnTo>
                  <a:lnTo>
                    <a:pt x="741" y="132"/>
                  </a:lnTo>
                  <a:lnTo>
                    <a:pt x="762" y="134"/>
                  </a:lnTo>
                  <a:lnTo>
                    <a:pt x="769" y="122"/>
                  </a:lnTo>
                  <a:lnTo>
                    <a:pt x="772" y="111"/>
                  </a:lnTo>
                  <a:lnTo>
                    <a:pt x="775" y="85"/>
                  </a:lnTo>
                  <a:lnTo>
                    <a:pt x="774" y="57"/>
                  </a:lnTo>
                  <a:lnTo>
                    <a:pt x="777" y="31"/>
                  </a:lnTo>
                  <a:lnTo>
                    <a:pt x="767" y="16"/>
                  </a:lnTo>
                  <a:lnTo>
                    <a:pt x="751" y="5"/>
                  </a:lnTo>
                  <a:lnTo>
                    <a:pt x="639" y="0"/>
                  </a:lnTo>
                  <a:lnTo>
                    <a:pt x="635" y="2"/>
                  </a:lnTo>
                  <a:lnTo>
                    <a:pt x="632" y="7"/>
                  </a:lnTo>
                  <a:lnTo>
                    <a:pt x="629" y="16"/>
                  </a:lnTo>
                  <a:lnTo>
                    <a:pt x="630" y="25"/>
                  </a:lnTo>
                  <a:lnTo>
                    <a:pt x="634" y="31"/>
                  </a:lnTo>
                  <a:lnTo>
                    <a:pt x="720" y="43"/>
                  </a:lnTo>
                  <a:lnTo>
                    <a:pt x="727" y="46"/>
                  </a:lnTo>
                  <a:lnTo>
                    <a:pt x="731" y="52"/>
                  </a:lnTo>
                  <a:lnTo>
                    <a:pt x="660" y="65"/>
                  </a:lnTo>
                  <a:lnTo>
                    <a:pt x="585" y="74"/>
                  </a:lnTo>
                  <a:lnTo>
                    <a:pt x="433" y="82"/>
                  </a:lnTo>
                  <a:lnTo>
                    <a:pt x="280" y="88"/>
                  </a:lnTo>
                  <a:lnTo>
                    <a:pt x="204" y="95"/>
                  </a:lnTo>
                  <a:lnTo>
                    <a:pt x="129" y="106"/>
                  </a:lnTo>
                  <a:lnTo>
                    <a:pt x="99" y="105"/>
                  </a:lnTo>
                  <a:lnTo>
                    <a:pt x="70" y="105"/>
                  </a:lnTo>
                  <a:lnTo>
                    <a:pt x="10" y="111"/>
                  </a:lnTo>
                  <a:lnTo>
                    <a:pt x="5" y="113"/>
                  </a:lnTo>
                  <a:lnTo>
                    <a:pt x="0" y="119"/>
                  </a:lnTo>
                  <a:lnTo>
                    <a:pt x="3" y="131"/>
                  </a:lnTo>
                  <a:lnTo>
                    <a:pt x="13" y="137"/>
                  </a:lnTo>
                  <a:lnTo>
                    <a:pt x="2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3" name="Freeform 25">
              <a:extLst>
                <a:ext uri="{FF2B5EF4-FFF2-40B4-BE49-F238E27FC236}">
                  <a16:creationId xmlns:a16="http://schemas.microsoft.com/office/drawing/2014/main" id="{DDD9EDD2-5FA5-4279-8B3F-8DBF77ACA449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18" y="2800"/>
              <a:ext cx="190" cy="189"/>
            </a:xfrm>
            <a:custGeom>
              <a:avLst/>
              <a:gdLst>
                <a:gd name="T0" fmla="*/ 120 w 190"/>
                <a:gd name="T1" fmla="*/ 189 h 189"/>
                <a:gd name="T2" fmla="*/ 155 w 190"/>
                <a:gd name="T3" fmla="*/ 186 h 189"/>
                <a:gd name="T4" fmla="*/ 164 w 190"/>
                <a:gd name="T5" fmla="*/ 179 h 189"/>
                <a:gd name="T6" fmla="*/ 173 w 190"/>
                <a:gd name="T7" fmla="*/ 171 h 189"/>
                <a:gd name="T8" fmla="*/ 184 w 190"/>
                <a:gd name="T9" fmla="*/ 152 h 189"/>
                <a:gd name="T10" fmla="*/ 190 w 190"/>
                <a:gd name="T11" fmla="*/ 127 h 189"/>
                <a:gd name="T12" fmla="*/ 190 w 190"/>
                <a:gd name="T13" fmla="*/ 101 h 189"/>
                <a:gd name="T14" fmla="*/ 182 w 190"/>
                <a:gd name="T15" fmla="*/ 78 h 189"/>
                <a:gd name="T16" fmla="*/ 173 w 190"/>
                <a:gd name="T17" fmla="*/ 59 h 189"/>
                <a:gd name="T18" fmla="*/ 161 w 190"/>
                <a:gd name="T19" fmla="*/ 41 h 189"/>
                <a:gd name="T20" fmla="*/ 150 w 190"/>
                <a:gd name="T21" fmla="*/ 28 h 189"/>
                <a:gd name="T22" fmla="*/ 102 w 190"/>
                <a:gd name="T23" fmla="*/ 0 h 189"/>
                <a:gd name="T24" fmla="*/ 89 w 190"/>
                <a:gd name="T25" fmla="*/ 2 h 189"/>
                <a:gd name="T26" fmla="*/ 78 w 190"/>
                <a:gd name="T27" fmla="*/ 5 h 189"/>
                <a:gd name="T28" fmla="*/ 57 w 190"/>
                <a:gd name="T29" fmla="*/ 16 h 189"/>
                <a:gd name="T30" fmla="*/ 37 w 190"/>
                <a:gd name="T31" fmla="*/ 36 h 189"/>
                <a:gd name="T32" fmla="*/ 18 w 190"/>
                <a:gd name="T33" fmla="*/ 57 h 189"/>
                <a:gd name="T34" fmla="*/ 11 w 190"/>
                <a:gd name="T35" fmla="*/ 73 h 189"/>
                <a:gd name="T36" fmla="*/ 3 w 190"/>
                <a:gd name="T37" fmla="*/ 90 h 189"/>
                <a:gd name="T38" fmla="*/ 0 w 190"/>
                <a:gd name="T39" fmla="*/ 106 h 189"/>
                <a:gd name="T40" fmla="*/ 3 w 190"/>
                <a:gd name="T41" fmla="*/ 122 h 189"/>
                <a:gd name="T42" fmla="*/ 26 w 190"/>
                <a:gd name="T43" fmla="*/ 147 h 189"/>
                <a:gd name="T44" fmla="*/ 52 w 190"/>
                <a:gd name="T45" fmla="*/ 166 h 189"/>
                <a:gd name="T46" fmla="*/ 83 w 190"/>
                <a:gd name="T47" fmla="*/ 179 h 189"/>
                <a:gd name="T48" fmla="*/ 120 w 190"/>
                <a:gd name="T49" fmla="*/ 189 h 1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0" h="189">
                  <a:moveTo>
                    <a:pt x="120" y="189"/>
                  </a:moveTo>
                  <a:lnTo>
                    <a:pt x="155" y="186"/>
                  </a:lnTo>
                  <a:lnTo>
                    <a:pt x="164" y="179"/>
                  </a:lnTo>
                  <a:lnTo>
                    <a:pt x="173" y="171"/>
                  </a:lnTo>
                  <a:lnTo>
                    <a:pt x="184" y="152"/>
                  </a:lnTo>
                  <a:lnTo>
                    <a:pt x="190" y="127"/>
                  </a:lnTo>
                  <a:lnTo>
                    <a:pt x="190" y="101"/>
                  </a:lnTo>
                  <a:lnTo>
                    <a:pt x="182" y="78"/>
                  </a:lnTo>
                  <a:lnTo>
                    <a:pt x="173" y="59"/>
                  </a:lnTo>
                  <a:lnTo>
                    <a:pt x="161" y="41"/>
                  </a:lnTo>
                  <a:lnTo>
                    <a:pt x="150" y="28"/>
                  </a:lnTo>
                  <a:lnTo>
                    <a:pt x="102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57" y="16"/>
                  </a:lnTo>
                  <a:lnTo>
                    <a:pt x="37" y="36"/>
                  </a:lnTo>
                  <a:lnTo>
                    <a:pt x="18" y="57"/>
                  </a:lnTo>
                  <a:lnTo>
                    <a:pt x="11" y="73"/>
                  </a:lnTo>
                  <a:lnTo>
                    <a:pt x="3" y="90"/>
                  </a:lnTo>
                  <a:lnTo>
                    <a:pt x="0" y="106"/>
                  </a:lnTo>
                  <a:lnTo>
                    <a:pt x="3" y="122"/>
                  </a:lnTo>
                  <a:lnTo>
                    <a:pt x="26" y="147"/>
                  </a:lnTo>
                  <a:lnTo>
                    <a:pt x="52" y="166"/>
                  </a:lnTo>
                  <a:lnTo>
                    <a:pt x="83" y="179"/>
                  </a:lnTo>
                  <a:lnTo>
                    <a:pt x="12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4" name="Freeform 26">
              <a:extLst>
                <a:ext uri="{FF2B5EF4-FFF2-40B4-BE49-F238E27FC236}">
                  <a16:creationId xmlns:a16="http://schemas.microsoft.com/office/drawing/2014/main" id="{530439FE-F1FB-40DA-A0DA-0D79B083B427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985" y="2841"/>
              <a:ext cx="75" cy="62"/>
            </a:xfrm>
            <a:custGeom>
              <a:avLst/>
              <a:gdLst>
                <a:gd name="T0" fmla="*/ 71 w 75"/>
                <a:gd name="T1" fmla="*/ 62 h 62"/>
                <a:gd name="T2" fmla="*/ 73 w 75"/>
                <a:gd name="T3" fmla="*/ 61 h 62"/>
                <a:gd name="T4" fmla="*/ 75 w 75"/>
                <a:gd name="T5" fmla="*/ 49 h 62"/>
                <a:gd name="T6" fmla="*/ 70 w 75"/>
                <a:gd name="T7" fmla="*/ 38 h 62"/>
                <a:gd name="T8" fmla="*/ 53 w 75"/>
                <a:gd name="T9" fmla="*/ 18 h 62"/>
                <a:gd name="T10" fmla="*/ 42 w 75"/>
                <a:gd name="T11" fmla="*/ 12 h 62"/>
                <a:gd name="T12" fmla="*/ 32 w 75"/>
                <a:gd name="T13" fmla="*/ 5 h 62"/>
                <a:gd name="T14" fmla="*/ 21 w 75"/>
                <a:gd name="T15" fmla="*/ 0 h 62"/>
                <a:gd name="T16" fmla="*/ 10 w 75"/>
                <a:gd name="T17" fmla="*/ 2 h 62"/>
                <a:gd name="T18" fmla="*/ 3 w 75"/>
                <a:gd name="T19" fmla="*/ 14 h 62"/>
                <a:gd name="T20" fmla="*/ 0 w 75"/>
                <a:gd name="T21" fmla="*/ 28 h 62"/>
                <a:gd name="T22" fmla="*/ 71 w 75"/>
                <a:gd name="T23" fmla="*/ 62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5" h="62">
                  <a:moveTo>
                    <a:pt x="71" y="62"/>
                  </a:moveTo>
                  <a:lnTo>
                    <a:pt x="73" y="61"/>
                  </a:lnTo>
                  <a:lnTo>
                    <a:pt x="75" y="49"/>
                  </a:lnTo>
                  <a:lnTo>
                    <a:pt x="70" y="38"/>
                  </a:lnTo>
                  <a:lnTo>
                    <a:pt x="53" y="18"/>
                  </a:lnTo>
                  <a:lnTo>
                    <a:pt x="42" y="12"/>
                  </a:lnTo>
                  <a:lnTo>
                    <a:pt x="32" y="5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3" y="14"/>
                  </a:lnTo>
                  <a:lnTo>
                    <a:pt x="0" y="28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55" name="Freeform 27">
              <a:extLst>
                <a:ext uri="{FF2B5EF4-FFF2-40B4-BE49-F238E27FC236}">
                  <a16:creationId xmlns:a16="http://schemas.microsoft.com/office/drawing/2014/main" id="{FA0A64B3-8C54-452B-801F-3A063AEA4944}"/>
                </a:ext>
              </a:extLst>
            </p:cNvPr>
            <p:cNvSpPr>
              <a:spLocks/>
            </p:cNvSpPr>
            <p:nvPr/>
          </p:nvSpPr>
          <p:spPr bwMode="auto">
            <a:xfrm rot="200522" flipH="1" flipV="1">
              <a:off x="1071" y="3045"/>
              <a:ext cx="213" cy="81"/>
            </a:xfrm>
            <a:custGeom>
              <a:avLst/>
              <a:gdLst>
                <a:gd name="T0" fmla="*/ 17 w 213"/>
                <a:gd name="T1" fmla="*/ 81 h 81"/>
                <a:gd name="T2" fmla="*/ 34 w 213"/>
                <a:gd name="T3" fmla="*/ 81 h 81"/>
                <a:gd name="T4" fmla="*/ 42 w 213"/>
                <a:gd name="T5" fmla="*/ 75 h 81"/>
                <a:gd name="T6" fmla="*/ 48 w 213"/>
                <a:gd name="T7" fmla="*/ 65 h 81"/>
                <a:gd name="T8" fmla="*/ 65 w 213"/>
                <a:gd name="T9" fmla="*/ 55 h 81"/>
                <a:gd name="T10" fmla="*/ 83 w 213"/>
                <a:gd name="T11" fmla="*/ 47 h 81"/>
                <a:gd name="T12" fmla="*/ 101 w 213"/>
                <a:gd name="T13" fmla="*/ 42 h 81"/>
                <a:gd name="T14" fmla="*/ 122 w 213"/>
                <a:gd name="T15" fmla="*/ 39 h 81"/>
                <a:gd name="T16" fmla="*/ 162 w 213"/>
                <a:gd name="T17" fmla="*/ 39 h 81"/>
                <a:gd name="T18" fmla="*/ 203 w 213"/>
                <a:gd name="T19" fmla="*/ 46 h 81"/>
                <a:gd name="T20" fmla="*/ 206 w 213"/>
                <a:gd name="T21" fmla="*/ 44 h 81"/>
                <a:gd name="T22" fmla="*/ 208 w 213"/>
                <a:gd name="T23" fmla="*/ 42 h 81"/>
                <a:gd name="T24" fmla="*/ 213 w 213"/>
                <a:gd name="T25" fmla="*/ 34 h 81"/>
                <a:gd name="T26" fmla="*/ 211 w 213"/>
                <a:gd name="T27" fmla="*/ 24 h 81"/>
                <a:gd name="T28" fmla="*/ 206 w 213"/>
                <a:gd name="T29" fmla="*/ 16 h 81"/>
                <a:gd name="T30" fmla="*/ 198 w 213"/>
                <a:gd name="T31" fmla="*/ 10 h 81"/>
                <a:gd name="T32" fmla="*/ 189 w 213"/>
                <a:gd name="T33" fmla="*/ 5 h 81"/>
                <a:gd name="T34" fmla="*/ 164 w 213"/>
                <a:gd name="T35" fmla="*/ 1 h 81"/>
                <a:gd name="T36" fmla="*/ 140 w 213"/>
                <a:gd name="T37" fmla="*/ 0 h 81"/>
                <a:gd name="T38" fmla="*/ 117 w 213"/>
                <a:gd name="T39" fmla="*/ 1 h 81"/>
                <a:gd name="T40" fmla="*/ 94 w 213"/>
                <a:gd name="T41" fmla="*/ 5 h 81"/>
                <a:gd name="T42" fmla="*/ 71 w 213"/>
                <a:gd name="T43" fmla="*/ 11 h 81"/>
                <a:gd name="T44" fmla="*/ 50 w 213"/>
                <a:gd name="T45" fmla="*/ 19 h 81"/>
                <a:gd name="T46" fmla="*/ 31 w 213"/>
                <a:gd name="T47" fmla="*/ 29 h 81"/>
                <a:gd name="T48" fmla="*/ 13 w 213"/>
                <a:gd name="T49" fmla="*/ 42 h 81"/>
                <a:gd name="T50" fmla="*/ 0 w 213"/>
                <a:gd name="T51" fmla="*/ 60 h 81"/>
                <a:gd name="T52" fmla="*/ 0 w 213"/>
                <a:gd name="T53" fmla="*/ 67 h 81"/>
                <a:gd name="T54" fmla="*/ 3 w 213"/>
                <a:gd name="T55" fmla="*/ 72 h 81"/>
                <a:gd name="T56" fmla="*/ 14 w 213"/>
                <a:gd name="T57" fmla="*/ 81 h 81"/>
                <a:gd name="T58" fmla="*/ 17 w 213"/>
                <a:gd name="T59" fmla="*/ 81 h 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3" h="81">
                  <a:moveTo>
                    <a:pt x="17" y="81"/>
                  </a:moveTo>
                  <a:lnTo>
                    <a:pt x="34" y="81"/>
                  </a:lnTo>
                  <a:lnTo>
                    <a:pt x="42" y="75"/>
                  </a:lnTo>
                  <a:lnTo>
                    <a:pt x="48" y="65"/>
                  </a:lnTo>
                  <a:lnTo>
                    <a:pt x="65" y="55"/>
                  </a:lnTo>
                  <a:lnTo>
                    <a:pt x="83" y="47"/>
                  </a:lnTo>
                  <a:lnTo>
                    <a:pt x="101" y="42"/>
                  </a:lnTo>
                  <a:lnTo>
                    <a:pt x="122" y="39"/>
                  </a:lnTo>
                  <a:lnTo>
                    <a:pt x="162" y="39"/>
                  </a:lnTo>
                  <a:lnTo>
                    <a:pt x="203" y="46"/>
                  </a:lnTo>
                  <a:lnTo>
                    <a:pt x="206" y="44"/>
                  </a:lnTo>
                  <a:lnTo>
                    <a:pt x="208" y="42"/>
                  </a:lnTo>
                  <a:lnTo>
                    <a:pt x="213" y="34"/>
                  </a:lnTo>
                  <a:lnTo>
                    <a:pt x="211" y="24"/>
                  </a:lnTo>
                  <a:lnTo>
                    <a:pt x="206" y="16"/>
                  </a:lnTo>
                  <a:lnTo>
                    <a:pt x="198" y="10"/>
                  </a:lnTo>
                  <a:lnTo>
                    <a:pt x="189" y="5"/>
                  </a:lnTo>
                  <a:lnTo>
                    <a:pt x="164" y="1"/>
                  </a:lnTo>
                  <a:lnTo>
                    <a:pt x="140" y="0"/>
                  </a:lnTo>
                  <a:lnTo>
                    <a:pt x="117" y="1"/>
                  </a:lnTo>
                  <a:lnTo>
                    <a:pt x="94" y="5"/>
                  </a:lnTo>
                  <a:lnTo>
                    <a:pt x="71" y="11"/>
                  </a:lnTo>
                  <a:lnTo>
                    <a:pt x="50" y="19"/>
                  </a:lnTo>
                  <a:lnTo>
                    <a:pt x="31" y="29"/>
                  </a:lnTo>
                  <a:lnTo>
                    <a:pt x="13" y="42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3" y="72"/>
                  </a:lnTo>
                  <a:lnTo>
                    <a:pt x="14" y="81"/>
                  </a:lnTo>
                  <a:lnTo>
                    <a:pt x="1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>
                <a:latin typeface="Arial Narrow" panose="020B0606020202030204" pitchFamily="34" charset="0"/>
              </a:endParaRPr>
            </a:p>
          </p:txBody>
        </p:sp>
      </p:grpSp>
      <p:sp>
        <p:nvSpPr>
          <p:cNvPr id="43" name="Rectangle 28">
            <a:extLst>
              <a:ext uri="{FF2B5EF4-FFF2-40B4-BE49-F238E27FC236}">
                <a16:creationId xmlns:a16="http://schemas.microsoft.com/office/drawing/2014/main" id="{1043FCC3-0B22-4F2C-B43F-771EE5269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5180" y="2051104"/>
            <a:ext cx="1440000" cy="574675"/>
          </a:xfrm>
          <a:prstGeom prst="rect">
            <a:avLst/>
          </a:prstGeom>
          <a:solidFill>
            <a:srgbClr val="C7C3A7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 anchor="ctr"/>
          <a:lstStyle/>
          <a:p>
            <a:pPr algn="ctr">
              <a:buFontTx/>
              <a:buNone/>
            </a:pPr>
            <a:r>
              <a:rPr lang="de-DE" sz="2400">
                <a:latin typeface="Arial Narrow" panose="020B0606020202030204" pitchFamily="34" charset="0"/>
              </a:rPr>
              <a:t>F </a:t>
            </a:r>
            <a:r>
              <a:rPr lang="de-DE" sz="2400" baseline="30000">
                <a:latin typeface="Arial Narrow" panose="020B0606020202030204" pitchFamily="34" charset="0"/>
              </a:rPr>
              <a:t>-1</a:t>
            </a:r>
          </a:p>
        </p:txBody>
      </p:sp>
      <p:cxnSp>
        <p:nvCxnSpPr>
          <p:cNvPr id="44" name="AutoShape 29">
            <a:extLst>
              <a:ext uri="{FF2B5EF4-FFF2-40B4-BE49-F238E27FC236}">
                <a16:creationId xmlns:a16="http://schemas.microsoft.com/office/drawing/2014/main" id="{8B9FBC2D-C0F4-4E83-A9DD-CBC1ADD40A6F}"/>
              </a:ext>
            </a:extLst>
          </p:cNvPr>
          <p:cNvCxnSpPr>
            <a:cxnSpLocks noChangeShapeType="1"/>
            <a:stCxn id="49" idx="32"/>
            <a:endCxn id="43" idx="2"/>
          </p:cNvCxnSpPr>
          <p:nvPr/>
        </p:nvCxnSpPr>
        <p:spPr bwMode="auto">
          <a:xfrm flipH="1" flipV="1">
            <a:off x="5315180" y="2625779"/>
            <a:ext cx="9766" cy="375246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Text Box 30">
            <a:extLst>
              <a:ext uri="{FF2B5EF4-FFF2-40B4-BE49-F238E27FC236}">
                <a16:creationId xmlns:a16="http://schemas.microsoft.com/office/drawing/2014/main" id="{5266647E-D9E6-4B16-90F8-8446CA099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961" y="2152685"/>
            <a:ext cx="124393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Response (2) </a:t>
            </a:r>
          </a:p>
        </p:txBody>
      </p:sp>
      <p:sp>
        <p:nvSpPr>
          <p:cNvPr id="46" name="Text Box 31">
            <a:extLst>
              <a:ext uri="{FF2B5EF4-FFF2-40B4-BE49-F238E27FC236}">
                <a16:creationId xmlns:a16="http://schemas.microsoft.com/office/drawing/2014/main" id="{301DCB75-9205-4EFC-AD06-09BAB6B24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9694" y="2163414"/>
            <a:ext cx="49853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RND‘</a:t>
            </a:r>
          </a:p>
        </p:txBody>
      </p:sp>
      <p:cxnSp>
        <p:nvCxnSpPr>
          <p:cNvPr id="47" name="AutoShape 32">
            <a:extLst>
              <a:ext uri="{FF2B5EF4-FFF2-40B4-BE49-F238E27FC236}">
                <a16:creationId xmlns:a16="http://schemas.microsoft.com/office/drawing/2014/main" id="{89A56DAE-A07D-42A6-9D99-95E40D0D9621}"/>
              </a:ext>
            </a:extLst>
          </p:cNvPr>
          <p:cNvCxnSpPr>
            <a:cxnSpLocks noChangeShapeType="1"/>
            <a:stCxn id="45" idx="3"/>
            <a:endCxn id="43" idx="1"/>
          </p:cNvCxnSpPr>
          <p:nvPr/>
        </p:nvCxnSpPr>
        <p:spPr bwMode="auto">
          <a:xfrm>
            <a:off x="4184891" y="2338442"/>
            <a:ext cx="410289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AutoShape 33">
            <a:extLst>
              <a:ext uri="{FF2B5EF4-FFF2-40B4-BE49-F238E27FC236}">
                <a16:creationId xmlns:a16="http://schemas.microsoft.com/office/drawing/2014/main" id="{E00E42E5-D78A-4DC7-B34D-F8B2D250331B}"/>
              </a:ext>
            </a:extLst>
          </p:cNvPr>
          <p:cNvCxnSpPr>
            <a:cxnSpLocks noChangeShapeType="1"/>
            <a:stCxn id="43" idx="3"/>
            <a:endCxn id="46" idx="1"/>
          </p:cNvCxnSpPr>
          <p:nvPr/>
        </p:nvCxnSpPr>
        <p:spPr bwMode="auto">
          <a:xfrm>
            <a:off x="6035180" y="2338442"/>
            <a:ext cx="454514" cy="10729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8" name="Rechteck 67">
            <a:extLst>
              <a:ext uri="{FF2B5EF4-FFF2-40B4-BE49-F238E27FC236}">
                <a16:creationId xmlns:a16="http://schemas.microsoft.com/office/drawing/2014/main" id="{4DD7651E-E180-4DDA-B7F9-3ACD921F1866}"/>
              </a:ext>
            </a:extLst>
          </p:cNvPr>
          <p:cNvSpPr/>
          <p:nvPr/>
        </p:nvSpPr>
        <p:spPr>
          <a:xfrm>
            <a:off x="669244" y="4634749"/>
            <a:ext cx="2520000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authentisiert sich</a:t>
            </a: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DFC861AF-D40D-4AE6-AF5A-42778DA24840}"/>
              </a:ext>
            </a:extLst>
          </p:cNvPr>
          <p:cNvSpPr/>
          <p:nvPr/>
        </p:nvSpPr>
        <p:spPr>
          <a:xfrm>
            <a:off x="3733102" y="4634749"/>
            <a:ext cx="5083360" cy="34495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authentisiert</a:t>
            </a:r>
          </a:p>
        </p:txBody>
      </p:sp>
      <p:sp>
        <p:nvSpPr>
          <p:cNvPr id="81" name="Text Box 15">
            <a:extLst>
              <a:ext uri="{FF2B5EF4-FFF2-40B4-BE49-F238E27FC236}">
                <a16:creationId xmlns:a16="http://schemas.microsoft.com/office/drawing/2014/main" id="{F284E8B0-166F-4F38-8D38-6DCDBC633E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2696" y="1402982"/>
            <a:ext cx="46166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RND</a:t>
            </a:r>
          </a:p>
        </p:txBody>
      </p:sp>
      <p:sp>
        <p:nvSpPr>
          <p:cNvPr id="88" name="Flussdiagramm: Verzweigung 87">
            <a:extLst>
              <a:ext uri="{FF2B5EF4-FFF2-40B4-BE49-F238E27FC236}">
                <a16:creationId xmlns:a16="http://schemas.microsoft.com/office/drawing/2014/main" id="{9D117BDC-5709-47CC-AD89-415357397C6F}"/>
              </a:ext>
            </a:extLst>
          </p:cNvPr>
          <p:cNvSpPr/>
          <p:nvPr/>
        </p:nvSpPr>
        <p:spPr>
          <a:xfrm>
            <a:off x="7163970" y="2925099"/>
            <a:ext cx="1647626" cy="844682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  <a:latin typeface="Arial Narrow" panose="020B0606020202030204" pitchFamily="34" charset="0"/>
              </a:rPr>
              <a:t>gleich?</a:t>
            </a:r>
          </a:p>
        </p:txBody>
      </p:sp>
      <p:cxnSp>
        <p:nvCxnSpPr>
          <p:cNvPr id="93" name="AutoShape 17">
            <a:extLst>
              <a:ext uri="{FF2B5EF4-FFF2-40B4-BE49-F238E27FC236}">
                <a16:creationId xmlns:a16="http://schemas.microsoft.com/office/drawing/2014/main" id="{6BEEB664-E342-42A0-9C64-0AB5A837FC20}"/>
              </a:ext>
            </a:extLst>
          </p:cNvPr>
          <p:cNvCxnSpPr>
            <a:cxnSpLocks noChangeShapeType="1"/>
            <a:stCxn id="46" idx="2"/>
            <a:endCxn id="88" idx="1"/>
          </p:cNvCxnSpPr>
          <p:nvPr/>
        </p:nvCxnSpPr>
        <p:spPr bwMode="auto">
          <a:xfrm rot="16200000" flipH="1">
            <a:off x="6545209" y="2728678"/>
            <a:ext cx="812513" cy="425009"/>
          </a:xfrm>
          <a:prstGeom prst="bentConnector2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6" name="AutoShape 17">
            <a:extLst>
              <a:ext uri="{FF2B5EF4-FFF2-40B4-BE49-F238E27FC236}">
                <a16:creationId xmlns:a16="http://schemas.microsoft.com/office/drawing/2014/main" id="{DB178718-D49B-413C-9667-E8EDCDCEF755}"/>
              </a:ext>
            </a:extLst>
          </p:cNvPr>
          <p:cNvCxnSpPr>
            <a:cxnSpLocks noChangeShapeType="1"/>
            <a:stCxn id="81" idx="3"/>
            <a:endCxn id="88" idx="0"/>
          </p:cNvCxnSpPr>
          <p:nvPr/>
        </p:nvCxnSpPr>
        <p:spPr bwMode="auto">
          <a:xfrm>
            <a:off x="6984361" y="1588739"/>
            <a:ext cx="1003422" cy="1336360"/>
          </a:xfrm>
          <a:prstGeom prst="bentConnector2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7" name="AutoShape 17">
            <a:extLst>
              <a:ext uri="{FF2B5EF4-FFF2-40B4-BE49-F238E27FC236}">
                <a16:creationId xmlns:a16="http://schemas.microsoft.com/office/drawing/2014/main" id="{4A60AB34-B90F-477C-BE74-7C7EE99A564D}"/>
              </a:ext>
            </a:extLst>
          </p:cNvPr>
          <p:cNvCxnSpPr>
            <a:cxnSpLocks noChangeShapeType="1"/>
            <a:stCxn id="30" idx="1"/>
            <a:endCxn id="28" idx="1"/>
          </p:cNvCxnSpPr>
          <p:nvPr/>
        </p:nvCxnSpPr>
        <p:spPr bwMode="auto">
          <a:xfrm rot="10800000" flipV="1">
            <a:off x="1051067" y="1588220"/>
            <a:ext cx="1889895" cy="750221"/>
          </a:xfrm>
          <a:prstGeom prst="bentConnector3">
            <a:avLst>
              <a:gd name="adj1" fmla="val 120160"/>
            </a:avLst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2" name="Text Box 30">
            <a:extLst>
              <a:ext uri="{FF2B5EF4-FFF2-40B4-BE49-F238E27FC236}">
                <a16:creationId xmlns:a16="http://schemas.microsoft.com/office/drawing/2014/main" id="{1ECEB084-D8F0-410A-9D4F-6A26F2F39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7853" y="3458680"/>
            <a:ext cx="111652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 Vergleich (3)</a:t>
            </a:r>
          </a:p>
        </p:txBody>
      </p:sp>
      <p:sp>
        <p:nvSpPr>
          <p:cNvPr id="157" name="Text Box 30">
            <a:extLst>
              <a:ext uri="{FF2B5EF4-FFF2-40B4-BE49-F238E27FC236}">
                <a16:creationId xmlns:a16="http://schemas.microsoft.com/office/drawing/2014/main" id="{10397A73-BBCC-4823-A68E-9C1BAEAA0F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8923" y="3057487"/>
            <a:ext cx="106118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symmetrisch</a:t>
            </a:r>
          </a:p>
        </p:txBody>
      </p:sp>
      <p:sp>
        <p:nvSpPr>
          <p:cNvPr id="158" name="Text Box 30">
            <a:extLst>
              <a:ext uri="{FF2B5EF4-FFF2-40B4-BE49-F238E27FC236}">
                <a16:creationId xmlns:a16="http://schemas.microsoft.com/office/drawing/2014/main" id="{BE70F13B-18C7-4152-9663-F971BF8A4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9168" y="4068697"/>
            <a:ext cx="116698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46800" rIns="0" bIns="46800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Pct val="65000"/>
              <a:buChar char="•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FontTx/>
              <a:buNone/>
            </a:pPr>
            <a:r>
              <a:rPr lang="de-DE" dirty="0">
                <a:latin typeface="Arial Narrow" panose="020B0606020202030204" pitchFamily="34" charset="0"/>
              </a:rPr>
              <a:t>asymmetrisch</a:t>
            </a:r>
          </a:p>
        </p:txBody>
      </p:sp>
      <p:sp>
        <p:nvSpPr>
          <p:cNvPr id="85" name="Textfeld 84">
            <a:extLst>
              <a:ext uri="{FF2B5EF4-FFF2-40B4-BE49-F238E27FC236}">
                <a16:creationId xmlns:a16="http://schemas.microsoft.com/office/drawing/2014/main" id="{9D3AE319-D366-4F7B-B9F5-FAEF0DCC84BB}"/>
              </a:ext>
            </a:extLst>
          </p:cNvPr>
          <p:cNvSpPr txBox="1"/>
          <p:nvPr/>
        </p:nvSpPr>
        <p:spPr>
          <a:xfrm>
            <a:off x="573346" y="5515699"/>
            <a:ext cx="66654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62: Kryptographisches Challenge-Response-Verfahren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527900"/>
      </p:ext>
    </p:extLst>
  </p:cSld>
  <p:clrMapOvr>
    <a:masterClrMapping/>
  </p:clrMapOvr>
</p:sld>
</file>

<file path=ppt/theme/theme1.xml><?xml version="1.0" encoding="utf-8"?>
<a:theme xmlns:a="http://schemas.openxmlformats.org/drawingml/2006/main" name="MyDesignTHB">
  <a:themeElements>
    <a:clrScheme name="Linda">
      <a:dk1>
        <a:sysClr val="windowText" lastClr="000000"/>
      </a:dk1>
      <a:lt1>
        <a:sysClr val="window" lastClr="FFFFFF"/>
      </a:lt1>
      <a:dk2>
        <a:srgbClr val="A5A5A5"/>
      </a:dk2>
      <a:lt2>
        <a:srgbClr val="D8D8D8"/>
      </a:lt2>
      <a:accent1>
        <a:srgbClr val="6699FF"/>
      </a:accent1>
      <a:accent2>
        <a:srgbClr val="99CCFF"/>
      </a:accent2>
      <a:accent3>
        <a:srgbClr val="FF9933"/>
      </a:accent3>
      <a:accent4>
        <a:srgbClr val="008F8C"/>
      </a:accent4>
      <a:accent5>
        <a:srgbClr val="00CC00"/>
      </a:accent5>
      <a:accent6>
        <a:srgbClr val="CE1126"/>
      </a:accent6>
      <a:hlink>
        <a:srgbClr val="0070C0"/>
      </a:hlink>
      <a:folHlink>
        <a:srgbClr val="0070C0"/>
      </a:folHlink>
    </a:clrScheme>
    <a:fontScheme name="FHB_font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yDesignTHB" id="{5A8B60C0-9FBA-4BDF-A18A-A7F1BF022493}" vid="{73A95946-C636-4E14-9C01-76AF41DBFB1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678</Words>
  <Application>Microsoft Office PowerPoint</Application>
  <PresentationFormat>Bildschirmpräsentation (4:3)</PresentationFormat>
  <Paragraphs>163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8" baseType="lpstr">
      <vt:lpstr>Arial</vt:lpstr>
      <vt:lpstr>Arial Narrow</vt:lpstr>
      <vt:lpstr>Arial Nova Cond</vt:lpstr>
      <vt:lpstr>Palatino Linotype</vt:lpstr>
      <vt:lpstr>Tahoma</vt:lpstr>
      <vt:lpstr>Wingdings</vt:lpstr>
      <vt:lpstr>MyDesignTHB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Sichere IKT-Infrastrukturen und IT-Dienste.</dc:title>
  <dc:creator>Eberhard</dc:creator>
  <cp:lastModifiedBy>Eberhard von Faber</cp:lastModifiedBy>
  <cp:revision>600</cp:revision>
  <cp:lastPrinted>2021-02-11T16:58:00Z</cp:lastPrinted>
  <dcterms:created xsi:type="dcterms:W3CDTF">2017-10-29T15:48:10Z</dcterms:created>
  <dcterms:modified xsi:type="dcterms:W3CDTF">2021-02-12T12:41:06Z</dcterms:modified>
</cp:coreProperties>
</file>