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9" r:id="rId2"/>
    <p:sldId id="340" r:id="rId3"/>
    <p:sldId id="341" r:id="rId4"/>
    <p:sldId id="342" r:id="rId5"/>
    <p:sldId id="343" r:id="rId6"/>
    <p:sldId id="344" r:id="rId7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7: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Kunden, Verträge </a:t>
            </a:r>
            <a:b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und Geschäfte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44381529-05D4-4B5F-827E-B615A75CBA00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00B7DE0-7FB1-42B8-BA3C-941F250D7FDA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</p:spTree>
    <p:extLst>
      <p:ext uri="{BB962C8B-B14F-4D97-AF65-F5344CB8AC3E}">
        <p14:creationId xmlns:p14="http://schemas.microsoft.com/office/powerpoint/2010/main" val="131640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C3F5E62F-C141-40B4-B431-C09107C8AB43}"/>
              </a:ext>
            </a:extLst>
          </p:cNvPr>
          <p:cNvSpPr/>
          <p:nvPr/>
        </p:nvSpPr>
        <p:spPr>
          <a:xfrm>
            <a:off x="7255669" y="1618836"/>
            <a:ext cx="133350" cy="1466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Rechteck: obere Ecken, eine abgerundet, eine abgeschnitten 1">
            <a:extLst>
              <a:ext uri="{FF2B5EF4-FFF2-40B4-BE49-F238E27FC236}">
                <a16:creationId xmlns:a16="http://schemas.microsoft.com/office/drawing/2014/main" id="{43355FB6-1CFA-45A3-911F-EB1D83A7BEAF}"/>
              </a:ext>
            </a:extLst>
          </p:cNvPr>
          <p:cNvSpPr/>
          <p:nvPr/>
        </p:nvSpPr>
        <p:spPr>
          <a:xfrm>
            <a:off x="711994" y="1066386"/>
            <a:ext cx="1323975" cy="781050"/>
          </a:xfrm>
          <a:prstGeom prst="snip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 dirty="0" err="1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LoI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Letter of Intent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" name="Rechteck: obere Ecken, eine abgerundet, eine abgeschnitten 2">
            <a:extLst>
              <a:ext uri="{FF2B5EF4-FFF2-40B4-BE49-F238E27FC236}">
                <a16:creationId xmlns:a16="http://schemas.microsoft.com/office/drawing/2014/main" id="{EEC0FA8A-09C1-44CF-8F2E-76B0B5C9F19B}"/>
              </a:ext>
            </a:extLst>
          </p:cNvPr>
          <p:cNvSpPr/>
          <p:nvPr/>
        </p:nvSpPr>
        <p:spPr>
          <a:xfrm>
            <a:off x="997744" y="1904586"/>
            <a:ext cx="2076450" cy="781050"/>
          </a:xfrm>
          <a:prstGeom prst="snip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MoU, Memorandum of Understanding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4" name="Rechteck: obere Ecken, eine abgerundet, eine abgeschnitten 3">
            <a:extLst>
              <a:ext uri="{FF2B5EF4-FFF2-40B4-BE49-F238E27FC236}">
                <a16:creationId xmlns:a16="http://schemas.microsoft.com/office/drawing/2014/main" id="{A1F322F2-8C91-4513-91C2-DC41EB3C9B33}"/>
              </a:ext>
            </a:extLst>
          </p:cNvPr>
          <p:cNvSpPr/>
          <p:nvPr/>
        </p:nvSpPr>
        <p:spPr>
          <a:xfrm>
            <a:off x="2664619" y="1066386"/>
            <a:ext cx="1323975" cy="78105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 dirty="0" err="1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RfI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Request for Information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5" name="Rechteck: obere Ecken, eine abgerundet, eine abgeschnitten 4">
            <a:extLst>
              <a:ext uri="{FF2B5EF4-FFF2-40B4-BE49-F238E27FC236}">
                <a16:creationId xmlns:a16="http://schemas.microsoft.com/office/drawing/2014/main" id="{263C908E-0C02-4C2F-9085-AB2D9084B49E}"/>
              </a:ext>
            </a:extLst>
          </p:cNvPr>
          <p:cNvSpPr/>
          <p:nvPr/>
        </p:nvSpPr>
        <p:spPr>
          <a:xfrm>
            <a:off x="4145756" y="1066386"/>
            <a:ext cx="1323975" cy="781050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 dirty="0" err="1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RfP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Request for Proposal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6" name="Rechteck: obere Ecken, eine abgerundet, eine abgeschnitten 5">
            <a:extLst>
              <a:ext uri="{FF2B5EF4-FFF2-40B4-BE49-F238E27FC236}">
                <a16:creationId xmlns:a16="http://schemas.microsoft.com/office/drawing/2014/main" id="{D05016F3-E652-4589-9AFB-8A670189C5DB}"/>
              </a:ext>
            </a:extLst>
          </p:cNvPr>
          <p:cNvSpPr/>
          <p:nvPr/>
        </p:nvSpPr>
        <p:spPr>
          <a:xfrm>
            <a:off x="3483768" y="1904586"/>
            <a:ext cx="1323975" cy="78105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 dirty="0" err="1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RfQ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Request for Quotation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7" name="Rechteck: obere Ecken, eine abgerundet, eine abgeschnitten 6">
            <a:extLst>
              <a:ext uri="{FF2B5EF4-FFF2-40B4-BE49-F238E27FC236}">
                <a16:creationId xmlns:a16="http://schemas.microsoft.com/office/drawing/2014/main" id="{53033D25-5E34-4024-BBD6-296EAA3EEB12}"/>
              </a:ext>
            </a:extLst>
          </p:cNvPr>
          <p:cNvSpPr/>
          <p:nvPr/>
        </p:nvSpPr>
        <p:spPr>
          <a:xfrm>
            <a:off x="5626893" y="1047336"/>
            <a:ext cx="1323975" cy="781050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Angebot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(proposal)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8" name="Rechteck: obere Ecken, eine abgerundet, eine abgeschnitten 7">
            <a:extLst>
              <a:ext uri="{FF2B5EF4-FFF2-40B4-BE49-F238E27FC236}">
                <a16:creationId xmlns:a16="http://schemas.microsoft.com/office/drawing/2014/main" id="{AD89F6CC-601F-47EB-A212-97EC04384E82}"/>
              </a:ext>
            </a:extLst>
          </p:cNvPr>
          <p:cNvSpPr/>
          <p:nvPr/>
        </p:nvSpPr>
        <p:spPr>
          <a:xfrm>
            <a:off x="7108030" y="1047336"/>
            <a:ext cx="1323975" cy="781050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Vertrag</a:t>
            </a:r>
            <a:r>
              <a:rPr lang="en-US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(contract)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Rechteck: obere Ecken, eine abgerundet, eine abgeschnitten 8">
            <a:extLst>
              <a:ext uri="{FF2B5EF4-FFF2-40B4-BE49-F238E27FC236}">
                <a16:creationId xmlns:a16="http://schemas.microsoft.com/office/drawing/2014/main" id="{C081CBE0-AE6E-453C-AB6D-6470771EFC68}"/>
              </a:ext>
            </a:extLst>
          </p:cNvPr>
          <p:cNvSpPr/>
          <p:nvPr/>
        </p:nvSpPr>
        <p:spPr>
          <a:xfrm>
            <a:off x="7108030" y="1904586"/>
            <a:ext cx="1323975" cy="428625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Custom ~</a:t>
            </a:r>
            <a:endParaRPr lang="en-US">
              <a:latin typeface="Arial Narrow" panose="020B0606020202030204" pitchFamily="34" charset="0"/>
            </a:endParaRPr>
          </a:p>
        </p:txBody>
      </p:sp>
      <p:sp>
        <p:nvSpPr>
          <p:cNvPr id="10" name="Rechteck: obere Ecken, eine abgerundet, eine abgeschnitten 9">
            <a:extLst>
              <a:ext uri="{FF2B5EF4-FFF2-40B4-BE49-F238E27FC236}">
                <a16:creationId xmlns:a16="http://schemas.microsoft.com/office/drawing/2014/main" id="{FD805D35-5301-46F5-B8B9-0C01BA7BE43D}"/>
              </a:ext>
            </a:extLst>
          </p:cNvPr>
          <p:cNvSpPr/>
          <p:nvPr/>
        </p:nvSpPr>
        <p:spPr>
          <a:xfrm>
            <a:off x="7108030" y="2409411"/>
            <a:ext cx="1323975" cy="428625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Customized ~</a:t>
            </a:r>
            <a:endParaRPr lang="en-US">
              <a:latin typeface="Arial Narrow" panose="020B0606020202030204" pitchFamily="34" charset="0"/>
            </a:endParaRPr>
          </a:p>
        </p:txBody>
      </p:sp>
      <p:sp>
        <p:nvSpPr>
          <p:cNvPr id="11" name="Rechteck: obere Ecken, eine abgerundet, eine abgeschnitten 10">
            <a:extLst>
              <a:ext uri="{FF2B5EF4-FFF2-40B4-BE49-F238E27FC236}">
                <a16:creationId xmlns:a16="http://schemas.microsoft.com/office/drawing/2014/main" id="{1A3F722E-F4FE-4AE4-898A-1920569E396D}"/>
              </a:ext>
            </a:extLst>
          </p:cNvPr>
          <p:cNvSpPr/>
          <p:nvPr/>
        </p:nvSpPr>
        <p:spPr>
          <a:xfrm>
            <a:off x="7108030" y="2914236"/>
            <a:ext cx="1323975" cy="428625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Standard ~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4831812-1983-4042-9690-6136F69E915F}"/>
              </a:ext>
            </a:extLst>
          </p:cNvPr>
          <p:cNvSpPr/>
          <p:nvPr/>
        </p:nvSpPr>
        <p:spPr>
          <a:xfrm>
            <a:off x="3531392" y="3590511"/>
            <a:ext cx="2076450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Skaleneffekt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E629C10E-1D49-418B-9DBA-3B57361869FB}"/>
              </a:ext>
            </a:extLst>
          </p:cNvPr>
          <p:cNvSpPr/>
          <p:nvPr/>
        </p:nvSpPr>
        <p:spPr>
          <a:xfrm>
            <a:off x="711993" y="5271674"/>
            <a:ext cx="2362201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Skalierbarkeit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5CB973DF-1888-4C64-82EF-5D6E87EC1D50}"/>
              </a:ext>
            </a:extLst>
          </p:cNvPr>
          <p:cNvSpPr/>
          <p:nvPr/>
        </p:nvSpPr>
        <p:spPr>
          <a:xfrm>
            <a:off x="3531392" y="4147724"/>
            <a:ext cx="2076450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Industrialisierung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D3C322-9F0B-4B2A-BB40-CB9D57FA2519}"/>
              </a:ext>
            </a:extLst>
          </p:cNvPr>
          <p:cNvSpPr/>
          <p:nvPr/>
        </p:nvSpPr>
        <p:spPr>
          <a:xfrm>
            <a:off x="711994" y="3590511"/>
            <a:ext cx="2362201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Kosten, Preis, </a:t>
            </a:r>
            <a:b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TCO, TCV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8EE8AC2-EAE9-4B50-991B-FFDE62F73EB3}"/>
              </a:ext>
            </a:extLst>
          </p:cNvPr>
          <p:cNvSpPr/>
          <p:nvPr/>
        </p:nvSpPr>
        <p:spPr>
          <a:xfrm>
            <a:off x="711994" y="4147724"/>
            <a:ext cx="2362201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Wirtschaftlichkeit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5CA50B2C-2AB2-487B-8853-8BDD720C9B6B}"/>
              </a:ext>
            </a:extLst>
          </p:cNvPr>
          <p:cNvSpPr/>
          <p:nvPr/>
        </p:nvSpPr>
        <p:spPr>
          <a:xfrm>
            <a:off x="3531392" y="4704936"/>
            <a:ext cx="2076450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Konsolidierung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90EEE0F-1551-49ED-990F-166D3A877D6E}"/>
              </a:ext>
            </a:extLst>
          </p:cNvPr>
          <p:cNvSpPr/>
          <p:nvPr/>
        </p:nvSpPr>
        <p:spPr>
          <a:xfrm>
            <a:off x="711993" y="5833649"/>
            <a:ext cx="2362201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Flexibilität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A29DFC5-A18C-4FF3-A0F8-021E7BB4629E}"/>
              </a:ext>
            </a:extLst>
          </p:cNvPr>
          <p:cNvSpPr/>
          <p:nvPr/>
        </p:nvSpPr>
        <p:spPr>
          <a:xfrm>
            <a:off x="3293268" y="3085686"/>
            <a:ext cx="2552699" cy="46196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Quellen der Wertschöpfung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BC4E4A1-3053-417C-848B-7326E5E114F3}"/>
              </a:ext>
            </a:extLst>
          </p:cNvPr>
          <p:cNvSpPr/>
          <p:nvPr/>
        </p:nvSpPr>
        <p:spPr>
          <a:xfrm>
            <a:off x="711994" y="3085686"/>
            <a:ext cx="2362201" cy="46196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Zielgrößen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5BCCDD1E-02AD-41DD-BE1B-0E85D397D830}"/>
              </a:ext>
            </a:extLst>
          </p:cNvPr>
          <p:cNvSpPr/>
          <p:nvPr/>
        </p:nvSpPr>
        <p:spPr>
          <a:xfrm>
            <a:off x="711994" y="409162"/>
            <a:ext cx="7720011" cy="46196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von der Absicht bis zum Vertrag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A7F9C32C-098C-4A1D-92C8-3CB9BD10B133}"/>
              </a:ext>
            </a:extLst>
          </p:cNvPr>
          <p:cNvSpPr/>
          <p:nvPr/>
        </p:nvSpPr>
        <p:spPr>
          <a:xfrm>
            <a:off x="711993" y="4709699"/>
            <a:ext cx="2362201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 dirty="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Qualität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1" name="Rechteck: obere Ecken, eine abgerundet, eine abgeschnitten 30">
            <a:extLst>
              <a:ext uri="{FF2B5EF4-FFF2-40B4-BE49-F238E27FC236}">
                <a16:creationId xmlns:a16="http://schemas.microsoft.com/office/drawing/2014/main" id="{C327BBFE-D276-49C7-B95C-7A8DC196620D}"/>
              </a:ext>
            </a:extLst>
          </p:cNvPr>
          <p:cNvSpPr/>
          <p:nvPr/>
        </p:nvSpPr>
        <p:spPr>
          <a:xfrm>
            <a:off x="7108030" y="3480973"/>
            <a:ext cx="1323975" cy="623888"/>
          </a:xfrm>
          <a:prstGeom prst="snip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sz="1800">
                <a:effectLst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Kauf-, Dienst-, Werks ~</a:t>
            </a:r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79D9EF58-EEF1-458A-B377-92184FE00B0C}"/>
              </a:ext>
            </a:extLst>
          </p:cNvPr>
          <p:cNvSpPr/>
          <p:nvPr/>
        </p:nvSpPr>
        <p:spPr>
          <a:xfrm>
            <a:off x="3531392" y="5276436"/>
            <a:ext cx="2076450" cy="514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de-DE" dirty="0" err="1"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de-DE" dirty="0"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-, Off-, </a:t>
            </a:r>
            <a:r>
              <a:rPr lang="de-DE" dirty="0" err="1"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Onshore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EEAB03C-E54E-4721-B3F6-A84CF96A6B1F}"/>
              </a:ext>
            </a:extLst>
          </p:cNvPr>
          <p:cNvSpPr txBox="1"/>
          <p:nvPr/>
        </p:nvSpPr>
        <p:spPr>
          <a:xfrm>
            <a:off x="3321842" y="585269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50: Einige Begriffe zu Übereinkünften zwischen Käufer und Anbieter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0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>
            <a:extLst>
              <a:ext uri="{FF2B5EF4-FFF2-40B4-BE49-F238E27FC236}">
                <a16:creationId xmlns:a16="http://schemas.microsoft.com/office/drawing/2014/main" id="{7AFDC998-93D5-40A0-833E-340113224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603" y="1271312"/>
            <a:ext cx="1692000" cy="1087437"/>
          </a:xfrm>
          <a:prstGeom prst="chevron">
            <a:avLst>
              <a:gd name="adj" fmla="val 21020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 dirty="0" err="1">
                <a:solidFill>
                  <a:schemeClr val="bg1"/>
                </a:solidFill>
                <a:latin typeface="Arial Narrow" panose="020B0606020202030204" pitchFamily="34" charset="0"/>
              </a:rPr>
              <a:t>Entwick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</a:p>
          <a:p>
            <a:pPr algn="ctr">
              <a:spcAft>
                <a:spcPct val="0"/>
              </a:spcAft>
              <a:buFontTx/>
              <a:buNone/>
            </a:pPr>
            <a:r>
              <a:rPr lang="de-DE" dirty="0" err="1">
                <a:solidFill>
                  <a:schemeClr val="bg1"/>
                </a:solidFill>
                <a:latin typeface="Arial Narrow" panose="020B0606020202030204" pitchFamily="34" charset="0"/>
              </a:rPr>
              <a:t>lung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32A48A35-3D47-4858-8B70-54799D2B6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9422" y="1271312"/>
            <a:ext cx="1692000" cy="1087437"/>
          </a:xfrm>
          <a:prstGeom prst="chevron">
            <a:avLst>
              <a:gd name="adj" fmla="val 20002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Produktion</a:t>
            </a:r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9BBA745E-BA44-471D-A237-E23062455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241" y="1271312"/>
            <a:ext cx="1692000" cy="1087437"/>
          </a:xfrm>
          <a:prstGeom prst="chevron">
            <a:avLst>
              <a:gd name="adj" fmla="val 21048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Marketing</a:t>
            </a:r>
          </a:p>
        </p:txBody>
      </p:sp>
      <p:sp>
        <p:nvSpPr>
          <p:cNvPr id="6" name="AutoShape 7">
            <a:extLst>
              <a:ext uri="{FF2B5EF4-FFF2-40B4-BE49-F238E27FC236}">
                <a16:creationId xmlns:a16="http://schemas.microsoft.com/office/drawing/2014/main" id="{2F497852-8378-4EA0-B7E0-BCBFB696E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060" y="1271312"/>
            <a:ext cx="1692000" cy="1087437"/>
          </a:xfrm>
          <a:prstGeom prst="chevron">
            <a:avLst>
              <a:gd name="adj" fmla="val 21048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Vertrieb</a:t>
            </a:r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947147E9-1DEB-4121-9B0E-8F46895F3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6879" y="1271312"/>
            <a:ext cx="1692000" cy="1087437"/>
          </a:xfrm>
          <a:prstGeom prst="chevron">
            <a:avLst>
              <a:gd name="adj" fmla="val 21048"/>
            </a:avLst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Service</a:t>
            </a:r>
          </a:p>
          <a:p>
            <a:pPr algn="ctr">
              <a:spcAft>
                <a:spcPct val="0"/>
              </a:spcAft>
              <a:buFontTx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(after </a:t>
            </a:r>
            <a:r>
              <a:rPr lang="de-DE" dirty="0" err="1">
                <a:solidFill>
                  <a:schemeClr val="bg1"/>
                </a:solidFill>
                <a:latin typeface="Arial Narrow" panose="020B0606020202030204" pitchFamily="34" charset="0"/>
              </a:rPr>
              <a:t>sales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8694B5FC-961A-4C04-84D5-AAE4D6A22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604" y="3119955"/>
            <a:ext cx="7915275" cy="388938"/>
          </a:xfrm>
          <a:prstGeom prst="chevron">
            <a:avLst>
              <a:gd name="adj" fmla="val 66141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Personalwesen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BDC4F672-33FA-461B-9BC7-8CACF804A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604" y="3624780"/>
            <a:ext cx="7915275" cy="388938"/>
          </a:xfrm>
          <a:prstGeom prst="chevron">
            <a:avLst>
              <a:gd name="adj" fmla="val 66141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Finanzen und Controlling</a:t>
            </a:r>
          </a:p>
        </p:txBody>
      </p:sp>
      <p:sp>
        <p:nvSpPr>
          <p:cNvPr id="10" name="AutoShape 11">
            <a:extLst>
              <a:ext uri="{FF2B5EF4-FFF2-40B4-BE49-F238E27FC236}">
                <a16:creationId xmlns:a16="http://schemas.microsoft.com/office/drawing/2014/main" id="{04D28822-B013-4188-BB1B-DBCFB53E5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604" y="2604812"/>
            <a:ext cx="7915275" cy="388937"/>
          </a:xfrm>
          <a:prstGeom prst="chevron">
            <a:avLst>
              <a:gd name="adj" fmla="val 66141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de-DE">
                <a:solidFill>
                  <a:schemeClr val="bg1"/>
                </a:solidFill>
                <a:latin typeface="Arial Narrow" panose="020B0606020202030204" pitchFamily="34" charset="0"/>
              </a:rPr>
              <a:t>Einkauf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181D5F3-AE21-42DB-96A3-B18AD2D3E157}"/>
              </a:ext>
            </a:extLst>
          </p:cNvPr>
          <p:cNvSpPr txBox="1"/>
          <p:nvPr/>
        </p:nvSpPr>
        <p:spPr>
          <a:xfrm>
            <a:off x="613603" y="5230537"/>
            <a:ext cx="6223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51: Typischer Aufbau einer Unternehmung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991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8">
            <a:extLst>
              <a:ext uri="{FF2B5EF4-FFF2-40B4-BE49-F238E27FC236}">
                <a16:creationId xmlns:a16="http://schemas.microsoft.com/office/drawing/2014/main" id="{07D0E78E-3CE2-4B4F-994E-34A0FC559B8F}"/>
              </a:ext>
            </a:extLst>
          </p:cNvPr>
          <p:cNvSpPr/>
          <p:nvPr/>
        </p:nvSpPr>
        <p:spPr>
          <a:xfrm>
            <a:off x="480115" y="2656792"/>
            <a:ext cx="5796260" cy="720000"/>
          </a:xfrm>
          <a:custGeom>
            <a:avLst/>
            <a:gdLst>
              <a:gd name="connsiteX0" fmla="*/ 0 w 5688310"/>
              <a:gd name="connsiteY0" fmla="*/ 0 h 576064"/>
              <a:gd name="connsiteX1" fmla="*/ 5400278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111 w 5688310"/>
              <a:gd name="connsiteY2" fmla="*/ 575345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8310" h="576064">
                <a:moveTo>
                  <a:pt x="0" y="0"/>
                </a:moveTo>
                <a:lnTo>
                  <a:pt x="1442070" y="0"/>
                </a:lnTo>
                <a:lnTo>
                  <a:pt x="5688111" y="575345"/>
                </a:lnTo>
                <a:cubicBezTo>
                  <a:pt x="5688177" y="575585"/>
                  <a:pt x="5688244" y="575824"/>
                  <a:pt x="5688310" y="576064"/>
                </a:cubicBez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635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D8D8D8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80">
            <a:extLst>
              <a:ext uri="{FF2B5EF4-FFF2-40B4-BE49-F238E27FC236}">
                <a16:creationId xmlns:a16="http://schemas.microsoft.com/office/drawing/2014/main" id="{B4AECDFC-27EF-4961-B22C-64788B144A11}"/>
              </a:ext>
            </a:extLst>
          </p:cNvPr>
          <p:cNvSpPr/>
          <p:nvPr/>
        </p:nvSpPr>
        <p:spPr>
          <a:xfrm flipH="1" flipV="1">
            <a:off x="2957360" y="2656791"/>
            <a:ext cx="5796260" cy="720000"/>
          </a:xfrm>
          <a:custGeom>
            <a:avLst/>
            <a:gdLst>
              <a:gd name="connsiteX0" fmla="*/ 0 w 5688310"/>
              <a:gd name="connsiteY0" fmla="*/ 0 h 576064"/>
              <a:gd name="connsiteX1" fmla="*/ 5400278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310 w 5688310"/>
              <a:gd name="connsiteY2" fmla="*/ 288032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  <a:gd name="connsiteX0" fmla="*/ 0 w 5688310"/>
              <a:gd name="connsiteY0" fmla="*/ 0 h 576064"/>
              <a:gd name="connsiteX1" fmla="*/ 1442070 w 5688310"/>
              <a:gd name="connsiteY1" fmla="*/ 0 h 576064"/>
              <a:gd name="connsiteX2" fmla="*/ 5688111 w 5688310"/>
              <a:gd name="connsiteY2" fmla="*/ 575345 h 576064"/>
              <a:gd name="connsiteX3" fmla="*/ 5688310 w 5688310"/>
              <a:gd name="connsiteY3" fmla="*/ 576064 h 576064"/>
              <a:gd name="connsiteX4" fmla="*/ 0 w 5688310"/>
              <a:gd name="connsiteY4" fmla="*/ 576064 h 576064"/>
              <a:gd name="connsiteX5" fmla="*/ 0 w 5688310"/>
              <a:gd name="connsiteY5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8310" h="576064">
                <a:moveTo>
                  <a:pt x="0" y="0"/>
                </a:moveTo>
                <a:lnTo>
                  <a:pt x="1442070" y="0"/>
                </a:lnTo>
                <a:lnTo>
                  <a:pt x="5688111" y="575345"/>
                </a:lnTo>
                <a:cubicBezTo>
                  <a:pt x="5688177" y="575585"/>
                  <a:pt x="5688244" y="575824"/>
                  <a:pt x="5688310" y="576064"/>
                </a:cubicBez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5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D8D8D8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72">
            <a:extLst>
              <a:ext uri="{FF2B5EF4-FFF2-40B4-BE49-F238E27FC236}">
                <a16:creationId xmlns:a16="http://schemas.microsoft.com/office/drawing/2014/main" id="{3675AA96-9109-460A-A231-2E78616FC727}"/>
              </a:ext>
            </a:extLst>
          </p:cNvPr>
          <p:cNvSpPr txBox="1"/>
          <p:nvPr/>
        </p:nvSpPr>
        <p:spPr>
          <a:xfrm>
            <a:off x="608004" y="2903637"/>
            <a:ext cx="292227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Aft>
                <a:spcPts val="45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Standards des vorherigen Betriebs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73">
            <a:extLst>
              <a:ext uri="{FF2B5EF4-FFF2-40B4-BE49-F238E27FC236}">
                <a16:creationId xmlns:a16="http://schemas.microsoft.com/office/drawing/2014/main" id="{01A5CB1A-B1E9-486E-8048-F14D2571304F}"/>
              </a:ext>
            </a:extLst>
          </p:cNvPr>
          <p:cNvSpPr txBox="1"/>
          <p:nvPr/>
        </p:nvSpPr>
        <p:spPr>
          <a:xfrm>
            <a:off x="6040956" y="2860088"/>
            <a:ext cx="2634567" cy="2492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D8D8D8"/>
              </a:buClr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Standards des IT-Dienstleisters</a:t>
            </a:r>
          </a:p>
        </p:txBody>
      </p:sp>
      <p:sp>
        <p:nvSpPr>
          <p:cNvPr id="6" name="Line 18">
            <a:extLst>
              <a:ext uri="{FF2B5EF4-FFF2-40B4-BE49-F238E27FC236}">
                <a16:creationId xmlns:a16="http://schemas.microsoft.com/office/drawing/2014/main" id="{C69BBDD7-5BC2-48D4-9DD1-1B0846E01B5A}"/>
              </a:ext>
            </a:extLst>
          </p:cNvPr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3505717" y="1664223"/>
            <a:ext cx="3175" cy="642937"/>
          </a:xfrm>
          <a:prstGeom prst="line">
            <a:avLst/>
          </a:prstGeom>
          <a:noFill/>
          <a:ln w="28575">
            <a:solidFill>
              <a:srgbClr val="FFFFFF"/>
            </a:solidFill>
            <a:prstDash val="sysDot"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Line 19">
            <a:extLst>
              <a:ext uri="{FF2B5EF4-FFF2-40B4-BE49-F238E27FC236}">
                <a16:creationId xmlns:a16="http://schemas.microsoft.com/office/drawing/2014/main" id="{6C14A725-8522-407D-B52D-8CCD06563BD0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4709603" y="1667398"/>
            <a:ext cx="3175" cy="639762"/>
          </a:xfrm>
          <a:prstGeom prst="line">
            <a:avLst/>
          </a:prstGeom>
          <a:noFill/>
          <a:ln w="28575">
            <a:solidFill>
              <a:srgbClr val="FFFFFF"/>
            </a:solidFill>
            <a:prstDash val="sysDot"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4">
            <a:extLst>
              <a:ext uri="{FF2B5EF4-FFF2-40B4-BE49-F238E27FC236}">
                <a16:creationId xmlns:a16="http://schemas.microsoft.com/office/drawing/2014/main" id="{C5F85689-BAEF-4872-8E3B-E7CF38A18388}"/>
              </a:ext>
            </a:extLst>
          </p:cNvPr>
          <p:cNvSpPr txBox="1"/>
          <p:nvPr/>
        </p:nvSpPr>
        <p:spPr>
          <a:xfrm>
            <a:off x="3648269" y="1797999"/>
            <a:ext cx="82509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Aft>
                <a:spcPts val="450"/>
              </a:spcAft>
            </a:pPr>
            <a:r>
              <a:rPr lang="en-US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Transition</a:t>
            </a:r>
            <a:endParaRPr lang="en-US" dirty="0">
              <a:solidFill>
                <a:prstClr val="black"/>
              </a:solidFill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75">
            <a:extLst>
              <a:ext uri="{FF2B5EF4-FFF2-40B4-BE49-F238E27FC236}">
                <a16:creationId xmlns:a16="http://schemas.microsoft.com/office/drawing/2014/main" id="{5E4E9DE5-A9DB-482A-91C4-008D58794638}"/>
              </a:ext>
            </a:extLst>
          </p:cNvPr>
          <p:cNvSpPr txBox="1"/>
          <p:nvPr/>
        </p:nvSpPr>
        <p:spPr>
          <a:xfrm>
            <a:off x="748926" y="1797999"/>
            <a:ext cx="141545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Aft>
                <a:spcPts val="450"/>
              </a:spcAft>
            </a:pPr>
            <a:r>
              <a:rPr lang="en-US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Manage the deal</a:t>
            </a:r>
            <a:endParaRPr lang="en-US" dirty="0">
              <a:solidFill>
                <a:prstClr val="black"/>
              </a:solidFill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76">
            <a:extLst>
              <a:ext uri="{FF2B5EF4-FFF2-40B4-BE49-F238E27FC236}">
                <a16:creationId xmlns:a16="http://schemas.microsoft.com/office/drawing/2014/main" id="{47AC4524-57A6-4BC1-9EE6-98C8F61B0B11}"/>
              </a:ext>
            </a:extLst>
          </p:cNvPr>
          <p:cNvSpPr txBox="1"/>
          <p:nvPr/>
        </p:nvSpPr>
        <p:spPr>
          <a:xfrm>
            <a:off x="4800397" y="1797999"/>
            <a:ext cx="126752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Aft>
                <a:spcPts val="450"/>
              </a:spcAft>
            </a:pPr>
            <a:r>
              <a:rPr lang="en-US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Transformation</a:t>
            </a:r>
            <a:endParaRPr lang="en-US" dirty="0">
              <a:solidFill>
                <a:prstClr val="black"/>
              </a:solidFill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77">
            <a:extLst>
              <a:ext uri="{FF2B5EF4-FFF2-40B4-BE49-F238E27FC236}">
                <a16:creationId xmlns:a16="http://schemas.microsoft.com/office/drawing/2014/main" id="{6D5C99AC-362B-460E-9788-DF828C8FDBE4}"/>
              </a:ext>
            </a:extLst>
          </p:cNvPr>
          <p:cNvSpPr txBox="1"/>
          <p:nvPr/>
        </p:nvSpPr>
        <p:spPr>
          <a:xfrm>
            <a:off x="7057998" y="1797999"/>
            <a:ext cx="92813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Aft>
                <a:spcPts val="450"/>
              </a:spcAft>
            </a:pPr>
            <a:r>
              <a:rPr lang="en-US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Operations</a:t>
            </a:r>
            <a:endParaRPr lang="en-US" dirty="0">
              <a:solidFill>
                <a:prstClr val="black"/>
              </a:solidFill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Line 19">
            <a:extLst>
              <a:ext uri="{FF2B5EF4-FFF2-40B4-BE49-F238E27FC236}">
                <a16:creationId xmlns:a16="http://schemas.microsoft.com/office/drawing/2014/main" id="{B90B82AA-CD33-4FA4-8695-0C51477A1CE4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6403235" y="1667398"/>
            <a:ext cx="3175" cy="639762"/>
          </a:xfrm>
          <a:prstGeom prst="line">
            <a:avLst/>
          </a:prstGeom>
          <a:noFill/>
          <a:ln w="28575">
            <a:solidFill>
              <a:srgbClr val="FFFFFF"/>
            </a:solidFill>
            <a:prstDash val="sysDot"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Pfeil: Chevron 12">
            <a:extLst>
              <a:ext uri="{FF2B5EF4-FFF2-40B4-BE49-F238E27FC236}">
                <a16:creationId xmlns:a16="http://schemas.microsoft.com/office/drawing/2014/main" id="{501A0944-94F5-4FE7-9EAA-D470735C1292}"/>
              </a:ext>
            </a:extLst>
          </p:cNvPr>
          <p:cNvSpPr/>
          <p:nvPr/>
        </p:nvSpPr>
        <p:spPr>
          <a:xfrm>
            <a:off x="6395091" y="1504663"/>
            <a:ext cx="2365423" cy="720000"/>
          </a:xfrm>
          <a:prstGeom prst="chevron">
            <a:avLst>
              <a:gd name="adj" fmla="val 226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Normal-</a:t>
            </a:r>
          </a:p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betrieb</a:t>
            </a:r>
          </a:p>
        </p:txBody>
      </p:sp>
      <p:sp>
        <p:nvSpPr>
          <p:cNvPr id="14" name="Pfeil: Chevron 13">
            <a:extLst>
              <a:ext uri="{FF2B5EF4-FFF2-40B4-BE49-F238E27FC236}">
                <a16:creationId xmlns:a16="http://schemas.microsoft.com/office/drawing/2014/main" id="{EC318F4A-9A0B-4571-ADDB-A34EA07C8B8E}"/>
              </a:ext>
            </a:extLst>
          </p:cNvPr>
          <p:cNvSpPr/>
          <p:nvPr/>
        </p:nvSpPr>
        <p:spPr>
          <a:xfrm>
            <a:off x="3585229" y="1504743"/>
            <a:ext cx="2879940" cy="720000"/>
          </a:xfrm>
          <a:prstGeom prst="chevron">
            <a:avLst>
              <a:gd name="adj" fmla="val 226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Bereit-</a:t>
            </a:r>
          </a:p>
          <a:p>
            <a:pPr algn="ctr"/>
            <a:r>
              <a:rPr lang="de-DE" dirty="0" err="1">
                <a:solidFill>
                  <a:schemeClr val="bg1"/>
                </a:solidFill>
                <a:latin typeface="Arial Narrow" panose="020B0606020202030204" pitchFamily="34" charset="0"/>
              </a:rPr>
              <a:t>stellung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Pfeil: Chevron 14">
            <a:extLst>
              <a:ext uri="{FF2B5EF4-FFF2-40B4-BE49-F238E27FC236}">
                <a16:creationId xmlns:a16="http://schemas.microsoft.com/office/drawing/2014/main" id="{3271987A-D637-4391-ADFE-F94ABD3D4009}"/>
              </a:ext>
            </a:extLst>
          </p:cNvPr>
          <p:cNvSpPr/>
          <p:nvPr/>
        </p:nvSpPr>
        <p:spPr>
          <a:xfrm>
            <a:off x="1999124" y="1504743"/>
            <a:ext cx="1656184" cy="720000"/>
          </a:xfrm>
          <a:prstGeom prst="chevron">
            <a:avLst>
              <a:gd name="adj" fmla="val 226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Vertrags-abschluss</a:t>
            </a:r>
          </a:p>
        </p:txBody>
      </p:sp>
      <p:sp>
        <p:nvSpPr>
          <p:cNvPr id="16" name="Pfeil: Chevron 15">
            <a:extLst>
              <a:ext uri="{FF2B5EF4-FFF2-40B4-BE49-F238E27FC236}">
                <a16:creationId xmlns:a16="http://schemas.microsoft.com/office/drawing/2014/main" id="{483AF7B1-A0AB-46E1-9C50-EBCAA37C5092}"/>
              </a:ext>
            </a:extLst>
          </p:cNvPr>
          <p:cNvSpPr/>
          <p:nvPr/>
        </p:nvSpPr>
        <p:spPr>
          <a:xfrm>
            <a:off x="479917" y="1504743"/>
            <a:ext cx="1589286" cy="720000"/>
          </a:xfrm>
          <a:prstGeom prst="chevron">
            <a:avLst>
              <a:gd name="adj" fmla="val 226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Geschäfts-anbahnung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3DA8105C-ABFD-4F8A-BCE2-68BA046E9A1D}"/>
              </a:ext>
            </a:extLst>
          </p:cNvPr>
          <p:cNvSpPr/>
          <p:nvPr/>
        </p:nvSpPr>
        <p:spPr>
          <a:xfrm>
            <a:off x="3189907" y="2162487"/>
            <a:ext cx="673530" cy="29794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CMO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99B8F4C7-A40B-4C89-B28B-771B1BF2E610}"/>
              </a:ext>
            </a:extLst>
          </p:cNvPr>
          <p:cNvSpPr/>
          <p:nvPr/>
        </p:nvSpPr>
        <p:spPr>
          <a:xfrm>
            <a:off x="4313116" y="2162487"/>
            <a:ext cx="792974" cy="29794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CMO+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4D4D8D27-8A94-4AAB-B512-1C8E1F441AA3}"/>
              </a:ext>
            </a:extLst>
          </p:cNvPr>
          <p:cNvSpPr/>
          <p:nvPr/>
        </p:nvSpPr>
        <p:spPr>
          <a:xfrm>
            <a:off x="6109497" y="2162487"/>
            <a:ext cx="673530" cy="29794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FMO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B9FEEE9D-C22C-443A-A911-99E361AF66F6}"/>
              </a:ext>
            </a:extLst>
          </p:cNvPr>
          <p:cNvSpPr/>
          <p:nvPr/>
        </p:nvSpPr>
        <p:spPr>
          <a:xfrm>
            <a:off x="3585229" y="886654"/>
            <a:ext cx="5175285" cy="4085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Betrieb beim IT-Dienstleister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706C122-BF88-4B8C-9BB9-22B4687D377E}"/>
              </a:ext>
            </a:extLst>
          </p:cNvPr>
          <p:cNvSpPr txBox="1"/>
          <p:nvPr/>
        </p:nvSpPr>
        <p:spPr>
          <a:xfrm>
            <a:off x="479916" y="5246003"/>
            <a:ext cx="7089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52: Tätigkeiten und Ablauf der Geschäftsbeziehung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570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DFC79D5-8E4C-478A-9429-D88488882897}"/>
              </a:ext>
            </a:extLst>
          </p:cNvPr>
          <p:cNvSpPr/>
          <p:nvPr/>
        </p:nvSpPr>
        <p:spPr>
          <a:xfrm>
            <a:off x="767709" y="1876715"/>
            <a:ext cx="2520000" cy="64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Mission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63B4582-B973-4FBD-9B81-D569977ADEFF}"/>
              </a:ext>
            </a:extLst>
          </p:cNvPr>
          <p:cNvSpPr/>
          <p:nvPr/>
        </p:nvSpPr>
        <p:spPr>
          <a:xfrm>
            <a:off x="767709" y="886609"/>
            <a:ext cx="2520000" cy="64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Vision</a:t>
            </a:r>
          </a:p>
        </p:txBody>
      </p:sp>
      <p:cxnSp>
        <p:nvCxnSpPr>
          <p:cNvPr id="9" name="Verbinder: gewinkelt 8">
            <a:extLst>
              <a:ext uri="{FF2B5EF4-FFF2-40B4-BE49-F238E27FC236}">
                <a16:creationId xmlns:a16="http://schemas.microsoft.com/office/drawing/2014/main" id="{505932CA-40ED-47F2-A54F-87E8439720E7}"/>
              </a:ext>
            </a:extLst>
          </p:cNvPr>
          <p:cNvCxnSpPr>
            <a:cxnSpLocks/>
            <a:stCxn id="3" idx="2"/>
            <a:endCxn id="2" idx="0"/>
          </p:cNvCxnSpPr>
          <p:nvPr/>
        </p:nvCxnSpPr>
        <p:spPr>
          <a:xfrm>
            <a:off x="2027709" y="1534609"/>
            <a:ext cx="0" cy="342106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AF212141-237F-42FC-8634-E00C6FC3CCDE}"/>
              </a:ext>
            </a:extLst>
          </p:cNvPr>
          <p:cNvSpPr/>
          <p:nvPr/>
        </p:nvSpPr>
        <p:spPr>
          <a:xfrm>
            <a:off x="767709" y="2866821"/>
            <a:ext cx="2520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Leitlinien</a:t>
            </a:r>
            <a:r>
              <a:rPr lang="en-US" dirty="0">
                <a:latin typeface="Arial Narrow" panose="020B0606020202030204" pitchFamily="34" charset="0"/>
              </a:rPr>
              <a:t> (policies)</a:t>
            </a:r>
          </a:p>
        </p:txBody>
      </p:sp>
      <p:cxnSp>
        <p:nvCxnSpPr>
          <p:cNvPr id="19" name="Verbinder: gewinkelt 8">
            <a:extLst>
              <a:ext uri="{FF2B5EF4-FFF2-40B4-BE49-F238E27FC236}">
                <a16:creationId xmlns:a16="http://schemas.microsoft.com/office/drawing/2014/main" id="{D75FB8D6-110D-480E-BD93-5FF0D5FB0EB5}"/>
              </a:ext>
            </a:extLst>
          </p:cNvPr>
          <p:cNvCxnSpPr>
            <a:cxnSpLocks/>
            <a:stCxn id="2" idx="2"/>
            <a:endCxn id="14" idx="0"/>
          </p:cNvCxnSpPr>
          <p:nvPr/>
        </p:nvCxnSpPr>
        <p:spPr>
          <a:xfrm>
            <a:off x="2027709" y="2524715"/>
            <a:ext cx="0" cy="342106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>
            <a:extLst>
              <a:ext uri="{FF2B5EF4-FFF2-40B4-BE49-F238E27FC236}">
                <a16:creationId xmlns:a16="http://schemas.microsoft.com/office/drawing/2014/main" id="{4D9AD88A-14D2-4219-A6B1-1793EED56924}"/>
              </a:ext>
            </a:extLst>
          </p:cNvPr>
          <p:cNvSpPr/>
          <p:nvPr/>
        </p:nvSpPr>
        <p:spPr>
          <a:xfrm>
            <a:off x="5080814" y="1390790"/>
            <a:ext cx="2159986" cy="64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 Narrow" panose="020B0606020202030204" pitchFamily="34" charset="0"/>
              </a:rPr>
              <a:t>Strategische Planung</a:t>
            </a:r>
          </a:p>
        </p:txBody>
      </p:sp>
      <p:cxnSp>
        <p:nvCxnSpPr>
          <p:cNvPr id="35" name="Verbinder: gewinkelt 34">
            <a:extLst>
              <a:ext uri="{FF2B5EF4-FFF2-40B4-BE49-F238E27FC236}">
                <a16:creationId xmlns:a16="http://schemas.microsoft.com/office/drawing/2014/main" id="{77B8811C-3B92-4946-BD95-D9739B094F94}"/>
              </a:ext>
            </a:extLst>
          </p:cNvPr>
          <p:cNvCxnSpPr>
            <a:cxnSpLocks/>
            <a:stCxn id="34" idx="2"/>
            <a:endCxn id="37" idx="0"/>
          </p:cNvCxnSpPr>
          <p:nvPr/>
        </p:nvCxnSpPr>
        <p:spPr>
          <a:xfrm rot="5400000">
            <a:off x="5261116" y="1643203"/>
            <a:ext cx="504105" cy="1295279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>
            <a:extLst>
              <a:ext uri="{FF2B5EF4-FFF2-40B4-BE49-F238E27FC236}">
                <a16:creationId xmlns:a16="http://schemas.microsoft.com/office/drawing/2014/main" id="{E5E14E75-17CC-4EC1-A44B-8D4274E7BDDD}"/>
              </a:ext>
            </a:extLst>
          </p:cNvPr>
          <p:cNvSpPr/>
          <p:nvPr/>
        </p:nvSpPr>
        <p:spPr>
          <a:xfrm>
            <a:off x="6403786" y="2542895"/>
            <a:ext cx="2160000" cy="64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 Narrow" panose="020B0606020202030204" pitchFamily="34" charset="0"/>
              </a:rPr>
              <a:t>Unternehmensanalyse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2E79C99-BA6A-4025-AB88-6519F3524A60}"/>
              </a:ext>
            </a:extLst>
          </p:cNvPr>
          <p:cNvSpPr/>
          <p:nvPr/>
        </p:nvSpPr>
        <p:spPr>
          <a:xfrm>
            <a:off x="3785528" y="2542895"/>
            <a:ext cx="2160000" cy="64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 Narrow" panose="020B0606020202030204" pitchFamily="34" charset="0"/>
              </a:rPr>
              <a:t>Umweltanalyse</a:t>
            </a:r>
          </a:p>
        </p:txBody>
      </p:sp>
      <p:cxnSp>
        <p:nvCxnSpPr>
          <p:cNvPr id="38" name="Verbinder: gewinkelt 37">
            <a:extLst>
              <a:ext uri="{FF2B5EF4-FFF2-40B4-BE49-F238E27FC236}">
                <a16:creationId xmlns:a16="http://schemas.microsoft.com/office/drawing/2014/main" id="{59D70570-0648-4101-ACFF-A976FB16FCB2}"/>
              </a:ext>
            </a:extLst>
          </p:cNvPr>
          <p:cNvCxnSpPr>
            <a:cxnSpLocks/>
            <a:stCxn id="34" idx="2"/>
            <a:endCxn id="36" idx="0"/>
          </p:cNvCxnSpPr>
          <p:nvPr/>
        </p:nvCxnSpPr>
        <p:spPr>
          <a:xfrm rot="16200000" flipH="1">
            <a:off x="6570244" y="1629352"/>
            <a:ext cx="504105" cy="1322979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hteck 41">
            <a:extLst>
              <a:ext uri="{FF2B5EF4-FFF2-40B4-BE49-F238E27FC236}">
                <a16:creationId xmlns:a16="http://schemas.microsoft.com/office/drawing/2014/main" id="{4651FDCC-E048-443C-85CD-BAB7256AF09C}"/>
              </a:ext>
            </a:extLst>
          </p:cNvPr>
          <p:cNvSpPr/>
          <p:nvPr/>
        </p:nvSpPr>
        <p:spPr>
          <a:xfrm>
            <a:off x="767709" y="3856926"/>
            <a:ext cx="2520000" cy="6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Ziele: Unternehmen, Geschäftsbereiche usw.</a:t>
            </a:r>
            <a:endParaRPr lang="en-US" dirty="0">
              <a:latin typeface="Arial Narrow" panose="020B0606020202030204" pitchFamily="34" charset="0"/>
            </a:endParaRPr>
          </a:p>
        </p:txBody>
      </p:sp>
      <p:cxnSp>
        <p:nvCxnSpPr>
          <p:cNvPr id="43" name="Verbinder: gewinkelt 8">
            <a:extLst>
              <a:ext uri="{FF2B5EF4-FFF2-40B4-BE49-F238E27FC236}">
                <a16:creationId xmlns:a16="http://schemas.microsoft.com/office/drawing/2014/main" id="{3A8F315D-3CD8-42A7-BE48-F0B3802FBC0C}"/>
              </a:ext>
            </a:extLst>
          </p:cNvPr>
          <p:cNvCxnSpPr>
            <a:cxnSpLocks/>
            <a:stCxn id="14" idx="2"/>
            <a:endCxn id="42" idx="0"/>
          </p:cNvCxnSpPr>
          <p:nvPr/>
        </p:nvCxnSpPr>
        <p:spPr>
          <a:xfrm>
            <a:off x="2027709" y="3514821"/>
            <a:ext cx="0" cy="342105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hteck 59">
            <a:extLst>
              <a:ext uri="{FF2B5EF4-FFF2-40B4-BE49-F238E27FC236}">
                <a16:creationId xmlns:a16="http://schemas.microsoft.com/office/drawing/2014/main" id="{4B9ECF32-A9A8-4769-AB97-9E9D26DA0EC7}"/>
              </a:ext>
            </a:extLst>
          </p:cNvPr>
          <p:cNvSpPr/>
          <p:nvPr/>
        </p:nvSpPr>
        <p:spPr>
          <a:xfrm>
            <a:off x="4900806" y="3856926"/>
            <a:ext cx="2520000" cy="64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Portfolioanalyse</a:t>
            </a:r>
            <a:endParaRPr lang="en-US" dirty="0">
              <a:latin typeface="Arial Narrow" panose="020B0606020202030204" pitchFamily="34" charset="0"/>
            </a:endParaRPr>
          </a:p>
        </p:txBody>
      </p:sp>
      <p:cxnSp>
        <p:nvCxnSpPr>
          <p:cNvPr id="61" name="Verbinder: gewinkelt 60">
            <a:extLst>
              <a:ext uri="{FF2B5EF4-FFF2-40B4-BE49-F238E27FC236}">
                <a16:creationId xmlns:a16="http://schemas.microsoft.com/office/drawing/2014/main" id="{95B096BE-A03A-47B5-A5EA-BF0F5AAA2458}"/>
              </a:ext>
            </a:extLst>
          </p:cNvPr>
          <p:cNvCxnSpPr>
            <a:cxnSpLocks/>
            <a:stCxn id="3" idx="3"/>
            <a:endCxn id="34" idx="1"/>
          </p:cNvCxnSpPr>
          <p:nvPr/>
        </p:nvCxnSpPr>
        <p:spPr>
          <a:xfrm>
            <a:off x="3287709" y="1210609"/>
            <a:ext cx="1793105" cy="504181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Verbinder: gewinkelt 63">
            <a:extLst>
              <a:ext uri="{FF2B5EF4-FFF2-40B4-BE49-F238E27FC236}">
                <a16:creationId xmlns:a16="http://schemas.microsoft.com/office/drawing/2014/main" id="{75152516-4A1E-46F2-9B4E-EB53663C16A2}"/>
              </a:ext>
            </a:extLst>
          </p:cNvPr>
          <p:cNvCxnSpPr>
            <a:cxnSpLocks/>
            <a:stCxn id="2" idx="3"/>
            <a:endCxn id="34" idx="1"/>
          </p:cNvCxnSpPr>
          <p:nvPr/>
        </p:nvCxnSpPr>
        <p:spPr>
          <a:xfrm flipV="1">
            <a:off x="3287709" y="1714790"/>
            <a:ext cx="1793105" cy="485925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Verbinder: gewinkelt 66">
            <a:extLst>
              <a:ext uri="{FF2B5EF4-FFF2-40B4-BE49-F238E27FC236}">
                <a16:creationId xmlns:a16="http://schemas.microsoft.com/office/drawing/2014/main" id="{F0D7F06F-D248-4D27-B0E0-7E1B4DB3FB10}"/>
              </a:ext>
            </a:extLst>
          </p:cNvPr>
          <p:cNvCxnSpPr>
            <a:cxnSpLocks/>
            <a:stCxn id="37" idx="2"/>
            <a:endCxn id="60" idx="0"/>
          </p:cNvCxnSpPr>
          <p:nvPr/>
        </p:nvCxnSpPr>
        <p:spPr>
          <a:xfrm rot="16200000" flipH="1">
            <a:off x="5180152" y="2876271"/>
            <a:ext cx="666031" cy="1295278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Verbinder: gewinkelt 69">
            <a:extLst>
              <a:ext uri="{FF2B5EF4-FFF2-40B4-BE49-F238E27FC236}">
                <a16:creationId xmlns:a16="http://schemas.microsoft.com/office/drawing/2014/main" id="{E2E18B43-0E81-4C6C-A0ED-AB232D36EA1C}"/>
              </a:ext>
            </a:extLst>
          </p:cNvPr>
          <p:cNvCxnSpPr>
            <a:cxnSpLocks/>
            <a:stCxn id="36" idx="2"/>
            <a:endCxn id="60" idx="0"/>
          </p:cNvCxnSpPr>
          <p:nvPr/>
        </p:nvCxnSpPr>
        <p:spPr>
          <a:xfrm rot="5400000">
            <a:off x="6489281" y="2862420"/>
            <a:ext cx="666031" cy="1322980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hteck 76">
            <a:extLst>
              <a:ext uri="{FF2B5EF4-FFF2-40B4-BE49-F238E27FC236}">
                <a16:creationId xmlns:a16="http://schemas.microsoft.com/office/drawing/2014/main" id="{1D16EE50-39C4-480A-8D36-2B76555278C7}"/>
              </a:ext>
            </a:extLst>
          </p:cNvPr>
          <p:cNvSpPr/>
          <p:nvPr/>
        </p:nvSpPr>
        <p:spPr>
          <a:xfrm>
            <a:off x="767709" y="4857310"/>
            <a:ext cx="7796077" cy="5041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operative Planung und Umsetzung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82" name="Pfeil: nach links, rechts und oben 81">
            <a:extLst>
              <a:ext uri="{FF2B5EF4-FFF2-40B4-BE49-F238E27FC236}">
                <a16:creationId xmlns:a16="http://schemas.microsoft.com/office/drawing/2014/main" id="{10ACED8D-1DC5-468E-A113-861F29397809}"/>
              </a:ext>
            </a:extLst>
          </p:cNvPr>
          <p:cNvSpPr/>
          <p:nvPr/>
        </p:nvSpPr>
        <p:spPr>
          <a:xfrm flipV="1">
            <a:off x="3370611" y="3905250"/>
            <a:ext cx="1467213" cy="923484"/>
          </a:xfrm>
          <a:prstGeom prst="leftRightUpArrow">
            <a:avLst>
              <a:gd name="adj1" fmla="val 29496"/>
              <a:gd name="adj2" fmla="val 29496"/>
              <a:gd name="adj3" fmla="val 2275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3B85FAD-5133-4AB7-9DA1-208405EE0442}"/>
              </a:ext>
            </a:extLst>
          </p:cNvPr>
          <p:cNvSpPr txBox="1"/>
          <p:nvPr/>
        </p:nvSpPr>
        <p:spPr>
          <a:xfrm>
            <a:off x="767709" y="5715544"/>
            <a:ext cx="68808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53: Strategische Planung (einfache Grundstruktur)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89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6509BB20-7CC1-4C3F-B9FB-A0E425CDEC23}"/>
              </a:ext>
            </a:extLst>
          </p:cNvPr>
          <p:cNvSpPr/>
          <p:nvPr/>
        </p:nvSpPr>
        <p:spPr>
          <a:xfrm>
            <a:off x="1123950" y="1790700"/>
            <a:ext cx="1440000" cy="14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Stars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8F81D15-6F4C-4C7F-8E68-913CD3A09DCA}"/>
              </a:ext>
            </a:extLst>
          </p:cNvPr>
          <p:cNvSpPr/>
          <p:nvPr/>
        </p:nvSpPr>
        <p:spPr>
          <a:xfrm>
            <a:off x="2563950" y="1790700"/>
            <a:ext cx="1440000" cy="14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Fragezeichen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3B85C62-DE60-48BE-8B04-0D1B3E6B2434}"/>
              </a:ext>
            </a:extLst>
          </p:cNvPr>
          <p:cNvSpPr/>
          <p:nvPr/>
        </p:nvSpPr>
        <p:spPr>
          <a:xfrm>
            <a:off x="1123950" y="3230700"/>
            <a:ext cx="144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Milchkühe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169471A-FFC4-4150-B44F-5C275D72CC03}"/>
              </a:ext>
            </a:extLst>
          </p:cNvPr>
          <p:cNvSpPr/>
          <p:nvPr/>
        </p:nvSpPr>
        <p:spPr>
          <a:xfrm>
            <a:off x="2563950" y="3230700"/>
            <a:ext cx="1440000" cy="14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Arme Hunde</a:t>
            </a:r>
          </a:p>
        </p:txBody>
      </p:sp>
      <p:cxnSp>
        <p:nvCxnSpPr>
          <p:cNvPr id="6" name="Verbinder: gewinkelt 8">
            <a:extLst>
              <a:ext uri="{FF2B5EF4-FFF2-40B4-BE49-F238E27FC236}">
                <a16:creationId xmlns:a16="http://schemas.microsoft.com/office/drawing/2014/main" id="{9416EAC2-2134-4EF3-891A-B7D0112DEE87}"/>
              </a:ext>
            </a:extLst>
          </p:cNvPr>
          <p:cNvCxnSpPr>
            <a:cxnSpLocks/>
          </p:cNvCxnSpPr>
          <p:nvPr/>
        </p:nvCxnSpPr>
        <p:spPr>
          <a:xfrm flipV="1">
            <a:off x="923925" y="1552575"/>
            <a:ext cx="0" cy="3118126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6269D357-6C7B-49A9-B9F6-7544DF7B0800}"/>
              </a:ext>
            </a:extLst>
          </p:cNvPr>
          <p:cNvSpPr txBox="1"/>
          <p:nvPr/>
        </p:nvSpPr>
        <p:spPr>
          <a:xfrm rot="16200000">
            <a:off x="-414244" y="2760167"/>
            <a:ext cx="2199320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Marktwachstum (pro Jahr)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E06192D-FA8F-48B8-9207-6452129BC25C}"/>
              </a:ext>
            </a:extLst>
          </p:cNvPr>
          <p:cNvSpPr txBox="1"/>
          <p:nvPr/>
        </p:nvSpPr>
        <p:spPr>
          <a:xfrm>
            <a:off x="2288737" y="4963450"/>
            <a:ext cx="1715213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r">
              <a:buNone/>
            </a:pPr>
            <a:r>
              <a:rPr lang="de-DE" dirty="0">
                <a:latin typeface="Arial Narrow" panose="020B0606020202030204" pitchFamily="34" charset="0"/>
              </a:rPr>
              <a:t>relativer Marktanteil</a:t>
            </a:r>
          </a:p>
        </p:txBody>
      </p:sp>
      <p:cxnSp>
        <p:nvCxnSpPr>
          <p:cNvPr id="12" name="Verbinder: gewinkelt 8">
            <a:extLst>
              <a:ext uri="{FF2B5EF4-FFF2-40B4-BE49-F238E27FC236}">
                <a16:creationId xmlns:a16="http://schemas.microsoft.com/office/drawing/2014/main" id="{476C0B10-FC23-44D4-93FF-D87BA3365DDA}"/>
              </a:ext>
            </a:extLst>
          </p:cNvPr>
          <p:cNvCxnSpPr>
            <a:cxnSpLocks/>
          </p:cNvCxnSpPr>
          <p:nvPr/>
        </p:nvCxnSpPr>
        <p:spPr>
          <a:xfrm flipH="1">
            <a:off x="904875" y="4886325"/>
            <a:ext cx="3086100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712921B4-C1EB-4BCC-BBF4-43203950D7F2}"/>
              </a:ext>
            </a:extLst>
          </p:cNvPr>
          <p:cNvSpPr>
            <a:spLocks noChangeAspect="1"/>
          </p:cNvSpPr>
          <p:nvPr/>
        </p:nvSpPr>
        <p:spPr>
          <a:xfrm>
            <a:off x="6099659" y="1790700"/>
            <a:ext cx="961200" cy="96120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2278BA93-F1F5-4F9F-80BC-48EBB6DCCC79}"/>
              </a:ext>
            </a:extLst>
          </p:cNvPr>
          <p:cNvSpPr>
            <a:spLocks noChangeAspect="1"/>
          </p:cNvSpPr>
          <p:nvPr/>
        </p:nvSpPr>
        <p:spPr>
          <a:xfrm>
            <a:off x="5140050" y="1790700"/>
            <a:ext cx="961200" cy="96120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ABAA49F6-0727-4618-9AFD-6E3F4AEEB584}"/>
              </a:ext>
            </a:extLst>
          </p:cNvPr>
          <p:cNvSpPr>
            <a:spLocks noChangeAspect="1"/>
          </p:cNvSpPr>
          <p:nvPr/>
        </p:nvSpPr>
        <p:spPr>
          <a:xfrm>
            <a:off x="5140050" y="3709500"/>
            <a:ext cx="961200" cy="9612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cxnSp>
        <p:nvCxnSpPr>
          <p:cNvPr id="20" name="Verbinder: gewinkelt 8">
            <a:extLst>
              <a:ext uri="{FF2B5EF4-FFF2-40B4-BE49-F238E27FC236}">
                <a16:creationId xmlns:a16="http://schemas.microsoft.com/office/drawing/2014/main" id="{23E900CA-2327-4541-A2B0-C6696378E474}"/>
              </a:ext>
            </a:extLst>
          </p:cNvPr>
          <p:cNvCxnSpPr>
            <a:cxnSpLocks/>
          </p:cNvCxnSpPr>
          <p:nvPr/>
        </p:nvCxnSpPr>
        <p:spPr>
          <a:xfrm flipV="1">
            <a:off x="4940025" y="1552575"/>
            <a:ext cx="0" cy="3118126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704BF01C-6A4D-40B8-99DA-EA8527105462}"/>
              </a:ext>
            </a:extLst>
          </p:cNvPr>
          <p:cNvSpPr txBox="1"/>
          <p:nvPr/>
        </p:nvSpPr>
        <p:spPr>
          <a:xfrm rot="16200000">
            <a:off x="4006615" y="2331542"/>
            <a:ext cx="1389804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de-DE" dirty="0">
                <a:latin typeface="Arial Narrow" panose="020B0606020202030204" pitchFamily="34" charset="0"/>
              </a:rPr>
              <a:t>Marktattraktivität</a:t>
            </a:r>
          </a:p>
        </p:txBody>
      </p:sp>
      <p:cxnSp>
        <p:nvCxnSpPr>
          <p:cNvPr id="22" name="Verbinder: gewinkelt 8">
            <a:extLst>
              <a:ext uri="{FF2B5EF4-FFF2-40B4-BE49-F238E27FC236}">
                <a16:creationId xmlns:a16="http://schemas.microsoft.com/office/drawing/2014/main" id="{E33C7071-F934-44D6-BA8D-927C0849BB1A}"/>
              </a:ext>
            </a:extLst>
          </p:cNvPr>
          <p:cNvCxnSpPr>
            <a:cxnSpLocks/>
          </p:cNvCxnSpPr>
          <p:nvPr/>
        </p:nvCxnSpPr>
        <p:spPr>
          <a:xfrm>
            <a:off x="5140050" y="4886325"/>
            <a:ext cx="3086100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9223703B-625C-4277-81D8-F7CD3EA7081A}"/>
              </a:ext>
            </a:extLst>
          </p:cNvPr>
          <p:cNvSpPr txBox="1"/>
          <p:nvPr/>
        </p:nvSpPr>
        <p:spPr>
          <a:xfrm>
            <a:off x="5681507" y="4963450"/>
            <a:ext cx="2333909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r">
              <a:buNone/>
            </a:pPr>
            <a:r>
              <a:rPr lang="de-DE" dirty="0">
                <a:latin typeface="Arial Narrow" panose="020B0606020202030204" pitchFamily="34" charset="0"/>
              </a:rPr>
              <a:t>relativer Wettbewerbsvorteil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0B2F4880-E5AC-4400-812E-575AB4967E0D}"/>
              </a:ext>
            </a:extLst>
          </p:cNvPr>
          <p:cNvSpPr>
            <a:spLocks noChangeAspect="1"/>
          </p:cNvSpPr>
          <p:nvPr/>
        </p:nvSpPr>
        <p:spPr>
          <a:xfrm>
            <a:off x="6099659" y="2748300"/>
            <a:ext cx="961200" cy="96120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EB28E64-7F31-4A8F-9C24-2181F05EC125}"/>
              </a:ext>
            </a:extLst>
          </p:cNvPr>
          <p:cNvSpPr>
            <a:spLocks noChangeAspect="1"/>
          </p:cNvSpPr>
          <p:nvPr/>
        </p:nvSpPr>
        <p:spPr>
          <a:xfrm>
            <a:off x="7054216" y="3705900"/>
            <a:ext cx="961200" cy="96120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2AE9C53-9F59-438E-A604-EA5D4438326C}"/>
              </a:ext>
            </a:extLst>
          </p:cNvPr>
          <p:cNvSpPr>
            <a:spLocks noChangeAspect="1"/>
          </p:cNvSpPr>
          <p:nvPr/>
        </p:nvSpPr>
        <p:spPr>
          <a:xfrm>
            <a:off x="5140050" y="2748300"/>
            <a:ext cx="961200" cy="9612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EE33FC6E-9D8D-488A-A7B4-DE9647F5FED0}"/>
              </a:ext>
            </a:extLst>
          </p:cNvPr>
          <p:cNvSpPr>
            <a:spLocks noChangeAspect="1"/>
          </p:cNvSpPr>
          <p:nvPr/>
        </p:nvSpPr>
        <p:spPr>
          <a:xfrm>
            <a:off x="6099659" y="3709500"/>
            <a:ext cx="961200" cy="9612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4A75587C-2A91-4766-8D02-2C5980CD06D4}"/>
              </a:ext>
            </a:extLst>
          </p:cNvPr>
          <p:cNvSpPr>
            <a:spLocks noChangeAspect="1"/>
          </p:cNvSpPr>
          <p:nvPr/>
        </p:nvSpPr>
        <p:spPr>
          <a:xfrm>
            <a:off x="7060859" y="1790700"/>
            <a:ext cx="961200" cy="96120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D4A56A24-01A3-484D-83BE-0F6762353D7E}"/>
              </a:ext>
            </a:extLst>
          </p:cNvPr>
          <p:cNvSpPr>
            <a:spLocks noChangeAspect="1"/>
          </p:cNvSpPr>
          <p:nvPr/>
        </p:nvSpPr>
        <p:spPr>
          <a:xfrm>
            <a:off x="7060859" y="2742900"/>
            <a:ext cx="961200" cy="96120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20A4E89E-3BE3-45F9-B5FD-133F435AA2D0}"/>
              </a:ext>
            </a:extLst>
          </p:cNvPr>
          <p:cNvSpPr txBox="1"/>
          <p:nvPr/>
        </p:nvSpPr>
        <p:spPr>
          <a:xfrm>
            <a:off x="2054475" y="1405888"/>
            <a:ext cx="987450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r">
              <a:buNone/>
            </a:pPr>
            <a:r>
              <a:rPr lang="de-DE" u="sng" dirty="0">
                <a:latin typeface="Arial Narrow" panose="020B0606020202030204" pitchFamily="34" charset="0"/>
              </a:rPr>
              <a:t>BCG-Matrix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E162A0E-E0F0-4F04-B1F5-8466173706BB}"/>
              </a:ext>
            </a:extLst>
          </p:cNvPr>
          <p:cNvSpPr txBox="1"/>
          <p:nvPr/>
        </p:nvSpPr>
        <p:spPr>
          <a:xfrm>
            <a:off x="5853802" y="1405888"/>
            <a:ext cx="1397819" cy="27699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r">
              <a:buNone/>
            </a:pPr>
            <a:r>
              <a:rPr lang="de-DE" u="sng" dirty="0">
                <a:latin typeface="Arial Narrow" panose="020B0606020202030204" pitchFamily="34" charset="0"/>
              </a:rPr>
              <a:t>McKinsey-Matrix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5AA276F2-033D-45AD-8DC3-1BC8E6D1FEA1}"/>
              </a:ext>
            </a:extLst>
          </p:cNvPr>
          <p:cNvSpPr txBox="1"/>
          <p:nvPr/>
        </p:nvSpPr>
        <p:spPr>
          <a:xfrm>
            <a:off x="6193516" y="2037670"/>
            <a:ext cx="1738469" cy="492443"/>
          </a:xfrm>
          <a:prstGeom prst="rect">
            <a:avLst/>
          </a:prstGeom>
          <a:solidFill>
            <a:schemeClr val="accent6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Wachstums- bzw. Investitionsstrategie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86025A3-B62D-49BF-8ED1-DBFEAE14223A}"/>
              </a:ext>
            </a:extLst>
          </p:cNvPr>
          <p:cNvSpPr txBox="1"/>
          <p:nvPr/>
        </p:nvSpPr>
        <p:spPr>
          <a:xfrm>
            <a:off x="5230424" y="3827723"/>
            <a:ext cx="1738469" cy="738664"/>
          </a:xfrm>
          <a:prstGeom prst="rect">
            <a:avLst/>
          </a:prstGeom>
          <a:solidFill>
            <a:schemeClr val="accent4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Abschöpfungs- bzw. Desinvestitions-strategie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5362B4BA-5E5D-4B8C-B3A9-D70F0422D785}"/>
              </a:ext>
            </a:extLst>
          </p:cNvPr>
          <p:cNvSpPr txBox="1"/>
          <p:nvPr/>
        </p:nvSpPr>
        <p:spPr>
          <a:xfrm>
            <a:off x="546915" y="5540473"/>
            <a:ext cx="78827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54: Portfolioanalyse, BCG-Matrix (links) und McKinsey-Matrix (rechts)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5886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EvOKaCbmEyXXXusxGwGB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ro1uhto0OOjHA_VA0is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ro1uhto0OOjHA_VA0isA"/>
</p:tagLst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282</Words>
  <Application>Microsoft Office PowerPoint</Application>
  <PresentationFormat>Bildschirmpräsentation (4:3)</PresentationFormat>
  <Paragraphs>80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2021-02-12T12:40:49Z</dcterms:modified>
</cp:coreProperties>
</file>