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4" r:id="rId2"/>
    <p:sldId id="279" r:id="rId3"/>
    <p:sldId id="276" r:id="rId4"/>
    <p:sldId id="277" r:id="rId5"/>
    <p:sldId id="280" r:id="rId6"/>
    <p:sldId id="282" r:id="rId7"/>
    <p:sldId id="281" r:id="rId8"/>
    <p:sldId id="353" r:id="rId9"/>
    <p:sldId id="283" r:id="rId10"/>
  </p:sldIdLst>
  <p:sldSz cx="9144000" cy="6858000" type="screen4x3"/>
  <p:notesSz cx="10021888" cy="6889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orient="horz" pos="890">
          <p15:clr>
            <a:srgbClr val="A4A3A4"/>
          </p15:clr>
        </p15:guide>
        <p15:guide id="4" orient="horz" pos="255">
          <p15:clr>
            <a:srgbClr val="A4A3A4"/>
          </p15:clr>
        </p15:guide>
        <p15:guide id="5" orient="horz" pos="3339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748">
          <p15:clr>
            <a:srgbClr val="A4A3A4"/>
          </p15:clr>
        </p15:guide>
        <p15:guide id="9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922"/>
    <a:srgbClr val="737373"/>
    <a:srgbClr val="F695A0"/>
    <a:srgbClr val="E8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92" y="44"/>
      </p:cViewPr>
      <p:guideLst>
        <p:guide orient="horz" pos="2160"/>
        <p:guide orient="horz" pos="3838"/>
        <p:guide orient="horz" pos="890"/>
        <p:guide orient="horz" pos="255"/>
        <p:guide orient="horz" pos="3339"/>
        <p:guide pos="2880"/>
        <p:guide pos="340"/>
        <p:guide pos="7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lIns="0" tIns="0" rIns="0" bIns="0"/>
          <a:lstStyle>
            <a:lvl1pPr marL="27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1pPr>
            <a:lvl2pPr marL="540000" indent="-270000">
              <a:lnSpc>
                <a:spcPts val="2100"/>
              </a:lnSpc>
              <a:spcBef>
                <a:spcPts val="600"/>
              </a:spcBef>
              <a:buFont typeface="Wingdings" pitchFamily="2" charset="2"/>
              <a:buChar char=""/>
              <a:defRPr>
                <a:latin typeface="Arial Narrow" panose="020B0606020202030204" pitchFamily="34" charset="0"/>
              </a:defRPr>
            </a:lvl2pPr>
            <a:lvl3pPr marL="810000" indent="-270000">
              <a:lnSpc>
                <a:spcPts val="2100"/>
              </a:lnSpc>
              <a:spcBef>
                <a:spcPts val="600"/>
              </a:spcBef>
              <a:buFont typeface="Tahoma" pitchFamily="34" charset="0"/>
              <a:buChar char="–"/>
              <a:defRPr>
                <a:latin typeface="Arial Narrow" panose="020B0606020202030204" pitchFamily="34" charset="0"/>
              </a:defRPr>
            </a:lvl3pPr>
            <a:lvl4pPr marL="1080000" indent="-270000">
              <a:lnSpc>
                <a:spcPts val="2100"/>
              </a:lnSpc>
              <a:spcBef>
                <a:spcPts val="600"/>
              </a:spcBef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Line 32"/>
          <p:cNvSpPr>
            <a:spLocks noChangeShapeType="1"/>
          </p:cNvSpPr>
          <p:nvPr/>
        </p:nvSpPr>
        <p:spPr bwMode="auto">
          <a:xfrm rot="-5400000">
            <a:off x="2865438" y="-1316038"/>
            <a:ext cx="0" cy="5121275"/>
          </a:xfrm>
          <a:prstGeom prst="line">
            <a:avLst/>
          </a:prstGeom>
          <a:noFill/>
          <a:ln w="19050">
            <a:solidFill>
              <a:srgbClr val="66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539552" y="300219"/>
            <a:ext cx="82296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454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91091"/>
            <a:ext cx="8280598" cy="101094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accent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878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16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438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2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611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7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01931"/>
            <a:ext cx="8280598" cy="1010944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1412876"/>
            <a:ext cx="8280400" cy="467994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18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0" y="629369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EDABC98E-7901-4EF2-A50C-5234D32CA5AA}" type="datetimeFigureOut">
              <a:rPr lang="de-DE" smtClean="0"/>
              <a:pPr/>
              <a:t>12.02.2021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940152" y="6021665"/>
            <a:ext cx="1712640" cy="52582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30888" y="63231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98EF5AA-8C3A-4919-B9F0-A3D92D79C35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139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9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664" r:id="rId4"/>
    <p:sldLayoutId id="2147483665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633F64-81C1-4CC7-B2C1-BE1C2A511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" b="21594"/>
          <a:stretch/>
        </p:blipFill>
        <p:spPr>
          <a:xfrm>
            <a:off x="0" y="0"/>
            <a:ext cx="5540451" cy="537707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EE9A744-4925-4113-A88E-2334EFECA6FB}"/>
              </a:ext>
            </a:extLst>
          </p:cNvPr>
          <p:cNvSpPr/>
          <p:nvPr/>
        </p:nvSpPr>
        <p:spPr>
          <a:xfrm>
            <a:off x="5675243" y="0"/>
            <a:ext cx="3468756" cy="5358971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C1276B5-96D3-4355-A7DE-95E70CA5DCE9}"/>
              </a:ext>
            </a:extLst>
          </p:cNvPr>
          <p:cNvSpPr txBox="1"/>
          <p:nvPr/>
        </p:nvSpPr>
        <p:spPr>
          <a:xfrm>
            <a:off x="5932871" y="2393908"/>
            <a:ext cx="29535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de-DE" sz="3600" dirty="0">
                <a:solidFill>
                  <a:schemeClr val="bg1"/>
                </a:solidFill>
                <a:latin typeface="Arial Narrow" panose="020B0606020202030204" pitchFamily="34" charset="0"/>
              </a:rPr>
              <a:t>Zusatzmaterial:</a:t>
            </a:r>
          </a:p>
          <a:p>
            <a:pPr>
              <a:spcAft>
                <a:spcPts val="800"/>
              </a:spcAft>
            </a:pPr>
            <a:r>
              <a:rPr lang="de-DE" sz="2800" dirty="0">
                <a:solidFill>
                  <a:schemeClr val="bg1"/>
                </a:solidFill>
                <a:latin typeface="Arial Narrow" panose="020B0606020202030204" pitchFamily="34" charset="0"/>
              </a:rPr>
              <a:t>Alle Abbildungen aus Kapitel 2:</a:t>
            </a:r>
            <a:endParaRPr lang="de-DE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Allgemeine </a:t>
            </a:r>
            <a:b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de-DE" sz="2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IT-Sicherheit  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2D2D269-FE7E-473E-BB11-5A15548ACC72}"/>
              </a:ext>
            </a:extLst>
          </p:cNvPr>
          <p:cNvSpPr/>
          <p:nvPr/>
        </p:nvSpPr>
        <p:spPr>
          <a:xfrm>
            <a:off x="0" y="5486400"/>
            <a:ext cx="9144000" cy="1394730"/>
          </a:xfrm>
          <a:prstGeom prst="rect">
            <a:avLst/>
          </a:prstGeom>
          <a:solidFill>
            <a:srgbClr val="F47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1CE6E48-46FA-48C4-80B6-CAC299E3F46A}"/>
              </a:ext>
            </a:extLst>
          </p:cNvPr>
          <p:cNvSpPr txBox="1"/>
          <p:nvPr/>
        </p:nvSpPr>
        <p:spPr>
          <a:xfrm>
            <a:off x="184933" y="5714406"/>
            <a:ext cx="8702211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dirty="0"/>
              <a:t>© Springer Vieweg 2021. Das Zusatzmaterial ist urheberechtlich geschützt (https://link.springer.com/).</a:t>
            </a:r>
          </a:p>
          <a:p>
            <a:pPr>
              <a:spcAft>
                <a:spcPts val="600"/>
              </a:spcAft>
            </a:pPr>
            <a:r>
              <a:rPr lang="de-DE" sz="1400" u="sng" dirty="0"/>
              <a:t>Quelle:</a:t>
            </a:r>
            <a:r>
              <a:rPr lang="de-DE" sz="1400" dirty="0"/>
              <a:t> Eberhard von Faber: IT und IT-Sicherheit in Begriffen und Zusammenhängen, Thematisch sortiertes Lexikon mit alphabetischem Register zum Nachschlagen; Springer Vieweg, Wiesbaden, 2021, ISBN 978-3-658-33430-7</a:t>
            </a:r>
            <a:endParaRPr lang="de-DE" sz="1600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274A751-E338-413A-AD50-CF924C4A0FEF}"/>
              </a:ext>
            </a:extLst>
          </p:cNvPr>
          <p:cNvGrpSpPr/>
          <p:nvPr/>
        </p:nvGrpSpPr>
        <p:grpSpPr>
          <a:xfrm>
            <a:off x="6869621" y="824945"/>
            <a:ext cx="1080000" cy="1080000"/>
            <a:chOff x="1381538" y="2206486"/>
            <a:chExt cx="1080000" cy="1080000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4052ACA-8675-40C9-8E59-3C565B12CBAF}"/>
                </a:ext>
              </a:extLst>
            </p:cNvPr>
            <p:cNvSpPr/>
            <p:nvPr/>
          </p:nvSpPr>
          <p:spPr>
            <a:xfrm>
              <a:off x="1381538" y="2206486"/>
              <a:ext cx="1080000" cy="1080000"/>
            </a:xfrm>
            <a:prstGeom prst="roundRect">
              <a:avLst/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60C81CA-50D4-45A1-9184-381C0CE52F6B}"/>
                </a:ext>
              </a:extLst>
            </p:cNvPr>
            <p:cNvGrpSpPr/>
            <p:nvPr/>
          </p:nvGrpSpPr>
          <p:grpSpPr>
            <a:xfrm>
              <a:off x="1505738" y="2774961"/>
              <a:ext cx="831600" cy="422721"/>
              <a:chOff x="1262268" y="2929853"/>
              <a:chExt cx="1260000" cy="640487"/>
            </a:xfrm>
            <a:solidFill>
              <a:schemeClr val="accent4"/>
            </a:solidFill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AEE706B-A0FA-48F5-B9BA-8680BF97C50A}"/>
                  </a:ext>
                </a:extLst>
              </p:cNvPr>
              <p:cNvSpPr/>
              <p:nvPr/>
            </p:nvSpPr>
            <p:spPr>
              <a:xfrm>
                <a:off x="1262268" y="321034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14E388-9689-4B53-87C6-6C0E991DAF11}"/>
                  </a:ext>
                </a:extLst>
              </p:cNvPr>
              <p:cNvSpPr/>
              <p:nvPr/>
            </p:nvSpPr>
            <p:spPr>
              <a:xfrm>
                <a:off x="1262268" y="3069000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651E2C07-BD2C-4AC4-9704-EE6CD068BF09}"/>
                  </a:ext>
                </a:extLst>
              </p:cNvPr>
              <p:cNvSpPr/>
              <p:nvPr/>
            </p:nvSpPr>
            <p:spPr>
              <a:xfrm>
                <a:off x="1262268" y="2929853"/>
                <a:ext cx="1260000" cy="36000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FA12EBA2-B2D9-4DF6-A1C3-628C6A0D4B21}"/>
                </a:ext>
              </a:extLst>
            </p:cNvPr>
            <p:cNvSpPr/>
            <p:nvPr/>
          </p:nvSpPr>
          <p:spPr>
            <a:xfrm>
              <a:off x="1593547" y="2276062"/>
              <a:ext cx="655983" cy="634326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41230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C3E3444-EAFD-4FDE-874C-257E97497B2B}"/>
              </a:ext>
            </a:extLst>
          </p:cNvPr>
          <p:cNvSpPr/>
          <p:nvPr/>
        </p:nvSpPr>
        <p:spPr>
          <a:xfrm>
            <a:off x="5955808" y="1598496"/>
            <a:ext cx="2088000" cy="809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Richtlinien</a:t>
            </a:r>
          </a:p>
          <a:p>
            <a:pPr algn="ctr"/>
            <a:r>
              <a:rPr lang="de-DE" i="1" dirty="0">
                <a:latin typeface="Arial Narrow" panose="020B0606020202030204" pitchFamily="34" charset="0"/>
              </a:rPr>
              <a:t>(</a:t>
            </a:r>
            <a:r>
              <a:rPr lang="de-DE" i="1" dirty="0" err="1">
                <a:latin typeface="Arial Narrow" panose="020B0606020202030204" pitchFamily="34" charset="0"/>
              </a:rPr>
              <a:t>security</a:t>
            </a:r>
            <a:r>
              <a:rPr lang="de-DE" i="1" dirty="0">
                <a:latin typeface="Arial Narrow" panose="020B0606020202030204" pitchFamily="34" charset="0"/>
              </a:rPr>
              <a:t> </a:t>
            </a:r>
            <a:r>
              <a:rPr lang="de-DE" i="1" dirty="0" err="1">
                <a:latin typeface="Arial Narrow" panose="020B0606020202030204" pitchFamily="34" charset="0"/>
              </a:rPr>
              <a:t>policies</a:t>
            </a:r>
            <a:r>
              <a:rPr lang="de-DE" i="1" dirty="0">
                <a:latin typeface="Arial Narrow" panose="020B0606020202030204" pitchFamily="34" charset="0"/>
              </a:rPr>
              <a:t>)</a:t>
            </a:r>
            <a:endParaRPr lang="en-US" i="1" dirty="0">
              <a:latin typeface="Arial Narrow" panose="020B0606020202030204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8DB98403-C95F-4F91-89E3-65130AAD91DE}"/>
              </a:ext>
            </a:extLst>
          </p:cNvPr>
          <p:cNvSpPr/>
          <p:nvPr/>
        </p:nvSpPr>
        <p:spPr>
          <a:xfrm>
            <a:off x="5955808" y="2701737"/>
            <a:ext cx="2088000" cy="809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>
                <a:latin typeface="Arial Narrow" panose="020B0606020202030204" pitchFamily="34" charset="0"/>
              </a:rPr>
              <a:t>Sicherheits-maßnahmen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B9F8B60-AF50-4E17-92D3-137BB76C77CA}"/>
              </a:ext>
            </a:extLst>
          </p:cNvPr>
          <p:cNvSpPr/>
          <p:nvPr/>
        </p:nvSpPr>
        <p:spPr>
          <a:xfrm>
            <a:off x="1128485" y="1598496"/>
            <a:ext cx="2088000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Bedrohungen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(</a:t>
            </a:r>
            <a:r>
              <a:rPr lang="de-DE" dirty="0" err="1">
                <a:latin typeface="Arial Narrow" panose="020B0606020202030204" pitchFamily="34" charset="0"/>
              </a:rPr>
              <a:t>threats</a:t>
            </a:r>
            <a:r>
              <a:rPr lang="de-DE" dirty="0">
                <a:latin typeface="Arial Narrow" panose="020B0606020202030204" pitchFamily="34" charset="0"/>
              </a:rPr>
              <a:t>)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9DF0B71-A402-4508-9AF8-EAAA484DCACD}"/>
              </a:ext>
            </a:extLst>
          </p:cNvPr>
          <p:cNvSpPr/>
          <p:nvPr/>
        </p:nvSpPr>
        <p:spPr>
          <a:xfrm>
            <a:off x="1128485" y="2701737"/>
            <a:ext cx="2088000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>
                <a:latin typeface="Arial Narrow" panose="020B0606020202030204" pitchFamily="34" charset="0"/>
              </a:rPr>
              <a:t>Schwachstellen</a:t>
            </a:r>
          </a:p>
        </p:txBody>
      </p:sp>
      <p:sp>
        <p:nvSpPr>
          <p:cNvPr id="6" name="Text Box 19">
            <a:extLst>
              <a:ext uri="{FF2B5EF4-FFF2-40B4-BE49-F238E27FC236}">
                <a16:creationId xmlns:a16="http://schemas.microsoft.com/office/drawing/2014/main" id="{A172F06D-C49F-40A5-82F4-286D52DC29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7767" y="2447877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B687625-54C4-4432-B7B6-B2E36393A383}"/>
              </a:ext>
            </a:extLst>
          </p:cNvPr>
          <p:cNvSpPr/>
          <p:nvPr/>
        </p:nvSpPr>
        <p:spPr>
          <a:xfrm>
            <a:off x="3548239" y="1100398"/>
            <a:ext cx="2088000" cy="809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dirty="0" err="1">
                <a:latin typeface="Arial Narrow" panose="020B0606020202030204" pitchFamily="34" charset="0"/>
              </a:rPr>
              <a:t>Werte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dirty="0">
                <a:latin typeface="Arial Narrow" panose="020B0606020202030204" pitchFamily="34" charset="0"/>
              </a:rPr>
              <a:t>(assets)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2542988A-F366-4A18-B6FE-9398B75B542A}"/>
              </a:ext>
            </a:extLst>
          </p:cNvPr>
          <p:cNvSpPr/>
          <p:nvPr/>
        </p:nvSpPr>
        <p:spPr>
          <a:xfrm>
            <a:off x="3548239" y="2203639"/>
            <a:ext cx="2088000" cy="809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 Narrow" panose="020B0606020202030204" pitchFamily="34" charset="0"/>
              </a:rPr>
              <a:t>Vertraulichkeit, Integrität, Verfügbarkeit</a:t>
            </a:r>
          </a:p>
        </p:txBody>
      </p:sp>
      <p:sp>
        <p:nvSpPr>
          <p:cNvPr id="9" name="Text Box 19">
            <a:extLst>
              <a:ext uri="{FF2B5EF4-FFF2-40B4-BE49-F238E27FC236}">
                <a16:creationId xmlns:a16="http://schemas.microsoft.com/office/drawing/2014/main" id="{086323BB-CA27-463B-A632-04F10FC58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521" y="1949779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0" name="Text Box 19">
            <a:extLst>
              <a:ext uri="{FF2B5EF4-FFF2-40B4-BE49-F238E27FC236}">
                <a16:creationId xmlns:a16="http://schemas.microsoft.com/office/drawing/2014/main" id="{93A05408-DF21-41FA-8413-F833E4A1C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514" y="2447877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2ABB2AB-153F-4565-85D5-D70C0482D1EA}"/>
              </a:ext>
            </a:extLst>
          </p:cNvPr>
          <p:cNvSpPr/>
          <p:nvPr/>
        </p:nvSpPr>
        <p:spPr>
          <a:xfrm>
            <a:off x="5955808" y="3824857"/>
            <a:ext cx="2088000" cy="809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>
                <a:latin typeface="Arial Narrow" panose="020B0606020202030204" pitchFamily="34" charset="0"/>
              </a:rPr>
              <a:t>Sicherheit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E7967BE-3135-4276-8A54-3E3A7C7CECD5}"/>
              </a:ext>
            </a:extLst>
          </p:cNvPr>
          <p:cNvSpPr/>
          <p:nvPr/>
        </p:nvSpPr>
        <p:spPr>
          <a:xfrm>
            <a:off x="1128485" y="3824857"/>
            <a:ext cx="2088000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>
                <a:latin typeface="Arial Narrow" panose="020B0606020202030204" pitchFamily="34" charset="0"/>
              </a:rPr>
              <a:t>Risiken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2439003B-548B-4F5D-99D3-B1CA53BE6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7767" y="3563246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37D2315A-889B-49AB-B4B3-BBE01D8F0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514" y="3563246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F65ABD7D-6ADC-4C4C-8459-AB03AB9AD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5809" y="447379"/>
            <a:ext cx="2088000" cy="4708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u="sng" dirty="0">
                <a:latin typeface="Arial Narrow" panose="020B0606020202030204" pitchFamily="34" charset="0"/>
              </a:rPr>
              <a:t>3.	Lösung und </a:t>
            </a:r>
            <a:br>
              <a:rPr lang="de-DE" u="sng" dirty="0">
                <a:latin typeface="Arial Narrow" panose="020B0606020202030204" pitchFamily="34" charset="0"/>
              </a:rPr>
            </a:br>
            <a:r>
              <a:rPr lang="de-DE" u="sng" dirty="0">
                <a:latin typeface="Arial Narrow" panose="020B0606020202030204" pitchFamily="34" charset="0"/>
              </a:rPr>
              <a:t>Umsetzung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9DD4E15-95CC-49E6-8A6E-4791EB8C3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6054" y="447379"/>
            <a:ext cx="2087999" cy="4708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u="sng" dirty="0">
                <a:latin typeface="Arial Narrow" panose="020B0606020202030204" pitchFamily="34" charset="0"/>
              </a:rPr>
              <a:t>1</a:t>
            </a:r>
            <a:r>
              <a:rPr lang="de-DE" u="sng" dirty="0">
                <a:latin typeface="Arial Narrow" panose="020B0606020202030204" pitchFamily="34" charset="0"/>
              </a:rPr>
              <a:t>.	Anforderungen</a:t>
            </a:r>
            <a:br>
              <a:rPr lang="de-DE" u="sng" dirty="0">
                <a:latin typeface="Arial Narrow" panose="020B0606020202030204" pitchFamily="34" charset="0"/>
              </a:rPr>
            </a:br>
            <a:r>
              <a:rPr lang="de-DE" u="sng" dirty="0">
                <a:latin typeface="Arial Narrow" panose="020B0606020202030204" pitchFamily="34" charset="0"/>
              </a:rPr>
              <a:t> und Ziele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F685523E-213D-4607-98F3-81033EB6F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485" y="447379"/>
            <a:ext cx="2087999" cy="47089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u="sng" dirty="0">
                <a:latin typeface="Arial Narrow" panose="020B0606020202030204" pitchFamily="34" charset="0"/>
              </a:rPr>
              <a:t>2</a:t>
            </a:r>
            <a:r>
              <a:rPr lang="de-DE" u="sng" dirty="0">
                <a:latin typeface="Arial Narrow" panose="020B0606020202030204" pitchFamily="34" charset="0"/>
              </a:rPr>
              <a:t>.	Analyse und </a:t>
            </a:r>
            <a:br>
              <a:rPr lang="de-DE" u="sng" dirty="0">
                <a:latin typeface="Arial Narrow" panose="020B0606020202030204" pitchFamily="34" charset="0"/>
              </a:rPr>
            </a:br>
            <a:r>
              <a:rPr lang="de-DE" u="sng" dirty="0">
                <a:latin typeface="Arial Narrow" panose="020B0606020202030204" pitchFamily="34" charset="0"/>
              </a:rPr>
              <a:t>Lösungsansatz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2CFB9BA-4539-497C-A42B-16225AFFA948}"/>
              </a:ext>
            </a:extLst>
          </p:cNvPr>
          <p:cNvSpPr/>
          <p:nvPr/>
        </p:nvSpPr>
        <p:spPr>
          <a:xfrm>
            <a:off x="5955808" y="4947977"/>
            <a:ext cx="2088000" cy="8096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latin typeface="Arial Narrow" panose="020B0606020202030204" pitchFamily="34" charset="0"/>
              </a:rPr>
              <a:t>Vertrauenswürdigkeit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1290CE16-278A-40F5-82F7-0BACB0FB0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514" y="4686366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7DBB195B-B0A7-4CC6-A1DB-F0A2780232A3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>
            <a:off x="3216485" y="3106550"/>
            <a:ext cx="2739323" cy="0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Verbinder: gewinkelt 21">
            <a:extLst>
              <a:ext uri="{FF2B5EF4-FFF2-40B4-BE49-F238E27FC236}">
                <a16:creationId xmlns:a16="http://schemas.microsoft.com/office/drawing/2014/main" id="{ECC2133A-A6B0-4AB1-AA8E-0F8D6A1404E6}"/>
              </a:ext>
            </a:extLst>
          </p:cNvPr>
          <p:cNvCxnSpPr>
            <a:cxnSpLocks/>
            <a:stCxn id="12" idx="3"/>
            <a:endCxn id="11" idx="1"/>
          </p:cNvCxnSpPr>
          <p:nvPr/>
        </p:nvCxnSpPr>
        <p:spPr>
          <a:xfrm>
            <a:off x="3216485" y="4229670"/>
            <a:ext cx="2739323" cy="0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A1786C40-3D26-4CB1-858F-6138CE7E0729}"/>
              </a:ext>
            </a:extLst>
          </p:cNvPr>
          <p:cNvSpPr/>
          <p:nvPr/>
        </p:nvSpPr>
        <p:spPr>
          <a:xfrm>
            <a:off x="685801" y="5769208"/>
            <a:ext cx="7563678" cy="369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1: Grundbegriffe – erste Annäherung und drei Themen</a:t>
            </a:r>
          </a:p>
        </p:txBody>
      </p:sp>
    </p:spTree>
    <p:extLst>
      <p:ext uri="{BB962C8B-B14F-4D97-AF65-F5344CB8AC3E}">
        <p14:creationId xmlns:p14="http://schemas.microsoft.com/office/powerpoint/2010/main" val="328836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950DA60-8F11-46B1-94EA-422A8B952D0C}"/>
              </a:ext>
            </a:extLst>
          </p:cNvPr>
          <p:cNvSpPr/>
          <p:nvPr/>
        </p:nvSpPr>
        <p:spPr>
          <a:xfrm>
            <a:off x="1732922" y="2949081"/>
            <a:ext cx="6592516" cy="809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latin typeface="Arial Narrow" panose="020B0606020202030204" pitchFamily="34" charset="0"/>
              </a:rPr>
              <a:t>Schwachstelle</a:t>
            </a:r>
            <a:r>
              <a:rPr lang="en-US" i="1" dirty="0">
                <a:latin typeface="Arial Narrow" panose="020B0606020202030204" pitchFamily="34" charset="0"/>
              </a:rPr>
              <a:t> (vulnerability)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CDBB821-FC95-495A-9554-1A9840FD8295}"/>
              </a:ext>
            </a:extLst>
          </p:cNvPr>
          <p:cNvSpPr/>
          <p:nvPr/>
        </p:nvSpPr>
        <p:spPr>
          <a:xfrm>
            <a:off x="868922" y="1184978"/>
            <a:ext cx="2952000" cy="809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latin typeface="Arial Narrow" panose="020B0606020202030204" pitchFamily="34" charset="0"/>
              </a:rPr>
              <a:t>Bedrohung</a:t>
            </a:r>
            <a:endParaRPr lang="en-US" i="1" dirty="0">
              <a:latin typeface="Arial Narrow" panose="020B0606020202030204" pitchFamily="34" charset="0"/>
            </a:endParaRPr>
          </a:p>
          <a:p>
            <a:pPr algn="ctr"/>
            <a:r>
              <a:rPr lang="en-US" i="1" dirty="0">
                <a:latin typeface="Arial Narrow" panose="020B0606020202030204" pitchFamily="34" charset="0"/>
              </a:rPr>
              <a:t>(threat)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B8B29C1-5064-4E12-B20B-26E04300F528}"/>
              </a:ext>
            </a:extLst>
          </p:cNvPr>
          <p:cNvSpPr/>
          <p:nvPr/>
        </p:nvSpPr>
        <p:spPr>
          <a:xfrm>
            <a:off x="1732922" y="4052322"/>
            <a:ext cx="2088000" cy="809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möglicher </a:t>
            </a:r>
            <a:r>
              <a:rPr lang="de-DE" i="1" dirty="0">
                <a:latin typeface="Arial Narrow" panose="020B0606020202030204" pitchFamily="34" charset="0"/>
              </a:rPr>
              <a:t>Schaden</a:t>
            </a:r>
            <a:r>
              <a:rPr lang="en-US" i="1" dirty="0">
                <a:latin typeface="Arial Narrow" panose="020B0606020202030204" pitchFamily="34" charset="0"/>
              </a:rPr>
              <a:t> (impact)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45EF417-433A-4000-BF16-114C23A14A0C}"/>
              </a:ext>
            </a:extLst>
          </p:cNvPr>
          <p:cNvSpPr/>
          <p:nvPr/>
        </p:nvSpPr>
        <p:spPr>
          <a:xfrm>
            <a:off x="1732922" y="5155563"/>
            <a:ext cx="2088000" cy="809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latin typeface="Arial Narrow" panose="020B0606020202030204" pitchFamily="34" charset="0"/>
              </a:rPr>
              <a:t>Risiko</a:t>
            </a:r>
            <a:r>
              <a:rPr lang="en-US" i="1" dirty="0">
                <a:latin typeface="Arial Narrow" panose="020B0606020202030204" pitchFamily="34" charset="0"/>
              </a:rPr>
              <a:t> (risk)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3F3F327B-8C98-4DD6-ACD3-4CEAA2F24413}"/>
              </a:ext>
            </a:extLst>
          </p:cNvPr>
          <p:cNvSpPr/>
          <p:nvPr/>
        </p:nvSpPr>
        <p:spPr>
          <a:xfrm>
            <a:off x="6237438" y="1184978"/>
            <a:ext cx="2088000" cy="809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Einbruch</a:t>
            </a:r>
          </a:p>
          <a:p>
            <a:pPr algn="ctr"/>
            <a:r>
              <a:rPr lang="en-US" dirty="0">
                <a:latin typeface="Arial Narrow" panose="020B0606020202030204" pitchFamily="34" charset="0"/>
              </a:rPr>
              <a:t>(</a:t>
            </a:r>
            <a:r>
              <a:rPr lang="en-US" i="1" dirty="0">
                <a:latin typeface="Arial Narrow" panose="020B0606020202030204" pitchFamily="34" charset="0"/>
              </a:rPr>
              <a:t>breach</a:t>
            </a:r>
            <a:r>
              <a:rPr lang="en-US" dirty="0"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C0834C74-638C-4B0C-B399-EC25CC2E5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6720" y="2078172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72974A69-26DE-4A1F-AE7A-4D5CF1BC8063}"/>
              </a:ext>
            </a:extLst>
          </p:cNvPr>
          <p:cNvSpPr/>
          <p:nvPr/>
        </p:nvSpPr>
        <p:spPr>
          <a:xfrm>
            <a:off x="6237438" y="4052322"/>
            <a:ext cx="2088000" cy="809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latin typeface="Arial Narrow" panose="020B0606020202030204" pitchFamily="34" charset="0"/>
              </a:rPr>
              <a:t>Tatsächlicher Schaden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(actual </a:t>
            </a:r>
            <a:r>
              <a:rPr lang="en-US" i="1" dirty="0">
                <a:latin typeface="Arial Narrow" panose="020B0606020202030204" pitchFamily="34" charset="0"/>
              </a:rPr>
              <a:t>impact</a:t>
            </a:r>
            <a:r>
              <a:rPr lang="en-US" dirty="0"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FE9BAC2C-7D9C-446E-9E10-DB42FD763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6720" y="3798462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824FD874-7643-457A-A2C7-7A2355B9B20F}"/>
              </a:ext>
            </a:extLst>
          </p:cNvPr>
          <p:cNvSpPr/>
          <p:nvPr/>
        </p:nvSpPr>
        <p:spPr>
          <a:xfrm>
            <a:off x="6237438" y="5155563"/>
            <a:ext cx="2088000" cy="809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latin typeface="Arial Narrow" panose="020B0606020202030204" pitchFamily="34" charset="0"/>
              </a:rPr>
              <a:t>Sicherheitsvorfall </a:t>
            </a:r>
            <a:r>
              <a:rPr lang="en-US" i="1" dirty="0">
                <a:latin typeface="Arial Narrow" panose="020B0606020202030204" pitchFamily="34" charset="0"/>
              </a:rPr>
              <a:t>(security incident)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1B19A128-F0AB-4B8E-BD38-3988187A5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6720" y="4901703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650C6C1B-3251-4710-831A-7CEE0BD66F4F}"/>
              </a:ext>
            </a:extLst>
          </p:cNvPr>
          <p:cNvSpPr/>
          <p:nvPr/>
        </p:nvSpPr>
        <p:spPr>
          <a:xfrm>
            <a:off x="4005438" y="1184978"/>
            <a:ext cx="2088000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latin typeface="Arial Narrow" panose="020B0606020202030204" pitchFamily="34" charset="0"/>
              </a:rPr>
              <a:t>Angriff</a:t>
            </a:r>
            <a:endParaRPr lang="en-US" i="1" dirty="0">
              <a:latin typeface="Arial Narrow" panose="020B0606020202030204" pitchFamily="34" charset="0"/>
            </a:endParaRPr>
          </a:p>
          <a:p>
            <a:pPr algn="ctr"/>
            <a:r>
              <a:rPr lang="en-US" i="1" dirty="0">
                <a:latin typeface="Arial Narrow" panose="020B0606020202030204" pitchFamily="34" charset="0"/>
              </a:rPr>
              <a:t>(intrusion, attack)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E24EC388-505A-4EFA-88E9-559F7EF19299}"/>
              </a:ext>
            </a:extLst>
          </p:cNvPr>
          <p:cNvSpPr/>
          <p:nvPr/>
        </p:nvSpPr>
        <p:spPr>
          <a:xfrm>
            <a:off x="4005438" y="4052322"/>
            <a:ext cx="2088000" cy="809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möglicher Schaden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(possible </a:t>
            </a:r>
            <a:r>
              <a:rPr lang="en-US" i="1" dirty="0">
                <a:latin typeface="Arial Narrow" panose="020B0606020202030204" pitchFamily="34" charset="0"/>
              </a:rPr>
              <a:t>impact</a:t>
            </a:r>
            <a:r>
              <a:rPr lang="en-US" dirty="0"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4196147-F29D-4A6C-87D2-0865B4CFEDC1}"/>
              </a:ext>
            </a:extLst>
          </p:cNvPr>
          <p:cNvSpPr/>
          <p:nvPr/>
        </p:nvSpPr>
        <p:spPr>
          <a:xfrm>
            <a:off x="4005438" y="5155563"/>
            <a:ext cx="2088000" cy="8096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Gefahr / Sicherheitsvorfall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1D17CAA4-4377-48C4-96B6-9581F9D71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720" y="2078172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152A6FB6-F28E-423A-B973-5C47D048937A}"/>
              </a:ext>
            </a:extLst>
          </p:cNvPr>
          <p:cNvSpPr/>
          <p:nvPr/>
        </p:nvSpPr>
        <p:spPr>
          <a:xfrm>
            <a:off x="1728406" y="2335047"/>
            <a:ext cx="6592516" cy="33222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/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>
                <a:solidFill>
                  <a:schemeClr val="tx1"/>
                </a:solidFill>
                <a:latin typeface="Arial Narrow" panose="020B0606020202030204" pitchFamily="34" charset="0"/>
              </a:rPr>
              <a:t>Nutzungs- bzw. Missbrauchsszenario</a:t>
            </a:r>
            <a:endParaRPr lang="de-DE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Text Box 19">
            <a:extLst>
              <a:ext uri="{FF2B5EF4-FFF2-40B4-BE49-F238E27FC236}">
                <a16:creationId xmlns:a16="http://schemas.microsoft.com/office/drawing/2014/main" id="{0762BDA3-B623-4F24-8C01-DD563C892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6720" y="2697089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7605DC3D-B337-4A87-B89F-3B745E21A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720" y="2697089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30" name="Text Box 19">
            <a:extLst>
              <a:ext uri="{FF2B5EF4-FFF2-40B4-BE49-F238E27FC236}">
                <a16:creationId xmlns:a16="http://schemas.microsoft.com/office/drawing/2014/main" id="{E7E5EA08-96A6-4924-A5F7-91CC84E4F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720" y="3798462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E1D7C50E-4FC9-4671-A629-76E7D0217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720" y="4901703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32" name="Text Box 19">
            <a:extLst>
              <a:ext uri="{FF2B5EF4-FFF2-40B4-BE49-F238E27FC236}">
                <a16:creationId xmlns:a16="http://schemas.microsoft.com/office/drawing/2014/main" id="{B918BC26-806E-459E-9923-D7F0D714F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921" y="647353"/>
            <a:ext cx="2375999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u="sng" dirty="0">
                <a:latin typeface="Arial Narrow" panose="020B0606020202030204" pitchFamily="34" charset="0"/>
              </a:rPr>
              <a:t>1</a:t>
            </a:r>
            <a:r>
              <a:rPr lang="de-DE" sz="2000" u="sng" dirty="0">
                <a:latin typeface="Arial Narrow" panose="020B0606020202030204" pitchFamily="34" charset="0"/>
              </a:rPr>
              <a:t>. vorsorgliche Analyse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C0D386FB-BE37-4BDB-B6A2-9393013A3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5439" y="647353"/>
            <a:ext cx="1162819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u="sng" dirty="0">
                <a:latin typeface="Arial Narrow" panose="020B0606020202030204" pitchFamily="34" charset="0"/>
              </a:rPr>
              <a:t>2</a:t>
            </a:r>
            <a:r>
              <a:rPr lang="de-DE" sz="2000" u="sng" dirty="0">
                <a:latin typeface="Arial Narrow" panose="020B0606020202030204" pitchFamily="34" charset="0"/>
              </a:rPr>
              <a:t>. Versuch</a:t>
            </a:r>
          </a:p>
        </p:txBody>
      </p:sp>
      <p:sp>
        <p:nvSpPr>
          <p:cNvPr id="34" name="Text Box 19">
            <a:extLst>
              <a:ext uri="{FF2B5EF4-FFF2-40B4-BE49-F238E27FC236}">
                <a16:creationId xmlns:a16="http://schemas.microsoft.com/office/drawing/2014/main" id="{15005D13-3F78-4E45-A276-9D589CD24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439" y="647353"/>
            <a:ext cx="1316299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u="sng" dirty="0">
                <a:latin typeface="Arial Narrow" panose="020B0606020202030204" pitchFamily="34" charset="0"/>
              </a:rPr>
              <a:t>3</a:t>
            </a:r>
            <a:r>
              <a:rPr lang="de-DE" sz="2000" u="sng" dirty="0">
                <a:latin typeface="Arial Narrow" panose="020B0606020202030204" pitchFamily="34" charset="0"/>
              </a:rPr>
              <a:t>. Abschluss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0737BCEC-1F86-430D-B8D3-4A1982986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4628" y="3798462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38" name="Text Box 19">
            <a:extLst>
              <a:ext uri="{FF2B5EF4-FFF2-40B4-BE49-F238E27FC236}">
                <a16:creationId xmlns:a16="http://schemas.microsoft.com/office/drawing/2014/main" id="{A3583ACE-8D40-4F94-8141-0413BCB3E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4628" y="4901703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A27061E1-293C-4DEE-997F-21F1FED24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4628" y="2697089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24688719-34B8-466D-9439-96DCE9B19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4628" y="2078172"/>
            <a:ext cx="449436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E2A302A-30BC-4EBF-BDF4-6FC330280721}"/>
              </a:ext>
            </a:extLst>
          </p:cNvPr>
          <p:cNvSpPr/>
          <p:nvPr/>
        </p:nvSpPr>
        <p:spPr>
          <a:xfrm>
            <a:off x="868922" y="2322092"/>
            <a:ext cx="768922" cy="14366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IT</a:t>
            </a:r>
          </a:p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A5C1A6CF-1D41-4F32-BFE3-2D947B284880}"/>
              </a:ext>
            </a:extLst>
          </p:cNvPr>
          <p:cNvSpPr/>
          <p:nvPr/>
        </p:nvSpPr>
        <p:spPr>
          <a:xfrm rot="16200000">
            <a:off x="300826" y="4628169"/>
            <a:ext cx="1905116" cy="7689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Geschäft</a:t>
            </a:r>
          </a:p>
        </p:txBody>
      </p: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7931D794-F8A5-40FB-B93A-8CC055C112A1}"/>
              </a:ext>
            </a:extLst>
          </p:cNvPr>
          <p:cNvCxnSpPr/>
          <p:nvPr/>
        </p:nvCxnSpPr>
        <p:spPr>
          <a:xfrm>
            <a:off x="1509745" y="2494724"/>
            <a:ext cx="360000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DF93C3BA-FAAE-4C47-B736-8AE5E5657247}"/>
              </a:ext>
            </a:extLst>
          </p:cNvPr>
          <p:cNvCxnSpPr/>
          <p:nvPr/>
        </p:nvCxnSpPr>
        <p:spPr>
          <a:xfrm>
            <a:off x="1509745" y="3349490"/>
            <a:ext cx="360000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>
            <a:extLst>
              <a:ext uri="{FF2B5EF4-FFF2-40B4-BE49-F238E27FC236}">
                <a16:creationId xmlns:a16="http://schemas.microsoft.com/office/drawing/2014/main" id="{48EA4D6D-9C3F-4EE3-BE16-BE3B9410A9AD}"/>
              </a:ext>
            </a:extLst>
          </p:cNvPr>
          <p:cNvSpPr/>
          <p:nvPr/>
        </p:nvSpPr>
        <p:spPr>
          <a:xfrm>
            <a:off x="818562" y="6047783"/>
            <a:ext cx="7452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2: Risikobewertung (Vorsorge) und zwei Abläufe bei der Nutzung der IT (</a:t>
            </a:r>
            <a:r>
              <a:rPr lang="de-DE" i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kursive Begriffe</a:t>
            </a:r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sind gängig, andere nicht)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1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E34BC15E-15D5-42D1-AC7A-D5D9997DC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57" y="1412875"/>
            <a:ext cx="2869371" cy="1141413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marL="193675" indent="-193675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Sicherheitsrichtlinien </a:t>
            </a:r>
            <a:b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Policies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  <a:p>
            <a:pPr marL="193675" indent="-193675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Rahmenbedingungen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3878D56-36A7-4592-B4E7-58AC0FAF2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57" y="4214189"/>
            <a:ext cx="2869371" cy="798782"/>
          </a:xfrm>
          <a:prstGeom prst="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marL="193675" indent="-193675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Sicherheitsmaßnahmen 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measures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4" name="Pfeil: Chevron 3">
            <a:extLst>
              <a:ext uri="{FF2B5EF4-FFF2-40B4-BE49-F238E27FC236}">
                <a16:creationId xmlns:a16="http://schemas.microsoft.com/office/drawing/2014/main" id="{5EAA5460-0ECB-49C5-B2BA-F8CF6398A36E}"/>
              </a:ext>
            </a:extLst>
          </p:cNvPr>
          <p:cNvSpPr/>
          <p:nvPr/>
        </p:nvSpPr>
        <p:spPr>
          <a:xfrm rot="5400000">
            <a:off x="1455471" y="2728293"/>
            <a:ext cx="1296342" cy="1257599"/>
          </a:xfrm>
          <a:prstGeom prst="chevron">
            <a:avLst>
              <a:gd name="adj" fmla="val 2040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Umsetzung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8F3A2A0-121C-4626-8178-54610861743B}"/>
              </a:ext>
            </a:extLst>
          </p:cNvPr>
          <p:cNvSpPr txBox="1"/>
          <p:nvPr/>
        </p:nvSpPr>
        <p:spPr>
          <a:xfrm>
            <a:off x="3558837" y="4089641"/>
            <a:ext cx="16530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technisch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prozessual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organisatorisch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4ECBBE4-2008-4A20-A5F8-E642EAACCDE0}"/>
              </a:ext>
            </a:extLst>
          </p:cNvPr>
          <p:cNvSpPr/>
          <p:nvPr/>
        </p:nvSpPr>
        <p:spPr>
          <a:xfrm>
            <a:off x="5814386" y="1688649"/>
            <a:ext cx="2483766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Regelwerk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716C801-563A-4F73-ABC3-B1B4616FBC1F}"/>
              </a:ext>
            </a:extLst>
          </p:cNvPr>
          <p:cNvSpPr/>
          <p:nvPr/>
        </p:nvSpPr>
        <p:spPr>
          <a:xfrm>
            <a:off x="5814387" y="2724484"/>
            <a:ext cx="2483766" cy="12963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Spezifikation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Anwendungskontext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Sicherheitsziele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Sicherheitsmaßnahmen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D4DC1B4E-F7E6-482B-B8F9-005BBEE2237F}"/>
              </a:ext>
            </a:extLst>
          </p:cNvPr>
          <p:cNvSpPr/>
          <p:nvPr/>
        </p:nvSpPr>
        <p:spPr>
          <a:xfrm>
            <a:off x="5814386" y="5143632"/>
            <a:ext cx="2485382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Implementierung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F674431-EDE7-46D2-8101-D9A7B552308A}"/>
              </a:ext>
            </a:extLst>
          </p:cNvPr>
          <p:cNvSpPr txBox="1"/>
          <p:nvPr/>
        </p:nvSpPr>
        <p:spPr>
          <a:xfrm>
            <a:off x="3554148" y="1415349"/>
            <a:ext cx="2310248" cy="877163"/>
          </a:xfrm>
          <a:prstGeom prst="rect">
            <a:avLst/>
          </a:prstGeom>
          <a:noFill/>
        </p:spPr>
        <p:txBody>
          <a:bodyPr wrap="none" tIns="0" rtlCol="0">
            <a:spAutoFit/>
          </a:bodyPr>
          <a:lstStyle/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unternehmensbezogen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verhaltensbezogen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wertebezogen</a:t>
            </a:r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7A68AE9D-5528-4142-815D-A95D3922D63D}"/>
              </a:ext>
            </a:extLst>
          </p:cNvPr>
          <p:cNvSpPr/>
          <p:nvPr/>
        </p:nvSpPr>
        <p:spPr>
          <a:xfrm>
            <a:off x="5752522" y="4178753"/>
            <a:ext cx="470993" cy="834218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6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Pfeil: nach unten 10">
            <a:extLst>
              <a:ext uri="{FF2B5EF4-FFF2-40B4-BE49-F238E27FC236}">
                <a16:creationId xmlns:a16="http://schemas.microsoft.com/office/drawing/2014/main" id="{C2809216-5CFC-4643-86F5-30035E72F62D}"/>
              </a:ext>
            </a:extLst>
          </p:cNvPr>
          <p:cNvSpPr/>
          <p:nvPr/>
        </p:nvSpPr>
        <p:spPr>
          <a:xfrm flipH="1" flipV="1">
            <a:off x="7897041" y="4178753"/>
            <a:ext cx="470993" cy="834218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6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8104987-1583-4167-8AA7-EB011F87D29E}"/>
              </a:ext>
            </a:extLst>
          </p:cNvPr>
          <p:cNvSpPr txBox="1"/>
          <p:nvPr/>
        </p:nvSpPr>
        <p:spPr>
          <a:xfrm>
            <a:off x="6193698" y="4102445"/>
            <a:ext cx="17796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Implementierung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Kontrolle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de-DE" dirty="0">
                <a:latin typeface="Arial Narrow" panose="020B0606020202030204" pitchFamily="34" charset="0"/>
              </a:rPr>
              <a:t>Korrektur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0F11EE6-48A1-4A4C-A047-BECA6531B104}"/>
              </a:ext>
            </a:extLst>
          </p:cNvPr>
          <p:cNvSpPr/>
          <p:nvPr/>
        </p:nvSpPr>
        <p:spPr>
          <a:xfrm>
            <a:off x="668957" y="5143632"/>
            <a:ext cx="1368563" cy="589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Generatoren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175FDF9-DA41-4DE5-89BF-7C794A9EE5C9}"/>
              </a:ext>
            </a:extLst>
          </p:cNvPr>
          <p:cNvSpPr/>
          <p:nvPr/>
        </p:nvSpPr>
        <p:spPr>
          <a:xfrm>
            <a:off x="2169765" y="5143632"/>
            <a:ext cx="1368563" cy="589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Indikatoren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B5F7C56F-8364-45B4-9B4D-BE97BE7D07CA}"/>
              </a:ext>
            </a:extLst>
          </p:cNvPr>
          <p:cNvSpPr/>
          <p:nvPr/>
        </p:nvSpPr>
        <p:spPr>
          <a:xfrm>
            <a:off x="7673007" y="3429000"/>
            <a:ext cx="487017" cy="2087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7658C20-9D58-44AC-A97C-C17C30C8E02A}"/>
              </a:ext>
            </a:extLst>
          </p:cNvPr>
          <p:cNvSpPr/>
          <p:nvPr/>
        </p:nvSpPr>
        <p:spPr>
          <a:xfrm>
            <a:off x="668956" y="6026541"/>
            <a:ext cx="7629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3: Regelwerke und Sicherheitsmaßnahmen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270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hteck 50">
            <a:extLst>
              <a:ext uri="{FF2B5EF4-FFF2-40B4-BE49-F238E27FC236}">
                <a16:creationId xmlns:a16="http://schemas.microsoft.com/office/drawing/2014/main" id="{24454AF9-1630-4191-B397-03E2F9BCB0B5}"/>
              </a:ext>
            </a:extLst>
          </p:cNvPr>
          <p:cNvSpPr/>
          <p:nvPr/>
        </p:nvSpPr>
        <p:spPr>
          <a:xfrm>
            <a:off x="5430147" y="1808826"/>
            <a:ext cx="45719" cy="148672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272A5D8-2AF4-4B26-A86C-4FB83F303F40}"/>
              </a:ext>
            </a:extLst>
          </p:cNvPr>
          <p:cNvSpPr/>
          <p:nvPr/>
        </p:nvSpPr>
        <p:spPr>
          <a:xfrm>
            <a:off x="3348159" y="1767730"/>
            <a:ext cx="45719" cy="148672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D4F87D1-7B06-4F87-8B52-FD20FF79CFE9}"/>
              </a:ext>
            </a:extLst>
          </p:cNvPr>
          <p:cNvSpPr/>
          <p:nvPr/>
        </p:nvSpPr>
        <p:spPr>
          <a:xfrm>
            <a:off x="1262614" y="1759131"/>
            <a:ext cx="45719" cy="21715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D1A120CA-5496-4C62-A42B-0CFC05D8E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7314" y="459779"/>
            <a:ext cx="2869371" cy="590400"/>
          </a:xfrm>
          <a:prstGeom prst="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Sicherheitsmaßnahmen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DB3B66D-14F0-4D95-80D7-A8B6C8E2A7BC}"/>
              </a:ext>
            </a:extLst>
          </p:cNvPr>
          <p:cNvSpPr/>
          <p:nvPr/>
        </p:nvSpPr>
        <p:spPr>
          <a:xfrm>
            <a:off x="941317" y="1354302"/>
            <a:ext cx="4167533" cy="57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Wirksamkeit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E51371D-3A11-49FE-BA1E-7E24A9DB9C14}"/>
              </a:ext>
            </a:extLst>
          </p:cNvPr>
          <p:cNvSpPr/>
          <p:nvPr/>
        </p:nvSpPr>
        <p:spPr>
          <a:xfrm>
            <a:off x="5304595" y="1340438"/>
            <a:ext cx="2900432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Korrektheit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6AB64DA-9269-4B75-A6A5-B3908EC53FBC}"/>
              </a:ext>
            </a:extLst>
          </p:cNvPr>
          <p:cNvSpPr/>
          <p:nvPr/>
        </p:nvSpPr>
        <p:spPr>
          <a:xfrm>
            <a:off x="1120224" y="2065995"/>
            <a:ext cx="1898374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Eignung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2448288-BDF9-421F-81C6-FB0D4737EF84}"/>
              </a:ext>
            </a:extLst>
          </p:cNvPr>
          <p:cNvSpPr/>
          <p:nvPr/>
        </p:nvSpPr>
        <p:spPr>
          <a:xfrm>
            <a:off x="1120224" y="2755552"/>
            <a:ext cx="1898374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Stärke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FBD1863-1CAB-4553-9818-C49B08E4A7FD}"/>
              </a:ext>
            </a:extLst>
          </p:cNvPr>
          <p:cNvSpPr/>
          <p:nvPr/>
        </p:nvSpPr>
        <p:spPr>
          <a:xfrm>
            <a:off x="1120224" y="3416364"/>
            <a:ext cx="1898374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Zusammenwirken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5836C5C-3A65-4101-A8D6-1CC0A7E03509}"/>
              </a:ext>
            </a:extLst>
          </p:cNvPr>
          <p:cNvSpPr/>
          <p:nvPr/>
        </p:nvSpPr>
        <p:spPr>
          <a:xfrm>
            <a:off x="3210477" y="2060518"/>
            <a:ext cx="1898374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Praxistauglichkeit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A831DA2-B00C-4C6D-B7CE-5D446893F22F}"/>
              </a:ext>
            </a:extLst>
          </p:cNvPr>
          <p:cNvSpPr/>
          <p:nvPr/>
        </p:nvSpPr>
        <p:spPr>
          <a:xfrm>
            <a:off x="3206611" y="2754964"/>
            <a:ext cx="1898374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179388" indent="-179388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Beständigkeit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2986F242-BC07-47E9-B3DC-AADBBB288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572" y="4618896"/>
            <a:ext cx="2319744" cy="58986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Prüfung/Evaluierung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87A49E6-4492-4553-BFE2-ABD333D71022}"/>
              </a:ext>
            </a:extLst>
          </p:cNvPr>
          <p:cNvSpPr/>
          <p:nvPr/>
        </p:nvSpPr>
        <p:spPr>
          <a:xfrm>
            <a:off x="4799030" y="5658568"/>
            <a:ext cx="3240000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Vertrauenswürdigkeit 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assurance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1C00118-7D29-495D-8B70-C14461D5D807}"/>
              </a:ext>
            </a:extLst>
          </p:cNvPr>
          <p:cNvSpPr/>
          <p:nvPr/>
        </p:nvSpPr>
        <p:spPr>
          <a:xfrm>
            <a:off x="6291117" y="4618896"/>
            <a:ext cx="1747913" cy="5898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Zertifizierung</a:t>
            </a:r>
          </a:p>
        </p:txBody>
      </p:sp>
      <p:cxnSp>
        <p:nvCxnSpPr>
          <p:cNvPr id="17" name="Verbinder: gewinkelt 16">
            <a:extLst>
              <a:ext uri="{FF2B5EF4-FFF2-40B4-BE49-F238E27FC236}">
                <a16:creationId xmlns:a16="http://schemas.microsoft.com/office/drawing/2014/main" id="{1288C366-B08D-49B4-9DEF-F1A146FFBCD5}"/>
              </a:ext>
            </a:extLst>
          </p:cNvPr>
          <p:cNvCxnSpPr>
            <a:cxnSpLocks/>
            <a:stCxn id="12" idx="2"/>
            <a:endCxn id="13" idx="0"/>
          </p:cNvCxnSpPr>
          <p:nvPr/>
        </p:nvCxnSpPr>
        <p:spPr>
          <a:xfrm rot="16200000" flipH="1">
            <a:off x="5269333" y="4508871"/>
            <a:ext cx="449808" cy="1849586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Verbinder: gewinkelt 19">
            <a:extLst>
              <a:ext uri="{FF2B5EF4-FFF2-40B4-BE49-F238E27FC236}">
                <a16:creationId xmlns:a16="http://schemas.microsoft.com/office/drawing/2014/main" id="{D7B6FDA4-B4C5-489A-A881-7B210559E8AC}"/>
              </a:ext>
            </a:extLst>
          </p:cNvPr>
          <p:cNvCxnSpPr>
            <a:cxnSpLocks/>
            <a:stCxn id="14" idx="3"/>
            <a:endCxn id="13" idx="3"/>
          </p:cNvCxnSpPr>
          <p:nvPr/>
        </p:nvCxnSpPr>
        <p:spPr>
          <a:xfrm>
            <a:off x="8039030" y="4913828"/>
            <a:ext cx="12700" cy="1039672"/>
          </a:xfrm>
          <a:prstGeom prst="bentConnector3">
            <a:avLst>
              <a:gd name="adj1" fmla="val 180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Verbinder: gewinkelt 35">
            <a:extLst>
              <a:ext uri="{FF2B5EF4-FFF2-40B4-BE49-F238E27FC236}">
                <a16:creationId xmlns:a16="http://schemas.microsoft.com/office/drawing/2014/main" id="{C2995073-D5B0-4CCE-B992-DB6248D9300B}"/>
              </a:ext>
            </a:extLst>
          </p:cNvPr>
          <p:cNvCxnSpPr>
            <a:cxnSpLocks/>
            <a:stCxn id="15" idx="2"/>
            <a:endCxn id="12" idx="0"/>
          </p:cNvCxnSpPr>
          <p:nvPr/>
        </p:nvCxnSpPr>
        <p:spPr>
          <a:xfrm rot="5400000">
            <a:off x="4393942" y="4440837"/>
            <a:ext cx="353561" cy="2556"/>
          </a:xfrm>
          <a:prstGeom prst="bentConnector3">
            <a:avLst>
              <a:gd name="adj1" fmla="val 50000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Verbinder: gewinkelt 44">
            <a:extLst>
              <a:ext uri="{FF2B5EF4-FFF2-40B4-BE49-F238E27FC236}">
                <a16:creationId xmlns:a16="http://schemas.microsoft.com/office/drawing/2014/main" id="{794873F8-6F5C-4F4F-8571-F0A36656E844}"/>
              </a:ext>
            </a:extLst>
          </p:cNvPr>
          <p:cNvCxnSpPr>
            <a:cxnSpLocks/>
            <a:stCxn id="12" idx="3"/>
            <a:endCxn id="14" idx="1"/>
          </p:cNvCxnSpPr>
          <p:nvPr/>
        </p:nvCxnSpPr>
        <p:spPr>
          <a:xfrm>
            <a:off x="5729316" y="4913828"/>
            <a:ext cx="561801" cy="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Verbinder: gewinkelt 47">
            <a:extLst>
              <a:ext uri="{FF2B5EF4-FFF2-40B4-BE49-F238E27FC236}">
                <a16:creationId xmlns:a16="http://schemas.microsoft.com/office/drawing/2014/main" id="{206481F7-2D53-4970-AD7B-F81FE2E704C5}"/>
              </a:ext>
            </a:extLst>
          </p:cNvPr>
          <p:cNvCxnSpPr>
            <a:cxnSpLocks/>
            <a:stCxn id="2" idx="1"/>
            <a:endCxn id="31" idx="1"/>
          </p:cNvCxnSpPr>
          <p:nvPr/>
        </p:nvCxnSpPr>
        <p:spPr>
          <a:xfrm rot="10800000" flipV="1">
            <a:off x="1120224" y="754979"/>
            <a:ext cx="2017090" cy="5193492"/>
          </a:xfrm>
          <a:prstGeom prst="bentConnector3">
            <a:avLst>
              <a:gd name="adj1" fmla="val 119217"/>
            </a:avLst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494A437D-0533-4B7B-8DCB-A791C3E57694}"/>
              </a:ext>
            </a:extLst>
          </p:cNvPr>
          <p:cNvSpPr/>
          <p:nvPr/>
        </p:nvSpPr>
        <p:spPr>
          <a:xfrm>
            <a:off x="940144" y="1340439"/>
            <a:ext cx="7263711" cy="2924896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B4CC13B8-A024-469F-A030-2A210D66FE58}"/>
              </a:ext>
            </a:extLst>
          </p:cNvPr>
          <p:cNvSpPr/>
          <p:nvPr/>
        </p:nvSpPr>
        <p:spPr>
          <a:xfrm>
            <a:off x="1120224" y="5653539"/>
            <a:ext cx="3240000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 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cxnSp>
        <p:nvCxnSpPr>
          <p:cNvPr id="41" name="Verbinder: gewinkelt 35">
            <a:extLst>
              <a:ext uri="{FF2B5EF4-FFF2-40B4-BE49-F238E27FC236}">
                <a16:creationId xmlns:a16="http://schemas.microsoft.com/office/drawing/2014/main" id="{1E6344A8-B235-4787-8288-8D382D523885}"/>
              </a:ext>
            </a:extLst>
          </p:cNvPr>
          <p:cNvCxnSpPr>
            <a:cxnSpLocks/>
            <a:stCxn id="2" idx="2"/>
            <a:endCxn id="15" idx="0"/>
          </p:cNvCxnSpPr>
          <p:nvPr/>
        </p:nvCxnSpPr>
        <p:spPr>
          <a:xfrm>
            <a:off x="4572000" y="1050179"/>
            <a:ext cx="0" cy="290260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eck 43">
            <a:extLst>
              <a:ext uri="{FF2B5EF4-FFF2-40B4-BE49-F238E27FC236}">
                <a16:creationId xmlns:a16="http://schemas.microsoft.com/office/drawing/2014/main" id="{4D16922D-BF5A-4529-BF97-B9F18BDE726C}"/>
              </a:ext>
            </a:extLst>
          </p:cNvPr>
          <p:cNvSpPr/>
          <p:nvPr/>
        </p:nvSpPr>
        <p:spPr>
          <a:xfrm>
            <a:off x="5300729" y="2060518"/>
            <a:ext cx="2738301" cy="21250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36000" rtlCol="0" anchor="ctr"/>
          <a:lstStyle/>
          <a:p>
            <a:pPr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Prüfung/Umsetzung: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Sicherheitsvorgaben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Entwicklungsdokumentation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Handbücher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Tests (Sicherheit, Funktion)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Entwicklung (Lifecycle)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Auslieferung, Konfiguration</a:t>
            </a:r>
          </a:p>
          <a:p>
            <a:pPr marL="179388" indent="-179388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u.a.</a:t>
            </a:r>
          </a:p>
        </p:txBody>
      </p:sp>
      <p:sp>
        <p:nvSpPr>
          <p:cNvPr id="88" name="Rectangle 5">
            <a:extLst>
              <a:ext uri="{FF2B5EF4-FFF2-40B4-BE49-F238E27FC236}">
                <a16:creationId xmlns:a16="http://schemas.microsoft.com/office/drawing/2014/main" id="{DEC7CB93-37EE-4F43-A639-31F52D420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589" y="4618896"/>
            <a:ext cx="2191856" cy="589864"/>
          </a:xfrm>
          <a:prstGeom prst="wedgeRectCallout">
            <a:avLst>
              <a:gd name="adj1" fmla="val -59514"/>
              <a:gd name="adj2" fmla="val 88513"/>
            </a:avLst>
          </a:prstGeom>
          <a:solidFill>
            <a:schemeClr val="accent4"/>
          </a:solidFill>
          <a:ln w="28575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vermittels Wirksamkeit und Korrektheit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7CFDEE1F-22DD-4D61-A9A9-73894A0DA1EE}"/>
              </a:ext>
            </a:extLst>
          </p:cNvPr>
          <p:cNvSpPr/>
          <p:nvPr/>
        </p:nvSpPr>
        <p:spPr>
          <a:xfrm>
            <a:off x="937589" y="6353300"/>
            <a:ext cx="7442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4: Sicherheit und Vertrauenswürdigkeit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786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1BCA3C9-3CFC-48B0-862C-B17AAB8AD39C}"/>
              </a:ext>
            </a:extLst>
          </p:cNvPr>
          <p:cNvSpPr/>
          <p:nvPr/>
        </p:nvSpPr>
        <p:spPr>
          <a:xfrm>
            <a:off x="473039" y="901076"/>
            <a:ext cx="2268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Evaluierung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evaluation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303BB70-39D6-4179-A3DF-48A1463C9365}"/>
              </a:ext>
            </a:extLst>
          </p:cNvPr>
          <p:cNvSpPr/>
          <p:nvPr/>
        </p:nvSpPr>
        <p:spPr>
          <a:xfrm>
            <a:off x="473039" y="1590633"/>
            <a:ext cx="2268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Sicherheitsaudit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audit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803EC16F-A6B7-4CA2-B03B-285CEA4950C3}"/>
              </a:ext>
            </a:extLst>
          </p:cNvPr>
          <p:cNvSpPr/>
          <p:nvPr/>
        </p:nvSpPr>
        <p:spPr>
          <a:xfrm>
            <a:off x="473039" y="2251445"/>
            <a:ext cx="2268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Konstruktionsprüfung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(design review)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25CFB66-528D-4E7B-B3C1-548CE694C2E1}"/>
              </a:ext>
            </a:extLst>
          </p:cNvPr>
          <p:cNvSpPr/>
          <p:nvPr/>
        </p:nvSpPr>
        <p:spPr>
          <a:xfrm>
            <a:off x="473039" y="4425978"/>
            <a:ext cx="4637554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Schwachstelle 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vulnerability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C5670DD-CDEB-467C-93DA-A82F04D31A74}"/>
              </a:ext>
            </a:extLst>
          </p:cNvPr>
          <p:cNvSpPr/>
          <p:nvPr/>
        </p:nvSpPr>
        <p:spPr>
          <a:xfrm>
            <a:off x="2842593" y="1596220"/>
            <a:ext cx="2268000" cy="5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DAST/SAST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8CBFE32-8D5F-4A82-83E5-85A4CDF7C7C2}"/>
              </a:ext>
            </a:extLst>
          </p:cNvPr>
          <p:cNvSpPr/>
          <p:nvPr/>
        </p:nvSpPr>
        <p:spPr>
          <a:xfrm>
            <a:off x="2842593" y="2254175"/>
            <a:ext cx="2268000" cy="5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SIEM/SOC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D9AB863-583B-49F2-A03E-AC0A91BF92E9}"/>
              </a:ext>
            </a:extLst>
          </p:cNvPr>
          <p:cNvSpPr/>
          <p:nvPr/>
        </p:nvSpPr>
        <p:spPr>
          <a:xfrm>
            <a:off x="2842593" y="2916215"/>
            <a:ext cx="2268000" cy="5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…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8DEE47A-110D-4F11-AB32-B17233C68823}"/>
              </a:ext>
            </a:extLst>
          </p:cNvPr>
          <p:cNvSpPr/>
          <p:nvPr/>
        </p:nvSpPr>
        <p:spPr>
          <a:xfrm>
            <a:off x="473039" y="3571452"/>
            <a:ext cx="2268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CERT-Informationsdienst (CERT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advisory…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A7BF9BC-59C0-4E65-A119-4C95CF3570B1}"/>
              </a:ext>
            </a:extLst>
          </p:cNvPr>
          <p:cNvSpPr/>
          <p:nvPr/>
        </p:nvSpPr>
        <p:spPr>
          <a:xfrm>
            <a:off x="2842593" y="896147"/>
            <a:ext cx="2268000" cy="5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Scanning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4A322858-97DA-48BF-BD69-F2D8C7EA5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1875" y="4164368"/>
            <a:ext cx="449436" cy="34970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4BC8FB15-6A54-4936-ADED-9A39C7D7C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321" y="4164368"/>
            <a:ext cx="449436" cy="34970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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70168B06-AA6F-4DB8-92BC-C111CB828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2593" y="518405"/>
            <a:ext cx="1729407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b) automatisiert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9211F55-A5F9-470A-878A-0EA4EF3DE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917" y="200520"/>
            <a:ext cx="3038680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u="sng" dirty="0">
                <a:latin typeface="Arial Narrow" panose="020B0606020202030204" pitchFamily="34" charset="0"/>
              </a:rPr>
              <a:t>Finden von Schwachstellen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729C7E7-EFBE-4EF1-804D-DB2ED4896FC2}"/>
              </a:ext>
            </a:extLst>
          </p:cNvPr>
          <p:cNvSpPr/>
          <p:nvPr/>
        </p:nvSpPr>
        <p:spPr>
          <a:xfrm>
            <a:off x="5456583" y="3758063"/>
            <a:ext cx="2295936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Sicherheitsereignis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event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6F9B053-98C4-417D-8893-268BA41AE526}"/>
              </a:ext>
            </a:extLst>
          </p:cNvPr>
          <p:cNvSpPr/>
          <p:nvPr/>
        </p:nvSpPr>
        <p:spPr>
          <a:xfrm>
            <a:off x="5456583" y="4426952"/>
            <a:ext cx="2295936" cy="5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Sicherheitsvorfall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incident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B0E79CA-15C6-4F0B-A0A9-EBEE91AE62C1}"/>
              </a:ext>
            </a:extLst>
          </p:cNvPr>
          <p:cNvSpPr/>
          <p:nvPr/>
        </p:nvSpPr>
        <p:spPr>
          <a:xfrm>
            <a:off x="5456583" y="5095839"/>
            <a:ext cx="2295936" cy="5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Forensik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forensics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74E5A7F0-DD10-468D-86F2-34C4E9302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4504" y="4590105"/>
            <a:ext cx="449436" cy="3343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sz="2000" dirty="0">
                <a:latin typeface="Arial Narrow" panose="020B0606020202030204" pitchFamily="34" charset="0"/>
                <a:sym typeface="Wingdings" panose="05000000000000000000" pitchFamily="2" charset="2"/>
              </a:rPr>
              <a:t>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20AD5C9E-8DA7-49CA-B0C0-80DC03635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4" y="537706"/>
            <a:ext cx="2263430" cy="2616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a) manuell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F7301CC-F3CD-455D-BB5A-6535815B36C9}"/>
              </a:ext>
            </a:extLst>
          </p:cNvPr>
          <p:cNvSpPr/>
          <p:nvPr/>
        </p:nvSpPr>
        <p:spPr>
          <a:xfrm>
            <a:off x="5456583" y="2867446"/>
            <a:ext cx="2295936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Sicherheitsbericht</a:t>
            </a:r>
          </a:p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report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6B42E3EC-4872-4FBB-BED8-6E054719BF46}"/>
              </a:ext>
            </a:extLst>
          </p:cNvPr>
          <p:cNvSpPr/>
          <p:nvPr/>
        </p:nvSpPr>
        <p:spPr>
          <a:xfrm>
            <a:off x="5456583" y="2198557"/>
            <a:ext cx="2295937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Sicherheitsaufzeichnung</a:t>
            </a:r>
            <a:b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security record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F2FA38C-0A0E-4663-AF2A-226C5A587168}"/>
              </a:ext>
            </a:extLst>
          </p:cNvPr>
          <p:cNvSpPr/>
          <p:nvPr/>
        </p:nvSpPr>
        <p:spPr>
          <a:xfrm>
            <a:off x="473039" y="2910640"/>
            <a:ext cx="2268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Sicherheitsprüfung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 (security testing)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845768C-C271-4F09-88C3-3B76695474C7}"/>
              </a:ext>
            </a:extLst>
          </p:cNvPr>
          <p:cNvSpPr/>
          <p:nvPr/>
        </p:nvSpPr>
        <p:spPr>
          <a:xfrm>
            <a:off x="473039" y="5985605"/>
            <a:ext cx="8014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5: Schwachstellen im Design und in der Umsetzung auffinden, Vorfälle bearbeiten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03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id="{8F4CF2A4-E2C1-4A6B-B2D4-EECC429DD5A0}"/>
              </a:ext>
            </a:extLst>
          </p:cNvPr>
          <p:cNvSpPr/>
          <p:nvPr/>
        </p:nvSpPr>
        <p:spPr>
          <a:xfrm>
            <a:off x="1840462" y="964095"/>
            <a:ext cx="5463077" cy="4551598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815E657F-CCCE-4237-9870-4B0BC7FF8EA0}"/>
              </a:ext>
            </a:extLst>
          </p:cNvPr>
          <p:cNvSpPr/>
          <p:nvPr/>
        </p:nvSpPr>
        <p:spPr>
          <a:xfrm>
            <a:off x="3402000" y="1538198"/>
            <a:ext cx="2340000" cy="59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ISMS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CFAF7B1-C354-4A3C-BDA7-9740283F8410}"/>
              </a:ext>
            </a:extLst>
          </p:cNvPr>
          <p:cNvSpPr/>
          <p:nvPr/>
        </p:nvSpPr>
        <p:spPr>
          <a:xfrm>
            <a:off x="5015347" y="4453007"/>
            <a:ext cx="2160000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Datenschutz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8497F10-1FDA-4EFF-8BB0-F8150E587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000" y="639235"/>
            <a:ext cx="1728000" cy="756000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Governance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6E243B3-0830-4EAE-8365-2529ABC7EC06}"/>
              </a:ext>
            </a:extLst>
          </p:cNvPr>
          <p:cNvSpPr/>
          <p:nvPr/>
        </p:nvSpPr>
        <p:spPr>
          <a:xfrm>
            <a:off x="991294" y="5125671"/>
            <a:ext cx="1728000" cy="75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A6A4E54-3275-4C9C-AC23-3234CA829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5294" y="5208471"/>
            <a:ext cx="1440000" cy="590400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Risk Management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73C1EE5A-B3CB-4215-BFA1-0AF00D416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9539" y="5132430"/>
            <a:ext cx="1728000" cy="756000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/>
        </p:spPr>
        <p:txBody>
          <a:bodyPr lIns="108000" tIns="36000" rIns="36000" bIns="36000" anchor="ctr"/>
          <a:lstStyle/>
          <a:p>
            <a:pPr algn="ctr" eaLnBrk="1" hangingPunct="1">
              <a:lnSpc>
                <a:spcPct val="90000"/>
              </a:lnSpc>
              <a:spcBef>
                <a:spcPct val="15000"/>
              </a:spcBef>
              <a:spcAft>
                <a:spcPct val="0"/>
              </a:spcAft>
              <a:buSzPct val="75000"/>
            </a:pP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Compliance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1D38C90-5EFC-4778-9B19-9EA25088F91E}"/>
              </a:ext>
            </a:extLst>
          </p:cNvPr>
          <p:cNvSpPr/>
          <p:nvPr/>
        </p:nvSpPr>
        <p:spPr>
          <a:xfrm>
            <a:off x="1897476" y="3737215"/>
            <a:ext cx="2160000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Business Continuity Management (BCM)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90E97BC-24BF-4B9B-945E-420E68963DB8}"/>
              </a:ext>
            </a:extLst>
          </p:cNvPr>
          <p:cNvSpPr/>
          <p:nvPr/>
        </p:nvSpPr>
        <p:spPr>
          <a:xfrm>
            <a:off x="3402000" y="3004388"/>
            <a:ext cx="2340000" cy="589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IT-Service-Sicherheit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ED8DE1C2-E818-4AC5-B262-0E1F36E677F7}"/>
              </a:ext>
            </a:extLst>
          </p:cNvPr>
          <p:cNvSpPr/>
          <p:nvPr/>
        </p:nvSpPr>
        <p:spPr>
          <a:xfrm>
            <a:off x="3280462" y="5202871"/>
            <a:ext cx="2160000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Betrugserkennung</a:t>
            </a:r>
            <a:b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(Fraud Protection)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5FDD1F52-AB5C-426A-A10E-7310EE72B4B2}"/>
              </a:ext>
            </a:extLst>
          </p:cNvPr>
          <p:cNvSpPr/>
          <p:nvPr/>
        </p:nvSpPr>
        <p:spPr>
          <a:xfrm>
            <a:off x="3402000" y="2271561"/>
            <a:ext cx="2340000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Bewusstseinsbildung, Befähigung (Awareness)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B536FCE-BF56-46DA-BB99-E83DE983B062}"/>
              </a:ext>
            </a:extLst>
          </p:cNvPr>
          <p:cNvSpPr/>
          <p:nvPr/>
        </p:nvSpPr>
        <p:spPr>
          <a:xfrm>
            <a:off x="2588969" y="4470042"/>
            <a:ext cx="2160000" cy="589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Gebäude, Anlagen, Inventar, Personal 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AA73DB0F-39DF-4F3B-B024-0416E0A39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2298" y="1490869"/>
            <a:ext cx="1565242" cy="52322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Unternehmens-sicherheit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EAE8F9B9-21F5-49B1-AE7D-860E397CE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2298" y="2074692"/>
            <a:ext cx="1565242" cy="52322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IT-Service-</a:t>
            </a:r>
          </a:p>
          <a:p>
            <a:pPr>
              <a:lnSpc>
                <a:spcPct val="85000"/>
              </a:lnSpc>
              <a:spcBef>
                <a:spcPts val="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2000" dirty="0">
                <a:latin typeface="Arial Narrow" panose="020B0606020202030204" pitchFamily="34" charset="0"/>
              </a:rPr>
              <a:t>Sicherheit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FE6D491-D26A-47F1-833C-CD6696F93E3D}"/>
              </a:ext>
            </a:extLst>
          </p:cNvPr>
          <p:cNvSpPr/>
          <p:nvPr/>
        </p:nvSpPr>
        <p:spPr>
          <a:xfrm>
            <a:off x="6182663" y="1490869"/>
            <a:ext cx="252000" cy="25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CB5000C-42F1-4D46-8E1D-9E03A272B1EC}"/>
              </a:ext>
            </a:extLst>
          </p:cNvPr>
          <p:cNvSpPr/>
          <p:nvPr/>
        </p:nvSpPr>
        <p:spPr>
          <a:xfrm>
            <a:off x="6182663" y="2074692"/>
            <a:ext cx="252000" cy="25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B6B0357-18B7-4C2D-928F-BE04364DC9D2}"/>
              </a:ext>
            </a:extLst>
          </p:cNvPr>
          <p:cNvSpPr/>
          <p:nvPr/>
        </p:nvSpPr>
        <p:spPr>
          <a:xfrm>
            <a:off x="991294" y="5947436"/>
            <a:ext cx="73592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6: Tätigkeitsbereiche und weitere Themen für das Sicherheitsmanagement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368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C59D04C-3F42-4776-A22E-5000B1A0DE81}"/>
              </a:ext>
            </a:extLst>
          </p:cNvPr>
          <p:cNvSpPr/>
          <p:nvPr/>
        </p:nvSpPr>
        <p:spPr>
          <a:xfrm>
            <a:off x="1614448" y="5333062"/>
            <a:ext cx="4426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7: Auswahl an Sicherheitsprinzipien</a:t>
            </a:r>
            <a:endParaRPr lang="de-DE" dirty="0">
              <a:latin typeface="Arial Narrow" panose="020B0606020202030204" pitchFamily="34" charset="0"/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FAB686A0-671C-4C15-8E28-560E181546F5}"/>
              </a:ext>
            </a:extLst>
          </p:cNvPr>
          <p:cNvGrpSpPr/>
          <p:nvPr/>
        </p:nvGrpSpPr>
        <p:grpSpPr>
          <a:xfrm>
            <a:off x="1449565" y="944859"/>
            <a:ext cx="6244870" cy="3857697"/>
            <a:chOff x="1162607" y="944859"/>
            <a:chExt cx="6244870" cy="3857697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D5510176-381C-4C35-87D2-24857108E2F0}"/>
                </a:ext>
              </a:extLst>
            </p:cNvPr>
            <p:cNvSpPr/>
            <p:nvPr/>
          </p:nvSpPr>
          <p:spPr>
            <a:xfrm>
              <a:off x="2274335" y="3888994"/>
              <a:ext cx="3319670" cy="514738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400" b="1" dirty="0">
                  <a:latin typeface="Arial Nova Cond" panose="020B0506020202020204" pitchFamily="34" charset="0"/>
                </a:rPr>
                <a:t>economy of mechanism</a:t>
              </a: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AE1515D8-B346-4A07-906B-37C1C3E5BE2C}"/>
                </a:ext>
              </a:extLst>
            </p:cNvPr>
            <p:cNvSpPr/>
            <p:nvPr/>
          </p:nvSpPr>
          <p:spPr>
            <a:xfrm rot="16200000">
              <a:off x="4362460" y="2784008"/>
              <a:ext cx="1277522" cy="699404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000" dirty="0">
                  <a:latin typeface="Arial Nova Cond" panose="020B0506020202020204" pitchFamily="34" charset="0"/>
                </a:rPr>
                <a:t>fail-safe defaults</a:t>
              </a:r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15698CF3-3187-467C-8C43-AD64E2D1681C}"/>
                </a:ext>
              </a:extLst>
            </p:cNvPr>
            <p:cNvSpPr/>
            <p:nvPr/>
          </p:nvSpPr>
          <p:spPr>
            <a:xfrm>
              <a:off x="1655693" y="1143858"/>
              <a:ext cx="1739348" cy="514738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latin typeface="Arial Nova Cond" panose="020B0506020202020204" pitchFamily="34" charset="0"/>
                </a:rPr>
                <a:t>open design</a:t>
              </a:r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B56F571B-BB98-471B-8EF1-D65D1AB22E2E}"/>
                </a:ext>
              </a:extLst>
            </p:cNvPr>
            <p:cNvSpPr/>
            <p:nvPr/>
          </p:nvSpPr>
          <p:spPr>
            <a:xfrm>
              <a:off x="5191671" y="2734154"/>
              <a:ext cx="1341904" cy="760959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000" b="1" dirty="0">
                  <a:latin typeface="Arial Nova Cond" panose="020B0506020202020204" pitchFamily="34" charset="0"/>
                </a:rPr>
                <a:t>Complete</a:t>
              </a:r>
            </a:p>
            <a:p>
              <a:pPr algn="ctr"/>
              <a:r>
                <a:rPr lang="en-US" sz="2000" b="1" dirty="0">
                  <a:latin typeface="Arial Nova Cond" panose="020B0506020202020204" pitchFamily="34" charset="0"/>
                </a:rPr>
                <a:t>mediation</a:t>
              </a: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111A9F8C-617C-4156-864D-BA242DC93F99}"/>
                </a:ext>
              </a:extLst>
            </p:cNvPr>
            <p:cNvSpPr/>
            <p:nvPr/>
          </p:nvSpPr>
          <p:spPr>
            <a:xfrm>
              <a:off x="2295940" y="2916354"/>
              <a:ext cx="2489184" cy="760959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>
                      <a:lumMod val="50000"/>
                    </a:schemeClr>
                  </a:solidFill>
                  <a:latin typeface="Arial Nova Cond" panose="020B0506020202020204" pitchFamily="34" charset="0"/>
                </a:rPr>
                <a:t>Identify Protect Detect Respond, Recover</a:t>
              </a: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2C551E4F-EB05-432E-BF5D-C27264232F3F}"/>
                </a:ext>
              </a:extLst>
            </p:cNvPr>
            <p:cNvSpPr/>
            <p:nvPr/>
          </p:nvSpPr>
          <p:spPr>
            <a:xfrm>
              <a:off x="2325755" y="2588846"/>
              <a:ext cx="2325763" cy="422405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dirty="0">
                  <a:latin typeface="Arial Nova Cond" panose="020B0506020202020204" pitchFamily="34" charset="0"/>
                </a:rPr>
                <a:t>separation of privilege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7796972C-4B21-4440-AA73-C72D34BAA284}"/>
                </a:ext>
              </a:extLst>
            </p:cNvPr>
            <p:cNvSpPr/>
            <p:nvPr/>
          </p:nvSpPr>
          <p:spPr>
            <a:xfrm>
              <a:off x="4524326" y="1210912"/>
              <a:ext cx="2188154" cy="576293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6"/>
                  </a:solidFill>
                  <a:latin typeface="Arial Nova Cond" panose="020B0506020202020204" pitchFamily="34" charset="0"/>
                </a:rPr>
                <a:t>least privilege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9ACD9B1-223D-47FD-A32C-744BF55770D9}"/>
                </a:ext>
              </a:extLst>
            </p:cNvPr>
            <p:cNvSpPr/>
            <p:nvPr/>
          </p:nvSpPr>
          <p:spPr>
            <a:xfrm>
              <a:off x="2385391" y="4302896"/>
              <a:ext cx="2624460" cy="422405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3"/>
                  </a:solidFill>
                  <a:latin typeface="Arial Nova Cond" panose="020B0506020202020204" pitchFamily="34" charset="0"/>
                </a:rPr>
                <a:t>psychological acceptability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6F8E485-276D-4CBE-A3F8-94A4CDE573BD}"/>
                </a:ext>
              </a:extLst>
            </p:cNvPr>
            <p:cNvSpPr/>
            <p:nvPr/>
          </p:nvSpPr>
          <p:spPr>
            <a:xfrm>
              <a:off x="1908311" y="3495657"/>
              <a:ext cx="5446645" cy="1007181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r"/>
              <a:r>
                <a:rPr lang="en-US" sz="2800" b="1" dirty="0">
                  <a:solidFill>
                    <a:schemeClr val="accent1"/>
                  </a:solidFill>
                  <a:latin typeface="Arial Nova Cond" panose="020B0506020202020204" pitchFamily="34" charset="0"/>
                </a:rPr>
                <a:t>Security Development Lifecycle</a:t>
              </a:r>
              <a:br>
                <a:rPr lang="en-US" sz="2800" b="1" dirty="0">
                  <a:solidFill>
                    <a:schemeClr val="accent1"/>
                  </a:solidFill>
                  <a:latin typeface="Arial Nova Cond" panose="020B0506020202020204" pitchFamily="34" charset="0"/>
                </a:rPr>
              </a:br>
              <a:r>
                <a:rPr lang="en-US" sz="2800" b="1" dirty="0">
                  <a:solidFill>
                    <a:schemeClr val="accent1"/>
                  </a:solidFill>
                  <a:latin typeface="Arial Nova Cond" panose="020B0506020202020204" pitchFamily="34" charset="0"/>
                </a:rPr>
                <a:t>(SDL)</a:t>
              </a: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2D426267-51D2-4EFA-865D-66760AB61D13}"/>
                </a:ext>
              </a:extLst>
            </p:cNvPr>
            <p:cNvSpPr/>
            <p:nvPr/>
          </p:nvSpPr>
          <p:spPr>
            <a:xfrm>
              <a:off x="1893431" y="1529871"/>
              <a:ext cx="3510981" cy="699404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4"/>
                  </a:solidFill>
                  <a:latin typeface="Arial Nova Cond" panose="020B0506020202020204" pitchFamily="34" charset="0"/>
                </a:rPr>
                <a:t>Secure by Design</a:t>
              </a: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AB3AC91C-F1D1-4EEF-93D9-49C41E2B3A25}"/>
                </a:ext>
              </a:extLst>
            </p:cNvPr>
            <p:cNvSpPr/>
            <p:nvPr/>
          </p:nvSpPr>
          <p:spPr>
            <a:xfrm rot="16200000">
              <a:off x="799876" y="3109486"/>
              <a:ext cx="2809846" cy="576293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r>
                <a:rPr lang="en-US" sz="2800" b="1" dirty="0">
                  <a:solidFill>
                    <a:schemeClr val="accent6"/>
                  </a:solidFill>
                  <a:latin typeface="Arial Nova Cond" panose="020B0506020202020204" pitchFamily="34" charset="0"/>
                </a:rPr>
                <a:t>Secure by Default 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3B5D273E-EC2C-4235-AA14-B1C81A013DB3}"/>
                </a:ext>
              </a:extLst>
            </p:cNvPr>
            <p:cNvSpPr/>
            <p:nvPr/>
          </p:nvSpPr>
          <p:spPr>
            <a:xfrm rot="16200000">
              <a:off x="676286" y="3437550"/>
              <a:ext cx="2307607" cy="422405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r>
                <a:rPr lang="en-US" dirty="0">
                  <a:latin typeface="Arial Nova Cond" panose="020B0506020202020204" pitchFamily="34" charset="0"/>
                </a:rPr>
                <a:t>Secure in Deployment</a:t>
              </a: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E544884-16F3-4C01-8223-67E9428205BF}"/>
                </a:ext>
              </a:extLst>
            </p:cNvPr>
            <p:cNvSpPr/>
            <p:nvPr/>
          </p:nvSpPr>
          <p:spPr>
            <a:xfrm>
              <a:off x="5049607" y="945962"/>
              <a:ext cx="1829808" cy="422405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  <a:latin typeface="Arial Nova Cond" panose="020B0506020202020204" pitchFamily="34" charset="0"/>
                </a:rPr>
                <a:t>Communications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A008755D-2315-456A-9222-4E94F53908FB}"/>
                </a:ext>
              </a:extLst>
            </p:cNvPr>
            <p:cNvSpPr/>
            <p:nvPr/>
          </p:nvSpPr>
          <p:spPr>
            <a:xfrm rot="16200000">
              <a:off x="863869" y="1673557"/>
              <a:ext cx="1497111" cy="884070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5">
                      <a:lumMod val="50000"/>
                    </a:schemeClr>
                  </a:solidFill>
                  <a:latin typeface="Arial Nova Cond" panose="020B0506020202020204" pitchFamily="34" charset="0"/>
                </a:rPr>
                <a:t>Privacy by Default</a:t>
              </a: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931BBF07-8568-480C-B2CE-708A3962D111}"/>
                </a:ext>
              </a:extLst>
            </p:cNvPr>
            <p:cNvSpPr/>
            <p:nvPr/>
          </p:nvSpPr>
          <p:spPr>
            <a:xfrm>
              <a:off x="2362554" y="2066696"/>
              <a:ext cx="4046936" cy="637849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6"/>
                  </a:solidFill>
                  <a:latin typeface="Arial Nova Cond" panose="020B0506020202020204" pitchFamily="34" charset="0"/>
                </a:rPr>
                <a:t>Secured by Definition</a:t>
              </a: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1B4134A7-1238-4D38-AE8A-A835D12D784A}"/>
                </a:ext>
              </a:extLst>
            </p:cNvPr>
            <p:cNvSpPr/>
            <p:nvPr/>
          </p:nvSpPr>
          <p:spPr>
            <a:xfrm>
              <a:off x="3397169" y="944859"/>
              <a:ext cx="1611658" cy="760959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r>
                <a:rPr lang="en-US" sz="2000" dirty="0">
                  <a:latin typeface="Arial Nova Cond" panose="020B0506020202020204" pitchFamily="34" charset="0"/>
                </a:rPr>
                <a:t>Protect Detect</a:t>
              </a:r>
              <a:br>
                <a:rPr lang="en-US" sz="2000" dirty="0">
                  <a:latin typeface="Arial Nova Cond" panose="020B0506020202020204" pitchFamily="34" charset="0"/>
                </a:rPr>
              </a:br>
              <a:r>
                <a:rPr lang="en-US" sz="2000" dirty="0">
                  <a:latin typeface="Arial Nova Cond" panose="020B0506020202020204" pitchFamily="34" charset="0"/>
                </a:rPr>
                <a:t>Respond</a:t>
              </a: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57A03F4-3274-439C-B7DD-715589CEB669}"/>
                </a:ext>
              </a:extLst>
            </p:cNvPr>
            <p:cNvSpPr/>
            <p:nvPr/>
          </p:nvSpPr>
          <p:spPr>
            <a:xfrm rot="5400000">
              <a:off x="5580494" y="1740041"/>
              <a:ext cx="2622163" cy="1031803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3200" b="1" dirty="0">
                  <a:solidFill>
                    <a:schemeClr val="accent3"/>
                  </a:solidFill>
                  <a:latin typeface="Arial Nova Cond" panose="020B0506020202020204" pitchFamily="34" charset="0"/>
                </a:rPr>
                <a:t>Prevent Detect Respond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CFE28A88-B12A-4073-B391-8507815C7192}"/>
                </a:ext>
              </a:extLst>
            </p:cNvPr>
            <p:cNvSpPr/>
            <p:nvPr/>
          </p:nvSpPr>
          <p:spPr>
            <a:xfrm rot="16200000">
              <a:off x="296950" y="3360606"/>
              <a:ext cx="2307607" cy="576293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r>
                <a:rPr lang="en-US" sz="2800" b="1" dirty="0">
                  <a:solidFill>
                    <a:schemeClr val="accent3"/>
                  </a:solidFill>
                  <a:latin typeface="Arial Nova Cond" panose="020B0506020202020204" pitchFamily="34" charset="0"/>
                </a:rPr>
                <a:t>Security by …</a:t>
              </a: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F9DDAA30-430C-4D35-B5D8-554C66AF7DF5}"/>
                </a:ext>
              </a:extLst>
            </p:cNvPr>
            <p:cNvSpPr/>
            <p:nvPr/>
          </p:nvSpPr>
          <p:spPr>
            <a:xfrm>
              <a:off x="4884877" y="4015045"/>
              <a:ext cx="2161966" cy="699404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dirty="0">
                  <a:latin typeface="Arial Nova Cond" panose="020B0506020202020204" pitchFamily="34" charset="0"/>
                </a:rPr>
                <a:t>Least</a:t>
              </a:r>
              <a:br>
                <a:rPr lang="en-US" dirty="0">
                  <a:latin typeface="Arial Nova Cond" panose="020B0506020202020204" pitchFamily="34" charset="0"/>
                </a:rPr>
              </a:br>
              <a:r>
                <a:rPr lang="en-US" dirty="0">
                  <a:latin typeface="Arial Nova Cond" panose="020B0506020202020204" pitchFamily="34" charset="0"/>
                </a:rPr>
                <a:t>common mechanism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6138AE8-0D88-49D2-9684-25E06B6A117C}"/>
                </a:ext>
              </a:extLst>
            </p:cNvPr>
            <p:cNvSpPr/>
            <p:nvPr/>
          </p:nvSpPr>
          <p:spPr>
            <a:xfrm>
              <a:off x="5234142" y="1627573"/>
              <a:ext cx="1497111" cy="514738"/>
            </a:xfrm>
            <a:prstGeom prst="rect">
              <a:avLst/>
            </a:prstGeom>
          </p:spPr>
          <p:txBody>
            <a:bodyPr wrap="square" lIns="72000" tIns="72000" rIns="72000" bIns="7200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5">
                      <a:lumMod val="50000"/>
                    </a:schemeClr>
                  </a:solidFill>
                  <a:latin typeface="Arial Nova Cond" panose="020B0506020202020204" pitchFamily="34" charset="0"/>
                </a:rPr>
                <a:t>Zero Trust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5227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5">
            <a:extLst>
              <a:ext uri="{FF2B5EF4-FFF2-40B4-BE49-F238E27FC236}">
                <a16:creationId xmlns:a16="http://schemas.microsoft.com/office/drawing/2014/main" id="{33D07035-0F1A-40D5-9568-7E2625750C8F}"/>
              </a:ext>
            </a:extLst>
          </p:cNvPr>
          <p:cNvSpPr/>
          <p:nvPr/>
        </p:nvSpPr>
        <p:spPr>
          <a:xfrm>
            <a:off x="5909593" y="3109152"/>
            <a:ext cx="2812059" cy="422665"/>
          </a:xfrm>
          <a:prstGeom prst="roundRect">
            <a:avLst>
              <a:gd name="adj" fmla="val 11792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942E4FA-B986-442B-A77E-99DE55801DAA}"/>
              </a:ext>
            </a:extLst>
          </p:cNvPr>
          <p:cNvSpPr/>
          <p:nvPr/>
        </p:nvSpPr>
        <p:spPr>
          <a:xfrm>
            <a:off x="408533" y="510716"/>
            <a:ext cx="1733688" cy="324000"/>
          </a:xfrm>
          <a:prstGeom prst="homePlate">
            <a:avLst>
              <a:gd name="adj" fmla="val 22087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IT</a:t>
            </a:r>
          </a:p>
        </p:txBody>
      </p:sp>
      <p:cxnSp>
        <p:nvCxnSpPr>
          <p:cNvPr id="4" name="Gerade Verbindung mit Pfeil 5">
            <a:extLst>
              <a:ext uri="{FF2B5EF4-FFF2-40B4-BE49-F238E27FC236}">
                <a16:creationId xmlns:a16="http://schemas.microsoft.com/office/drawing/2014/main" id="{D7EA178A-410C-455F-9E1B-65B6EA24900A}"/>
              </a:ext>
            </a:extLst>
          </p:cNvPr>
          <p:cNvCxnSpPr>
            <a:cxnSpLocks/>
          </p:cNvCxnSpPr>
          <p:nvPr/>
        </p:nvCxnSpPr>
        <p:spPr>
          <a:xfrm>
            <a:off x="394300" y="952328"/>
            <a:ext cx="8355776" cy="0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6">
            <a:extLst>
              <a:ext uri="{FF2B5EF4-FFF2-40B4-BE49-F238E27FC236}">
                <a16:creationId xmlns:a16="http://schemas.microsoft.com/office/drawing/2014/main" id="{CBB6C880-D50D-4E39-BA88-C6C9DCB73056}"/>
              </a:ext>
            </a:extLst>
          </p:cNvPr>
          <p:cNvSpPr txBox="1"/>
          <p:nvPr/>
        </p:nvSpPr>
        <p:spPr>
          <a:xfrm>
            <a:off x="327789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1990</a:t>
            </a:r>
          </a:p>
        </p:txBody>
      </p:sp>
      <p:sp>
        <p:nvSpPr>
          <p:cNvPr id="6" name="Textfeld 7">
            <a:extLst>
              <a:ext uri="{FF2B5EF4-FFF2-40B4-BE49-F238E27FC236}">
                <a16:creationId xmlns:a16="http://schemas.microsoft.com/office/drawing/2014/main" id="{019F5409-6809-49CD-9238-00B793DED382}"/>
              </a:ext>
            </a:extLst>
          </p:cNvPr>
          <p:cNvSpPr txBox="1"/>
          <p:nvPr/>
        </p:nvSpPr>
        <p:spPr>
          <a:xfrm>
            <a:off x="1628542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1995</a:t>
            </a:r>
          </a:p>
        </p:txBody>
      </p:sp>
      <p:sp>
        <p:nvSpPr>
          <p:cNvPr id="7" name="Textfeld 8">
            <a:extLst>
              <a:ext uri="{FF2B5EF4-FFF2-40B4-BE49-F238E27FC236}">
                <a16:creationId xmlns:a16="http://schemas.microsoft.com/office/drawing/2014/main" id="{2E48C778-6631-4352-B974-C626CB5E0032}"/>
              </a:ext>
            </a:extLst>
          </p:cNvPr>
          <p:cNvSpPr txBox="1"/>
          <p:nvPr/>
        </p:nvSpPr>
        <p:spPr>
          <a:xfrm>
            <a:off x="2929295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2000</a:t>
            </a:r>
          </a:p>
        </p:txBody>
      </p:sp>
      <p:sp>
        <p:nvSpPr>
          <p:cNvPr id="8" name="Textfeld 9">
            <a:extLst>
              <a:ext uri="{FF2B5EF4-FFF2-40B4-BE49-F238E27FC236}">
                <a16:creationId xmlns:a16="http://schemas.microsoft.com/office/drawing/2014/main" id="{59F5490F-FC02-4ADA-9DCA-8515A2C40BDF}"/>
              </a:ext>
            </a:extLst>
          </p:cNvPr>
          <p:cNvSpPr txBox="1"/>
          <p:nvPr/>
        </p:nvSpPr>
        <p:spPr>
          <a:xfrm>
            <a:off x="4230048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2005</a:t>
            </a:r>
          </a:p>
        </p:txBody>
      </p:sp>
      <p:sp>
        <p:nvSpPr>
          <p:cNvPr id="9" name="Textfeld 10">
            <a:extLst>
              <a:ext uri="{FF2B5EF4-FFF2-40B4-BE49-F238E27FC236}">
                <a16:creationId xmlns:a16="http://schemas.microsoft.com/office/drawing/2014/main" id="{BFDC00E9-CE44-46EC-AF37-19DE15801B83}"/>
              </a:ext>
            </a:extLst>
          </p:cNvPr>
          <p:cNvSpPr txBox="1"/>
          <p:nvPr/>
        </p:nvSpPr>
        <p:spPr>
          <a:xfrm>
            <a:off x="5530801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2010</a:t>
            </a:r>
          </a:p>
        </p:txBody>
      </p:sp>
      <p:sp>
        <p:nvSpPr>
          <p:cNvPr id="10" name="Textfeld 11">
            <a:extLst>
              <a:ext uri="{FF2B5EF4-FFF2-40B4-BE49-F238E27FC236}">
                <a16:creationId xmlns:a16="http://schemas.microsoft.com/office/drawing/2014/main" id="{71B8E69F-2FB9-499B-B238-529A8238BB8A}"/>
              </a:ext>
            </a:extLst>
          </p:cNvPr>
          <p:cNvSpPr txBox="1"/>
          <p:nvPr/>
        </p:nvSpPr>
        <p:spPr>
          <a:xfrm>
            <a:off x="6831555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2015</a:t>
            </a:r>
          </a:p>
        </p:txBody>
      </p:sp>
      <p:sp>
        <p:nvSpPr>
          <p:cNvPr id="11" name="Abgerundetes Rechteck 12">
            <a:extLst>
              <a:ext uri="{FF2B5EF4-FFF2-40B4-BE49-F238E27FC236}">
                <a16:creationId xmlns:a16="http://schemas.microsoft.com/office/drawing/2014/main" id="{D142B56A-73E2-4AF7-9B66-8486AB38CFAC}"/>
              </a:ext>
            </a:extLst>
          </p:cNvPr>
          <p:cNvSpPr/>
          <p:nvPr/>
        </p:nvSpPr>
        <p:spPr>
          <a:xfrm>
            <a:off x="826348" y="1384376"/>
            <a:ext cx="1733689" cy="648072"/>
          </a:xfrm>
          <a:prstGeom prst="roundRect">
            <a:avLst>
              <a:gd name="adj" fmla="val 1179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Performance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(„Hardware“)</a:t>
            </a:r>
          </a:p>
        </p:txBody>
      </p:sp>
      <p:sp>
        <p:nvSpPr>
          <p:cNvPr id="12" name="Abgerundetes Rechteck 13">
            <a:extLst>
              <a:ext uri="{FF2B5EF4-FFF2-40B4-BE49-F238E27FC236}">
                <a16:creationId xmlns:a16="http://schemas.microsoft.com/office/drawing/2014/main" id="{86898DEA-8FA8-4580-BBCA-4420D38696AE}"/>
              </a:ext>
            </a:extLst>
          </p:cNvPr>
          <p:cNvSpPr/>
          <p:nvPr/>
        </p:nvSpPr>
        <p:spPr>
          <a:xfrm>
            <a:off x="2632045" y="1384376"/>
            <a:ext cx="2289218" cy="648072"/>
          </a:xfrm>
          <a:prstGeom prst="roundRect">
            <a:avLst>
              <a:gd name="adj" fmla="val 1179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Flexibilität und Vernetzung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(„Software“)</a:t>
            </a:r>
          </a:p>
        </p:txBody>
      </p:sp>
      <p:sp>
        <p:nvSpPr>
          <p:cNvPr id="13" name="Abgerundetes Rechteck 14">
            <a:extLst>
              <a:ext uri="{FF2B5EF4-FFF2-40B4-BE49-F238E27FC236}">
                <a16:creationId xmlns:a16="http://schemas.microsoft.com/office/drawing/2014/main" id="{43B3B460-7ABC-4E1A-9792-7D5ED5D2C90C}"/>
              </a:ext>
            </a:extLst>
          </p:cNvPr>
          <p:cNvSpPr/>
          <p:nvPr/>
        </p:nvSpPr>
        <p:spPr>
          <a:xfrm>
            <a:off x="5025968" y="1384376"/>
            <a:ext cx="2502621" cy="648072"/>
          </a:xfrm>
          <a:prstGeom prst="roundRect">
            <a:avLst>
              <a:gd name="adj" fmla="val 1179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Integration und Wett-</a:t>
            </a:r>
            <a:r>
              <a:rPr lang="de-DE" dirty="0" err="1">
                <a:latin typeface="Arial Narrow" panose="020B0606020202030204" pitchFamily="34" charset="0"/>
              </a:rPr>
              <a:t>bewerbsvorteile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en-US" dirty="0">
                <a:latin typeface="Arial Narrow" panose="020B0606020202030204" pitchFamily="34" charset="0"/>
              </a:rPr>
              <a:t>(„Service“)</a:t>
            </a:r>
          </a:p>
        </p:txBody>
      </p:sp>
      <p:cxnSp>
        <p:nvCxnSpPr>
          <p:cNvPr id="14" name="Gerade Verbindung mit Pfeil 15">
            <a:extLst>
              <a:ext uri="{FF2B5EF4-FFF2-40B4-BE49-F238E27FC236}">
                <a16:creationId xmlns:a16="http://schemas.microsoft.com/office/drawing/2014/main" id="{88D49366-6CBC-4B6D-911B-6EE29D5DFF03}"/>
              </a:ext>
            </a:extLst>
          </p:cNvPr>
          <p:cNvCxnSpPr>
            <a:cxnSpLocks/>
          </p:cNvCxnSpPr>
          <p:nvPr/>
        </p:nvCxnSpPr>
        <p:spPr>
          <a:xfrm>
            <a:off x="394300" y="2754128"/>
            <a:ext cx="8327669" cy="0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6">
            <a:extLst>
              <a:ext uri="{FF2B5EF4-FFF2-40B4-BE49-F238E27FC236}">
                <a16:creationId xmlns:a16="http://schemas.microsoft.com/office/drawing/2014/main" id="{96A2655B-0CD1-4494-98BC-CC2F5C1CEF08}"/>
              </a:ext>
            </a:extLst>
          </p:cNvPr>
          <p:cNvSpPr txBox="1"/>
          <p:nvPr/>
        </p:nvSpPr>
        <p:spPr>
          <a:xfrm>
            <a:off x="327789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1990</a:t>
            </a:r>
          </a:p>
        </p:txBody>
      </p:sp>
      <p:sp>
        <p:nvSpPr>
          <p:cNvPr id="16" name="Textfeld 17">
            <a:extLst>
              <a:ext uri="{FF2B5EF4-FFF2-40B4-BE49-F238E27FC236}">
                <a16:creationId xmlns:a16="http://schemas.microsoft.com/office/drawing/2014/main" id="{43CF4A7F-57B7-429C-9884-DF65C72D1196}"/>
              </a:ext>
            </a:extLst>
          </p:cNvPr>
          <p:cNvSpPr txBox="1"/>
          <p:nvPr/>
        </p:nvSpPr>
        <p:spPr>
          <a:xfrm>
            <a:off x="1628542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1995</a:t>
            </a:r>
          </a:p>
        </p:txBody>
      </p:sp>
      <p:sp>
        <p:nvSpPr>
          <p:cNvPr id="17" name="Textfeld 18">
            <a:extLst>
              <a:ext uri="{FF2B5EF4-FFF2-40B4-BE49-F238E27FC236}">
                <a16:creationId xmlns:a16="http://schemas.microsoft.com/office/drawing/2014/main" id="{0EAB1B5C-74AF-454E-8AA8-CD7EFBCE9EB6}"/>
              </a:ext>
            </a:extLst>
          </p:cNvPr>
          <p:cNvSpPr txBox="1"/>
          <p:nvPr/>
        </p:nvSpPr>
        <p:spPr>
          <a:xfrm>
            <a:off x="2929295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2000</a:t>
            </a:r>
          </a:p>
        </p:txBody>
      </p:sp>
      <p:sp>
        <p:nvSpPr>
          <p:cNvPr id="18" name="Textfeld 19">
            <a:extLst>
              <a:ext uri="{FF2B5EF4-FFF2-40B4-BE49-F238E27FC236}">
                <a16:creationId xmlns:a16="http://schemas.microsoft.com/office/drawing/2014/main" id="{77D0CB36-7F4C-4BC4-90E7-C4BEF083DC24}"/>
              </a:ext>
            </a:extLst>
          </p:cNvPr>
          <p:cNvSpPr txBox="1"/>
          <p:nvPr/>
        </p:nvSpPr>
        <p:spPr>
          <a:xfrm>
            <a:off x="4230048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2005</a:t>
            </a:r>
          </a:p>
        </p:txBody>
      </p:sp>
      <p:sp>
        <p:nvSpPr>
          <p:cNvPr id="19" name="Textfeld 20">
            <a:extLst>
              <a:ext uri="{FF2B5EF4-FFF2-40B4-BE49-F238E27FC236}">
                <a16:creationId xmlns:a16="http://schemas.microsoft.com/office/drawing/2014/main" id="{55FE7742-D630-4E59-B7AB-6C662EB356C5}"/>
              </a:ext>
            </a:extLst>
          </p:cNvPr>
          <p:cNvSpPr txBox="1"/>
          <p:nvPr/>
        </p:nvSpPr>
        <p:spPr>
          <a:xfrm>
            <a:off x="5530801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2010</a:t>
            </a:r>
          </a:p>
        </p:txBody>
      </p:sp>
      <p:sp>
        <p:nvSpPr>
          <p:cNvPr id="20" name="Textfeld 21">
            <a:extLst>
              <a:ext uri="{FF2B5EF4-FFF2-40B4-BE49-F238E27FC236}">
                <a16:creationId xmlns:a16="http://schemas.microsoft.com/office/drawing/2014/main" id="{58C0AC63-7A07-4648-81FB-0385A1FB96DD}"/>
              </a:ext>
            </a:extLst>
          </p:cNvPr>
          <p:cNvSpPr txBox="1"/>
          <p:nvPr/>
        </p:nvSpPr>
        <p:spPr>
          <a:xfrm>
            <a:off x="6831555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2015</a:t>
            </a:r>
          </a:p>
        </p:txBody>
      </p:sp>
      <p:sp>
        <p:nvSpPr>
          <p:cNvPr id="21" name="Abgerundetes Rechteck 22">
            <a:extLst>
              <a:ext uri="{FF2B5EF4-FFF2-40B4-BE49-F238E27FC236}">
                <a16:creationId xmlns:a16="http://schemas.microsoft.com/office/drawing/2014/main" id="{C2BA2BDE-3DDC-475C-8D62-537AB8371374}"/>
              </a:ext>
            </a:extLst>
          </p:cNvPr>
          <p:cNvSpPr/>
          <p:nvPr/>
        </p:nvSpPr>
        <p:spPr>
          <a:xfrm>
            <a:off x="862743" y="3223322"/>
            <a:ext cx="2381761" cy="648000"/>
          </a:xfrm>
          <a:prstGeom prst="roundRect">
            <a:avLst>
              <a:gd name="adj" fmla="val 1179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Maßnahmenkataloge</a:t>
            </a:r>
            <a:r>
              <a:rPr lang="en-US" dirty="0">
                <a:latin typeface="Arial Narrow" panose="020B0606020202030204" pitchFamily="34" charset="0"/>
              </a:rPr>
              <a:t>: ISF SOGP, ISO/IEC 27002 etc.</a:t>
            </a:r>
          </a:p>
        </p:txBody>
      </p:sp>
      <p:sp>
        <p:nvSpPr>
          <p:cNvPr id="22" name="Abgerundetes Rechteck 23">
            <a:extLst>
              <a:ext uri="{FF2B5EF4-FFF2-40B4-BE49-F238E27FC236}">
                <a16:creationId xmlns:a16="http://schemas.microsoft.com/office/drawing/2014/main" id="{3C184217-6698-42E3-8C90-6735C248085E}"/>
              </a:ext>
            </a:extLst>
          </p:cNvPr>
          <p:cNvSpPr/>
          <p:nvPr/>
        </p:nvSpPr>
        <p:spPr>
          <a:xfrm>
            <a:off x="3316511" y="3223322"/>
            <a:ext cx="2952329" cy="648000"/>
          </a:xfrm>
          <a:prstGeom prst="roundRect">
            <a:avLst>
              <a:gd name="adj" fmla="val 1179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Information Security Management System: ISO/IEC 27001</a:t>
            </a:r>
          </a:p>
        </p:txBody>
      </p:sp>
      <p:sp>
        <p:nvSpPr>
          <p:cNvPr id="23" name="Abgerundetes Rechteck 35">
            <a:extLst>
              <a:ext uri="{FF2B5EF4-FFF2-40B4-BE49-F238E27FC236}">
                <a16:creationId xmlns:a16="http://schemas.microsoft.com/office/drawing/2014/main" id="{324BC448-88F5-46A7-BF5F-82C63EE2117D}"/>
              </a:ext>
            </a:extLst>
          </p:cNvPr>
          <p:cNvSpPr/>
          <p:nvPr/>
        </p:nvSpPr>
        <p:spPr>
          <a:xfrm>
            <a:off x="5296341" y="2143911"/>
            <a:ext cx="3425628" cy="422665"/>
          </a:xfrm>
          <a:prstGeom prst="roundRect">
            <a:avLst>
              <a:gd name="adj" fmla="val 11792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Arial Narrow" panose="020B0606020202030204" pitchFamily="34" charset="0"/>
              </a:rPr>
              <a:t>Industrialisierung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24" name="Rechteck 2">
            <a:extLst>
              <a:ext uri="{FF2B5EF4-FFF2-40B4-BE49-F238E27FC236}">
                <a16:creationId xmlns:a16="http://schemas.microsoft.com/office/drawing/2014/main" id="{92D003A7-7449-456C-9CB0-337F2F1FF645}"/>
              </a:ext>
            </a:extLst>
          </p:cNvPr>
          <p:cNvSpPr/>
          <p:nvPr/>
        </p:nvSpPr>
        <p:spPr>
          <a:xfrm>
            <a:off x="408533" y="2304369"/>
            <a:ext cx="1733688" cy="324000"/>
          </a:xfrm>
          <a:prstGeom prst="homePlate">
            <a:avLst>
              <a:gd name="adj" fmla="val 24878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IT security</a:t>
            </a:r>
          </a:p>
        </p:txBody>
      </p:sp>
      <p:sp>
        <p:nvSpPr>
          <p:cNvPr id="27" name="Abgerundetes Rechteck 19">
            <a:extLst>
              <a:ext uri="{FF2B5EF4-FFF2-40B4-BE49-F238E27FC236}">
                <a16:creationId xmlns:a16="http://schemas.microsoft.com/office/drawing/2014/main" id="{DFBF7B7F-7C90-493F-B900-2BAF58B26DC6}"/>
              </a:ext>
            </a:extLst>
          </p:cNvPr>
          <p:cNvSpPr/>
          <p:nvPr/>
        </p:nvSpPr>
        <p:spPr>
          <a:xfrm>
            <a:off x="539553" y="3964498"/>
            <a:ext cx="1289248" cy="648000"/>
          </a:xfrm>
          <a:prstGeom prst="roundRect">
            <a:avLst>
              <a:gd name="adj" fmla="val 11792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COBIT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(</a:t>
            </a:r>
            <a:r>
              <a:rPr lang="de-DE" dirty="0">
                <a:latin typeface="Arial Narrow" panose="020B0606020202030204" pitchFamily="34" charset="0"/>
              </a:rPr>
              <a:t>seit</a:t>
            </a:r>
            <a:r>
              <a:rPr lang="en-US" dirty="0">
                <a:latin typeface="Arial Narrow" panose="020B0606020202030204" pitchFamily="34" charset="0"/>
              </a:rPr>
              <a:t> 1983)</a:t>
            </a:r>
          </a:p>
        </p:txBody>
      </p:sp>
      <p:sp>
        <p:nvSpPr>
          <p:cNvPr id="30" name="Abgerundetes Rechteck 18">
            <a:extLst>
              <a:ext uri="{FF2B5EF4-FFF2-40B4-BE49-F238E27FC236}">
                <a16:creationId xmlns:a16="http://schemas.microsoft.com/office/drawing/2014/main" id="{239BAEC6-B99F-4049-A389-96FF98152F9A}"/>
              </a:ext>
            </a:extLst>
          </p:cNvPr>
          <p:cNvSpPr/>
          <p:nvPr/>
        </p:nvSpPr>
        <p:spPr>
          <a:xfrm>
            <a:off x="539752" y="4709116"/>
            <a:ext cx="2952128" cy="648000"/>
          </a:xfrm>
          <a:prstGeom prst="roundRect">
            <a:avLst>
              <a:gd name="adj" fmla="val 11792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TCSEC (1983), ITSEC (1990), Common Criteria (</a:t>
            </a:r>
            <a:r>
              <a:rPr lang="de-DE" dirty="0">
                <a:latin typeface="Arial Narrow" panose="020B0606020202030204" pitchFamily="34" charset="0"/>
              </a:rPr>
              <a:t>seit</a:t>
            </a:r>
            <a:r>
              <a:rPr lang="en-US" dirty="0">
                <a:latin typeface="Arial Narrow" panose="020B0606020202030204" pitchFamily="34" charset="0"/>
              </a:rPr>
              <a:t> 1996)</a:t>
            </a:r>
          </a:p>
        </p:txBody>
      </p:sp>
      <p:sp>
        <p:nvSpPr>
          <p:cNvPr id="32" name="Abgerundetes Rechteck 23">
            <a:extLst>
              <a:ext uri="{FF2B5EF4-FFF2-40B4-BE49-F238E27FC236}">
                <a16:creationId xmlns:a16="http://schemas.microsoft.com/office/drawing/2014/main" id="{96353487-1107-4135-A730-657E237BDE26}"/>
              </a:ext>
            </a:extLst>
          </p:cNvPr>
          <p:cNvSpPr/>
          <p:nvPr/>
        </p:nvSpPr>
        <p:spPr>
          <a:xfrm>
            <a:off x="6340848" y="3223322"/>
            <a:ext cx="1413665" cy="648000"/>
          </a:xfrm>
          <a:prstGeom prst="roundRect">
            <a:avLst>
              <a:gd name="adj" fmla="val 11792"/>
            </a:avLst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latin typeface="Arial Narrow" panose="020B0606020202030204" pitchFamily="34" charset="0"/>
              </a:rPr>
              <a:t>ISO/IEC 27017</a:t>
            </a:r>
            <a:br>
              <a:rPr lang="en-US" dirty="0">
                <a:latin typeface="Arial Narrow" panose="020B0606020202030204" pitchFamily="34" charset="0"/>
              </a:rPr>
            </a:br>
            <a:r>
              <a:rPr lang="en-US" dirty="0">
                <a:latin typeface="Arial Narrow" panose="020B0606020202030204" pitchFamily="34" charset="0"/>
              </a:rPr>
              <a:t>(</a:t>
            </a:r>
            <a:r>
              <a:rPr lang="de-DE" dirty="0">
                <a:latin typeface="Arial Narrow" panose="020B0606020202030204" pitchFamily="34" charset="0"/>
              </a:rPr>
              <a:t>nutzt</a:t>
            </a:r>
            <a:r>
              <a:rPr lang="en-US" dirty="0">
                <a:latin typeface="Arial Narrow" panose="020B0606020202030204" pitchFamily="34" charset="0"/>
              </a:rPr>
              <a:t> 27002)</a:t>
            </a:r>
          </a:p>
        </p:txBody>
      </p:sp>
      <p:sp>
        <p:nvSpPr>
          <p:cNvPr id="34" name="Abgerundetes Rechteck 11">
            <a:extLst>
              <a:ext uri="{FF2B5EF4-FFF2-40B4-BE49-F238E27FC236}">
                <a16:creationId xmlns:a16="http://schemas.microsoft.com/office/drawing/2014/main" id="{A3C2DECE-F0E4-4769-8C14-13BE5E398D76}"/>
              </a:ext>
            </a:extLst>
          </p:cNvPr>
          <p:cNvSpPr/>
          <p:nvPr/>
        </p:nvSpPr>
        <p:spPr>
          <a:xfrm>
            <a:off x="4031927" y="3964499"/>
            <a:ext cx="1656668" cy="648000"/>
          </a:xfrm>
          <a:prstGeom prst="roundRect">
            <a:avLst>
              <a:gd name="adj" fmla="val 11792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SABSA</a:t>
            </a:r>
          </a:p>
        </p:txBody>
      </p:sp>
      <p:sp>
        <p:nvSpPr>
          <p:cNvPr id="35" name="Abgerundetes Rechteck 11">
            <a:extLst>
              <a:ext uri="{FF2B5EF4-FFF2-40B4-BE49-F238E27FC236}">
                <a16:creationId xmlns:a16="http://schemas.microsoft.com/office/drawing/2014/main" id="{9CF812EE-7E75-4205-8DFD-85B2030154A7}"/>
              </a:ext>
            </a:extLst>
          </p:cNvPr>
          <p:cNvSpPr/>
          <p:nvPr/>
        </p:nvSpPr>
        <p:spPr>
          <a:xfrm>
            <a:off x="5999043" y="3964498"/>
            <a:ext cx="1755469" cy="648000"/>
          </a:xfrm>
          <a:prstGeom prst="roundRect">
            <a:avLst>
              <a:gd name="adj" fmla="val 11792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ESARIS</a:t>
            </a:r>
          </a:p>
        </p:txBody>
      </p:sp>
      <p:sp>
        <p:nvSpPr>
          <p:cNvPr id="36" name="Textfeld 11">
            <a:extLst>
              <a:ext uri="{FF2B5EF4-FFF2-40B4-BE49-F238E27FC236}">
                <a16:creationId xmlns:a16="http://schemas.microsoft.com/office/drawing/2014/main" id="{C5EB35C7-A258-4B51-ADAC-B70971A9E301}"/>
              </a:ext>
            </a:extLst>
          </p:cNvPr>
          <p:cNvSpPr txBox="1"/>
          <p:nvPr/>
        </p:nvSpPr>
        <p:spPr>
          <a:xfrm>
            <a:off x="8142217" y="1012779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37" name="Textfeld 21">
            <a:extLst>
              <a:ext uri="{FF2B5EF4-FFF2-40B4-BE49-F238E27FC236}">
                <a16:creationId xmlns:a16="http://schemas.microsoft.com/office/drawing/2014/main" id="{90AB71E4-8354-43AB-B0DE-6FAEC6267AEE}"/>
              </a:ext>
            </a:extLst>
          </p:cNvPr>
          <p:cNvSpPr txBox="1"/>
          <p:nvPr/>
        </p:nvSpPr>
        <p:spPr>
          <a:xfrm>
            <a:off x="8142217" y="2814480"/>
            <a:ext cx="60785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dirty="0"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41" name="Abgerundetes Rechteck 11">
            <a:extLst>
              <a:ext uri="{FF2B5EF4-FFF2-40B4-BE49-F238E27FC236}">
                <a16:creationId xmlns:a16="http://schemas.microsoft.com/office/drawing/2014/main" id="{24966975-6717-4483-9E35-BD8FBB854521}"/>
              </a:ext>
            </a:extLst>
          </p:cNvPr>
          <p:cNvSpPr/>
          <p:nvPr/>
        </p:nvSpPr>
        <p:spPr>
          <a:xfrm>
            <a:off x="7176052" y="4709116"/>
            <a:ext cx="1047057" cy="648000"/>
          </a:xfrm>
          <a:prstGeom prst="roundRect">
            <a:avLst>
              <a:gd name="adj" fmla="val 11792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JSM</a:t>
            </a:r>
          </a:p>
          <a:p>
            <a:pPr algn="ctr"/>
            <a:r>
              <a:rPr lang="de-DE" sz="1600" dirty="0">
                <a:latin typeface="Arial Narrow" panose="020B0606020202030204" pitchFamily="34" charset="0"/>
              </a:rPr>
              <a:t>* Siehe Text</a:t>
            </a:r>
          </a:p>
        </p:txBody>
      </p:sp>
      <p:sp>
        <p:nvSpPr>
          <p:cNvPr id="42" name="Abgerundetes Rechteck 11">
            <a:extLst>
              <a:ext uri="{FF2B5EF4-FFF2-40B4-BE49-F238E27FC236}">
                <a16:creationId xmlns:a16="http://schemas.microsoft.com/office/drawing/2014/main" id="{DFA1D4F0-23D8-4500-9FDE-0497D16C98F7}"/>
              </a:ext>
            </a:extLst>
          </p:cNvPr>
          <p:cNvSpPr/>
          <p:nvPr/>
        </p:nvSpPr>
        <p:spPr>
          <a:xfrm>
            <a:off x="5475514" y="4709116"/>
            <a:ext cx="1047057" cy="648000"/>
          </a:xfrm>
          <a:prstGeom prst="roundRect">
            <a:avLst>
              <a:gd name="adj" fmla="val 11792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O-ESA</a:t>
            </a:r>
          </a:p>
        </p:txBody>
      </p:sp>
      <p:sp>
        <p:nvSpPr>
          <p:cNvPr id="43" name="Abgerundetes Rechteck 19">
            <a:extLst>
              <a:ext uri="{FF2B5EF4-FFF2-40B4-BE49-F238E27FC236}">
                <a16:creationId xmlns:a16="http://schemas.microsoft.com/office/drawing/2014/main" id="{EAAEE03B-B7F5-4D98-891F-706628FD31E3}"/>
              </a:ext>
            </a:extLst>
          </p:cNvPr>
          <p:cNvSpPr/>
          <p:nvPr/>
        </p:nvSpPr>
        <p:spPr>
          <a:xfrm>
            <a:off x="1967596" y="3964498"/>
            <a:ext cx="1825961" cy="648000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TOGAF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dirty="0">
                <a:latin typeface="Arial Narrow" panose="020B0606020202030204" pitchFamily="34" charset="0"/>
              </a:rPr>
              <a:t>(seit 1995)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8F3AA07F-B7C4-4C1B-834F-2A70A20190BA}"/>
              </a:ext>
            </a:extLst>
          </p:cNvPr>
          <p:cNvSpPr/>
          <p:nvPr/>
        </p:nvSpPr>
        <p:spPr>
          <a:xfrm>
            <a:off x="539552" y="5905672"/>
            <a:ext cx="82105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Abb. 8: Zeitstrahl mit fünf Architekturen und weiteren Orientierungspunkten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096487"/>
      </p:ext>
    </p:extLst>
  </p:cSld>
  <p:clrMapOvr>
    <a:masterClrMapping/>
  </p:clrMapOvr>
</p:sld>
</file>

<file path=ppt/theme/theme1.xml><?xml version="1.0" encoding="utf-8"?>
<a:theme xmlns:a="http://schemas.openxmlformats.org/drawingml/2006/main" name="MyDesignTHB">
  <a:themeElements>
    <a:clrScheme name="Linda">
      <a:dk1>
        <a:sysClr val="windowText" lastClr="000000"/>
      </a:dk1>
      <a:lt1>
        <a:sysClr val="window" lastClr="FFFFFF"/>
      </a:lt1>
      <a:dk2>
        <a:srgbClr val="A5A5A5"/>
      </a:dk2>
      <a:lt2>
        <a:srgbClr val="D8D8D8"/>
      </a:lt2>
      <a:accent1>
        <a:srgbClr val="6699FF"/>
      </a:accent1>
      <a:accent2>
        <a:srgbClr val="99CCFF"/>
      </a:accent2>
      <a:accent3>
        <a:srgbClr val="FF9933"/>
      </a:accent3>
      <a:accent4>
        <a:srgbClr val="008F8C"/>
      </a:accent4>
      <a:accent5>
        <a:srgbClr val="00CC00"/>
      </a:accent5>
      <a:accent6>
        <a:srgbClr val="CE1126"/>
      </a:accent6>
      <a:hlink>
        <a:srgbClr val="0070C0"/>
      </a:hlink>
      <a:folHlink>
        <a:srgbClr val="0070C0"/>
      </a:folHlink>
    </a:clrScheme>
    <a:fontScheme name="FHB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DesignTHB" id="{5A8B60C0-9FBA-4BDF-A18A-A7F1BF022493}" vid="{73A95946-C636-4E14-9C01-76AF41DBFB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630</Words>
  <Application>Microsoft Office PowerPoint</Application>
  <PresentationFormat>Bildschirmpräsentation (4:3)</PresentationFormat>
  <Paragraphs>200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Arial Narrow</vt:lpstr>
      <vt:lpstr>Arial Nova Cond</vt:lpstr>
      <vt:lpstr>Palatino Linotype</vt:lpstr>
      <vt:lpstr>Tahoma</vt:lpstr>
      <vt:lpstr>Wingdings</vt:lpstr>
      <vt:lpstr>MyDesignTHB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Sichere IKT-Infrastrukturen und IT-Dienste.</dc:title>
  <dc:creator>Eberhard</dc:creator>
  <cp:lastModifiedBy>Eberhard von Faber</cp:lastModifiedBy>
  <cp:revision>600</cp:revision>
  <cp:lastPrinted>2021-02-11T16:58:00Z</cp:lastPrinted>
  <dcterms:created xsi:type="dcterms:W3CDTF">2017-10-29T15:48:10Z</dcterms:created>
  <dcterms:modified xsi:type="dcterms:W3CDTF">2021-02-12T12:38:39Z</dcterms:modified>
</cp:coreProperties>
</file>