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65" r:id="rId2"/>
    <p:sldId id="260" r:id="rId3"/>
    <p:sldId id="261" r:id="rId4"/>
    <p:sldId id="348" r:id="rId5"/>
    <p:sldId id="345" r:id="rId6"/>
    <p:sldId id="263" r:id="rId7"/>
    <p:sldId id="264" r:id="rId8"/>
    <p:sldId id="287" r:id="rId9"/>
    <p:sldId id="265" r:id="rId10"/>
    <p:sldId id="266" r:id="rId11"/>
    <p:sldId id="298" r:id="rId12"/>
    <p:sldId id="299" r:id="rId13"/>
    <p:sldId id="301" r:id="rId14"/>
    <p:sldId id="300" r:id="rId15"/>
    <p:sldId id="349" r:id="rId16"/>
  </p:sldIdLst>
  <p:sldSz cx="9144000" cy="6858000" type="screen4x3"/>
  <p:notesSz cx="10021888" cy="688975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orient="horz" pos="890">
          <p15:clr>
            <a:srgbClr val="A4A3A4"/>
          </p15:clr>
        </p15:guide>
        <p15:guide id="4" orient="horz" pos="255">
          <p15:clr>
            <a:srgbClr val="A4A3A4"/>
          </p15:clr>
        </p15:guide>
        <p15:guide id="5" orient="horz" pos="3339">
          <p15:clr>
            <a:srgbClr val="A4A3A4"/>
          </p15:clr>
        </p15:guide>
        <p15:guide id="6" pos="2880">
          <p15:clr>
            <a:srgbClr val="A4A3A4"/>
          </p15:clr>
        </p15:guide>
        <p15:guide id="7" pos="340">
          <p15:clr>
            <a:srgbClr val="A4A3A4"/>
          </p15:clr>
        </p15:guide>
        <p15:guide id="8" pos="748">
          <p15:clr>
            <a:srgbClr val="A4A3A4"/>
          </p15:clr>
        </p15:guide>
        <p15:guide id="9" pos="55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922"/>
    <a:srgbClr val="737373"/>
    <a:srgbClr val="F695A0"/>
    <a:srgbClr val="E8FF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292" y="32"/>
      </p:cViewPr>
      <p:guideLst>
        <p:guide orient="horz" pos="2160"/>
        <p:guide orient="horz" pos="3838"/>
        <p:guide orient="horz" pos="890"/>
        <p:guide orient="horz" pos="255"/>
        <p:guide orient="horz" pos="3339"/>
        <p:guide pos="2880"/>
        <p:guide pos="340"/>
        <p:guide pos="748"/>
        <p:guide pos="55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12876"/>
            <a:ext cx="8280400" cy="4679949"/>
          </a:xfrm>
          <a:prstGeom prst="rect">
            <a:avLst/>
          </a:prstGeom>
        </p:spPr>
        <p:txBody>
          <a:bodyPr lIns="0" tIns="0" rIns="0" bIns="0"/>
          <a:lstStyle>
            <a:lvl1pPr marL="270000" indent="-270000">
              <a:lnSpc>
                <a:spcPts val="2100"/>
              </a:lnSpc>
              <a:spcBef>
                <a:spcPts val="600"/>
              </a:spcBef>
              <a:buFont typeface="Wingdings" pitchFamily="2" charset="2"/>
              <a:buChar char=""/>
              <a:defRPr>
                <a:latin typeface="Arial Narrow" panose="020B0606020202030204" pitchFamily="34" charset="0"/>
              </a:defRPr>
            </a:lvl1pPr>
            <a:lvl2pPr marL="540000" indent="-270000">
              <a:lnSpc>
                <a:spcPts val="2100"/>
              </a:lnSpc>
              <a:spcBef>
                <a:spcPts val="600"/>
              </a:spcBef>
              <a:buFont typeface="Wingdings" pitchFamily="2" charset="2"/>
              <a:buChar char=""/>
              <a:defRPr>
                <a:latin typeface="Arial Narrow" panose="020B0606020202030204" pitchFamily="34" charset="0"/>
              </a:defRPr>
            </a:lvl2pPr>
            <a:lvl3pPr marL="810000" indent="-270000">
              <a:lnSpc>
                <a:spcPts val="2100"/>
              </a:lnSpc>
              <a:spcBef>
                <a:spcPts val="600"/>
              </a:spcBef>
              <a:buFont typeface="Tahoma" pitchFamily="34" charset="0"/>
              <a:buChar char="–"/>
              <a:defRPr>
                <a:latin typeface="Arial Narrow" panose="020B0606020202030204" pitchFamily="34" charset="0"/>
              </a:defRPr>
            </a:lvl3pPr>
            <a:lvl4pPr marL="1080000" indent="-270000">
              <a:lnSpc>
                <a:spcPts val="2100"/>
              </a:lnSpc>
              <a:spcBef>
                <a:spcPts val="600"/>
              </a:spcBef>
              <a:defRPr>
                <a:latin typeface="Arial Narrow" panose="020B0606020202030204" pitchFamily="34" charset="0"/>
              </a:defRPr>
            </a:lvl4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7" name="Line 32"/>
          <p:cNvSpPr>
            <a:spLocks noChangeShapeType="1"/>
          </p:cNvSpPr>
          <p:nvPr/>
        </p:nvSpPr>
        <p:spPr bwMode="auto">
          <a:xfrm rot="-5400000">
            <a:off x="2865438" y="-1316038"/>
            <a:ext cx="0" cy="5121275"/>
          </a:xfrm>
          <a:prstGeom prst="line">
            <a:avLst/>
          </a:prstGeom>
          <a:noFill/>
          <a:ln w="19050">
            <a:solidFill>
              <a:srgbClr val="66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539552" y="300219"/>
            <a:ext cx="8229600" cy="11430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accent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84546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291091"/>
            <a:ext cx="8280598" cy="1010944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accent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87822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5165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4387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9231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 Narrow" panose="020B0606020202030204" pitchFamily="34" charset="0"/>
              </a:defRPr>
            </a:lvl1pPr>
            <a:lvl2pPr>
              <a:defRPr sz="2800">
                <a:latin typeface="Arial Narrow" panose="020B0606020202030204" pitchFamily="34" charset="0"/>
              </a:defRPr>
            </a:lvl2pPr>
            <a:lvl3pPr>
              <a:defRPr sz="2400">
                <a:latin typeface="Arial Narrow" panose="020B0606020202030204" pitchFamily="34" charset="0"/>
              </a:defRPr>
            </a:lvl3pPr>
            <a:lvl4pPr>
              <a:defRPr sz="2000">
                <a:latin typeface="Arial Narrow" panose="020B0606020202030204" pitchFamily="34" charset="0"/>
              </a:defRPr>
            </a:lvl4pPr>
            <a:lvl5pPr>
              <a:defRPr sz="2000">
                <a:latin typeface="Arial Narrow" panose="020B0606020202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611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 Narrow" panose="020B0606020202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2789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1412876"/>
            <a:ext cx="8280400" cy="4679949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73189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1390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396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664" r:id="rId4"/>
    <p:sldLayoutId id="2147483665" r:id="rId5"/>
    <p:sldLayoutId id="2147483668" r:id="rId6"/>
    <p:sldLayoutId id="2147483669" r:id="rId7"/>
    <p:sldLayoutId id="2147483670" r:id="rId8"/>
    <p:sldLayoutId id="2147483671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633F64-81C1-4CC7-B2C1-BE1C2A511E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5" b="21594"/>
          <a:stretch/>
        </p:blipFill>
        <p:spPr>
          <a:xfrm>
            <a:off x="0" y="0"/>
            <a:ext cx="5540451" cy="5377070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7EE9A744-4925-4113-A88E-2334EFECA6FB}"/>
              </a:ext>
            </a:extLst>
          </p:cNvPr>
          <p:cNvSpPr/>
          <p:nvPr/>
        </p:nvSpPr>
        <p:spPr>
          <a:xfrm>
            <a:off x="5675243" y="0"/>
            <a:ext cx="3468756" cy="5358971"/>
          </a:xfrm>
          <a:prstGeom prst="rect">
            <a:avLst/>
          </a:prstGeom>
          <a:solidFill>
            <a:srgbClr val="F47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BC1276B5-96D3-4355-A7DE-95E70CA5DCE9}"/>
              </a:ext>
            </a:extLst>
          </p:cNvPr>
          <p:cNvSpPr txBox="1"/>
          <p:nvPr/>
        </p:nvSpPr>
        <p:spPr>
          <a:xfrm>
            <a:off x="5932871" y="2393908"/>
            <a:ext cx="2953500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200"/>
              </a:spcAft>
            </a:pPr>
            <a:r>
              <a:rPr lang="de-DE" sz="3600" dirty="0">
                <a:solidFill>
                  <a:schemeClr val="bg1"/>
                </a:solidFill>
                <a:latin typeface="Arial Narrow" panose="020B0606020202030204" pitchFamily="34" charset="0"/>
              </a:rPr>
              <a:t>Zusatzmaterial:</a:t>
            </a:r>
          </a:p>
          <a:p>
            <a:pPr>
              <a:spcAft>
                <a:spcPts val="800"/>
              </a:spcAft>
            </a:pPr>
            <a:r>
              <a:rPr lang="de-DE" sz="2800" dirty="0">
                <a:solidFill>
                  <a:schemeClr val="bg1"/>
                </a:solidFill>
                <a:latin typeface="Arial Narrow" panose="020B0606020202030204" pitchFamily="34" charset="0"/>
              </a:rPr>
              <a:t>Alle Abbildungen aus Kapitel 3:</a:t>
            </a:r>
            <a:endParaRPr lang="de-DE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spcAft>
                <a:spcPts val="1200"/>
              </a:spcAft>
            </a:pPr>
            <a:r>
              <a:rPr lang="de-DE" sz="22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Identitäts- und Zugriffsmanagement (IAM)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2D2D269-FE7E-473E-BB11-5A15548ACC72}"/>
              </a:ext>
            </a:extLst>
          </p:cNvPr>
          <p:cNvSpPr/>
          <p:nvPr/>
        </p:nvSpPr>
        <p:spPr>
          <a:xfrm>
            <a:off x="0" y="5486400"/>
            <a:ext cx="9144000" cy="1394730"/>
          </a:xfrm>
          <a:prstGeom prst="rect">
            <a:avLst/>
          </a:prstGeom>
          <a:solidFill>
            <a:srgbClr val="F47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51CE6E48-46FA-48C4-80B6-CAC299E3F46A}"/>
              </a:ext>
            </a:extLst>
          </p:cNvPr>
          <p:cNvSpPr txBox="1"/>
          <p:nvPr/>
        </p:nvSpPr>
        <p:spPr>
          <a:xfrm>
            <a:off x="184933" y="5714406"/>
            <a:ext cx="8702211" cy="938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1400" dirty="0"/>
              <a:t>© Springer Vieweg 2021. Das Zusatzmaterial ist urheberechtlich geschützt (https://link.springer.com/).</a:t>
            </a:r>
          </a:p>
          <a:p>
            <a:pPr>
              <a:spcAft>
                <a:spcPts val="600"/>
              </a:spcAft>
            </a:pPr>
            <a:r>
              <a:rPr lang="de-DE" sz="1400" u="sng" dirty="0"/>
              <a:t>Quelle:</a:t>
            </a:r>
            <a:r>
              <a:rPr lang="de-DE" sz="1400" dirty="0"/>
              <a:t> Eberhard von Faber: IT und IT-Sicherheit in Begriffen und Zusammenhängen, Thematisch sortiertes Lexikon mit alphabetischem Register zum Nachschlagen; Springer Vieweg, Wiesbaden, 2021, ISBN 978-3-658-33430-7</a:t>
            </a:r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4274A751-E338-413A-AD50-CF924C4A0FEF}"/>
              </a:ext>
            </a:extLst>
          </p:cNvPr>
          <p:cNvGrpSpPr/>
          <p:nvPr/>
        </p:nvGrpSpPr>
        <p:grpSpPr>
          <a:xfrm>
            <a:off x="6869621" y="824945"/>
            <a:ext cx="1080000" cy="1080000"/>
            <a:chOff x="1381538" y="2206486"/>
            <a:chExt cx="1080000" cy="1080000"/>
          </a:xfrm>
        </p:grpSpPr>
        <p:sp>
          <p:nvSpPr>
            <p:cNvPr id="19" name="Rechteck: abgerundete Ecken 18">
              <a:extLst>
                <a:ext uri="{FF2B5EF4-FFF2-40B4-BE49-F238E27FC236}">
                  <a16:creationId xmlns:a16="http://schemas.microsoft.com/office/drawing/2014/main" id="{64052ACA-8675-40C9-8E59-3C565B12CBAF}"/>
                </a:ext>
              </a:extLst>
            </p:cNvPr>
            <p:cNvSpPr/>
            <p:nvPr/>
          </p:nvSpPr>
          <p:spPr>
            <a:xfrm>
              <a:off x="1381538" y="2206486"/>
              <a:ext cx="1080000" cy="1080000"/>
            </a:xfrm>
            <a:prstGeom prst="roundRect">
              <a:avLst/>
            </a:pr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860C81CA-50D4-45A1-9184-381C0CE52F6B}"/>
                </a:ext>
              </a:extLst>
            </p:cNvPr>
            <p:cNvGrpSpPr/>
            <p:nvPr/>
          </p:nvGrpSpPr>
          <p:grpSpPr>
            <a:xfrm>
              <a:off x="1505738" y="2774961"/>
              <a:ext cx="831600" cy="422721"/>
              <a:chOff x="1262268" y="2929853"/>
              <a:chExt cx="1260000" cy="640487"/>
            </a:xfrm>
            <a:solidFill>
              <a:schemeClr val="accent4"/>
            </a:solidFill>
          </p:grpSpPr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CAEE706B-A0FA-48F5-B9BA-8680BF97C50A}"/>
                  </a:ext>
                </a:extLst>
              </p:cNvPr>
              <p:cNvSpPr/>
              <p:nvPr/>
            </p:nvSpPr>
            <p:spPr>
              <a:xfrm>
                <a:off x="1262268" y="3210340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3114E388-9689-4B53-87C6-6C0E991DAF11}"/>
                  </a:ext>
                </a:extLst>
              </p:cNvPr>
              <p:cNvSpPr/>
              <p:nvPr/>
            </p:nvSpPr>
            <p:spPr>
              <a:xfrm>
                <a:off x="1262268" y="3069000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4" name="Ellipse 23">
                <a:extLst>
                  <a:ext uri="{FF2B5EF4-FFF2-40B4-BE49-F238E27FC236}">
                    <a16:creationId xmlns:a16="http://schemas.microsoft.com/office/drawing/2014/main" id="{651E2C07-BD2C-4AC4-9704-EE6CD068BF09}"/>
                  </a:ext>
                </a:extLst>
              </p:cNvPr>
              <p:cNvSpPr/>
              <p:nvPr/>
            </p:nvSpPr>
            <p:spPr>
              <a:xfrm>
                <a:off x="1262268" y="2929853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21" name="Pfeil: nach unten 20">
              <a:extLst>
                <a:ext uri="{FF2B5EF4-FFF2-40B4-BE49-F238E27FC236}">
                  <a16:creationId xmlns:a16="http://schemas.microsoft.com/office/drawing/2014/main" id="{FA12EBA2-B2D9-4DF6-A1C3-628C6A0D4B21}"/>
                </a:ext>
              </a:extLst>
            </p:cNvPr>
            <p:cNvSpPr/>
            <p:nvPr/>
          </p:nvSpPr>
          <p:spPr>
            <a:xfrm>
              <a:off x="1593547" y="2276062"/>
              <a:ext cx="655983" cy="634326"/>
            </a:xfrm>
            <a:prstGeom prst="downArrow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793299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Freeform 61">
            <a:extLst>
              <a:ext uri="{FF2B5EF4-FFF2-40B4-BE49-F238E27FC236}">
                <a16:creationId xmlns:a16="http://schemas.microsoft.com/office/drawing/2014/main" id="{551A07C7-FAE1-44A6-9DFE-2B8009EB3FB3}"/>
              </a:ext>
            </a:extLst>
          </p:cNvPr>
          <p:cNvSpPr>
            <a:spLocks/>
          </p:cNvSpPr>
          <p:nvPr/>
        </p:nvSpPr>
        <p:spPr bwMode="auto">
          <a:xfrm>
            <a:off x="906712" y="3454983"/>
            <a:ext cx="1049784" cy="1008140"/>
          </a:xfrm>
          <a:custGeom>
            <a:avLst/>
            <a:gdLst>
              <a:gd name="T0" fmla="*/ 1049 w 1051"/>
              <a:gd name="T1" fmla="*/ 580 h 1051"/>
              <a:gd name="T2" fmla="*/ 1028 w 1051"/>
              <a:gd name="T3" fmla="*/ 682 h 1051"/>
              <a:gd name="T4" fmla="*/ 988 w 1051"/>
              <a:gd name="T5" fmla="*/ 776 h 1051"/>
              <a:gd name="T6" fmla="*/ 931 w 1051"/>
              <a:gd name="T7" fmla="*/ 860 h 1051"/>
              <a:gd name="T8" fmla="*/ 860 w 1051"/>
              <a:gd name="T9" fmla="*/ 931 h 1051"/>
              <a:gd name="T10" fmla="*/ 776 w 1051"/>
              <a:gd name="T11" fmla="*/ 988 h 1051"/>
              <a:gd name="T12" fmla="*/ 682 w 1051"/>
              <a:gd name="T13" fmla="*/ 1028 h 1051"/>
              <a:gd name="T14" fmla="*/ 580 w 1051"/>
              <a:gd name="T15" fmla="*/ 1049 h 1051"/>
              <a:gd name="T16" fmla="*/ 472 w 1051"/>
              <a:gd name="T17" fmla="*/ 1049 h 1051"/>
              <a:gd name="T18" fmla="*/ 369 w 1051"/>
              <a:gd name="T19" fmla="*/ 1028 h 1051"/>
              <a:gd name="T20" fmla="*/ 276 w 1051"/>
              <a:gd name="T21" fmla="*/ 988 h 1051"/>
              <a:gd name="T22" fmla="*/ 191 w 1051"/>
              <a:gd name="T23" fmla="*/ 931 h 1051"/>
              <a:gd name="T24" fmla="*/ 120 w 1051"/>
              <a:gd name="T25" fmla="*/ 860 h 1051"/>
              <a:gd name="T26" fmla="*/ 64 w 1051"/>
              <a:gd name="T27" fmla="*/ 776 h 1051"/>
              <a:gd name="T28" fmla="*/ 23 w 1051"/>
              <a:gd name="T29" fmla="*/ 682 h 1051"/>
              <a:gd name="T30" fmla="*/ 2 w 1051"/>
              <a:gd name="T31" fmla="*/ 580 h 1051"/>
              <a:gd name="T32" fmla="*/ 2 w 1051"/>
              <a:gd name="T33" fmla="*/ 471 h 1051"/>
              <a:gd name="T34" fmla="*/ 23 w 1051"/>
              <a:gd name="T35" fmla="*/ 369 h 1051"/>
              <a:gd name="T36" fmla="*/ 64 w 1051"/>
              <a:gd name="T37" fmla="*/ 275 h 1051"/>
              <a:gd name="T38" fmla="*/ 120 w 1051"/>
              <a:gd name="T39" fmla="*/ 191 h 1051"/>
              <a:gd name="T40" fmla="*/ 191 w 1051"/>
              <a:gd name="T41" fmla="*/ 120 h 1051"/>
              <a:gd name="T42" fmla="*/ 276 w 1051"/>
              <a:gd name="T43" fmla="*/ 63 h 1051"/>
              <a:gd name="T44" fmla="*/ 369 w 1051"/>
              <a:gd name="T45" fmla="*/ 23 h 1051"/>
              <a:gd name="T46" fmla="*/ 472 w 1051"/>
              <a:gd name="T47" fmla="*/ 2 h 1051"/>
              <a:gd name="T48" fmla="*/ 580 w 1051"/>
              <a:gd name="T49" fmla="*/ 2 h 1051"/>
              <a:gd name="T50" fmla="*/ 682 w 1051"/>
              <a:gd name="T51" fmla="*/ 23 h 1051"/>
              <a:gd name="T52" fmla="*/ 776 w 1051"/>
              <a:gd name="T53" fmla="*/ 63 h 1051"/>
              <a:gd name="T54" fmla="*/ 860 w 1051"/>
              <a:gd name="T55" fmla="*/ 120 h 1051"/>
              <a:gd name="T56" fmla="*/ 931 w 1051"/>
              <a:gd name="T57" fmla="*/ 191 h 1051"/>
              <a:gd name="T58" fmla="*/ 988 w 1051"/>
              <a:gd name="T59" fmla="*/ 275 h 1051"/>
              <a:gd name="T60" fmla="*/ 1028 w 1051"/>
              <a:gd name="T61" fmla="*/ 369 h 1051"/>
              <a:gd name="T62" fmla="*/ 1049 w 1051"/>
              <a:gd name="T63" fmla="*/ 47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51" h="1051">
                <a:moveTo>
                  <a:pt x="1051" y="526"/>
                </a:moveTo>
                <a:lnTo>
                  <a:pt x="1049" y="580"/>
                </a:lnTo>
                <a:lnTo>
                  <a:pt x="1041" y="632"/>
                </a:lnTo>
                <a:lnTo>
                  <a:pt x="1028" y="682"/>
                </a:lnTo>
                <a:lnTo>
                  <a:pt x="1010" y="731"/>
                </a:lnTo>
                <a:lnTo>
                  <a:pt x="988" y="776"/>
                </a:lnTo>
                <a:lnTo>
                  <a:pt x="961" y="819"/>
                </a:lnTo>
                <a:lnTo>
                  <a:pt x="931" y="860"/>
                </a:lnTo>
                <a:lnTo>
                  <a:pt x="898" y="897"/>
                </a:lnTo>
                <a:lnTo>
                  <a:pt x="860" y="931"/>
                </a:lnTo>
                <a:lnTo>
                  <a:pt x="820" y="961"/>
                </a:lnTo>
                <a:lnTo>
                  <a:pt x="776" y="988"/>
                </a:lnTo>
                <a:lnTo>
                  <a:pt x="731" y="1010"/>
                </a:lnTo>
                <a:lnTo>
                  <a:pt x="682" y="1028"/>
                </a:lnTo>
                <a:lnTo>
                  <a:pt x="632" y="1041"/>
                </a:lnTo>
                <a:lnTo>
                  <a:pt x="580" y="1049"/>
                </a:lnTo>
                <a:lnTo>
                  <a:pt x="526" y="1051"/>
                </a:lnTo>
                <a:lnTo>
                  <a:pt x="472" y="1049"/>
                </a:lnTo>
                <a:lnTo>
                  <a:pt x="420" y="1041"/>
                </a:lnTo>
                <a:lnTo>
                  <a:pt x="369" y="1028"/>
                </a:lnTo>
                <a:lnTo>
                  <a:pt x="321" y="1010"/>
                </a:lnTo>
                <a:lnTo>
                  <a:pt x="276" y="988"/>
                </a:lnTo>
                <a:lnTo>
                  <a:pt x="232" y="961"/>
                </a:lnTo>
                <a:lnTo>
                  <a:pt x="191" y="931"/>
                </a:lnTo>
                <a:lnTo>
                  <a:pt x="155" y="897"/>
                </a:lnTo>
                <a:lnTo>
                  <a:pt x="120" y="860"/>
                </a:lnTo>
                <a:lnTo>
                  <a:pt x="90" y="819"/>
                </a:lnTo>
                <a:lnTo>
                  <a:pt x="64" y="776"/>
                </a:lnTo>
                <a:lnTo>
                  <a:pt x="42" y="731"/>
                </a:lnTo>
                <a:lnTo>
                  <a:pt x="23" y="682"/>
                </a:lnTo>
                <a:lnTo>
                  <a:pt x="10" y="632"/>
                </a:lnTo>
                <a:lnTo>
                  <a:pt x="2" y="580"/>
                </a:lnTo>
                <a:lnTo>
                  <a:pt x="0" y="526"/>
                </a:lnTo>
                <a:lnTo>
                  <a:pt x="2" y="471"/>
                </a:lnTo>
                <a:lnTo>
                  <a:pt x="10" y="419"/>
                </a:lnTo>
                <a:lnTo>
                  <a:pt x="23" y="369"/>
                </a:lnTo>
                <a:lnTo>
                  <a:pt x="42" y="320"/>
                </a:lnTo>
                <a:lnTo>
                  <a:pt x="64" y="275"/>
                </a:lnTo>
                <a:lnTo>
                  <a:pt x="90" y="232"/>
                </a:lnTo>
                <a:lnTo>
                  <a:pt x="120" y="191"/>
                </a:lnTo>
                <a:lnTo>
                  <a:pt x="155" y="153"/>
                </a:lnTo>
                <a:lnTo>
                  <a:pt x="191" y="120"/>
                </a:lnTo>
                <a:lnTo>
                  <a:pt x="232" y="90"/>
                </a:lnTo>
                <a:lnTo>
                  <a:pt x="276" y="63"/>
                </a:lnTo>
                <a:lnTo>
                  <a:pt x="321" y="41"/>
                </a:lnTo>
                <a:lnTo>
                  <a:pt x="369" y="23"/>
                </a:lnTo>
                <a:lnTo>
                  <a:pt x="420" y="10"/>
                </a:lnTo>
                <a:lnTo>
                  <a:pt x="472" y="2"/>
                </a:lnTo>
                <a:lnTo>
                  <a:pt x="526" y="0"/>
                </a:lnTo>
                <a:lnTo>
                  <a:pt x="580" y="2"/>
                </a:lnTo>
                <a:lnTo>
                  <a:pt x="632" y="10"/>
                </a:lnTo>
                <a:lnTo>
                  <a:pt x="682" y="23"/>
                </a:lnTo>
                <a:lnTo>
                  <a:pt x="731" y="41"/>
                </a:lnTo>
                <a:lnTo>
                  <a:pt x="776" y="63"/>
                </a:lnTo>
                <a:lnTo>
                  <a:pt x="820" y="90"/>
                </a:lnTo>
                <a:lnTo>
                  <a:pt x="860" y="120"/>
                </a:lnTo>
                <a:lnTo>
                  <a:pt x="898" y="153"/>
                </a:lnTo>
                <a:lnTo>
                  <a:pt x="931" y="191"/>
                </a:lnTo>
                <a:lnTo>
                  <a:pt x="961" y="232"/>
                </a:lnTo>
                <a:lnTo>
                  <a:pt x="988" y="275"/>
                </a:lnTo>
                <a:lnTo>
                  <a:pt x="1010" y="320"/>
                </a:lnTo>
                <a:lnTo>
                  <a:pt x="1028" y="369"/>
                </a:lnTo>
                <a:lnTo>
                  <a:pt x="1041" y="419"/>
                </a:lnTo>
                <a:lnTo>
                  <a:pt x="1049" y="471"/>
                </a:lnTo>
                <a:lnTo>
                  <a:pt x="1051" y="5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450" name="Freeform 61">
            <a:extLst>
              <a:ext uri="{FF2B5EF4-FFF2-40B4-BE49-F238E27FC236}">
                <a16:creationId xmlns:a16="http://schemas.microsoft.com/office/drawing/2014/main" id="{A2BB2A0D-8136-4FC0-89F5-09ADB76A5074}"/>
              </a:ext>
            </a:extLst>
          </p:cNvPr>
          <p:cNvSpPr>
            <a:spLocks/>
          </p:cNvSpPr>
          <p:nvPr/>
        </p:nvSpPr>
        <p:spPr bwMode="auto">
          <a:xfrm>
            <a:off x="906712" y="2350315"/>
            <a:ext cx="1049784" cy="1008140"/>
          </a:xfrm>
          <a:custGeom>
            <a:avLst/>
            <a:gdLst>
              <a:gd name="T0" fmla="*/ 1049 w 1051"/>
              <a:gd name="T1" fmla="*/ 580 h 1051"/>
              <a:gd name="T2" fmla="*/ 1028 w 1051"/>
              <a:gd name="T3" fmla="*/ 682 h 1051"/>
              <a:gd name="T4" fmla="*/ 988 w 1051"/>
              <a:gd name="T5" fmla="*/ 776 h 1051"/>
              <a:gd name="T6" fmla="*/ 931 w 1051"/>
              <a:gd name="T7" fmla="*/ 860 h 1051"/>
              <a:gd name="T8" fmla="*/ 860 w 1051"/>
              <a:gd name="T9" fmla="*/ 931 h 1051"/>
              <a:gd name="T10" fmla="*/ 776 w 1051"/>
              <a:gd name="T11" fmla="*/ 988 h 1051"/>
              <a:gd name="T12" fmla="*/ 682 w 1051"/>
              <a:gd name="T13" fmla="*/ 1028 h 1051"/>
              <a:gd name="T14" fmla="*/ 580 w 1051"/>
              <a:gd name="T15" fmla="*/ 1049 h 1051"/>
              <a:gd name="T16" fmla="*/ 472 w 1051"/>
              <a:gd name="T17" fmla="*/ 1049 h 1051"/>
              <a:gd name="T18" fmla="*/ 369 w 1051"/>
              <a:gd name="T19" fmla="*/ 1028 h 1051"/>
              <a:gd name="T20" fmla="*/ 276 w 1051"/>
              <a:gd name="T21" fmla="*/ 988 h 1051"/>
              <a:gd name="T22" fmla="*/ 191 w 1051"/>
              <a:gd name="T23" fmla="*/ 931 h 1051"/>
              <a:gd name="T24" fmla="*/ 120 w 1051"/>
              <a:gd name="T25" fmla="*/ 860 h 1051"/>
              <a:gd name="T26" fmla="*/ 64 w 1051"/>
              <a:gd name="T27" fmla="*/ 776 h 1051"/>
              <a:gd name="T28" fmla="*/ 23 w 1051"/>
              <a:gd name="T29" fmla="*/ 682 h 1051"/>
              <a:gd name="T30" fmla="*/ 2 w 1051"/>
              <a:gd name="T31" fmla="*/ 580 h 1051"/>
              <a:gd name="T32" fmla="*/ 2 w 1051"/>
              <a:gd name="T33" fmla="*/ 471 h 1051"/>
              <a:gd name="T34" fmla="*/ 23 w 1051"/>
              <a:gd name="T35" fmla="*/ 369 h 1051"/>
              <a:gd name="T36" fmla="*/ 64 w 1051"/>
              <a:gd name="T37" fmla="*/ 275 h 1051"/>
              <a:gd name="T38" fmla="*/ 120 w 1051"/>
              <a:gd name="T39" fmla="*/ 191 h 1051"/>
              <a:gd name="T40" fmla="*/ 191 w 1051"/>
              <a:gd name="T41" fmla="*/ 120 h 1051"/>
              <a:gd name="T42" fmla="*/ 276 w 1051"/>
              <a:gd name="T43" fmla="*/ 63 h 1051"/>
              <a:gd name="T44" fmla="*/ 369 w 1051"/>
              <a:gd name="T45" fmla="*/ 23 h 1051"/>
              <a:gd name="T46" fmla="*/ 472 w 1051"/>
              <a:gd name="T47" fmla="*/ 2 h 1051"/>
              <a:gd name="T48" fmla="*/ 580 w 1051"/>
              <a:gd name="T49" fmla="*/ 2 h 1051"/>
              <a:gd name="T50" fmla="*/ 682 w 1051"/>
              <a:gd name="T51" fmla="*/ 23 h 1051"/>
              <a:gd name="T52" fmla="*/ 776 w 1051"/>
              <a:gd name="T53" fmla="*/ 63 h 1051"/>
              <a:gd name="T54" fmla="*/ 860 w 1051"/>
              <a:gd name="T55" fmla="*/ 120 h 1051"/>
              <a:gd name="T56" fmla="*/ 931 w 1051"/>
              <a:gd name="T57" fmla="*/ 191 h 1051"/>
              <a:gd name="T58" fmla="*/ 988 w 1051"/>
              <a:gd name="T59" fmla="*/ 275 h 1051"/>
              <a:gd name="T60" fmla="*/ 1028 w 1051"/>
              <a:gd name="T61" fmla="*/ 369 h 1051"/>
              <a:gd name="T62" fmla="*/ 1049 w 1051"/>
              <a:gd name="T63" fmla="*/ 47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51" h="1051">
                <a:moveTo>
                  <a:pt x="1051" y="526"/>
                </a:moveTo>
                <a:lnTo>
                  <a:pt x="1049" y="580"/>
                </a:lnTo>
                <a:lnTo>
                  <a:pt x="1041" y="632"/>
                </a:lnTo>
                <a:lnTo>
                  <a:pt x="1028" y="682"/>
                </a:lnTo>
                <a:lnTo>
                  <a:pt x="1010" y="731"/>
                </a:lnTo>
                <a:lnTo>
                  <a:pt x="988" y="776"/>
                </a:lnTo>
                <a:lnTo>
                  <a:pt x="961" y="819"/>
                </a:lnTo>
                <a:lnTo>
                  <a:pt x="931" y="860"/>
                </a:lnTo>
                <a:lnTo>
                  <a:pt x="898" y="897"/>
                </a:lnTo>
                <a:lnTo>
                  <a:pt x="860" y="931"/>
                </a:lnTo>
                <a:lnTo>
                  <a:pt x="820" y="961"/>
                </a:lnTo>
                <a:lnTo>
                  <a:pt x="776" y="988"/>
                </a:lnTo>
                <a:lnTo>
                  <a:pt x="731" y="1010"/>
                </a:lnTo>
                <a:lnTo>
                  <a:pt x="682" y="1028"/>
                </a:lnTo>
                <a:lnTo>
                  <a:pt x="632" y="1041"/>
                </a:lnTo>
                <a:lnTo>
                  <a:pt x="580" y="1049"/>
                </a:lnTo>
                <a:lnTo>
                  <a:pt x="526" y="1051"/>
                </a:lnTo>
                <a:lnTo>
                  <a:pt x="472" y="1049"/>
                </a:lnTo>
                <a:lnTo>
                  <a:pt x="420" y="1041"/>
                </a:lnTo>
                <a:lnTo>
                  <a:pt x="369" y="1028"/>
                </a:lnTo>
                <a:lnTo>
                  <a:pt x="321" y="1010"/>
                </a:lnTo>
                <a:lnTo>
                  <a:pt x="276" y="988"/>
                </a:lnTo>
                <a:lnTo>
                  <a:pt x="232" y="961"/>
                </a:lnTo>
                <a:lnTo>
                  <a:pt x="191" y="931"/>
                </a:lnTo>
                <a:lnTo>
                  <a:pt x="155" y="897"/>
                </a:lnTo>
                <a:lnTo>
                  <a:pt x="120" y="860"/>
                </a:lnTo>
                <a:lnTo>
                  <a:pt x="90" y="819"/>
                </a:lnTo>
                <a:lnTo>
                  <a:pt x="64" y="776"/>
                </a:lnTo>
                <a:lnTo>
                  <a:pt x="42" y="731"/>
                </a:lnTo>
                <a:lnTo>
                  <a:pt x="23" y="682"/>
                </a:lnTo>
                <a:lnTo>
                  <a:pt x="10" y="632"/>
                </a:lnTo>
                <a:lnTo>
                  <a:pt x="2" y="580"/>
                </a:lnTo>
                <a:lnTo>
                  <a:pt x="0" y="526"/>
                </a:lnTo>
                <a:lnTo>
                  <a:pt x="2" y="471"/>
                </a:lnTo>
                <a:lnTo>
                  <a:pt x="10" y="419"/>
                </a:lnTo>
                <a:lnTo>
                  <a:pt x="23" y="369"/>
                </a:lnTo>
                <a:lnTo>
                  <a:pt x="42" y="320"/>
                </a:lnTo>
                <a:lnTo>
                  <a:pt x="64" y="275"/>
                </a:lnTo>
                <a:lnTo>
                  <a:pt x="90" y="232"/>
                </a:lnTo>
                <a:lnTo>
                  <a:pt x="120" y="191"/>
                </a:lnTo>
                <a:lnTo>
                  <a:pt x="155" y="153"/>
                </a:lnTo>
                <a:lnTo>
                  <a:pt x="191" y="120"/>
                </a:lnTo>
                <a:lnTo>
                  <a:pt x="232" y="90"/>
                </a:lnTo>
                <a:lnTo>
                  <a:pt x="276" y="63"/>
                </a:lnTo>
                <a:lnTo>
                  <a:pt x="321" y="41"/>
                </a:lnTo>
                <a:lnTo>
                  <a:pt x="369" y="23"/>
                </a:lnTo>
                <a:lnTo>
                  <a:pt x="420" y="10"/>
                </a:lnTo>
                <a:lnTo>
                  <a:pt x="472" y="2"/>
                </a:lnTo>
                <a:lnTo>
                  <a:pt x="526" y="0"/>
                </a:lnTo>
                <a:lnTo>
                  <a:pt x="580" y="2"/>
                </a:lnTo>
                <a:lnTo>
                  <a:pt x="632" y="10"/>
                </a:lnTo>
                <a:lnTo>
                  <a:pt x="682" y="23"/>
                </a:lnTo>
                <a:lnTo>
                  <a:pt x="731" y="41"/>
                </a:lnTo>
                <a:lnTo>
                  <a:pt x="776" y="63"/>
                </a:lnTo>
                <a:lnTo>
                  <a:pt x="820" y="90"/>
                </a:lnTo>
                <a:lnTo>
                  <a:pt x="860" y="120"/>
                </a:lnTo>
                <a:lnTo>
                  <a:pt x="898" y="153"/>
                </a:lnTo>
                <a:lnTo>
                  <a:pt x="931" y="191"/>
                </a:lnTo>
                <a:lnTo>
                  <a:pt x="961" y="232"/>
                </a:lnTo>
                <a:lnTo>
                  <a:pt x="988" y="275"/>
                </a:lnTo>
                <a:lnTo>
                  <a:pt x="1010" y="320"/>
                </a:lnTo>
                <a:lnTo>
                  <a:pt x="1028" y="369"/>
                </a:lnTo>
                <a:lnTo>
                  <a:pt x="1041" y="419"/>
                </a:lnTo>
                <a:lnTo>
                  <a:pt x="1049" y="471"/>
                </a:lnTo>
                <a:lnTo>
                  <a:pt x="1051" y="5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449" name="Freeform 61">
            <a:extLst>
              <a:ext uri="{FF2B5EF4-FFF2-40B4-BE49-F238E27FC236}">
                <a16:creationId xmlns:a16="http://schemas.microsoft.com/office/drawing/2014/main" id="{9B8025C0-4D5D-4293-B8D3-D33C30238594}"/>
              </a:ext>
            </a:extLst>
          </p:cNvPr>
          <p:cNvSpPr>
            <a:spLocks/>
          </p:cNvSpPr>
          <p:nvPr/>
        </p:nvSpPr>
        <p:spPr bwMode="auto">
          <a:xfrm>
            <a:off x="7335680" y="3940938"/>
            <a:ext cx="1049784" cy="1008140"/>
          </a:xfrm>
          <a:custGeom>
            <a:avLst/>
            <a:gdLst>
              <a:gd name="T0" fmla="*/ 1049 w 1051"/>
              <a:gd name="T1" fmla="*/ 580 h 1051"/>
              <a:gd name="T2" fmla="*/ 1028 w 1051"/>
              <a:gd name="T3" fmla="*/ 682 h 1051"/>
              <a:gd name="T4" fmla="*/ 988 w 1051"/>
              <a:gd name="T5" fmla="*/ 776 h 1051"/>
              <a:gd name="T6" fmla="*/ 931 w 1051"/>
              <a:gd name="T7" fmla="*/ 860 h 1051"/>
              <a:gd name="T8" fmla="*/ 860 w 1051"/>
              <a:gd name="T9" fmla="*/ 931 h 1051"/>
              <a:gd name="T10" fmla="*/ 776 w 1051"/>
              <a:gd name="T11" fmla="*/ 988 h 1051"/>
              <a:gd name="T12" fmla="*/ 682 w 1051"/>
              <a:gd name="T13" fmla="*/ 1028 h 1051"/>
              <a:gd name="T14" fmla="*/ 580 w 1051"/>
              <a:gd name="T15" fmla="*/ 1049 h 1051"/>
              <a:gd name="T16" fmla="*/ 472 w 1051"/>
              <a:gd name="T17" fmla="*/ 1049 h 1051"/>
              <a:gd name="T18" fmla="*/ 369 w 1051"/>
              <a:gd name="T19" fmla="*/ 1028 h 1051"/>
              <a:gd name="T20" fmla="*/ 276 w 1051"/>
              <a:gd name="T21" fmla="*/ 988 h 1051"/>
              <a:gd name="T22" fmla="*/ 191 w 1051"/>
              <a:gd name="T23" fmla="*/ 931 h 1051"/>
              <a:gd name="T24" fmla="*/ 120 w 1051"/>
              <a:gd name="T25" fmla="*/ 860 h 1051"/>
              <a:gd name="T26" fmla="*/ 64 w 1051"/>
              <a:gd name="T27" fmla="*/ 776 h 1051"/>
              <a:gd name="T28" fmla="*/ 23 w 1051"/>
              <a:gd name="T29" fmla="*/ 682 h 1051"/>
              <a:gd name="T30" fmla="*/ 2 w 1051"/>
              <a:gd name="T31" fmla="*/ 580 h 1051"/>
              <a:gd name="T32" fmla="*/ 2 w 1051"/>
              <a:gd name="T33" fmla="*/ 471 h 1051"/>
              <a:gd name="T34" fmla="*/ 23 w 1051"/>
              <a:gd name="T35" fmla="*/ 369 h 1051"/>
              <a:gd name="T36" fmla="*/ 64 w 1051"/>
              <a:gd name="T37" fmla="*/ 275 h 1051"/>
              <a:gd name="T38" fmla="*/ 120 w 1051"/>
              <a:gd name="T39" fmla="*/ 191 h 1051"/>
              <a:gd name="T40" fmla="*/ 191 w 1051"/>
              <a:gd name="T41" fmla="*/ 120 h 1051"/>
              <a:gd name="T42" fmla="*/ 276 w 1051"/>
              <a:gd name="T43" fmla="*/ 63 h 1051"/>
              <a:gd name="T44" fmla="*/ 369 w 1051"/>
              <a:gd name="T45" fmla="*/ 23 h 1051"/>
              <a:gd name="T46" fmla="*/ 472 w 1051"/>
              <a:gd name="T47" fmla="*/ 2 h 1051"/>
              <a:gd name="T48" fmla="*/ 580 w 1051"/>
              <a:gd name="T49" fmla="*/ 2 h 1051"/>
              <a:gd name="T50" fmla="*/ 682 w 1051"/>
              <a:gd name="T51" fmla="*/ 23 h 1051"/>
              <a:gd name="T52" fmla="*/ 776 w 1051"/>
              <a:gd name="T53" fmla="*/ 63 h 1051"/>
              <a:gd name="T54" fmla="*/ 860 w 1051"/>
              <a:gd name="T55" fmla="*/ 120 h 1051"/>
              <a:gd name="T56" fmla="*/ 931 w 1051"/>
              <a:gd name="T57" fmla="*/ 191 h 1051"/>
              <a:gd name="T58" fmla="*/ 988 w 1051"/>
              <a:gd name="T59" fmla="*/ 275 h 1051"/>
              <a:gd name="T60" fmla="*/ 1028 w 1051"/>
              <a:gd name="T61" fmla="*/ 369 h 1051"/>
              <a:gd name="T62" fmla="*/ 1049 w 1051"/>
              <a:gd name="T63" fmla="*/ 47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51" h="1051">
                <a:moveTo>
                  <a:pt x="1051" y="526"/>
                </a:moveTo>
                <a:lnTo>
                  <a:pt x="1049" y="580"/>
                </a:lnTo>
                <a:lnTo>
                  <a:pt x="1041" y="632"/>
                </a:lnTo>
                <a:lnTo>
                  <a:pt x="1028" y="682"/>
                </a:lnTo>
                <a:lnTo>
                  <a:pt x="1010" y="731"/>
                </a:lnTo>
                <a:lnTo>
                  <a:pt x="988" y="776"/>
                </a:lnTo>
                <a:lnTo>
                  <a:pt x="961" y="819"/>
                </a:lnTo>
                <a:lnTo>
                  <a:pt x="931" y="860"/>
                </a:lnTo>
                <a:lnTo>
                  <a:pt x="898" y="897"/>
                </a:lnTo>
                <a:lnTo>
                  <a:pt x="860" y="931"/>
                </a:lnTo>
                <a:lnTo>
                  <a:pt x="820" y="961"/>
                </a:lnTo>
                <a:lnTo>
                  <a:pt x="776" y="988"/>
                </a:lnTo>
                <a:lnTo>
                  <a:pt x="731" y="1010"/>
                </a:lnTo>
                <a:lnTo>
                  <a:pt x="682" y="1028"/>
                </a:lnTo>
                <a:lnTo>
                  <a:pt x="632" y="1041"/>
                </a:lnTo>
                <a:lnTo>
                  <a:pt x="580" y="1049"/>
                </a:lnTo>
                <a:lnTo>
                  <a:pt x="526" y="1051"/>
                </a:lnTo>
                <a:lnTo>
                  <a:pt x="472" y="1049"/>
                </a:lnTo>
                <a:lnTo>
                  <a:pt x="420" y="1041"/>
                </a:lnTo>
                <a:lnTo>
                  <a:pt x="369" y="1028"/>
                </a:lnTo>
                <a:lnTo>
                  <a:pt x="321" y="1010"/>
                </a:lnTo>
                <a:lnTo>
                  <a:pt x="276" y="988"/>
                </a:lnTo>
                <a:lnTo>
                  <a:pt x="232" y="961"/>
                </a:lnTo>
                <a:lnTo>
                  <a:pt x="191" y="931"/>
                </a:lnTo>
                <a:lnTo>
                  <a:pt x="155" y="897"/>
                </a:lnTo>
                <a:lnTo>
                  <a:pt x="120" y="860"/>
                </a:lnTo>
                <a:lnTo>
                  <a:pt x="90" y="819"/>
                </a:lnTo>
                <a:lnTo>
                  <a:pt x="64" y="776"/>
                </a:lnTo>
                <a:lnTo>
                  <a:pt x="42" y="731"/>
                </a:lnTo>
                <a:lnTo>
                  <a:pt x="23" y="682"/>
                </a:lnTo>
                <a:lnTo>
                  <a:pt x="10" y="632"/>
                </a:lnTo>
                <a:lnTo>
                  <a:pt x="2" y="580"/>
                </a:lnTo>
                <a:lnTo>
                  <a:pt x="0" y="526"/>
                </a:lnTo>
                <a:lnTo>
                  <a:pt x="2" y="471"/>
                </a:lnTo>
                <a:lnTo>
                  <a:pt x="10" y="419"/>
                </a:lnTo>
                <a:lnTo>
                  <a:pt x="23" y="369"/>
                </a:lnTo>
                <a:lnTo>
                  <a:pt x="42" y="320"/>
                </a:lnTo>
                <a:lnTo>
                  <a:pt x="64" y="275"/>
                </a:lnTo>
                <a:lnTo>
                  <a:pt x="90" y="232"/>
                </a:lnTo>
                <a:lnTo>
                  <a:pt x="120" y="191"/>
                </a:lnTo>
                <a:lnTo>
                  <a:pt x="155" y="153"/>
                </a:lnTo>
                <a:lnTo>
                  <a:pt x="191" y="120"/>
                </a:lnTo>
                <a:lnTo>
                  <a:pt x="232" y="90"/>
                </a:lnTo>
                <a:lnTo>
                  <a:pt x="276" y="63"/>
                </a:lnTo>
                <a:lnTo>
                  <a:pt x="321" y="41"/>
                </a:lnTo>
                <a:lnTo>
                  <a:pt x="369" y="23"/>
                </a:lnTo>
                <a:lnTo>
                  <a:pt x="420" y="10"/>
                </a:lnTo>
                <a:lnTo>
                  <a:pt x="472" y="2"/>
                </a:lnTo>
                <a:lnTo>
                  <a:pt x="526" y="0"/>
                </a:lnTo>
                <a:lnTo>
                  <a:pt x="580" y="2"/>
                </a:lnTo>
                <a:lnTo>
                  <a:pt x="632" y="10"/>
                </a:lnTo>
                <a:lnTo>
                  <a:pt x="682" y="23"/>
                </a:lnTo>
                <a:lnTo>
                  <a:pt x="731" y="41"/>
                </a:lnTo>
                <a:lnTo>
                  <a:pt x="776" y="63"/>
                </a:lnTo>
                <a:lnTo>
                  <a:pt x="820" y="90"/>
                </a:lnTo>
                <a:lnTo>
                  <a:pt x="860" y="120"/>
                </a:lnTo>
                <a:lnTo>
                  <a:pt x="898" y="153"/>
                </a:lnTo>
                <a:lnTo>
                  <a:pt x="931" y="191"/>
                </a:lnTo>
                <a:lnTo>
                  <a:pt x="961" y="232"/>
                </a:lnTo>
                <a:lnTo>
                  <a:pt x="988" y="275"/>
                </a:lnTo>
                <a:lnTo>
                  <a:pt x="1010" y="320"/>
                </a:lnTo>
                <a:lnTo>
                  <a:pt x="1028" y="369"/>
                </a:lnTo>
                <a:lnTo>
                  <a:pt x="1041" y="419"/>
                </a:lnTo>
                <a:lnTo>
                  <a:pt x="1049" y="471"/>
                </a:lnTo>
                <a:lnTo>
                  <a:pt x="1051" y="52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448" name="Freeform 61">
            <a:extLst>
              <a:ext uri="{FF2B5EF4-FFF2-40B4-BE49-F238E27FC236}">
                <a16:creationId xmlns:a16="http://schemas.microsoft.com/office/drawing/2014/main" id="{1CFC9DA8-42C3-4FCF-BD34-19A61CA4C3A4}"/>
              </a:ext>
            </a:extLst>
          </p:cNvPr>
          <p:cNvSpPr>
            <a:spLocks/>
          </p:cNvSpPr>
          <p:nvPr/>
        </p:nvSpPr>
        <p:spPr bwMode="auto">
          <a:xfrm>
            <a:off x="7335680" y="2350315"/>
            <a:ext cx="1049784" cy="1008140"/>
          </a:xfrm>
          <a:custGeom>
            <a:avLst/>
            <a:gdLst>
              <a:gd name="T0" fmla="*/ 1049 w 1051"/>
              <a:gd name="T1" fmla="*/ 580 h 1051"/>
              <a:gd name="T2" fmla="*/ 1028 w 1051"/>
              <a:gd name="T3" fmla="*/ 682 h 1051"/>
              <a:gd name="T4" fmla="*/ 988 w 1051"/>
              <a:gd name="T5" fmla="*/ 776 h 1051"/>
              <a:gd name="T6" fmla="*/ 931 w 1051"/>
              <a:gd name="T7" fmla="*/ 860 h 1051"/>
              <a:gd name="T8" fmla="*/ 860 w 1051"/>
              <a:gd name="T9" fmla="*/ 931 h 1051"/>
              <a:gd name="T10" fmla="*/ 776 w 1051"/>
              <a:gd name="T11" fmla="*/ 988 h 1051"/>
              <a:gd name="T12" fmla="*/ 682 w 1051"/>
              <a:gd name="T13" fmla="*/ 1028 h 1051"/>
              <a:gd name="T14" fmla="*/ 580 w 1051"/>
              <a:gd name="T15" fmla="*/ 1049 h 1051"/>
              <a:gd name="T16" fmla="*/ 472 w 1051"/>
              <a:gd name="T17" fmla="*/ 1049 h 1051"/>
              <a:gd name="T18" fmla="*/ 369 w 1051"/>
              <a:gd name="T19" fmla="*/ 1028 h 1051"/>
              <a:gd name="T20" fmla="*/ 276 w 1051"/>
              <a:gd name="T21" fmla="*/ 988 h 1051"/>
              <a:gd name="T22" fmla="*/ 191 w 1051"/>
              <a:gd name="T23" fmla="*/ 931 h 1051"/>
              <a:gd name="T24" fmla="*/ 120 w 1051"/>
              <a:gd name="T25" fmla="*/ 860 h 1051"/>
              <a:gd name="T26" fmla="*/ 64 w 1051"/>
              <a:gd name="T27" fmla="*/ 776 h 1051"/>
              <a:gd name="T28" fmla="*/ 23 w 1051"/>
              <a:gd name="T29" fmla="*/ 682 h 1051"/>
              <a:gd name="T30" fmla="*/ 2 w 1051"/>
              <a:gd name="T31" fmla="*/ 580 h 1051"/>
              <a:gd name="T32" fmla="*/ 2 w 1051"/>
              <a:gd name="T33" fmla="*/ 471 h 1051"/>
              <a:gd name="T34" fmla="*/ 23 w 1051"/>
              <a:gd name="T35" fmla="*/ 369 h 1051"/>
              <a:gd name="T36" fmla="*/ 64 w 1051"/>
              <a:gd name="T37" fmla="*/ 275 h 1051"/>
              <a:gd name="T38" fmla="*/ 120 w 1051"/>
              <a:gd name="T39" fmla="*/ 191 h 1051"/>
              <a:gd name="T40" fmla="*/ 191 w 1051"/>
              <a:gd name="T41" fmla="*/ 120 h 1051"/>
              <a:gd name="T42" fmla="*/ 276 w 1051"/>
              <a:gd name="T43" fmla="*/ 63 h 1051"/>
              <a:gd name="T44" fmla="*/ 369 w 1051"/>
              <a:gd name="T45" fmla="*/ 23 h 1051"/>
              <a:gd name="T46" fmla="*/ 472 w 1051"/>
              <a:gd name="T47" fmla="*/ 2 h 1051"/>
              <a:gd name="T48" fmla="*/ 580 w 1051"/>
              <a:gd name="T49" fmla="*/ 2 h 1051"/>
              <a:gd name="T50" fmla="*/ 682 w 1051"/>
              <a:gd name="T51" fmla="*/ 23 h 1051"/>
              <a:gd name="T52" fmla="*/ 776 w 1051"/>
              <a:gd name="T53" fmla="*/ 63 h 1051"/>
              <a:gd name="T54" fmla="*/ 860 w 1051"/>
              <a:gd name="T55" fmla="*/ 120 h 1051"/>
              <a:gd name="T56" fmla="*/ 931 w 1051"/>
              <a:gd name="T57" fmla="*/ 191 h 1051"/>
              <a:gd name="T58" fmla="*/ 988 w 1051"/>
              <a:gd name="T59" fmla="*/ 275 h 1051"/>
              <a:gd name="T60" fmla="*/ 1028 w 1051"/>
              <a:gd name="T61" fmla="*/ 369 h 1051"/>
              <a:gd name="T62" fmla="*/ 1049 w 1051"/>
              <a:gd name="T63" fmla="*/ 47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51" h="1051">
                <a:moveTo>
                  <a:pt x="1051" y="526"/>
                </a:moveTo>
                <a:lnTo>
                  <a:pt x="1049" y="580"/>
                </a:lnTo>
                <a:lnTo>
                  <a:pt x="1041" y="632"/>
                </a:lnTo>
                <a:lnTo>
                  <a:pt x="1028" y="682"/>
                </a:lnTo>
                <a:lnTo>
                  <a:pt x="1010" y="731"/>
                </a:lnTo>
                <a:lnTo>
                  <a:pt x="988" y="776"/>
                </a:lnTo>
                <a:lnTo>
                  <a:pt x="961" y="819"/>
                </a:lnTo>
                <a:lnTo>
                  <a:pt x="931" y="860"/>
                </a:lnTo>
                <a:lnTo>
                  <a:pt x="898" y="897"/>
                </a:lnTo>
                <a:lnTo>
                  <a:pt x="860" y="931"/>
                </a:lnTo>
                <a:lnTo>
                  <a:pt x="820" y="961"/>
                </a:lnTo>
                <a:lnTo>
                  <a:pt x="776" y="988"/>
                </a:lnTo>
                <a:lnTo>
                  <a:pt x="731" y="1010"/>
                </a:lnTo>
                <a:lnTo>
                  <a:pt x="682" y="1028"/>
                </a:lnTo>
                <a:lnTo>
                  <a:pt x="632" y="1041"/>
                </a:lnTo>
                <a:lnTo>
                  <a:pt x="580" y="1049"/>
                </a:lnTo>
                <a:lnTo>
                  <a:pt x="526" y="1051"/>
                </a:lnTo>
                <a:lnTo>
                  <a:pt x="472" y="1049"/>
                </a:lnTo>
                <a:lnTo>
                  <a:pt x="420" y="1041"/>
                </a:lnTo>
                <a:lnTo>
                  <a:pt x="369" y="1028"/>
                </a:lnTo>
                <a:lnTo>
                  <a:pt x="321" y="1010"/>
                </a:lnTo>
                <a:lnTo>
                  <a:pt x="276" y="988"/>
                </a:lnTo>
                <a:lnTo>
                  <a:pt x="232" y="961"/>
                </a:lnTo>
                <a:lnTo>
                  <a:pt x="191" y="931"/>
                </a:lnTo>
                <a:lnTo>
                  <a:pt x="155" y="897"/>
                </a:lnTo>
                <a:lnTo>
                  <a:pt x="120" y="860"/>
                </a:lnTo>
                <a:lnTo>
                  <a:pt x="90" y="819"/>
                </a:lnTo>
                <a:lnTo>
                  <a:pt x="64" y="776"/>
                </a:lnTo>
                <a:lnTo>
                  <a:pt x="42" y="731"/>
                </a:lnTo>
                <a:lnTo>
                  <a:pt x="23" y="682"/>
                </a:lnTo>
                <a:lnTo>
                  <a:pt x="10" y="632"/>
                </a:lnTo>
                <a:lnTo>
                  <a:pt x="2" y="580"/>
                </a:lnTo>
                <a:lnTo>
                  <a:pt x="0" y="526"/>
                </a:lnTo>
                <a:lnTo>
                  <a:pt x="2" y="471"/>
                </a:lnTo>
                <a:lnTo>
                  <a:pt x="10" y="419"/>
                </a:lnTo>
                <a:lnTo>
                  <a:pt x="23" y="369"/>
                </a:lnTo>
                <a:lnTo>
                  <a:pt x="42" y="320"/>
                </a:lnTo>
                <a:lnTo>
                  <a:pt x="64" y="275"/>
                </a:lnTo>
                <a:lnTo>
                  <a:pt x="90" y="232"/>
                </a:lnTo>
                <a:lnTo>
                  <a:pt x="120" y="191"/>
                </a:lnTo>
                <a:lnTo>
                  <a:pt x="155" y="153"/>
                </a:lnTo>
                <a:lnTo>
                  <a:pt x="191" y="120"/>
                </a:lnTo>
                <a:lnTo>
                  <a:pt x="232" y="90"/>
                </a:lnTo>
                <a:lnTo>
                  <a:pt x="276" y="63"/>
                </a:lnTo>
                <a:lnTo>
                  <a:pt x="321" y="41"/>
                </a:lnTo>
                <a:lnTo>
                  <a:pt x="369" y="23"/>
                </a:lnTo>
                <a:lnTo>
                  <a:pt x="420" y="10"/>
                </a:lnTo>
                <a:lnTo>
                  <a:pt x="472" y="2"/>
                </a:lnTo>
                <a:lnTo>
                  <a:pt x="526" y="0"/>
                </a:lnTo>
                <a:lnTo>
                  <a:pt x="580" y="2"/>
                </a:lnTo>
                <a:lnTo>
                  <a:pt x="632" y="10"/>
                </a:lnTo>
                <a:lnTo>
                  <a:pt x="682" y="23"/>
                </a:lnTo>
                <a:lnTo>
                  <a:pt x="731" y="41"/>
                </a:lnTo>
                <a:lnTo>
                  <a:pt x="776" y="63"/>
                </a:lnTo>
                <a:lnTo>
                  <a:pt x="820" y="90"/>
                </a:lnTo>
                <a:lnTo>
                  <a:pt x="860" y="120"/>
                </a:lnTo>
                <a:lnTo>
                  <a:pt x="898" y="153"/>
                </a:lnTo>
                <a:lnTo>
                  <a:pt x="931" y="191"/>
                </a:lnTo>
                <a:lnTo>
                  <a:pt x="961" y="232"/>
                </a:lnTo>
                <a:lnTo>
                  <a:pt x="988" y="275"/>
                </a:lnTo>
                <a:lnTo>
                  <a:pt x="1010" y="320"/>
                </a:lnTo>
                <a:lnTo>
                  <a:pt x="1028" y="369"/>
                </a:lnTo>
                <a:lnTo>
                  <a:pt x="1041" y="419"/>
                </a:lnTo>
                <a:lnTo>
                  <a:pt x="1049" y="471"/>
                </a:lnTo>
                <a:lnTo>
                  <a:pt x="1051" y="52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FED27CF4-E060-4045-807F-8ADFE9C4C2F2}"/>
              </a:ext>
            </a:extLst>
          </p:cNvPr>
          <p:cNvGrpSpPr>
            <a:grpSpLocks/>
          </p:cNvGrpSpPr>
          <p:nvPr/>
        </p:nvGrpSpPr>
        <p:grpSpPr bwMode="auto">
          <a:xfrm>
            <a:off x="7554978" y="2536034"/>
            <a:ext cx="611188" cy="995363"/>
            <a:chOff x="5082" y="2863"/>
            <a:chExt cx="385" cy="627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BF36D043-FABF-4655-9E4C-73044D1B83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2" y="2863"/>
              <a:ext cx="385" cy="627"/>
            </a:xfrm>
            <a:custGeom>
              <a:avLst/>
              <a:gdLst>
                <a:gd name="T0" fmla="*/ 336 w 500"/>
                <a:gd name="T1" fmla="*/ 2 h 899"/>
                <a:gd name="T2" fmla="*/ 0 w 500"/>
                <a:gd name="T3" fmla="*/ 820 h 899"/>
                <a:gd name="T4" fmla="*/ 500 w 500"/>
                <a:gd name="T5" fmla="*/ 816 h 899"/>
                <a:gd name="T6" fmla="*/ 342 w 500"/>
                <a:gd name="T7" fmla="*/ 0 h 899"/>
                <a:gd name="T8" fmla="*/ 328 w 500"/>
                <a:gd name="T9" fmla="*/ 862 h 899"/>
                <a:gd name="T10" fmla="*/ 302 w 500"/>
                <a:gd name="T11" fmla="*/ 857 h 899"/>
                <a:gd name="T12" fmla="*/ 264 w 500"/>
                <a:gd name="T13" fmla="*/ 847 h 899"/>
                <a:gd name="T14" fmla="*/ 218 w 500"/>
                <a:gd name="T15" fmla="*/ 837 h 899"/>
                <a:gd name="T16" fmla="*/ 168 w 500"/>
                <a:gd name="T17" fmla="*/ 826 h 899"/>
                <a:gd name="T18" fmla="*/ 121 w 500"/>
                <a:gd name="T19" fmla="*/ 815 h 899"/>
                <a:gd name="T20" fmla="*/ 79 w 500"/>
                <a:gd name="T21" fmla="*/ 805 h 899"/>
                <a:gd name="T22" fmla="*/ 48 w 500"/>
                <a:gd name="T23" fmla="*/ 798 h 899"/>
                <a:gd name="T24" fmla="*/ 32 w 500"/>
                <a:gd name="T25" fmla="*/ 794 h 899"/>
                <a:gd name="T26" fmla="*/ 32 w 500"/>
                <a:gd name="T27" fmla="*/ 786 h 899"/>
                <a:gd name="T28" fmla="*/ 32 w 500"/>
                <a:gd name="T29" fmla="*/ 770 h 899"/>
                <a:gd name="T30" fmla="*/ 32 w 500"/>
                <a:gd name="T31" fmla="*/ 401 h 899"/>
                <a:gd name="T32" fmla="*/ 32 w 500"/>
                <a:gd name="T33" fmla="*/ 105 h 899"/>
                <a:gd name="T34" fmla="*/ 48 w 500"/>
                <a:gd name="T35" fmla="*/ 101 h 899"/>
                <a:gd name="T36" fmla="*/ 79 w 500"/>
                <a:gd name="T37" fmla="*/ 93 h 899"/>
                <a:gd name="T38" fmla="*/ 121 w 500"/>
                <a:gd name="T39" fmla="*/ 84 h 899"/>
                <a:gd name="T40" fmla="*/ 168 w 500"/>
                <a:gd name="T41" fmla="*/ 73 h 899"/>
                <a:gd name="T42" fmla="*/ 218 w 500"/>
                <a:gd name="T43" fmla="*/ 62 h 899"/>
                <a:gd name="T44" fmla="*/ 264 w 500"/>
                <a:gd name="T45" fmla="*/ 52 h 899"/>
                <a:gd name="T46" fmla="*/ 302 w 500"/>
                <a:gd name="T47" fmla="*/ 42 h 899"/>
                <a:gd name="T48" fmla="*/ 328 w 500"/>
                <a:gd name="T49" fmla="*/ 37 h 899"/>
                <a:gd name="T50" fmla="*/ 468 w 500"/>
                <a:gd name="T51" fmla="*/ 774 h 899"/>
                <a:gd name="T52" fmla="*/ 468 w 500"/>
                <a:gd name="T53" fmla="*/ 790 h 899"/>
                <a:gd name="T54" fmla="*/ 468 w 500"/>
                <a:gd name="T55" fmla="*/ 797 h 899"/>
                <a:gd name="T56" fmla="*/ 449 w 500"/>
                <a:gd name="T57" fmla="*/ 807 h 899"/>
                <a:gd name="T58" fmla="*/ 417 w 500"/>
                <a:gd name="T59" fmla="*/ 823 h 899"/>
                <a:gd name="T60" fmla="*/ 381 w 500"/>
                <a:gd name="T61" fmla="*/ 843 h 899"/>
                <a:gd name="T62" fmla="*/ 351 w 500"/>
                <a:gd name="T63" fmla="*/ 858 h 899"/>
                <a:gd name="T64" fmla="*/ 351 w 500"/>
                <a:gd name="T65" fmla="*/ 41 h 899"/>
                <a:gd name="T66" fmla="*/ 381 w 500"/>
                <a:gd name="T67" fmla="*/ 57 h 899"/>
                <a:gd name="T68" fmla="*/ 417 w 500"/>
                <a:gd name="T69" fmla="*/ 76 h 899"/>
                <a:gd name="T70" fmla="*/ 449 w 500"/>
                <a:gd name="T71" fmla="*/ 92 h 899"/>
                <a:gd name="T72" fmla="*/ 468 w 500"/>
                <a:gd name="T73" fmla="*/ 102 h 899"/>
                <a:gd name="T74" fmla="*/ 468 w 500"/>
                <a:gd name="T75" fmla="*/ 398 h 899"/>
                <a:gd name="T76" fmla="*/ 468 w 500"/>
                <a:gd name="T77" fmla="*/ 77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0" h="899">
                  <a:moveTo>
                    <a:pt x="342" y="0"/>
                  </a:moveTo>
                  <a:lnTo>
                    <a:pt x="336" y="2"/>
                  </a:lnTo>
                  <a:lnTo>
                    <a:pt x="0" y="79"/>
                  </a:lnTo>
                  <a:lnTo>
                    <a:pt x="0" y="820"/>
                  </a:lnTo>
                  <a:lnTo>
                    <a:pt x="342" y="899"/>
                  </a:lnTo>
                  <a:lnTo>
                    <a:pt x="500" y="816"/>
                  </a:lnTo>
                  <a:lnTo>
                    <a:pt x="500" y="83"/>
                  </a:lnTo>
                  <a:lnTo>
                    <a:pt x="342" y="0"/>
                  </a:lnTo>
                  <a:close/>
                  <a:moveTo>
                    <a:pt x="328" y="839"/>
                  </a:moveTo>
                  <a:lnTo>
                    <a:pt x="328" y="862"/>
                  </a:lnTo>
                  <a:lnTo>
                    <a:pt x="317" y="860"/>
                  </a:lnTo>
                  <a:lnTo>
                    <a:pt x="302" y="857"/>
                  </a:lnTo>
                  <a:lnTo>
                    <a:pt x="283" y="852"/>
                  </a:lnTo>
                  <a:lnTo>
                    <a:pt x="264" y="847"/>
                  </a:lnTo>
                  <a:lnTo>
                    <a:pt x="241" y="843"/>
                  </a:lnTo>
                  <a:lnTo>
                    <a:pt x="218" y="837"/>
                  </a:lnTo>
                  <a:lnTo>
                    <a:pt x="193" y="831"/>
                  </a:lnTo>
                  <a:lnTo>
                    <a:pt x="168" y="826"/>
                  </a:lnTo>
                  <a:lnTo>
                    <a:pt x="144" y="820"/>
                  </a:lnTo>
                  <a:lnTo>
                    <a:pt x="121" y="815"/>
                  </a:lnTo>
                  <a:lnTo>
                    <a:pt x="99" y="809"/>
                  </a:lnTo>
                  <a:lnTo>
                    <a:pt x="79" y="805"/>
                  </a:lnTo>
                  <a:lnTo>
                    <a:pt x="62" y="801"/>
                  </a:lnTo>
                  <a:lnTo>
                    <a:pt x="48" y="798"/>
                  </a:lnTo>
                  <a:lnTo>
                    <a:pt x="38" y="796"/>
                  </a:lnTo>
                  <a:lnTo>
                    <a:pt x="32" y="794"/>
                  </a:lnTo>
                  <a:lnTo>
                    <a:pt x="32" y="791"/>
                  </a:lnTo>
                  <a:lnTo>
                    <a:pt x="32" y="786"/>
                  </a:lnTo>
                  <a:lnTo>
                    <a:pt x="32" y="779"/>
                  </a:lnTo>
                  <a:lnTo>
                    <a:pt x="32" y="770"/>
                  </a:lnTo>
                  <a:lnTo>
                    <a:pt x="32" y="618"/>
                  </a:lnTo>
                  <a:lnTo>
                    <a:pt x="32" y="401"/>
                  </a:lnTo>
                  <a:lnTo>
                    <a:pt x="32" y="201"/>
                  </a:lnTo>
                  <a:lnTo>
                    <a:pt x="32" y="105"/>
                  </a:lnTo>
                  <a:lnTo>
                    <a:pt x="38" y="103"/>
                  </a:lnTo>
                  <a:lnTo>
                    <a:pt x="48" y="101"/>
                  </a:lnTo>
                  <a:lnTo>
                    <a:pt x="62" y="98"/>
                  </a:lnTo>
                  <a:lnTo>
                    <a:pt x="79" y="93"/>
                  </a:lnTo>
                  <a:lnTo>
                    <a:pt x="99" y="90"/>
                  </a:lnTo>
                  <a:lnTo>
                    <a:pt x="121" y="84"/>
                  </a:lnTo>
                  <a:lnTo>
                    <a:pt x="144" y="79"/>
                  </a:lnTo>
                  <a:lnTo>
                    <a:pt x="168" y="73"/>
                  </a:lnTo>
                  <a:lnTo>
                    <a:pt x="193" y="68"/>
                  </a:lnTo>
                  <a:lnTo>
                    <a:pt x="218" y="62"/>
                  </a:lnTo>
                  <a:lnTo>
                    <a:pt x="241" y="56"/>
                  </a:lnTo>
                  <a:lnTo>
                    <a:pt x="264" y="52"/>
                  </a:lnTo>
                  <a:lnTo>
                    <a:pt x="283" y="47"/>
                  </a:lnTo>
                  <a:lnTo>
                    <a:pt x="302" y="42"/>
                  </a:lnTo>
                  <a:lnTo>
                    <a:pt x="317" y="39"/>
                  </a:lnTo>
                  <a:lnTo>
                    <a:pt x="328" y="37"/>
                  </a:lnTo>
                  <a:lnTo>
                    <a:pt x="328" y="839"/>
                  </a:lnTo>
                  <a:close/>
                  <a:moveTo>
                    <a:pt x="468" y="774"/>
                  </a:moveTo>
                  <a:lnTo>
                    <a:pt x="468" y="783"/>
                  </a:lnTo>
                  <a:lnTo>
                    <a:pt x="468" y="790"/>
                  </a:lnTo>
                  <a:lnTo>
                    <a:pt x="468" y="794"/>
                  </a:lnTo>
                  <a:lnTo>
                    <a:pt x="468" y="797"/>
                  </a:lnTo>
                  <a:lnTo>
                    <a:pt x="461" y="800"/>
                  </a:lnTo>
                  <a:lnTo>
                    <a:pt x="449" y="807"/>
                  </a:lnTo>
                  <a:lnTo>
                    <a:pt x="434" y="815"/>
                  </a:lnTo>
                  <a:lnTo>
                    <a:pt x="417" y="823"/>
                  </a:lnTo>
                  <a:lnTo>
                    <a:pt x="400" y="834"/>
                  </a:lnTo>
                  <a:lnTo>
                    <a:pt x="381" y="843"/>
                  </a:lnTo>
                  <a:lnTo>
                    <a:pt x="365" y="851"/>
                  </a:lnTo>
                  <a:lnTo>
                    <a:pt x="351" y="858"/>
                  </a:lnTo>
                  <a:lnTo>
                    <a:pt x="351" y="834"/>
                  </a:lnTo>
                  <a:lnTo>
                    <a:pt x="351" y="41"/>
                  </a:lnTo>
                  <a:lnTo>
                    <a:pt x="365" y="48"/>
                  </a:lnTo>
                  <a:lnTo>
                    <a:pt x="381" y="57"/>
                  </a:lnTo>
                  <a:lnTo>
                    <a:pt x="400" y="66"/>
                  </a:lnTo>
                  <a:lnTo>
                    <a:pt x="417" y="76"/>
                  </a:lnTo>
                  <a:lnTo>
                    <a:pt x="434" y="85"/>
                  </a:lnTo>
                  <a:lnTo>
                    <a:pt x="449" y="92"/>
                  </a:lnTo>
                  <a:lnTo>
                    <a:pt x="461" y="99"/>
                  </a:lnTo>
                  <a:lnTo>
                    <a:pt x="468" y="102"/>
                  </a:lnTo>
                  <a:lnTo>
                    <a:pt x="468" y="197"/>
                  </a:lnTo>
                  <a:lnTo>
                    <a:pt x="468" y="398"/>
                  </a:lnTo>
                  <a:lnTo>
                    <a:pt x="468" y="621"/>
                  </a:lnTo>
                  <a:lnTo>
                    <a:pt x="468" y="7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DBE689A-137C-4122-B4F9-01532AE23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" y="3402"/>
              <a:ext cx="89" cy="59"/>
            </a:xfrm>
            <a:custGeom>
              <a:avLst/>
              <a:gdLst>
                <a:gd name="T0" fmla="*/ 0 w 117"/>
                <a:gd name="T1" fmla="*/ 84 h 84"/>
                <a:gd name="T2" fmla="*/ 14 w 117"/>
                <a:gd name="T3" fmla="*/ 77 h 84"/>
                <a:gd name="T4" fmla="*/ 30 w 117"/>
                <a:gd name="T5" fmla="*/ 69 h 84"/>
                <a:gd name="T6" fmla="*/ 49 w 117"/>
                <a:gd name="T7" fmla="*/ 60 h 84"/>
                <a:gd name="T8" fmla="*/ 66 w 117"/>
                <a:gd name="T9" fmla="*/ 49 h 84"/>
                <a:gd name="T10" fmla="*/ 83 w 117"/>
                <a:gd name="T11" fmla="*/ 41 h 84"/>
                <a:gd name="T12" fmla="*/ 98 w 117"/>
                <a:gd name="T13" fmla="*/ 33 h 84"/>
                <a:gd name="T14" fmla="*/ 110 w 117"/>
                <a:gd name="T15" fmla="*/ 26 h 84"/>
                <a:gd name="T16" fmla="*/ 117 w 117"/>
                <a:gd name="T17" fmla="*/ 23 h 84"/>
                <a:gd name="T18" fmla="*/ 117 w 117"/>
                <a:gd name="T19" fmla="*/ 20 h 84"/>
                <a:gd name="T20" fmla="*/ 117 w 117"/>
                <a:gd name="T21" fmla="*/ 16 h 84"/>
                <a:gd name="T22" fmla="*/ 117 w 117"/>
                <a:gd name="T23" fmla="*/ 9 h 84"/>
                <a:gd name="T24" fmla="*/ 117 w 117"/>
                <a:gd name="T25" fmla="*/ 0 h 84"/>
                <a:gd name="T26" fmla="*/ 110 w 117"/>
                <a:gd name="T27" fmla="*/ 3 h 84"/>
                <a:gd name="T28" fmla="*/ 98 w 117"/>
                <a:gd name="T29" fmla="*/ 9 h 84"/>
                <a:gd name="T30" fmla="*/ 83 w 117"/>
                <a:gd name="T31" fmla="*/ 17 h 84"/>
                <a:gd name="T32" fmla="*/ 66 w 117"/>
                <a:gd name="T33" fmla="*/ 26 h 84"/>
                <a:gd name="T34" fmla="*/ 49 w 117"/>
                <a:gd name="T35" fmla="*/ 35 h 84"/>
                <a:gd name="T36" fmla="*/ 30 w 117"/>
                <a:gd name="T37" fmla="*/ 45 h 84"/>
                <a:gd name="T38" fmla="*/ 14 w 117"/>
                <a:gd name="T39" fmla="*/ 53 h 84"/>
                <a:gd name="T40" fmla="*/ 0 w 117"/>
                <a:gd name="T41" fmla="*/ 60 h 84"/>
                <a:gd name="T42" fmla="*/ 0 w 117"/>
                <a:gd name="T4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84">
                  <a:moveTo>
                    <a:pt x="0" y="84"/>
                  </a:moveTo>
                  <a:lnTo>
                    <a:pt x="14" y="77"/>
                  </a:lnTo>
                  <a:lnTo>
                    <a:pt x="30" y="69"/>
                  </a:lnTo>
                  <a:lnTo>
                    <a:pt x="49" y="60"/>
                  </a:lnTo>
                  <a:lnTo>
                    <a:pt x="66" y="49"/>
                  </a:lnTo>
                  <a:lnTo>
                    <a:pt x="83" y="41"/>
                  </a:lnTo>
                  <a:lnTo>
                    <a:pt x="98" y="33"/>
                  </a:lnTo>
                  <a:lnTo>
                    <a:pt x="110" y="26"/>
                  </a:lnTo>
                  <a:lnTo>
                    <a:pt x="117" y="23"/>
                  </a:lnTo>
                  <a:lnTo>
                    <a:pt x="117" y="20"/>
                  </a:lnTo>
                  <a:lnTo>
                    <a:pt x="117" y="16"/>
                  </a:lnTo>
                  <a:lnTo>
                    <a:pt x="117" y="9"/>
                  </a:lnTo>
                  <a:lnTo>
                    <a:pt x="117" y="0"/>
                  </a:lnTo>
                  <a:lnTo>
                    <a:pt x="110" y="3"/>
                  </a:lnTo>
                  <a:lnTo>
                    <a:pt x="98" y="9"/>
                  </a:lnTo>
                  <a:lnTo>
                    <a:pt x="83" y="17"/>
                  </a:lnTo>
                  <a:lnTo>
                    <a:pt x="66" y="26"/>
                  </a:lnTo>
                  <a:lnTo>
                    <a:pt x="49" y="35"/>
                  </a:lnTo>
                  <a:lnTo>
                    <a:pt x="30" y="45"/>
                  </a:lnTo>
                  <a:lnTo>
                    <a:pt x="14" y="53"/>
                  </a:lnTo>
                  <a:lnTo>
                    <a:pt x="0" y="6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1CE22A65-4C1B-4ACB-807D-2872251E6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7" y="3400"/>
              <a:ext cx="228" cy="64"/>
            </a:xfrm>
            <a:custGeom>
              <a:avLst/>
              <a:gdLst>
                <a:gd name="T0" fmla="*/ 0 w 296"/>
                <a:gd name="T1" fmla="*/ 24 h 92"/>
                <a:gd name="T2" fmla="*/ 6 w 296"/>
                <a:gd name="T3" fmla="*/ 26 h 92"/>
                <a:gd name="T4" fmla="*/ 16 w 296"/>
                <a:gd name="T5" fmla="*/ 28 h 92"/>
                <a:gd name="T6" fmla="*/ 30 w 296"/>
                <a:gd name="T7" fmla="*/ 31 h 92"/>
                <a:gd name="T8" fmla="*/ 47 w 296"/>
                <a:gd name="T9" fmla="*/ 35 h 92"/>
                <a:gd name="T10" fmla="*/ 67 w 296"/>
                <a:gd name="T11" fmla="*/ 39 h 92"/>
                <a:gd name="T12" fmla="*/ 89 w 296"/>
                <a:gd name="T13" fmla="*/ 45 h 92"/>
                <a:gd name="T14" fmla="*/ 112 w 296"/>
                <a:gd name="T15" fmla="*/ 50 h 92"/>
                <a:gd name="T16" fmla="*/ 136 w 296"/>
                <a:gd name="T17" fmla="*/ 56 h 92"/>
                <a:gd name="T18" fmla="*/ 161 w 296"/>
                <a:gd name="T19" fmla="*/ 61 h 92"/>
                <a:gd name="T20" fmla="*/ 186 w 296"/>
                <a:gd name="T21" fmla="*/ 67 h 92"/>
                <a:gd name="T22" fmla="*/ 209 w 296"/>
                <a:gd name="T23" fmla="*/ 73 h 92"/>
                <a:gd name="T24" fmla="*/ 232 w 296"/>
                <a:gd name="T25" fmla="*/ 77 h 92"/>
                <a:gd name="T26" fmla="*/ 251 w 296"/>
                <a:gd name="T27" fmla="*/ 82 h 92"/>
                <a:gd name="T28" fmla="*/ 270 w 296"/>
                <a:gd name="T29" fmla="*/ 87 h 92"/>
                <a:gd name="T30" fmla="*/ 285 w 296"/>
                <a:gd name="T31" fmla="*/ 90 h 92"/>
                <a:gd name="T32" fmla="*/ 296 w 296"/>
                <a:gd name="T33" fmla="*/ 92 h 92"/>
                <a:gd name="T34" fmla="*/ 296 w 296"/>
                <a:gd name="T35" fmla="*/ 69 h 92"/>
                <a:gd name="T36" fmla="*/ 285 w 296"/>
                <a:gd name="T37" fmla="*/ 67 h 92"/>
                <a:gd name="T38" fmla="*/ 270 w 296"/>
                <a:gd name="T39" fmla="*/ 64 h 92"/>
                <a:gd name="T40" fmla="*/ 251 w 296"/>
                <a:gd name="T41" fmla="*/ 59 h 92"/>
                <a:gd name="T42" fmla="*/ 232 w 296"/>
                <a:gd name="T43" fmla="*/ 54 h 92"/>
                <a:gd name="T44" fmla="*/ 209 w 296"/>
                <a:gd name="T45" fmla="*/ 49 h 92"/>
                <a:gd name="T46" fmla="*/ 186 w 296"/>
                <a:gd name="T47" fmla="*/ 44 h 92"/>
                <a:gd name="T48" fmla="*/ 161 w 296"/>
                <a:gd name="T49" fmla="*/ 38 h 92"/>
                <a:gd name="T50" fmla="*/ 136 w 296"/>
                <a:gd name="T51" fmla="*/ 33 h 92"/>
                <a:gd name="T52" fmla="*/ 112 w 296"/>
                <a:gd name="T53" fmla="*/ 27 h 92"/>
                <a:gd name="T54" fmla="*/ 89 w 296"/>
                <a:gd name="T55" fmla="*/ 21 h 92"/>
                <a:gd name="T56" fmla="*/ 67 w 296"/>
                <a:gd name="T57" fmla="*/ 16 h 92"/>
                <a:gd name="T58" fmla="*/ 47 w 296"/>
                <a:gd name="T59" fmla="*/ 12 h 92"/>
                <a:gd name="T60" fmla="*/ 30 w 296"/>
                <a:gd name="T61" fmla="*/ 7 h 92"/>
                <a:gd name="T62" fmla="*/ 16 w 296"/>
                <a:gd name="T63" fmla="*/ 4 h 92"/>
                <a:gd name="T64" fmla="*/ 6 w 296"/>
                <a:gd name="T65" fmla="*/ 1 h 92"/>
                <a:gd name="T66" fmla="*/ 0 w 296"/>
                <a:gd name="T67" fmla="*/ 0 h 92"/>
                <a:gd name="T68" fmla="*/ 0 w 296"/>
                <a:gd name="T69" fmla="*/ 9 h 92"/>
                <a:gd name="T70" fmla="*/ 0 w 296"/>
                <a:gd name="T71" fmla="*/ 16 h 92"/>
                <a:gd name="T72" fmla="*/ 0 w 296"/>
                <a:gd name="T73" fmla="*/ 21 h 92"/>
                <a:gd name="T74" fmla="*/ 0 w 296"/>
                <a:gd name="T75" fmla="*/ 2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6" h="92">
                  <a:moveTo>
                    <a:pt x="0" y="24"/>
                  </a:moveTo>
                  <a:lnTo>
                    <a:pt x="6" y="26"/>
                  </a:lnTo>
                  <a:lnTo>
                    <a:pt x="16" y="28"/>
                  </a:lnTo>
                  <a:lnTo>
                    <a:pt x="30" y="31"/>
                  </a:lnTo>
                  <a:lnTo>
                    <a:pt x="47" y="35"/>
                  </a:lnTo>
                  <a:lnTo>
                    <a:pt x="67" y="39"/>
                  </a:lnTo>
                  <a:lnTo>
                    <a:pt x="89" y="45"/>
                  </a:lnTo>
                  <a:lnTo>
                    <a:pt x="112" y="50"/>
                  </a:lnTo>
                  <a:lnTo>
                    <a:pt x="136" y="56"/>
                  </a:lnTo>
                  <a:lnTo>
                    <a:pt x="161" y="61"/>
                  </a:lnTo>
                  <a:lnTo>
                    <a:pt x="186" y="67"/>
                  </a:lnTo>
                  <a:lnTo>
                    <a:pt x="209" y="73"/>
                  </a:lnTo>
                  <a:lnTo>
                    <a:pt x="232" y="77"/>
                  </a:lnTo>
                  <a:lnTo>
                    <a:pt x="251" y="82"/>
                  </a:lnTo>
                  <a:lnTo>
                    <a:pt x="270" y="87"/>
                  </a:lnTo>
                  <a:lnTo>
                    <a:pt x="285" y="90"/>
                  </a:lnTo>
                  <a:lnTo>
                    <a:pt x="296" y="92"/>
                  </a:lnTo>
                  <a:lnTo>
                    <a:pt x="296" y="69"/>
                  </a:lnTo>
                  <a:lnTo>
                    <a:pt x="285" y="67"/>
                  </a:lnTo>
                  <a:lnTo>
                    <a:pt x="270" y="64"/>
                  </a:lnTo>
                  <a:lnTo>
                    <a:pt x="251" y="59"/>
                  </a:lnTo>
                  <a:lnTo>
                    <a:pt x="232" y="54"/>
                  </a:lnTo>
                  <a:lnTo>
                    <a:pt x="209" y="49"/>
                  </a:lnTo>
                  <a:lnTo>
                    <a:pt x="186" y="44"/>
                  </a:lnTo>
                  <a:lnTo>
                    <a:pt x="161" y="38"/>
                  </a:lnTo>
                  <a:lnTo>
                    <a:pt x="136" y="33"/>
                  </a:lnTo>
                  <a:lnTo>
                    <a:pt x="112" y="27"/>
                  </a:lnTo>
                  <a:lnTo>
                    <a:pt x="89" y="21"/>
                  </a:lnTo>
                  <a:lnTo>
                    <a:pt x="67" y="16"/>
                  </a:lnTo>
                  <a:lnTo>
                    <a:pt x="47" y="12"/>
                  </a:lnTo>
                  <a:lnTo>
                    <a:pt x="30" y="7"/>
                  </a:lnTo>
                  <a:lnTo>
                    <a:pt x="16" y="4"/>
                  </a:lnTo>
                  <a:lnTo>
                    <a:pt x="6" y="1"/>
                  </a:lnTo>
                  <a:lnTo>
                    <a:pt x="0" y="0"/>
                  </a:lnTo>
                  <a:lnTo>
                    <a:pt x="0" y="9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347C7979-E2EA-4792-AD5E-D37BF08B3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1" y="2934"/>
              <a:ext cx="35" cy="14"/>
            </a:xfrm>
            <a:custGeom>
              <a:avLst/>
              <a:gdLst>
                <a:gd name="T0" fmla="*/ 46 w 46"/>
                <a:gd name="T1" fmla="*/ 21 h 21"/>
                <a:gd name="T2" fmla="*/ 42 w 46"/>
                <a:gd name="T3" fmla="*/ 19 h 21"/>
                <a:gd name="T4" fmla="*/ 36 w 46"/>
                <a:gd name="T5" fmla="*/ 16 h 21"/>
                <a:gd name="T6" fmla="*/ 29 w 46"/>
                <a:gd name="T7" fmla="*/ 14 h 21"/>
                <a:gd name="T8" fmla="*/ 23 w 46"/>
                <a:gd name="T9" fmla="*/ 11 h 21"/>
                <a:gd name="T10" fmla="*/ 16 w 46"/>
                <a:gd name="T11" fmla="*/ 8 h 21"/>
                <a:gd name="T12" fmla="*/ 10 w 46"/>
                <a:gd name="T13" fmla="*/ 5 h 21"/>
                <a:gd name="T14" fmla="*/ 5 w 46"/>
                <a:gd name="T15" fmla="*/ 3 h 21"/>
                <a:gd name="T16" fmla="*/ 0 w 46"/>
                <a:gd name="T17" fmla="*/ 0 h 21"/>
                <a:gd name="T18" fmla="*/ 5 w 46"/>
                <a:gd name="T19" fmla="*/ 3 h 21"/>
                <a:gd name="T20" fmla="*/ 9 w 46"/>
                <a:gd name="T21" fmla="*/ 5 h 21"/>
                <a:gd name="T22" fmla="*/ 15 w 46"/>
                <a:gd name="T23" fmla="*/ 8 h 21"/>
                <a:gd name="T24" fmla="*/ 21 w 46"/>
                <a:gd name="T25" fmla="*/ 11 h 21"/>
                <a:gd name="T26" fmla="*/ 28 w 46"/>
                <a:gd name="T27" fmla="*/ 13 h 21"/>
                <a:gd name="T28" fmla="*/ 33 w 46"/>
                <a:gd name="T29" fmla="*/ 16 h 21"/>
                <a:gd name="T30" fmla="*/ 39 w 46"/>
                <a:gd name="T31" fmla="*/ 19 h 21"/>
                <a:gd name="T32" fmla="*/ 44 w 46"/>
                <a:gd name="T33" fmla="*/ 21 h 21"/>
                <a:gd name="T34" fmla="*/ 45 w 46"/>
                <a:gd name="T35" fmla="*/ 21 h 21"/>
                <a:gd name="T36" fmla="*/ 45 w 46"/>
                <a:gd name="T37" fmla="*/ 21 h 21"/>
                <a:gd name="T38" fmla="*/ 45 w 46"/>
                <a:gd name="T39" fmla="*/ 21 h 21"/>
                <a:gd name="T40" fmla="*/ 46 w 46"/>
                <a:gd name="T4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21">
                  <a:moveTo>
                    <a:pt x="46" y="21"/>
                  </a:moveTo>
                  <a:lnTo>
                    <a:pt x="42" y="19"/>
                  </a:lnTo>
                  <a:lnTo>
                    <a:pt x="36" y="16"/>
                  </a:lnTo>
                  <a:lnTo>
                    <a:pt x="29" y="14"/>
                  </a:lnTo>
                  <a:lnTo>
                    <a:pt x="23" y="11"/>
                  </a:lnTo>
                  <a:lnTo>
                    <a:pt x="16" y="8"/>
                  </a:lnTo>
                  <a:lnTo>
                    <a:pt x="10" y="5"/>
                  </a:lnTo>
                  <a:lnTo>
                    <a:pt x="5" y="3"/>
                  </a:lnTo>
                  <a:lnTo>
                    <a:pt x="0" y="0"/>
                  </a:lnTo>
                  <a:lnTo>
                    <a:pt x="5" y="3"/>
                  </a:lnTo>
                  <a:lnTo>
                    <a:pt x="9" y="5"/>
                  </a:lnTo>
                  <a:lnTo>
                    <a:pt x="15" y="8"/>
                  </a:lnTo>
                  <a:lnTo>
                    <a:pt x="21" y="11"/>
                  </a:lnTo>
                  <a:lnTo>
                    <a:pt x="28" y="13"/>
                  </a:lnTo>
                  <a:lnTo>
                    <a:pt x="33" y="16"/>
                  </a:lnTo>
                  <a:lnTo>
                    <a:pt x="39" y="19"/>
                  </a:lnTo>
                  <a:lnTo>
                    <a:pt x="44" y="21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6" y="21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347983A2-C868-494C-8931-CAFC7A40A6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3" y="2893"/>
              <a:ext cx="89" cy="551"/>
            </a:xfrm>
            <a:custGeom>
              <a:avLst/>
              <a:gdLst>
                <a:gd name="T0" fmla="*/ 0 w 117"/>
                <a:gd name="T1" fmla="*/ 793 h 793"/>
                <a:gd name="T2" fmla="*/ 14 w 117"/>
                <a:gd name="T3" fmla="*/ 786 h 793"/>
                <a:gd name="T4" fmla="*/ 30 w 117"/>
                <a:gd name="T5" fmla="*/ 778 h 793"/>
                <a:gd name="T6" fmla="*/ 49 w 117"/>
                <a:gd name="T7" fmla="*/ 768 h 793"/>
                <a:gd name="T8" fmla="*/ 66 w 117"/>
                <a:gd name="T9" fmla="*/ 759 h 793"/>
                <a:gd name="T10" fmla="*/ 83 w 117"/>
                <a:gd name="T11" fmla="*/ 750 h 793"/>
                <a:gd name="T12" fmla="*/ 98 w 117"/>
                <a:gd name="T13" fmla="*/ 742 h 793"/>
                <a:gd name="T14" fmla="*/ 110 w 117"/>
                <a:gd name="T15" fmla="*/ 736 h 793"/>
                <a:gd name="T16" fmla="*/ 117 w 117"/>
                <a:gd name="T17" fmla="*/ 733 h 793"/>
                <a:gd name="T18" fmla="*/ 117 w 117"/>
                <a:gd name="T19" fmla="*/ 580 h 793"/>
                <a:gd name="T20" fmla="*/ 117 w 117"/>
                <a:gd name="T21" fmla="*/ 357 h 793"/>
                <a:gd name="T22" fmla="*/ 117 w 117"/>
                <a:gd name="T23" fmla="*/ 156 h 793"/>
                <a:gd name="T24" fmla="*/ 117 w 117"/>
                <a:gd name="T25" fmla="*/ 61 h 793"/>
                <a:gd name="T26" fmla="*/ 110 w 117"/>
                <a:gd name="T27" fmla="*/ 58 h 793"/>
                <a:gd name="T28" fmla="*/ 98 w 117"/>
                <a:gd name="T29" fmla="*/ 51 h 793"/>
                <a:gd name="T30" fmla="*/ 83 w 117"/>
                <a:gd name="T31" fmla="*/ 44 h 793"/>
                <a:gd name="T32" fmla="*/ 66 w 117"/>
                <a:gd name="T33" fmla="*/ 35 h 793"/>
                <a:gd name="T34" fmla="*/ 49 w 117"/>
                <a:gd name="T35" fmla="*/ 25 h 793"/>
                <a:gd name="T36" fmla="*/ 30 w 117"/>
                <a:gd name="T37" fmla="*/ 16 h 793"/>
                <a:gd name="T38" fmla="*/ 14 w 117"/>
                <a:gd name="T39" fmla="*/ 7 h 793"/>
                <a:gd name="T40" fmla="*/ 0 w 117"/>
                <a:gd name="T41" fmla="*/ 0 h 793"/>
                <a:gd name="T42" fmla="*/ 0 w 117"/>
                <a:gd name="T43" fmla="*/ 793 h 793"/>
                <a:gd name="T44" fmla="*/ 20 w 117"/>
                <a:gd name="T45" fmla="*/ 49 h 793"/>
                <a:gd name="T46" fmla="*/ 20 w 117"/>
                <a:gd name="T47" fmla="*/ 36 h 793"/>
                <a:gd name="T48" fmla="*/ 105 w 117"/>
                <a:gd name="T49" fmla="*/ 76 h 793"/>
                <a:gd name="T50" fmla="*/ 105 w 117"/>
                <a:gd name="T51" fmla="*/ 322 h 793"/>
                <a:gd name="T52" fmla="*/ 20 w 117"/>
                <a:gd name="T53" fmla="*/ 360 h 793"/>
                <a:gd name="T54" fmla="*/ 20 w 117"/>
                <a:gd name="T55" fmla="*/ 49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7" h="793">
                  <a:moveTo>
                    <a:pt x="0" y="793"/>
                  </a:moveTo>
                  <a:lnTo>
                    <a:pt x="14" y="786"/>
                  </a:lnTo>
                  <a:lnTo>
                    <a:pt x="30" y="778"/>
                  </a:lnTo>
                  <a:lnTo>
                    <a:pt x="49" y="768"/>
                  </a:lnTo>
                  <a:lnTo>
                    <a:pt x="66" y="759"/>
                  </a:lnTo>
                  <a:lnTo>
                    <a:pt x="83" y="750"/>
                  </a:lnTo>
                  <a:lnTo>
                    <a:pt x="98" y="742"/>
                  </a:lnTo>
                  <a:lnTo>
                    <a:pt x="110" y="736"/>
                  </a:lnTo>
                  <a:lnTo>
                    <a:pt x="117" y="733"/>
                  </a:lnTo>
                  <a:lnTo>
                    <a:pt x="117" y="580"/>
                  </a:lnTo>
                  <a:lnTo>
                    <a:pt x="117" y="357"/>
                  </a:lnTo>
                  <a:lnTo>
                    <a:pt x="117" y="156"/>
                  </a:lnTo>
                  <a:lnTo>
                    <a:pt x="117" y="61"/>
                  </a:lnTo>
                  <a:lnTo>
                    <a:pt x="110" y="58"/>
                  </a:lnTo>
                  <a:lnTo>
                    <a:pt x="98" y="51"/>
                  </a:lnTo>
                  <a:lnTo>
                    <a:pt x="83" y="44"/>
                  </a:lnTo>
                  <a:lnTo>
                    <a:pt x="66" y="35"/>
                  </a:lnTo>
                  <a:lnTo>
                    <a:pt x="49" y="25"/>
                  </a:lnTo>
                  <a:lnTo>
                    <a:pt x="30" y="16"/>
                  </a:lnTo>
                  <a:lnTo>
                    <a:pt x="14" y="7"/>
                  </a:lnTo>
                  <a:lnTo>
                    <a:pt x="0" y="0"/>
                  </a:lnTo>
                  <a:lnTo>
                    <a:pt x="0" y="793"/>
                  </a:lnTo>
                  <a:close/>
                  <a:moveTo>
                    <a:pt x="20" y="49"/>
                  </a:moveTo>
                  <a:lnTo>
                    <a:pt x="20" y="36"/>
                  </a:lnTo>
                  <a:lnTo>
                    <a:pt x="105" y="76"/>
                  </a:lnTo>
                  <a:lnTo>
                    <a:pt x="105" y="322"/>
                  </a:lnTo>
                  <a:lnTo>
                    <a:pt x="20" y="360"/>
                  </a:lnTo>
                  <a:lnTo>
                    <a:pt x="20" y="49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1EAAA906-B2B0-4499-96A7-8C55AF524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273"/>
              <a:ext cx="20" cy="1"/>
            </a:xfrm>
            <a:custGeom>
              <a:avLst/>
              <a:gdLst>
                <a:gd name="T0" fmla="*/ 25 w 25"/>
                <a:gd name="T1" fmla="*/ 4 h 4"/>
                <a:gd name="T2" fmla="*/ 25 w 25"/>
                <a:gd name="T3" fmla="*/ 4 h 4"/>
                <a:gd name="T4" fmla="*/ 0 w 25"/>
                <a:gd name="T5" fmla="*/ 0 h 4"/>
                <a:gd name="T6" fmla="*/ 9 w 25"/>
                <a:gd name="T7" fmla="*/ 1 h 4"/>
                <a:gd name="T8" fmla="*/ 25 w 2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">
                  <a:moveTo>
                    <a:pt x="25" y="4"/>
                  </a:moveTo>
                  <a:lnTo>
                    <a:pt x="25" y="4"/>
                  </a:lnTo>
                  <a:lnTo>
                    <a:pt x="0" y="0"/>
                  </a:lnTo>
                  <a:lnTo>
                    <a:pt x="9" y="1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6EED56B9-FA99-48E7-A73E-C08C47762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051"/>
              <a:ext cx="132" cy="10"/>
            </a:xfrm>
            <a:custGeom>
              <a:avLst/>
              <a:gdLst>
                <a:gd name="T0" fmla="*/ 172 w 172"/>
                <a:gd name="T1" fmla="*/ 0 h 14"/>
                <a:gd name="T2" fmla="*/ 167 w 172"/>
                <a:gd name="T3" fmla="*/ 0 h 14"/>
                <a:gd name="T4" fmla="*/ 0 w 172"/>
                <a:gd name="T5" fmla="*/ 14 h 14"/>
                <a:gd name="T6" fmla="*/ 9 w 172"/>
                <a:gd name="T7" fmla="*/ 14 h 14"/>
                <a:gd name="T8" fmla="*/ 172 w 17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4">
                  <a:moveTo>
                    <a:pt x="172" y="0"/>
                  </a:moveTo>
                  <a:lnTo>
                    <a:pt x="167" y="0"/>
                  </a:lnTo>
                  <a:lnTo>
                    <a:pt x="0" y="14"/>
                  </a:lnTo>
                  <a:lnTo>
                    <a:pt x="9" y="14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3EEC9433-966C-4DD3-B7DB-500736DAD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092"/>
              <a:ext cx="75" cy="4"/>
            </a:xfrm>
            <a:custGeom>
              <a:avLst/>
              <a:gdLst>
                <a:gd name="T0" fmla="*/ 98 w 98"/>
                <a:gd name="T1" fmla="*/ 0 h 6"/>
                <a:gd name="T2" fmla="*/ 0 w 98"/>
                <a:gd name="T3" fmla="*/ 6 h 6"/>
                <a:gd name="T4" fmla="*/ 9 w 98"/>
                <a:gd name="T5" fmla="*/ 5 h 6"/>
                <a:gd name="T6" fmla="*/ 98 w 9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6">
                  <a:moveTo>
                    <a:pt x="98" y="0"/>
                  </a:moveTo>
                  <a:lnTo>
                    <a:pt x="0" y="6"/>
                  </a:lnTo>
                  <a:lnTo>
                    <a:pt x="9" y="5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9243D195-0038-42D5-AA66-E2AEAC3E7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2" y="3168"/>
              <a:ext cx="14" cy="2"/>
            </a:xfrm>
            <a:custGeom>
              <a:avLst/>
              <a:gdLst>
                <a:gd name="T0" fmla="*/ 0 w 17"/>
                <a:gd name="T1" fmla="*/ 0 w 17"/>
                <a:gd name="T2" fmla="*/ 17 w 17"/>
                <a:gd name="T3" fmla="*/ 0 w 1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7">
                  <a:moveTo>
                    <a:pt x="0" y="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59F31405-5D6B-4C29-98EA-AF3E0D8D4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2969"/>
              <a:ext cx="174" cy="24"/>
            </a:xfrm>
            <a:custGeom>
              <a:avLst/>
              <a:gdLst>
                <a:gd name="T0" fmla="*/ 9 w 226"/>
                <a:gd name="T1" fmla="*/ 33 h 34"/>
                <a:gd name="T2" fmla="*/ 226 w 226"/>
                <a:gd name="T3" fmla="*/ 0 h 34"/>
                <a:gd name="T4" fmla="*/ 0 w 226"/>
                <a:gd name="T5" fmla="*/ 34 h 34"/>
                <a:gd name="T6" fmla="*/ 9 w 226"/>
                <a:gd name="T7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6" h="34">
                  <a:moveTo>
                    <a:pt x="9" y="33"/>
                  </a:moveTo>
                  <a:lnTo>
                    <a:pt x="226" y="0"/>
                  </a:lnTo>
                  <a:lnTo>
                    <a:pt x="0" y="34"/>
                  </a:lnTo>
                  <a:lnTo>
                    <a:pt x="9" y="33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3B806B26-395C-4595-ABD3-0545EE843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" y="3168"/>
              <a:ext cx="47" cy="2"/>
            </a:xfrm>
            <a:custGeom>
              <a:avLst/>
              <a:gdLst>
                <a:gd name="T0" fmla="*/ 50 w 60"/>
                <a:gd name="T1" fmla="*/ 0 h 2"/>
                <a:gd name="T2" fmla="*/ 54 w 60"/>
                <a:gd name="T3" fmla="*/ 2 h 2"/>
                <a:gd name="T4" fmla="*/ 60 w 60"/>
                <a:gd name="T5" fmla="*/ 2 h 2"/>
                <a:gd name="T6" fmla="*/ 0 w 60"/>
                <a:gd name="T7" fmla="*/ 0 h 2"/>
                <a:gd name="T8" fmla="*/ 0 w 60"/>
                <a:gd name="T9" fmla="*/ 0 h 2"/>
                <a:gd name="T10" fmla="*/ 50 w 60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">
                  <a:moveTo>
                    <a:pt x="50" y="0"/>
                  </a:moveTo>
                  <a:lnTo>
                    <a:pt x="54" y="2"/>
                  </a:lnTo>
                  <a:lnTo>
                    <a:pt x="6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69378D8F-B26D-497B-AB99-C17DF22C9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120"/>
              <a:ext cx="49" cy="1"/>
            </a:xfrm>
            <a:custGeom>
              <a:avLst/>
              <a:gdLst>
                <a:gd name="T0" fmla="*/ 0 w 65"/>
                <a:gd name="T1" fmla="*/ 1 h 1"/>
                <a:gd name="T2" fmla="*/ 65 w 65"/>
                <a:gd name="T3" fmla="*/ 0 h 1"/>
                <a:gd name="T4" fmla="*/ 9 w 65"/>
                <a:gd name="T5" fmla="*/ 1 h 1"/>
                <a:gd name="T6" fmla="*/ 0 w 6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">
                  <a:moveTo>
                    <a:pt x="0" y="1"/>
                  </a:moveTo>
                  <a:lnTo>
                    <a:pt x="65" y="0"/>
                  </a:lnTo>
                  <a:lnTo>
                    <a:pt x="9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0904362A-E299-4F87-9319-A10417AC0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167"/>
              <a:ext cx="57" cy="1"/>
            </a:xfrm>
            <a:custGeom>
              <a:avLst/>
              <a:gdLst>
                <a:gd name="T0" fmla="*/ 75 w 75"/>
                <a:gd name="T1" fmla="*/ 1 h 1"/>
                <a:gd name="T2" fmla="*/ 0 w 75"/>
                <a:gd name="T3" fmla="*/ 0 h 1"/>
                <a:gd name="T4" fmla="*/ 9 w 75"/>
                <a:gd name="T5" fmla="*/ 0 h 1"/>
                <a:gd name="T6" fmla="*/ 75 w 7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">
                  <a:moveTo>
                    <a:pt x="75" y="1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75" y="1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B01AD335-742B-46B1-AA6B-612505E5FA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7" y="2888"/>
              <a:ext cx="228" cy="560"/>
            </a:xfrm>
            <a:custGeom>
              <a:avLst/>
              <a:gdLst>
                <a:gd name="T0" fmla="*/ 0 w 296"/>
                <a:gd name="T1" fmla="*/ 733 h 802"/>
                <a:gd name="T2" fmla="*/ 6 w 296"/>
                <a:gd name="T3" fmla="*/ 734 h 802"/>
                <a:gd name="T4" fmla="*/ 16 w 296"/>
                <a:gd name="T5" fmla="*/ 737 h 802"/>
                <a:gd name="T6" fmla="*/ 30 w 296"/>
                <a:gd name="T7" fmla="*/ 740 h 802"/>
                <a:gd name="T8" fmla="*/ 47 w 296"/>
                <a:gd name="T9" fmla="*/ 745 h 802"/>
                <a:gd name="T10" fmla="*/ 67 w 296"/>
                <a:gd name="T11" fmla="*/ 749 h 802"/>
                <a:gd name="T12" fmla="*/ 89 w 296"/>
                <a:gd name="T13" fmla="*/ 754 h 802"/>
                <a:gd name="T14" fmla="*/ 112 w 296"/>
                <a:gd name="T15" fmla="*/ 760 h 802"/>
                <a:gd name="T16" fmla="*/ 136 w 296"/>
                <a:gd name="T17" fmla="*/ 766 h 802"/>
                <a:gd name="T18" fmla="*/ 161 w 296"/>
                <a:gd name="T19" fmla="*/ 771 h 802"/>
                <a:gd name="T20" fmla="*/ 186 w 296"/>
                <a:gd name="T21" fmla="*/ 777 h 802"/>
                <a:gd name="T22" fmla="*/ 209 w 296"/>
                <a:gd name="T23" fmla="*/ 782 h 802"/>
                <a:gd name="T24" fmla="*/ 232 w 296"/>
                <a:gd name="T25" fmla="*/ 787 h 802"/>
                <a:gd name="T26" fmla="*/ 251 w 296"/>
                <a:gd name="T27" fmla="*/ 792 h 802"/>
                <a:gd name="T28" fmla="*/ 270 w 296"/>
                <a:gd name="T29" fmla="*/ 797 h 802"/>
                <a:gd name="T30" fmla="*/ 285 w 296"/>
                <a:gd name="T31" fmla="*/ 800 h 802"/>
                <a:gd name="T32" fmla="*/ 296 w 296"/>
                <a:gd name="T33" fmla="*/ 802 h 802"/>
                <a:gd name="T34" fmla="*/ 296 w 296"/>
                <a:gd name="T35" fmla="*/ 0 h 802"/>
                <a:gd name="T36" fmla="*/ 285 w 296"/>
                <a:gd name="T37" fmla="*/ 2 h 802"/>
                <a:gd name="T38" fmla="*/ 270 w 296"/>
                <a:gd name="T39" fmla="*/ 5 h 802"/>
                <a:gd name="T40" fmla="*/ 251 w 296"/>
                <a:gd name="T41" fmla="*/ 10 h 802"/>
                <a:gd name="T42" fmla="*/ 232 w 296"/>
                <a:gd name="T43" fmla="*/ 15 h 802"/>
                <a:gd name="T44" fmla="*/ 209 w 296"/>
                <a:gd name="T45" fmla="*/ 19 h 802"/>
                <a:gd name="T46" fmla="*/ 186 w 296"/>
                <a:gd name="T47" fmla="*/ 25 h 802"/>
                <a:gd name="T48" fmla="*/ 161 w 296"/>
                <a:gd name="T49" fmla="*/ 31 h 802"/>
                <a:gd name="T50" fmla="*/ 136 w 296"/>
                <a:gd name="T51" fmla="*/ 36 h 802"/>
                <a:gd name="T52" fmla="*/ 112 w 296"/>
                <a:gd name="T53" fmla="*/ 42 h 802"/>
                <a:gd name="T54" fmla="*/ 89 w 296"/>
                <a:gd name="T55" fmla="*/ 47 h 802"/>
                <a:gd name="T56" fmla="*/ 67 w 296"/>
                <a:gd name="T57" fmla="*/ 53 h 802"/>
                <a:gd name="T58" fmla="*/ 47 w 296"/>
                <a:gd name="T59" fmla="*/ 56 h 802"/>
                <a:gd name="T60" fmla="*/ 30 w 296"/>
                <a:gd name="T61" fmla="*/ 61 h 802"/>
                <a:gd name="T62" fmla="*/ 16 w 296"/>
                <a:gd name="T63" fmla="*/ 64 h 802"/>
                <a:gd name="T64" fmla="*/ 6 w 296"/>
                <a:gd name="T65" fmla="*/ 66 h 802"/>
                <a:gd name="T66" fmla="*/ 0 w 296"/>
                <a:gd name="T67" fmla="*/ 68 h 802"/>
                <a:gd name="T68" fmla="*/ 0 w 296"/>
                <a:gd name="T69" fmla="*/ 164 h 802"/>
                <a:gd name="T70" fmla="*/ 0 w 296"/>
                <a:gd name="T71" fmla="*/ 364 h 802"/>
                <a:gd name="T72" fmla="*/ 0 w 296"/>
                <a:gd name="T73" fmla="*/ 581 h 802"/>
                <a:gd name="T74" fmla="*/ 0 w 296"/>
                <a:gd name="T75" fmla="*/ 733 h 802"/>
                <a:gd name="T76" fmla="*/ 14 w 296"/>
                <a:gd name="T77" fmla="*/ 88 h 802"/>
                <a:gd name="T78" fmla="*/ 263 w 296"/>
                <a:gd name="T79" fmla="*/ 39 h 802"/>
                <a:gd name="T80" fmla="*/ 272 w 296"/>
                <a:gd name="T81" fmla="*/ 36 h 802"/>
                <a:gd name="T82" fmla="*/ 272 w 296"/>
                <a:gd name="T83" fmla="*/ 693 h 802"/>
                <a:gd name="T84" fmla="*/ 14 w 296"/>
                <a:gd name="T85" fmla="*/ 653 h 802"/>
                <a:gd name="T86" fmla="*/ 14 w 296"/>
                <a:gd name="T87" fmla="*/ 88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6" h="802">
                  <a:moveTo>
                    <a:pt x="0" y="733"/>
                  </a:moveTo>
                  <a:lnTo>
                    <a:pt x="6" y="734"/>
                  </a:lnTo>
                  <a:lnTo>
                    <a:pt x="16" y="737"/>
                  </a:lnTo>
                  <a:lnTo>
                    <a:pt x="30" y="740"/>
                  </a:lnTo>
                  <a:lnTo>
                    <a:pt x="47" y="745"/>
                  </a:lnTo>
                  <a:lnTo>
                    <a:pt x="67" y="749"/>
                  </a:lnTo>
                  <a:lnTo>
                    <a:pt x="89" y="754"/>
                  </a:lnTo>
                  <a:lnTo>
                    <a:pt x="112" y="760"/>
                  </a:lnTo>
                  <a:lnTo>
                    <a:pt x="136" y="766"/>
                  </a:lnTo>
                  <a:lnTo>
                    <a:pt x="161" y="771"/>
                  </a:lnTo>
                  <a:lnTo>
                    <a:pt x="186" y="777"/>
                  </a:lnTo>
                  <a:lnTo>
                    <a:pt x="209" y="782"/>
                  </a:lnTo>
                  <a:lnTo>
                    <a:pt x="232" y="787"/>
                  </a:lnTo>
                  <a:lnTo>
                    <a:pt x="251" y="792"/>
                  </a:lnTo>
                  <a:lnTo>
                    <a:pt x="270" y="797"/>
                  </a:lnTo>
                  <a:lnTo>
                    <a:pt x="285" y="800"/>
                  </a:lnTo>
                  <a:lnTo>
                    <a:pt x="296" y="802"/>
                  </a:lnTo>
                  <a:lnTo>
                    <a:pt x="296" y="0"/>
                  </a:lnTo>
                  <a:lnTo>
                    <a:pt x="285" y="2"/>
                  </a:lnTo>
                  <a:lnTo>
                    <a:pt x="270" y="5"/>
                  </a:lnTo>
                  <a:lnTo>
                    <a:pt x="251" y="10"/>
                  </a:lnTo>
                  <a:lnTo>
                    <a:pt x="232" y="15"/>
                  </a:lnTo>
                  <a:lnTo>
                    <a:pt x="209" y="19"/>
                  </a:lnTo>
                  <a:lnTo>
                    <a:pt x="186" y="25"/>
                  </a:lnTo>
                  <a:lnTo>
                    <a:pt x="161" y="31"/>
                  </a:lnTo>
                  <a:lnTo>
                    <a:pt x="136" y="36"/>
                  </a:lnTo>
                  <a:lnTo>
                    <a:pt x="112" y="42"/>
                  </a:lnTo>
                  <a:lnTo>
                    <a:pt x="89" y="47"/>
                  </a:lnTo>
                  <a:lnTo>
                    <a:pt x="67" y="53"/>
                  </a:lnTo>
                  <a:lnTo>
                    <a:pt x="47" y="56"/>
                  </a:lnTo>
                  <a:lnTo>
                    <a:pt x="30" y="61"/>
                  </a:lnTo>
                  <a:lnTo>
                    <a:pt x="16" y="64"/>
                  </a:lnTo>
                  <a:lnTo>
                    <a:pt x="6" y="66"/>
                  </a:lnTo>
                  <a:lnTo>
                    <a:pt x="0" y="68"/>
                  </a:lnTo>
                  <a:lnTo>
                    <a:pt x="0" y="164"/>
                  </a:lnTo>
                  <a:lnTo>
                    <a:pt x="0" y="364"/>
                  </a:lnTo>
                  <a:lnTo>
                    <a:pt x="0" y="581"/>
                  </a:lnTo>
                  <a:lnTo>
                    <a:pt x="0" y="733"/>
                  </a:lnTo>
                  <a:close/>
                  <a:moveTo>
                    <a:pt x="14" y="88"/>
                  </a:moveTo>
                  <a:lnTo>
                    <a:pt x="263" y="39"/>
                  </a:lnTo>
                  <a:lnTo>
                    <a:pt x="272" y="36"/>
                  </a:lnTo>
                  <a:lnTo>
                    <a:pt x="272" y="693"/>
                  </a:lnTo>
                  <a:lnTo>
                    <a:pt x="14" y="653"/>
                  </a:lnTo>
                  <a:lnTo>
                    <a:pt x="14" y="88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320918EA-A927-45A6-AC24-9045C6893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2958"/>
              <a:ext cx="11" cy="1"/>
            </a:xfrm>
            <a:custGeom>
              <a:avLst/>
              <a:gdLst>
                <a:gd name="T0" fmla="*/ 15 w 15"/>
                <a:gd name="T1" fmla="*/ 0 h 2"/>
                <a:gd name="T2" fmla="*/ 9 w 15"/>
                <a:gd name="T3" fmla="*/ 1 h 2"/>
                <a:gd name="T4" fmla="*/ 5 w 15"/>
                <a:gd name="T5" fmla="*/ 1 h 2"/>
                <a:gd name="T6" fmla="*/ 1 w 15"/>
                <a:gd name="T7" fmla="*/ 2 h 2"/>
                <a:gd name="T8" fmla="*/ 0 w 15"/>
                <a:gd name="T9" fmla="*/ 2 h 2"/>
                <a:gd name="T10" fmla="*/ 1 w 15"/>
                <a:gd name="T11" fmla="*/ 2 h 2"/>
                <a:gd name="T12" fmla="*/ 3 w 15"/>
                <a:gd name="T13" fmla="*/ 1 h 2"/>
                <a:gd name="T14" fmla="*/ 6 w 15"/>
                <a:gd name="T15" fmla="*/ 1 h 2"/>
                <a:gd name="T16" fmla="*/ 9 w 15"/>
                <a:gd name="T17" fmla="*/ 1 h 2"/>
                <a:gd name="T18" fmla="*/ 10 w 15"/>
                <a:gd name="T19" fmla="*/ 0 h 2"/>
                <a:gd name="T20" fmla="*/ 12 w 15"/>
                <a:gd name="T21" fmla="*/ 0 h 2"/>
                <a:gd name="T22" fmla="*/ 14 w 15"/>
                <a:gd name="T23" fmla="*/ 0 h 2"/>
                <a:gd name="T24" fmla="*/ 15 w 15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2">
                  <a:moveTo>
                    <a:pt x="15" y="0"/>
                  </a:moveTo>
                  <a:lnTo>
                    <a:pt x="9" y="1"/>
                  </a:lnTo>
                  <a:lnTo>
                    <a:pt x="5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9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CA854DA2-0996-4E6B-8E68-7417057C2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" y="3000"/>
              <a:ext cx="106" cy="12"/>
            </a:xfrm>
            <a:custGeom>
              <a:avLst/>
              <a:gdLst>
                <a:gd name="T0" fmla="*/ 138 w 138"/>
                <a:gd name="T1" fmla="*/ 0 h 17"/>
                <a:gd name="T2" fmla="*/ 138 w 138"/>
                <a:gd name="T3" fmla="*/ 0 h 17"/>
                <a:gd name="T4" fmla="*/ 0 w 138"/>
                <a:gd name="T5" fmla="*/ 17 h 17"/>
                <a:gd name="T6" fmla="*/ 138 w 13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7">
                  <a:moveTo>
                    <a:pt x="138" y="0"/>
                  </a:moveTo>
                  <a:lnTo>
                    <a:pt x="138" y="0"/>
                  </a:lnTo>
                  <a:lnTo>
                    <a:pt x="0" y="17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606A6273-5A8C-4949-A782-FF2FEB0AFD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7" y="2916"/>
              <a:ext cx="66" cy="226"/>
            </a:xfrm>
            <a:custGeom>
              <a:avLst/>
              <a:gdLst>
                <a:gd name="T0" fmla="*/ 85 w 85"/>
                <a:gd name="T1" fmla="*/ 40 h 324"/>
                <a:gd name="T2" fmla="*/ 0 w 85"/>
                <a:gd name="T3" fmla="*/ 0 h 324"/>
                <a:gd name="T4" fmla="*/ 0 w 85"/>
                <a:gd name="T5" fmla="*/ 13 h 324"/>
                <a:gd name="T6" fmla="*/ 0 w 85"/>
                <a:gd name="T7" fmla="*/ 324 h 324"/>
                <a:gd name="T8" fmla="*/ 85 w 85"/>
                <a:gd name="T9" fmla="*/ 286 h 324"/>
                <a:gd name="T10" fmla="*/ 85 w 85"/>
                <a:gd name="T11" fmla="*/ 40 h 324"/>
                <a:gd name="T12" fmla="*/ 69 w 85"/>
                <a:gd name="T13" fmla="*/ 275 h 324"/>
                <a:gd name="T14" fmla="*/ 66 w 85"/>
                <a:gd name="T15" fmla="*/ 276 h 324"/>
                <a:gd name="T16" fmla="*/ 60 w 85"/>
                <a:gd name="T17" fmla="*/ 279 h 324"/>
                <a:gd name="T18" fmla="*/ 53 w 85"/>
                <a:gd name="T19" fmla="*/ 282 h 324"/>
                <a:gd name="T20" fmla="*/ 45 w 85"/>
                <a:gd name="T21" fmla="*/ 286 h 324"/>
                <a:gd name="T22" fmla="*/ 37 w 85"/>
                <a:gd name="T23" fmla="*/ 289 h 324"/>
                <a:gd name="T24" fmla="*/ 29 w 85"/>
                <a:gd name="T25" fmla="*/ 292 h 324"/>
                <a:gd name="T26" fmla="*/ 22 w 85"/>
                <a:gd name="T27" fmla="*/ 296 h 324"/>
                <a:gd name="T28" fmla="*/ 16 w 85"/>
                <a:gd name="T29" fmla="*/ 299 h 324"/>
                <a:gd name="T30" fmla="*/ 16 w 85"/>
                <a:gd name="T31" fmla="*/ 297 h 324"/>
                <a:gd name="T32" fmla="*/ 16 w 85"/>
                <a:gd name="T33" fmla="*/ 295 h 324"/>
                <a:gd name="T34" fmla="*/ 16 w 85"/>
                <a:gd name="T35" fmla="*/ 291 h 324"/>
                <a:gd name="T36" fmla="*/ 16 w 85"/>
                <a:gd name="T37" fmla="*/ 288 h 324"/>
                <a:gd name="T38" fmla="*/ 16 w 85"/>
                <a:gd name="T39" fmla="*/ 227 h 324"/>
                <a:gd name="T40" fmla="*/ 16 w 85"/>
                <a:gd name="T41" fmla="*/ 144 h 324"/>
                <a:gd name="T42" fmla="*/ 16 w 85"/>
                <a:gd name="T43" fmla="*/ 67 h 324"/>
                <a:gd name="T44" fmla="*/ 16 w 85"/>
                <a:gd name="T45" fmla="*/ 25 h 324"/>
                <a:gd name="T46" fmla="*/ 21 w 85"/>
                <a:gd name="T47" fmla="*/ 28 h 324"/>
                <a:gd name="T48" fmla="*/ 26 w 85"/>
                <a:gd name="T49" fmla="*/ 30 h 324"/>
                <a:gd name="T50" fmla="*/ 32 w 85"/>
                <a:gd name="T51" fmla="*/ 33 h 324"/>
                <a:gd name="T52" fmla="*/ 39 w 85"/>
                <a:gd name="T53" fmla="*/ 36 h 324"/>
                <a:gd name="T54" fmla="*/ 45 w 85"/>
                <a:gd name="T55" fmla="*/ 39 h 324"/>
                <a:gd name="T56" fmla="*/ 52 w 85"/>
                <a:gd name="T57" fmla="*/ 41 h 324"/>
                <a:gd name="T58" fmla="*/ 58 w 85"/>
                <a:gd name="T59" fmla="*/ 44 h 324"/>
                <a:gd name="T60" fmla="*/ 62 w 85"/>
                <a:gd name="T61" fmla="*/ 46 h 324"/>
                <a:gd name="T62" fmla="*/ 63 w 85"/>
                <a:gd name="T63" fmla="*/ 47 h 324"/>
                <a:gd name="T64" fmla="*/ 63 w 85"/>
                <a:gd name="T65" fmla="*/ 47 h 324"/>
                <a:gd name="T66" fmla="*/ 64 w 85"/>
                <a:gd name="T67" fmla="*/ 47 h 324"/>
                <a:gd name="T68" fmla="*/ 64 w 85"/>
                <a:gd name="T69" fmla="*/ 48 h 324"/>
                <a:gd name="T70" fmla="*/ 66 w 85"/>
                <a:gd name="T71" fmla="*/ 49 h 324"/>
                <a:gd name="T72" fmla="*/ 67 w 85"/>
                <a:gd name="T73" fmla="*/ 49 h 324"/>
                <a:gd name="T74" fmla="*/ 68 w 85"/>
                <a:gd name="T75" fmla="*/ 49 h 324"/>
                <a:gd name="T76" fmla="*/ 69 w 85"/>
                <a:gd name="T77" fmla="*/ 51 h 324"/>
                <a:gd name="T78" fmla="*/ 69 w 85"/>
                <a:gd name="T79" fmla="*/ 89 h 324"/>
                <a:gd name="T80" fmla="*/ 69 w 85"/>
                <a:gd name="T81" fmla="*/ 162 h 324"/>
                <a:gd name="T82" fmla="*/ 69 w 85"/>
                <a:gd name="T83" fmla="*/ 237 h 324"/>
                <a:gd name="T84" fmla="*/ 69 w 85"/>
                <a:gd name="T85" fmla="*/ 27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5" h="324">
                  <a:moveTo>
                    <a:pt x="85" y="4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0" y="324"/>
                  </a:lnTo>
                  <a:lnTo>
                    <a:pt x="85" y="286"/>
                  </a:lnTo>
                  <a:lnTo>
                    <a:pt x="85" y="40"/>
                  </a:lnTo>
                  <a:close/>
                  <a:moveTo>
                    <a:pt x="69" y="275"/>
                  </a:moveTo>
                  <a:lnTo>
                    <a:pt x="66" y="276"/>
                  </a:lnTo>
                  <a:lnTo>
                    <a:pt x="60" y="279"/>
                  </a:lnTo>
                  <a:lnTo>
                    <a:pt x="53" y="282"/>
                  </a:lnTo>
                  <a:lnTo>
                    <a:pt x="45" y="286"/>
                  </a:lnTo>
                  <a:lnTo>
                    <a:pt x="37" y="289"/>
                  </a:lnTo>
                  <a:lnTo>
                    <a:pt x="29" y="292"/>
                  </a:lnTo>
                  <a:lnTo>
                    <a:pt x="22" y="296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6" y="295"/>
                  </a:lnTo>
                  <a:lnTo>
                    <a:pt x="16" y="291"/>
                  </a:lnTo>
                  <a:lnTo>
                    <a:pt x="16" y="288"/>
                  </a:lnTo>
                  <a:lnTo>
                    <a:pt x="16" y="227"/>
                  </a:lnTo>
                  <a:lnTo>
                    <a:pt x="16" y="144"/>
                  </a:lnTo>
                  <a:lnTo>
                    <a:pt x="16" y="67"/>
                  </a:lnTo>
                  <a:lnTo>
                    <a:pt x="16" y="25"/>
                  </a:lnTo>
                  <a:lnTo>
                    <a:pt x="21" y="28"/>
                  </a:lnTo>
                  <a:lnTo>
                    <a:pt x="26" y="30"/>
                  </a:lnTo>
                  <a:lnTo>
                    <a:pt x="32" y="33"/>
                  </a:lnTo>
                  <a:lnTo>
                    <a:pt x="39" y="36"/>
                  </a:lnTo>
                  <a:lnTo>
                    <a:pt x="45" y="39"/>
                  </a:lnTo>
                  <a:lnTo>
                    <a:pt x="52" y="41"/>
                  </a:lnTo>
                  <a:lnTo>
                    <a:pt x="58" y="44"/>
                  </a:lnTo>
                  <a:lnTo>
                    <a:pt x="62" y="46"/>
                  </a:lnTo>
                  <a:lnTo>
                    <a:pt x="63" y="47"/>
                  </a:lnTo>
                  <a:lnTo>
                    <a:pt x="63" y="47"/>
                  </a:lnTo>
                  <a:lnTo>
                    <a:pt x="64" y="47"/>
                  </a:lnTo>
                  <a:lnTo>
                    <a:pt x="64" y="48"/>
                  </a:lnTo>
                  <a:lnTo>
                    <a:pt x="66" y="49"/>
                  </a:lnTo>
                  <a:lnTo>
                    <a:pt x="67" y="49"/>
                  </a:lnTo>
                  <a:lnTo>
                    <a:pt x="68" y="49"/>
                  </a:lnTo>
                  <a:lnTo>
                    <a:pt x="69" y="51"/>
                  </a:lnTo>
                  <a:lnTo>
                    <a:pt x="69" y="89"/>
                  </a:lnTo>
                  <a:lnTo>
                    <a:pt x="69" y="162"/>
                  </a:lnTo>
                  <a:lnTo>
                    <a:pt x="69" y="237"/>
                  </a:lnTo>
                  <a:lnTo>
                    <a:pt x="69" y="27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25243642-29B8-4DA1-B998-33CFC1348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1" y="2948"/>
              <a:ext cx="40" cy="177"/>
            </a:xfrm>
            <a:custGeom>
              <a:avLst/>
              <a:gdLst>
                <a:gd name="T0" fmla="*/ 46 w 53"/>
                <a:gd name="T1" fmla="*/ 0 h 253"/>
                <a:gd name="T2" fmla="*/ 45 w 53"/>
                <a:gd name="T3" fmla="*/ 0 h 253"/>
                <a:gd name="T4" fmla="*/ 45 w 53"/>
                <a:gd name="T5" fmla="*/ 0 h 253"/>
                <a:gd name="T6" fmla="*/ 45 w 53"/>
                <a:gd name="T7" fmla="*/ 0 h 253"/>
                <a:gd name="T8" fmla="*/ 44 w 53"/>
                <a:gd name="T9" fmla="*/ 0 h 253"/>
                <a:gd name="T10" fmla="*/ 44 w 53"/>
                <a:gd name="T11" fmla="*/ 45 h 253"/>
                <a:gd name="T12" fmla="*/ 44 w 53"/>
                <a:gd name="T13" fmla="*/ 117 h 253"/>
                <a:gd name="T14" fmla="*/ 44 w 53"/>
                <a:gd name="T15" fmla="*/ 187 h 253"/>
                <a:gd name="T16" fmla="*/ 44 w 53"/>
                <a:gd name="T17" fmla="*/ 221 h 253"/>
                <a:gd name="T18" fmla="*/ 42 w 53"/>
                <a:gd name="T19" fmla="*/ 222 h 253"/>
                <a:gd name="T20" fmla="*/ 37 w 53"/>
                <a:gd name="T21" fmla="*/ 225 h 253"/>
                <a:gd name="T22" fmla="*/ 32 w 53"/>
                <a:gd name="T23" fmla="*/ 227 h 253"/>
                <a:gd name="T24" fmla="*/ 27 w 53"/>
                <a:gd name="T25" fmla="*/ 229 h 253"/>
                <a:gd name="T26" fmla="*/ 20 w 53"/>
                <a:gd name="T27" fmla="*/ 233 h 253"/>
                <a:gd name="T28" fmla="*/ 13 w 53"/>
                <a:gd name="T29" fmla="*/ 236 h 253"/>
                <a:gd name="T30" fmla="*/ 6 w 53"/>
                <a:gd name="T31" fmla="*/ 238 h 253"/>
                <a:gd name="T32" fmla="*/ 0 w 53"/>
                <a:gd name="T33" fmla="*/ 242 h 253"/>
                <a:gd name="T34" fmla="*/ 0 w 53"/>
                <a:gd name="T35" fmla="*/ 245 h 253"/>
                <a:gd name="T36" fmla="*/ 0 w 53"/>
                <a:gd name="T37" fmla="*/ 249 h 253"/>
                <a:gd name="T38" fmla="*/ 0 w 53"/>
                <a:gd name="T39" fmla="*/ 251 h 253"/>
                <a:gd name="T40" fmla="*/ 0 w 53"/>
                <a:gd name="T41" fmla="*/ 253 h 253"/>
                <a:gd name="T42" fmla="*/ 6 w 53"/>
                <a:gd name="T43" fmla="*/ 250 h 253"/>
                <a:gd name="T44" fmla="*/ 13 w 53"/>
                <a:gd name="T45" fmla="*/ 246 h 253"/>
                <a:gd name="T46" fmla="*/ 21 w 53"/>
                <a:gd name="T47" fmla="*/ 243 h 253"/>
                <a:gd name="T48" fmla="*/ 29 w 53"/>
                <a:gd name="T49" fmla="*/ 240 h 253"/>
                <a:gd name="T50" fmla="*/ 37 w 53"/>
                <a:gd name="T51" fmla="*/ 236 h 253"/>
                <a:gd name="T52" fmla="*/ 44 w 53"/>
                <a:gd name="T53" fmla="*/ 233 h 253"/>
                <a:gd name="T54" fmla="*/ 50 w 53"/>
                <a:gd name="T55" fmla="*/ 230 h 253"/>
                <a:gd name="T56" fmla="*/ 53 w 53"/>
                <a:gd name="T57" fmla="*/ 229 h 253"/>
                <a:gd name="T58" fmla="*/ 53 w 53"/>
                <a:gd name="T59" fmla="*/ 191 h 253"/>
                <a:gd name="T60" fmla="*/ 53 w 53"/>
                <a:gd name="T61" fmla="*/ 116 h 253"/>
                <a:gd name="T62" fmla="*/ 53 w 53"/>
                <a:gd name="T63" fmla="*/ 43 h 253"/>
                <a:gd name="T64" fmla="*/ 53 w 53"/>
                <a:gd name="T65" fmla="*/ 5 h 253"/>
                <a:gd name="T66" fmla="*/ 52 w 53"/>
                <a:gd name="T67" fmla="*/ 3 h 253"/>
                <a:gd name="T68" fmla="*/ 51 w 53"/>
                <a:gd name="T69" fmla="*/ 3 h 253"/>
                <a:gd name="T70" fmla="*/ 50 w 53"/>
                <a:gd name="T71" fmla="*/ 3 h 253"/>
                <a:gd name="T72" fmla="*/ 48 w 53"/>
                <a:gd name="T73" fmla="*/ 2 h 253"/>
                <a:gd name="T74" fmla="*/ 48 w 53"/>
                <a:gd name="T75" fmla="*/ 1 h 253"/>
                <a:gd name="T76" fmla="*/ 47 w 53"/>
                <a:gd name="T77" fmla="*/ 1 h 253"/>
                <a:gd name="T78" fmla="*/ 47 w 53"/>
                <a:gd name="T79" fmla="*/ 1 h 253"/>
                <a:gd name="T80" fmla="*/ 46 w 53"/>
                <a:gd name="T8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3" h="253">
                  <a:moveTo>
                    <a:pt x="46" y="0"/>
                  </a:move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4" y="45"/>
                  </a:lnTo>
                  <a:lnTo>
                    <a:pt x="44" y="117"/>
                  </a:lnTo>
                  <a:lnTo>
                    <a:pt x="44" y="187"/>
                  </a:lnTo>
                  <a:lnTo>
                    <a:pt x="44" y="221"/>
                  </a:lnTo>
                  <a:lnTo>
                    <a:pt x="42" y="222"/>
                  </a:lnTo>
                  <a:lnTo>
                    <a:pt x="37" y="225"/>
                  </a:lnTo>
                  <a:lnTo>
                    <a:pt x="32" y="227"/>
                  </a:lnTo>
                  <a:lnTo>
                    <a:pt x="27" y="229"/>
                  </a:lnTo>
                  <a:lnTo>
                    <a:pt x="20" y="233"/>
                  </a:lnTo>
                  <a:lnTo>
                    <a:pt x="13" y="236"/>
                  </a:lnTo>
                  <a:lnTo>
                    <a:pt x="6" y="238"/>
                  </a:lnTo>
                  <a:lnTo>
                    <a:pt x="0" y="242"/>
                  </a:lnTo>
                  <a:lnTo>
                    <a:pt x="0" y="245"/>
                  </a:lnTo>
                  <a:lnTo>
                    <a:pt x="0" y="249"/>
                  </a:lnTo>
                  <a:lnTo>
                    <a:pt x="0" y="251"/>
                  </a:lnTo>
                  <a:lnTo>
                    <a:pt x="0" y="253"/>
                  </a:lnTo>
                  <a:lnTo>
                    <a:pt x="6" y="250"/>
                  </a:lnTo>
                  <a:lnTo>
                    <a:pt x="13" y="246"/>
                  </a:lnTo>
                  <a:lnTo>
                    <a:pt x="21" y="243"/>
                  </a:lnTo>
                  <a:lnTo>
                    <a:pt x="29" y="240"/>
                  </a:lnTo>
                  <a:lnTo>
                    <a:pt x="37" y="236"/>
                  </a:lnTo>
                  <a:lnTo>
                    <a:pt x="44" y="233"/>
                  </a:lnTo>
                  <a:lnTo>
                    <a:pt x="50" y="230"/>
                  </a:lnTo>
                  <a:lnTo>
                    <a:pt x="53" y="229"/>
                  </a:lnTo>
                  <a:lnTo>
                    <a:pt x="53" y="191"/>
                  </a:lnTo>
                  <a:lnTo>
                    <a:pt x="53" y="116"/>
                  </a:lnTo>
                  <a:lnTo>
                    <a:pt x="53" y="43"/>
                  </a:lnTo>
                  <a:lnTo>
                    <a:pt x="53" y="5"/>
                  </a:lnTo>
                  <a:lnTo>
                    <a:pt x="52" y="3"/>
                  </a:lnTo>
                  <a:lnTo>
                    <a:pt x="51" y="3"/>
                  </a:lnTo>
                  <a:lnTo>
                    <a:pt x="50" y="3"/>
                  </a:lnTo>
                  <a:lnTo>
                    <a:pt x="48" y="2"/>
                  </a:lnTo>
                  <a:lnTo>
                    <a:pt x="48" y="1"/>
                  </a:lnTo>
                  <a:lnTo>
                    <a:pt x="47" y="1"/>
                  </a:lnTo>
                  <a:lnTo>
                    <a:pt x="47" y="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C153B381-E134-4C2F-9840-0CD3B09C6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1" y="2934"/>
              <a:ext cx="32" cy="183"/>
            </a:xfrm>
            <a:custGeom>
              <a:avLst/>
              <a:gdLst>
                <a:gd name="T0" fmla="*/ 44 w 44"/>
                <a:gd name="T1" fmla="*/ 21 h 263"/>
                <a:gd name="T2" fmla="*/ 39 w 44"/>
                <a:gd name="T3" fmla="*/ 19 h 263"/>
                <a:gd name="T4" fmla="*/ 33 w 44"/>
                <a:gd name="T5" fmla="*/ 16 h 263"/>
                <a:gd name="T6" fmla="*/ 28 w 44"/>
                <a:gd name="T7" fmla="*/ 13 h 263"/>
                <a:gd name="T8" fmla="*/ 21 w 44"/>
                <a:gd name="T9" fmla="*/ 11 h 263"/>
                <a:gd name="T10" fmla="*/ 15 w 44"/>
                <a:gd name="T11" fmla="*/ 8 h 263"/>
                <a:gd name="T12" fmla="*/ 9 w 44"/>
                <a:gd name="T13" fmla="*/ 5 h 263"/>
                <a:gd name="T14" fmla="*/ 5 w 44"/>
                <a:gd name="T15" fmla="*/ 3 h 263"/>
                <a:gd name="T16" fmla="*/ 0 w 44"/>
                <a:gd name="T17" fmla="*/ 0 h 263"/>
                <a:gd name="T18" fmla="*/ 0 w 44"/>
                <a:gd name="T19" fmla="*/ 42 h 263"/>
                <a:gd name="T20" fmla="*/ 0 w 44"/>
                <a:gd name="T21" fmla="*/ 119 h 263"/>
                <a:gd name="T22" fmla="*/ 0 w 44"/>
                <a:gd name="T23" fmla="*/ 202 h 263"/>
                <a:gd name="T24" fmla="*/ 0 w 44"/>
                <a:gd name="T25" fmla="*/ 263 h 263"/>
                <a:gd name="T26" fmla="*/ 6 w 44"/>
                <a:gd name="T27" fmla="*/ 259 h 263"/>
                <a:gd name="T28" fmla="*/ 13 w 44"/>
                <a:gd name="T29" fmla="*/ 257 h 263"/>
                <a:gd name="T30" fmla="*/ 20 w 44"/>
                <a:gd name="T31" fmla="*/ 254 h 263"/>
                <a:gd name="T32" fmla="*/ 27 w 44"/>
                <a:gd name="T33" fmla="*/ 250 h 263"/>
                <a:gd name="T34" fmla="*/ 32 w 44"/>
                <a:gd name="T35" fmla="*/ 248 h 263"/>
                <a:gd name="T36" fmla="*/ 37 w 44"/>
                <a:gd name="T37" fmla="*/ 246 h 263"/>
                <a:gd name="T38" fmla="*/ 42 w 44"/>
                <a:gd name="T39" fmla="*/ 243 h 263"/>
                <a:gd name="T40" fmla="*/ 44 w 44"/>
                <a:gd name="T41" fmla="*/ 242 h 263"/>
                <a:gd name="T42" fmla="*/ 44 w 44"/>
                <a:gd name="T43" fmla="*/ 208 h 263"/>
                <a:gd name="T44" fmla="*/ 44 w 44"/>
                <a:gd name="T45" fmla="*/ 138 h 263"/>
                <a:gd name="T46" fmla="*/ 44 w 44"/>
                <a:gd name="T47" fmla="*/ 66 h 263"/>
                <a:gd name="T48" fmla="*/ 44 w 44"/>
                <a:gd name="T49" fmla="*/ 2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" h="263">
                  <a:moveTo>
                    <a:pt x="44" y="21"/>
                  </a:moveTo>
                  <a:lnTo>
                    <a:pt x="39" y="19"/>
                  </a:lnTo>
                  <a:lnTo>
                    <a:pt x="33" y="16"/>
                  </a:lnTo>
                  <a:lnTo>
                    <a:pt x="28" y="13"/>
                  </a:lnTo>
                  <a:lnTo>
                    <a:pt x="21" y="11"/>
                  </a:lnTo>
                  <a:lnTo>
                    <a:pt x="15" y="8"/>
                  </a:lnTo>
                  <a:lnTo>
                    <a:pt x="9" y="5"/>
                  </a:lnTo>
                  <a:lnTo>
                    <a:pt x="5" y="3"/>
                  </a:lnTo>
                  <a:lnTo>
                    <a:pt x="0" y="0"/>
                  </a:lnTo>
                  <a:lnTo>
                    <a:pt x="0" y="42"/>
                  </a:lnTo>
                  <a:lnTo>
                    <a:pt x="0" y="119"/>
                  </a:lnTo>
                  <a:lnTo>
                    <a:pt x="0" y="202"/>
                  </a:lnTo>
                  <a:lnTo>
                    <a:pt x="0" y="263"/>
                  </a:lnTo>
                  <a:lnTo>
                    <a:pt x="6" y="259"/>
                  </a:lnTo>
                  <a:lnTo>
                    <a:pt x="13" y="257"/>
                  </a:lnTo>
                  <a:lnTo>
                    <a:pt x="20" y="254"/>
                  </a:lnTo>
                  <a:lnTo>
                    <a:pt x="27" y="250"/>
                  </a:lnTo>
                  <a:lnTo>
                    <a:pt x="32" y="248"/>
                  </a:lnTo>
                  <a:lnTo>
                    <a:pt x="37" y="246"/>
                  </a:lnTo>
                  <a:lnTo>
                    <a:pt x="42" y="243"/>
                  </a:lnTo>
                  <a:lnTo>
                    <a:pt x="44" y="242"/>
                  </a:lnTo>
                  <a:lnTo>
                    <a:pt x="44" y="208"/>
                  </a:lnTo>
                  <a:lnTo>
                    <a:pt x="44" y="138"/>
                  </a:lnTo>
                  <a:lnTo>
                    <a:pt x="44" y="66"/>
                  </a:lnTo>
                  <a:lnTo>
                    <a:pt x="44" y="21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7C91A9C5-47D5-4461-A098-6BFB07062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" y="3088"/>
              <a:ext cx="147" cy="32"/>
            </a:xfrm>
            <a:custGeom>
              <a:avLst/>
              <a:gdLst>
                <a:gd name="T0" fmla="*/ 130 w 190"/>
                <a:gd name="T1" fmla="*/ 32 h 46"/>
                <a:gd name="T2" fmla="*/ 130 w 190"/>
                <a:gd name="T3" fmla="*/ 16 h 46"/>
                <a:gd name="T4" fmla="*/ 174 w 190"/>
                <a:gd name="T5" fmla="*/ 15 h 46"/>
                <a:gd name="T6" fmla="*/ 180 w 190"/>
                <a:gd name="T7" fmla="*/ 9 h 46"/>
                <a:gd name="T8" fmla="*/ 190 w 190"/>
                <a:gd name="T9" fmla="*/ 0 h 46"/>
                <a:gd name="T10" fmla="*/ 181 w 190"/>
                <a:gd name="T11" fmla="*/ 0 h 46"/>
                <a:gd name="T12" fmla="*/ 181 w 190"/>
                <a:gd name="T13" fmla="*/ 0 h 46"/>
                <a:gd name="T14" fmla="*/ 180 w 190"/>
                <a:gd name="T15" fmla="*/ 0 h 46"/>
                <a:gd name="T16" fmla="*/ 172 w 190"/>
                <a:gd name="T17" fmla="*/ 1 h 46"/>
                <a:gd name="T18" fmla="*/ 170 w 190"/>
                <a:gd name="T19" fmla="*/ 1 h 46"/>
                <a:gd name="T20" fmla="*/ 89 w 190"/>
                <a:gd name="T21" fmla="*/ 6 h 46"/>
                <a:gd name="T22" fmla="*/ 0 w 190"/>
                <a:gd name="T23" fmla="*/ 11 h 46"/>
                <a:gd name="T24" fmla="*/ 0 w 190"/>
                <a:gd name="T25" fmla="*/ 46 h 46"/>
                <a:gd name="T26" fmla="*/ 56 w 190"/>
                <a:gd name="T27" fmla="*/ 45 h 46"/>
                <a:gd name="T28" fmla="*/ 130 w 190"/>
                <a:gd name="T29" fmla="*/ 44 h 46"/>
                <a:gd name="T30" fmla="*/ 142 w 190"/>
                <a:gd name="T31" fmla="*/ 44 h 46"/>
                <a:gd name="T32" fmla="*/ 156 w 190"/>
                <a:gd name="T33" fmla="*/ 32 h 46"/>
                <a:gd name="T34" fmla="*/ 130 w 190"/>
                <a:gd name="T35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0" h="46">
                  <a:moveTo>
                    <a:pt x="130" y="32"/>
                  </a:moveTo>
                  <a:lnTo>
                    <a:pt x="130" y="16"/>
                  </a:lnTo>
                  <a:lnTo>
                    <a:pt x="174" y="15"/>
                  </a:lnTo>
                  <a:lnTo>
                    <a:pt x="180" y="9"/>
                  </a:lnTo>
                  <a:lnTo>
                    <a:pt x="190" y="0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80" y="0"/>
                  </a:lnTo>
                  <a:lnTo>
                    <a:pt x="172" y="1"/>
                  </a:lnTo>
                  <a:lnTo>
                    <a:pt x="170" y="1"/>
                  </a:lnTo>
                  <a:lnTo>
                    <a:pt x="89" y="6"/>
                  </a:lnTo>
                  <a:lnTo>
                    <a:pt x="0" y="11"/>
                  </a:lnTo>
                  <a:lnTo>
                    <a:pt x="0" y="46"/>
                  </a:lnTo>
                  <a:lnTo>
                    <a:pt x="56" y="45"/>
                  </a:lnTo>
                  <a:lnTo>
                    <a:pt x="130" y="44"/>
                  </a:lnTo>
                  <a:lnTo>
                    <a:pt x="142" y="44"/>
                  </a:lnTo>
                  <a:lnTo>
                    <a:pt x="156" y="32"/>
                  </a:lnTo>
                  <a:lnTo>
                    <a:pt x="130" y="32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3FAA1581-3707-49DD-A6FE-3BAF36328B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56" y="3128"/>
              <a:ext cx="48" cy="29"/>
            </a:xfrm>
            <a:custGeom>
              <a:avLst/>
              <a:gdLst>
                <a:gd name="T0" fmla="*/ 24 w 61"/>
                <a:gd name="T1" fmla="*/ 18 h 41"/>
                <a:gd name="T2" fmla="*/ 24 w 61"/>
                <a:gd name="T3" fmla="*/ 29 h 41"/>
                <a:gd name="T4" fmla="*/ 14 w 61"/>
                <a:gd name="T5" fmla="*/ 29 h 41"/>
                <a:gd name="T6" fmla="*/ 0 w 61"/>
                <a:gd name="T7" fmla="*/ 41 h 41"/>
                <a:gd name="T8" fmla="*/ 14 w 61"/>
                <a:gd name="T9" fmla="*/ 41 h 41"/>
                <a:gd name="T10" fmla="*/ 24 w 61"/>
                <a:gd name="T11" fmla="*/ 41 h 41"/>
                <a:gd name="T12" fmla="*/ 42 w 61"/>
                <a:gd name="T13" fmla="*/ 41 h 41"/>
                <a:gd name="T14" fmla="*/ 61 w 61"/>
                <a:gd name="T15" fmla="*/ 24 h 41"/>
                <a:gd name="T16" fmla="*/ 61 w 61"/>
                <a:gd name="T17" fmla="*/ 18 h 41"/>
                <a:gd name="T18" fmla="*/ 61 w 61"/>
                <a:gd name="T19" fmla="*/ 11 h 41"/>
                <a:gd name="T20" fmla="*/ 61 w 61"/>
                <a:gd name="T21" fmla="*/ 6 h 41"/>
                <a:gd name="T22" fmla="*/ 61 w 61"/>
                <a:gd name="T23" fmla="*/ 0 h 41"/>
                <a:gd name="T24" fmla="*/ 42 w 61"/>
                <a:gd name="T25" fmla="*/ 1 h 41"/>
                <a:gd name="T26" fmla="*/ 24 w 61"/>
                <a:gd name="T27" fmla="*/ 18 h 41"/>
                <a:gd name="T28" fmla="*/ 51 w 61"/>
                <a:gd name="T29" fmla="*/ 20 h 41"/>
                <a:gd name="T30" fmla="*/ 49 w 61"/>
                <a:gd name="T31" fmla="*/ 24 h 41"/>
                <a:gd name="T32" fmla="*/ 47 w 61"/>
                <a:gd name="T33" fmla="*/ 26 h 41"/>
                <a:gd name="T34" fmla="*/ 45 w 61"/>
                <a:gd name="T35" fmla="*/ 29 h 41"/>
                <a:gd name="T36" fmla="*/ 40 w 61"/>
                <a:gd name="T37" fmla="*/ 30 h 41"/>
                <a:gd name="T38" fmla="*/ 37 w 61"/>
                <a:gd name="T39" fmla="*/ 29 h 41"/>
                <a:gd name="T40" fmla="*/ 34 w 61"/>
                <a:gd name="T41" fmla="*/ 26 h 41"/>
                <a:gd name="T42" fmla="*/ 32 w 61"/>
                <a:gd name="T43" fmla="*/ 24 h 41"/>
                <a:gd name="T44" fmla="*/ 31 w 61"/>
                <a:gd name="T45" fmla="*/ 20 h 41"/>
                <a:gd name="T46" fmla="*/ 32 w 61"/>
                <a:gd name="T47" fmla="*/ 16 h 41"/>
                <a:gd name="T48" fmla="*/ 34 w 61"/>
                <a:gd name="T49" fmla="*/ 13 h 41"/>
                <a:gd name="T50" fmla="*/ 37 w 61"/>
                <a:gd name="T51" fmla="*/ 11 h 41"/>
                <a:gd name="T52" fmla="*/ 40 w 61"/>
                <a:gd name="T53" fmla="*/ 10 h 41"/>
                <a:gd name="T54" fmla="*/ 45 w 61"/>
                <a:gd name="T55" fmla="*/ 11 h 41"/>
                <a:gd name="T56" fmla="*/ 47 w 61"/>
                <a:gd name="T57" fmla="*/ 13 h 41"/>
                <a:gd name="T58" fmla="*/ 49 w 61"/>
                <a:gd name="T59" fmla="*/ 16 h 41"/>
                <a:gd name="T60" fmla="*/ 51 w 61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41">
                  <a:moveTo>
                    <a:pt x="24" y="18"/>
                  </a:moveTo>
                  <a:lnTo>
                    <a:pt x="24" y="29"/>
                  </a:lnTo>
                  <a:lnTo>
                    <a:pt x="14" y="29"/>
                  </a:lnTo>
                  <a:lnTo>
                    <a:pt x="0" y="41"/>
                  </a:lnTo>
                  <a:lnTo>
                    <a:pt x="14" y="41"/>
                  </a:lnTo>
                  <a:lnTo>
                    <a:pt x="24" y="41"/>
                  </a:lnTo>
                  <a:lnTo>
                    <a:pt x="42" y="41"/>
                  </a:lnTo>
                  <a:lnTo>
                    <a:pt x="61" y="24"/>
                  </a:lnTo>
                  <a:lnTo>
                    <a:pt x="61" y="18"/>
                  </a:lnTo>
                  <a:lnTo>
                    <a:pt x="61" y="11"/>
                  </a:lnTo>
                  <a:lnTo>
                    <a:pt x="61" y="6"/>
                  </a:lnTo>
                  <a:lnTo>
                    <a:pt x="61" y="0"/>
                  </a:lnTo>
                  <a:lnTo>
                    <a:pt x="42" y="1"/>
                  </a:lnTo>
                  <a:lnTo>
                    <a:pt x="24" y="18"/>
                  </a:lnTo>
                  <a:close/>
                  <a:moveTo>
                    <a:pt x="51" y="20"/>
                  </a:moveTo>
                  <a:lnTo>
                    <a:pt x="49" y="24"/>
                  </a:lnTo>
                  <a:lnTo>
                    <a:pt x="47" y="26"/>
                  </a:lnTo>
                  <a:lnTo>
                    <a:pt x="45" y="29"/>
                  </a:lnTo>
                  <a:lnTo>
                    <a:pt x="40" y="30"/>
                  </a:lnTo>
                  <a:lnTo>
                    <a:pt x="37" y="29"/>
                  </a:lnTo>
                  <a:lnTo>
                    <a:pt x="34" y="26"/>
                  </a:lnTo>
                  <a:lnTo>
                    <a:pt x="32" y="24"/>
                  </a:lnTo>
                  <a:lnTo>
                    <a:pt x="31" y="20"/>
                  </a:lnTo>
                  <a:lnTo>
                    <a:pt x="32" y="16"/>
                  </a:lnTo>
                  <a:lnTo>
                    <a:pt x="34" y="13"/>
                  </a:lnTo>
                  <a:lnTo>
                    <a:pt x="37" y="11"/>
                  </a:lnTo>
                  <a:lnTo>
                    <a:pt x="40" y="10"/>
                  </a:lnTo>
                  <a:lnTo>
                    <a:pt x="45" y="11"/>
                  </a:lnTo>
                  <a:lnTo>
                    <a:pt x="47" y="13"/>
                  </a:lnTo>
                  <a:lnTo>
                    <a:pt x="49" y="16"/>
                  </a:lnTo>
                  <a:lnTo>
                    <a:pt x="51" y="2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5D19A462-E5C2-4007-B3F5-4E772F0AF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" y="3129"/>
              <a:ext cx="96" cy="28"/>
            </a:xfrm>
            <a:custGeom>
              <a:avLst/>
              <a:gdLst>
                <a:gd name="T0" fmla="*/ 0 w 125"/>
                <a:gd name="T1" fmla="*/ 2 h 39"/>
                <a:gd name="T2" fmla="*/ 0 w 125"/>
                <a:gd name="T3" fmla="*/ 38 h 39"/>
                <a:gd name="T4" fmla="*/ 83 w 125"/>
                <a:gd name="T5" fmla="*/ 39 h 39"/>
                <a:gd name="T6" fmla="*/ 125 w 125"/>
                <a:gd name="T7" fmla="*/ 0 h 39"/>
                <a:gd name="T8" fmla="*/ 0 w 125"/>
                <a:gd name="T9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39">
                  <a:moveTo>
                    <a:pt x="0" y="2"/>
                  </a:moveTo>
                  <a:lnTo>
                    <a:pt x="0" y="38"/>
                  </a:lnTo>
                  <a:lnTo>
                    <a:pt x="83" y="39"/>
                  </a:lnTo>
                  <a:lnTo>
                    <a:pt x="12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2A495E43-20C0-44AF-B1A4-96BC70335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3168"/>
              <a:ext cx="38" cy="7"/>
            </a:xfrm>
            <a:custGeom>
              <a:avLst/>
              <a:gdLst>
                <a:gd name="T0" fmla="*/ 41 w 51"/>
                <a:gd name="T1" fmla="*/ 9 h 9"/>
                <a:gd name="T2" fmla="*/ 50 w 51"/>
                <a:gd name="T3" fmla="*/ 1 h 9"/>
                <a:gd name="T4" fmla="*/ 51 w 51"/>
                <a:gd name="T5" fmla="*/ 0 h 9"/>
                <a:gd name="T6" fmla="*/ 34 w 51"/>
                <a:gd name="T7" fmla="*/ 0 h 9"/>
                <a:gd name="T8" fmla="*/ 10 w 51"/>
                <a:gd name="T9" fmla="*/ 0 h 9"/>
                <a:gd name="T10" fmla="*/ 0 w 51"/>
                <a:gd name="T11" fmla="*/ 9 h 9"/>
                <a:gd name="T12" fmla="*/ 41 w 51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9">
                  <a:moveTo>
                    <a:pt x="41" y="9"/>
                  </a:moveTo>
                  <a:lnTo>
                    <a:pt x="50" y="1"/>
                  </a:lnTo>
                  <a:lnTo>
                    <a:pt x="51" y="0"/>
                  </a:lnTo>
                  <a:lnTo>
                    <a:pt x="34" y="0"/>
                  </a:lnTo>
                  <a:lnTo>
                    <a:pt x="10" y="0"/>
                  </a:lnTo>
                  <a:lnTo>
                    <a:pt x="0" y="9"/>
                  </a:lnTo>
                  <a:lnTo>
                    <a:pt x="41" y="9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317CB471-53C9-4E91-A751-CE5B52968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" y="3167"/>
              <a:ext cx="50" cy="25"/>
            </a:xfrm>
            <a:custGeom>
              <a:avLst/>
              <a:gdLst>
                <a:gd name="T0" fmla="*/ 0 w 66"/>
                <a:gd name="T1" fmla="*/ 0 h 36"/>
                <a:gd name="T2" fmla="*/ 0 w 66"/>
                <a:gd name="T3" fmla="*/ 35 h 36"/>
                <a:gd name="T4" fmla="*/ 29 w 66"/>
                <a:gd name="T5" fmla="*/ 36 h 36"/>
                <a:gd name="T6" fmla="*/ 66 w 66"/>
                <a:gd name="T7" fmla="*/ 1 h 36"/>
                <a:gd name="T8" fmla="*/ 0 w 6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6">
                  <a:moveTo>
                    <a:pt x="0" y="0"/>
                  </a:moveTo>
                  <a:lnTo>
                    <a:pt x="0" y="35"/>
                  </a:lnTo>
                  <a:lnTo>
                    <a:pt x="29" y="36"/>
                  </a:lnTo>
                  <a:lnTo>
                    <a:pt x="66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50F6C4DF-FC19-4F34-9D3A-F3D4EBCA3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" y="3175"/>
              <a:ext cx="40" cy="20"/>
            </a:xfrm>
            <a:custGeom>
              <a:avLst/>
              <a:gdLst>
                <a:gd name="T0" fmla="*/ 28 w 52"/>
                <a:gd name="T1" fmla="*/ 15 h 27"/>
                <a:gd name="T2" fmla="*/ 28 w 52"/>
                <a:gd name="T3" fmla="*/ 0 h 27"/>
                <a:gd name="T4" fmla="*/ 0 w 52"/>
                <a:gd name="T5" fmla="*/ 26 h 27"/>
                <a:gd name="T6" fmla="*/ 7 w 52"/>
                <a:gd name="T7" fmla="*/ 26 h 27"/>
                <a:gd name="T8" fmla="*/ 28 w 52"/>
                <a:gd name="T9" fmla="*/ 27 h 27"/>
                <a:gd name="T10" fmla="*/ 34 w 52"/>
                <a:gd name="T11" fmla="*/ 27 h 27"/>
                <a:gd name="T12" fmla="*/ 39 w 52"/>
                <a:gd name="T13" fmla="*/ 27 h 27"/>
                <a:gd name="T14" fmla="*/ 52 w 52"/>
                <a:gd name="T15" fmla="*/ 16 h 27"/>
                <a:gd name="T16" fmla="*/ 28 w 52"/>
                <a:gd name="T17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7">
                  <a:moveTo>
                    <a:pt x="28" y="15"/>
                  </a:moveTo>
                  <a:lnTo>
                    <a:pt x="28" y="0"/>
                  </a:lnTo>
                  <a:lnTo>
                    <a:pt x="0" y="26"/>
                  </a:lnTo>
                  <a:lnTo>
                    <a:pt x="7" y="26"/>
                  </a:lnTo>
                  <a:lnTo>
                    <a:pt x="28" y="27"/>
                  </a:lnTo>
                  <a:lnTo>
                    <a:pt x="34" y="27"/>
                  </a:lnTo>
                  <a:lnTo>
                    <a:pt x="39" y="27"/>
                  </a:lnTo>
                  <a:lnTo>
                    <a:pt x="52" y="16"/>
                  </a:lnTo>
                  <a:lnTo>
                    <a:pt x="28" y="15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917FD99D-A640-4F1A-84A1-8D7915441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" y="3202"/>
              <a:ext cx="8" cy="8"/>
            </a:xfrm>
            <a:custGeom>
              <a:avLst/>
              <a:gdLst>
                <a:gd name="T0" fmla="*/ 12 w 12"/>
                <a:gd name="T1" fmla="*/ 0 h 11"/>
                <a:gd name="T2" fmla="*/ 0 w 12"/>
                <a:gd name="T3" fmla="*/ 0 h 11"/>
                <a:gd name="T4" fmla="*/ 0 w 12"/>
                <a:gd name="T5" fmla="*/ 11 h 11"/>
                <a:gd name="T6" fmla="*/ 12 w 12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1">
                  <a:moveTo>
                    <a:pt x="12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11BF9E3E-92DC-4633-BB80-091E9E736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4" y="3205"/>
              <a:ext cx="59" cy="26"/>
            </a:xfrm>
            <a:custGeom>
              <a:avLst/>
              <a:gdLst>
                <a:gd name="T0" fmla="*/ 43 w 76"/>
                <a:gd name="T1" fmla="*/ 0 h 38"/>
                <a:gd name="T2" fmla="*/ 37 w 76"/>
                <a:gd name="T3" fmla="*/ 0 h 38"/>
                <a:gd name="T4" fmla="*/ 0 w 76"/>
                <a:gd name="T5" fmla="*/ 36 h 38"/>
                <a:gd name="T6" fmla="*/ 17 w 76"/>
                <a:gd name="T7" fmla="*/ 37 h 38"/>
                <a:gd name="T8" fmla="*/ 37 w 76"/>
                <a:gd name="T9" fmla="*/ 38 h 38"/>
                <a:gd name="T10" fmla="*/ 76 w 76"/>
                <a:gd name="T11" fmla="*/ 1 h 38"/>
                <a:gd name="T12" fmla="*/ 43 w 76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8">
                  <a:moveTo>
                    <a:pt x="43" y="0"/>
                  </a:moveTo>
                  <a:lnTo>
                    <a:pt x="37" y="0"/>
                  </a:lnTo>
                  <a:lnTo>
                    <a:pt x="0" y="36"/>
                  </a:lnTo>
                  <a:lnTo>
                    <a:pt x="17" y="37"/>
                  </a:lnTo>
                  <a:lnTo>
                    <a:pt x="37" y="38"/>
                  </a:lnTo>
                  <a:lnTo>
                    <a:pt x="76" y="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9066AE79-25B2-44F0-AC95-4ADE5E1AC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1" y="3232"/>
              <a:ext cx="63" cy="5"/>
            </a:xfrm>
            <a:custGeom>
              <a:avLst/>
              <a:gdLst>
                <a:gd name="T0" fmla="*/ 0 w 82"/>
                <a:gd name="T1" fmla="*/ 0 h 5"/>
                <a:gd name="T2" fmla="*/ 82 w 82"/>
                <a:gd name="T3" fmla="*/ 5 h 5"/>
                <a:gd name="T4" fmla="*/ 45 w 82"/>
                <a:gd name="T5" fmla="*/ 3 h 5"/>
                <a:gd name="T6" fmla="*/ 0 w 8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5">
                  <a:moveTo>
                    <a:pt x="0" y="0"/>
                  </a:moveTo>
                  <a:lnTo>
                    <a:pt x="82" y="5"/>
                  </a:lnTo>
                  <a:lnTo>
                    <a:pt x="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5078E615-B7A2-4B06-9C6E-64C97C9384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" y="3263"/>
              <a:ext cx="19" cy="15"/>
            </a:xfrm>
            <a:custGeom>
              <a:avLst/>
              <a:gdLst>
                <a:gd name="T0" fmla="*/ 23 w 23"/>
                <a:gd name="T1" fmla="*/ 23 h 23"/>
                <a:gd name="T2" fmla="*/ 23 w 23"/>
                <a:gd name="T3" fmla="*/ 18 h 23"/>
                <a:gd name="T4" fmla="*/ 23 w 23"/>
                <a:gd name="T5" fmla="*/ 12 h 23"/>
                <a:gd name="T6" fmla="*/ 23 w 23"/>
                <a:gd name="T7" fmla="*/ 6 h 23"/>
                <a:gd name="T8" fmla="*/ 23 w 23"/>
                <a:gd name="T9" fmla="*/ 0 h 23"/>
                <a:gd name="T10" fmla="*/ 0 w 23"/>
                <a:gd name="T11" fmla="*/ 21 h 23"/>
                <a:gd name="T12" fmla="*/ 23 w 23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3" y="23"/>
                  </a:moveTo>
                  <a:lnTo>
                    <a:pt x="23" y="18"/>
                  </a:lnTo>
                  <a:lnTo>
                    <a:pt x="23" y="12"/>
                  </a:lnTo>
                  <a:lnTo>
                    <a:pt x="23" y="6"/>
                  </a:lnTo>
                  <a:lnTo>
                    <a:pt x="23" y="0"/>
                  </a:lnTo>
                  <a:lnTo>
                    <a:pt x="0" y="21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id="{02662AD4-72B9-43A5-9BAD-FC893F2BA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" y="3238"/>
              <a:ext cx="53" cy="26"/>
            </a:xfrm>
            <a:custGeom>
              <a:avLst/>
              <a:gdLst>
                <a:gd name="T0" fmla="*/ 61 w 69"/>
                <a:gd name="T1" fmla="*/ 2 h 37"/>
                <a:gd name="T2" fmla="*/ 34 w 69"/>
                <a:gd name="T3" fmla="*/ 0 h 37"/>
                <a:gd name="T4" fmla="*/ 0 w 69"/>
                <a:gd name="T5" fmla="*/ 32 h 37"/>
                <a:gd name="T6" fmla="*/ 0 w 69"/>
                <a:gd name="T7" fmla="*/ 33 h 37"/>
                <a:gd name="T8" fmla="*/ 15 w 69"/>
                <a:gd name="T9" fmla="*/ 34 h 37"/>
                <a:gd name="T10" fmla="*/ 33 w 69"/>
                <a:gd name="T11" fmla="*/ 37 h 37"/>
                <a:gd name="T12" fmla="*/ 69 w 69"/>
                <a:gd name="T13" fmla="*/ 3 h 37"/>
                <a:gd name="T14" fmla="*/ 61 w 69"/>
                <a:gd name="T15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37">
                  <a:moveTo>
                    <a:pt x="61" y="2"/>
                  </a:moveTo>
                  <a:lnTo>
                    <a:pt x="34" y="0"/>
                  </a:lnTo>
                  <a:lnTo>
                    <a:pt x="0" y="32"/>
                  </a:lnTo>
                  <a:lnTo>
                    <a:pt x="0" y="33"/>
                  </a:lnTo>
                  <a:lnTo>
                    <a:pt x="15" y="34"/>
                  </a:lnTo>
                  <a:lnTo>
                    <a:pt x="33" y="37"/>
                  </a:lnTo>
                  <a:lnTo>
                    <a:pt x="69" y="3"/>
                  </a:lnTo>
                  <a:lnTo>
                    <a:pt x="61" y="2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029BB104-4F86-4D00-8CD4-52A3FC1B0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" y="3273"/>
              <a:ext cx="13" cy="12"/>
            </a:xfrm>
            <a:custGeom>
              <a:avLst/>
              <a:gdLst>
                <a:gd name="T0" fmla="*/ 0 w 16"/>
                <a:gd name="T1" fmla="*/ 18 h 18"/>
                <a:gd name="T2" fmla="*/ 16 w 16"/>
                <a:gd name="T3" fmla="*/ 3 h 18"/>
                <a:gd name="T4" fmla="*/ 0 w 16"/>
                <a:gd name="T5" fmla="*/ 0 h 18"/>
                <a:gd name="T6" fmla="*/ 0 w 16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16" y="3"/>
                  </a:lnTo>
                  <a:lnTo>
                    <a:pt x="0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id="{22E673C5-F3DB-483A-9D81-0033F7933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3" y="3287"/>
              <a:ext cx="91" cy="62"/>
            </a:xfrm>
            <a:custGeom>
              <a:avLst/>
              <a:gdLst>
                <a:gd name="T0" fmla="*/ 0 w 118"/>
                <a:gd name="T1" fmla="*/ 71 h 90"/>
                <a:gd name="T2" fmla="*/ 118 w 118"/>
                <a:gd name="T3" fmla="*/ 90 h 90"/>
                <a:gd name="T4" fmla="*/ 118 w 118"/>
                <a:gd name="T5" fmla="*/ 75 h 90"/>
                <a:gd name="T6" fmla="*/ 118 w 118"/>
                <a:gd name="T7" fmla="*/ 55 h 90"/>
                <a:gd name="T8" fmla="*/ 118 w 118"/>
                <a:gd name="T9" fmla="*/ 31 h 90"/>
                <a:gd name="T10" fmla="*/ 118 w 118"/>
                <a:gd name="T11" fmla="*/ 4 h 90"/>
                <a:gd name="T12" fmla="*/ 80 w 118"/>
                <a:gd name="T13" fmla="*/ 0 h 90"/>
                <a:gd name="T14" fmla="*/ 0 w 118"/>
                <a:gd name="T15" fmla="*/ 7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90">
                  <a:moveTo>
                    <a:pt x="0" y="71"/>
                  </a:moveTo>
                  <a:lnTo>
                    <a:pt x="118" y="90"/>
                  </a:lnTo>
                  <a:lnTo>
                    <a:pt x="118" y="75"/>
                  </a:lnTo>
                  <a:lnTo>
                    <a:pt x="118" y="55"/>
                  </a:lnTo>
                  <a:lnTo>
                    <a:pt x="118" y="31"/>
                  </a:lnTo>
                  <a:lnTo>
                    <a:pt x="118" y="4"/>
                  </a:lnTo>
                  <a:lnTo>
                    <a:pt x="80" y="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78D7F26D-E446-499F-9384-059044ADCC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7" y="2969"/>
              <a:ext cx="167" cy="46"/>
            </a:xfrm>
            <a:custGeom>
              <a:avLst/>
              <a:gdLst>
                <a:gd name="T0" fmla="*/ 0 w 217"/>
                <a:gd name="T1" fmla="*/ 65 h 65"/>
                <a:gd name="T2" fmla="*/ 26 w 217"/>
                <a:gd name="T3" fmla="*/ 62 h 65"/>
                <a:gd name="T4" fmla="*/ 164 w 217"/>
                <a:gd name="T5" fmla="*/ 45 h 65"/>
                <a:gd name="T6" fmla="*/ 180 w 217"/>
                <a:gd name="T7" fmla="*/ 43 h 65"/>
                <a:gd name="T8" fmla="*/ 217 w 217"/>
                <a:gd name="T9" fmla="*/ 39 h 65"/>
                <a:gd name="T10" fmla="*/ 217 w 217"/>
                <a:gd name="T11" fmla="*/ 29 h 65"/>
                <a:gd name="T12" fmla="*/ 217 w 217"/>
                <a:gd name="T13" fmla="*/ 18 h 65"/>
                <a:gd name="T14" fmla="*/ 217 w 217"/>
                <a:gd name="T15" fmla="*/ 9 h 65"/>
                <a:gd name="T16" fmla="*/ 217 w 217"/>
                <a:gd name="T17" fmla="*/ 0 h 65"/>
                <a:gd name="T18" fmla="*/ 0 w 217"/>
                <a:gd name="T19" fmla="*/ 33 h 65"/>
                <a:gd name="T20" fmla="*/ 0 w 217"/>
                <a:gd name="T21" fmla="*/ 65 h 65"/>
                <a:gd name="T22" fmla="*/ 196 w 217"/>
                <a:gd name="T23" fmla="*/ 14 h 65"/>
                <a:gd name="T24" fmla="*/ 201 w 217"/>
                <a:gd name="T25" fmla="*/ 15 h 65"/>
                <a:gd name="T26" fmla="*/ 203 w 217"/>
                <a:gd name="T27" fmla="*/ 16 h 65"/>
                <a:gd name="T28" fmla="*/ 205 w 217"/>
                <a:gd name="T29" fmla="*/ 19 h 65"/>
                <a:gd name="T30" fmla="*/ 207 w 217"/>
                <a:gd name="T31" fmla="*/ 23 h 65"/>
                <a:gd name="T32" fmla="*/ 205 w 217"/>
                <a:gd name="T33" fmla="*/ 27 h 65"/>
                <a:gd name="T34" fmla="*/ 203 w 217"/>
                <a:gd name="T35" fmla="*/ 30 h 65"/>
                <a:gd name="T36" fmla="*/ 201 w 217"/>
                <a:gd name="T37" fmla="*/ 32 h 65"/>
                <a:gd name="T38" fmla="*/ 196 w 217"/>
                <a:gd name="T39" fmla="*/ 33 h 65"/>
                <a:gd name="T40" fmla="*/ 193 w 217"/>
                <a:gd name="T41" fmla="*/ 32 h 65"/>
                <a:gd name="T42" fmla="*/ 190 w 217"/>
                <a:gd name="T43" fmla="*/ 30 h 65"/>
                <a:gd name="T44" fmla="*/ 188 w 217"/>
                <a:gd name="T45" fmla="*/ 27 h 65"/>
                <a:gd name="T46" fmla="*/ 187 w 217"/>
                <a:gd name="T47" fmla="*/ 23 h 65"/>
                <a:gd name="T48" fmla="*/ 188 w 217"/>
                <a:gd name="T49" fmla="*/ 19 h 65"/>
                <a:gd name="T50" fmla="*/ 190 w 217"/>
                <a:gd name="T51" fmla="*/ 16 h 65"/>
                <a:gd name="T52" fmla="*/ 193 w 217"/>
                <a:gd name="T53" fmla="*/ 15 h 65"/>
                <a:gd name="T54" fmla="*/ 196 w 217"/>
                <a:gd name="T55" fmla="*/ 14 h 65"/>
                <a:gd name="T56" fmla="*/ 130 w 217"/>
                <a:gd name="T57" fmla="*/ 22 h 65"/>
                <a:gd name="T58" fmla="*/ 180 w 217"/>
                <a:gd name="T59" fmla="*/ 14 h 65"/>
                <a:gd name="T60" fmla="*/ 180 w 217"/>
                <a:gd name="T61" fmla="*/ 30 h 65"/>
                <a:gd name="T62" fmla="*/ 130 w 217"/>
                <a:gd name="T63" fmla="*/ 38 h 65"/>
                <a:gd name="T64" fmla="*/ 130 w 217"/>
                <a:gd name="T65" fmla="*/ 2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7" h="65">
                  <a:moveTo>
                    <a:pt x="0" y="65"/>
                  </a:moveTo>
                  <a:lnTo>
                    <a:pt x="26" y="62"/>
                  </a:lnTo>
                  <a:lnTo>
                    <a:pt x="164" y="45"/>
                  </a:lnTo>
                  <a:lnTo>
                    <a:pt x="180" y="43"/>
                  </a:lnTo>
                  <a:lnTo>
                    <a:pt x="217" y="39"/>
                  </a:lnTo>
                  <a:lnTo>
                    <a:pt x="217" y="29"/>
                  </a:lnTo>
                  <a:lnTo>
                    <a:pt x="217" y="18"/>
                  </a:lnTo>
                  <a:lnTo>
                    <a:pt x="217" y="9"/>
                  </a:lnTo>
                  <a:lnTo>
                    <a:pt x="217" y="0"/>
                  </a:lnTo>
                  <a:lnTo>
                    <a:pt x="0" y="33"/>
                  </a:lnTo>
                  <a:lnTo>
                    <a:pt x="0" y="65"/>
                  </a:lnTo>
                  <a:close/>
                  <a:moveTo>
                    <a:pt x="196" y="14"/>
                  </a:moveTo>
                  <a:lnTo>
                    <a:pt x="201" y="15"/>
                  </a:lnTo>
                  <a:lnTo>
                    <a:pt x="203" y="16"/>
                  </a:lnTo>
                  <a:lnTo>
                    <a:pt x="205" y="19"/>
                  </a:lnTo>
                  <a:lnTo>
                    <a:pt x="207" y="23"/>
                  </a:lnTo>
                  <a:lnTo>
                    <a:pt x="205" y="27"/>
                  </a:lnTo>
                  <a:lnTo>
                    <a:pt x="203" y="30"/>
                  </a:lnTo>
                  <a:lnTo>
                    <a:pt x="201" y="32"/>
                  </a:lnTo>
                  <a:lnTo>
                    <a:pt x="196" y="33"/>
                  </a:lnTo>
                  <a:lnTo>
                    <a:pt x="193" y="32"/>
                  </a:lnTo>
                  <a:lnTo>
                    <a:pt x="190" y="30"/>
                  </a:lnTo>
                  <a:lnTo>
                    <a:pt x="188" y="27"/>
                  </a:lnTo>
                  <a:lnTo>
                    <a:pt x="187" y="23"/>
                  </a:lnTo>
                  <a:lnTo>
                    <a:pt x="188" y="19"/>
                  </a:lnTo>
                  <a:lnTo>
                    <a:pt x="190" y="16"/>
                  </a:lnTo>
                  <a:lnTo>
                    <a:pt x="193" y="15"/>
                  </a:lnTo>
                  <a:lnTo>
                    <a:pt x="196" y="14"/>
                  </a:lnTo>
                  <a:close/>
                  <a:moveTo>
                    <a:pt x="130" y="22"/>
                  </a:moveTo>
                  <a:lnTo>
                    <a:pt x="180" y="14"/>
                  </a:lnTo>
                  <a:lnTo>
                    <a:pt x="180" y="30"/>
                  </a:lnTo>
                  <a:lnTo>
                    <a:pt x="130" y="38"/>
                  </a:lnTo>
                  <a:lnTo>
                    <a:pt x="130" y="22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C0DCBB5A-0344-47DF-BA0B-F1490DDA8B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7" y="2927"/>
              <a:ext cx="167" cy="55"/>
            </a:xfrm>
            <a:custGeom>
              <a:avLst/>
              <a:gdLst>
                <a:gd name="T0" fmla="*/ 18 w 217"/>
                <a:gd name="T1" fmla="*/ 40 h 76"/>
                <a:gd name="T2" fmla="*/ 14 w 217"/>
                <a:gd name="T3" fmla="*/ 40 h 76"/>
                <a:gd name="T4" fmla="*/ 12 w 217"/>
                <a:gd name="T5" fmla="*/ 41 h 76"/>
                <a:gd name="T6" fmla="*/ 8 w 217"/>
                <a:gd name="T7" fmla="*/ 41 h 76"/>
                <a:gd name="T8" fmla="*/ 6 w 217"/>
                <a:gd name="T9" fmla="*/ 43 h 76"/>
                <a:gd name="T10" fmla="*/ 5 w 217"/>
                <a:gd name="T11" fmla="*/ 43 h 76"/>
                <a:gd name="T12" fmla="*/ 3 w 217"/>
                <a:gd name="T13" fmla="*/ 43 h 76"/>
                <a:gd name="T14" fmla="*/ 1 w 217"/>
                <a:gd name="T15" fmla="*/ 43 h 76"/>
                <a:gd name="T16" fmla="*/ 0 w 217"/>
                <a:gd name="T17" fmla="*/ 44 h 76"/>
                <a:gd name="T18" fmla="*/ 0 w 217"/>
                <a:gd name="T19" fmla="*/ 76 h 76"/>
                <a:gd name="T20" fmla="*/ 130 w 217"/>
                <a:gd name="T21" fmla="*/ 56 h 76"/>
                <a:gd name="T22" fmla="*/ 180 w 217"/>
                <a:gd name="T23" fmla="*/ 48 h 76"/>
                <a:gd name="T24" fmla="*/ 217 w 217"/>
                <a:gd name="T25" fmla="*/ 43 h 76"/>
                <a:gd name="T26" fmla="*/ 217 w 217"/>
                <a:gd name="T27" fmla="*/ 26 h 76"/>
                <a:gd name="T28" fmla="*/ 217 w 217"/>
                <a:gd name="T29" fmla="*/ 13 h 76"/>
                <a:gd name="T30" fmla="*/ 217 w 217"/>
                <a:gd name="T31" fmla="*/ 5 h 76"/>
                <a:gd name="T32" fmla="*/ 217 w 217"/>
                <a:gd name="T33" fmla="*/ 0 h 76"/>
                <a:gd name="T34" fmla="*/ 217 w 217"/>
                <a:gd name="T35" fmla="*/ 0 h 76"/>
                <a:gd name="T36" fmla="*/ 216 w 217"/>
                <a:gd name="T37" fmla="*/ 0 h 76"/>
                <a:gd name="T38" fmla="*/ 216 w 217"/>
                <a:gd name="T39" fmla="*/ 0 h 76"/>
                <a:gd name="T40" fmla="*/ 215 w 217"/>
                <a:gd name="T41" fmla="*/ 0 h 76"/>
                <a:gd name="T42" fmla="*/ 209 w 217"/>
                <a:gd name="T43" fmla="*/ 1 h 76"/>
                <a:gd name="T44" fmla="*/ 202 w 217"/>
                <a:gd name="T45" fmla="*/ 2 h 76"/>
                <a:gd name="T46" fmla="*/ 193 w 217"/>
                <a:gd name="T47" fmla="*/ 5 h 76"/>
                <a:gd name="T48" fmla="*/ 182 w 217"/>
                <a:gd name="T49" fmla="*/ 7 h 76"/>
                <a:gd name="T50" fmla="*/ 171 w 217"/>
                <a:gd name="T51" fmla="*/ 9 h 76"/>
                <a:gd name="T52" fmla="*/ 157 w 217"/>
                <a:gd name="T53" fmla="*/ 12 h 76"/>
                <a:gd name="T54" fmla="*/ 143 w 217"/>
                <a:gd name="T55" fmla="*/ 15 h 76"/>
                <a:gd name="T56" fmla="*/ 128 w 217"/>
                <a:gd name="T57" fmla="*/ 17 h 76"/>
                <a:gd name="T58" fmla="*/ 113 w 217"/>
                <a:gd name="T59" fmla="*/ 21 h 76"/>
                <a:gd name="T60" fmla="*/ 98 w 217"/>
                <a:gd name="T61" fmla="*/ 24 h 76"/>
                <a:gd name="T62" fmla="*/ 83 w 217"/>
                <a:gd name="T63" fmla="*/ 26 h 76"/>
                <a:gd name="T64" fmla="*/ 68 w 217"/>
                <a:gd name="T65" fmla="*/ 30 h 76"/>
                <a:gd name="T66" fmla="*/ 54 w 217"/>
                <a:gd name="T67" fmla="*/ 32 h 76"/>
                <a:gd name="T68" fmla="*/ 41 w 217"/>
                <a:gd name="T69" fmla="*/ 36 h 76"/>
                <a:gd name="T70" fmla="*/ 29 w 217"/>
                <a:gd name="T71" fmla="*/ 38 h 76"/>
                <a:gd name="T72" fmla="*/ 18 w 217"/>
                <a:gd name="T73" fmla="*/ 40 h 76"/>
                <a:gd name="T74" fmla="*/ 180 w 217"/>
                <a:gd name="T75" fmla="*/ 36 h 76"/>
                <a:gd name="T76" fmla="*/ 130 w 217"/>
                <a:gd name="T77" fmla="*/ 44 h 76"/>
                <a:gd name="T78" fmla="*/ 130 w 217"/>
                <a:gd name="T79" fmla="*/ 28 h 76"/>
                <a:gd name="T80" fmla="*/ 180 w 217"/>
                <a:gd name="T81" fmla="*/ 18 h 76"/>
                <a:gd name="T82" fmla="*/ 180 w 217"/>
                <a:gd name="T83" fmla="*/ 36 h 76"/>
                <a:gd name="T84" fmla="*/ 196 w 217"/>
                <a:gd name="T85" fmla="*/ 36 h 76"/>
                <a:gd name="T86" fmla="*/ 193 w 217"/>
                <a:gd name="T87" fmla="*/ 35 h 76"/>
                <a:gd name="T88" fmla="*/ 190 w 217"/>
                <a:gd name="T89" fmla="*/ 32 h 76"/>
                <a:gd name="T90" fmla="*/ 188 w 217"/>
                <a:gd name="T91" fmla="*/ 30 h 76"/>
                <a:gd name="T92" fmla="*/ 187 w 217"/>
                <a:gd name="T93" fmla="*/ 26 h 76"/>
                <a:gd name="T94" fmla="*/ 188 w 217"/>
                <a:gd name="T95" fmla="*/ 22 h 76"/>
                <a:gd name="T96" fmla="*/ 190 w 217"/>
                <a:gd name="T97" fmla="*/ 20 h 76"/>
                <a:gd name="T98" fmla="*/ 193 w 217"/>
                <a:gd name="T99" fmla="*/ 17 h 76"/>
                <a:gd name="T100" fmla="*/ 196 w 217"/>
                <a:gd name="T101" fmla="*/ 16 h 76"/>
                <a:gd name="T102" fmla="*/ 201 w 217"/>
                <a:gd name="T103" fmla="*/ 17 h 76"/>
                <a:gd name="T104" fmla="*/ 203 w 217"/>
                <a:gd name="T105" fmla="*/ 20 h 76"/>
                <a:gd name="T106" fmla="*/ 205 w 217"/>
                <a:gd name="T107" fmla="*/ 22 h 76"/>
                <a:gd name="T108" fmla="*/ 207 w 217"/>
                <a:gd name="T109" fmla="*/ 26 h 76"/>
                <a:gd name="T110" fmla="*/ 205 w 217"/>
                <a:gd name="T111" fmla="*/ 30 h 76"/>
                <a:gd name="T112" fmla="*/ 203 w 217"/>
                <a:gd name="T113" fmla="*/ 32 h 76"/>
                <a:gd name="T114" fmla="*/ 201 w 217"/>
                <a:gd name="T115" fmla="*/ 35 h 76"/>
                <a:gd name="T116" fmla="*/ 196 w 217"/>
                <a:gd name="T117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7" h="76">
                  <a:moveTo>
                    <a:pt x="18" y="40"/>
                  </a:moveTo>
                  <a:lnTo>
                    <a:pt x="14" y="40"/>
                  </a:lnTo>
                  <a:lnTo>
                    <a:pt x="12" y="41"/>
                  </a:lnTo>
                  <a:lnTo>
                    <a:pt x="8" y="41"/>
                  </a:lnTo>
                  <a:lnTo>
                    <a:pt x="6" y="43"/>
                  </a:lnTo>
                  <a:lnTo>
                    <a:pt x="5" y="43"/>
                  </a:lnTo>
                  <a:lnTo>
                    <a:pt x="3" y="43"/>
                  </a:lnTo>
                  <a:lnTo>
                    <a:pt x="1" y="43"/>
                  </a:lnTo>
                  <a:lnTo>
                    <a:pt x="0" y="44"/>
                  </a:lnTo>
                  <a:lnTo>
                    <a:pt x="0" y="76"/>
                  </a:lnTo>
                  <a:lnTo>
                    <a:pt x="130" y="56"/>
                  </a:lnTo>
                  <a:lnTo>
                    <a:pt x="180" y="48"/>
                  </a:lnTo>
                  <a:lnTo>
                    <a:pt x="217" y="43"/>
                  </a:lnTo>
                  <a:lnTo>
                    <a:pt x="217" y="26"/>
                  </a:lnTo>
                  <a:lnTo>
                    <a:pt x="217" y="13"/>
                  </a:lnTo>
                  <a:lnTo>
                    <a:pt x="217" y="5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5" y="0"/>
                  </a:lnTo>
                  <a:lnTo>
                    <a:pt x="209" y="1"/>
                  </a:lnTo>
                  <a:lnTo>
                    <a:pt x="202" y="2"/>
                  </a:lnTo>
                  <a:lnTo>
                    <a:pt x="193" y="5"/>
                  </a:lnTo>
                  <a:lnTo>
                    <a:pt x="182" y="7"/>
                  </a:lnTo>
                  <a:lnTo>
                    <a:pt x="171" y="9"/>
                  </a:lnTo>
                  <a:lnTo>
                    <a:pt x="157" y="12"/>
                  </a:lnTo>
                  <a:lnTo>
                    <a:pt x="143" y="15"/>
                  </a:lnTo>
                  <a:lnTo>
                    <a:pt x="128" y="17"/>
                  </a:lnTo>
                  <a:lnTo>
                    <a:pt x="113" y="21"/>
                  </a:lnTo>
                  <a:lnTo>
                    <a:pt x="98" y="24"/>
                  </a:lnTo>
                  <a:lnTo>
                    <a:pt x="83" y="26"/>
                  </a:lnTo>
                  <a:lnTo>
                    <a:pt x="68" y="30"/>
                  </a:lnTo>
                  <a:lnTo>
                    <a:pt x="54" y="32"/>
                  </a:lnTo>
                  <a:lnTo>
                    <a:pt x="41" y="36"/>
                  </a:lnTo>
                  <a:lnTo>
                    <a:pt x="29" y="38"/>
                  </a:lnTo>
                  <a:lnTo>
                    <a:pt x="18" y="40"/>
                  </a:lnTo>
                  <a:close/>
                  <a:moveTo>
                    <a:pt x="180" y="36"/>
                  </a:moveTo>
                  <a:lnTo>
                    <a:pt x="130" y="44"/>
                  </a:lnTo>
                  <a:lnTo>
                    <a:pt x="130" y="28"/>
                  </a:lnTo>
                  <a:lnTo>
                    <a:pt x="180" y="18"/>
                  </a:lnTo>
                  <a:lnTo>
                    <a:pt x="180" y="36"/>
                  </a:lnTo>
                  <a:close/>
                  <a:moveTo>
                    <a:pt x="196" y="36"/>
                  </a:moveTo>
                  <a:lnTo>
                    <a:pt x="193" y="35"/>
                  </a:lnTo>
                  <a:lnTo>
                    <a:pt x="190" y="32"/>
                  </a:lnTo>
                  <a:lnTo>
                    <a:pt x="188" y="30"/>
                  </a:lnTo>
                  <a:lnTo>
                    <a:pt x="187" y="26"/>
                  </a:lnTo>
                  <a:lnTo>
                    <a:pt x="188" y="22"/>
                  </a:lnTo>
                  <a:lnTo>
                    <a:pt x="190" y="20"/>
                  </a:lnTo>
                  <a:lnTo>
                    <a:pt x="193" y="17"/>
                  </a:lnTo>
                  <a:lnTo>
                    <a:pt x="196" y="16"/>
                  </a:lnTo>
                  <a:lnTo>
                    <a:pt x="201" y="17"/>
                  </a:lnTo>
                  <a:lnTo>
                    <a:pt x="203" y="20"/>
                  </a:lnTo>
                  <a:lnTo>
                    <a:pt x="205" y="22"/>
                  </a:lnTo>
                  <a:lnTo>
                    <a:pt x="207" y="26"/>
                  </a:lnTo>
                  <a:lnTo>
                    <a:pt x="205" y="30"/>
                  </a:lnTo>
                  <a:lnTo>
                    <a:pt x="203" y="32"/>
                  </a:lnTo>
                  <a:lnTo>
                    <a:pt x="201" y="35"/>
                  </a:lnTo>
                  <a:lnTo>
                    <a:pt x="196" y="36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9" name="Freeform 39">
              <a:extLst>
                <a:ext uri="{FF2B5EF4-FFF2-40B4-BE49-F238E27FC236}">
                  <a16:creationId xmlns:a16="http://schemas.microsoft.com/office/drawing/2014/main" id="{2B02E842-BDC6-4F9D-A19E-90A05D9F41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7" y="3047"/>
              <a:ext cx="167" cy="36"/>
            </a:xfrm>
            <a:custGeom>
              <a:avLst/>
              <a:gdLst>
                <a:gd name="T0" fmla="*/ 163 w 217"/>
                <a:gd name="T1" fmla="*/ 4 h 51"/>
                <a:gd name="T2" fmla="*/ 0 w 217"/>
                <a:gd name="T3" fmla="*/ 18 h 51"/>
                <a:gd name="T4" fmla="*/ 0 w 217"/>
                <a:gd name="T5" fmla="*/ 51 h 51"/>
                <a:gd name="T6" fmla="*/ 130 w 217"/>
                <a:gd name="T7" fmla="*/ 45 h 51"/>
                <a:gd name="T8" fmla="*/ 170 w 217"/>
                <a:gd name="T9" fmla="*/ 42 h 51"/>
                <a:gd name="T10" fmla="*/ 186 w 217"/>
                <a:gd name="T11" fmla="*/ 41 h 51"/>
                <a:gd name="T12" fmla="*/ 209 w 217"/>
                <a:gd name="T13" fmla="*/ 40 h 51"/>
                <a:gd name="T14" fmla="*/ 217 w 217"/>
                <a:gd name="T15" fmla="*/ 32 h 51"/>
                <a:gd name="T16" fmla="*/ 217 w 217"/>
                <a:gd name="T17" fmla="*/ 24 h 51"/>
                <a:gd name="T18" fmla="*/ 217 w 217"/>
                <a:gd name="T19" fmla="*/ 16 h 51"/>
                <a:gd name="T20" fmla="*/ 217 w 217"/>
                <a:gd name="T21" fmla="*/ 8 h 51"/>
                <a:gd name="T22" fmla="*/ 217 w 217"/>
                <a:gd name="T23" fmla="*/ 0 h 51"/>
                <a:gd name="T24" fmla="*/ 180 w 217"/>
                <a:gd name="T25" fmla="*/ 2 h 51"/>
                <a:gd name="T26" fmla="*/ 163 w 217"/>
                <a:gd name="T27" fmla="*/ 4 h 51"/>
                <a:gd name="T28" fmla="*/ 180 w 217"/>
                <a:gd name="T29" fmla="*/ 30 h 51"/>
                <a:gd name="T30" fmla="*/ 130 w 217"/>
                <a:gd name="T31" fmla="*/ 33 h 51"/>
                <a:gd name="T32" fmla="*/ 130 w 217"/>
                <a:gd name="T33" fmla="*/ 17 h 51"/>
                <a:gd name="T34" fmla="*/ 180 w 217"/>
                <a:gd name="T35" fmla="*/ 13 h 51"/>
                <a:gd name="T36" fmla="*/ 180 w 217"/>
                <a:gd name="T37" fmla="*/ 30 h 51"/>
                <a:gd name="T38" fmla="*/ 196 w 217"/>
                <a:gd name="T39" fmla="*/ 13 h 51"/>
                <a:gd name="T40" fmla="*/ 201 w 217"/>
                <a:gd name="T41" fmla="*/ 15 h 51"/>
                <a:gd name="T42" fmla="*/ 203 w 217"/>
                <a:gd name="T43" fmla="*/ 16 h 51"/>
                <a:gd name="T44" fmla="*/ 205 w 217"/>
                <a:gd name="T45" fmla="*/ 19 h 51"/>
                <a:gd name="T46" fmla="*/ 207 w 217"/>
                <a:gd name="T47" fmla="*/ 23 h 51"/>
                <a:gd name="T48" fmla="*/ 205 w 217"/>
                <a:gd name="T49" fmla="*/ 27 h 51"/>
                <a:gd name="T50" fmla="*/ 203 w 217"/>
                <a:gd name="T51" fmla="*/ 30 h 51"/>
                <a:gd name="T52" fmla="*/ 201 w 217"/>
                <a:gd name="T53" fmla="*/ 32 h 51"/>
                <a:gd name="T54" fmla="*/ 196 w 217"/>
                <a:gd name="T55" fmla="*/ 33 h 51"/>
                <a:gd name="T56" fmla="*/ 193 w 217"/>
                <a:gd name="T57" fmla="*/ 32 h 51"/>
                <a:gd name="T58" fmla="*/ 190 w 217"/>
                <a:gd name="T59" fmla="*/ 30 h 51"/>
                <a:gd name="T60" fmla="*/ 188 w 217"/>
                <a:gd name="T61" fmla="*/ 27 h 51"/>
                <a:gd name="T62" fmla="*/ 187 w 217"/>
                <a:gd name="T63" fmla="*/ 23 h 51"/>
                <a:gd name="T64" fmla="*/ 188 w 217"/>
                <a:gd name="T65" fmla="*/ 19 h 51"/>
                <a:gd name="T66" fmla="*/ 190 w 217"/>
                <a:gd name="T67" fmla="*/ 16 h 51"/>
                <a:gd name="T68" fmla="*/ 193 w 217"/>
                <a:gd name="T69" fmla="*/ 15 h 51"/>
                <a:gd name="T70" fmla="*/ 196 w 217"/>
                <a:gd name="T71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7" h="51">
                  <a:moveTo>
                    <a:pt x="163" y="4"/>
                  </a:moveTo>
                  <a:lnTo>
                    <a:pt x="0" y="18"/>
                  </a:lnTo>
                  <a:lnTo>
                    <a:pt x="0" y="51"/>
                  </a:lnTo>
                  <a:lnTo>
                    <a:pt x="130" y="45"/>
                  </a:lnTo>
                  <a:lnTo>
                    <a:pt x="170" y="42"/>
                  </a:lnTo>
                  <a:lnTo>
                    <a:pt x="186" y="41"/>
                  </a:lnTo>
                  <a:lnTo>
                    <a:pt x="209" y="40"/>
                  </a:lnTo>
                  <a:lnTo>
                    <a:pt x="217" y="32"/>
                  </a:lnTo>
                  <a:lnTo>
                    <a:pt x="217" y="24"/>
                  </a:lnTo>
                  <a:lnTo>
                    <a:pt x="217" y="16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180" y="2"/>
                  </a:lnTo>
                  <a:lnTo>
                    <a:pt x="163" y="4"/>
                  </a:lnTo>
                  <a:close/>
                  <a:moveTo>
                    <a:pt x="180" y="30"/>
                  </a:moveTo>
                  <a:lnTo>
                    <a:pt x="130" y="33"/>
                  </a:lnTo>
                  <a:lnTo>
                    <a:pt x="130" y="17"/>
                  </a:lnTo>
                  <a:lnTo>
                    <a:pt x="180" y="13"/>
                  </a:lnTo>
                  <a:lnTo>
                    <a:pt x="180" y="30"/>
                  </a:lnTo>
                  <a:close/>
                  <a:moveTo>
                    <a:pt x="196" y="13"/>
                  </a:moveTo>
                  <a:lnTo>
                    <a:pt x="201" y="15"/>
                  </a:lnTo>
                  <a:lnTo>
                    <a:pt x="203" y="16"/>
                  </a:lnTo>
                  <a:lnTo>
                    <a:pt x="205" y="19"/>
                  </a:lnTo>
                  <a:lnTo>
                    <a:pt x="207" y="23"/>
                  </a:lnTo>
                  <a:lnTo>
                    <a:pt x="205" y="27"/>
                  </a:lnTo>
                  <a:lnTo>
                    <a:pt x="203" y="30"/>
                  </a:lnTo>
                  <a:lnTo>
                    <a:pt x="201" y="32"/>
                  </a:lnTo>
                  <a:lnTo>
                    <a:pt x="196" y="33"/>
                  </a:lnTo>
                  <a:lnTo>
                    <a:pt x="193" y="32"/>
                  </a:lnTo>
                  <a:lnTo>
                    <a:pt x="190" y="30"/>
                  </a:lnTo>
                  <a:lnTo>
                    <a:pt x="188" y="27"/>
                  </a:lnTo>
                  <a:lnTo>
                    <a:pt x="187" y="23"/>
                  </a:lnTo>
                  <a:lnTo>
                    <a:pt x="188" y="19"/>
                  </a:lnTo>
                  <a:lnTo>
                    <a:pt x="190" y="16"/>
                  </a:lnTo>
                  <a:lnTo>
                    <a:pt x="193" y="15"/>
                  </a:lnTo>
                  <a:lnTo>
                    <a:pt x="196" y="13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0" name="Freeform 40">
              <a:extLst>
                <a:ext uri="{FF2B5EF4-FFF2-40B4-BE49-F238E27FC236}">
                  <a16:creationId xmlns:a16="http://schemas.microsoft.com/office/drawing/2014/main" id="{AF67E269-8AB8-413A-9793-44C1184F49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7" y="3008"/>
              <a:ext cx="167" cy="41"/>
            </a:xfrm>
            <a:custGeom>
              <a:avLst/>
              <a:gdLst>
                <a:gd name="T0" fmla="*/ 130 w 217"/>
                <a:gd name="T1" fmla="*/ 10 h 60"/>
                <a:gd name="T2" fmla="*/ 0 w 217"/>
                <a:gd name="T3" fmla="*/ 27 h 60"/>
                <a:gd name="T4" fmla="*/ 0 w 217"/>
                <a:gd name="T5" fmla="*/ 60 h 60"/>
                <a:gd name="T6" fmla="*/ 130 w 217"/>
                <a:gd name="T7" fmla="*/ 48 h 60"/>
                <a:gd name="T8" fmla="*/ 180 w 217"/>
                <a:gd name="T9" fmla="*/ 44 h 60"/>
                <a:gd name="T10" fmla="*/ 217 w 217"/>
                <a:gd name="T11" fmla="*/ 41 h 60"/>
                <a:gd name="T12" fmla="*/ 217 w 217"/>
                <a:gd name="T13" fmla="*/ 30 h 60"/>
                <a:gd name="T14" fmla="*/ 217 w 217"/>
                <a:gd name="T15" fmla="*/ 20 h 60"/>
                <a:gd name="T16" fmla="*/ 217 w 217"/>
                <a:gd name="T17" fmla="*/ 9 h 60"/>
                <a:gd name="T18" fmla="*/ 217 w 217"/>
                <a:gd name="T19" fmla="*/ 0 h 60"/>
                <a:gd name="T20" fmla="*/ 164 w 217"/>
                <a:gd name="T21" fmla="*/ 6 h 60"/>
                <a:gd name="T22" fmla="*/ 130 w 217"/>
                <a:gd name="T23" fmla="*/ 10 h 60"/>
                <a:gd name="T24" fmla="*/ 196 w 217"/>
                <a:gd name="T25" fmla="*/ 15 h 60"/>
                <a:gd name="T26" fmla="*/ 201 w 217"/>
                <a:gd name="T27" fmla="*/ 16 h 60"/>
                <a:gd name="T28" fmla="*/ 203 w 217"/>
                <a:gd name="T29" fmla="*/ 17 h 60"/>
                <a:gd name="T30" fmla="*/ 205 w 217"/>
                <a:gd name="T31" fmla="*/ 21 h 60"/>
                <a:gd name="T32" fmla="*/ 207 w 217"/>
                <a:gd name="T33" fmla="*/ 24 h 60"/>
                <a:gd name="T34" fmla="*/ 205 w 217"/>
                <a:gd name="T35" fmla="*/ 29 h 60"/>
                <a:gd name="T36" fmla="*/ 203 w 217"/>
                <a:gd name="T37" fmla="*/ 31 h 60"/>
                <a:gd name="T38" fmla="*/ 201 w 217"/>
                <a:gd name="T39" fmla="*/ 33 h 60"/>
                <a:gd name="T40" fmla="*/ 196 w 217"/>
                <a:gd name="T41" fmla="*/ 35 h 60"/>
                <a:gd name="T42" fmla="*/ 193 w 217"/>
                <a:gd name="T43" fmla="*/ 33 h 60"/>
                <a:gd name="T44" fmla="*/ 190 w 217"/>
                <a:gd name="T45" fmla="*/ 31 h 60"/>
                <a:gd name="T46" fmla="*/ 188 w 217"/>
                <a:gd name="T47" fmla="*/ 29 h 60"/>
                <a:gd name="T48" fmla="*/ 187 w 217"/>
                <a:gd name="T49" fmla="*/ 24 h 60"/>
                <a:gd name="T50" fmla="*/ 188 w 217"/>
                <a:gd name="T51" fmla="*/ 21 h 60"/>
                <a:gd name="T52" fmla="*/ 190 w 217"/>
                <a:gd name="T53" fmla="*/ 17 h 60"/>
                <a:gd name="T54" fmla="*/ 193 w 217"/>
                <a:gd name="T55" fmla="*/ 16 h 60"/>
                <a:gd name="T56" fmla="*/ 196 w 217"/>
                <a:gd name="T57" fmla="*/ 15 h 60"/>
                <a:gd name="T58" fmla="*/ 180 w 217"/>
                <a:gd name="T59" fmla="*/ 31 h 60"/>
                <a:gd name="T60" fmla="*/ 130 w 217"/>
                <a:gd name="T61" fmla="*/ 37 h 60"/>
                <a:gd name="T62" fmla="*/ 130 w 217"/>
                <a:gd name="T63" fmla="*/ 21 h 60"/>
                <a:gd name="T64" fmla="*/ 180 w 217"/>
                <a:gd name="T65" fmla="*/ 15 h 60"/>
                <a:gd name="T66" fmla="*/ 180 w 217"/>
                <a:gd name="T67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7" h="60">
                  <a:moveTo>
                    <a:pt x="130" y="10"/>
                  </a:moveTo>
                  <a:lnTo>
                    <a:pt x="0" y="27"/>
                  </a:lnTo>
                  <a:lnTo>
                    <a:pt x="0" y="60"/>
                  </a:lnTo>
                  <a:lnTo>
                    <a:pt x="130" y="48"/>
                  </a:lnTo>
                  <a:lnTo>
                    <a:pt x="180" y="44"/>
                  </a:lnTo>
                  <a:lnTo>
                    <a:pt x="217" y="41"/>
                  </a:lnTo>
                  <a:lnTo>
                    <a:pt x="217" y="30"/>
                  </a:lnTo>
                  <a:lnTo>
                    <a:pt x="217" y="20"/>
                  </a:lnTo>
                  <a:lnTo>
                    <a:pt x="217" y="9"/>
                  </a:lnTo>
                  <a:lnTo>
                    <a:pt x="217" y="0"/>
                  </a:lnTo>
                  <a:lnTo>
                    <a:pt x="164" y="6"/>
                  </a:lnTo>
                  <a:lnTo>
                    <a:pt x="130" y="10"/>
                  </a:lnTo>
                  <a:close/>
                  <a:moveTo>
                    <a:pt x="196" y="15"/>
                  </a:moveTo>
                  <a:lnTo>
                    <a:pt x="201" y="16"/>
                  </a:lnTo>
                  <a:lnTo>
                    <a:pt x="203" y="17"/>
                  </a:lnTo>
                  <a:lnTo>
                    <a:pt x="205" y="21"/>
                  </a:lnTo>
                  <a:lnTo>
                    <a:pt x="207" y="24"/>
                  </a:lnTo>
                  <a:lnTo>
                    <a:pt x="205" y="29"/>
                  </a:lnTo>
                  <a:lnTo>
                    <a:pt x="203" y="31"/>
                  </a:lnTo>
                  <a:lnTo>
                    <a:pt x="201" y="33"/>
                  </a:lnTo>
                  <a:lnTo>
                    <a:pt x="196" y="35"/>
                  </a:lnTo>
                  <a:lnTo>
                    <a:pt x="193" y="33"/>
                  </a:lnTo>
                  <a:lnTo>
                    <a:pt x="190" y="31"/>
                  </a:lnTo>
                  <a:lnTo>
                    <a:pt x="188" y="29"/>
                  </a:lnTo>
                  <a:lnTo>
                    <a:pt x="187" y="24"/>
                  </a:lnTo>
                  <a:lnTo>
                    <a:pt x="188" y="21"/>
                  </a:lnTo>
                  <a:lnTo>
                    <a:pt x="190" y="17"/>
                  </a:lnTo>
                  <a:lnTo>
                    <a:pt x="193" y="16"/>
                  </a:lnTo>
                  <a:lnTo>
                    <a:pt x="196" y="15"/>
                  </a:lnTo>
                  <a:close/>
                  <a:moveTo>
                    <a:pt x="180" y="31"/>
                  </a:moveTo>
                  <a:lnTo>
                    <a:pt x="130" y="37"/>
                  </a:lnTo>
                  <a:lnTo>
                    <a:pt x="130" y="21"/>
                  </a:lnTo>
                  <a:lnTo>
                    <a:pt x="180" y="15"/>
                  </a:lnTo>
                  <a:lnTo>
                    <a:pt x="180" y="31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1" name="Freeform 41">
              <a:extLst>
                <a:ext uri="{FF2B5EF4-FFF2-40B4-BE49-F238E27FC236}">
                  <a16:creationId xmlns:a16="http://schemas.microsoft.com/office/drawing/2014/main" id="{32AAA69D-D9B2-4435-8F63-D83830B45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167"/>
              <a:ext cx="7" cy="24"/>
            </a:xfrm>
            <a:custGeom>
              <a:avLst/>
              <a:gdLst>
                <a:gd name="T0" fmla="*/ 0 w 9"/>
                <a:gd name="T1" fmla="*/ 0 h 35"/>
                <a:gd name="T2" fmla="*/ 0 w 9"/>
                <a:gd name="T3" fmla="*/ 8 h 35"/>
                <a:gd name="T4" fmla="*/ 0 w 9"/>
                <a:gd name="T5" fmla="*/ 18 h 35"/>
                <a:gd name="T6" fmla="*/ 0 w 9"/>
                <a:gd name="T7" fmla="*/ 26 h 35"/>
                <a:gd name="T8" fmla="*/ 0 w 9"/>
                <a:gd name="T9" fmla="*/ 35 h 35"/>
                <a:gd name="T10" fmla="*/ 9 w 9"/>
                <a:gd name="T11" fmla="*/ 35 h 35"/>
                <a:gd name="T12" fmla="*/ 9 w 9"/>
                <a:gd name="T13" fmla="*/ 0 h 35"/>
                <a:gd name="T14" fmla="*/ 0 w 9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5">
                  <a:moveTo>
                    <a:pt x="0" y="0"/>
                  </a:moveTo>
                  <a:lnTo>
                    <a:pt x="0" y="8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0" y="35"/>
                  </a:lnTo>
                  <a:lnTo>
                    <a:pt x="9" y="35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id="{568B9202-389A-40A3-A164-A0B20D6BF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026"/>
              <a:ext cx="7" cy="23"/>
            </a:xfrm>
            <a:custGeom>
              <a:avLst/>
              <a:gdLst>
                <a:gd name="T0" fmla="*/ 0 w 9"/>
                <a:gd name="T1" fmla="*/ 1 h 33"/>
                <a:gd name="T2" fmla="*/ 0 w 9"/>
                <a:gd name="T3" fmla="*/ 9 h 33"/>
                <a:gd name="T4" fmla="*/ 0 w 9"/>
                <a:gd name="T5" fmla="*/ 17 h 33"/>
                <a:gd name="T6" fmla="*/ 0 w 9"/>
                <a:gd name="T7" fmla="*/ 25 h 33"/>
                <a:gd name="T8" fmla="*/ 0 w 9"/>
                <a:gd name="T9" fmla="*/ 33 h 33"/>
                <a:gd name="T10" fmla="*/ 9 w 9"/>
                <a:gd name="T11" fmla="*/ 33 h 33"/>
                <a:gd name="T12" fmla="*/ 9 w 9"/>
                <a:gd name="T13" fmla="*/ 0 h 33"/>
                <a:gd name="T14" fmla="*/ 0 w 9"/>
                <a:gd name="T1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3">
                  <a:moveTo>
                    <a:pt x="0" y="1"/>
                  </a:moveTo>
                  <a:lnTo>
                    <a:pt x="0" y="9"/>
                  </a:lnTo>
                  <a:lnTo>
                    <a:pt x="0" y="17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9" y="33"/>
                  </a:lnTo>
                  <a:lnTo>
                    <a:pt x="9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49A395D1-2CE7-42C2-BB70-22F6D2DFC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2993"/>
              <a:ext cx="7" cy="22"/>
            </a:xfrm>
            <a:custGeom>
              <a:avLst/>
              <a:gdLst>
                <a:gd name="T0" fmla="*/ 0 w 9"/>
                <a:gd name="T1" fmla="*/ 1 h 34"/>
                <a:gd name="T2" fmla="*/ 0 w 9"/>
                <a:gd name="T3" fmla="*/ 9 h 34"/>
                <a:gd name="T4" fmla="*/ 0 w 9"/>
                <a:gd name="T5" fmla="*/ 17 h 34"/>
                <a:gd name="T6" fmla="*/ 0 w 9"/>
                <a:gd name="T7" fmla="*/ 25 h 34"/>
                <a:gd name="T8" fmla="*/ 0 w 9"/>
                <a:gd name="T9" fmla="*/ 34 h 34"/>
                <a:gd name="T10" fmla="*/ 9 w 9"/>
                <a:gd name="T11" fmla="*/ 32 h 34"/>
                <a:gd name="T12" fmla="*/ 9 w 9"/>
                <a:gd name="T13" fmla="*/ 0 h 34"/>
                <a:gd name="T14" fmla="*/ 0 w 9"/>
                <a:gd name="T1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4">
                  <a:moveTo>
                    <a:pt x="0" y="1"/>
                  </a:moveTo>
                  <a:lnTo>
                    <a:pt x="0" y="9"/>
                  </a:lnTo>
                  <a:lnTo>
                    <a:pt x="0" y="17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9" y="32"/>
                  </a:lnTo>
                  <a:lnTo>
                    <a:pt x="9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4" name="Freeform 44">
              <a:extLst>
                <a:ext uri="{FF2B5EF4-FFF2-40B4-BE49-F238E27FC236}">
                  <a16:creationId xmlns:a16="http://schemas.microsoft.com/office/drawing/2014/main" id="{31F31B8A-D33F-45DE-810E-642461656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2958"/>
              <a:ext cx="7" cy="24"/>
            </a:xfrm>
            <a:custGeom>
              <a:avLst/>
              <a:gdLst>
                <a:gd name="T0" fmla="*/ 0 w 9"/>
                <a:gd name="T1" fmla="*/ 1 h 33"/>
                <a:gd name="T2" fmla="*/ 0 w 9"/>
                <a:gd name="T3" fmla="*/ 4 h 33"/>
                <a:gd name="T4" fmla="*/ 0 w 9"/>
                <a:gd name="T5" fmla="*/ 11 h 33"/>
                <a:gd name="T6" fmla="*/ 0 w 9"/>
                <a:gd name="T7" fmla="*/ 20 h 33"/>
                <a:gd name="T8" fmla="*/ 0 w 9"/>
                <a:gd name="T9" fmla="*/ 33 h 33"/>
                <a:gd name="T10" fmla="*/ 9 w 9"/>
                <a:gd name="T11" fmla="*/ 32 h 33"/>
                <a:gd name="T12" fmla="*/ 9 w 9"/>
                <a:gd name="T13" fmla="*/ 0 h 33"/>
                <a:gd name="T14" fmla="*/ 6 w 9"/>
                <a:gd name="T15" fmla="*/ 0 h 33"/>
                <a:gd name="T16" fmla="*/ 3 w 9"/>
                <a:gd name="T17" fmla="*/ 0 h 33"/>
                <a:gd name="T18" fmla="*/ 1 w 9"/>
                <a:gd name="T19" fmla="*/ 1 h 33"/>
                <a:gd name="T20" fmla="*/ 0 w 9"/>
                <a:gd name="T2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33">
                  <a:moveTo>
                    <a:pt x="0" y="1"/>
                  </a:moveTo>
                  <a:lnTo>
                    <a:pt x="0" y="4"/>
                  </a:lnTo>
                  <a:lnTo>
                    <a:pt x="0" y="11"/>
                  </a:lnTo>
                  <a:lnTo>
                    <a:pt x="0" y="20"/>
                  </a:lnTo>
                  <a:lnTo>
                    <a:pt x="0" y="33"/>
                  </a:lnTo>
                  <a:lnTo>
                    <a:pt x="9" y="32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5" name="Freeform 45">
              <a:extLst>
                <a:ext uri="{FF2B5EF4-FFF2-40B4-BE49-F238E27FC236}">
                  <a16:creationId xmlns:a16="http://schemas.microsoft.com/office/drawing/2014/main" id="{6F98877F-DE71-4ED4-9C58-8A3F1530A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061"/>
              <a:ext cx="7" cy="24"/>
            </a:xfrm>
            <a:custGeom>
              <a:avLst/>
              <a:gdLst>
                <a:gd name="T0" fmla="*/ 0 w 9"/>
                <a:gd name="T1" fmla="*/ 0 h 35"/>
                <a:gd name="T2" fmla="*/ 0 w 9"/>
                <a:gd name="T3" fmla="*/ 8 h 35"/>
                <a:gd name="T4" fmla="*/ 0 w 9"/>
                <a:gd name="T5" fmla="*/ 17 h 35"/>
                <a:gd name="T6" fmla="*/ 0 w 9"/>
                <a:gd name="T7" fmla="*/ 25 h 35"/>
                <a:gd name="T8" fmla="*/ 0 w 9"/>
                <a:gd name="T9" fmla="*/ 35 h 35"/>
                <a:gd name="T10" fmla="*/ 9 w 9"/>
                <a:gd name="T11" fmla="*/ 33 h 35"/>
                <a:gd name="T12" fmla="*/ 9 w 9"/>
                <a:gd name="T13" fmla="*/ 0 h 35"/>
                <a:gd name="T14" fmla="*/ 0 w 9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5">
                  <a:moveTo>
                    <a:pt x="0" y="0"/>
                  </a:moveTo>
                  <a:lnTo>
                    <a:pt x="0" y="8"/>
                  </a:lnTo>
                  <a:lnTo>
                    <a:pt x="0" y="17"/>
                  </a:lnTo>
                  <a:lnTo>
                    <a:pt x="0" y="25"/>
                  </a:lnTo>
                  <a:lnTo>
                    <a:pt x="0" y="35"/>
                  </a:lnTo>
                  <a:lnTo>
                    <a:pt x="9" y="33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6" name="Freeform 46">
              <a:extLst>
                <a:ext uri="{FF2B5EF4-FFF2-40B4-BE49-F238E27FC236}">
                  <a16:creationId xmlns:a16="http://schemas.microsoft.com/office/drawing/2014/main" id="{45AE6299-C333-4FEB-9956-ED1AD965A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131"/>
              <a:ext cx="7" cy="25"/>
            </a:xfrm>
            <a:custGeom>
              <a:avLst/>
              <a:gdLst>
                <a:gd name="T0" fmla="*/ 0 w 9"/>
                <a:gd name="T1" fmla="*/ 0 h 36"/>
                <a:gd name="T2" fmla="*/ 0 w 9"/>
                <a:gd name="T3" fmla="*/ 10 h 36"/>
                <a:gd name="T4" fmla="*/ 0 w 9"/>
                <a:gd name="T5" fmla="*/ 18 h 36"/>
                <a:gd name="T6" fmla="*/ 0 w 9"/>
                <a:gd name="T7" fmla="*/ 27 h 36"/>
                <a:gd name="T8" fmla="*/ 0 w 9"/>
                <a:gd name="T9" fmla="*/ 36 h 36"/>
                <a:gd name="T10" fmla="*/ 9 w 9"/>
                <a:gd name="T11" fmla="*/ 36 h 36"/>
                <a:gd name="T12" fmla="*/ 9 w 9"/>
                <a:gd name="T13" fmla="*/ 0 h 36"/>
                <a:gd name="T14" fmla="*/ 0 w 9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6">
                  <a:moveTo>
                    <a:pt x="0" y="0"/>
                  </a:moveTo>
                  <a:lnTo>
                    <a:pt x="0" y="10"/>
                  </a:lnTo>
                  <a:lnTo>
                    <a:pt x="0" y="18"/>
                  </a:lnTo>
                  <a:lnTo>
                    <a:pt x="0" y="27"/>
                  </a:lnTo>
                  <a:lnTo>
                    <a:pt x="0" y="36"/>
                  </a:lnTo>
                  <a:lnTo>
                    <a:pt x="9" y="36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7" name="Freeform 47">
              <a:extLst>
                <a:ext uri="{FF2B5EF4-FFF2-40B4-BE49-F238E27FC236}">
                  <a16:creationId xmlns:a16="http://schemas.microsoft.com/office/drawing/2014/main" id="{9D446375-1F9C-462A-8CE3-3F99AAA87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095"/>
              <a:ext cx="7" cy="25"/>
            </a:xfrm>
            <a:custGeom>
              <a:avLst/>
              <a:gdLst>
                <a:gd name="T0" fmla="*/ 9 w 9"/>
                <a:gd name="T1" fmla="*/ 0 h 35"/>
                <a:gd name="T2" fmla="*/ 0 w 9"/>
                <a:gd name="T3" fmla="*/ 1 h 35"/>
                <a:gd name="T4" fmla="*/ 0 w 9"/>
                <a:gd name="T5" fmla="*/ 9 h 35"/>
                <a:gd name="T6" fmla="*/ 0 w 9"/>
                <a:gd name="T7" fmla="*/ 18 h 35"/>
                <a:gd name="T8" fmla="*/ 0 w 9"/>
                <a:gd name="T9" fmla="*/ 26 h 35"/>
                <a:gd name="T10" fmla="*/ 0 w 9"/>
                <a:gd name="T11" fmla="*/ 35 h 35"/>
                <a:gd name="T12" fmla="*/ 9 w 9"/>
                <a:gd name="T13" fmla="*/ 35 h 35"/>
                <a:gd name="T14" fmla="*/ 9 w 9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5">
                  <a:moveTo>
                    <a:pt x="9" y="0"/>
                  </a:moveTo>
                  <a:lnTo>
                    <a:pt x="0" y="1"/>
                  </a:lnTo>
                  <a:lnTo>
                    <a:pt x="0" y="9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0" y="35"/>
                  </a:lnTo>
                  <a:lnTo>
                    <a:pt x="9" y="3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8" name="Freeform 48">
              <a:extLst>
                <a:ext uri="{FF2B5EF4-FFF2-40B4-BE49-F238E27FC236}">
                  <a16:creationId xmlns:a16="http://schemas.microsoft.com/office/drawing/2014/main" id="{772EDA86-E709-4BD8-AF08-B6C6A9F89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3096"/>
              <a:ext cx="15" cy="14"/>
            </a:xfrm>
            <a:custGeom>
              <a:avLst/>
              <a:gdLst>
                <a:gd name="T0" fmla="*/ 0 w 20"/>
                <a:gd name="T1" fmla="*/ 9 h 19"/>
                <a:gd name="T2" fmla="*/ 1 w 20"/>
                <a:gd name="T3" fmla="*/ 14 h 19"/>
                <a:gd name="T4" fmla="*/ 3 w 20"/>
                <a:gd name="T5" fmla="*/ 16 h 19"/>
                <a:gd name="T6" fmla="*/ 6 w 20"/>
                <a:gd name="T7" fmla="*/ 18 h 19"/>
                <a:gd name="T8" fmla="*/ 9 w 20"/>
                <a:gd name="T9" fmla="*/ 19 h 19"/>
                <a:gd name="T10" fmla="*/ 14 w 20"/>
                <a:gd name="T11" fmla="*/ 18 h 19"/>
                <a:gd name="T12" fmla="*/ 16 w 20"/>
                <a:gd name="T13" fmla="*/ 16 h 19"/>
                <a:gd name="T14" fmla="*/ 18 w 20"/>
                <a:gd name="T15" fmla="*/ 14 h 19"/>
                <a:gd name="T16" fmla="*/ 20 w 20"/>
                <a:gd name="T17" fmla="*/ 9 h 19"/>
                <a:gd name="T18" fmla="*/ 18 w 20"/>
                <a:gd name="T19" fmla="*/ 6 h 19"/>
                <a:gd name="T20" fmla="*/ 16 w 20"/>
                <a:gd name="T21" fmla="*/ 2 h 19"/>
                <a:gd name="T22" fmla="*/ 14 w 20"/>
                <a:gd name="T23" fmla="*/ 1 h 19"/>
                <a:gd name="T24" fmla="*/ 9 w 20"/>
                <a:gd name="T25" fmla="*/ 0 h 19"/>
                <a:gd name="T26" fmla="*/ 6 w 20"/>
                <a:gd name="T27" fmla="*/ 1 h 19"/>
                <a:gd name="T28" fmla="*/ 3 w 20"/>
                <a:gd name="T29" fmla="*/ 2 h 19"/>
                <a:gd name="T30" fmla="*/ 1 w 20"/>
                <a:gd name="T31" fmla="*/ 6 h 19"/>
                <a:gd name="T32" fmla="*/ 0 w 20"/>
                <a:gd name="T3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0" y="9"/>
                  </a:moveTo>
                  <a:lnTo>
                    <a:pt x="1" y="14"/>
                  </a:lnTo>
                  <a:lnTo>
                    <a:pt x="3" y="16"/>
                  </a:lnTo>
                  <a:lnTo>
                    <a:pt x="6" y="18"/>
                  </a:lnTo>
                  <a:lnTo>
                    <a:pt x="9" y="19"/>
                  </a:lnTo>
                  <a:lnTo>
                    <a:pt x="14" y="18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0" y="9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4" y="1"/>
                  </a:lnTo>
                  <a:lnTo>
                    <a:pt x="9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1" y="6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9" name="Freeform 49">
              <a:extLst>
                <a:ext uri="{FF2B5EF4-FFF2-40B4-BE49-F238E27FC236}">
                  <a16:creationId xmlns:a16="http://schemas.microsoft.com/office/drawing/2014/main" id="{4194E447-495D-4B58-A15A-68E589CAE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3175"/>
              <a:ext cx="15" cy="14"/>
            </a:xfrm>
            <a:custGeom>
              <a:avLst/>
              <a:gdLst>
                <a:gd name="T0" fmla="*/ 9 w 20"/>
                <a:gd name="T1" fmla="*/ 19 h 19"/>
                <a:gd name="T2" fmla="*/ 14 w 20"/>
                <a:gd name="T3" fmla="*/ 18 h 19"/>
                <a:gd name="T4" fmla="*/ 16 w 20"/>
                <a:gd name="T5" fmla="*/ 16 h 19"/>
                <a:gd name="T6" fmla="*/ 18 w 20"/>
                <a:gd name="T7" fmla="*/ 14 h 19"/>
                <a:gd name="T8" fmla="*/ 20 w 20"/>
                <a:gd name="T9" fmla="*/ 9 h 19"/>
                <a:gd name="T10" fmla="*/ 18 w 20"/>
                <a:gd name="T11" fmla="*/ 6 h 19"/>
                <a:gd name="T12" fmla="*/ 16 w 20"/>
                <a:gd name="T13" fmla="*/ 2 h 19"/>
                <a:gd name="T14" fmla="*/ 14 w 20"/>
                <a:gd name="T15" fmla="*/ 1 h 19"/>
                <a:gd name="T16" fmla="*/ 9 w 20"/>
                <a:gd name="T17" fmla="*/ 0 h 19"/>
                <a:gd name="T18" fmla="*/ 6 w 20"/>
                <a:gd name="T19" fmla="*/ 1 h 19"/>
                <a:gd name="T20" fmla="*/ 3 w 20"/>
                <a:gd name="T21" fmla="*/ 2 h 19"/>
                <a:gd name="T22" fmla="*/ 1 w 20"/>
                <a:gd name="T23" fmla="*/ 6 h 19"/>
                <a:gd name="T24" fmla="*/ 0 w 20"/>
                <a:gd name="T25" fmla="*/ 9 h 19"/>
                <a:gd name="T26" fmla="*/ 1 w 20"/>
                <a:gd name="T27" fmla="*/ 14 h 19"/>
                <a:gd name="T28" fmla="*/ 3 w 20"/>
                <a:gd name="T29" fmla="*/ 16 h 19"/>
                <a:gd name="T30" fmla="*/ 6 w 20"/>
                <a:gd name="T31" fmla="*/ 18 h 19"/>
                <a:gd name="T32" fmla="*/ 9 w 20"/>
                <a:gd name="T3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9" y="19"/>
                  </a:moveTo>
                  <a:lnTo>
                    <a:pt x="14" y="18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0" y="9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4" y="1"/>
                  </a:lnTo>
                  <a:lnTo>
                    <a:pt x="9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14"/>
                  </a:lnTo>
                  <a:lnTo>
                    <a:pt x="3" y="16"/>
                  </a:lnTo>
                  <a:lnTo>
                    <a:pt x="6" y="18"/>
                  </a:lnTo>
                  <a:lnTo>
                    <a:pt x="9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50" name="Freeform 50">
              <a:extLst>
                <a:ext uri="{FF2B5EF4-FFF2-40B4-BE49-F238E27FC236}">
                  <a16:creationId xmlns:a16="http://schemas.microsoft.com/office/drawing/2014/main" id="{48D94785-576D-4775-BB9C-205B68905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3214"/>
              <a:ext cx="15" cy="14"/>
            </a:xfrm>
            <a:custGeom>
              <a:avLst/>
              <a:gdLst>
                <a:gd name="T0" fmla="*/ 9 w 20"/>
                <a:gd name="T1" fmla="*/ 20 h 20"/>
                <a:gd name="T2" fmla="*/ 14 w 20"/>
                <a:gd name="T3" fmla="*/ 19 h 20"/>
                <a:gd name="T4" fmla="*/ 16 w 20"/>
                <a:gd name="T5" fmla="*/ 16 h 20"/>
                <a:gd name="T6" fmla="*/ 18 w 20"/>
                <a:gd name="T7" fmla="*/ 14 h 20"/>
                <a:gd name="T8" fmla="*/ 20 w 20"/>
                <a:gd name="T9" fmla="*/ 9 h 20"/>
                <a:gd name="T10" fmla="*/ 18 w 20"/>
                <a:gd name="T11" fmla="*/ 6 h 20"/>
                <a:gd name="T12" fmla="*/ 16 w 20"/>
                <a:gd name="T13" fmla="*/ 2 h 20"/>
                <a:gd name="T14" fmla="*/ 14 w 20"/>
                <a:gd name="T15" fmla="*/ 1 h 20"/>
                <a:gd name="T16" fmla="*/ 9 w 20"/>
                <a:gd name="T17" fmla="*/ 0 h 20"/>
                <a:gd name="T18" fmla="*/ 6 w 20"/>
                <a:gd name="T19" fmla="*/ 1 h 20"/>
                <a:gd name="T20" fmla="*/ 3 w 20"/>
                <a:gd name="T21" fmla="*/ 2 h 20"/>
                <a:gd name="T22" fmla="*/ 1 w 20"/>
                <a:gd name="T23" fmla="*/ 6 h 20"/>
                <a:gd name="T24" fmla="*/ 0 w 20"/>
                <a:gd name="T25" fmla="*/ 9 h 20"/>
                <a:gd name="T26" fmla="*/ 1 w 20"/>
                <a:gd name="T27" fmla="*/ 14 h 20"/>
                <a:gd name="T28" fmla="*/ 3 w 20"/>
                <a:gd name="T29" fmla="*/ 16 h 20"/>
                <a:gd name="T30" fmla="*/ 6 w 20"/>
                <a:gd name="T31" fmla="*/ 19 h 20"/>
                <a:gd name="T32" fmla="*/ 9 w 20"/>
                <a:gd name="T3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0">
                  <a:moveTo>
                    <a:pt x="9" y="20"/>
                  </a:moveTo>
                  <a:lnTo>
                    <a:pt x="14" y="19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0" y="9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4" y="1"/>
                  </a:lnTo>
                  <a:lnTo>
                    <a:pt x="9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14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9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51" name="Freeform 51">
              <a:extLst>
                <a:ext uri="{FF2B5EF4-FFF2-40B4-BE49-F238E27FC236}">
                  <a16:creationId xmlns:a16="http://schemas.microsoft.com/office/drawing/2014/main" id="{0F96EDEF-D981-4EDB-AB20-34B39D16A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3253"/>
              <a:ext cx="15" cy="14"/>
            </a:xfrm>
            <a:custGeom>
              <a:avLst/>
              <a:gdLst>
                <a:gd name="T0" fmla="*/ 9 w 20"/>
                <a:gd name="T1" fmla="*/ 19 h 19"/>
                <a:gd name="T2" fmla="*/ 14 w 20"/>
                <a:gd name="T3" fmla="*/ 18 h 19"/>
                <a:gd name="T4" fmla="*/ 16 w 20"/>
                <a:gd name="T5" fmla="*/ 16 h 19"/>
                <a:gd name="T6" fmla="*/ 18 w 20"/>
                <a:gd name="T7" fmla="*/ 13 h 19"/>
                <a:gd name="T8" fmla="*/ 20 w 20"/>
                <a:gd name="T9" fmla="*/ 9 h 19"/>
                <a:gd name="T10" fmla="*/ 18 w 20"/>
                <a:gd name="T11" fmla="*/ 5 h 19"/>
                <a:gd name="T12" fmla="*/ 16 w 20"/>
                <a:gd name="T13" fmla="*/ 2 h 19"/>
                <a:gd name="T14" fmla="*/ 14 w 20"/>
                <a:gd name="T15" fmla="*/ 1 h 19"/>
                <a:gd name="T16" fmla="*/ 9 w 20"/>
                <a:gd name="T17" fmla="*/ 0 h 19"/>
                <a:gd name="T18" fmla="*/ 6 w 20"/>
                <a:gd name="T19" fmla="*/ 1 h 19"/>
                <a:gd name="T20" fmla="*/ 3 w 20"/>
                <a:gd name="T21" fmla="*/ 2 h 19"/>
                <a:gd name="T22" fmla="*/ 1 w 20"/>
                <a:gd name="T23" fmla="*/ 5 h 19"/>
                <a:gd name="T24" fmla="*/ 0 w 20"/>
                <a:gd name="T25" fmla="*/ 9 h 19"/>
                <a:gd name="T26" fmla="*/ 1 w 20"/>
                <a:gd name="T27" fmla="*/ 13 h 19"/>
                <a:gd name="T28" fmla="*/ 3 w 20"/>
                <a:gd name="T29" fmla="*/ 16 h 19"/>
                <a:gd name="T30" fmla="*/ 6 w 20"/>
                <a:gd name="T31" fmla="*/ 18 h 19"/>
                <a:gd name="T32" fmla="*/ 9 w 20"/>
                <a:gd name="T3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9" y="19"/>
                  </a:moveTo>
                  <a:lnTo>
                    <a:pt x="14" y="18"/>
                  </a:lnTo>
                  <a:lnTo>
                    <a:pt x="16" y="16"/>
                  </a:lnTo>
                  <a:lnTo>
                    <a:pt x="18" y="13"/>
                  </a:lnTo>
                  <a:lnTo>
                    <a:pt x="20" y="9"/>
                  </a:lnTo>
                  <a:lnTo>
                    <a:pt x="18" y="5"/>
                  </a:lnTo>
                  <a:lnTo>
                    <a:pt x="16" y="2"/>
                  </a:lnTo>
                  <a:lnTo>
                    <a:pt x="14" y="1"/>
                  </a:lnTo>
                  <a:lnTo>
                    <a:pt x="9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3"/>
                  </a:lnTo>
                  <a:lnTo>
                    <a:pt x="3" y="16"/>
                  </a:lnTo>
                  <a:lnTo>
                    <a:pt x="6" y="18"/>
                  </a:lnTo>
                  <a:lnTo>
                    <a:pt x="9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52" name="Freeform 52">
              <a:extLst>
                <a:ext uri="{FF2B5EF4-FFF2-40B4-BE49-F238E27FC236}">
                  <a16:creationId xmlns:a16="http://schemas.microsoft.com/office/drawing/2014/main" id="{7F50FCFE-1254-414B-A1D8-4018A4C9D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3099"/>
              <a:ext cx="38" cy="11"/>
            </a:xfrm>
            <a:custGeom>
              <a:avLst/>
              <a:gdLst>
                <a:gd name="T0" fmla="*/ 0 w 50"/>
                <a:gd name="T1" fmla="*/ 17 h 17"/>
                <a:gd name="T2" fmla="*/ 26 w 50"/>
                <a:gd name="T3" fmla="*/ 17 h 17"/>
                <a:gd name="T4" fmla="*/ 50 w 50"/>
                <a:gd name="T5" fmla="*/ 16 h 17"/>
                <a:gd name="T6" fmla="*/ 50 w 50"/>
                <a:gd name="T7" fmla="*/ 0 h 17"/>
                <a:gd name="T8" fmla="*/ 44 w 50"/>
                <a:gd name="T9" fmla="*/ 0 h 17"/>
                <a:gd name="T10" fmla="*/ 0 w 50"/>
                <a:gd name="T11" fmla="*/ 1 h 17"/>
                <a:gd name="T12" fmla="*/ 0 w 50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7">
                  <a:moveTo>
                    <a:pt x="0" y="17"/>
                  </a:moveTo>
                  <a:lnTo>
                    <a:pt x="26" y="17"/>
                  </a:lnTo>
                  <a:lnTo>
                    <a:pt x="50" y="16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0" y="1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53" name="Freeform 53">
              <a:extLst>
                <a:ext uri="{FF2B5EF4-FFF2-40B4-BE49-F238E27FC236}">
                  <a16:creationId xmlns:a16="http://schemas.microsoft.com/office/drawing/2014/main" id="{B2C11675-D7ED-42E9-BEE8-B2BCC91DB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3214"/>
              <a:ext cx="38" cy="13"/>
            </a:xfrm>
            <a:custGeom>
              <a:avLst/>
              <a:gdLst>
                <a:gd name="T0" fmla="*/ 0 w 50"/>
                <a:gd name="T1" fmla="*/ 16 h 18"/>
                <a:gd name="T2" fmla="*/ 50 w 50"/>
                <a:gd name="T3" fmla="*/ 18 h 18"/>
                <a:gd name="T4" fmla="*/ 50 w 50"/>
                <a:gd name="T5" fmla="*/ 2 h 18"/>
                <a:gd name="T6" fmla="*/ 0 w 50"/>
                <a:gd name="T7" fmla="*/ 0 h 18"/>
                <a:gd name="T8" fmla="*/ 0 w 50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8">
                  <a:moveTo>
                    <a:pt x="0" y="16"/>
                  </a:moveTo>
                  <a:lnTo>
                    <a:pt x="50" y="18"/>
                  </a:lnTo>
                  <a:lnTo>
                    <a:pt x="50" y="2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54" name="Freeform 54">
              <a:extLst>
                <a:ext uri="{FF2B5EF4-FFF2-40B4-BE49-F238E27FC236}">
                  <a16:creationId xmlns:a16="http://schemas.microsoft.com/office/drawing/2014/main" id="{E0F45DC3-28D2-420A-BBE3-C51B97B67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3252"/>
              <a:ext cx="38" cy="15"/>
            </a:xfrm>
            <a:custGeom>
              <a:avLst/>
              <a:gdLst>
                <a:gd name="T0" fmla="*/ 0 w 50"/>
                <a:gd name="T1" fmla="*/ 16 h 21"/>
                <a:gd name="T2" fmla="*/ 50 w 50"/>
                <a:gd name="T3" fmla="*/ 21 h 21"/>
                <a:gd name="T4" fmla="*/ 50 w 50"/>
                <a:gd name="T5" fmla="*/ 5 h 21"/>
                <a:gd name="T6" fmla="*/ 0 w 50"/>
                <a:gd name="T7" fmla="*/ 0 h 21"/>
                <a:gd name="T8" fmla="*/ 0 w 50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1">
                  <a:moveTo>
                    <a:pt x="0" y="16"/>
                  </a:moveTo>
                  <a:lnTo>
                    <a:pt x="50" y="21"/>
                  </a:lnTo>
                  <a:lnTo>
                    <a:pt x="50" y="5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55" name="Freeform 55">
              <a:extLst>
                <a:ext uri="{FF2B5EF4-FFF2-40B4-BE49-F238E27FC236}">
                  <a16:creationId xmlns:a16="http://schemas.microsoft.com/office/drawing/2014/main" id="{6389FDE9-02E0-45DE-B339-6B7E4EC5B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2940"/>
              <a:ext cx="15" cy="12"/>
            </a:xfrm>
            <a:custGeom>
              <a:avLst/>
              <a:gdLst>
                <a:gd name="T0" fmla="*/ 9 w 20"/>
                <a:gd name="T1" fmla="*/ 0 h 20"/>
                <a:gd name="T2" fmla="*/ 6 w 20"/>
                <a:gd name="T3" fmla="*/ 1 h 20"/>
                <a:gd name="T4" fmla="*/ 3 w 20"/>
                <a:gd name="T5" fmla="*/ 4 h 20"/>
                <a:gd name="T6" fmla="*/ 1 w 20"/>
                <a:gd name="T7" fmla="*/ 6 h 20"/>
                <a:gd name="T8" fmla="*/ 0 w 20"/>
                <a:gd name="T9" fmla="*/ 10 h 20"/>
                <a:gd name="T10" fmla="*/ 1 w 20"/>
                <a:gd name="T11" fmla="*/ 14 h 20"/>
                <a:gd name="T12" fmla="*/ 3 w 20"/>
                <a:gd name="T13" fmla="*/ 16 h 20"/>
                <a:gd name="T14" fmla="*/ 6 w 20"/>
                <a:gd name="T15" fmla="*/ 19 h 20"/>
                <a:gd name="T16" fmla="*/ 9 w 20"/>
                <a:gd name="T17" fmla="*/ 20 h 20"/>
                <a:gd name="T18" fmla="*/ 14 w 20"/>
                <a:gd name="T19" fmla="*/ 19 h 20"/>
                <a:gd name="T20" fmla="*/ 16 w 20"/>
                <a:gd name="T21" fmla="*/ 16 h 20"/>
                <a:gd name="T22" fmla="*/ 18 w 20"/>
                <a:gd name="T23" fmla="*/ 14 h 20"/>
                <a:gd name="T24" fmla="*/ 20 w 20"/>
                <a:gd name="T25" fmla="*/ 10 h 20"/>
                <a:gd name="T26" fmla="*/ 18 w 20"/>
                <a:gd name="T27" fmla="*/ 6 h 20"/>
                <a:gd name="T28" fmla="*/ 16 w 20"/>
                <a:gd name="T29" fmla="*/ 4 h 20"/>
                <a:gd name="T30" fmla="*/ 14 w 20"/>
                <a:gd name="T31" fmla="*/ 1 h 20"/>
                <a:gd name="T32" fmla="*/ 9 w 20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0">
                  <a:moveTo>
                    <a:pt x="9" y="0"/>
                  </a:moveTo>
                  <a:lnTo>
                    <a:pt x="6" y="1"/>
                  </a:lnTo>
                  <a:lnTo>
                    <a:pt x="3" y="4"/>
                  </a:lnTo>
                  <a:lnTo>
                    <a:pt x="1" y="6"/>
                  </a:lnTo>
                  <a:lnTo>
                    <a:pt x="0" y="10"/>
                  </a:lnTo>
                  <a:lnTo>
                    <a:pt x="1" y="14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9" y="20"/>
                  </a:lnTo>
                  <a:lnTo>
                    <a:pt x="14" y="19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4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56" name="Freeform 56">
              <a:extLst>
                <a:ext uri="{FF2B5EF4-FFF2-40B4-BE49-F238E27FC236}">
                  <a16:creationId xmlns:a16="http://schemas.microsoft.com/office/drawing/2014/main" id="{BF397D19-7775-43CD-83AE-D563B5434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2979"/>
              <a:ext cx="15" cy="14"/>
            </a:xfrm>
            <a:custGeom>
              <a:avLst/>
              <a:gdLst>
                <a:gd name="T0" fmla="*/ 9 w 20"/>
                <a:gd name="T1" fmla="*/ 19 h 19"/>
                <a:gd name="T2" fmla="*/ 14 w 20"/>
                <a:gd name="T3" fmla="*/ 18 h 19"/>
                <a:gd name="T4" fmla="*/ 16 w 20"/>
                <a:gd name="T5" fmla="*/ 16 h 19"/>
                <a:gd name="T6" fmla="*/ 18 w 20"/>
                <a:gd name="T7" fmla="*/ 13 h 19"/>
                <a:gd name="T8" fmla="*/ 20 w 20"/>
                <a:gd name="T9" fmla="*/ 9 h 19"/>
                <a:gd name="T10" fmla="*/ 18 w 20"/>
                <a:gd name="T11" fmla="*/ 5 h 19"/>
                <a:gd name="T12" fmla="*/ 16 w 20"/>
                <a:gd name="T13" fmla="*/ 2 h 19"/>
                <a:gd name="T14" fmla="*/ 14 w 20"/>
                <a:gd name="T15" fmla="*/ 1 h 19"/>
                <a:gd name="T16" fmla="*/ 9 w 20"/>
                <a:gd name="T17" fmla="*/ 0 h 19"/>
                <a:gd name="T18" fmla="*/ 6 w 20"/>
                <a:gd name="T19" fmla="*/ 1 h 19"/>
                <a:gd name="T20" fmla="*/ 3 w 20"/>
                <a:gd name="T21" fmla="*/ 2 h 19"/>
                <a:gd name="T22" fmla="*/ 1 w 20"/>
                <a:gd name="T23" fmla="*/ 5 h 19"/>
                <a:gd name="T24" fmla="*/ 0 w 20"/>
                <a:gd name="T25" fmla="*/ 9 h 19"/>
                <a:gd name="T26" fmla="*/ 1 w 20"/>
                <a:gd name="T27" fmla="*/ 13 h 19"/>
                <a:gd name="T28" fmla="*/ 3 w 20"/>
                <a:gd name="T29" fmla="*/ 16 h 19"/>
                <a:gd name="T30" fmla="*/ 6 w 20"/>
                <a:gd name="T31" fmla="*/ 18 h 19"/>
                <a:gd name="T32" fmla="*/ 9 w 20"/>
                <a:gd name="T3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9" y="19"/>
                  </a:moveTo>
                  <a:lnTo>
                    <a:pt x="14" y="18"/>
                  </a:lnTo>
                  <a:lnTo>
                    <a:pt x="16" y="16"/>
                  </a:lnTo>
                  <a:lnTo>
                    <a:pt x="18" y="13"/>
                  </a:lnTo>
                  <a:lnTo>
                    <a:pt x="20" y="9"/>
                  </a:lnTo>
                  <a:lnTo>
                    <a:pt x="18" y="5"/>
                  </a:lnTo>
                  <a:lnTo>
                    <a:pt x="16" y="2"/>
                  </a:lnTo>
                  <a:lnTo>
                    <a:pt x="14" y="1"/>
                  </a:lnTo>
                  <a:lnTo>
                    <a:pt x="9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3"/>
                  </a:lnTo>
                  <a:lnTo>
                    <a:pt x="3" y="16"/>
                  </a:lnTo>
                  <a:lnTo>
                    <a:pt x="6" y="18"/>
                  </a:lnTo>
                  <a:lnTo>
                    <a:pt x="9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57" name="Freeform 57">
              <a:extLst>
                <a:ext uri="{FF2B5EF4-FFF2-40B4-BE49-F238E27FC236}">
                  <a16:creationId xmlns:a16="http://schemas.microsoft.com/office/drawing/2014/main" id="{0E6539C5-ABF4-43BF-B370-ABAF54508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3018"/>
              <a:ext cx="15" cy="14"/>
            </a:xfrm>
            <a:custGeom>
              <a:avLst/>
              <a:gdLst>
                <a:gd name="T0" fmla="*/ 9 w 20"/>
                <a:gd name="T1" fmla="*/ 20 h 20"/>
                <a:gd name="T2" fmla="*/ 14 w 20"/>
                <a:gd name="T3" fmla="*/ 18 h 20"/>
                <a:gd name="T4" fmla="*/ 16 w 20"/>
                <a:gd name="T5" fmla="*/ 16 h 20"/>
                <a:gd name="T6" fmla="*/ 18 w 20"/>
                <a:gd name="T7" fmla="*/ 14 h 20"/>
                <a:gd name="T8" fmla="*/ 20 w 20"/>
                <a:gd name="T9" fmla="*/ 9 h 20"/>
                <a:gd name="T10" fmla="*/ 18 w 20"/>
                <a:gd name="T11" fmla="*/ 6 h 20"/>
                <a:gd name="T12" fmla="*/ 16 w 20"/>
                <a:gd name="T13" fmla="*/ 2 h 20"/>
                <a:gd name="T14" fmla="*/ 14 w 20"/>
                <a:gd name="T15" fmla="*/ 1 h 20"/>
                <a:gd name="T16" fmla="*/ 9 w 20"/>
                <a:gd name="T17" fmla="*/ 0 h 20"/>
                <a:gd name="T18" fmla="*/ 6 w 20"/>
                <a:gd name="T19" fmla="*/ 1 h 20"/>
                <a:gd name="T20" fmla="*/ 3 w 20"/>
                <a:gd name="T21" fmla="*/ 2 h 20"/>
                <a:gd name="T22" fmla="*/ 1 w 20"/>
                <a:gd name="T23" fmla="*/ 6 h 20"/>
                <a:gd name="T24" fmla="*/ 0 w 20"/>
                <a:gd name="T25" fmla="*/ 9 h 20"/>
                <a:gd name="T26" fmla="*/ 1 w 20"/>
                <a:gd name="T27" fmla="*/ 14 h 20"/>
                <a:gd name="T28" fmla="*/ 3 w 20"/>
                <a:gd name="T29" fmla="*/ 16 h 20"/>
                <a:gd name="T30" fmla="*/ 6 w 20"/>
                <a:gd name="T31" fmla="*/ 18 h 20"/>
                <a:gd name="T32" fmla="*/ 9 w 20"/>
                <a:gd name="T3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0">
                  <a:moveTo>
                    <a:pt x="9" y="20"/>
                  </a:moveTo>
                  <a:lnTo>
                    <a:pt x="14" y="18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0" y="9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4" y="1"/>
                  </a:lnTo>
                  <a:lnTo>
                    <a:pt x="9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14"/>
                  </a:lnTo>
                  <a:lnTo>
                    <a:pt x="3" y="16"/>
                  </a:lnTo>
                  <a:lnTo>
                    <a:pt x="6" y="18"/>
                  </a:lnTo>
                  <a:lnTo>
                    <a:pt x="9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58" name="Freeform 58">
              <a:extLst>
                <a:ext uri="{FF2B5EF4-FFF2-40B4-BE49-F238E27FC236}">
                  <a16:creationId xmlns:a16="http://schemas.microsoft.com/office/drawing/2014/main" id="{D1551BB8-2524-428B-82EA-EA3B7AFB0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3057"/>
              <a:ext cx="15" cy="14"/>
            </a:xfrm>
            <a:custGeom>
              <a:avLst/>
              <a:gdLst>
                <a:gd name="T0" fmla="*/ 9 w 20"/>
                <a:gd name="T1" fmla="*/ 20 h 20"/>
                <a:gd name="T2" fmla="*/ 14 w 20"/>
                <a:gd name="T3" fmla="*/ 19 h 20"/>
                <a:gd name="T4" fmla="*/ 16 w 20"/>
                <a:gd name="T5" fmla="*/ 17 h 20"/>
                <a:gd name="T6" fmla="*/ 18 w 20"/>
                <a:gd name="T7" fmla="*/ 14 h 20"/>
                <a:gd name="T8" fmla="*/ 20 w 20"/>
                <a:gd name="T9" fmla="*/ 10 h 20"/>
                <a:gd name="T10" fmla="*/ 18 w 20"/>
                <a:gd name="T11" fmla="*/ 6 h 20"/>
                <a:gd name="T12" fmla="*/ 16 w 20"/>
                <a:gd name="T13" fmla="*/ 3 h 20"/>
                <a:gd name="T14" fmla="*/ 14 w 20"/>
                <a:gd name="T15" fmla="*/ 2 h 20"/>
                <a:gd name="T16" fmla="*/ 9 w 20"/>
                <a:gd name="T17" fmla="*/ 0 h 20"/>
                <a:gd name="T18" fmla="*/ 6 w 20"/>
                <a:gd name="T19" fmla="*/ 2 h 20"/>
                <a:gd name="T20" fmla="*/ 3 w 20"/>
                <a:gd name="T21" fmla="*/ 3 h 20"/>
                <a:gd name="T22" fmla="*/ 1 w 20"/>
                <a:gd name="T23" fmla="*/ 6 h 20"/>
                <a:gd name="T24" fmla="*/ 0 w 20"/>
                <a:gd name="T25" fmla="*/ 10 h 20"/>
                <a:gd name="T26" fmla="*/ 1 w 20"/>
                <a:gd name="T27" fmla="*/ 14 h 20"/>
                <a:gd name="T28" fmla="*/ 3 w 20"/>
                <a:gd name="T29" fmla="*/ 17 h 20"/>
                <a:gd name="T30" fmla="*/ 6 w 20"/>
                <a:gd name="T31" fmla="*/ 19 h 20"/>
                <a:gd name="T32" fmla="*/ 9 w 20"/>
                <a:gd name="T3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0">
                  <a:moveTo>
                    <a:pt x="9" y="20"/>
                  </a:moveTo>
                  <a:lnTo>
                    <a:pt x="14" y="19"/>
                  </a:lnTo>
                  <a:lnTo>
                    <a:pt x="16" y="17"/>
                  </a:lnTo>
                  <a:lnTo>
                    <a:pt x="18" y="14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6" y="3"/>
                  </a:lnTo>
                  <a:lnTo>
                    <a:pt x="14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3" y="3"/>
                  </a:lnTo>
                  <a:lnTo>
                    <a:pt x="1" y="6"/>
                  </a:lnTo>
                  <a:lnTo>
                    <a:pt x="0" y="10"/>
                  </a:lnTo>
                  <a:lnTo>
                    <a:pt x="1" y="14"/>
                  </a:lnTo>
                  <a:lnTo>
                    <a:pt x="3" y="17"/>
                  </a:lnTo>
                  <a:lnTo>
                    <a:pt x="6" y="19"/>
                  </a:lnTo>
                  <a:lnTo>
                    <a:pt x="9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59" name="Freeform 59">
              <a:extLst>
                <a:ext uri="{FF2B5EF4-FFF2-40B4-BE49-F238E27FC236}">
                  <a16:creationId xmlns:a16="http://schemas.microsoft.com/office/drawing/2014/main" id="{A3A2B8D4-779D-437C-BB67-2662018A8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3136"/>
              <a:ext cx="15" cy="13"/>
            </a:xfrm>
            <a:custGeom>
              <a:avLst/>
              <a:gdLst>
                <a:gd name="T0" fmla="*/ 0 w 20"/>
                <a:gd name="T1" fmla="*/ 10 h 20"/>
                <a:gd name="T2" fmla="*/ 1 w 20"/>
                <a:gd name="T3" fmla="*/ 14 h 20"/>
                <a:gd name="T4" fmla="*/ 3 w 20"/>
                <a:gd name="T5" fmla="*/ 16 h 20"/>
                <a:gd name="T6" fmla="*/ 6 w 20"/>
                <a:gd name="T7" fmla="*/ 19 h 20"/>
                <a:gd name="T8" fmla="*/ 9 w 20"/>
                <a:gd name="T9" fmla="*/ 20 h 20"/>
                <a:gd name="T10" fmla="*/ 14 w 20"/>
                <a:gd name="T11" fmla="*/ 19 h 20"/>
                <a:gd name="T12" fmla="*/ 16 w 20"/>
                <a:gd name="T13" fmla="*/ 16 h 20"/>
                <a:gd name="T14" fmla="*/ 18 w 20"/>
                <a:gd name="T15" fmla="*/ 14 h 20"/>
                <a:gd name="T16" fmla="*/ 20 w 20"/>
                <a:gd name="T17" fmla="*/ 10 h 20"/>
                <a:gd name="T18" fmla="*/ 18 w 20"/>
                <a:gd name="T19" fmla="*/ 6 h 20"/>
                <a:gd name="T20" fmla="*/ 16 w 20"/>
                <a:gd name="T21" fmla="*/ 3 h 20"/>
                <a:gd name="T22" fmla="*/ 14 w 20"/>
                <a:gd name="T23" fmla="*/ 1 h 20"/>
                <a:gd name="T24" fmla="*/ 9 w 20"/>
                <a:gd name="T25" fmla="*/ 0 h 20"/>
                <a:gd name="T26" fmla="*/ 6 w 20"/>
                <a:gd name="T27" fmla="*/ 1 h 20"/>
                <a:gd name="T28" fmla="*/ 3 w 20"/>
                <a:gd name="T29" fmla="*/ 3 h 20"/>
                <a:gd name="T30" fmla="*/ 1 w 20"/>
                <a:gd name="T31" fmla="*/ 6 h 20"/>
                <a:gd name="T32" fmla="*/ 0 w 20"/>
                <a:gd name="T3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lnTo>
                    <a:pt x="1" y="14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9" y="20"/>
                  </a:lnTo>
                  <a:lnTo>
                    <a:pt x="14" y="19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6" y="3"/>
                  </a:lnTo>
                  <a:lnTo>
                    <a:pt x="14" y="1"/>
                  </a:lnTo>
                  <a:lnTo>
                    <a:pt x="9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1" y="6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0" name="Freeform 60">
              <a:extLst>
                <a:ext uri="{FF2B5EF4-FFF2-40B4-BE49-F238E27FC236}">
                  <a16:creationId xmlns:a16="http://schemas.microsoft.com/office/drawing/2014/main" id="{50247BE8-CB35-45A6-8D36-8F7F59BC2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2941"/>
              <a:ext cx="38" cy="17"/>
            </a:xfrm>
            <a:custGeom>
              <a:avLst/>
              <a:gdLst>
                <a:gd name="T0" fmla="*/ 0 w 50"/>
                <a:gd name="T1" fmla="*/ 26 h 26"/>
                <a:gd name="T2" fmla="*/ 50 w 50"/>
                <a:gd name="T3" fmla="*/ 18 h 26"/>
                <a:gd name="T4" fmla="*/ 50 w 50"/>
                <a:gd name="T5" fmla="*/ 0 h 26"/>
                <a:gd name="T6" fmla="*/ 0 w 50"/>
                <a:gd name="T7" fmla="*/ 10 h 26"/>
                <a:gd name="T8" fmla="*/ 0 w 50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6">
                  <a:moveTo>
                    <a:pt x="0" y="26"/>
                  </a:moveTo>
                  <a:lnTo>
                    <a:pt x="50" y="18"/>
                  </a:lnTo>
                  <a:lnTo>
                    <a:pt x="50" y="0"/>
                  </a:lnTo>
                  <a:lnTo>
                    <a:pt x="0" y="1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1" name="Freeform 61">
              <a:extLst>
                <a:ext uri="{FF2B5EF4-FFF2-40B4-BE49-F238E27FC236}">
                  <a16:creationId xmlns:a16="http://schemas.microsoft.com/office/drawing/2014/main" id="{E5366E09-1396-4E6A-904B-EA121BC2B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2979"/>
              <a:ext cx="38" cy="17"/>
            </a:xfrm>
            <a:custGeom>
              <a:avLst/>
              <a:gdLst>
                <a:gd name="T0" fmla="*/ 50 w 50"/>
                <a:gd name="T1" fmla="*/ 0 h 24"/>
                <a:gd name="T2" fmla="*/ 0 w 50"/>
                <a:gd name="T3" fmla="*/ 8 h 24"/>
                <a:gd name="T4" fmla="*/ 0 w 50"/>
                <a:gd name="T5" fmla="*/ 24 h 24"/>
                <a:gd name="T6" fmla="*/ 50 w 50"/>
                <a:gd name="T7" fmla="*/ 16 h 24"/>
                <a:gd name="T8" fmla="*/ 50 w 5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4">
                  <a:moveTo>
                    <a:pt x="50" y="0"/>
                  </a:moveTo>
                  <a:lnTo>
                    <a:pt x="0" y="8"/>
                  </a:lnTo>
                  <a:lnTo>
                    <a:pt x="0" y="24"/>
                  </a:lnTo>
                  <a:lnTo>
                    <a:pt x="50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2" name="Freeform 62">
              <a:extLst>
                <a:ext uri="{FF2B5EF4-FFF2-40B4-BE49-F238E27FC236}">
                  <a16:creationId xmlns:a16="http://schemas.microsoft.com/office/drawing/2014/main" id="{413FF2C9-22A4-4DE4-8FC4-E811747F6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3018"/>
              <a:ext cx="38" cy="15"/>
            </a:xfrm>
            <a:custGeom>
              <a:avLst/>
              <a:gdLst>
                <a:gd name="T0" fmla="*/ 0 w 50"/>
                <a:gd name="T1" fmla="*/ 22 h 22"/>
                <a:gd name="T2" fmla="*/ 50 w 50"/>
                <a:gd name="T3" fmla="*/ 16 h 22"/>
                <a:gd name="T4" fmla="*/ 50 w 50"/>
                <a:gd name="T5" fmla="*/ 0 h 22"/>
                <a:gd name="T6" fmla="*/ 0 w 50"/>
                <a:gd name="T7" fmla="*/ 6 h 22"/>
                <a:gd name="T8" fmla="*/ 0 w 50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2">
                  <a:moveTo>
                    <a:pt x="0" y="22"/>
                  </a:moveTo>
                  <a:lnTo>
                    <a:pt x="50" y="16"/>
                  </a:lnTo>
                  <a:lnTo>
                    <a:pt x="50" y="0"/>
                  </a:lnTo>
                  <a:lnTo>
                    <a:pt x="0" y="6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3" name="Freeform 63">
              <a:extLst>
                <a:ext uri="{FF2B5EF4-FFF2-40B4-BE49-F238E27FC236}">
                  <a16:creationId xmlns:a16="http://schemas.microsoft.com/office/drawing/2014/main" id="{B9052FEC-D8E1-4364-9028-D44D35F2F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3057"/>
              <a:ext cx="38" cy="14"/>
            </a:xfrm>
            <a:custGeom>
              <a:avLst/>
              <a:gdLst>
                <a:gd name="T0" fmla="*/ 0 w 50"/>
                <a:gd name="T1" fmla="*/ 20 h 20"/>
                <a:gd name="T2" fmla="*/ 50 w 50"/>
                <a:gd name="T3" fmla="*/ 17 h 20"/>
                <a:gd name="T4" fmla="*/ 50 w 50"/>
                <a:gd name="T5" fmla="*/ 0 h 20"/>
                <a:gd name="T6" fmla="*/ 0 w 50"/>
                <a:gd name="T7" fmla="*/ 4 h 20"/>
                <a:gd name="T8" fmla="*/ 0 w 50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0">
                  <a:moveTo>
                    <a:pt x="0" y="20"/>
                  </a:moveTo>
                  <a:lnTo>
                    <a:pt x="50" y="17"/>
                  </a:lnTo>
                  <a:lnTo>
                    <a:pt x="50" y="0"/>
                  </a:lnTo>
                  <a:lnTo>
                    <a:pt x="0" y="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4" name="Freeform 64">
              <a:extLst>
                <a:ext uri="{FF2B5EF4-FFF2-40B4-BE49-F238E27FC236}">
                  <a16:creationId xmlns:a16="http://schemas.microsoft.com/office/drawing/2014/main" id="{0C13ABD4-8A7A-497D-A54E-C5AF64C24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3138"/>
              <a:ext cx="38" cy="11"/>
            </a:xfrm>
            <a:custGeom>
              <a:avLst/>
              <a:gdLst>
                <a:gd name="T0" fmla="*/ 0 w 50"/>
                <a:gd name="T1" fmla="*/ 1 h 16"/>
                <a:gd name="T2" fmla="*/ 0 w 50"/>
                <a:gd name="T3" fmla="*/ 16 h 16"/>
                <a:gd name="T4" fmla="*/ 40 w 50"/>
                <a:gd name="T5" fmla="*/ 16 h 16"/>
                <a:gd name="T6" fmla="*/ 50 w 50"/>
                <a:gd name="T7" fmla="*/ 16 h 16"/>
                <a:gd name="T8" fmla="*/ 50 w 50"/>
                <a:gd name="T9" fmla="*/ 5 h 16"/>
                <a:gd name="T10" fmla="*/ 50 w 50"/>
                <a:gd name="T11" fmla="*/ 0 h 16"/>
                <a:gd name="T12" fmla="*/ 0 w 50"/>
                <a:gd name="T1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6">
                  <a:moveTo>
                    <a:pt x="0" y="1"/>
                  </a:moveTo>
                  <a:lnTo>
                    <a:pt x="0" y="16"/>
                  </a:lnTo>
                  <a:lnTo>
                    <a:pt x="40" y="16"/>
                  </a:lnTo>
                  <a:lnTo>
                    <a:pt x="50" y="16"/>
                  </a:lnTo>
                  <a:lnTo>
                    <a:pt x="50" y="5"/>
                  </a:lnTo>
                  <a:lnTo>
                    <a:pt x="5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5" name="Freeform 65">
              <a:extLst>
                <a:ext uri="{FF2B5EF4-FFF2-40B4-BE49-F238E27FC236}">
                  <a16:creationId xmlns:a16="http://schemas.microsoft.com/office/drawing/2014/main" id="{66AAEA19-B500-4FC4-9A4C-D6824190D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3175"/>
              <a:ext cx="38" cy="11"/>
            </a:xfrm>
            <a:custGeom>
              <a:avLst/>
              <a:gdLst>
                <a:gd name="T0" fmla="*/ 0 w 50"/>
                <a:gd name="T1" fmla="*/ 0 h 16"/>
                <a:gd name="T2" fmla="*/ 0 w 50"/>
                <a:gd name="T3" fmla="*/ 15 h 16"/>
                <a:gd name="T4" fmla="*/ 24 w 50"/>
                <a:gd name="T5" fmla="*/ 16 h 16"/>
                <a:gd name="T6" fmla="*/ 50 w 50"/>
                <a:gd name="T7" fmla="*/ 16 h 16"/>
                <a:gd name="T8" fmla="*/ 50 w 50"/>
                <a:gd name="T9" fmla="*/ 0 h 16"/>
                <a:gd name="T10" fmla="*/ 41 w 50"/>
                <a:gd name="T11" fmla="*/ 0 h 16"/>
                <a:gd name="T12" fmla="*/ 0 w 50"/>
                <a:gd name="T13" fmla="*/ 0 h 16"/>
                <a:gd name="T14" fmla="*/ 0 w 50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6">
                  <a:moveTo>
                    <a:pt x="0" y="0"/>
                  </a:moveTo>
                  <a:lnTo>
                    <a:pt x="0" y="15"/>
                  </a:lnTo>
                  <a:lnTo>
                    <a:pt x="24" y="16"/>
                  </a:lnTo>
                  <a:lnTo>
                    <a:pt x="50" y="16"/>
                  </a:lnTo>
                  <a:lnTo>
                    <a:pt x="50" y="0"/>
                  </a:lnTo>
                  <a:lnTo>
                    <a:pt x="4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6" name="Freeform 66">
              <a:extLst>
                <a:ext uri="{FF2B5EF4-FFF2-40B4-BE49-F238E27FC236}">
                  <a16:creationId xmlns:a16="http://schemas.microsoft.com/office/drawing/2014/main" id="{D6999503-0D81-471A-A5D1-7D8E83BB4E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7" y="2915"/>
              <a:ext cx="199" cy="457"/>
            </a:xfrm>
            <a:custGeom>
              <a:avLst/>
              <a:gdLst>
                <a:gd name="T0" fmla="*/ 258 w 258"/>
                <a:gd name="T1" fmla="*/ 657 h 657"/>
                <a:gd name="T2" fmla="*/ 242 w 258"/>
                <a:gd name="T3" fmla="*/ 637 h 657"/>
                <a:gd name="T4" fmla="*/ 202 w 258"/>
                <a:gd name="T5" fmla="*/ 632 h 657"/>
                <a:gd name="T6" fmla="*/ 107 w 258"/>
                <a:gd name="T7" fmla="*/ 617 h 657"/>
                <a:gd name="T8" fmla="*/ 29 w 258"/>
                <a:gd name="T9" fmla="*/ 605 h 657"/>
                <a:gd name="T10" fmla="*/ 16 w 258"/>
                <a:gd name="T11" fmla="*/ 549 h 657"/>
                <a:gd name="T12" fmla="*/ 242 w 258"/>
                <a:gd name="T13" fmla="*/ 566 h 657"/>
                <a:gd name="T14" fmla="*/ 242 w 258"/>
                <a:gd name="T15" fmla="*/ 506 h 657"/>
                <a:gd name="T16" fmla="*/ 58 w 258"/>
                <a:gd name="T17" fmla="*/ 503 h 657"/>
                <a:gd name="T18" fmla="*/ 22 w 258"/>
                <a:gd name="T19" fmla="*/ 499 h 657"/>
                <a:gd name="T20" fmla="*/ 16 w 258"/>
                <a:gd name="T21" fmla="*/ 463 h 657"/>
                <a:gd name="T22" fmla="*/ 94 w 258"/>
                <a:gd name="T23" fmla="*/ 469 h 657"/>
                <a:gd name="T24" fmla="*/ 242 w 258"/>
                <a:gd name="T25" fmla="*/ 484 h 657"/>
                <a:gd name="T26" fmla="*/ 160 w 258"/>
                <a:gd name="T27" fmla="*/ 458 h 657"/>
                <a:gd name="T28" fmla="*/ 74 w 258"/>
                <a:gd name="T29" fmla="*/ 452 h 657"/>
                <a:gd name="T30" fmla="*/ 16 w 258"/>
                <a:gd name="T31" fmla="*/ 422 h 657"/>
                <a:gd name="T32" fmla="*/ 117 w 258"/>
                <a:gd name="T33" fmla="*/ 416 h 657"/>
                <a:gd name="T34" fmla="*/ 205 w 258"/>
                <a:gd name="T35" fmla="*/ 420 h 657"/>
                <a:gd name="T36" fmla="*/ 242 w 258"/>
                <a:gd name="T37" fmla="*/ 463 h 657"/>
                <a:gd name="T38" fmla="*/ 155 w 258"/>
                <a:gd name="T39" fmla="*/ 402 h 657"/>
                <a:gd name="T40" fmla="*/ 25 w 258"/>
                <a:gd name="T41" fmla="*/ 398 h 657"/>
                <a:gd name="T42" fmla="*/ 16 w 258"/>
                <a:gd name="T43" fmla="*/ 363 h 657"/>
                <a:gd name="T44" fmla="*/ 189 w 258"/>
                <a:gd name="T45" fmla="*/ 366 h 657"/>
                <a:gd name="T46" fmla="*/ 242 w 258"/>
                <a:gd name="T47" fmla="*/ 385 h 657"/>
                <a:gd name="T48" fmla="*/ 242 w 258"/>
                <a:gd name="T49" fmla="*/ 341 h 657"/>
                <a:gd name="T50" fmla="*/ 195 w 258"/>
                <a:gd name="T51" fmla="*/ 349 h 657"/>
                <a:gd name="T52" fmla="*/ 16 w 258"/>
                <a:gd name="T53" fmla="*/ 347 h 657"/>
                <a:gd name="T54" fmla="*/ 25 w 258"/>
                <a:gd name="T55" fmla="*/ 311 h 657"/>
                <a:gd name="T56" fmla="*/ 223 w 258"/>
                <a:gd name="T57" fmla="*/ 309 h 657"/>
                <a:gd name="T58" fmla="*/ 242 w 258"/>
                <a:gd name="T59" fmla="*/ 326 h 657"/>
                <a:gd name="T60" fmla="*/ 242 w 258"/>
                <a:gd name="T61" fmla="*/ 292 h 657"/>
                <a:gd name="T62" fmla="*/ 167 w 258"/>
                <a:gd name="T63" fmla="*/ 293 h 657"/>
                <a:gd name="T64" fmla="*/ 16 w 258"/>
                <a:gd name="T65" fmla="*/ 278 h 657"/>
                <a:gd name="T66" fmla="*/ 197 w 258"/>
                <a:gd name="T67" fmla="*/ 250 h 657"/>
                <a:gd name="T68" fmla="*/ 215 w 258"/>
                <a:gd name="T69" fmla="*/ 249 h 657"/>
                <a:gd name="T70" fmla="*/ 242 w 258"/>
                <a:gd name="T71" fmla="*/ 292 h 657"/>
                <a:gd name="T72" fmla="*/ 242 w 258"/>
                <a:gd name="T73" fmla="*/ 232 h 657"/>
                <a:gd name="T74" fmla="*/ 25 w 258"/>
                <a:gd name="T75" fmla="*/ 243 h 657"/>
                <a:gd name="T76" fmla="*/ 16 w 258"/>
                <a:gd name="T77" fmla="*/ 210 h 657"/>
                <a:gd name="T78" fmla="*/ 242 w 258"/>
                <a:gd name="T79" fmla="*/ 200 h 657"/>
                <a:gd name="T80" fmla="*/ 205 w 258"/>
                <a:gd name="T81" fmla="*/ 178 h 657"/>
                <a:gd name="T82" fmla="*/ 16 w 258"/>
                <a:gd name="T83" fmla="*/ 178 h 657"/>
                <a:gd name="T84" fmla="*/ 189 w 258"/>
                <a:gd name="T85" fmla="*/ 140 h 657"/>
                <a:gd name="T86" fmla="*/ 242 w 258"/>
                <a:gd name="T87" fmla="*/ 175 h 657"/>
                <a:gd name="T88" fmla="*/ 51 w 258"/>
                <a:gd name="T89" fmla="*/ 141 h 657"/>
                <a:gd name="T90" fmla="*/ 16 w 258"/>
                <a:gd name="T91" fmla="*/ 121 h 657"/>
                <a:gd name="T92" fmla="*/ 242 w 258"/>
                <a:gd name="T93" fmla="*/ 108 h 657"/>
                <a:gd name="T94" fmla="*/ 25 w 258"/>
                <a:gd name="T95" fmla="*/ 96 h 657"/>
                <a:gd name="T96" fmla="*/ 16 w 258"/>
                <a:gd name="T97" fmla="*/ 65 h 657"/>
                <a:gd name="T98" fmla="*/ 33 w 258"/>
                <a:gd name="T99" fmla="*/ 61 h 657"/>
                <a:gd name="T100" fmla="*/ 66 w 258"/>
                <a:gd name="T101" fmla="*/ 56 h 657"/>
                <a:gd name="T102" fmla="*/ 138 w 258"/>
                <a:gd name="T103" fmla="*/ 41 h 657"/>
                <a:gd name="T104" fmla="*/ 207 w 258"/>
                <a:gd name="T105" fmla="*/ 27 h 657"/>
                <a:gd name="T106" fmla="*/ 241 w 258"/>
                <a:gd name="T107" fmla="*/ 20 h 657"/>
                <a:gd name="T108" fmla="*/ 242 w 258"/>
                <a:gd name="T109" fmla="*/ 33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8" h="657">
                  <a:moveTo>
                    <a:pt x="258" y="0"/>
                  </a:moveTo>
                  <a:lnTo>
                    <a:pt x="249" y="3"/>
                  </a:lnTo>
                  <a:lnTo>
                    <a:pt x="0" y="52"/>
                  </a:lnTo>
                  <a:lnTo>
                    <a:pt x="0" y="617"/>
                  </a:lnTo>
                  <a:lnTo>
                    <a:pt x="258" y="657"/>
                  </a:lnTo>
                  <a:lnTo>
                    <a:pt x="258" y="0"/>
                  </a:lnTo>
                  <a:close/>
                  <a:moveTo>
                    <a:pt x="242" y="625"/>
                  </a:moveTo>
                  <a:lnTo>
                    <a:pt x="242" y="630"/>
                  </a:lnTo>
                  <a:lnTo>
                    <a:pt x="242" y="634"/>
                  </a:lnTo>
                  <a:lnTo>
                    <a:pt x="242" y="637"/>
                  </a:lnTo>
                  <a:lnTo>
                    <a:pt x="242" y="639"/>
                  </a:lnTo>
                  <a:lnTo>
                    <a:pt x="237" y="637"/>
                  </a:lnTo>
                  <a:lnTo>
                    <a:pt x="228" y="636"/>
                  </a:lnTo>
                  <a:lnTo>
                    <a:pt x="217" y="634"/>
                  </a:lnTo>
                  <a:lnTo>
                    <a:pt x="202" y="632"/>
                  </a:lnTo>
                  <a:lnTo>
                    <a:pt x="184" y="629"/>
                  </a:lnTo>
                  <a:lnTo>
                    <a:pt x="166" y="627"/>
                  </a:lnTo>
                  <a:lnTo>
                    <a:pt x="147" y="624"/>
                  </a:lnTo>
                  <a:lnTo>
                    <a:pt x="128" y="620"/>
                  </a:lnTo>
                  <a:lnTo>
                    <a:pt x="107" y="617"/>
                  </a:lnTo>
                  <a:lnTo>
                    <a:pt x="89" y="614"/>
                  </a:lnTo>
                  <a:lnTo>
                    <a:pt x="70" y="611"/>
                  </a:lnTo>
                  <a:lnTo>
                    <a:pt x="54" y="609"/>
                  </a:lnTo>
                  <a:lnTo>
                    <a:pt x="40" y="606"/>
                  </a:lnTo>
                  <a:lnTo>
                    <a:pt x="29" y="605"/>
                  </a:lnTo>
                  <a:lnTo>
                    <a:pt x="21" y="603"/>
                  </a:lnTo>
                  <a:lnTo>
                    <a:pt x="16" y="603"/>
                  </a:lnTo>
                  <a:lnTo>
                    <a:pt x="16" y="595"/>
                  </a:lnTo>
                  <a:lnTo>
                    <a:pt x="16" y="576"/>
                  </a:lnTo>
                  <a:lnTo>
                    <a:pt x="16" y="549"/>
                  </a:lnTo>
                  <a:lnTo>
                    <a:pt x="16" y="514"/>
                  </a:lnTo>
                  <a:lnTo>
                    <a:pt x="41" y="518"/>
                  </a:lnTo>
                  <a:lnTo>
                    <a:pt x="204" y="535"/>
                  </a:lnTo>
                  <a:lnTo>
                    <a:pt x="242" y="539"/>
                  </a:lnTo>
                  <a:lnTo>
                    <a:pt x="242" y="566"/>
                  </a:lnTo>
                  <a:lnTo>
                    <a:pt x="242" y="590"/>
                  </a:lnTo>
                  <a:lnTo>
                    <a:pt x="242" y="610"/>
                  </a:lnTo>
                  <a:lnTo>
                    <a:pt x="242" y="625"/>
                  </a:lnTo>
                  <a:close/>
                  <a:moveTo>
                    <a:pt x="242" y="500"/>
                  </a:moveTo>
                  <a:lnTo>
                    <a:pt x="242" y="506"/>
                  </a:lnTo>
                  <a:lnTo>
                    <a:pt x="242" y="512"/>
                  </a:lnTo>
                  <a:lnTo>
                    <a:pt x="242" y="518"/>
                  </a:lnTo>
                  <a:lnTo>
                    <a:pt x="242" y="523"/>
                  </a:lnTo>
                  <a:lnTo>
                    <a:pt x="219" y="521"/>
                  </a:lnTo>
                  <a:lnTo>
                    <a:pt x="58" y="503"/>
                  </a:lnTo>
                  <a:lnTo>
                    <a:pt x="40" y="500"/>
                  </a:lnTo>
                  <a:lnTo>
                    <a:pt x="25" y="499"/>
                  </a:lnTo>
                  <a:lnTo>
                    <a:pt x="24" y="499"/>
                  </a:lnTo>
                  <a:lnTo>
                    <a:pt x="24" y="499"/>
                  </a:lnTo>
                  <a:lnTo>
                    <a:pt x="22" y="499"/>
                  </a:lnTo>
                  <a:lnTo>
                    <a:pt x="16" y="498"/>
                  </a:lnTo>
                  <a:lnTo>
                    <a:pt x="16" y="489"/>
                  </a:lnTo>
                  <a:lnTo>
                    <a:pt x="16" y="481"/>
                  </a:lnTo>
                  <a:lnTo>
                    <a:pt x="16" y="472"/>
                  </a:lnTo>
                  <a:lnTo>
                    <a:pt x="16" y="463"/>
                  </a:lnTo>
                  <a:lnTo>
                    <a:pt x="22" y="463"/>
                  </a:lnTo>
                  <a:lnTo>
                    <a:pt x="25" y="463"/>
                  </a:lnTo>
                  <a:lnTo>
                    <a:pt x="59" y="466"/>
                  </a:lnTo>
                  <a:lnTo>
                    <a:pt x="86" y="468"/>
                  </a:lnTo>
                  <a:lnTo>
                    <a:pt x="94" y="469"/>
                  </a:lnTo>
                  <a:lnTo>
                    <a:pt x="97" y="469"/>
                  </a:lnTo>
                  <a:lnTo>
                    <a:pt x="155" y="474"/>
                  </a:lnTo>
                  <a:lnTo>
                    <a:pt x="205" y="477"/>
                  </a:lnTo>
                  <a:lnTo>
                    <a:pt x="242" y="480"/>
                  </a:lnTo>
                  <a:lnTo>
                    <a:pt x="242" y="484"/>
                  </a:lnTo>
                  <a:lnTo>
                    <a:pt x="242" y="490"/>
                  </a:lnTo>
                  <a:lnTo>
                    <a:pt x="242" y="495"/>
                  </a:lnTo>
                  <a:lnTo>
                    <a:pt x="242" y="500"/>
                  </a:lnTo>
                  <a:close/>
                  <a:moveTo>
                    <a:pt x="242" y="463"/>
                  </a:moveTo>
                  <a:lnTo>
                    <a:pt x="160" y="458"/>
                  </a:lnTo>
                  <a:lnTo>
                    <a:pt x="155" y="458"/>
                  </a:lnTo>
                  <a:lnTo>
                    <a:pt x="147" y="457"/>
                  </a:lnTo>
                  <a:lnTo>
                    <a:pt x="111" y="454"/>
                  </a:lnTo>
                  <a:lnTo>
                    <a:pt x="91" y="453"/>
                  </a:lnTo>
                  <a:lnTo>
                    <a:pt x="74" y="452"/>
                  </a:lnTo>
                  <a:lnTo>
                    <a:pt x="22" y="447"/>
                  </a:lnTo>
                  <a:lnTo>
                    <a:pt x="16" y="447"/>
                  </a:lnTo>
                  <a:lnTo>
                    <a:pt x="16" y="439"/>
                  </a:lnTo>
                  <a:lnTo>
                    <a:pt x="16" y="430"/>
                  </a:lnTo>
                  <a:lnTo>
                    <a:pt x="16" y="422"/>
                  </a:lnTo>
                  <a:lnTo>
                    <a:pt x="16" y="414"/>
                  </a:lnTo>
                  <a:lnTo>
                    <a:pt x="25" y="414"/>
                  </a:lnTo>
                  <a:lnTo>
                    <a:pt x="37" y="414"/>
                  </a:lnTo>
                  <a:lnTo>
                    <a:pt x="111" y="416"/>
                  </a:lnTo>
                  <a:lnTo>
                    <a:pt x="117" y="416"/>
                  </a:lnTo>
                  <a:lnTo>
                    <a:pt x="150" y="417"/>
                  </a:lnTo>
                  <a:lnTo>
                    <a:pt x="150" y="417"/>
                  </a:lnTo>
                  <a:lnTo>
                    <a:pt x="151" y="417"/>
                  </a:lnTo>
                  <a:lnTo>
                    <a:pt x="155" y="419"/>
                  </a:lnTo>
                  <a:lnTo>
                    <a:pt x="205" y="420"/>
                  </a:lnTo>
                  <a:lnTo>
                    <a:pt x="242" y="421"/>
                  </a:lnTo>
                  <a:lnTo>
                    <a:pt x="242" y="432"/>
                  </a:lnTo>
                  <a:lnTo>
                    <a:pt x="242" y="443"/>
                  </a:lnTo>
                  <a:lnTo>
                    <a:pt x="242" y="453"/>
                  </a:lnTo>
                  <a:lnTo>
                    <a:pt x="242" y="463"/>
                  </a:lnTo>
                  <a:close/>
                  <a:moveTo>
                    <a:pt x="242" y="405"/>
                  </a:moveTo>
                  <a:lnTo>
                    <a:pt x="205" y="404"/>
                  </a:lnTo>
                  <a:lnTo>
                    <a:pt x="166" y="402"/>
                  </a:lnTo>
                  <a:lnTo>
                    <a:pt x="161" y="402"/>
                  </a:lnTo>
                  <a:lnTo>
                    <a:pt x="155" y="402"/>
                  </a:lnTo>
                  <a:lnTo>
                    <a:pt x="134" y="401"/>
                  </a:lnTo>
                  <a:lnTo>
                    <a:pt x="127" y="401"/>
                  </a:lnTo>
                  <a:lnTo>
                    <a:pt x="114" y="400"/>
                  </a:lnTo>
                  <a:lnTo>
                    <a:pt x="54" y="399"/>
                  </a:lnTo>
                  <a:lnTo>
                    <a:pt x="25" y="398"/>
                  </a:lnTo>
                  <a:lnTo>
                    <a:pt x="16" y="398"/>
                  </a:lnTo>
                  <a:lnTo>
                    <a:pt x="16" y="389"/>
                  </a:lnTo>
                  <a:lnTo>
                    <a:pt x="16" y="381"/>
                  </a:lnTo>
                  <a:lnTo>
                    <a:pt x="16" y="371"/>
                  </a:lnTo>
                  <a:lnTo>
                    <a:pt x="16" y="363"/>
                  </a:lnTo>
                  <a:lnTo>
                    <a:pt x="91" y="364"/>
                  </a:lnTo>
                  <a:lnTo>
                    <a:pt x="105" y="364"/>
                  </a:lnTo>
                  <a:lnTo>
                    <a:pt x="165" y="366"/>
                  </a:lnTo>
                  <a:lnTo>
                    <a:pt x="165" y="366"/>
                  </a:lnTo>
                  <a:lnTo>
                    <a:pt x="189" y="366"/>
                  </a:lnTo>
                  <a:lnTo>
                    <a:pt x="189" y="366"/>
                  </a:lnTo>
                  <a:lnTo>
                    <a:pt x="206" y="366"/>
                  </a:lnTo>
                  <a:lnTo>
                    <a:pt x="242" y="366"/>
                  </a:lnTo>
                  <a:lnTo>
                    <a:pt x="242" y="376"/>
                  </a:lnTo>
                  <a:lnTo>
                    <a:pt x="242" y="385"/>
                  </a:lnTo>
                  <a:lnTo>
                    <a:pt x="242" y="395"/>
                  </a:lnTo>
                  <a:lnTo>
                    <a:pt x="242" y="405"/>
                  </a:lnTo>
                  <a:close/>
                  <a:moveTo>
                    <a:pt x="242" y="332"/>
                  </a:moveTo>
                  <a:lnTo>
                    <a:pt x="242" y="337"/>
                  </a:lnTo>
                  <a:lnTo>
                    <a:pt x="242" y="341"/>
                  </a:lnTo>
                  <a:lnTo>
                    <a:pt x="242" y="346"/>
                  </a:lnTo>
                  <a:lnTo>
                    <a:pt x="242" y="351"/>
                  </a:lnTo>
                  <a:lnTo>
                    <a:pt x="223" y="349"/>
                  </a:lnTo>
                  <a:lnTo>
                    <a:pt x="205" y="349"/>
                  </a:lnTo>
                  <a:lnTo>
                    <a:pt x="195" y="349"/>
                  </a:lnTo>
                  <a:lnTo>
                    <a:pt x="181" y="349"/>
                  </a:lnTo>
                  <a:lnTo>
                    <a:pt x="155" y="349"/>
                  </a:lnTo>
                  <a:lnTo>
                    <a:pt x="108" y="348"/>
                  </a:lnTo>
                  <a:lnTo>
                    <a:pt x="25" y="347"/>
                  </a:lnTo>
                  <a:lnTo>
                    <a:pt x="16" y="347"/>
                  </a:lnTo>
                  <a:lnTo>
                    <a:pt x="16" y="338"/>
                  </a:lnTo>
                  <a:lnTo>
                    <a:pt x="16" y="329"/>
                  </a:lnTo>
                  <a:lnTo>
                    <a:pt x="16" y="321"/>
                  </a:lnTo>
                  <a:lnTo>
                    <a:pt x="16" y="311"/>
                  </a:lnTo>
                  <a:lnTo>
                    <a:pt x="25" y="311"/>
                  </a:lnTo>
                  <a:lnTo>
                    <a:pt x="150" y="309"/>
                  </a:lnTo>
                  <a:lnTo>
                    <a:pt x="153" y="309"/>
                  </a:lnTo>
                  <a:lnTo>
                    <a:pt x="155" y="309"/>
                  </a:lnTo>
                  <a:lnTo>
                    <a:pt x="205" y="309"/>
                  </a:lnTo>
                  <a:lnTo>
                    <a:pt x="223" y="309"/>
                  </a:lnTo>
                  <a:lnTo>
                    <a:pt x="223" y="309"/>
                  </a:lnTo>
                  <a:lnTo>
                    <a:pt x="242" y="308"/>
                  </a:lnTo>
                  <a:lnTo>
                    <a:pt x="242" y="314"/>
                  </a:lnTo>
                  <a:lnTo>
                    <a:pt x="242" y="319"/>
                  </a:lnTo>
                  <a:lnTo>
                    <a:pt x="242" y="326"/>
                  </a:lnTo>
                  <a:lnTo>
                    <a:pt x="242" y="332"/>
                  </a:lnTo>
                  <a:close/>
                  <a:moveTo>
                    <a:pt x="242" y="292"/>
                  </a:moveTo>
                  <a:lnTo>
                    <a:pt x="242" y="292"/>
                  </a:lnTo>
                  <a:lnTo>
                    <a:pt x="242" y="292"/>
                  </a:lnTo>
                  <a:lnTo>
                    <a:pt x="242" y="292"/>
                  </a:lnTo>
                  <a:lnTo>
                    <a:pt x="242" y="292"/>
                  </a:lnTo>
                  <a:lnTo>
                    <a:pt x="241" y="292"/>
                  </a:lnTo>
                  <a:lnTo>
                    <a:pt x="205" y="293"/>
                  </a:lnTo>
                  <a:lnTo>
                    <a:pt x="183" y="293"/>
                  </a:lnTo>
                  <a:lnTo>
                    <a:pt x="167" y="293"/>
                  </a:lnTo>
                  <a:lnTo>
                    <a:pt x="155" y="293"/>
                  </a:lnTo>
                  <a:lnTo>
                    <a:pt x="81" y="294"/>
                  </a:lnTo>
                  <a:lnTo>
                    <a:pt x="16" y="295"/>
                  </a:lnTo>
                  <a:lnTo>
                    <a:pt x="16" y="286"/>
                  </a:lnTo>
                  <a:lnTo>
                    <a:pt x="16" y="278"/>
                  </a:lnTo>
                  <a:lnTo>
                    <a:pt x="16" y="269"/>
                  </a:lnTo>
                  <a:lnTo>
                    <a:pt x="16" y="261"/>
                  </a:lnTo>
                  <a:lnTo>
                    <a:pt x="114" y="255"/>
                  </a:lnTo>
                  <a:lnTo>
                    <a:pt x="195" y="250"/>
                  </a:lnTo>
                  <a:lnTo>
                    <a:pt x="197" y="250"/>
                  </a:lnTo>
                  <a:lnTo>
                    <a:pt x="205" y="249"/>
                  </a:lnTo>
                  <a:lnTo>
                    <a:pt x="206" y="249"/>
                  </a:lnTo>
                  <a:lnTo>
                    <a:pt x="206" y="249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42" y="248"/>
                  </a:lnTo>
                  <a:lnTo>
                    <a:pt x="242" y="258"/>
                  </a:lnTo>
                  <a:lnTo>
                    <a:pt x="242" y="270"/>
                  </a:lnTo>
                  <a:lnTo>
                    <a:pt x="242" y="280"/>
                  </a:lnTo>
                  <a:lnTo>
                    <a:pt x="242" y="292"/>
                  </a:lnTo>
                  <a:close/>
                  <a:moveTo>
                    <a:pt x="242" y="224"/>
                  </a:moveTo>
                  <a:lnTo>
                    <a:pt x="242" y="226"/>
                  </a:lnTo>
                  <a:lnTo>
                    <a:pt x="242" y="228"/>
                  </a:lnTo>
                  <a:lnTo>
                    <a:pt x="242" y="230"/>
                  </a:lnTo>
                  <a:lnTo>
                    <a:pt x="242" y="232"/>
                  </a:lnTo>
                  <a:lnTo>
                    <a:pt x="234" y="232"/>
                  </a:lnTo>
                  <a:lnTo>
                    <a:pt x="211" y="233"/>
                  </a:lnTo>
                  <a:lnTo>
                    <a:pt x="195" y="234"/>
                  </a:lnTo>
                  <a:lnTo>
                    <a:pt x="155" y="237"/>
                  </a:lnTo>
                  <a:lnTo>
                    <a:pt x="25" y="243"/>
                  </a:lnTo>
                  <a:lnTo>
                    <a:pt x="16" y="245"/>
                  </a:lnTo>
                  <a:lnTo>
                    <a:pt x="16" y="235"/>
                  </a:lnTo>
                  <a:lnTo>
                    <a:pt x="16" y="227"/>
                  </a:lnTo>
                  <a:lnTo>
                    <a:pt x="16" y="218"/>
                  </a:lnTo>
                  <a:lnTo>
                    <a:pt x="16" y="210"/>
                  </a:lnTo>
                  <a:lnTo>
                    <a:pt x="183" y="196"/>
                  </a:lnTo>
                  <a:lnTo>
                    <a:pt x="188" y="196"/>
                  </a:lnTo>
                  <a:lnTo>
                    <a:pt x="205" y="194"/>
                  </a:lnTo>
                  <a:lnTo>
                    <a:pt x="242" y="192"/>
                  </a:lnTo>
                  <a:lnTo>
                    <a:pt x="242" y="200"/>
                  </a:lnTo>
                  <a:lnTo>
                    <a:pt x="242" y="208"/>
                  </a:lnTo>
                  <a:lnTo>
                    <a:pt x="242" y="216"/>
                  </a:lnTo>
                  <a:lnTo>
                    <a:pt x="242" y="224"/>
                  </a:lnTo>
                  <a:close/>
                  <a:moveTo>
                    <a:pt x="242" y="175"/>
                  </a:moveTo>
                  <a:lnTo>
                    <a:pt x="205" y="178"/>
                  </a:lnTo>
                  <a:lnTo>
                    <a:pt x="155" y="182"/>
                  </a:lnTo>
                  <a:lnTo>
                    <a:pt x="25" y="194"/>
                  </a:lnTo>
                  <a:lnTo>
                    <a:pt x="16" y="194"/>
                  </a:lnTo>
                  <a:lnTo>
                    <a:pt x="16" y="186"/>
                  </a:lnTo>
                  <a:lnTo>
                    <a:pt x="16" y="178"/>
                  </a:lnTo>
                  <a:lnTo>
                    <a:pt x="16" y="170"/>
                  </a:lnTo>
                  <a:lnTo>
                    <a:pt x="16" y="162"/>
                  </a:lnTo>
                  <a:lnTo>
                    <a:pt x="25" y="161"/>
                  </a:lnTo>
                  <a:lnTo>
                    <a:pt x="155" y="144"/>
                  </a:lnTo>
                  <a:lnTo>
                    <a:pt x="189" y="140"/>
                  </a:lnTo>
                  <a:lnTo>
                    <a:pt x="242" y="134"/>
                  </a:lnTo>
                  <a:lnTo>
                    <a:pt x="242" y="143"/>
                  </a:lnTo>
                  <a:lnTo>
                    <a:pt x="242" y="154"/>
                  </a:lnTo>
                  <a:lnTo>
                    <a:pt x="242" y="164"/>
                  </a:lnTo>
                  <a:lnTo>
                    <a:pt x="242" y="175"/>
                  </a:lnTo>
                  <a:close/>
                  <a:moveTo>
                    <a:pt x="242" y="118"/>
                  </a:moveTo>
                  <a:lnTo>
                    <a:pt x="205" y="122"/>
                  </a:lnTo>
                  <a:lnTo>
                    <a:pt x="189" y="124"/>
                  </a:lnTo>
                  <a:lnTo>
                    <a:pt x="189" y="124"/>
                  </a:lnTo>
                  <a:lnTo>
                    <a:pt x="51" y="141"/>
                  </a:lnTo>
                  <a:lnTo>
                    <a:pt x="25" y="144"/>
                  </a:lnTo>
                  <a:lnTo>
                    <a:pt x="16" y="146"/>
                  </a:lnTo>
                  <a:lnTo>
                    <a:pt x="16" y="137"/>
                  </a:lnTo>
                  <a:lnTo>
                    <a:pt x="16" y="129"/>
                  </a:lnTo>
                  <a:lnTo>
                    <a:pt x="16" y="121"/>
                  </a:lnTo>
                  <a:lnTo>
                    <a:pt x="16" y="113"/>
                  </a:lnTo>
                  <a:lnTo>
                    <a:pt x="242" y="79"/>
                  </a:lnTo>
                  <a:lnTo>
                    <a:pt x="242" y="88"/>
                  </a:lnTo>
                  <a:lnTo>
                    <a:pt x="242" y="97"/>
                  </a:lnTo>
                  <a:lnTo>
                    <a:pt x="242" y="108"/>
                  </a:lnTo>
                  <a:lnTo>
                    <a:pt x="242" y="118"/>
                  </a:lnTo>
                  <a:close/>
                  <a:moveTo>
                    <a:pt x="242" y="63"/>
                  </a:moveTo>
                  <a:lnTo>
                    <a:pt x="205" y="68"/>
                  </a:lnTo>
                  <a:lnTo>
                    <a:pt x="155" y="76"/>
                  </a:lnTo>
                  <a:lnTo>
                    <a:pt x="25" y="96"/>
                  </a:lnTo>
                  <a:lnTo>
                    <a:pt x="16" y="97"/>
                  </a:lnTo>
                  <a:lnTo>
                    <a:pt x="16" y="84"/>
                  </a:lnTo>
                  <a:lnTo>
                    <a:pt x="16" y="75"/>
                  </a:lnTo>
                  <a:lnTo>
                    <a:pt x="16" y="68"/>
                  </a:lnTo>
                  <a:lnTo>
                    <a:pt x="16" y="65"/>
                  </a:lnTo>
                  <a:lnTo>
                    <a:pt x="17" y="65"/>
                  </a:lnTo>
                  <a:lnTo>
                    <a:pt x="21" y="64"/>
                  </a:lnTo>
                  <a:lnTo>
                    <a:pt x="25" y="64"/>
                  </a:lnTo>
                  <a:lnTo>
                    <a:pt x="31" y="63"/>
                  </a:lnTo>
                  <a:lnTo>
                    <a:pt x="33" y="61"/>
                  </a:lnTo>
                  <a:lnTo>
                    <a:pt x="37" y="61"/>
                  </a:lnTo>
                  <a:lnTo>
                    <a:pt x="39" y="60"/>
                  </a:lnTo>
                  <a:lnTo>
                    <a:pt x="43" y="60"/>
                  </a:lnTo>
                  <a:lnTo>
                    <a:pt x="54" y="58"/>
                  </a:lnTo>
                  <a:lnTo>
                    <a:pt x="66" y="56"/>
                  </a:lnTo>
                  <a:lnTo>
                    <a:pt x="79" y="52"/>
                  </a:lnTo>
                  <a:lnTo>
                    <a:pt x="93" y="50"/>
                  </a:lnTo>
                  <a:lnTo>
                    <a:pt x="108" y="46"/>
                  </a:lnTo>
                  <a:lnTo>
                    <a:pt x="123" y="44"/>
                  </a:lnTo>
                  <a:lnTo>
                    <a:pt x="138" y="41"/>
                  </a:lnTo>
                  <a:lnTo>
                    <a:pt x="153" y="37"/>
                  </a:lnTo>
                  <a:lnTo>
                    <a:pt x="168" y="35"/>
                  </a:lnTo>
                  <a:lnTo>
                    <a:pt x="182" y="32"/>
                  </a:lnTo>
                  <a:lnTo>
                    <a:pt x="196" y="29"/>
                  </a:lnTo>
                  <a:lnTo>
                    <a:pt x="207" y="27"/>
                  </a:lnTo>
                  <a:lnTo>
                    <a:pt x="218" y="25"/>
                  </a:lnTo>
                  <a:lnTo>
                    <a:pt x="227" y="22"/>
                  </a:lnTo>
                  <a:lnTo>
                    <a:pt x="234" y="21"/>
                  </a:lnTo>
                  <a:lnTo>
                    <a:pt x="240" y="20"/>
                  </a:lnTo>
                  <a:lnTo>
                    <a:pt x="241" y="20"/>
                  </a:lnTo>
                  <a:lnTo>
                    <a:pt x="241" y="20"/>
                  </a:lnTo>
                  <a:lnTo>
                    <a:pt x="242" y="20"/>
                  </a:lnTo>
                  <a:lnTo>
                    <a:pt x="242" y="20"/>
                  </a:lnTo>
                  <a:lnTo>
                    <a:pt x="242" y="25"/>
                  </a:lnTo>
                  <a:lnTo>
                    <a:pt x="242" y="33"/>
                  </a:lnTo>
                  <a:lnTo>
                    <a:pt x="242" y="46"/>
                  </a:lnTo>
                  <a:lnTo>
                    <a:pt x="242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7" name="Freeform 67">
              <a:extLst>
                <a:ext uri="{FF2B5EF4-FFF2-40B4-BE49-F238E27FC236}">
                  <a16:creationId xmlns:a16="http://schemas.microsoft.com/office/drawing/2014/main" id="{363B38D1-8B0E-49EC-9550-29D2EA71AA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2" y="3205"/>
              <a:ext cx="102" cy="32"/>
            </a:xfrm>
            <a:custGeom>
              <a:avLst/>
              <a:gdLst>
                <a:gd name="T0" fmla="*/ 44 w 131"/>
                <a:gd name="T1" fmla="*/ 2 h 46"/>
                <a:gd name="T2" fmla="*/ 40 w 131"/>
                <a:gd name="T3" fmla="*/ 0 h 46"/>
                <a:gd name="T4" fmla="*/ 39 w 131"/>
                <a:gd name="T5" fmla="*/ 0 h 46"/>
                <a:gd name="T6" fmla="*/ 0 w 131"/>
                <a:gd name="T7" fmla="*/ 37 h 46"/>
                <a:gd name="T8" fmla="*/ 36 w 131"/>
                <a:gd name="T9" fmla="*/ 40 h 46"/>
                <a:gd name="T10" fmla="*/ 44 w 131"/>
                <a:gd name="T11" fmla="*/ 41 h 46"/>
                <a:gd name="T12" fmla="*/ 49 w 131"/>
                <a:gd name="T13" fmla="*/ 41 h 46"/>
                <a:gd name="T14" fmla="*/ 94 w 131"/>
                <a:gd name="T15" fmla="*/ 44 h 46"/>
                <a:gd name="T16" fmla="*/ 131 w 131"/>
                <a:gd name="T17" fmla="*/ 46 h 46"/>
                <a:gd name="T18" fmla="*/ 131 w 131"/>
                <a:gd name="T19" fmla="*/ 36 h 46"/>
                <a:gd name="T20" fmla="*/ 131 w 131"/>
                <a:gd name="T21" fmla="*/ 26 h 46"/>
                <a:gd name="T22" fmla="*/ 131 w 131"/>
                <a:gd name="T23" fmla="*/ 15 h 46"/>
                <a:gd name="T24" fmla="*/ 131 w 131"/>
                <a:gd name="T25" fmla="*/ 4 h 46"/>
                <a:gd name="T26" fmla="*/ 94 w 131"/>
                <a:gd name="T27" fmla="*/ 3 h 46"/>
                <a:gd name="T28" fmla="*/ 44 w 131"/>
                <a:gd name="T29" fmla="*/ 2 h 46"/>
                <a:gd name="T30" fmla="*/ 94 w 131"/>
                <a:gd name="T31" fmla="*/ 31 h 46"/>
                <a:gd name="T32" fmla="*/ 44 w 131"/>
                <a:gd name="T33" fmla="*/ 29 h 46"/>
                <a:gd name="T34" fmla="*/ 44 w 131"/>
                <a:gd name="T35" fmla="*/ 13 h 46"/>
                <a:gd name="T36" fmla="*/ 94 w 131"/>
                <a:gd name="T37" fmla="*/ 15 h 46"/>
                <a:gd name="T38" fmla="*/ 94 w 131"/>
                <a:gd name="T39" fmla="*/ 31 h 46"/>
                <a:gd name="T40" fmla="*/ 110 w 131"/>
                <a:gd name="T41" fmla="*/ 14 h 46"/>
                <a:gd name="T42" fmla="*/ 115 w 131"/>
                <a:gd name="T43" fmla="*/ 15 h 46"/>
                <a:gd name="T44" fmla="*/ 117 w 131"/>
                <a:gd name="T45" fmla="*/ 16 h 46"/>
                <a:gd name="T46" fmla="*/ 119 w 131"/>
                <a:gd name="T47" fmla="*/ 20 h 46"/>
                <a:gd name="T48" fmla="*/ 121 w 131"/>
                <a:gd name="T49" fmla="*/ 23 h 46"/>
                <a:gd name="T50" fmla="*/ 119 w 131"/>
                <a:gd name="T51" fmla="*/ 28 h 46"/>
                <a:gd name="T52" fmla="*/ 117 w 131"/>
                <a:gd name="T53" fmla="*/ 30 h 46"/>
                <a:gd name="T54" fmla="*/ 115 w 131"/>
                <a:gd name="T55" fmla="*/ 33 h 46"/>
                <a:gd name="T56" fmla="*/ 110 w 131"/>
                <a:gd name="T57" fmla="*/ 34 h 46"/>
                <a:gd name="T58" fmla="*/ 107 w 131"/>
                <a:gd name="T59" fmla="*/ 33 h 46"/>
                <a:gd name="T60" fmla="*/ 104 w 131"/>
                <a:gd name="T61" fmla="*/ 30 h 46"/>
                <a:gd name="T62" fmla="*/ 102 w 131"/>
                <a:gd name="T63" fmla="*/ 28 h 46"/>
                <a:gd name="T64" fmla="*/ 101 w 131"/>
                <a:gd name="T65" fmla="*/ 23 h 46"/>
                <a:gd name="T66" fmla="*/ 102 w 131"/>
                <a:gd name="T67" fmla="*/ 20 h 46"/>
                <a:gd name="T68" fmla="*/ 104 w 131"/>
                <a:gd name="T69" fmla="*/ 16 h 46"/>
                <a:gd name="T70" fmla="*/ 107 w 131"/>
                <a:gd name="T71" fmla="*/ 15 h 46"/>
                <a:gd name="T72" fmla="*/ 110 w 131"/>
                <a:gd name="T73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1" h="46">
                  <a:moveTo>
                    <a:pt x="44" y="2"/>
                  </a:moveTo>
                  <a:lnTo>
                    <a:pt x="40" y="0"/>
                  </a:lnTo>
                  <a:lnTo>
                    <a:pt x="39" y="0"/>
                  </a:lnTo>
                  <a:lnTo>
                    <a:pt x="0" y="37"/>
                  </a:lnTo>
                  <a:lnTo>
                    <a:pt x="36" y="40"/>
                  </a:lnTo>
                  <a:lnTo>
                    <a:pt x="44" y="41"/>
                  </a:lnTo>
                  <a:lnTo>
                    <a:pt x="49" y="41"/>
                  </a:lnTo>
                  <a:lnTo>
                    <a:pt x="94" y="44"/>
                  </a:lnTo>
                  <a:lnTo>
                    <a:pt x="131" y="46"/>
                  </a:lnTo>
                  <a:lnTo>
                    <a:pt x="131" y="36"/>
                  </a:lnTo>
                  <a:lnTo>
                    <a:pt x="131" y="26"/>
                  </a:lnTo>
                  <a:lnTo>
                    <a:pt x="131" y="15"/>
                  </a:lnTo>
                  <a:lnTo>
                    <a:pt x="131" y="4"/>
                  </a:lnTo>
                  <a:lnTo>
                    <a:pt x="94" y="3"/>
                  </a:lnTo>
                  <a:lnTo>
                    <a:pt x="44" y="2"/>
                  </a:lnTo>
                  <a:close/>
                  <a:moveTo>
                    <a:pt x="94" y="31"/>
                  </a:moveTo>
                  <a:lnTo>
                    <a:pt x="44" y="29"/>
                  </a:lnTo>
                  <a:lnTo>
                    <a:pt x="44" y="13"/>
                  </a:lnTo>
                  <a:lnTo>
                    <a:pt x="94" y="15"/>
                  </a:lnTo>
                  <a:lnTo>
                    <a:pt x="94" y="31"/>
                  </a:lnTo>
                  <a:close/>
                  <a:moveTo>
                    <a:pt x="110" y="14"/>
                  </a:moveTo>
                  <a:lnTo>
                    <a:pt x="115" y="15"/>
                  </a:lnTo>
                  <a:lnTo>
                    <a:pt x="117" y="16"/>
                  </a:lnTo>
                  <a:lnTo>
                    <a:pt x="119" y="20"/>
                  </a:lnTo>
                  <a:lnTo>
                    <a:pt x="121" y="23"/>
                  </a:lnTo>
                  <a:lnTo>
                    <a:pt x="119" y="28"/>
                  </a:lnTo>
                  <a:lnTo>
                    <a:pt x="117" y="30"/>
                  </a:lnTo>
                  <a:lnTo>
                    <a:pt x="115" y="33"/>
                  </a:lnTo>
                  <a:lnTo>
                    <a:pt x="110" y="34"/>
                  </a:lnTo>
                  <a:lnTo>
                    <a:pt x="107" y="33"/>
                  </a:lnTo>
                  <a:lnTo>
                    <a:pt x="104" y="30"/>
                  </a:lnTo>
                  <a:lnTo>
                    <a:pt x="102" y="28"/>
                  </a:lnTo>
                  <a:lnTo>
                    <a:pt x="101" y="23"/>
                  </a:lnTo>
                  <a:lnTo>
                    <a:pt x="102" y="20"/>
                  </a:lnTo>
                  <a:lnTo>
                    <a:pt x="104" y="16"/>
                  </a:lnTo>
                  <a:lnTo>
                    <a:pt x="107" y="15"/>
                  </a:lnTo>
                  <a:lnTo>
                    <a:pt x="11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8" name="Freeform 68">
              <a:extLst>
                <a:ext uri="{FF2B5EF4-FFF2-40B4-BE49-F238E27FC236}">
                  <a16:creationId xmlns:a16="http://schemas.microsoft.com/office/drawing/2014/main" id="{3BA0A7A7-170A-45A5-B077-8E20E4A98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273"/>
              <a:ext cx="174" cy="86"/>
            </a:xfrm>
            <a:custGeom>
              <a:avLst/>
              <a:gdLst>
                <a:gd name="T0" fmla="*/ 188 w 226"/>
                <a:gd name="T1" fmla="*/ 21 h 125"/>
                <a:gd name="T2" fmla="*/ 25 w 226"/>
                <a:gd name="T3" fmla="*/ 4 h 125"/>
                <a:gd name="T4" fmla="*/ 25 w 226"/>
                <a:gd name="T5" fmla="*/ 4 h 125"/>
                <a:gd name="T6" fmla="*/ 9 w 226"/>
                <a:gd name="T7" fmla="*/ 19 h 125"/>
                <a:gd name="T8" fmla="*/ 9 w 226"/>
                <a:gd name="T9" fmla="*/ 1 h 125"/>
                <a:gd name="T10" fmla="*/ 0 w 226"/>
                <a:gd name="T11" fmla="*/ 0 h 125"/>
                <a:gd name="T12" fmla="*/ 0 w 226"/>
                <a:gd name="T13" fmla="*/ 35 h 125"/>
                <a:gd name="T14" fmla="*/ 0 w 226"/>
                <a:gd name="T15" fmla="*/ 62 h 125"/>
                <a:gd name="T16" fmla="*/ 0 w 226"/>
                <a:gd name="T17" fmla="*/ 81 h 125"/>
                <a:gd name="T18" fmla="*/ 0 w 226"/>
                <a:gd name="T19" fmla="*/ 89 h 125"/>
                <a:gd name="T20" fmla="*/ 5 w 226"/>
                <a:gd name="T21" fmla="*/ 89 h 125"/>
                <a:gd name="T22" fmla="*/ 13 w 226"/>
                <a:gd name="T23" fmla="*/ 91 h 125"/>
                <a:gd name="T24" fmla="*/ 24 w 226"/>
                <a:gd name="T25" fmla="*/ 92 h 125"/>
                <a:gd name="T26" fmla="*/ 38 w 226"/>
                <a:gd name="T27" fmla="*/ 95 h 125"/>
                <a:gd name="T28" fmla="*/ 54 w 226"/>
                <a:gd name="T29" fmla="*/ 97 h 125"/>
                <a:gd name="T30" fmla="*/ 73 w 226"/>
                <a:gd name="T31" fmla="*/ 100 h 125"/>
                <a:gd name="T32" fmla="*/ 91 w 226"/>
                <a:gd name="T33" fmla="*/ 103 h 125"/>
                <a:gd name="T34" fmla="*/ 112 w 226"/>
                <a:gd name="T35" fmla="*/ 106 h 125"/>
                <a:gd name="T36" fmla="*/ 131 w 226"/>
                <a:gd name="T37" fmla="*/ 110 h 125"/>
                <a:gd name="T38" fmla="*/ 150 w 226"/>
                <a:gd name="T39" fmla="*/ 113 h 125"/>
                <a:gd name="T40" fmla="*/ 168 w 226"/>
                <a:gd name="T41" fmla="*/ 115 h 125"/>
                <a:gd name="T42" fmla="*/ 186 w 226"/>
                <a:gd name="T43" fmla="*/ 118 h 125"/>
                <a:gd name="T44" fmla="*/ 201 w 226"/>
                <a:gd name="T45" fmla="*/ 120 h 125"/>
                <a:gd name="T46" fmla="*/ 212 w 226"/>
                <a:gd name="T47" fmla="*/ 122 h 125"/>
                <a:gd name="T48" fmla="*/ 221 w 226"/>
                <a:gd name="T49" fmla="*/ 123 h 125"/>
                <a:gd name="T50" fmla="*/ 226 w 226"/>
                <a:gd name="T51" fmla="*/ 125 h 125"/>
                <a:gd name="T52" fmla="*/ 226 w 226"/>
                <a:gd name="T53" fmla="*/ 123 h 125"/>
                <a:gd name="T54" fmla="*/ 226 w 226"/>
                <a:gd name="T55" fmla="*/ 120 h 125"/>
                <a:gd name="T56" fmla="*/ 226 w 226"/>
                <a:gd name="T57" fmla="*/ 116 h 125"/>
                <a:gd name="T58" fmla="*/ 226 w 226"/>
                <a:gd name="T59" fmla="*/ 111 h 125"/>
                <a:gd name="T60" fmla="*/ 108 w 226"/>
                <a:gd name="T61" fmla="*/ 92 h 125"/>
                <a:gd name="T62" fmla="*/ 188 w 226"/>
                <a:gd name="T63" fmla="*/ 2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6" h="125">
                  <a:moveTo>
                    <a:pt x="188" y="21"/>
                  </a:moveTo>
                  <a:lnTo>
                    <a:pt x="25" y="4"/>
                  </a:lnTo>
                  <a:lnTo>
                    <a:pt x="25" y="4"/>
                  </a:lnTo>
                  <a:lnTo>
                    <a:pt x="9" y="19"/>
                  </a:lnTo>
                  <a:lnTo>
                    <a:pt x="9" y="1"/>
                  </a:lnTo>
                  <a:lnTo>
                    <a:pt x="0" y="0"/>
                  </a:lnTo>
                  <a:lnTo>
                    <a:pt x="0" y="35"/>
                  </a:lnTo>
                  <a:lnTo>
                    <a:pt x="0" y="62"/>
                  </a:lnTo>
                  <a:lnTo>
                    <a:pt x="0" y="81"/>
                  </a:lnTo>
                  <a:lnTo>
                    <a:pt x="0" y="89"/>
                  </a:lnTo>
                  <a:lnTo>
                    <a:pt x="5" y="89"/>
                  </a:lnTo>
                  <a:lnTo>
                    <a:pt x="13" y="91"/>
                  </a:lnTo>
                  <a:lnTo>
                    <a:pt x="24" y="92"/>
                  </a:lnTo>
                  <a:lnTo>
                    <a:pt x="38" y="95"/>
                  </a:lnTo>
                  <a:lnTo>
                    <a:pt x="54" y="97"/>
                  </a:lnTo>
                  <a:lnTo>
                    <a:pt x="73" y="100"/>
                  </a:lnTo>
                  <a:lnTo>
                    <a:pt x="91" y="103"/>
                  </a:lnTo>
                  <a:lnTo>
                    <a:pt x="112" y="106"/>
                  </a:lnTo>
                  <a:lnTo>
                    <a:pt x="131" y="110"/>
                  </a:lnTo>
                  <a:lnTo>
                    <a:pt x="150" y="113"/>
                  </a:lnTo>
                  <a:lnTo>
                    <a:pt x="168" y="115"/>
                  </a:lnTo>
                  <a:lnTo>
                    <a:pt x="186" y="118"/>
                  </a:lnTo>
                  <a:lnTo>
                    <a:pt x="201" y="120"/>
                  </a:lnTo>
                  <a:lnTo>
                    <a:pt x="212" y="122"/>
                  </a:lnTo>
                  <a:lnTo>
                    <a:pt x="221" y="123"/>
                  </a:lnTo>
                  <a:lnTo>
                    <a:pt x="226" y="125"/>
                  </a:lnTo>
                  <a:lnTo>
                    <a:pt x="226" y="123"/>
                  </a:lnTo>
                  <a:lnTo>
                    <a:pt x="226" y="120"/>
                  </a:lnTo>
                  <a:lnTo>
                    <a:pt x="226" y="116"/>
                  </a:lnTo>
                  <a:lnTo>
                    <a:pt x="226" y="111"/>
                  </a:lnTo>
                  <a:lnTo>
                    <a:pt x="108" y="92"/>
                  </a:lnTo>
                  <a:lnTo>
                    <a:pt x="188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9" name="Freeform 69">
              <a:extLst>
                <a:ext uri="{FF2B5EF4-FFF2-40B4-BE49-F238E27FC236}">
                  <a16:creationId xmlns:a16="http://schemas.microsoft.com/office/drawing/2014/main" id="{3AA84C7D-058C-4A9C-A2BF-274CDE012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0" y="3146"/>
              <a:ext cx="14" cy="13"/>
            </a:xfrm>
            <a:custGeom>
              <a:avLst/>
              <a:gdLst>
                <a:gd name="T0" fmla="*/ 19 w 19"/>
                <a:gd name="T1" fmla="*/ 19 h 19"/>
                <a:gd name="T2" fmla="*/ 19 w 19"/>
                <a:gd name="T3" fmla="*/ 14 h 19"/>
                <a:gd name="T4" fmla="*/ 19 w 19"/>
                <a:gd name="T5" fmla="*/ 9 h 19"/>
                <a:gd name="T6" fmla="*/ 19 w 19"/>
                <a:gd name="T7" fmla="*/ 5 h 19"/>
                <a:gd name="T8" fmla="*/ 19 w 19"/>
                <a:gd name="T9" fmla="*/ 0 h 19"/>
                <a:gd name="T10" fmla="*/ 0 w 19"/>
                <a:gd name="T11" fmla="*/ 17 h 19"/>
                <a:gd name="T12" fmla="*/ 19 w 19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9" y="19"/>
                  </a:moveTo>
                  <a:lnTo>
                    <a:pt x="19" y="14"/>
                  </a:lnTo>
                  <a:lnTo>
                    <a:pt x="19" y="9"/>
                  </a:lnTo>
                  <a:lnTo>
                    <a:pt x="19" y="5"/>
                  </a:lnTo>
                  <a:lnTo>
                    <a:pt x="19" y="0"/>
                  </a:lnTo>
                  <a:lnTo>
                    <a:pt x="0" y="17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0" name="Freeform 70">
              <a:extLst>
                <a:ext uri="{FF2B5EF4-FFF2-40B4-BE49-F238E27FC236}">
                  <a16:creationId xmlns:a16="http://schemas.microsoft.com/office/drawing/2014/main" id="{9DB790D3-B447-49A7-B373-47C5C3BCD8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62" y="3241"/>
              <a:ext cx="142" cy="36"/>
            </a:xfrm>
            <a:custGeom>
              <a:avLst/>
              <a:gdLst>
                <a:gd name="T0" fmla="*/ 97 w 184"/>
                <a:gd name="T1" fmla="*/ 5 h 52"/>
                <a:gd name="T2" fmla="*/ 39 w 184"/>
                <a:gd name="T3" fmla="*/ 0 h 52"/>
                <a:gd name="T4" fmla="*/ 36 w 184"/>
                <a:gd name="T5" fmla="*/ 0 h 52"/>
                <a:gd name="T6" fmla="*/ 0 w 184"/>
                <a:gd name="T7" fmla="*/ 34 h 52"/>
                <a:gd name="T8" fmla="*/ 161 w 184"/>
                <a:gd name="T9" fmla="*/ 52 h 52"/>
                <a:gd name="T10" fmla="*/ 184 w 184"/>
                <a:gd name="T11" fmla="*/ 31 h 52"/>
                <a:gd name="T12" fmla="*/ 184 w 184"/>
                <a:gd name="T13" fmla="*/ 26 h 52"/>
                <a:gd name="T14" fmla="*/ 184 w 184"/>
                <a:gd name="T15" fmla="*/ 21 h 52"/>
                <a:gd name="T16" fmla="*/ 184 w 184"/>
                <a:gd name="T17" fmla="*/ 15 h 52"/>
                <a:gd name="T18" fmla="*/ 184 w 184"/>
                <a:gd name="T19" fmla="*/ 11 h 52"/>
                <a:gd name="T20" fmla="*/ 147 w 184"/>
                <a:gd name="T21" fmla="*/ 8 h 52"/>
                <a:gd name="T22" fmla="*/ 97 w 184"/>
                <a:gd name="T23" fmla="*/ 5 h 52"/>
                <a:gd name="T24" fmla="*/ 147 w 184"/>
                <a:gd name="T25" fmla="*/ 37 h 52"/>
                <a:gd name="T26" fmla="*/ 97 w 184"/>
                <a:gd name="T27" fmla="*/ 32 h 52"/>
                <a:gd name="T28" fmla="*/ 97 w 184"/>
                <a:gd name="T29" fmla="*/ 16 h 52"/>
                <a:gd name="T30" fmla="*/ 147 w 184"/>
                <a:gd name="T31" fmla="*/ 21 h 52"/>
                <a:gd name="T32" fmla="*/ 147 w 184"/>
                <a:gd name="T33" fmla="*/ 37 h 52"/>
                <a:gd name="T34" fmla="*/ 163 w 184"/>
                <a:gd name="T35" fmla="*/ 19 h 52"/>
                <a:gd name="T36" fmla="*/ 168 w 184"/>
                <a:gd name="T37" fmla="*/ 20 h 52"/>
                <a:gd name="T38" fmla="*/ 170 w 184"/>
                <a:gd name="T39" fmla="*/ 21 h 52"/>
                <a:gd name="T40" fmla="*/ 172 w 184"/>
                <a:gd name="T41" fmla="*/ 24 h 52"/>
                <a:gd name="T42" fmla="*/ 174 w 184"/>
                <a:gd name="T43" fmla="*/ 28 h 52"/>
                <a:gd name="T44" fmla="*/ 172 w 184"/>
                <a:gd name="T45" fmla="*/ 32 h 52"/>
                <a:gd name="T46" fmla="*/ 170 w 184"/>
                <a:gd name="T47" fmla="*/ 35 h 52"/>
                <a:gd name="T48" fmla="*/ 168 w 184"/>
                <a:gd name="T49" fmla="*/ 37 h 52"/>
                <a:gd name="T50" fmla="*/ 163 w 184"/>
                <a:gd name="T51" fmla="*/ 38 h 52"/>
                <a:gd name="T52" fmla="*/ 160 w 184"/>
                <a:gd name="T53" fmla="*/ 37 h 52"/>
                <a:gd name="T54" fmla="*/ 157 w 184"/>
                <a:gd name="T55" fmla="*/ 35 h 52"/>
                <a:gd name="T56" fmla="*/ 155 w 184"/>
                <a:gd name="T57" fmla="*/ 32 h 52"/>
                <a:gd name="T58" fmla="*/ 154 w 184"/>
                <a:gd name="T59" fmla="*/ 28 h 52"/>
                <a:gd name="T60" fmla="*/ 155 w 184"/>
                <a:gd name="T61" fmla="*/ 24 h 52"/>
                <a:gd name="T62" fmla="*/ 157 w 184"/>
                <a:gd name="T63" fmla="*/ 21 h 52"/>
                <a:gd name="T64" fmla="*/ 160 w 184"/>
                <a:gd name="T65" fmla="*/ 20 h 52"/>
                <a:gd name="T66" fmla="*/ 163 w 184"/>
                <a:gd name="T67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4" h="52">
                  <a:moveTo>
                    <a:pt x="97" y="5"/>
                  </a:moveTo>
                  <a:lnTo>
                    <a:pt x="39" y="0"/>
                  </a:lnTo>
                  <a:lnTo>
                    <a:pt x="36" y="0"/>
                  </a:lnTo>
                  <a:lnTo>
                    <a:pt x="0" y="34"/>
                  </a:lnTo>
                  <a:lnTo>
                    <a:pt x="161" y="52"/>
                  </a:lnTo>
                  <a:lnTo>
                    <a:pt x="184" y="31"/>
                  </a:lnTo>
                  <a:lnTo>
                    <a:pt x="184" y="26"/>
                  </a:lnTo>
                  <a:lnTo>
                    <a:pt x="184" y="21"/>
                  </a:lnTo>
                  <a:lnTo>
                    <a:pt x="184" y="15"/>
                  </a:lnTo>
                  <a:lnTo>
                    <a:pt x="184" y="11"/>
                  </a:lnTo>
                  <a:lnTo>
                    <a:pt x="147" y="8"/>
                  </a:lnTo>
                  <a:lnTo>
                    <a:pt x="97" y="5"/>
                  </a:lnTo>
                  <a:close/>
                  <a:moveTo>
                    <a:pt x="147" y="37"/>
                  </a:moveTo>
                  <a:lnTo>
                    <a:pt x="97" y="32"/>
                  </a:lnTo>
                  <a:lnTo>
                    <a:pt x="97" y="16"/>
                  </a:lnTo>
                  <a:lnTo>
                    <a:pt x="147" y="21"/>
                  </a:lnTo>
                  <a:lnTo>
                    <a:pt x="147" y="37"/>
                  </a:lnTo>
                  <a:close/>
                  <a:moveTo>
                    <a:pt x="163" y="19"/>
                  </a:moveTo>
                  <a:lnTo>
                    <a:pt x="168" y="20"/>
                  </a:lnTo>
                  <a:lnTo>
                    <a:pt x="170" y="21"/>
                  </a:lnTo>
                  <a:lnTo>
                    <a:pt x="172" y="24"/>
                  </a:lnTo>
                  <a:lnTo>
                    <a:pt x="174" y="28"/>
                  </a:lnTo>
                  <a:lnTo>
                    <a:pt x="172" y="32"/>
                  </a:lnTo>
                  <a:lnTo>
                    <a:pt x="170" y="35"/>
                  </a:lnTo>
                  <a:lnTo>
                    <a:pt x="168" y="37"/>
                  </a:lnTo>
                  <a:lnTo>
                    <a:pt x="163" y="38"/>
                  </a:lnTo>
                  <a:lnTo>
                    <a:pt x="160" y="37"/>
                  </a:lnTo>
                  <a:lnTo>
                    <a:pt x="157" y="35"/>
                  </a:lnTo>
                  <a:lnTo>
                    <a:pt x="155" y="32"/>
                  </a:lnTo>
                  <a:lnTo>
                    <a:pt x="154" y="28"/>
                  </a:lnTo>
                  <a:lnTo>
                    <a:pt x="155" y="24"/>
                  </a:lnTo>
                  <a:lnTo>
                    <a:pt x="157" y="21"/>
                  </a:lnTo>
                  <a:lnTo>
                    <a:pt x="160" y="20"/>
                  </a:lnTo>
                  <a:lnTo>
                    <a:pt x="16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1" name="Freeform 71">
              <a:extLst>
                <a:ext uri="{FF2B5EF4-FFF2-40B4-BE49-F238E27FC236}">
                  <a16:creationId xmlns:a16="http://schemas.microsoft.com/office/drawing/2014/main" id="{DEF1597C-6E80-4514-85A1-93B0C4CF84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5" y="3168"/>
              <a:ext cx="59" cy="28"/>
            </a:xfrm>
            <a:custGeom>
              <a:avLst/>
              <a:gdLst>
                <a:gd name="T0" fmla="*/ 39 w 76"/>
                <a:gd name="T1" fmla="*/ 1 h 39"/>
                <a:gd name="T2" fmla="*/ 30 w 76"/>
                <a:gd name="T3" fmla="*/ 9 h 39"/>
                <a:gd name="T4" fmla="*/ 39 w 76"/>
                <a:gd name="T5" fmla="*/ 9 h 39"/>
                <a:gd name="T6" fmla="*/ 39 w 76"/>
                <a:gd name="T7" fmla="*/ 25 h 39"/>
                <a:gd name="T8" fmla="*/ 13 w 76"/>
                <a:gd name="T9" fmla="*/ 25 h 39"/>
                <a:gd name="T10" fmla="*/ 0 w 76"/>
                <a:gd name="T11" fmla="*/ 36 h 39"/>
                <a:gd name="T12" fmla="*/ 39 w 76"/>
                <a:gd name="T13" fmla="*/ 38 h 39"/>
                <a:gd name="T14" fmla="*/ 76 w 76"/>
                <a:gd name="T15" fmla="*/ 39 h 39"/>
                <a:gd name="T16" fmla="*/ 76 w 76"/>
                <a:gd name="T17" fmla="*/ 29 h 39"/>
                <a:gd name="T18" fmla="*/ 76 w 76"/>
                <a:gd name="T19" fmla="*/ 19 h 39"/>
                <a:gd name="T20" fmla="*/ 76 w 76"/>
                <a:gd name="T21" fmla="*/ 10 h 39"/>
                <a:gd name="T22" fmla="*/ 76 w 76"/>
                <a:gd name="T23" fmla="*/ 0 h 39"/>
                <a:gd name="T24" fmla="*/ 40 w 76"/>
                <a:gd name="T25" fmla="*/ 0 h 39"/>
                <a:gd name="T26" fmla="*/ 39 w 76"/>
                <a:gd name="T27" fmla="*/ 1 h 39"/>
                <a:gd name="T28" fmla="*/ 55 w 76"/>
                <a:gd name="T29" fmla="*/ 9 h 39"/>
                <a:gd name="T30" fmla="*/ 60 w 76"/>
                <a:gd name="T31" fmla="*/ 10 h 39"/>
                <a:gd name="T32" fmla="*/ 62 w 76"/>
                <a:gd name="T33" fmla="*/ 11 h 39"/>
                <a:gd name="T34" fmla="*/ 64 w 76"/>
                <a:gd name="T35" fmla="*/ 15 h 39"/>
                <a:gd name="T36" fmla="*/ 66 w 76"/>
                <a:gd name="T37" fmla="*/ 18 h 39"/>
                <a:gd name="T38" fmla="*/ 64 w 76"/>
                <a:gd name="T39" fmla="*/ 23 h 39"/>
                <a:gd name="T40" fmla="*/ 62 w 76"/>
                <a:gd name="T41" fmla="*/ 25 h 39"/>
                <a:gd name="T42" fmla="*/ 60 w 76"/>
                <a:gd name="T43" fmla="*/ 27 h 39"/>
                <a:gd name="T44" fmla="*/ 55 w 76"/>
                <a:gd name="T45" fmla="*/ 28 h 39"/>
                <a:gd name="T46" fmla="*/ 52 w 76"/>
                <a:gd name="T47" fmla="*/ 27 h 39"/>
                <a:gd name="T48" fmla="*/ 49 w 76"/>
                <a:gd name="T49" fmla="*/ 25 h 39"/>
                <a:gd name="T50" fmla="*/ 47 w 76"/>
                <a:gd name="T51" fmla="*/ 23 h 39"/>
                <a:gd name="T52" fmla="*/ 46 w 76"/>
                <a:gd name="T53" fmla="*/ 18 h 39"/>
                <a:gd name="T54" fmla="*/ 47 w 76"/>
                <a:gd name="T55" fmla="*/ 15 h 39"/>
                <a:gd name="T56" fmla="*/ 49 w 76"/>
                <a:gd name="T57" fmla="*/ 11 h 39"/>
                <a:gd name="T58" fmla="*/ 52 w 76"/>
                <a:gd name="T59" fmla="*/ 10 h 39"/>
                <a:gd name="T60" fmla="*/ 55 w 76"/>
                <a:gd name="T61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" h="39">
                  <a:moveTo>
                    <a:pt x="39" y="1"/>
                  </a:moveTo>
                  <a:lnTo>
                    <a:pt x="30" y="9"/>
                  </a:lnTo>
                  <a:lnTo>
                    <a:pt x="39" y="9"/>
                  </a:lnTo>
                  <a:lnTo>
                    <a:pt x="39" y="25"/>
                  </a:lnTo>
                  <a:lnTo>
                    <a:pt x="13" y="25"/>
                  </a:lnTo>
                  <a:lnTo>
                    <a:pt x="0" y="36"/>
                  </a:lnTo>
                  <a:lnTo>
                    <a:pt x="39" y="38"/>
                  </a:lnTo>
                  <a:lnTo>
                    <a:pt x="76" y="39"/>
                  </a:lnTo>
                  <a:lnTo>
                    <a:pt x="76" y="29"/>
                  </a:lnTo>
                  <a:lnTo>
                    <a:pt x="76" y="19"/>
                  </a:lnTo>
                  <a:lnTo>
                    <a:pt x="76" y="10"/>
                  </a:lnTo>
                  <a:lnTo>
                    <a:pt x="76" y="0"/>
                  </a:lnTo>
                  <a:lnTo>
                    <a:pt x="40" y="0"/>
                  </a:lnTo>
                  <a:lnTo>
                    <a:pt x="39" y="1"/>
                  </a:lnTo>
                  <a:close/>
                  <a:moveTo>
                    <a:pt x="55" y="9"/>
                  </a:moveTo>
                  <a:lnTo>
                    <a:pt x="60" y="10"/>
                  </a:lnTo>
                  <a:lnTo>
                    <a:pt x="62" y="11"/>
                  </a:lnTo>
                  <a:lnTo>
                    <a:pt x="64" y="15"/>
                  </a:lnTo>
                  <a:lnTo>
                    <a:pt x="66" y="18"/>
                  </a:lnTo>
                  <a:lnTo>
                    <a:pt x="64" y="23"/>
                  </a:lnTo>
                  <a:lnTo>
                    <a:pt x="62" y="25"/>
                  </a:lnTo>
                  <a:lnTo>
                    <a:pt x="60" y="27"/>
                  </a:lnTo>
                  <a:lnTo>
                    <a:pt x="55" y="28"/>
                  </a:lnTo>
                  <a:lnTo>
                    <a:pt x="52" y="27"/>
                  </a:lnTo>
                  <a:lnTo>
                    <a:pt x="49" y="25"/>
                  </a:lnTo>
                  <a:lnTo>
                    <a:pt x="47" y="23"/>
                  </a:lnTo>
                  <a:lnTo>
                    <a:pt x="46" y="18"/>
                  </a:lnTo>
                  <a:lnTo>
                    <a:pt x="47" y="15"/>
                  </a:lnTo>
                  <a:lnTo>
                    <a:pt x="49" y="11"/>
                  </a:lnTo>
                  <a:lnTo>
                    <a:pt x="52" y="10"/>
                  </a:lnTo>
                  <a:lnTo>
                    <a:pt x="5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2" name="Freeform 72">
              <a:extLst>
                <a:ext uri="{FF2B5EF4-FFF2-40B4-BE49-F238E27FC236}">
                  <a16:creationId xmlns:a16="http://schemas.microsoft.com/office/drawing/2014/main" id="{223495E9-8C6A-42C9-8B92-77E68B084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1" y="3129"/>
              <a:ext cx="89" cy="28"/>
            </a:xfrm>
            <a:custGeom>
              <a:avLst/>
              <a:gdLst>
                <a:gd name="T0" fmla="*/ 47 w 115"/>
                <a:gd name="T1" fmla="*/ 28 h 40"/>
                <a:gd name="T2" fmla="*/ 47 w 115"/>
                <a:gd name="T3" fmla="*/ 13 h 40"/>
                <a:gd name="T4" fmla="*/ 97 w 115"/>
                <a:gd name="T5" fmla="*/ 12 h 40"/>
                <a:gd name="T6" fmla="*/ 97 w 115"/>
                <a:gd name="T7" fmla="*/ 17 h 40"/>
                <a:gd name="T8" fmla="*/ 115 w 115"/>
                <a:gd name="T9" fmla="*/ 0 h 40"/>
                <a:gd name="T10" fmla="*/ 115 w 115"/>
                <a:gd name="T11" fmla="*/ 0 h 40"/>
                <a:gd name="T12" fmla="*/ 97 w 115"/>
                <a:gd name="T13" fmla="*/ 0 h 40"/>
                <a:gd name="T14" fmla="*/ 47 w 115"/>
                <a:gd name="T15" fmla="*/ 0 h 40"/>
                <a:gd name="T16" fmla="*/ 45 w 115"/>
                <a:gd name="T17" fmla="*/ 0 h 40"/>
                <a:gd name="T18" fmla="*/ 42 w 115"/>
                <a:gd name="T19" fmla="*/ 0 h 40"/>
                <a:gd name="T20" fmla="*/ 0 w 115"/>
                <a:gd name="T21" fmla="*/ 39 h 40"/>
                <a:gd name="T22" fmla="*/ 47 w 115"/>
                <a:gd name="T23" fmla="*/ 40 h 40"/>
                <a:gd name="T24" fmla="*/ 73 w 115"/>
                <a:gd name="T25" fmla="*/ 40 h 40"/>
                <a:gd name="T26" fmla="*/ 87 w 115"/>
                <a:gd name="T27" fmla="*/ 28 h 40"/>
                <a:gd name="T28" fmla="*/ 47 w 115"/>
                <a:gd name="T29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5" h="40">
                  <a:moveTo>
                    <a:pt x="47" y="28"/>
                  </a:moveTo>
                  <a:lnTo>
                    <a:pt x="47" y="13"/>
                  </a:lnTo>
                  <a:lnTo>
                    <a:pt x="97" y="12"/>
                  </a:lnTo>
                  <a:lnTo>
                    <a:pt x="97" y="17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97" y="0"/>
                  </a:lnTo>
                  <a:lnTo>
                    <a:pt x="47" y="0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0" y="39"/>
                  </a:lnTo>
                  <a:lnTo>
                    <a:pt x="47" y="40"/>
                  </a:lnTo>
                  <a:lnTo>
                    <a:pt x="73" y="40"/>
                  </a:lnTo>
                  <a:lnTo>
                    <a:pt x="87" y="28"/>
                  </a:lnTo>
                  <a:lnTo>
                    <a:pt x="47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3" name="Freeform 73">
              <a:extLst>
                <a:ext uri="{FF2B5EF4-FFF2-40B4-BE49-F238E27FC236}">
                  <a16:creationId xmlns:a16="http://schemas.microsoft.com/office/drawing/2014/main" id="{0074FC9B-3267-4C73-999E-3FC3B22D9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" y="3069"/>
              <a:ext cx="6" cy="6"/>
            </a:xfrm>
            <a:custGeom>
              <a:avLst/>
              <a:gdLst>
                <a:gd name="T0" fmla="*/ 8 w 8"/>
                <a:gd name="T1" fmla="*/ 8 h 8"/>
                <a:gd name="T2" fmla="*/ 8 w 8"/>
                <a:gd name="T3" fmla="*/ 6 h 8"/>
                <a:gd name="T4" fmla="*/ 8 w 8"/>
                <a:gd name="T5" fmla="*/ 4 h 8"/>
                <a:gd name="T6" fmla="*/ 8 w 8"/>
                <a:gd name="T7" fmla="*/ 2 h 8"/>
                <a:gd name="T8" fmla="*/ 8 w 8"/>
                <a:gd name="T9" fmla="*/ 0 h 8"/>
                <a:gd name="T10" fmla="*/ 0 w 8"/>
                <a:gd name="T11" fmla="*/ 8 h 8"/>
                <a:gd name="T12" fmla="*/ 8 w 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8" y="6"/>
                  </a:lnTo>
                  <a:lnTo>
                    <a:pt x="8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4" name="Freeform 74">
              <a:extLst>
                <a:ext uri="{FF2B5EF4-FFF2-40B4-BE49-F238E27FC236}">
                  <a16:creationId xmlns:a16="http://schemas.microsoft.com/office/drawing/2014/main" id="{8D003F62-345D-4B8E-ABEA-928123D90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202"/>
              <a:ext cx="72" cy="26"/>
            </a:xfrm>
            <a:custGeom>
              <a:avLst/>
              <a:gdLst>
                <a:gd name="T0" fmla="*/ 21 w 95"/>
                <a:gd name="T1" fmla="*/ 0 h 38"/>
                <a:gd name="T2" fmla="*/ 9 w 95"/>
                <a:gd name="T3" fmla="*/ 11 h 38"/>
                <a:gd name="T4" fmla="*/ 9 w 95"/>
                <a:gd name="T5" fmla="*/ 0 h 38"/>
                <a:gd name="T6" fmla="*/ 0 w 95"/>
                <a:gd name="T7" fmla="*/ 0 h 38"/>
                <a:gd name="T8" fmla="*/ 0 w 95"/>
                <a:gd name="T9" fmla="*/ 8 h 38"/>
                <a:gd name="T10" fmla="*/ 0 w 95"/>
                <a:gd name="T11" fmla="*/ 16 h 38"/>
                <a:gd name="T12" fmla="*/ 0 w 95"/>
                <a:gd name="T13" fmla="*/ 25 h 38"/>
                <a:gd name="T14" fmla="*/ 0 w 95"/>
                <a:gd name="T15" fmla="*/ 33 h 38"/>
                <a:gd name="T16" fmla="*/ 6 w 95"/>
                <a:gd name="T17" fmla="*/ 33 h 38"/>
                <a:gd name="T18" fmla="*/ 58 w 95"/>
                <a:gd name="T19" fmla="*/ 38 h 38"/>
                <a:gd name="T20" fmla="*/ 95 w 95"/>
                <a:gd name="T21" fmla="*/ 2 h 38"/>
                <a:gd name="T22" fmla="*/ 21 w 95"/>
                <a:gd name="T2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38">
                  <a:moveTo>
                    <a:pt x="21" y="0"/>
                  </a:moveTo>
                  <a:lnTo>
                    <a:pt x="9" y="11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6" y="33"/>
                  </a:lnTo>
                  <a:lnTo>
                    <a:pt x="58" y="38"/>
                  </a:lnTo>
                  <a:lnTo>
                    <a:pt x="95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5" name="Freeform 75">
              <a:extLst>
                <a:ext uri="{FF2B5EF4-FFF2-40B4-BE49-F238E27FC236}">
                  <a16:creationId xmlns:a16="http://schemas.microsoft.com/office/drawing/2014/main" id="{5DC61C9D-993C-429C-8AE0-90A16225B5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5" y="3088"/>
              <a:ext cx="59" cy="30"/>
            </a:xfrm>
            <a:custGeom>
              <a:avLst/>
              <a:gdLst>
                <a:gd name="T0" fmla="*/ 48 w 75"/>
                <a:gd name="T1" fmla="*/ 1 h 45"/>
                <a:gd name="T2" fmla="*/ 38 w 75"/>
                <a:gd name="T3" fmla="*/ 10 h 45"/>
                <a:gd name="T4" fmla="*/ 32 w 75"/>
                <a:gd name="T5" fmla="*/ 16 h 45"/>
                <a:gd name="T6" fmla="*/ 38 w 75"/>
                <a:gd name="T7" fmla="*/ 16 h 45"/>
                <a:gd name="T8" fmla="*/ 38 w 75"/>
                <a:gd name="T9" fmla="*/ 32 h 45"/>
                <a:gd name="T10" fmla="*/ 14 w 75"/>
                <a:gd name="T11" fmla="*/ 33 h 45"/>
                <a:gd name="T12" fmla="*/ 0 w 75"/>
                <a:gd name="T13" fmla="*/ 45 h 45"/>
                <a:gd name="T14" fmla="*/ 13 w 75"/>
                <a:gd name="T15" fmla="*/ 45 h 45"/>
                <a:gd name="T16" fmla="*/ 16 w 75"/>
                <a:gd name="T17" fmla="*/ 45 h 45"/>
                <a:gd name="T18" fmla="*/ 38 w 75"/>
                <a:gd name="T19" fmla="*/ 45 h 45"/>
                <a:gd name="T20" fmla="*/ 74 w 75"/>
                <a:gd name="T21" fmla="*/ 44 h 45"/>
                <a:gd name="T22" fmla="*/ 75 w 75"/>
                <a:gd name="T23" fmla="*/ 44 h 45"/>
                <a:gd name="T24" fmla="*/ 75 w 75"/>
                <a:gd name="T25" fmla="*/ 32 h 45"/>
                <a:gd name="T26" fmla="*/ 75 w 75"/>
                <a:gd name="T27" fmla="*/ 22 h 45"/>
                <a:gd name="T28" fmla="*/ 75 w 75"/>
                <a:gd name="T29" fmla="*/ 10 h 45"/>
                <a:gd name="T30" fmla="*/ 75 w 75"/>
                <a:gd name="T31" fmla="*/ 0 h 45"/>
                <a:gd name="T32" fmla="*/ 48 w 75"/>
                <a:gd name="T33" fmla="*/ 1 h 45"/>
                <a:gd name="T34" fmla="*/ 48 w 75"/>
                <a:gd name="T35" fmla="*/ 1 h 45"/>
                <a:gd name="T36" fmla="*/ 65 w 75"/>
                <a:gd name="T37" fmla="*/ 23 h 45"/>
                <a:gd name="T38" fmla="*/ 63 w 75"/>
                <a:gd name="T39" fmla="*/ 28 h 45"/>
                <a:gd name="T40" fmla="*/ 61 w 75"/>
                <a:gd name="T41" fmla="*/ 30 h 45"/>
                <a:gd name="T42" fmla="*/ 59 w 75"/>
                <a:gd name="T43" fmla="*/ 32 h 45"/>
                <a:gd name="T44" fmla="*/ 54 w 75"/>
                <a:gd name="T45" fmla="*/ 33 h 45"/>
                <a:gd name="T46" fmla="*/ 51 w 75"/>
                <a:gd name="T47" fmla="*/ 32 h 45"/>
                <a:gd name="T48" fmla="*/ 48 w 75"/>
                <a:gd name="T49" fmla="*/ 30 h 45"/>
                <a:gd name="T50" fmla="*/ 46 w 75"/>
                <a:gd name="T51" fmla="*/ 28 h 45"/>
                <a:gd name="T52" fmla="*/ 45 w 75"/>
                <a:gd name="T53" fmla="*/ 23 h 45"/>
                <a:gd name="T54" fmla="*/ 46 w 75"/>
                <a:gd name="T55" fmla="*/ 20 h 45"/>
                <a:gd name="T56" fmla="*/ 48 w 75"/>
                <a:gd name="T57" fmla="*/ 16 h 45"/>
                <a:gd name="T58" fmla="*/ 51 w 75"/>
                <a:gd name="T59" fmla="*/ 15 h 45"/>
                <a:gd name="T60" fmla="*/ 54 w 75"/>
                <a:gd name="T61" fmla="*/ 14 h 45"/>
                <a:gd name="T62" fmla="*/ 59 w 75"/>
                <a:gd name="T63" fmla="*/ 15 h 45"/>
                <a:gd name="T64" fmla="*/ 61 w 75"/>
                <a:gd name="T65" fmla="*/ 16 h 45"/>
                <a:gd name="T66" fmla="*/ 63 w 75"/>
                <a:gd name="T67" fmla="*/ 20 h 45"/>
                <a:gd name="T68" fmla="*/ 65 w 75"/>
                <a:gd name="T6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" h="45">
                  <a:moveTo>
                    <a:pt x="48" y="1"/>
                  </a:moveTo>
                  <a:lnTo>
                    <a:pt x="38" y="10"/>
                  </a:lnTo>
                  <a:lnTo>
                    <a:pt x="32" y="16"/>
                  </a:lnTo>
                  <a:lnTo>
                    <a:pt x="38" y="16"/>
                  </a:lnTo>
                  <a:lnTo>
                    <a:pt x="38" y="32"/>
                  </a:lnTo>
                  <a:lnTo>
                    <a:pt x="14" y="33"/>
                  </a:lnTo>
                  <a:lnTo>
                    <a:pt x="0" y="45"/>
                  </a:lnTo>
                  <a:lnTo>
                    <a:pt x="13" y="45"/>
                  </a:lnTo>
                  <a:lnTo>
                    <a:pt x="16" y="45"/>
                  </a:lnTo>
                  <a:lnTo>
                    <a:pt x="38" y="45"/>
                  </a:lnTo>
                  <a:lnTo>
                    <a:pt x="74" y="44"/>
                  </a:lnTo>
                  <a:lnTo>
                    <a:pt x="75" y="44"/>
                  </a:lnTo>
                  <a:lnTo>
                    <a:pt x="75" y="32"/>
                  </a:lnTo>
                  <a:lnTo>
                    <a:pt x="75" y="22"/>
                  </a:lnTo>
                  <a:lnTo>
                    <a:pt x="75" y="10"/>
                  </a:lnTo>
                  <a:lnTo>
                    <a:pt x="75" y="0"/>
                  </a:lnTo>
                  <a:lnTo>
                    <a:pt x="48" y="1"/>
                  </a:lnTo>
                  <a:lnTo>
                    <a:pt x="48" y="1"/>
                  </a:lnTo>
                  <a:close/>
                  <a:moveTo>
                    <a:pt x="65" y="23"/>
                  </a:moveTo>
                  <a:lnTo>
                    <a:pt x="63" y="28"/>
                  </a:lnTo>
                  <a:lnTo>
                    <a:pt x="61" y="30"/>
                  </a:lnTo>
                  <a:lnTo>
                    <a:pt x="59" y="32"/>
                  </a:lnTo>
                  <a:lnTo>
                    <a:pt x="54" y="33"/>
                  </a:lnTo>
                  <a:lnTo>
                    <a:pt x="51" y="32"/>
                  </a:lnTo>
                  <a:lnTo>
                    <a:pt x="48" y="30"/>
                  </a:lnTo>
                  <a:lnTo>
                    <a:pt x="46" y="28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48" y="16"/>
                  </a:lnTo>
                  <a:lnTo>
                    <a:pt x="51" y="15"/>
                  </a:lnTo>
                  <a:lnTo>
                    <a:pt x="54" y="14"/>
                  </a:lnTo>
                  <a:lnTo>
                    <a:pt x="59" y="15"/>
                  </a:lnTo>
                  <a:lnTo>
                    <a:pt x="61" y="16"/>
                  </a:lnTo>
                  <a:lnTo>
                    <a:pt x="63" y="20"/>
                  </a:lnTo>
                  <a:lnTo>
                    <a:pt x="6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6" name="Freeform 76">
              <a:extLst>
                <a:ext uri="{FF2B5EF4-FFF2-40B4-BE49-F238E27FC236}">
                  <a16:creationId xmlns:a16="http://schemas.microsoft.com/office/drawing/2014/main" id="{3B1C4D19-E141-4684-8FA1-565649C77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237"/>
              <a:ext cx="32" cy="25"/>
            </a:xfrm>
            <a:custGeom>
              <a:avLst/>
              <a:gdLst>
                <a:gd name="T0" fmla="*/ 43 w 43"/>
                <a:gd name="T1" fmla="*/ 3 h 36"/>
                <a:gd name="T2" fmla="*/ 9 w 43"/>
                <a:gd name="T3" fmla="*/ 0 h 36"/>
                <a:gd name="T4" fmla="*/ 6 w 43"/>
                <a:gd name="T5" fmla="*/ 0 h 36"/>
                <a:gd name="T6" fmla="*/ 0 w 43"/>
                <a:gd name="T7" fmla="*/ 0 h 36"/>
                <a:gd name="T8" fmla="*/ 0 w 43"/>
                <a:gd name="T9" fmla="*/ 9 h 36"/>
                <a:gd name="T10" fmla="*/ 0 w 43"/>
                <a:gd name="T11" fmla="*/ 18 h 36"/>
                <a:gd name="T12" fmla="*/ 0 w 43"/>
                <a:gd name="T13" fmla="*/ 26 h 36"/>
                <a:gd name="T14" fmla="*/ 0 w 43"/>
                <a:gd name="T15" fmla="*/ 35 h 36"/>
                <a:gd name="T16" fmla="*/ 6 w 43"/>
                <a:gd name="T17" fmla="*/ 36 h 36"/>
                <a:gd name="T18" fmla="*/ 8 w 43"/>
                <a:gd name="T19" fmla="*/ 36 h 36"/>
                <a:gd name="T20" fmla="*/ 8 w 43"/>
                <a:gd name="T21" fmla="*/ 36 h 36"/>
                <a:gd name="T22" fmla="*/ 9 w 43"/>
                <a:gd name="T23" fmla="*/ 36 h 36"/>
                <a:gd name="T24" fmla="*/ 9 w 43"/>
                <a:gd name="T25" fmla="*/ 35 h 36"/>
                <a:gd name="T26" fmla="*/ 43 w 43"/>
                <a:gd name="T2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6">
                  <a:moveTo>
                    <a:pt x="43" y="3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0" y="35"/>
                  </a:lnTo>
                  <a:lnTo>
                    <a:pt x="6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9" y="36"/>
                  </a:lnTo>
                  <a:lnTo>
                    <a:pt x="9" y="35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7" name="Freeform 77">
              <a:extLst>
                <a:ext uri="{FF2B5EF4-FFF2-40B4-BE49-F238E27FC236}">
                  <a16:creationId xmlns:a16="http://schemas.microsoft.com/office/drawing/2014/main" id="{C23FC9FD-5DAA-4D9B-AAF6-D06CA6EBD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" y="3168"/>
              <a:ext cx="85" cy="25"/>
            </a:xfrm>
            <a:custGeom>
              <a:avLst/>
              <a:gdLst>
                <a:gd name="T0" fmla="*/ 101 w 111"/>
                <a:gd name="T1" fmla="*/ 11 h 37"/>
                <a:gd name="T2" fmla="*/ 111 w 111"/>
                <a:gd name="T3" fmla="*/ 2 h 37"/>
                <a:gd name="T4" fmla="*/ 105 w 111"/>
                <a:gd name="T5" fmla="*/ 2 h 37"/>
                <a:gd name="T6" fmla="*/ 101 w 111"/>
                <a:gd name="T7" fmla="*/ 0 h 37"/>
                <a:gd name="T8" fmla="*/ 51 w 111"/>
                <a:gd name="T9" fmla="*/ 0 h 37"/>
                <a:gd name="T10" fmla="*/ 51 w 111"/>
                <a:gd name="T11" fmla="*/ 0 h 37"/>
                <a:gd name="T12" fmla="*/ 37 w 111"/>
                <a:gd name="T13" fmla="*/ 0 h 37"/>
                <a:gd name="T14" fmla="*/ 0 w 111"/>
                <a:gd name="T15" fmla="*/ 35 h 37"/>
                <a:gd name="T16" fmla="*/ 60 w 111"/>
                <a:gd name="T17" fmla="*/ 36 h 37"/>
                <a:gd name="T18" fmla="*/ 73 w 111"/>
                <a:gd name="T19" fmla="*/ 37 h 37"/>
                <a:gd name="T20" fmla="*/ 101 w 111"/>
                <a:gd name="T21" fmla="*/ 11 h 37"/>
                <a:gd name="T22" fmla="*/ 101 w 111"/>
                <a:gd name="T23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" h="37">
                  <a:moveTo>
                    <a:pt x="101" y="11"/>
                  </a:moveTo>
                  <a:lnTo>
                    <a:pt x="111" y="2"/>
                  </a:lnTo>
                  <a:lnTo>
                    <a:pt x="105" y="2"/>
                  </a:lnTo>
                  <a:lnTo>
                    <a:pt x="10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37" y="0"/>
                  </a:lnTo>
                  <a:lnTo>
                    <a:pt x="0" y="35"/>
                  </a:lnTo>
                  <a:lnTo>
                    <a:pt x="60" y="36"/>
                  </a:lnTo>
                  <a:lnTo>
                    <a:pt x="73" y="37"/>
                  </a:lnTo>
                  <a:lnTo>
                    <a:pt x="101" y="11"/>
                  </a:lnTo>
                  <a:lnTo>
                    <a:pt x="101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80" name="Rectangle 80">
            <a:extLst>
              <a:ext uri="{FF2B5EF4-FFF2-40B4-BE49-F238E27FC236}">
                <a16:creationId xmlns:a16="http://schemas.microsoft.com/office/drawing/2014/main" id="{44977364-51C3-4E7B-BEC7-68BB2A82A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8493" y="2796381"/>
            <a:ext cx="200025" cy="124936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81" name="Rectangle 81">
            <a:extLst>
              <a:ext uri="{FF2B5EF4-FFF2-40B4-BE49-F238E27FC236}">
                <a16:creationId xmlns:a16="http://schemas.microsoft.com/office/drawing/2014/main" id="{2AC50222-D2E5-4DBD-AA42-18D252AFC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769" y="2251869"/>
            <a:ext cx="2352674" cy="2354262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82" name="AutoShape 82">
            <a:extLst>
              <a:ext uri="{FF2B5EF4-FFF2-40B4-BE49-F238E27FC236}">
                <a16:creationId xmlns:a16="http://schemas.microsoft.com/office/drawing/2014/main" id="{9D1D691C-2275-49CF-8731-D235D3E55781}"/>
              </a:ext>
            </a:extLst>
          </p:cNvPr>
          <p:cNvSpPr>
            <a:spLocks noChangeArrowheads="1"/>
          </p:cNvSpPr>
          <p:nvPr/>
        </p:nvSpPr>
        <p:spPr bwMode="auto">
          <a:xfrm rot="5400000" flipH="1" flipV="1">
            <a:off x="5944843" y="1716881"/>
            <a:ext cx="412750" cy="2279650"/>
          </a:xfrm>
          <a:prstGeom prst="downArrow">
            <a:avLst>
              <a:gd name="adj1" fmla="val 45935"/>
              <a:gd name="adj2" fmla="val 84099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07" name="Rectangle 107">
            <a:extLst>
              <a:ext uri="{FF2B5EF4-FFF2-40B4-BE49-F238E27FC236}">
                <a16:creationId xmlns:a16="http://schemas.microsoft.com/office/drawing/2014/main" id="{2B9F3C6F-0CD2-4E76-8DF3-9F6E764A8F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6718" y="2251869"/>
            <a:ext cx="2987675" cy="1450975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108" name="Group 108">
            <a:extLst>
              <a:ext uri="{FF2B5EF4-FFF2-40B4-BE49-F238E27FC236}">
                <a16:creationId xmlns:a16="http://schemas.microsoft.com/office/drawing/2014/main" id="{9828D2CF-9835-4502-9FDC-C00A4F8A7558}"/>
              </a:ext>
            </a:extLst>
          </p:cNvPr>
          <p:cNvGrpSpPr>
            <a:grpSpLocks/>
          </p:cNvGrpSpPr>
          <p:nvPr/>
        </p:nvGrpSpPr>
        <p:grpSpPr bwMode="auto">
          <a:xfrm>
            <a:off x="1085246" y="3591218"/>
            <a:ext cx="729143" cy="733770"/>
            <a:chOff x="2708" y="1958"/>
            <a:chExt cx="365" cy="383"/>
          </a:xfrm>
        </p:grpSpPr>
        <p:sp>
          <p:nvSpPr>
            <p:cNvPr id="110" name="Freeform 110">
              <a:extLst>
                <a:ext uri="{FF2B5EF4-FFF2-40B4-BE49-F238E27FC236}">
                  <a16:creationId xmlns:a16="http://schemas.microsoft.com/office/drawing/2014/main" id="{CAA76208-7802-456C-A41F-BA8BAA91C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8" y="1958"/>
              <a:ext cx="365" cy="383"/>
            </a:xfrm>
            <a:custGeom>
              <a:avLst/>
              <a:gdLst>
                <a:gd name="T0" fmla="*/ 357 w 729"/>
                <a:gd name="T1" fmla="*/ 1 h 764"/>
                <a:gd name="T2" fmla="*/ 337 w 729"/>
                <a:gd name="T3" fmla="*/ 0 h 764"/>
                <a:gd name="T4" fmla="*/ 313 w 729"/>
                <a:gd name="T5" fmla="*/ 3 h 764"/>
                <a:gd name="T6" fmla="*/ 271 w 729"/>
                <a:gd name="T7" fmla="*/ 8 h 764"/>
                <a:gd name="T8" fmla="*/ 219 w 729"/>
                <a:gd name="T9" fmla="*/ 15 h 764"/>
                <a:gd name="T10" fmla="*/ 164 w 729"/>
                <a:gd name="T11" fmla="*/ 22 h 764"/>
                <a:gd name="T12" fmla="*/ 112 w 729"/>
                <a:gd name="T13" fmla="*/ 28 h 764"/>
                <a:gd name="T14" fmla="*/ 71 w 729"/>
                <a:gd name="T15" fmla="*/ 33 h 764"/>
                <a:gd name="T16" fmla="*/ 47 w 729"/>
                <a:gd name="T17" fmla="*/ 36 h 764"/>
                <a:gd name="T18" fmla="*/ 34 w 729"/>
                <a:gd name="T19" fmla="*/ 39 h 764"/>
                <a:gd name="T20" fmla="*/ 19 w 729"/>
                <a:gd name="T21" fmla="*/ 47 h 764"/>
                <a:gd name="T22" fmla="*/ 7 w 729"/>
                <a:gd name="T23" fmla="*/ 59 h 764"/>
                <a:gd name="T24" fmla="*/ 2 w 729"/>
                <a:gd name="T25" fmla="*/ 76 h 764"/>
                <a:gd name="T26" fmla="*/ 0 w 729"/>
                <a:gd name="T27" fmla="*/ 679 h 764"/>
                <a:gd name="T28" fmla="*/ 4 w 729"/>
                <a:gd name="T29" fmla="*/ 696 h 764"/>
                <a:gd name="T30" fmla="*/ 13 w 729"/>
                <a:gd name="T31" fmla="*/ 711 h 764"/>
                <a:gd name="T32" fmla="*/ 26 w 729"/>
                <a:gd name="T33" fmla="*/ 721 h 764"/>
                <a:gd name="T34" fmla="*/ 43 w 729"/>
                <a:gd name="T35" fmla="*/ 726 h 764"/>
                <a:gd name="T36" fmla="*/ 361 w 729"/>
                <a:gd name="T37" fmla="*/ 762 h 764"/>
                <a:gd name="T38" fmla="*/ 376 w 729"/>
                <a:gd name="T39" fmla="*/ 757 h 764"/>
                <a:gd name="T40" fmla="*/ 413 w 729"/>
                <a:gd name="T41" fmla="*/ 745 h 764"/>
                <a:gd name="T42" fmla="*/ 467 w 729"/>
                <a:gd name="T43" fmla="*/ 726 h 764"/>
                <a:gd name="T44" fmla="*/ 530 w 729"/>
                <a:gd name="T45" fmla="*/ 705 h 764"/>
                <a:gd name="T46" fmla="*/ 591 w 729"/>
                <a:gd name="T47" fmla="*/ 686 h 764"/>
                <a:gd name="T48" fmla="*/ 645 w 729"/>
                <a:gd name="T49" fmla="*/ 667 h 764"/>
                <a:gd name="T50" fmla="*/ 682 w 729"/>
                <a:gd name="T51" fmla="*/ 655 h 764"/>
                <a:gd name="T52" fmla="*/ 697 w 729"/>
                <a:gd name="T53" fmla="*/ 650 h 764"/>
                <a:gd name="T54" fmla="*/ 720 w 729"/>
                <a:gd name="T55" fmla="*/ 632 h 764"/>
                <a:gd name="T56" fmla="*/ 729 w 729"/>
                <a:gd name="T57" fmla="*/ 604 h 764"/>
                <a:gd name="T58" fmla="*/ 728 w 729"/>
                <a:gd name="T59" fmla="*/ 114 h 764"/>
                <a:gd name="T60" fmla="*/ 723 w 729"/>
                <a:gd name="T61" fmla="*/ 97 h 764"/>
                <a:gd name="T62" fmla="*/ 713 w 729"/>
                <a:gd name="T63" fmla="*/ 85 h 764"/>
                <a:gd name="T64" fmla="*/ 700 w 729"/>
                <a:gd name="T65" fmla="*/ 77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9" h="764">
                  <a:moveTo>
                    <a:pt x="692" y="74"/>
                  </a:moveTo>
                  <a:lnTo>
                    <a:pt x="357" y="1"/>
                  </a:lnTo>
                  <a:lnTo>
                    <a:pt x="341" y="0"/>
                  </a:lnTo>
                  <a:lnTo>
                    <a:pt x="337" y="0"/>
                  </a:lnTo>
                  <a:lnTo>
                    <a:pt x="328" y="1"/>
                  </a:lnTo>
                  <a:lnTo>
                    <a:pt x="313" y="3"/>
                  </a:lnTo>
                  <a:lnTo>
                    <a:pt x="294" y="5"/>
                  </a:lnTo>
                  <a:lnTo>
                    <a:pt x="271" y="8"/>
                  </a:lnTo>
                  <a:lnTo>
                    <a:pt x="246" y="11"/>
                  </a:lnTo>
                  <a:lnTo>
                    <a:pt x="219" y="15"/>
                  </a:lnTo>
                  <a:lnTo>
                    <a:pt x="192" y="18"/>
                  </a:lnTo>
                  <a:lnTo>
                    <a:pt x="164" y="22"/>
                  </a:lnTo>
                  <a:lnTo>
                    <a:pt x="138" y="25"/>
                  </a:lnTo>
                  <a:lnTo>
                    <a:pt x="112" y="28"/>
                  </a:lnTo>
                  <a:lnTo>
                    <a:pt x="89" y="31"/>
                  </a:lnTo>
                  <a:lnTo>
                    <a:pt x="71" y="33"/>
                  </a:lnTo>
                  <a:lnTo>
                    <a:pt x="56" y="35"/>
                  </a:lnTo>
                  <a:lnTo>
                    <a:pt x="47" y="36"/>
                  </a:lnTo>
                  <a:lnTo>
                    <a:pt x="43" y="36"/>
                  </a:lnTo>
                  <a:lnTo>
                    <a:pt x="34" y="39"/>
                  </a:lnTo>
                  <a:lnTo>
                    <a:pt x="26" y="42"/>
                  </a:lnTo>
                  <a:lnTo>
                    <a:pt x="19" y="47"/>
                  </a:lnTo>
                  <a:lnTo>
                    <a:pt x="13" y="53"/>
                  </a:lnTo>
                  <a:lnTo>
                    <a:pt x="7" y="59"/>
                  </a:lnTo>
                  <a:lnTo>
                    <a:pt x="4" y="68"/>
                  </a:lnTo>
                  <a:lnTo>
                    <a:pt x="2" y="76"/>
                  </a:lnTo>
                  <a:lnTo>
                    <a:pt x="0" y="85"/>
                  </a:lnTo>
                  <a:lnTo>
                    <a:pt x="0" y="679"/>
                  </a:lnTo>
                  <a:lnTo>
                    <a:pt x="2" y="688"/>
                  </a:lnTo>
                  <a:lnTo>
                    <a:pt x="4" y="696"/>
                  </a:lnTo>
                  <a:lnTo>
                    <a:pt x="7" y="704"/>
                  </a:lnTo>
                  <a:lnTo>
                    <a:pt x="13" y="711"/>
                  </a:lnTo>
                  <a:lnTo>
                    <a:pt x="19" y="717"/>
                  </a:lnTo>
                  <a:lnTo>
                    <a:pt x="26" y="721"/>
                  </a:lnTo>
                  <a:lnTo>
                    <a:pt x="34" y="725"/>
                  </a:lnTo>
                  <a:lnTo>
                    <a:pt x="43" y="726"/>
                  </a:lnTo>
                  <a:lnTo>
                    <a:pt x="341" y="764"/>
                  </a:lnTo>
                  <a:lnTo>
                    <a:pt x="361" y="762"/>
                  </a:lnTo>
                  <a:lnTo>
                    <a:pt x="365" y="761"/>
                  </a:lnTo>
                  <a:lnTo>
                    <a:pt x="376" y="757"/>
                  </a:lnTo>
                  <a:lnTo>
                    <a:pt x="392" y="751"/>
                  </a:lnTo>
                  <a:lnTo>
                    <a:pt x="413" y="745"/>
                  </a:lnTo>
                  <a:lnTo>
                    <a:pt x="439" y="736"/>
                  </a:lnTo>
                  <a:lnTo>
                    <a:pt x="467" y="726"/>
                  </a:lnTo>
                  <a:lnTo>
                    <a:pt x="497" y="717"/>
                  </a:lnTo>
                  <a:lnTo>
                    <a:pt x="530" y="705"/>
                  </a:lnTo>
                  <a:lnTo>
                    <a:pt x="561" y="695"/>
                  </a:lnTo>
                  <a:lnTo>
                    <a:pt x="591" y="686"/>
                  </a:lnTo>
                  <a:lnTo>
                    <a:pt x="620" y="675"/>
                  </a:lnTo>
                  <a:lnTo>
                    <a:pt x="645" y="667"/>
                  </a:lnTo>
                  <a:lnTo>
                    <a:pt x="666" y="660"/>
                  </a:lnTo>
                  <a:lnTo>
                    <a:pt x="682" y="655"/>
                  </a:lnTo>
                  <a:lnTo>
                    <a:pt x="693" y="651"/>
                  </a:lnTo>
                  <a:lnTo>
                    <a:pt x="697" y="650"/>
                  </a:lnTo>
                  <a:lnTo>
                    <a:pt x="711" y="643"/>
                  </a:lnTo>
                  <a:lnTo>
                    <a:pt x="720" y="632"/>
                  </a:lnTo>
                  <a:lnTo>
                    <a:pt x="727" y="619"/>
                  </a:lnTo>
                  <a:lnTo>
                    <a:pt x="729" y="604"/>
                  </a:lnTo>
                  <a:lnTo>
                    <a:pt x="729" y="122"/>
                  </a:lnTo>
                  <a:lnTo>
                    <a:pt x="728" y="114"/>
                  </a:lnTo>
                  <a:lnTo>
                    <a:pt x="727" y="106"/>
                  </a:lnTo>
                  <a:lnTo>
                    <a:pt x="723" y="97"/>
                  </a:lnTo>
                  <a:lnTo>
                    <a:pt x="719" y="91"/>
                  </a:lnTo>
                  <a:lnTo>
                    <a:pt x="713" y="85"/>
                  </a:lnTo>
                  <a:lnTo>
                    <a:pt x="707" y="80"/>
                  </a:lnTo>
                  <a:lnTo>
                    <a:pt x="700" y="77"/>
                  </a:lnTo>
                  <a:lnTo>
                    <a:pt x="692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2" name="Freeform 112">
              <a:extLst>
                <a:ext uri="{FF2B5EF4-FFF2-40B4-BE49-F238E27FC236}">
                  <a16:creationId xmlns:a16="http://schemas.microsoft.com/office/drawing/2014/main" id="{7660B73E-8A5B-40A8-ABE5-ADDC935B33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4" y="1974"/>
              <a:ext cx="333" cy="350"/>
            </a:xfrm>
            <a:custGeom>
              <a:avLst/>
              <a:gdLst>
                <a:gd name="T0" fmla="*/ 317 w 665"/>
                <a:gd name="T1" fmla="*/ 1 h 701"/>
                <a:gd name="T2" fmla="*/ 314 w 665"/>
                <a:gd name="T3" fmla="*/ 0 h 701"/>
                <a:gd name="T4" fmla="*/ 312 w 665"/>
                <a:gd name="T5" fmla="*/ 0 h 701"/>
                <a:gd name="T6" fmla="*/ 8 w 665"/>
                <a:gd name="T7" fmla="*/ 40 h 701"/>
                <a:gd name="T8" fmla="*/ 1 w 665"/>
                <a:gd name="T9" fmla="*/ 48 h 701"/>
                <a:gd name="T10" fmla="*/ 0 w 665"/>
                <a:gd name="T11" fmla="*/ 648 h 701"/>
                <a:gd name="T12" fmla="*/ 3 w 665"/>
                <a:gd name="T13" fmla="*/ 658 h 701"/>
                <a:gd name="T14" fmla="*/ 14 w 665"/>
                <a:gd name="T15" fmla="*/ 664 h 701"/>
                <a:gd name="T16" fmla="*/ 314 w 665"/>
                <a:gd name="T17" fmla="*/ 701 h 701"/>
                <a:gd name="T18" fmla="*/ 318 w 665"/>
                <a:gd name="T19" fmla="*/ 701 h 701"/>
                <a:gd name="T20" fmla="*/ 653 w 665"/>
                <a:gd name="T21" fmla="*/ 589 h 701"/>
                <a:gd name="T22" fmla="*/ 662 w 665"/>
                <a:gd name="T23" fmla="*/ 582 h 701"/>
                <a:gd name="T24" fmla="*/ 665 w 665"/>
                <a:gd name="T25" fmla="*/ 573 h 701"/>
                <a:gd name="T26" fmla="*/ 664 w 665"/>
                <a:gd name="T27" fmla="*/ 85 h 701"/>
                <a:gd name="T28" fmla="*/ 657 w 665"/>
                <a:gd name="T29" fmla="*/ 77 h 701"/>
                <a:gd name="T30" fmla="*/ 302 w 665"/>
                <a:gd name="T31" fmla="*/ 667 h 701"/>
                <a:gd name="T32" fmla="*/ 278 w 665"/>
                <a:gd name="T33" fmla="*/ 664 h 701"/>
                <a:gd name="T34" fmla="*/ 242 w 665"/>
                <a:gd name="T35" fmla="*/ 661 h 701"/>
                <a:gd name="T36" fmla="*/ 201 w 665"/>
                <a:gd name="T37" fmla="*/ 655 h 701"/>
                <a:gd name="T38" fmla="*/ 156 w 665"/>
                <a:gd name="T39" fmla="*/ 649 h 701"/>
                <a:gd name="T40" fmla="*/ 114 w 665"/>
                <a:gd name="T41" fmla="*/ 644 h 701"/>
                <a:gd name="T42" fmla="*/ 77 w 665"/>
                <a:gd name="T43" fmla="*/ 640 h 701"/>
                <a:gd name="T44" fmla="*/ 48 w 665"/>
                <a:gd name="T45" fmla="*/ 636 h 701"/>
                <a:gd name="T46" fmla="*/ 32 w 665"/>
                <a:gd name="T47" fmla="*/ 634 h 701"/>
                <a:gd name="T48" fmla="*/ 32 w 665"/>
                <a:gd name="T49" fmla="*/ 351 h 701"/>
                <a:gd name="T50" fmla="*/ 32 w 665"/>
                <a:gd name="T51" fmla="*/ 68 h 701"/>
                <a:gd name="T52" fmla="*/ 48 w 665"/>
                <a:gd name="T53" fmla="*/ 65 h 701"/>
                <a:gd name="T54" fmla="*/ 77 w 665"/>
                <a:gd name="T55" fmla="*/ 62 h 701"/>
                <a:gd name="T56" fmla="*/ 114 w 665"/>
                <a:gd name="T57" fmla="*/ 57 h 701"/>
                <a:gd name="T58" fmla="*/ 156 w 665"/>
                <a:gd name="T59" fmla="*/ 52 h 701"/>
                <a:gd name="T60" fmla="*/ 200 w 665"/>
                <a:gd name="T61" fmla="*/ 47 h 701"/>
                <a:gd name="T62" fmla="*/ 242 w 665"/>
                <a:gd name="T63" fmla="*/ 41 h 701"/>
                <a:gd name="T64" fmla="*/ 276 w 665"/>
                <a:gd name="T65" fmla="*/ 38 h 701"/>
                <a:gd name="T66" fmla="*/ 302 w 665"/>
                <a:gd name="T67" fmla="*/ 34 h 701"/>
                <a:gd name="T68" fmla="*/ 633 w 665"/>
                <a:gd name="T69" fmla="*/ 562 h 701"/>
                <a:gd name="T70" fmla="*/ 617 w 665"/>
                <a:gd name="T71" fmla="*/ 567 h 701"/>
                <a:gd name="T72" fmla="*/ 585 w 665"/>
                <a:gd name="T73" fmla="*/ 578 h 701"/>
                <a:gd name="T74" fmla="*/ 543 w 665"/>
                <a:gd name="T75" fmla="*/ 591 h 701"/>
                <a:gd name="T76" fmla="*/ 494 w 665"/>
                <a:gd name="T77" fmla="*/ 608 h 701"/>
                <a:gd name="T78" fmla="*/ 444 w 665"/>
                <a:gd name="T79" fmla="*/ 625 h 701"/>
                <a:gd name="T80" fmla="*/ 396 w 665"/>
                <a:gd name="T81" fmla="*/ 641 h 701"/>
                <a:gd name="T82" fmla="*/ 355 w 665"/>
                <a:gd name="T83" fmla="*/ 655 h 701"/>
                <a:gd name="T84" fmla="*/ 326 w 665"/>
                <a:gd name="T85" fmla="*/ 664 h 701"/>
                <a:gd name="T86" fmla="*/ 339 w 665"/>
                <a:gd name="T87" fmla="*/ 38 h 701"/>
                <a:gd name="T88" fmla="*/ 373 w 665"/>
                <a:gd name="T89" fmla="*/ 46 h 701"/>
                <a:gd name="T90" fmla="*/ 418 w 665"/>
                <a:gd name="T91" fmla="*/ 56 h 701"/>
                <a:gd name="T92" fmla="*/ 468 w 665"/>
                <a:gd name="T93" fmla="*/ 66 h 701"/>
                <a:gd name="T94" fmla="*/ 517 w 665"/>
                <a:gd name="T95" fmla="*/ 78 h 701"/>
                <a:gd name="T96" fmla="*/ 564 w 665"/>
                <a:gd name="T97" fmla="*/ 88 h 701"/>
                <a:gd name="T98" fmla="*/ 602 w 665"/>
                <a:gd name="T99" fmla="*/ 96 h 701"/>
                <a:gd name="T100" fmla="*/ 627 w 665"/>
                <a:gd name="T101" fmla="*/ 102 h 701"/>
                <a:gd name="T102" fmla="*/ 633 w 665"/>
                <a:gd name="T103" fmla="*/ 183 h 701"/>
                <a:gd name="T104" fmla="*/ 633 w 665"/>
                <a:gd name="T105" fmla="*/ 48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65" h="701">
                  <a:moveTo>
                    <a:pt x="652" y="75"/>
                  </a:moveTo>
                  <a:lnTo>
                    <a:pt x="317" y="1"/>
                  </a:lnTo>
                  <a:lnTo>
                    <a:pt x="316" y="0"/>
                  </a:lnTo>
                  <a:lnTo>
                    <a:pt x="314" y="0"/>
                  </a:lnTo>
                  <a:lnTo>
                    <a:pt x="313" y="0"/>
                  </a:lnTo>
                  <a:lnTo>
                    <a:pt x="312" y="0"/>
                  </a:lnTo>
                  <a:lnTo>
                    <a:pt x="14" y="38"/>
                  </a:lnTo>
                  <a:lnTo>
                    <a:pt x="8" y="40"/>
                  </a:lnTo>
                  <a:lnTo>
                    <a:pt x="3" y="43"/>
                  </a:lnTo>
                  <a:lnTo>
                    <a:pt x="1" y="48"/>
                  </a:lnTo>
                  <a:lnTo>
                    <a:pt x="0" y="54"/>
                  </a:lnTo>
                  <a:lnTo>
                    <a:pt x="0" y="648"/>
                  </a:lnTo>
                  <a:lnTo>
                    <a:pt x="1" y="654"/>
                  </a:lnTo>
                  <a:lnTo>
                    <a:pt x="3" y="658"/>
                  </a:lnTo>
                  <a:lnTo>
                    <a:pt x="8" y="662"/>
                  </a:lnTo>
                  <a:lnTo>
                    <a:pt x="14" y="664"/>
                  </a:lnTo>
                  <a:lnTo>
                    <a:pt x="312" y="701"/>
                  </a:lnTo>
                  <a:lnTo>
                    <a:pt x="314" y="701"/>
                  </a:lnTo>
                  <a:lnTo>
                    <a:pt x="316" y="701"/>
                  </a:lnTo>
                  <a:lnTo>
                    <a:pt x="318" y="701"/>
                  </a:lnTo>
                  <a:lnTo>
                    <a:pt x="319" y="700"/>
                  </a:lnTo>
                  <a:lnTo>
                    <a:pt x="653" y="589"/>
                  </a:lnTo>
                  <a:lnTo>
                    <a:pt x="658" y="587"/>
                  </a:lnTo>
                  <a:lnTo>
                    <a:pt x="662" y="582"/>
                  </a:lnTo>
                  <a:lnTo>
                    <a:pt x="664" y="578"/>
                  </a:lnTo>
                  <a:lnTo>
                    <a:pt x="665" y="573"/>
                  </a:lnTo>
                  <a:lnTo>
                    <a:pt x="665" y="91"/>
                  </a:lnTo>
                  <a:lnTo>
                    <a:pt x="664" y="85"/>
                  </a:lnTo>
                  <a:lnTo>
                    <a:pt x="662" y="80"/>
                  </a:lnTo>
                  <a:lnTo>
                    <a:pt x="657" y="77"/>
                  </a:lnTo>
                  <a:lnTo>
                    <a:pt x="652" y="75"/>
                  </a:lnTo>
                  <a:close/>
                  <a:moveTo>
                    <a:pt x="302" y="667"/>
                  </a:moveTo>
                  <a:lnTo>
                    <a:pt x="291" y="666"/>
                  </a:lnTo>
                  <a:lnTo>
                    <a:pt x="278" y="664"/>
                  </a:lnTo>
                  <a:lnTo>
                    <a:pt x="260" y="663"/>
                  </a:lnTo>
                  <a:lnTo>
                    <a:pt x="242" y="661"/>
                  </a:lnTo>
                  <a:lnTo>
                    <a:pt x="222" y="657"/>
                  </a:lnTo>
                  <a:lnTo>
                    <a:pt x="201" y="655"/>
                  </a:lnTo>
                  <a:lnTo>
                    <a:pt x="180" y="652"/>
                  </a:lnTo>
                  <a:lnTo>
                    <a:pt x="156" y="649"/>
                  </a:lnTo>
                  <a:lnTo>
                    <a:pt x="136" y="647"/>
                  </a:lnTo>
                  <a:lnTo>
                    <a:pt x="114" y="644"/>
                  </a:lnTo>
                  <a:lnTo>
                    <a:pt x="94" y="642"/>
                  </a:lnTo>
                  <a:lnTo>
                    <a:pt x="77" y="640"/>
                  </a:lnTo>
                  <a:lnTo>
                    <a:pt x="61" y="638"/>
                  </a:lnTo>
                  <a:lnTo>
                    <a:pt x="48" y="636"/>
                  </a:lnTo>
                  <a:lnTo>
                    <a:pt x="38" y="635"/>
                  </a:lnTo>
                  <a:lnTo>
                    <a:pt x="32" y="634"/>
                  </a:lnTo>
                  <a:lnTo>
                    <a:pt x="32" y="539"/>
                  </a:lnTo>
                  <a:lnTo>
                    <a:pt x="32" y="351"/>
                  </a:lnTo>
                  <a:lnTo>
                    <a:pt x="32" y="163"/>
                  </a:lnTo>
                  <a:lnTo>
                    <a:pt x="32" y="68"/>
                  </a:lnTo>
                  <a:lnTo>
                    <a:pt x="38" y="66"/>
                  </a:lnTo>
                  <a:lnTo>
                    <a:pt x="48" y="65"/>
                  </a:lnTo>
                  <a:lnTo>
                    <a:pt x="61" y="64"/>
                  </a:lnTo>
                  <a:lnTo>
                    <a:pt x="77" y="62"/>
                  </a:lnTo>
                  <a:lnTo>
                    <a:pt x="94" y="60"/>
                  </a:lnTo>
                  <a:lnTo>
                    <a:pt x="114" y="57"/>
                  </a:lnTo>
                  <a:lnTo>
                    <a:pt x="135" y="55"/>
                  </a:lnTo>
                  <a:lnTo>
                    <a:pt x="156" y="52"/>
                  </a:lnTo>
                  <a:lnTo>
                    <a:pt x="178" y="49"/>
                  </a:lnTo>
                  <a:lnTo>
                    <a:pt x="200" y="47"/>
                  </a:lnTo>
                  <a:lnTo>
                    <a:pt x="222" y="43"/>
                  </a:lnTo>
                  <a:lnTo>
                    <a:pt x="242" y="41"/>
                  </a:lnTo>
                  <a:lnTo>
                    <a:pt x="260" y="39"/>
                  </a:lnTo>
                  <a:lnTo>
                    <a:pt x="276" y="38"/>
                  </a:lnTo>
                  <a:lnTo>
                    <a:pt x="290" y="35"/>
                  </a:lnTo>
                  <a:lnTo>
                    <a:pt x="302" y="34"/>
                  </a:lnTo>
                  <a:lnTo>
                    <a:pt x="302" y="667"/>
                  </a:lnTo>
                  <a:close/>
                  <a:moveTo>
                    <a:pt x="633" y="562"/>
                  </a:moveTo>
                  <a:lnTo>
                    <a:pt x="627" y="564"/>
                  </a:lnTo>
                  <a:lnTo>
                    <a:pt x="617" y="567"/>
                  </a:lnTo>
                  <a:lnTo>
                    <a:pt x="603" y="572"/>
                  </a:lnTo>
                  <a:lnTo>
                    <a:pt x="585" y="578"/>
                  </a:lnTo>
                  <a:lnTo>
                    <a:pt x="565" y="585"/>
                  </a:lnTo>
                  <a:lnTo>
                    <a:pt x="543" y="591"/>
                  </a:lnTo>
                  <a:lnTo>
                    <a:pt x="520" y="600"/>
                  </a:lnTo>
                  <a:lnTo>
                    <a:pt x="494" y="608"/>
                  </a:lnTo>
                  <a:lnTo>
                    <a:pt x="469" y="617"/>
                  </a:lnTo>
                  <a:lnTo>
                    <a:pt x="444" y="625"/>
                  </a:lnTo>
                  <a:lnTo>
                    <a:pt x="419" y="633"/>
                  </a:lnTo>
                  <a:lnTo>
                    <a:pt x="396" y="641"/>
                  </a:lnTo>
                  <a:lnTo>
                    <a:pt x="374" y="648"/>
                  </a:lnTo>
                  <a:lnTo>
                    <a:pt x="355" y="655"/>
                  </a:lnTo>
                  <a:lnTo>
                    <a:pt x="339" y="659"/>
                  </a:lnTo>
                  <a:lnTo>
                    <a:pt x="326" y="664"/>
                  </a:lnTo>
                  <a:lnTo>
                    <a:pt x="326" y="35"/>
                  </a:lnTo>
                  <a:lnTo>
                    <a:pt x="339" y="38"/>
                  </a:lnTo>
                  <a:lnTo>
                    <a:pt x="355" y="42"/>
                  </a:lnTo>
                  <a:lnTo>
                    <a:pt x="373" y="46"/>
                  </a:lnTo>
                  <a:lnTo>
                    <a:pt x="395" y="50"/>
                  </a:lnTo>
                  <a:lnTo>
                    <a:pt x="418" y="56"/>
                  </a:lnTo>
                  <a:lnTo>
                    <a:pt x="442" y="61"/>
                  </a:lnTo>
                  <a:lnTo>
                    <a:pt x="468" y="66"/>
                  </a:lnTo>
                  <a:lnTo>
                    <a:pt x="493" y="72"/>
                  </a:lnTo>
                  <a:lnTo>
                    <a:pt x="517" y="78"/>
                  </a:lnTo>
                  <a:lnTo>
                    <a:pt x="542" y="83"/>
                  </a:lnTo>
                  <a:lnTo>
                    <a:pt x="564" y="88"/>
                  </a:lnTo>
                  <a:lnTo>
                    <a:pt x="584" y="93"/>
                  </a:lnTo>
                  <a:lnTo>
                    <a:pt x="602" y="96"/>
                  </a:lnTo>
                  <a:lnTo>
                    <a:pt x="615" y="100"/>
                  </a:lnTo>
                  <a:lnTo>
                    <a:pt x="627" y="102"/>
                  </a:lnTo>
                  <a:lnTo>
                    <a:pt x="633" y="103"/>
                  </a:lnTo>
                  <a:lnTo>
                    <a:pt x="633" y="183"/>
                  </a:lnTo>
                  <a:lnTo>
                    <a:pt x="633" y="334"/>
                  </a:lnTo>
                  <a:lnTo>
                    <a:pt x="633" y="484"/>
                  </a:lnTo>
                  <a:lnTo>
                    <a:pt x="633" y="5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3" name="Freeform 113">
              <a:extLst>
                <a:ext uri="{FF2B5EF4-FFF2-40B4-BE49-F238E27FC236}">
                  <a16:creationId xmlns:a16="http://schemas.microsoft.com/office/drawing/2014/main" id="{EBEAF7B9-F477-463A-B574-13C73EE2C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0" y="1991"/>
              <a:ext cx="135" cy="317"/>
            </a:xfrm>
            <a:custGeom>
              <a:avLst/>
              <a:gdLst>
                <a:gd name="T0" fmla="*/ 0 w 270"/>
                <a:gd name="T1" fmla="*/ 600 h 633"/>
                <a:gd name="T2" fmla="*/ 6 w 270"/>
                <a:gd name="T3" fmla="*/ 601 h 633"/>
                <a:gd name="T4" fmla="*/ 16 w 270"/>
                <a:gd name="T5" fmla="*/ 602 h 633"/>
                <a:gd name="T6" fmla="*/ 29 w 270"/>
                <a:gd name="T7" fmla="*/ 604 h 633"/>
                <a:gd name="T8" fmla="*/ 45 w 270"/>
                <a:gd name="T9" fmla="*/ 606 h 633"/>
                <a:gd name="T10" fmla="*/ 62 w 270"/>
                <a:gd name="T11" fmla="*/ 608 h 633"/>
                <a:gd name="T12" fmla="*/ 82 w 270"/>
                <a:gd name="T13" fmla="*/ 610 h 633"/>
                <a:gd name="T14" fmla="*/ 104 w 270"/>
                <a:gd name="T15" fmla="*/ 613 h 633"/>
                <a:gd name="T16" fmla="*/ 124 w 270"/>
                <a:gd name="T17" fmla="*/ 615 h 633"/>
                <a:gd name="T18" fmla="*/ 148 w 270"/>
                <a:gd name="T19" fmla="*/ 618 h 633"/>
                <a:gd name="T20" fmla="*/ 169 w 270"/>
                <a:gd name="T21" fmla="*/ 621 h 633"/>
                <a:gd name="T22" fmla="*/ 190 w 270"/>
                <a:gd name="T23" fmla="*/ 623 h 633"/>
                <a:gd name="T24" fmla="*/ 210 w 270"/>
                <a:gd name="T25" fmla="*/ 627 h 633"/>
                <a:gd name="T26" fmla="*/ 228 w 270"/>
                <a:gd name="T27" fmla="*/ 629 h 633"/>
                <a:gd name="T28" fmla="*/ 246 w 270"/>
                <a:gd name="T29" fmla="*/ 630 h 633"/>
                <a:gd name="T30" fmla="*/ 259 w 270"/>
                <a:gd name="T31" fmla="*/ 632 h 633"/>
                <a:gd name="T32" fmla="*/ 270 w 270"/>
                <a:gd name="T33" fmla="*/ 633 h 633"/>
                <a:gd name="T34" fmla="*/ 270 w 270"/>
                <a:gd name="T35" fmla="*/ 0 h 633"/>
                <a:gd name="T36" fmla="*/ 258 w 270"/>
                <a:gd name="T37" fmla="*/ 1 h 633"/>
                <a:gd name="T38" fmla="*/ 244 w 270"/>
                <a:gd name="T39" fmla="*/ 4 h 633"/>
                <a:gd name="T40" fmla="*/ 228 w 270"/>
                <a:gd name="T41" fmla="*/ 5 h 633"/>
                <a:gd name="T42" fmla="*/ 210 w 270"/>
                <a:gd name="T43" fmla="*/ 7 h 633"/>
                <a:gd name="T44" fmla="*/ 190 w 270"/>
                <a:gd name="T45" fmla="*/ 9 h 633"/>
                <a:gd name="T46" fmla="*/ 168 w 270"/>
                <a:gd name="T47" fmla="*/ 13 h 633"/>
                <a:gd name="T48" fmla="*/ 146 w 270"/>
                <a:gd name="T49" fmla="*/ 15 h 633"/>
                <a:gd name="T50" fmla="*/ 124 w 270"/>
                <a:gd name="T51" fmla="*/ 18 h 633"/>
                <a:gd name="T52" fmla="*/ 103 w 270"/>
                <a:gd name="T53" fmla="*/ 21 h 633"/>
                <a:gd name="T54" fmla="*/ 82 w 270"/>
                <a:gd name="T55" fmla="*/ 23 h 633"/>
                <a:gd name="T56" fmla="*/ 62 w 270"/>
                <a:gd name="T57" fmla="*/ 26 h 633"/>
                <a:gd name="T58" fmla="*/ 45 w 270"/>
                <a:gd name="T59" fmla="*/ 28 h 633"/>
                <a:gd name="T60" fmla="*/ 29 w 270"/>
                <a:gd name="T61" fmla="*/ 30 h 633"/>
                <a:gd name="T62" fmla="*/ 16 w 270"/>
                <a:gd name="T63" fmla="*/ 31 h 633"/>
                <a:gd name="T64" fmla="*/ 6 w 270"/>
                <a:gd name="T65" fmla="*/ 32 h 633"/>
                <a:gd name="T66" fmla="*/ 0 w 270"/>
                <a:gd name="T67" fmla="*/ 34 h 633"/>
                <a:gd name="T68" fmla="*/ 0 w 270"/>
                <a:gd name="T69" fmla="*/ 129 h 633"/>
                <a:gd name="T70" fmla="*/ 0 w 270"/>
                <a:gd name="T71" fmla="*/ 317 h 633"/>
                <a:gd name="T72" fmla="*/ 0 w 270"/>
                <a:gd name="T73" fmla="*/ 505 h 633"/>
                <a:gd name="T74" fmla="*/ 0 w 270"/>
                <a:gd name="T75" fmla="*/ 60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0" h="633">
                  <a:moveTo>
                    <a:pt x="0" y="600"/>
                  </a:moveTo>
                  <a:lnTo>
                    <a:pt x="6" y="601"/>
                  </a:lnTo>
                  <a:lnTo>
                    <a:pt x="16" y="602"/>
                  </a:lnTo>
                  <a:lnTo>
                    <a:pt x="29" y="604"/>
                  </a:lnTo>
                  <a:lnTo>
                    <a:pt x="45" y="606"/>
                  </a:lnTo>
                  <a:lnTo>
                    <a:pt x="62" y="608"/>
                  </a:lnTo>
                  <a:lnTo>
                    <a:pt x="82" y="610"/>
                  </a:lnTo>
                  <a:lnTo>
                    <a:pt x="104" y="613"/>
                  </a:lnTo>
                  <a:lnTo>
                    <a:pt x="124" y="615"/>
                  </a:lnTo>
                  <a:lnTo>
                    <a:pt x="148" y="618"/>
                  </a:lnTo>
                  <a:lnTo>
                    <a:pt x="169" y="621"/>
                  </a:lnTo>
                  <a:lnTo>
                    <a:pt x="190" y="623"/>
                  </a:lnTo>
                  <a:lnTo>
                    <a:pt x="210" y="627"/>
                  </a:lnTo>
                  <a:lnTo>
                    <a:pt x="228" y="629"/>
                  </a:lnTo>
                  <a:lnTo>
                    <a:pt x="246" y="630"/>
                  </a:lnTo>
                  <a:lnTo>
                    <a:pt x="259" y="632"/>
                  </a:lnTo>
                  <a:lnTo>
                    <a:pt x="270" y="633"/>
                  </a:lnTo>
                  <a:lnTo>
                    <a:pt x="270" y="0"/>
                  </a:lnTo>
                  <a:lnTo>
                    <a:pt x="258" y="1"/>
                  </a:lnTo>
                  <a:lnTo>
                    <a:pt x="244" y="4"/>
                  </a:lnTo>
                  <a:lnTo>
                    <a:pt x="228" y="5"/>
                  </a:lnTo>
                  <a:lnTo>
                    <a:pt x="210" y="7"/>
                  </a:lnTo>
                  <a:lnTo>
                    <a:pt x="190" y="9"/>
                  </a:lnTo>
                  <a:lnTo>
                    <a:pt x="168" y="13"/>
                  </a:lnTo>
                  <a:lnTo>
                    <a:pt x="146" y="15"/>
                  </a:lnTo>
                  <a:lnTo>
                    <a:pt x="124" y="18"/>
                  </a:lnTo>
                  <a:lnTo>
                    <a:pt x="103" y="21"/>
                  </a:lnTo>
                  <a:lnTo>
                    <a:pt x="82" y="23"/>
                  </a:lnTo>
                  <a:lnTo>
                    <a:pt x="62" y="26"/>
                  </a:lnTo>
                  <a:lnTo>
                    <a:pt x="45" y="28"/>
                  </a:lnTo>
                  <a:lnTo>
                    <a:pt x="29" y="30"/>
                  </a:lnTo>
                  <a:lnTo>
                    <a:pt x="16" y="31"/>
                  </a:lnTo>
                  <a:lnTo>
                    <a:pt x="6" y="32"/>
                  </a:lnTo>
                  <a:lnTo>
                    <a:pt x="0" y="34"/>
                  </a:lnTo>
                  <a:lnTo>
                    <a:pt x="0" y="129"/>
                  </a:lnTo>
                  <a:lnTo>
                    <a:pt x="0" y="317"/>
                  </a:lnTo>
                  <a:lnTo>
                    <a:pt x="0" y="505"/>
                  </a:lnTo>
                  <a:lnTo>
                    <a:pt x="0" y="60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4" name="Freeform 114">
              <a:extLst>
                <a:ext uri="{FF2B5EF4-FFF2-40B4-BE49-F238E27FC236}">
                  <a16:creationId xmlns:a16="http://schemas.microsoft.com/office/drawing/2014/main" id="{B4272A8A-D23E-4E55-A0C5-B4C4A8093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" y="1992"/>
              <a:ext cx="154" cy="314"/>
            </a:xfrm>
            <a:custGeom>
              <a:avLst/>
              <a:gdLst>
                <a:gd name="T0" fmla="*/ 0 w 307"/>
                <a:gd name="T1" fmla="*/ 629 h 629"/>
                <a:gd name="T2" fmla="*/ 13 w 307"/>
                <a:gd name="T3" fmla="*/ 624 h 629"/>
                <a:gd name="T4" fmla="*/ 29 w 307"/>
                <a:gd name="T5" fmla="*/ 620 h 629"/>
                <a:gd name="T6" fmla="*/ 48 w 307"/>
                <a:gd name="T7" fmla="*/ 613 h 629"/>
                <a:gd name="T8" fmla="*/ 70 w 307"/>
                <a:gd name="T9" fmla="*/ 606 h 629"/>
                <a:gd name="T10" fmla="*/ 93 w 307"/>
                <a:gd name="T11" fmla="*/ 598 h 629"/>
                <a:gd name="T12" fmla="*/ 118 w 307"/>
                <a:gd name="T13" fmla="*/ 590 h 629"/>
                <a:gd name="T14" fmla="*/ 143 w 307"/>
                <a:gd name="T15" fmla="*/ 582 h 629"/>
                <a:gd name="T16" fmla="*/ 168 w 307"/>
                <a:gd name="T17" fmla="*/ 573 h 629"/>
                <a:gd name="T18" fmla="*/ 194 w 307"/>
                <a:gd name="T19" fmla="*/ 565 h 629"/>
                <a:gd name="T20" fmla="*/ 217 w 307"/>
                <a:gd name="T21" fmla="*/ 556 h 629"/>
                <a:gd name="T22" fmla="*/ 239 w 307"/>
                <a:gd name="T23" fmla="*/ 550 h 629"/>
                <a:gd name="T24" fmla="*/ 259 w 307"/>
                <a:gd name="T25" fmla="*/ 543 h 629"/>
                <a:gd name="T26" fmla="*/ 277 w 307"/>
                <a:gd name="T27" fmla="*/ 537 h 629"/>
                <a:gd name="T28" fmla="*/ 291 w 307"/>
                <a:gd name="T29" fmla="*/ 532 h 629"/>
                <a:gd name="T30" fmla="*/ 301 w 307"/>
                <a:gd name="T31" fmla="*/ 529 h 629"/>
                <a:gd name="T32" fmla="*/ 307 w 307"/>
                <a:gd name="T33" fmla="*/ 527 h 629"/>
                <a:gd name="T34" fmla="*/ 307 w 307"/>
                <a:gd name="T35" fmla="*/ 449 h 629"/>
                <a:gd name="T36" fmla="*/ 307 w 307"/>
                <a:gd name="T37" fmla="*/ 299 h 629"/>
                <a:gd name="T38" fmla="*/ 307 w 307"/>
                <a:gd name="T39" fmla="*/ 148 h 629"/>
                <a:gd name="T40" fmla="*/ 307 w 307"/>
                <a:gd name="T41" fmla="*/ 68 h 629"/>
                <a:gd name="T42" fmla="*/ 301 w 307"/>
                <a:gd name="T43" fmla="*/ 67 h 629"/>
                <a:gd name="T44" fmla="*/ 289 w 307"/>
                <a:gd name="T45" fmla="*/ 65 h 629"/>
                <a:gd name="T46" fmla="*/ 276 w 307"/>
                <a:gd name="T47" fmla="*/ 61 h 629"/>
                <a:gd name="T48" fmla="*/ 258 w 307"/>
                <a:gd name="T49" fmla="*/ 58 h 629"/>
                <a:gd name="T50" fmla="*/ 238 w 307"/>
                <a:gd name="T51" fmla="*/ 53 h 629"/>
                <a:gd name="T52" fmla="*/ 216 w 307"/>
                <a:gd name="T53" fmla="*/ 48 h 629"/>
                <a:gd name="T54" fmla="*/ 191 w 307"/>
                <a:gd name="T55" fmla="*/ 43 h 629"/>
                <a:gd name="T56" fmla="*/ 167 w 307"/>
                <a:gd name="T57" fmla="*/ 37 h 629"/>
                <a:gd name="T58" fmla="*/ 142 w 307"/>
                <a:gd name="T59" fmla="*/ 31 h 629"/>
                <a:gd name="T60" fmla="*/ 116 w 307"/>
                <a:gd name="T61" fmla="*/ 26 h 629"/>
                <a:gd name="T62" fmla="*/ 92 w 307"/>
                <a:gd name="T63" fmla="*/ 21 h 629"/>
                <a:gd name="T64" fmla="*/ 69 w 307"/>
                <a:gd name="T65" fmla="*/ 15 h 629"/>
                <a:gd name="T66" fmla="*/ 47 w 307"/>
                <a:gd name="T67" fmla="*/ 11 h 629"/>
                <a:gd name="T68" fmla="*/ 29 w 307"/>
                <a:gd name="T69" fmla="*/ 7 h 629"/>
                <a:gd name="T70" fmla="*/ 13 w 307"/>
                <a:gd name="T71" fmla="*/ 3 h 629"/>
                <a:gd name="T72" fmla="*/ 0 w 307"/>
                <a:gd name="T73" fmla="*/ 0 h 629"/>
                <a:gd name="T74" fmla="*/ 0 w 307"/>
                <a:gd name="T75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7" h="629">
                  <a:moveTo>
                    <a:pt x="0" y="629"/>
                  </a:moveTo>
                  <a:lnTo>
                    <a:pt x="13" y="624"/>
                  </a:lnTo>
                  <a:lnTo>
                    <a:pt x="29" y="620"/>
                  </a:lnTo>
                  <a:lnTo>
                    <a:pt x="48" y="613"/>
                  </a:lnTo>
                  <a:lnTo>
                    <a:pt x="70" y="606"/>
                  </a:lnTo>
                  <a:lnTo>
                    <a:pt x="93" y="598"/>
                  </a:lnTo>
                  <a:lnTo>
                    <a:pt x="118" y="590"/>
                  </a:lnTo>
                  <a:lnTo>
                    <a:pt x="143" y="582"/>
                  </a:lnTo>
                  <a:lnTo>
                    <a:pt x="168" y="573"/>
                  </a:lnTo>
                  <a:lnTo>
                    <a:pt x="194" y="565"/>
                  </a:lnTo>
                  <a:lnTo>
                    <a:pt x="217" y="556"/>
                  </a:lnTo>
                  <a:lnTo>
                    <a:pt x="239" y="550"/>
                  </a:lnTo>
                  <a:lnTo>
                    <a:pt x="259" y="543"/>
                  </a:lnTo>
                  <a:lnTo>
                    <a:pt x="277" y="537"/>
                  </a:lnTo>
                  <a:lnTo>
                    <a:pt x="291" y="532"/>
                  </a:lnTo>
                  <a:lnTo>
                    <a:pt x="301" y="529"/>
                  </a:lnTo>
                  <a:lnTo>
                    <a:pt x="307" y="527"/>
                  </a:lnTo>
                  <a:lnTo>
                    <a:pt x="307" y="449"/>
                  </a:lnTo>
                  <a:lnTo>
                    <a:pt x="307" y="299"/>
                  </a:lnTo>
                  <a:lnTo>
                    <a:pt x="307" y="148"/>
                  </a:lnTo>
                  <a:lnTo>
                    <a:pt x="307" y="68"/>
                  </a:lnTo>
                  <a:lnTo>
                    <a:pt x="301" y="67"/>
                  </a:lnTo>
                  <a:lnTo>
                    <a:pt x="289" y="65"/>
                  </a:lnTo>
                  <a:lnTo>
                    <a:pt x="276" y="61"/>
                  </a:lnTo>
                  <a:lnTo>
                    <a:pt x="258" y="58"/>
                  </a:lnTo>
                  <a:lnTo>
                    <a:pt x="238" y="53"/>
                  </a:lnTo>
                  <a:lnTo>
                    <a:pt x="216" y="48"/>
                  </a:lnTo>
                  <a:lnTo>
                    <a:pt x="191" y="43"/>
                  </a:lnTo>
                  <a:lnTo>
                    <a:pt x="167" y="37"/>
                  </a:lnTo>
                  <a:lnTo>
                    <a:pt x="142" y="31"/>
                  </a:lnTo>
                  <a:lnTo>
                    <a:pt x="116" y="26"/>
                  </a:lnTo>
                  <a:lnTo>
                    <a:pt x="92" y="21"/>
                  </a:lnTo>
                  <a:lnTo>
                    <a:pt x="69" y="15"/>
                  </a:lnTo>
                  <a:lnTo>
                    <a:pt x="47" y="11"/>
                  </a:lnTo>
                  <a:lnTo>
                    <a:pt x="29" y="7"/>
                  </a:lnTo>
                  <a:lnTo>
                    <a:pt x="13" y="3"/>
                  </a:lnTo>
                  <a:lnTo>
                    <a:pt x="0" y="0"/>
                  </a:lnTo>
                  <a:lnTo>
                    <a:pt x="0" y="629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5" name="Freeform 115">
              <a:extLst>
                <a:ext uri="{FF2B5EF4-FFF2-40B4-BE49-F238E27FC236}">
                  <a16:creationId xmlns:a16="http://schemas.microsoft.com/office/drawing/2014/main" id="{0BD0B421-6BFD-419B-8499-720AAAE5C7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9" y="2019"/>
              <a:ext cx="111" cy="258"/>
            </a:xfrm>
            <a:custGeom>
              <a:avLst/>
              <a:gdLst>
                <a:gd name="T0" fmla="*/ 224 w 224"/>
                <a:gd name="T1" fmla="*/ 4 h 515"/>
                <a:gd name="T2" fmla="*/ 220 w 224"/>
                <a:gd name="T3" fmla="*/ 1 h 515"/>
                <a:gd name="T4" fmla="*/ 216 w 224"/>
                <a:gd name="T5" fmla="*/ 0 h 515"/>
                <a:gd name="T6" fmla="*/ 2 w 224"/>
                <a:gd name="T7" fmla="*/ 22 h 515"/>
                <a:gd name="T8" fmla="*/ 0 w 224"/>
                <a:gd name="T9" fmla="*/ 404 h 515"/>
                <a:gd name="T10" fmla="*/ 23 w 224"/>
                <a:gd name="T11" fmla="*/ 469 h 515"/>
                <a:gd name="T12" fmla="*/ 80 w 224"/>
                <a:gd name="T13" fmla="*/ 507 h 515"/>
                <a:gd name="T14" fmla="*/ 142 w 224"/>
                <a:gd name="T15" fmla="*/ 514 h 515"/>
                <a:gd name="T16" fmla="*/ 192 w 224"/>
                <a:gd name="T17" fmla="*/ 494 h 515"/>
                <a:gd name="T18" fmla="*/ 221 w 224"/>
                <a:gd name="T19" fmla="*/ 444 h 515"/>
                <a:gd name="T20" fmla="*/ 208 w 224"/>
                <a:gd name="T21" fmla="*/ 420 h 515"/>
                <a:gd name="T22" fmla="*/ 192 w 224"/>
                <a:gd name="T23" fmla="*/ 471 h 515"/>
                <a:gd name="T24" fmla="*/ 155 w 224"/>
                <a:gd name="T25" fmla="*/ 495 h 515"/>
                <a:gd name="T26" fmla="*/ 105 w 224"/>
                <a:gd name="T27" fmla="*/ 498 h 515"/>
                <a:gd name="T28" fmla="*/ 51 w 224"/>
                <a:gd name="T29" fmla="*/ 474 h 515"/>
                <a:gd name="T30" fmla="*/ 19 w 224"/>
                <a:gd name="T31" fmla="*/ 424 h 515"/>
                <a:gd name="T32" fmla="*/ 16 w 224"/>
                <a:gd name="T33" fmla="*/ 377 h 515"/>
                <a:gd name="T34" fmla="*/ 22 w 224"/>
                <a:gd name="T35" fmla="*/ 315 h 515"/>
                <a:gd name="T36" fmla="*/ 44 w 224"/>
                <a:gd name="T37" fmla="*/ 327 h 515"/>
                <a:gd name="T38" fmla="*/ 74 w 224"/>
                <a:gd name="T39" fmla="*/ 337 h 515"/>
                <a:gd name="T40" fmla="*/ 111 w 224"/>
                <a:gd name="T41" fmla="*/ 342 h 515"/>
                <a:gd name="T42" fmla="*/ 156 w 224"/>
                <a:gd name="T43" fmla="*/ 339 h 515"/>
                <a:gd name="T44" fmla="*/ 208 w 224"/>
                <a:gd name="T45" fmla="*/ 327 h 515"/>
                <a:gd name="T46" fmla="*/ 208 w 224"/>
                <a:gd name="T47" fmla="*/ 413 h 515"/>
                <a:gd name="T48" fmla="*/ 187 w 224"/>
                <a:gd name="T49" fmla="*/ 316 h 515"/>
                <a:gd name="T50" fmla="*/ 133 w 224"/>
                <a:gd name="T51" fmla="*/ 325 h 515"/>
                <a:gd name="T52" fmla="*/ 89 w 224"/>
                <a:gd name="T53" fmla="*/ 323 h 515"/>
                <a:gd name="T54" fmla="*/ 54 w 224"/>
                <a:gd name="T55" fmla="*/ 314 h 515"/>
                <a:gd name="T56" fmla="*/ 30 w 224"/>
                <a:gd name="T57" fmla="*/ 301 h 515"/>
                <a:gd name="T58" fmla="*/ 16 w 224"/>
                <a:gd name="T59" fmla="*/ 292 h 515"/>
                <a:gd name="T60" fmla="*/ 16 w 224"/>
                <a:gd name="T61" fmla="*/ 230 h 515"/>
                <a:gd name="T62" fmla="*/ 208 w 224"/>
                <a:gd name="T63" fmla="*/ 239 h 515"/>
                <a:gd name="T64" fmla="*/ 208 w 224"/>
                <a:gd name="T65" fmla="*/ 309 h 515"/>
                <a:gd name="T66" fmla="*/ 16 w 224"/>
                <a:gd name="T67" fmla="*/ 185 h 515"/>
                <a:gd name="T68" fmla="*/ 16 w 224"/>
                <a:gd name="T69" fmla="*/ 161 h 515"/>
                <a:gd name="T70" fmla="*/ 208 w 224"/>
                <a:gd name="T71" fmla="*/ 177 h 515"/>
                <a:gd name="T72" fmla="*/ 208 w 224"/>
                <a:gd name="T73" fmla="*/ 141 h 515"/>
                <a:gd name="T74" fmla="*/ 186 w 224"/>
                <a:gd name="T75" fmla="*/ 142 h 515"/>
                <a:gd name="T76" fmla="*/ 143 w 224"/>
                <a:gd name="T77" fmla="*/ 142 h 515"/>
                <a:gd name="T78" fmla="*/ 95 w 224"/>
                <a:gd name="T79" fmla="*/ 144 h 515"/>
                <a:gd name="T80" fmla="*/ 50 w 224"/>
                <a:gd name="T81" fmla="*/ 145 h 515"/>
                <a:gd name="T82" fmla="*/ 21 w 224"/>
                <a:gd name="T83" fmla="*/ 145 h 515"/>
                <a:gd name="T84" fmla="*/ 16 w 224"/>
                <a:gd name="T85" fmla="*/ 136 h 515"/>
                <a:gd name="T86" fmla="*/ 21 w 224"/>
                <a:gd name="T87" fmla="*/ 126 h 515"/>
                <a:gd name="T88" fmla="*/ 50 w 224"/>
                <a:gd name="T89" fmla="*/ 124 h 515"/>
                <a:gd name="T90" fmla="*/ 95 w 224"/>
                <a:gd name="T91" fmla="*/ 122 h 515"/>
                <a:gd name="T92" fmla="*/ 143 w 224"/>
                <a:gd name="T93" fmla="*/ 119 h 515"/>
                <a:gd name="T94" fmla="*/ 185 w 224"/>
                <a:gd name="T95" fmla="*/ 118 h 515"/>
                <a:gd name="T96" fmla="*/ 208 w 224"/>
                <a:gd name="T97" fmla="*/ 117 h 515"/>
                <a:gd name="T98" fmla="*/ 208 w 224"/>
                <a:gd name="T99" fmla="*/ 136 h 515"/>
                <a:gd name="T100" fmla="*/ 16 w 224"/>
                <a:gd name="T101" fmla="*/ 110 h 515"/>
                <a:gd name="T102" fmla="*/ 16 w 224"/>
                <a:gd name="T103" fmla="*/ 80 h 515"/>
                <a:gd name="T104" fmla="*/ 208 w 224"/>
                <a:gd name="T105" fmla="*/ 69 h 515"/>
                <a:gd name="T106" fmla="*/ 208 w 224"/>
                <a:gd name="T107" fmla="*/ 101 h 515"/>
                <a:gd name="T108" fmla="*/ 16 w 224"/>
                <a:gd name="T109" fmla="*/ 48 h 515"/>
                <a:gd name="T110" fmla="*/ 16 w 224"/>
                <a:gd name="T111" fmla="*/ 34 h 515"/>
                <a:gd name="T112" fmla="*/ 37 w 224"/>
                <a:gd name="T113" fmla="*/ 32 h 515"/>
                <a:gd name="T114" fmla="*/ 79 w 224"/>
                <a:gd name="T115" fmla="*/ 28 h 515"/>
                <a:gd name="T116" fmla="*/ 128 w 224"/>
                <a:gd name="T117" fmla="*/ 24 h 515"/>
                <a:gd name="T118" fmla="*/ 173 w 224"/>
                <a:gd name="T119" fmla="*/ 20 h 515"/>
                <a:gd name="T120" fmla="*/ 203 w 224"/>
                <a:gd name="T121" fmla="*/ 17 h 515"/>
                <a:gd name="T122" fmla="*/ 208 w 224"/>
                <a:gd name="T123" fmla="*/ 25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4" h="515">
                  <a:moveTo>
                    <a:pt x="224" y="8"/>
                  </a:moveTo>
                  <a:lnTo>
                    <a:pt x="224" y="7"/>
                  </a:lnTo>
                  <a:lnTo>
                    <a:pt x="224" y="4"/>
                  </a:lnTo>
                  <a:lnTo>
                    <a:pt x="223" y="3"/>
                  </a:lnTo>
                  <a:lnTo>
                    <a:pt x="221" y="2"/>
                  </a:lnTo>
                  <a:lnTo>
                    <a:pt x="220" y="1"/>
                  </a:lnTo>
                  <a:lnTo>
                    <a:pt x="219" y="1"/>
                  </a:lnTo>
                  <a:lnTo>
                    <a:pt x="217" y="0"/>
                  </a:lnTo>
                  <a:lnTo>
                    <a:pt x="216" y="0"/>
                  </a:lnTo>
                  <a:lnTo>
                    <a:pt x="7" y="19"/>
                  </a:lnTo>
                  <a:lnTo>
                    <a:pt x="5" y="20"/>
                  </a:lnTo>
                  <a:lnTo>
                    <a:pt x="2" y="22"/>
                  </a:lnTo>
                  <a:lnTo>
                    <a:pt x="1" y="24"/>
                  </a:lnTo>
                  <a:lnTo>
                    <a:pt x="0" y="27"/>
                  </a:lnTo>
                  <a:lnTo>
                    <a:pt x="0" y="404"/>
                  </a:lnTo>
                  <a:lnTo>
                    <a:pt x="2" y="428"/>
                  </a:lnTo>
                  <a:lnTo>
                    <a:pt x="10" y="450"/>
                  </a:lnTo>
                  <a:lnTo>
                    <a:pt x="23" y="469"/>
                  </a:lnTo>
                  <a:lnTo>
                    <a:pt x="39" y="486"/>
                  </a:lnTo>
                  <a:lnTo>
                    <a:pt x="59" y="498"/>
                  </a:lnTo>
                  <a:lnTo>
                    <a:pt x="80" y="507"/>
                  </a:lnTo>
                  <a:lnTo>
                    <a:pt x="102" y="513"/>
                  </a:lnTo>
                  <a:lnTo>
                    <a:pt x="125" y="515"/>
                  </a:lnTo>
                  <a:lnTo>
                    <a:pt x="142" y="514"/>
                  </a:lnTo>
                  <a:lnTo>
                    <a:pt x="159" y="511"/>
                  </a:lnTo>
                  <a:lnTo>
                    <a:pt x="177" y="504"/>
                  </a:lnTo>
                  <a:lnTo>
                    <a:pt x="192" y="494"/>
                  </a:lnTo>
                  <a:lnTo>
                    <a:pt x="204" y="481"/>
                  </a:lnTo>
                  <a:lnTo>
                    <a:pt x="215" y="465"/>
                  </a:lnTo>
                  <a:lnTo>
                    <a:pt x="221" y="444"/>
                  </a:lnTo>
                  <a:lnTo>
                    <a:pt x="224" y="420"/>
                  </a:lnTo>
                  <a:lnTo>
                    <a:pt x="224" y="8"/>
                  </a:lnTo>
                  <a:close/>
                  <a:moveTo>
                    <a:pt x="208" y="420"/>
                  </a:moveTo>
                  <a:lnTo>
                    <a:pt x="205" y="441"/>
                  </a:lnTo>
                  <a:lnTo>
                    <a:pt x="201" y="457"/>
                  </a:lnTo>
                  <a:lnTo>
                    <a:pt x="192" y="471"/>
                  </a:lnTo>
                  <a:lnTo>
                    <a:pt x="181" y="482"/>
                  </a:lnTo>
                  <a:lnTo>
                    <a:pt x="168" y="490"/>
                  </a:lnTo>
                  <a:lnTo>
                    <a:pt x="155" y="495"/>
                  </a:lnTo>
                  <a:lnTo>
                    <a:pt x="140" y="498"/>
                  </a:lnTo>
                  <a:lnTo>
                    <a:pt x="125" y="499"/>
                  </a:lnTo>
                  <a:lnTo>
                    <a:pt x="105" y="498"/>
                  </a:lnTo>
                  <a:lnTo>
                    <a:pt x="85" y="492"/>
                  </a:lnTo>
                  <a:lnTo>
                    <a:pt x="67" y="484"/>
                  </a:lnTo>
                  <a:lnTo>
                    <a:pt x="51" y="474"/>
                  </a:lnTo>
                  <a:lnTo>
                    <a:pt x="37" y="460"/>
                  </a:lnTo>
                  <a:lnTo>
                    <a:pt x="25" y="444"/>
                  </a:lnTo>
                  <a:lnTo>
                    <a:pt x="19" y="424"/>
                  </a:lnTo>
                  <a:lnTo>
                    <a:pt x="16" y="404"/>
                  </a:lnTo>
                  <a:lnTo>
                    <a:pt x="16" y="397"/>
                  </a:lnTo>
                  <a:lnTo>
                    <a:pt x="16" y="377"/>
                  </a:lnTo>
                  <a:lnTo>
                    <a:pt x="16" y="349"/>
                  </a:lnTo>
                  <a:lnTo>
                    <a:pt x="16" y="312"/>
                  </a:lnTo>
                  <a:lnTo>
                    <a:pt x="22" y="315"/>
                  </a:lnTo>
                  <a:lnTo>
                    <a:pt x="28" y="319"/>
                  </a:lnTo>
                  <a:lnTo>
                    <a:pt x="36" y="323"/>
                  </a:lnTo>
                  <a:lnTo>
                    <a:pt x="44" y="327"/>
                  </a:lnTo>
                  <a:lnTo>
                    <a:pt x="53" y="330"/>
                  </a:lnTo>
                  <a:lnTo>
                    <a:pt x="62" y="334"/>
                  </a:lnTo>
                  <a:lnTo>
                    <a:pt x="74" y="337"/>
                  </a:lnTo>
                  <a:lnTo>
                    <a:pt x="85" y="339"/>
                  </a:lnTo>
                  <a:lnTo>
                    <a:pt x="98" y="340"/>
                  </a:lnTo>
                  <a:lnTo>
                    <a:pt x="111" y="342"/>
                  </a:lnTo>
                  <a:lnTo>
                    <a:pt x="125" y="343"/>
                  </a:lnTo>
                  <a:lnTo>
                    <a:pt x="140" y="342"/>
                  </a:lnTo>
                  <a:lnTo>
                    <a:pt x="156" y="339"/>
                  </a:lnTo>
                  <a:lnTo>
                    <a:pt x="172" y="337"/>
                  </a:lnTo>
                  <a:lnTo>
                    <a:pt x="189" y="332"/>
                  </a:lnTo>
                  <a:lnTo>
                    <a:pt x="208" y="327"/>
                  </a:lnTo>
                  <a:lnTo>
                    <a:pt x="208" y="363"/>
                  </a:lnTo>
                  <a:lnTo>
                    <a:pt x="208" y="393"/>
                  </a:lnTo>
                  <a:lnTo>
                    <a:pt x="208" y="413"/>
                  </a:lnTo>
                  <a:lnTo>
                    <a:pt x="208" y="420"/>
                  </a:lnTo>
                  <a:close/>
                  <a:moveTo>
                    <a:pt x="208" y="309"/>
                  </a:moveTo>
                  <a:lnTo>
                    <a:pt x="187" y="316"/>
                  </a:lnTo>
                  <a:lnTo>
                    <a:pt x="168" y="321"/>
                  </a:lnTo>
                  <a:lnTo>
                    <a:pt x="150" y="324"/>
                  </a:lnTo>
                  <a:lnTo>
                    <a:pt x="133" y="325"/>
                  </a:lnTo>
                  <a:lnTo>
                    <a:pt x="118" y="325"/>
                  </a:lnTo>
                  <a:lnTo>
                    <a:pt x="103" y="325"/>
                  </a:lnTo>
                  <a:lnTo>
                    <a:pt x="89" y="323"/>
                  </a:lnTo>
                  <a:lnTo>
                    <a:pt x="76" y="321"/>
                  </a:lnTo>
                  <a:lnTo>
                    <a:pt x="65" y="317"/>
                  </a:lnTo>
                  <a:lnTo>
                    <a:pt x="54" y="314"/>
                  </a:lnTo>
                  <a:lnTo>
                    <a:pt x="45" y="309"/>
                  </a:lnTo>
                  <a:lnTo>
                    <a:pt x="37" y="306"/>
                  </a:lnTo>
                  <a:lnTo>
                    <a:pt x="30" y="301"/>
                  </a:lnTo>
                  <a:lnTo>
                    <a:pt x="24" y="298"/>
                  </a:lnTo>
                  <a:lnTo>
                    <a:pt x="20" y="294"/>
                  </a:lnTo>
                  <a:lnTo>
                    <a:pt x="16" y="292"/>
                  </a:lnTo>
                  <a:lnTo>
                    <a:pt x="16" y="271"/>
                  </a:lnTo>
                  <a:lnTo>
                    <a:pt x="16" y="251"/>
                  </a:lnTo>
                  <a:lnTo>
                    <a:pt x="16" y="230"/>
                  </a:lnTo>
                  <a:lnTo>
                    <a:pt x="16" y="209"/>
                  </a:lnTo>
                  <a:lnTo>
                    <a:pt x="208" y="214"/>
                  </a:lnTo>
                  <a:lnTo>
                    <a:pt x="208" y="239"/>
                  </a:lnTo>
                  <a:lnTo>
                    <a:pt x="208" y="263"/>
                  </a:lnTo>
                  <a:lnTo>
                    <a:pt x="208" y="286"/>
                  </a:lnTo>
                  <a:lnTo>
                    <a:pt x="208" y="309"/>
                  </a:lnTo>
                  <a:close/>
                  <a:moveTo>
                    <a:pt x="208" y="198"/>
                  </a:moveTo>
                  <a:lnTo>
                    <a:pt x="16" y="193"/>
                  </a:lnTo>
                  <a:lnTo>
                    <a:pt x="16" y="185"/>
                  </a:lnTo>
                  <a:lnTo>
                    <a:pt x="16" y="177"/>
                  </a:lnTo>
                  <a:lnTo>
                    <a:pt x="16" y="169"/>
                  </a:lnTo>
                  <a:lnTo>
                    <a:pt x="16" y="161"/>
                  </a:lnTo>
                  <a:lnTo>
                    <a:pt x="208" y="157"/>
                  </a:lnTo>
                  <a:lnTo>
                    <a:pt x="208" y="168"/>
                  </a:lnTo>
                  <a:lnTo>
                    <a:pt x="208" y="177"/>
                  </a:lnTo>
                  <a:lnTo>
                    <a:pt x="208" y="187"/>
                  </a:lnTo>
                  <a:lnTo>
                    <a:pt x="208" y="198"/>
                  </a:lnTo>
                  <a:close/>
                  <a:moveTo>
                    <a:pt x="208" y="141"/>
                  </a:moveTo>
                  <a:lnTo>
                    <a:pt x="203" y="141"/>
                  </a:lnTo>
                  <a:lnTo>
                    <a:pt x="195" y="141"/>
                  </a:lnTo>
                  <a:lnTo>
                    <a:pt x="186" y="142"/>
                  </a:lnTo>
                  <a:lnTo>
                    <a:pt x="173" y="142"/>
                  </a:lnTo>
                  <a:lnTo>
                    <a:pt x="159" y="142"/>
                  </a:lnTo>
                  <a:lnTo>
                    <a:pt x="143" y="142"/>
                  </a:lnTo>
                  <a:lnTo>
                    <a:pt x="128" y="144"/>
                  </a:lnTo>
                  <a:lnTo>
                    <a:pt x="111" y="144"/>
                  </a:lnTo>
                  <a:lnTo>
                    <a:pt x="95" y="144"/>
                  </a:lnTo>
                  <a:lnTo>
                    <a:pt x="79" y="144"/>
                  </a:lnTo>
                  <a:lnTo>
                    <a:pt x="64" y="145"/>
                  </a:lnTo>
                  <a:lnTo>
                    <a:pt x="50" y="145"/>
                  </a:lnTo>
                  <a:lnTo>
                    <a:pt x="38" y="145"/>
                  </a:lnTo>
                  <a:lnTo>
                    <a:pt x="28" y="145"/>
                  </a:lnTo>
                  <a:lnTo>
                    <a:pt x="21" y="145"/>
                  </a:lnTo>
                  <a:lnTo>
                    <a:pt x="16" y="145"/>
                  </a:lnTo>
                  <a:lnTo>
                    <a:pt x="16" y="140"/>
                  </a:lnTo>
                  <a:lnTo>
                    <a:pt x="16" y="136"/>
                  </a:lnTo>
                  <a:lnTo>
                    <a:pt x="16" y="131"/>
                  </a:lnTo>
                  <a:lnTo>
                    <a:pt x="16" y="126"/>
                  </a:lnTo>
                  <a:lnTo>
                    <a:pt x="21" y="126"/>
                  </a:lnTo>
                  <a:lnTo>
                    <a:pt x="28" y="125"/>
                  </a:lnTo>
                  <a:lnTo>
                    <a:pt x="37" y="125"/>
                  </a:lnTo>
                  <a:lnTo>
                    <a:pt x="50" y="124"/>
                  </a:lnTo>
                  <a:lnTo>
                    <a:pt x="64" y="124"/>
                  </a:lnTo>
                  <a:lnTo>
                    <a:pt x="79" y="123"/>
                  </a:lnTo>
                  <a:lnTo>
                    <a:pt x="95" y="122"/>
                  </a:lnTo>
                  <a:lnTo>
                    <a:pt x="111" y="122"/>
                  </a:lnTo>
                  <a:lnTo>
                    <a:pt x="127" y="121"/>
                  </a:lnTo>
                  <a:lnTo>
                    <a:pt x="143" y="119"/>
                  </a:lnTo>
                  <a:lnTo>
                    <a:pt x="159" y="119"/>
                  </a:lnTo>
                  <a:lnTo>
                    <a:pt x="173" y="118"/>
                  </a:lnTo>
                  <a:lnTo>
                    <a:pt x="185" y="118"/>
                  </a:lnTo>
                  <a:lnTo>
                    <a:pt x="195" y="117"/>
                  </a:lnTo>
                  <a:lnTo>
                    <a:pt x="203" y="117"/>
                  </a:lnTo>
                  <a:lnTo>
                    <a:pt x="208" y="117"/>
                  </a:lnTo>
                  <a:lnTo>
                    <a:pt x="208" y="123"/>
                  </a:lnTo>
                  <a:lnTo>
                    <a:pt x="208" y="129"/>
                  </a:lnTo>
                  <a:lnTo>
                    <a:pt x="208" y="136"/>
                  </a:lnTo>
                  <a:lnTo>
                    <a:pt x="208" y="141"/>
                  </a:lnTo>
                  <a:close/>
                  <a:moveTo>
                    <a:pt x="208" y="101"/>
                  </a:moveTo>
                  <a:lnTo>
                    <a:pt x="16" y="110"/>
                  </a:lnTo>
                  <a:lnTo>
                    <a:pt x="16" y="100"/>
                  </a:lnTo>
                  <a:lnTo>
                    <a:pt x="16" y="89"/>
                  </a:lnTo>
                  <a:lnTo>
                    <a:pt x="16" y="80"/>
                  </a:lnTo>
                  <a:lnTo>
                    <a:pt x="16" y="72"/>
                  </a:lnTo>
                  <a:lnTo>
                    <a:pt x="208" y="60"/>
                  </a:lnTo>
                  <a:lnTo>
                    <a:pt x="208" y="69"/>
                  </a:lnTo>
                  <a:lnTo>
                    <a:pt x="208" y="78"/>
                  </a:lnTo>
                  <a:lnTo>
                    <a:pt x="208" y="89"/>
                  </a:lnTo>
                  <a:lnTo>
                    <a:pt x="208" y="101"/>
                  </a:lnTo>
                  <a:close/>
                  <a:moveTo>
                    <a:pt x="208" y="43"/>
                  </a:moveTo>
                  <a:lnTo>
                    <a:pt x="16" y="56"/>
                  </a:lnTo>
                  <a:lnTo>
                    <a:pt x="16" y="48"/>
                  </a:lnTo>
                  <a:lnTo>
                    <a:pt x="16" y="41"/>
                  </a:lnTo>
                  <a:lnTo>
                    <a:pt x="16" y="37"/>
                  </a:lnTo>
                  <a:lnTo>
                    <a:pt x="16" y="34"/>
                  </a:lnTo>
                  <a:lnTo>
                    <a:pt x="21" y="34"/>
                  </a:lnTo>
                  <a:lnTo>
                    <a:pt x="28" y="33"/>
                  </a:lnTo>
                  <a:lnTo>
                    <a:pt x="37" y="32"/>
                  </a:lnTo>
                  <a:lnTo>
                    <a:pt x="50" y="31"/>
                  </a:lnTo>
                  <a:lnTo>
                    <a:pt x="64" y="30"/>
                  </a:lnTo>
                  <a:lnTo>
                    <a:pt x="79" y="28"/>
                  </a:lnTo>
                  <a:lnTo>
                    <a:pt x="95" y="27"/>
                  </a:lnTo>
                  <a:lnTo>
                    <a:pt x="111" y="25"/>
                  </a:lnTo>
                  <a:lnTo>
                    <a:pt x="128" y="24"/>
                  </a:lnTo>
                  <a:lnTo>
                    <a:pt x="144" y="23"/>
                  </a:lnTo>
                  <a:lnTo>
                    <a:pt x="159" y="22"/>
                  </a:lnTo>
                  <a:lnTo>
                    <a:pt x="173" y="20"/>
                  </a:lnTo>
                  <a:lnTo>
                    <a:pt x="186" y="19"/>
                  </a:lnTo>
                  <a:lnTo>
                    <a:pt x="196" y="18"/>
                  </a:lnTo>
                  <a:lnTo>
                    <a:pt x="203" y="17"/>
                  </a:lnTo>
                  <a:lnTo>
                    <a:pt x="208" y="17"/>
                  </a:lnTo>
                  <a:lnTo>
                    <a:pt x="208" y="20"/>
                  </a:lnTo>
                  <a:lnTo>
                    <a:pt x="208" y="25"/>
                  </a:lnTo>
                  <a:lnTo>
                    <a:pt x="208" y="33"/>
                  </a:lnTo>
                  <a:lnTo>
                    <a:pt x="208" y="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6" name="Freeform 116">
              <a:extLst>
                <a:ext uri="{FF2B5EF4-FFF2-40B4-BE49-F238E27FC236}">
                  <a16:creationId xmlns:a16="http://schemas.microsoft.com/office/drawing/2014/main" id="{3585F371-97BB-4C24-BA66-4BB635426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" y="2124"/>
              <a:ext cx="95" cy="58"/>
            </a:xfrm>
            <a:custGeom>
              <a:avLst/>
              <a:gdLst>
                <a:gd name="T0" fmla="*/ 0 w 192"/>
                <a:gd name="T1" fmla="*/ 83 h 116"/>
                <a:gd name="T2" fmla="*/ 4 w 192"/>
                <a:gd name="T3" fmla="*/ 85 h 116"/>
                <a:gd name="T4" fmla="*/ 8 w 192"/>
                <a:gd name="T5" fmla="*/ 89 h 116"/>
                <a:gd name="T6" fmla="*/ 14 w 192"/>
                <a:gd name="T7" fmla="*/ 92 h 116"/>
                <a:gd name="T8" fmla="*/ 21 w 192"/>
                <a:gd name="T9" fmla="*/ 97 h 116"/>
                <a:gd name="T10" fmla="*/ 29 w 192"/>
                <a:gd name="T11" fmla="*/ 100 h 116"/>
                <a:gd name="T12" fmla="*/ 38 w 192"/>
                <a:gd name="T13" fmla="*/ 105 h 116"/>
                <a:gd name="T14" fmla="*/ 49 w 192"/>
                <a:gd name="T15" fmla="*/ 108 h 116"/>
                <a:gd name="T16" fmla="*/ 60 w 192"/>
                <a:gd name="T17" fmla="*/ 112 h 116"/>
                <a:gd name="T18" fmla="*/ 73 w 192"/>
                <a:gd name="T19" fmla="*/ 114 h 116"/>
                <a:gd name="T20" fmla="*/ 87 w 192"/>
                <a:gd name="T21" fmla="*/ 116 h 116"/>
                <a:gd name="T22" fmla="*/ 102 w 192"/>
                <a:gd name="T23" fmla="*/ 116 h 116"/>
                <a:gd name="T24" fmla="*/ 117 w 192"/>
                <a:gd name="T25" fmla="*/ 116 h 116"/>
                <a:gd name="T26" fmla="*/ 134 w 192"/>
                <a:gd name="T27" fmla="*/ 115 h 116"/>
                <a:gd name="T28" fmla="*/ 152 w 192"/>
                <a:gd name="T29" fmla="*/ 112 h 116"/>
                <a:gd name="T30" fmla="*/ 171 w 192"/>
                <a:gd name="T31" fmla="*/ 107 h 116"/>
                <a:gd name="T32" fmla="*/ 192 w 192"/>
                <a:gd name="T33" fmla="*/ 100 h 116"/>
                <a:gd name="T34" fmla="*/ 192 w 192"/>
                <a:gd name="T35" fmla="*/ 77 h 116"/>
                <a:gd name="T36" fmla="*/ 192 w 192"/>
                <a:gd name="T37" fmla="*/ 54 h 116"/>
                <a:gd name="T38" fmla="*/ 192 w 192"/>
                <a:gd name="T39" fmla="*/ 30 h 116"/>
                <a:gd name="T40" fmla="*/ 192 w 192"/>
                <a:gd name="T41" fmla="*/ 5 h 116"/>
                <a:gd name="T42" fmla="*/ 0 w 192"/>
                <a:gd name="T43" fmla="*/ 0 h 116"/>
                <a:gd name="T44" fmla="*/ 0 w 192"/>
                <a:gd name="T45" fmla="*/ 21 h 116"/>
                <a:gd name="T46" fmla="*/ 0 w 192"/>
                <a:gd name="T47" fmla="*/ 42 h 116"/>
                <a:gd name="T48" fmla="*/ 0 w 192"/>
                <a:gd name="T49" fmla="*/ 62 h 116"/>
                <a:gd name="T50" fmla="*/ 0 w 192"/>
                <a:gd name="T51" fmla="*/ 8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2" h="116">
                  <a:moveTo>
                    <a:pt x="0" y="83"/>
                  </a:moveTo>
                  <a:lnTo>
                    <a:pt x="4" y="85"/>
                  </a:lnTo>
                  <a:lnTo>
                    <a:pt x="8" y="89"/>
                  </a:lnTo>
                  <a:lnTo>
                    <a:pt x="14" y="92"/>
                  </a:lnTo>
                  <a:lnTo>
                    <a:pt x="21" y="97"/>
                  </a:lnTo>
                  <a:lnTo>
                    <a:pt x="29" y="100"/>
                  </a:lnTo>
                  <a:lnTo>
                    <a:pt x="38" y="105"/>
                  </a:lnTo>
                  <a:lnTo>
                    <a:pt x="49" y="108"/>
                  </a:lnTo>
                  <a:lnTo>
                    <a:pt x="60" y="112"/>
                  </a:lnTo>
                  <a:lnTo>
                    <a:pt x="73" y="114"/>
                  </a:lnTo>
                  <a:lnTo>
                    <a:pt x="87" y="116"/>
                  </a:lnTo>
                  <a:lnTo>
                    <a:pt x="102" y="116"/>
                  </a:lnTo>
                  <a:lnTo>
                    <a:pt x="117" y="116"/>
                  </a:lnTo>
                  <a:lnTo>
                    <a:pt x="134" y="115"/>
                  </a:lnTo>
                  <a:lnTo>
                    <a:pt x="152" y="112"/>
                  </a:lnTo>
                  <a:lnTo>
                    <a:pt x="171" y="107"/>
                  </a:lnTo>
                  <a:lnTo>
                    <a:pt x="192" y="100"/>
                  </a:lnTo>
                  <a:lnTo>
                    <a:pt x="192" y="77"/>
                  </a:lnTo>
                  <a:lnTo>
                    <a:pt x="192" y="54"/>
                  </a:lnTo>
                  <a:lnTo>
                    <a:pt x="192" y="30"/>
                  </a:lnTo>
                  <a:lnTo>
                    <a:pt x="192" y="5"/>
                  </a:lnTo>
                  <a:lnTo>
                    <a:pt x="0" y="0"/>
                  </a:lnTo>
                  <a:lnTo>
                    <a:pt x="0" y="21"/>
                  </a:lnTo>
                  <a:lnTo>
                    <a:pt x="0" y="42"/>
                  </a:lnTo>
                  <a:lnTo>
                    <a:pt x="0" y="62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7" name="Freeform 117">
              <a:extLst>
                <a:ext uri="{FF2B5EF4-FFF2-40B4-BE49-F238E27FC236}">
                  <a16:creationId xmlns:a16="http://schemas.microsoft.com/office/drawing/2014/main" id="{9487A28D-8937-4A54-B648-3D0A0562C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1" y="2183"/>
              <a:ext cx="91" cy="86"/>
            </a:xfrm>
            <a:custGeom>
              <a:avLst/>
              <a:gdLst>
                <a:gd name="T0" fmla="*/ 176 w 184"/>
                <a:gd name="T1" fmla="*/ 2 h 172"/>
                <a:gd name="T2" fmla="*/ 176 w 184"/>
                <a:gd name="T3" fmla="*/ 33 h 172"/>
                <a:gd name="T4" fmla="*/ 176 w 184"/>
                <a:gd name="T5" fmla="*/ 57 h 172"/>
                <a:gd name="T6" fmla="*/ 176 w 184"/>
                <a:gd name="T7" fmla="*/ 72 h 172"/>
                <a:gd name="T8" fmla="*/ 176 w 184"/>
                <a:gd name="T9" fmla="*/ 78 h 172"/>
                <a:gd name="T10" fmla="*/ 173 w 184"/>
                <a:gd name="T11" fmla="*/ 99 h 172"/>
                <a:gd name="T12" fmla="*/ 169 w 184"/>
                <a:gd name="T13" fmla="*/ 115 h 172"/>
                <a:gd name="T14" fmla="*/ 159 w 184"/>
                <a:gd name="T15" fmla="*/ 129 h 172"/>
                <a:gd name="T16" fmla="*/ 149 w 184"/>
                <a:gd name="T17" fmla="*/ 140 h 172"/>
                <a:gd name="T18" fmla="*/ 136 w 184"/>
                <a:gd name="T19" fmla="*/ 148 h 172"/>
                <a:gd name="T20" fmla="*/ 123 w 184"/>
                <a:gd name="T21" fmla="*/ 153 h 172"/>
                <a:gd name="T22" fmla="*/ 108 w 184"/>
                <a:gd name="T23" fmla="*/ 156 h 172"/>
                <a:gd name="T24" fmla="*/ 93 w 184"/>
                <a:gd name="T25" fmla="*/ 157 h 172"/>
                <a:gd name="T26" fmla="*/ 79 w 184"/>
                <a:gd name="T27" fmla="*/ 156 h 172"/>
                <a:gd name="T28" fmla="*/ 66 w 184"/>
                <a:gd name="T29" fmla="*/ 154 h 172"/>
                <a:gd name="T30" fmla="*/ 53 w 184"/>
                <a:gd name="T31" fmla="*/ 150 h 172"/>
                <a:gd name="T32" fmla="*/ 41 w 184"/>
                <a:gd name="T33" fmla="*/ 146 h 172"/>
                <a:gd name="T34" fmla="*/ 29 w 184"/>
                <a:gd name="T35" fmla="*/ 140 h 172"/>
                <a:gd name="T36" fmla="*/ 19 w 184"/>
                <a:gd name="T37" fmla="*/ 132 h 172"/>
                <a:gd name="T38" fmla="*/ 8 w 184"/>
                <a:gd name="T39" fmla="*/ 124 h 172"/>
                <a:gd name="T40" fmla="*/ 0 w 184"/>
                <a:gd name="T41" fmla="*/ 114 h 172"/>
                <a:gd name="T42" fmla="*/ 8 w 184"/>
                <a:gd name="T43" fmla="*/ 126 h 172"/>
                <a:gd name="T44" fmla="*/ 18 w 184"/>
                <a:gd name="T45" fmla="*/ 138 h 172"/>
                <a:gd name="T46" fmla="*/ 29 w 184"/>
                <a:gd name="T47" fmla="*/ 148 h 172"/>
                <a:gd name="T48" fmla="*/ 42 w 184"/>
                <a:gd name="T49" fmla="*/ 156 h 172"/>
                <a:gd name="T50" fmla="*/ 56 w 184"/>
                <a:gd name="T51" fmla="*/ 163 h 172"/>
                <a:gd name="T52" fmla="*/ 71 w 184"/>
                <a:gd name="T53" fmla="*/ 169 h 172"/>
                <a:gd name="T54" fmla="*/ 86 w 184"/>
                <a:gd name="T55" fmla="*/ 171 h 172"/>
                <a:gd name="T56" fmla="*/ 101 w 184"/>
                <a:gd name="T57" fmla="*/ 172 h 172"/>
                <a:gd name="T58" fmla="*/ 116 w 184"/>
                <a:gd name="T59" fmla="*/ 171 h 172"/>
                <a:gd name="T60" fmla="*/ 131 w 184"/>
                <a:gd name="T61" fmla="*/ 168 h 172"/>
                <a:gd name="T62" fmla="*/ 144 w 184"/>
                <a:gd name="T63" fmla="*/ 163 h 172"/>
                <a:gd name="T64" fmla="*/ 157 w 184"/>
                <a:gd name="T65" fmla="*/ 155 h 172"/>
                <a:gd name="T66" fmla="*/ 168 w 184"/>
                <a:gd name="T67" fmla="*/ 144 h 172"/>
                <a:gd name="T68" fmla="*/ 177 w 184"/>
                <a:gd name="T69" fmla="*/ 130 h 172"/>
                <a:gd name="T70" fmla="*/ 181 w 184"/>
                <a:gd name="T71" fmla="*/ 114 h 172"/>
                <a:gd name="T72" fmla="*/ 184 w 184"/>
                <a:gd name="T73" fmla="*/ 93 h 172"/>
                <a:gd name="T74" fmla="*/ 184 w 184"/>
                <a:gd name="T75" fmla="*/ 86 h 172"/>
                <a:gd name="T76" fmla="*/ 184 w 184"/>
                <a:gd name="T77" fmla="*/ 66 h 172"/>
                <a:gd name="T78" fmla="*/ 184 w 184"/>
                <a:gd name="T79" fmla="*/ 36 h 172"/>
                <a:gd name="T80" fmla="*/ 184 w 184"/>
                <a:gd name="T81" fmla="*/ 0 h 172"/>
                <a:gd name="T82" fmla="*/ 181 w 184"/>
                <a:gd name="T83" fmla="*/ 1 h 172"/>
                <a:gd name="T84" fmla="*/ 180 w 184"/>
                <a:gd name="T85" fmla="*/ 1 h 172"/>
                <a:gd name="T86" fmla="*/ 178 w 184"/>
                <a:gd name="T87" fmla="*/ 2 h 172"/>
                <a:gd name="T88" fmla="*/ 176 w 184"/>
                <a:gd name="T89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4" h="172">
                  <a:moveTo>
                    <a:pt x="176" y="2"/>
                  </a:moveTo>
                  <a:lnTo>
                    <a:pt x="176" y="33"/>
                  </a:lnTo>
                  <a:lnTo>
                    <a:pt x="176" y="57"/>
                  </a:lnTo>
                  <a:lnTo>
                    <a:pt x="176" y="72"/>
                  </a:lnTo>
                  <a:lnTo>
                    <a:pt x="176" y="78"/>
                  </a:lnTo>
                  <a:lnTo>
                    <a:pt x="173" y="99"/>
                  </a:lnTo>
                  <a:lnTo>
                    <a:pt x="169" y="115"/>
                  </a:lnTo>
                  <a:lnTo>
                    <a:pt x="159" y="129"/>
                  </a:lnTo>
                  <a:lnTo>
                    <a:pt x="149" y="140"/>
                  </a:lnTo>
                  <a:lnTo>
                    <a:pt x="136" y="148"/>
                  </a:lnTo>
                  <a:lnTo>
                    <a:pt x="123" y="153"/>
                  </a:lnTo>
                  <a:lnTo>
                    <a:pt x="108" y="156"/>
                  </a:lnTo>
                  <a:lnTo>
                    <a:pt x="93" y="157"/>
                  </a:lnTo>
                  <a:lnTo>
                    <a:pt x="79" y="156"/>
                  </a:lnTo>
                  <a:lnTo>
                    <a:pt x="66" y="154"/>
                  </a:lnTo>
                  <a:lnTo>
                    <a:pt x="53" y="150"/>
                  </a:lnTo>
                  <a:lnTo>
                    <a:pt x="41" y="146"/>
                  </a:lnTo>
                  <a:lnTo>
                    <a:pt x="29" y="140"/>
                  </a:lnTo>
                  <a:lnTo>
                    <a:pt x="19" y="132"/>
                  </a:lnTo>
                  <a:lnTo>
                    <a:pt x="8" y="124"/>
                  </a:lnTo>
                  <a:lnTo>
                    <a:pt x="0" y="114"/>
                  </a:lnTo>
                  <a:lnTo>
                    <a:pt x="8" y="126"/>
                  </a:lnTo>
                  <a:lnTo>
                    <a:pt x="18" y="138"/>
                  </a:lnTo>
                  <a:lnTo>
                    <a:pt x="29" y="148"/>
                  </a:lnTo>
                  <a:lnTo>
                    <a:pt x="42" y="156"/>
                  </a:lnTo>
                  <a:lnTo>
                    <a:pt x="56" y="163"/>
                  </a:lnTo>
                  <a:lnTo>
                    <a:pt x="71" y="169"/>
                  </a:lnTo>
                  <a:lnTo>
                    <a:pt x="86" y="171"/>
                  </a:lnTo>
                  <a:lnTo>
                    <a:pt x="101" y="172"/>
                  </a:lnTo>
                  <a:lnTo>
                    <a:pt x="116" y="171"/>
                  </a:lnTo>
                  <a:lnTo>
                    <a:pt x="131" y="168"/>
                  </a:lnTo>
                  <a:lnTo>
                    <a:pt x="144" y="163"/>
                  </a:lnTo>
                  <a:lnTo>
                    <a:pt x="157" y="155"/>
                  </a:lnTo>
                  <a:lnTo>
                    <a:pt x="168" y="144"/>
                  </a:lnTo>
                  <a:lnTo>
                    <a:pt x="177" y="130"/>
                  </a:lnTo>
                  <a:lnTo>
                    <a:pt x="181" y="114"/>
                  </a:lnTo>
                  <a:lnTo>
                    <a:pt x="184" y="93"/>
                  </a:lnTo>
                  <a:lnTo>
                    <a:pt x="184" y="86"/>
                  </a:lnTo>
                  <a:lnTo>
                    <a:pt x="184" y="66"/>
                  </a:lnTo>
                  <a:lnTo>
                    <a:pt x="184" y="36"/>
                  </a:lnTo>
                  <a:lnTo>
                    <a:pt x="184" y="0"/>
                  </a:lnTo>
                  <a:lnTo>
                    <a:pt x="181" y="1"/>
                  </a:lnTo>
                  <a:lnTo>
                    <a:pt x="180" y="1"/>
                  </a:lnTo>
                  <a:lnTo>
                    <a:pt x="178" y="2"/>
                  </a:lnTo>
                  <a:lnTo>
                    <a:pt x="17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8" name="Freeform 118">
              <a:extLst>
                <a:ext uri="{FF2B5EF4-FFF2-40B4-BE49-F238E27FC236}">
                  <a16:creationId xmlns:a16="http://schemas.microsoft.com/office/drawing/2014/main" id="{5C01E704-5984-4D3B-879B-ABF5CA256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" y="2175"/>
              <a:ext cx="91" cy="87"/>
            </a:xfrm>
            <a:custGeom>
              <a:avLst/>
              <a:gdLst>
                <a:gd name="T0" fmla="*/ 101 w 184"/>
                <a:gd name="T1" fmla="*/ 172 h 172"/>
                <a:gd name="T2" fmla="*/ 116 w 184"/>
                <a:gd name="T3" fmla="*/ 171 h 172"/>
                <a:gd name="T4" fmla="*/ 131 w 184"/>
                <a:gd name="T5" fmla="*/ 168 h 172"/>
                <a:gd name="T6" fmla="*/ 144 w 184"/>
                <a:gd name="T7" fmla="*/ 163 h 172"/>
                <a:gd name="T8" fmla="*/ 157 w 184"/>
                <a:gd name="T9" fmla="*/ 155 h 172"/>
                <a:gd name="T10" fmla="*/ 167 w 184"/>
                <a:gd name="T11" fmla="*/ 144 h 172"/>
                <a:gd name="T12" fmla="*/ 177 w 184"/>
                <a:gd name="T13" fmla="*/ 130 h 172"/>
                <a:gd name="T14" fmla="*/ 181 w 184"/>
                <a:gd name="T15" fmla="*/ 114 h 172"/>
                <a:gd name="T16" fmla="*/ 184 w 184"/>
                <a:gd name="T17" fmla="*/ 93 h 172"/>
                <a:gd name="T18" fmla="*/ 184 w 184"/>
                <a:gd name="T19" fmla="*/ 87 h 172"/>
                <a:gd name="T20" fmla="*/ 184 w 184"/>
                <a:gd name="T21" fmla="*/ 72 h 172"/>
                <a:gd name="T22" fmla="*/ 184 w 184"/>
                <a:gd name="T23" fmla="*/ 48 h 172"/>
                <a:gd name="T24" fmla="*/ 184 w 184"/>
                <a:gd name="T25" fmla="*/ 17 h 172"/>
                <a:gd name="T26" fmla="*/ 150 w 184"/>
                <a:gd name="T27" fmla="*/ 25 h 172"/>
                <a:gd name="T28" fmla="*/ 119 w 184"/>
                <a:gd name="T29" fmla="*/ 30 h 172"/>
                <a:gd name="T30" fmla="*/ 91 w 184"/>
                <a:gd name="T31" fmla="*/ 30 h 172"/>
                <a:gd name="T32" fmla="*/ 66 w 184"/>
                <a:gd name="T33" fmla="*/ 26 h 172"/>
                <a:gd name="T34" fmla="*/ 45 w 184"/>
                <a:gd name="T35" fmla="*/ 22 h 172"/>
                <a:gd name="T36" fmla="*/ 27 w 184"/>
                <a:gd name="T37" fmla="*/ 15 h 172"/>
                <a:gd name="T38" fmla="*/ 12 w 184"/>
                <a:gd name="T39" fmla="*/ 7 h 172"/>
                <a:gd name="T40" fmla="*/ 0 w 184"/>
                <a:gd name="T41" fmla="*/ 0 h 172"/>
                <a:gd name="T42" fmla="*/ 0 w 184"/>
                <a:gd name="T43" fmla="*/ 37 h 172"/>
                <a:gd name="T44" fmla="*/ 0 w 184"/>
                <a:gd name="T45" fmla="*/ 65 h 172"/>
                <a:gd name="T46" fmla="*/ 0 w 184"/>
                <a:gd name="T47" fmla="*/ 85 h 172"/>
                <a:gd name="T48" fmla="*/ 0 w 184"/>
                <a:gd name="T49" fmla="*/ 92 h 172"/>
                <a:gd name="T50" fmla="*/ 1 w 184"/>
                <a:gd name="T51" fmla="*/ 102 h 172"/>
                <a:gd name="T52" fmla="*/ 3 w 184"/>
                <a:gd name="T53" fmla="*/ 111 h 172"/>
                <a:gd name="T54" fmla="*/ 5 w 184"/>
                <a:gd name="T55" fmla="*/ 121 h 172"/>
                <a:gd name="T56" fmla="*/ 8 w 184"/>
                <a:gd name="T57" fmla="*/ 129 h 172"/>
                <a:gd name="T58" fmla="*/ 16 w 184"/>
                <a:gd name="T59" fmla="*/ 139 h 172"/>
                <a:gd name="T60" fmla="*/ 27 w 184"/>
                <a:gd name="T61" fmla="*/ 147 h 172"/>
                <a:gd name="T62" fmla="*/ 37 w 184"/>
                <a:gd name="T63" fmla="*/ 155 h 172"/>
                <a:gd name="T64" fmla="*/ 49 w 184"/>
                <a:gd name="T65" fmla="*/ 161 h 172"/>
                <a:gd name="T66" fmla="*/ 61 w 184"/>
                <a:gd name="T67" fmla="*/ 165 h 172"/>
                <a:gd name="T68" fmla="*/ 74 w 184"/>
                <a:gd name="T69" fmla="*/ 169 h 172"/>
                <a:gd name="T70" fmla="*/ 87 w 184"/>
                <a:gd name="T71" fmla="*/ 171 h 172"/>
                <a:gd name="T72" fmla="*/ 101 w 184"/>
                <a:gd name="T7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4" h="172">
                  <a:moveTo>
                    <a:pt x="101" y="172"/>
                  </a:moveTo>
                  <a:lnTo>
                    <a:pt x="116" y="171"/>
                  </a:lnTo>
                  <a:lnTo>
                    <a:pt x="131" y="168"/>
                  </a:lnTo>
                  <a:lnTo>
                    <a:pt x="144" y="163"/>
                  </a:lnTo>
                  <a:lnTo>
                    <a:pt x="157" y="155"/>
                  </a:lnTo>
                  <a:lnTo>
                    <a:pt x="167" y="144"/>
                  </a:lnTo>
                  <a:lnTo>
                    <a:pt x="177" y="130"/>
                  </a:lnTo>
                  <a:lnTo>
                    <a:pt x="181" y="114"/>
                  </a:lnTo>
                  <a:lnTo>
                    <a:pt x="184" y="93"/>
                  </a:lnTo>
                  <a:lnTo>
                    <a:pt x="184" y="87"/>
                  </a:lnTo>
                  <a:lnTo>
                    <a:pt x="184" y="72"/>
                  </a:lnTo>
                  <a:lnTo>
                    <a:pt x="184" y="48"/>
                  </a:lnTo>
                  <a:lnTo>
                    <a:pt x="184" y="17"/>
                  </a:lnTo>
                  <a:lnTo>
                    <a:pt x="150" y="25"/>
                  </a:lnTo>
                  <a:lnTo>
                    <a:pt x="119" y="30"/>
                  </a:lnTo>
                  <a:lnTo>
                    <a:pt x="91" y="30"/>
                  </a:lnTo>
                  <a:lnTo>
                    <a:pt x="66" y="26"/>
                  </a:lnTo>
                  <a:lnTo>
                    <a:pt x="45" y="22"/>
                  </a:lnTo>
                  <a:lnTo>
                    <a:pt x="27" y="15"/>
                  </a:lnTo>
                  <a:lnTo>
                    <a:pt x="12" y="7"/>
                  </a:lnTo>
                  <a:lnTo>
                    <a:pt x="0" y="0"/>
                  </a:lnTo>
                  <a:lnTo>
                    <a:pt x="0" y="37"/>
                  </a:lnTo>
                  <a:lnTo>
                    <a:pt x="0" y="65"/>
                  </a:lnTo>
                  <a:lnTo>
                    <a:pt x="0" y="85"/>
                  </a:lnTo>
                  <a:lnTo>
                    <a:pt x="0" y="92"/>
                  </a:lnTo>
                  <a:lnTo>
                    <a:pt x="1" y="102"/>
                  </a:lnTo>
                  <a:lnTo>
                    <a:pt x="3" y="111"/>
                  </a:lnTo>
                  <a:lnTo>
                    <a:pt x="5" y="121"/>
                  </a:lnTo>
                  <a:lnTo>
                    <a:pt x="8" y="129"/>
                  </a:lnTo>
                  <a:lnTo>
                    <a:pt x="16" y="139"/>
                  </a:lnTo>
                  <a:lnTo>
                    <a:pt x="27" y="147"/>
                  </a:lnTo>
                  <a:lnTo>
                    <a:pt x="37" y="155"/>
                  </a:lnTo>
                  <a:lnTo>
                    <a:pt x="49" y="161"/>
                  </a:lnTo>
                  <a:lnTo>
                    <a:pt x="61" y="165"/>
                  </a:lnTo>
                  <a:lnTo>
                    <a:pt x="74" y="169"/>
                  </a:lnTo>
                  <a:lnTo>
                    <a:pt x="87" y="171"/>
                  </a:lnTo>
                  <a:lnTo>
                    <a:pt x="101" y="172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9" name="Freeform 119">
              <a:extLst>
                <a:ext uri="{FF2B5EF4-FFF2-40B4-BE49-F238E27FC236}">
                  <a16:creationId xmlns:a16="http://schemas.microsoft.com/office/drawing/2014/main" id="{22F74E39-CB39-47D4-84CD-09D240B365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5" y="2208"/>
              <a:ext cx="35" cy="35"/>
            </a:xfrm>
            <a:custGeom>
              <a:avLst/>
              <a:gdLst>
                <a:gd name="T0" fmla="*/ 0 w 69"/>
                <a:gd name="T1" fmla="*/ 35 h 69"/>
                <a:gd name="T2" fmla="*/ 1 w 69"/>
                <a:gd name="T3" fmla="*/ 42 h 69"/>
                <a:gd name="T4" fmla="*/ 2 w 69"/>
                <a:gd name="T5" fmla="*/ 47 h 69"/>
                <a:gd name="T6" fmla="*/ 6 w 69"/>
                <a:gd name="T7" fmla="*/ 54 h 69"/>
                <a:gd name="T8" fmla="*/ 10 w 69"/>
                <a:gd name="T9" fmla="*/ 59 h 69"/>
                <a:gd name="T10" fmla="*/ 15 w 69"/>
                <a:gd name="T11" fmla="*/ 64 h 69"/>
                <a:gd name="T12" fmla="*/ 21 w 69"/>
                <a:gd name="T13" fmla="*/ 67 h 69"/>
                <a:gd name="T14" fmla="*/ 28 w 69"/>
                <a:gd name="T15" fmla="*/ 68 h 69"/>
                <a:gd name="T16" fmla="*/ 34 w 69"/>
                <a:gd name="T17" fmla="*/ 69 h 69"/>
                <a:gd name="T18" fmla="*/ 41 w 69"/>
                <a:gd name="T19" fmla="*/ 68 h 69"/>
                <a:gd name="T20" fmla="*/ 48 w 69"/>
                <a:gd name="T21" fmla="*/ 67 h 69"/>
                <a:gd name="T22" fmla="*/ 54 w 69"/>
                <a:gd name="T23" fmla="*/ 64 h 69"/>
                <a:gd name="T24" fmla="*/ 59 w 69"/>
                <a:gd name="T25" fmla="*/ 59 h 69"/>
                <a:gd name="T26" fmla="*/ 63 w 69"/>
                <a:gd name="T27" fmla="*/ 54 h 69"/>
                <a:gd name="T28" fmla="*/ 67 w 69"/>
                <a:gd name="T29" fmla="*/ 47 h 69"/>
                <a:gd name="T30" fmla="*/ 68 w 69"/>
                <a:gd name="T31" fmla="*/ 42 h 69"/>
                <a:gd name="T32" fmla="*/ 69 w 69"/>
                <a:gd name="T33" fmla="*/ 35 h 69"/>
                <a:gd name="T34" fmla="*/ 68 w 69"/>
                <a:gd name="T35" fmla="*/ 28 h 69"/>
                <a:gd name="T36" fmla="*/ 67 w 69"/>
                <a:gd name="T37" fmla="*/ 21 h 69"/>
                <a:gd name="T38" fmla="*/ 63 w 69"/>
                <a:gd name="T39" fmla="*/ 15 h 69"/>
                <a:gd name="T40" fmla="*/ 59 w 69"/>
                <a:gd name="T41" fmla="*/ 11 h 69"/>
                <a:gd name="T42" fmla="*/ 54 w 69"/>
                <a:gd name="T43" fmla="*/ 6 h 69"/>
                <a:gd name="T44" fmla="*/ 48 w 69"/>
                <a:gd name="T45" fmla="*/ 3 h 69"/>
                <a:gd name="T46" fmla="*/ 41 w 69"/>
                <a:gd name="T47" fmla="*/ 1 h 69"/>
                <a:gd name="T48" fmla="*/ 34 w 69"/>
                <a:gd name="T49" fmla="*/ 0 h 69"/>
                <a:gd name="T50" fmla="*/ 28 w 69"/>
                <a:gd name="T51" fmla="*/ 1 h 69"/>
                <a:gd name="T52" fmla="*/ 21 w 69"/>
                <a:gd name="T53" fmla="*/ 3 h 69"/>
                <a:gd name="T54" fmla="*/ 15 w 69"/>
                <a:gd name="T55" fmla="*/ 6 h 69"/>
                <a:gd name="T56" fmla="*/ 10 w 69"/>
                <a:gd name="T57" fmla="*/ 11 h 69"/>
                <a:gd name="T58" fmla="*/ 6 w 69"/>
                <a:gd name="T59" fmla="*/ 15 h 69"/>
                <a:gd name="T60" fmla="*/ 2 w 69"/>
                <a:gd name="T61" fmla="*/ 21 h 69"/>
                <a:gd name="T62" fmla="*/ 1 w 69"/>
                <a:gd name="T63" fmla="*/ 28 h 69"/>
                <a:gd name="T64" fmla="*/ 0 w 69"/>
                <a:gd name="T65" fmla="*/ 35 h 69"/>
                <a:gd name="T66" fmla="*/ 16 w 69"/>
                <a:gd name="T67" fmla="*/ 35 h 69"/>
                <a:gd name="T68" fmla="*/ 17 w 69"/>
                <a:gd name="T69" fmla="*/ 28 h 69"/>
                <a:gd name="T70" fmla="*/ 22 w 69"/>
                <a:gd name="T71" fmla="*/ 21 h 69"/>
                <a:gd name="T72" fmla="*/ 28 w 69"/>
                <a:gd name="T73" fmla="*/ 16 h 69"/>
                <a:gd name="T74" fmla="*/ 34 w 69"/>
                <a:gd name="T75" fmla="*/ 15 h 69"/>
                <a:gd name="T76" fmla="*/ 41 w 69"/>
                <a:gd name="T77" fmla="*/ 16 h 69"/>
                <a:gd name="T78" fmla="*/ 47 w 69"/>
                <a:gd name="T79" fmla="*/ 21 h 69"/>
                <a:gd name="T80" fmla="*/ 52 w 69"/>
                <a:gd name="T81" fmla="*/ 28 h 69"/>
                <a:gd name="T82" fmla="*/ 53 w 69"/>
                <a:gd name="T83" fmla="*/ 35 h 69"/>
                <a:gd name="T84" fmla="*/ 52 w 69"/>
                <a:gd name="T85" fmla="*/ 42 h 69"/>
                <a:gd name="T86" fmla="*/ 47 w 69"/>
                <a:gd name="T87" fmla="*/ 47 h 69"/>
                <a:gd name="T88" fmla="*/ 41 w 69"/>
                <a:gd name="T89" fmla="*/ 52 h 69"/>
                <a:gd name="T90" fmla="*/ 34 w 69"/>
                <a:gd name="T91" fmla="*/ 53 h 69"/>
                <a:gd name="T92" fmla="*/ 28 w 69"/>
                <a:gd name="T93" fmla="*/ 52 h 69"/>
                <a:gd name="T94" fmla="*/ 22 w 69"/>
                <a:gd name="T95" fmla="*/ 47 h 69"/>
                <a:gd name="T96" fmla="*/ 17 w 69"/>
                <a:gd name="T97" fmla="*/ 42 h 69"/>
                <a:gd name="T98" fmla="*/ 16 w 69"/>
                <a:gd name="T99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" h="69">
                  <a:moveTo>
                    <a:pt x="0" y="35"/>
                  </a:moveTo>
                  <a:lnTo>
                    <a:pt x="1" y="42"/>
                  </a:lnTo>
                  <a:lnTo>
                    <a:pt x="2" y="47"/>
                  </a:lnTo>
                  <a:lnTo>
                    <a:pt x="6" y="54"/>
                  </a:lnTo>
                  <a:lnTo>
                    <a:pt x="10" y="59"/>
                  </a:lnTo>
                  <a:lnTo>
                    <a:pt x="15" y="64"/>
                  </a:lnTo>
                  <a:lnTo>
                    <a:pt x="21" y="67"/>
                  </a:lnTo>
                  <a:lnTo>
                    <a:pt x="28" y="68"/>
                  </a:lnTo>
                  <a:lnTo>
                    <a:pt x="34" y="69"/>
                  </a:lnTo>
                  <a:lnTo>
                    <a:pt x="41" y="68"/>
                  </a:lnTo>
                  <a:lnTo>
                    <a:pt x="48" y="67"/>
                  </a:lnTo>
                  <a:lnTo>
                    <a:pt x="54" y="64"/>
                  </a:lnTo>
                  <a:lnTo>
                    <a:pt x="59" y="59"/>
                  </a:lnTo>
                  <a:lnTo>
                    <a:pt x="63" y="54"/>
                  </a:lnTo>
                  <a:lnTo>
                    <a:pt x="67" y="47"/>
                  </a:lnTo>
                  <a:lnTo>
                    <a:pt x="68" y="42"/>
                  </a:lnTo>
                  <a:lnTo>
                    <a:pt x="69" y="35"/>
                  </a:lnTo>
                  <a:lnTo>
                    <a:pt x="68" y="28"/>
                  </a:lnTo>
                  <a:lnTo>
                    <a:pt x="67" y="21"/>
                  </a:lnTo>
                  <a:lnTo>
                    <a:pt x="63" y="15"/>
                  </a:lnTo>
                  <a:lnTo>
                    <a:pt x="59" y="11"/>
                  </a:lnTo>
                  <a:lnTo>
                    <a:pt x="54" y="6"/>
                  </a:lnTo>
                  <a:lnTo>
                    <a:pt x="48" y="3"/>
                  </a:lnTo>
                  <a:lnTo>
                    <a:pt x="41" y="1"/>
                  </a:lnTo>
                  <a:lnTo>
                    <a:pt x="34" y="0"/>
                  </a:lnTo>
                  <a:lnTo>
                    <a:pt x="28" y="1"/>
                  </a:lnTo>
                  <a:lnTo>
                    <a:pt x="21" y="3"/>
                  </a:lnTo>
                  <a:lnTo>
                    <a:pt x="15" y="6"/>
                  </a:lnTo>
                  <a:lnTo>
                    <a:pt x="10" y="11"/>
                  </a:lnTo>
                  <a:lnTo>
                    <a:pt x="6" y="15"/>
                  </a:lnTo>
                  <a:lnTo>
                    <a:pt x="2" y="21"/>
                  </a:lnTo>
                  <a:lnTo>
                    <a:pt x="1" y="28"/>
                  </a:lnTo>
                  <a:lnTo>
                    <a:pt x="0" y="35"/>
                  </a:lnTo>
                  <a:close/>
                  <a:moveTo>
                    <a:pt x="16" y="35"/>
                  </a:moveTo>
                  <a:lnTo>
                    <a:pt x="17" y="28"/>
                  </a:lnTo>
                  <a:lnTo>
                    <a:pt x="22" y="21"/>
                  </a:lnTo>
                  <a:lnTo>
                    <a:pt x="28" y="16"/>
                  </a:lnTo>
                  <a:lnTo>
                    <a:pt x="34" y="15"/>
                  </a:lnTo>
                  <a:lnTo>
                    <a:pt x="41" y="16"/>
                  </a:lnTo>
                  <a:lnTo>
                    <a:pt x="47" y="21"/>
                  </a:lnTo>
                  <a:lnTo>
                    <a:pt x="52" y="28"/>
                  </a:lnTo>
                  <a:lnTo>
                    <a:pt x="53" y="35"/>
                  </a:lnTo>
                  <a:lnTo>
                    <a:pt x="52" y="42"/>
                  </a:lnTo>
                  <a:lnTo>
                    <a:pt x="47" y="47"/>
                  </a:lnTo>
                  <a:lnTo>
                    <a:pt x="41" y="52"/>
                  </a:lnTo>
                  <a:lnTo>
                    <a:pt x="34" y="53"/>
                  </a:lnTo>
                  <a:lnTo>
                    <a:pt x="28" y="52"/>
                  </a:lnTo>
                  <a:lnTo>
                    <a:pt x="22" y="47"/>
                  </a:lnTo>
                  <a:lnTo>
                    <a:pt x="17" y="42"/>
                  </a:lnTo>
                  <a:lnTo>
                    <a:pt x="16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0" name="Freeform 120">
              <a:extLst>
                <a:ext uri="{FF2B5EF4-FFF2-40B4-BE49-F238E27FC236}">
                  <a16:creationId xmlns:a16="http://schemas.microsoft.com/office/drawing/2014/main" id="{57C8954C-0B02-408D-BF57-7E38F953F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" y="2216"/>
              <a:ext cx="18" cy="19"/>
            </a:xfrm>
            <a:custGeom>
              <a:avLst/>
              <a:gdLst>
                <a:gd name="T0" fmla="*/ 0 w 37"/>
                <a:gd name="T1" fmla="*/ 20 h 38"/>
                <a:gd name="T2" fmla="*/ 1 w 37"/>
                <a:gd name="T3" fmla="*/ 13 h 38"/>
                <a:gd name="T4" fmla="*/ 6 w 37"/>
                <a:gd name="T5" fmla="*/ 6 h 38"/>
                <a:gd name="T6" fmla="*/ 12 w 37"/>
                <a:gd name="T7" fmla="*/ 1 h 38"/>
                <a:gd name="T8" fmla="*/ 18 w 37"/>
                <a:gd name="T9" fmla="*/ 0 h 38"/>
                <a:gd name="T10" fmla="*/ 25 w 37"/>
                <a:gd name="T11" fmla="*/ 1 h 38"/>
                <a:gd name="T12" fmla="*/ 31 w 37"/>
                <a:gd name="T13" fmla="*/ 6 h 38"/>
                <a:gd name="T14" fmla="*/ 36 w 37"/>
                <a:gd name="T15" fmla="*/ 13 h 38"/>
                <a:gd name="T16" fmla="*/ 37 w 37"/>
                <a:gd name="T17" fmla="*/ 20 h 38"/>
                <a:gd name="T18" fmla="*/ 36 w 37"/>
                <a:gd name="T19" fmla="*/ 27 h 38"/>
                <a:gd name="T20" fmla="*/ 31 w 37"/>
                <a:gd name="T21" fmla="*/ 32 h 38"/>
                <a:gd name="T22" fmla="*/ 25 w 37"/>
                <a:gd name="T23" fmla="*/ 37 h 38"/>
                <a:gd name="T24" fmla="*/ 18 w 37"/>
                <a:gd name="T25" fmla="*/ 38 h 38"/>
                <a:gd name="T26" fmla="*/ 12 w 37"/>
                <a:gd name="T27" fmla="*/ 37 h 38"/>
                <a:gd name="T28" fmla="*/ 6 w 37"/>
                <a:gd name="T29" fmla="*/ 32 h 38"/>
                <a:gd name="T30" fmla="*/ 1 w 37"/>
                <a:gd name="T31" fmla="*/ 27 h 38"/>
                <a:gd name="T32" fmla="*/ 0 w 37"/>
                <a:gd name="T33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0" y="20"/>
                  </a:moveTo>
                  <a:lnTo>
                    <a:pt x="1" y="13"/>
                  </a:lnTo>
                  <a:lnTo>
                    <a:pt x="6" y="6"/>
                  </a:lnTo>
                  <a:lnTo>
                    <a:pt x="12" y="1"/>
                  </a:lnTo>
                  <a:lnTo>
                    <a:pt x="18" y="0"/>
                  </a:lnTo>
                  <a:lnTo>
                    <a:pt x="25" y="1"/>
                  </a:lnTo>
                  <a:lnTo>
                    <a:pt x="31" y="6"/>
                  </a:lnTo>
                  <a:lnTo>
                    <a:pt x="36" y="13"/>
                  </a:lnTo>
                  <a:lnTo>
                    <a:pt x="37" y="20"/>
                  </a:lnTo>
                  <a:lnTo>
                    <a:pt x="36" y="27"/>
                  </a:lnTo>
                  <a:lnTo>
                    <a:pt x="31" y="32"/>
                  </a:lnTo>
                  <a:lnTo>
                    <a:pt x="25" y="37"/>
                  </a:lnTo>
                  <a:lnTo>
                    <a:pt x="18" y="38"/>
                  </a:lnTo>
                  <a:lnTo>
                    <a:pt x="12" y="37"/>
                  </a:lnTo>
                  <a:lnTo>
                    <a:pt x="6" y="32"/>
                  </a:lnTo>
                  <a:lnTo>
                    <a:pt x="1" y="27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1" name="Freeform 121">
              <a:extLst>
                <a:ext uri="{FF2B5EF4-FFF2-40B4-BE49-F238E27FC236}">
                  <a16:creationId xmlns:a16="http://schemas.microsoft.com/office/drawing/2014/main" id="{6644BC86-E6BD-46B8-AEFA-C384FC172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" y="2124"/>
              <a:ext cx="91" cy="58"/>
            </a:xfrm>
            <a:custGeom>
              <a:avLst/>
              <a:gdLst>
                <a:gd name="T0" fmla="*/ 0 w 182"/>
                <a:gd name="T1" fmla="*/ 0 h 116"/>
                <a:gd name="T2" fmla="*/ 0 w 182"/>
                <a:gd name="T3" fmla="*/ 21 h 116"/>
                <a:gd name="T4" fmla="*/ 0 w 182"/>
                <a:gd name="T5" fmla="*/ 42 h 116"/>
                <a:gd name="T6" fmla="*/ 0 w 182"/>
                <a:gd name="T7" fmla="*/ 62 h 116"/>
                <a:gd name="T8" fmla="*/ 0 w 182"/>
                <a:gd name="T9" fmla="*/ 83 h 116"/>
                <a:gd name="T10" fmla="*/ 8 w 182"/>
                <a:gd name="T11" fmla="*/ 89 h 116"/>
                <a:gd name="T12" fmla="*/ 20 w 182"/>
                <a:gd name="T13" fmla="*/ 97 h 116"/>
                <a:gd name="T14" fmla="*/ 37 w 182"/>
                <a:gd name="T15" fmla="*/ 104 h 116"/>
                <a:gd name="T16" fmla="*/ 58 w 182"/>
                <a:gd name="T17" fmla="*/ 111 h 116"/>
                <a:gd name="T18" fmla="*/ 82 w 182"/>
                <a:gd name="T19" fmla="*/ 115 h 116"/>
                <a:gd name="T20" fmla="*/ 112 w 182"/>
                <a:gd name="T21" fmla="*/ 116 h 116"/>
                <a:gd name="T22" fmla="*/ 146 w 182"/>
                <a:gd name="T23" fmla="*/ 113 h 116"/>
                <a:gd name="T24" fmla="*/ 182 w 182"/>
                <a:gd name="T25" fmla="*/ 104 h 116"/>
                <a:gd name="T26" fmla="*/ 182 w 182"/>
                <a:gd name="T27" fmla="*/ 5 h 116"/>
                <a:gd name="T28" fmla="*/ 0 w 182"/>
                <a:gd name="T2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2" h="116">
                  <a:moveTo>
                    <a:pt x="0" y="0"/>
                  </a:moveTo>
                  <a:lnTo>
                    <a:pt x="0" y="21"/>
                  </a:lnTo>
                  <a:lnTo>
                    <a:pt x="0" y="42"/>
                  </a:lnTo>
                  <a:lnTo>
                    <a:pt x="0" y="62"/>
                  </a:lnTo>
                  <a:lnTo>
                    <a:pt x="0" y="83"/>
                  </a:lnTo>
                  <a:lnTo>
                    <a:pt x="8" y="89"/>
                  </a:lnTo>
                  <a:lnTo>
                    <a:pt x="20" y="97"/>
                  </a:lnTo>
                  <a:lnTo>
                    <a:pt x="37" y="104"/>
                  </a:lnTo>
                  <a:lnTo>
                    <a:pt x="58" y="111"/>
                  </a:lnTo>
                  <a:lnTo>
                    <a:pt x="82" y="115"/>
                  </a:lnTo>
                  <a:lnTo>
                    <a:pt x="112" y="116"/>
                  </a:lnTo>
                  <a:lnTo>
                    <a:pt x="146" y="113"/>
                  </a:lnTo>
                  <a:lnTo>
                    <a:pt x="182" y="104"/>
                  </a:lnTo>
                  <a:lnTo>
                    <a:pt x="18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2" name="Freeform 122">
              <a:extLst>
                <a:ext uri="{FF2B5EF4-FFF2-40B4-BE49-F238E27FC236}">
                  <a16:creationId xmlns:a16="http://schemas.microsoft.com/office/drawing/2014/main" id="{8B8A805C-91DD-456D-B267-75A2BD208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" y="2078"/>
              <a:ext cx="91" cy="14"/>
            </a:xfrm>
            <a:custGeom>
              <a:avLst/>
              <a:gdLst>
                <a:gd name="T0" fmla="*/ 0 w 182"/>
                <a:gd name="T1" fmla="*/ 9 h 28"/>
                <a:gd name="T2" fmla="*/ 0 w 182"/>
                <a:gd name="T3" fmla="*/ 14 h 28"/>
                <a:gd name="T4" fmla="*/ 0 w 182"/>
                <a:gd name="T5" fmla="*/ 19 h 28"/>
                <a:gd name="T6" fmla="*/ 0 w 182"/>
                <a:gd name="T7" fmla="*/ 23 h 28"/>
                <a:gd name="T8" fmla="*/ 0 w 182"/>
                <a:gd name="T9" fmla="*/ 28 h 28"/>
                <a:gd name="T10" fmla="*/ 11 w 182"/>
                <a:gd name="T11" fmla="*/ 28 h 28"/>
                <a:gd name="T12" fmla="*/ 29 w 182"/>
                <a:gd name="T13" fmla="*/ 28 h 28"/>
                <a:gd name="T14" fmla="*/ 53 w 182"/>
                <a:gd name="T15" fmla="*/ 27 h 28"/>
                <a:gd name="T16" fmla="*/ 81 w 182"/>
                <a:gd name="T17" fmla="*/ 27 h 28"/>
                <a:gd name="T18" fmla="*/ 111 w 182"/>
                <a:gd name="T19" fmla="*/ 27 h 28"/>
                <a:gd name="T20" fmla="*/ 140 w 182"/>
                <a:gd name="T21" fmla="*/ 25 h 28"/>
                <a:gd name="T22" fmla="*/ 164 w 182"/>
                <a:gd name="T23" fmla="*/ 25 h 28"/>
                <a:gd name="T24" fmla="*/ 182 w 182"/>
                <a:gd name="T25" fmla="*/ 25 h 28"/>
                <a:gd name="T26" fmla="*/ 182 w 182"/>
                <a:gd name="T27" fmla="*/ 0 h 28"/>
                <a:gd name="T28" fmla="*/ 164 w 182"/>
                <a:gd name="T29" fmla="*/ 1 h 28"/>
                <a:gd name="T30" fmla="*/ 139 w 182"/>
                <a:gd name="T31" fmla="*/ 2 h 28"/>
                <a:gd name="T32" fmla="*/ 110 w 182"/>
                <a:gd name="T33" fmla="*/ 4 h 28"/>
                <a:gd name="T34" fmla="*/ 81 w 182"/>
                <a:gd name="T35" fmla="*/ 5 h 28"/>
                <a:gd name="T36" fmla="*/ 52 w 182"/>
                <a:gd name="T37" fmla="*/ 7 h 28"/>
                <a:gd name="T38" fmla="*/ 28 w 182"/>
                <a:gd name="T39" fmla="*/ 8 h 28"/>
                <a:gd name="T40" fmla="*/ 9 w 182"/>
                <a:gd name="T41" fmla="*/ 8 h 28"/>
                <a:gd name="T42" fmla="*/ 0 w 182"/>
                <a:gd name="T43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28">
                  <a:moveTo>
                    <a:pt x="0" y="9"/>
                  </a:moveTo>
                  <a:lnTo>
                    <a:pt x="0" y="14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11" y="28"/>
                  </a:lnTo>
                  <a:lnTo>
                    <a:pt x="29" y="28"/>
                  </a:lnTo>
                  <a:lnTo>
                    <a:pt x="53" y="27"/>
                  </a:lnTo>
                  <a:lnTo>
                    <a:pt x="81" y="27"/>
                  </a:lnTo>
                  <a:lnTo>
                    <a:pt x="111" y="27"/>
                  </a:lnTo>
                  <a:lnTo>
                    <a:pt x="140" y="25"/>
                  </a:lnTo>
                  <a:lnTo>
                    <a:pt x="164" y="25"/>
                  </a:lnTo>
                  <a:lnTo>
                    <a:pt x="182" y="25"/>
                  </a:lnTo>
                  <a:lnTo>
                    <a:pt x="182" y="0"/>
                  </a:lnTo>
                  <a:lnTo>
                    <a:pt x="164" y="1"/>
                  </a:lnTo>
                  <a:lnTo>
                    <a:pt x="139" y="2"/>
                  </a:lnTo>
                  <a:lnTo>
                    <a:pt x="110" y="4"/>
                  </a:lnTo>
                  <a:lnTo>
                    <a:pt x="81" y="5"/>
                  </a:lnTo>
                  <a:lnTo>
                    <a:pt x="52" y="7"/>
                  </a:lnTo>
                  <a:lnTo>
                    <a:pt x="28" y="8"/>
                  </a:lnTo>
                  <a:lnTo>
                    <a:pt x="9" y="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3" name="Freeform 123">
              <a:extLst>
                <a:ext uri="{FF2B5EF4-FFF2-40B4-BE49-F238E27FC236}">
                  <a16:creationId xmlns:a16="http://schemas.microsoft.com/office/drawing/2014/main" id="{CB151845-C5A7-4341-B52D-7C16D3AEF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" y="2028"/>
              <a:ext cx="91" cy="20"/>
            </a:xfrm>
            <a:custGeom>
              <a:avLst/>
              <a:gdLst>
                <a:gd name="T0" fmla="*/ 0 w 182"/>
                <a:gd name="T1" fmla="*/ 17 h 39"/>
                <a:gd name="T2" fmla="*/ 0 w 182"/>
                <a:gd name="T3" fmla="*/ 20 h 39"/>
                <a:gd name="T4" fmla="*/ 0 w 182"/>
                <a:gd name="T5" fmla="*/ 24 h 39"/>
                <a:gd name="T6" fmla="*/ 0 w 182"/>
                <a:gd name="T7" fmla="*/ 31 h 39"/>
                <a:gd name="T8" fmla="*/ 0 w 182"/>
                <a:gd name="T9" fmla="*/ 39 h 39"/>
                <a:gd name="T10" fmla="*/ 182 w 182"/>
                <a:gd name="T11" fmla="*/ 28 h 39"/>
                <a:gd name="T12" fmla="*/ 182 w 182"/>
                <a:gd name="T13" fmla="*/ 0 h 39"/>
                <a:gd name="T14" fmla="*/ 164 w 182"/>
                <a:gd name="T15" fmla="*/ 2 h 39"/>
                <a:gd name="T16" fmla="*/ 139 w 182"/>
                <a:gd name="T17" fmla="*/ 5 h 39"/>
                <a:gd name="T18" fmla="*/ 111 w 182"/>
                <a:gd name="T19" fmla="*/ 7 h 39"/>
                <a:gd name="T20" fmla="*/ 81 w 182"/>
                <a:gd name="T21" fmla="*/ 10 h 39"/>
                <a:gd name="T22" fmla="*/ 52 w 182"/>
                <a:gd name="T23" fmla="*/ 13 h 39"/>
                <a:gd name="T24" fmla="*/ 28 w 182"/>
                <a:gd name="T25" fmla="*/ 15 h 39"/>
                <a:gd name="T26" fmla="*/ 9 w 182"/>
                <a:gd name="T27" fmla="*/ 16 h 39"/>
                <a:gd name="T28" fmla="*/ 0 w 182"/>
                <a:gd name="T2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2" h="39">
                  <a:moveTo>
                    <a:pt x="0" y="17"/>
                  </a:moveTo>
                  <a:lnTo>
                    <a:pt x="0" y="20"/>
                  </a:lnTo>
                  <a:lnTo>
                    <a:pt x="0" y="24"/>
                  </a:lnTo>
                  <a:lnTo>
                    <a:pt x="0" y="31"/>
                  </a:lnTo>
                  <a:lnTo>
                    <a:pt x="0" y="39"/>
                  </a:lnTo>
                  <a:lnTo>
                    <a:pt x="182" y="28"/>
                  </a:lnTo>
                  <a:lnTo>
                    <a:pt x="182" y="0"/>
                  </a:lnTo>
                  <a:lnTo>
                    <a:pt x="164" y="2"/>
                  </a:lnTo>
                  <a:lnTo>
                    <a:pt x="139" y="5"/>
                  </a:lnTo>
                  <a:lnTo>
                    <a:pt x="111" y="7"/>
                  </a:lnTo>
                  <a:lnTo>
                    <a:pt x="81" y="10"/>
                  </a:lnTo>
                  <a:lnTo>
                    <a:pt x="52" y="13"/>
                  </a:lnTo>
                  <a:lnTo>
                    <a:pt x="28" y="15"/>
                  </a:lnTo>
                  <a:lnTo>
                    <a:pt x="9" y="16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4" name="Freeform 124">
              <a:extLst>
                <a:ext uri="{FF2B5EF4-FFF2-40B4-BE49-F238E27FC236}">
                  <a16:creationId xmlns:a16="http://schemas.microsoft.com/office/drawing/2014/main" id="{286C40D5-39EA-474C-A422-C907B7FF3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8" y="2126"/>
              <a:ext cx="4" cy="50"/>
            </a:xfrm>
            <a:custGeom>
              <a:avLst/>
              <a:gdLst>
                <a:gd name="T0" fmla="*/ 10 w 10"/>
                <a:gd name="T1" fmla="*/ 0 h 99"/>
                <a:gd name="T2" fmla="*/ 0 w 10"/>
                <a:gd name="T3" fmla="*/ 0 h 99"/>
                <a:gd name="T4" fmla="*/ 0 w 10"/>
                <a:gd name="T5" fmla="*/ 99 h 99"/>
                <a:gd name="T6" fmla="*/ 3 w 10"/>
                <a:gd name="T7" fmla="*/ 98 h 99"/>
                <a:gd name="T8" fmla="*/ 5 w 10"/>
                <a:gd name="T9" fmla="*/ 97 h 99"/>
                <a:gd name="T10" fmla="*/ 7 w 10"/>
                <a:gd name="T11" fmla="*/ 97 h 99"/>
                <a:gd name="T12" fmla="*/ 10 w 10"/>
                <a:gd name="T13" fmla="*/ 95 h 99"/>
                <a:gd name="T14" fmla="*/ 10 w 10"/>
                <a:gd name="T15" fmla="*/ 72 h 99"/>
                <a:gd name="T16" fmla="*/ 10 w 10"/>
                <a:gd name="T17" fmla="*/ 49 h 99"/>
                <a:gd name="T18" fmla="*/ 10 w 10"/>
                <a:gd name="T19" fmla="*/ 25 h 99"/>
                <a:gd name="T20" fmla="*/ 10 w 10"/>
                <a:gd name="T2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9">
                  <a:moveTo>
                    <a:pt x="10" y="0"/>
                  </a:moveTo>
                  <a:lnTo>
                    <a:pt x="0" y="0"/>
                  </a:lnTo>
                  <a:lnTo>
                    <a:pt x="0" y="99"/>
                  </a:lnTo>
                  <a:lnTo>
                    <a:pt x="3" y="98"/>
                  </a:lnTo>
                  <a:lnTo>
                    <a:pt x="5" y="97"/>
                  </a:lnTo>
                  <a:lnTo>
                    <a:pt x="7" y="97"/>
                  </a:lnTo>
                  <a:lnTo>
                    <a:pt x="10" y="95"/>
                  </a:lnTo>
                  <a:lnTo>
                    <a:pt x="10" y="72"/>
                  </a:lnTo>
                  <a:lnTo>
                    <a:pt x="10" y="49"/>
                  </a:lnTo>
                  <a:lnTo>
                    <a:pt x="10" y="2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5" name="Freeform 125">
              <a:extLst>
                <a:ext uri="{FF2B5EF4-FFF2-40B4-BE49-F238E27FC236}">
                  <a16:creationId xmlns:a16="http://schemas.microsoft.com/office/drawing/2014/main" id="{00C149F1-3086-466B-8A64-E75A23AEE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8" y="2078"/>
              <a:ext cx="4" cy="13"/>
            </a:xfrm>
            <a:custGeom>
              <a:avLst/>
              <a:gdLst>
                <a:gd name="T0" fmla="*/ 10 w 10"/>
                <a:gd name="T1" fmla="*/ 0 h 25"/>
                <a:gd name="T2" fmla="*/ 9 w 10"/>
                <a:gd name="T3" fmla="*/ 0 h 25"/>
                <a:gd name="T4" fmla="*/ 6 w 10"/>
                <a:gd name="T5" fmla="*/ 0 h 25"/>
                <a:gd name="T6" fmla="*/ 4 w 10"/>
                <a:gd name="T7" fmla="*/ 0 h 25"/>
                <a:gd name="T8" fmla="*/ 0 w 10"/>
                <a:gd name="T9" fmla="*/ 0 h 25"/>
                <a:gd name="T10" fmla="*/ 0 w 10"/>
                <a:gd name="T11" fmla="*/ 25 h 25"/>
                <a:gd name="T12" fmla="*/ 4 w 10"/>
                <a:gd name="T13" fmla="*/ 24 h 25"/>
                <a:gd name="T14" fmla="*/ 6 w 10"/>
                <a:gd name="T15" fmla="*/ 24 h 25"/>
                <a:gd name="T16" fmla="*/ 9 w 10"/>
                <a:gd name="T17" fmla="*/ 24 h 25"/>
                <a:gd name="T18" fmla="*/ 10 w 10"/>
                <a:gd name="T19" fmla="*/ 24 h 25"/>
                <a:gd name="T20" fmla="*/ 10 w 10"/>
                <a:gd name="T21" fmla="*/ 19 h 25"/>
                <a:gd name="T22" fmla="*/ 10 w 10"/>
                <a:gd name="T23" fmla="*/ 12 h 25"/>
                <a:gd name="T24" fmla="*/ 10 w 10"/>
                <a:gd name="T25" fmla="*/ 6 h 25"/>
                <a:gd name="T26" fmla="*/ 10 w 10"/>
                <a:gd name="T2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25">
                  <a:moveTo>
                    <a:pt x="10" y="0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9" y="24"/>
                  </a:lnTo>
                  <a:lnTo>
                    <a:pt x="10" y="24"/>
                  </a:lnTo>
                  <a:lnTo>
                    <a:pt x="10" y="19"/>
                  </a:lnTo>
                  <a:lnTo>
                    <a:pt x="10" y="12"/>
                  </a:lnTo>
                  <a:lnTo>
                    <a:pt x="10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6" name="Freeform 126">
              <a:extLst>
                <a:ext uri="{FF2B5EF4-FFF2-40B4-BE49-F238E27FC236}">
                  <a16:creationId xmlns:a16="http://schemas.microsoft.com/office/drawing/2014/main" id="{EF6EF27E-7F87-4E8D-8362-66A92D4975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8" y="2028"/>
              <a:ext cx="4" cy="14"/>
            </a:xfrm>
            <a:custGeom>
              <a:avLst/>
              <a:gdLst>
                <a:gd name="T0" fmla="*/ 10 w 10"/>
                <a:gd name="T1" fmla="*/ 0 h 28"/>
                <a:gd name="T2" fmla="*/ 9 w 10"/>
                <a:gd name="T3" fmla="*/ 0 h 28"/>
                <a:gd name="T4" fmla="*/ 6 w 10"/>
                <a:gd name="T5" fmla="*/ 0 h 28"/>
                <a:gd name="T6" fmla="*/ 4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0 w 10"/>
                <a:gd name="T13" fmla="*/ 26 h 28"/>
                <a:gd name="T14" fmla="*/ 10 w 10"/>
                <a:gd name="T15" fmla="*/ 16 h 28"/>
                <a:gd name="T16" fmla="*/ 10 w 10"/>
                <a:gd name="T17" fmla="*/ 8 h 28"/>
                <a:gd name="T18" fmla="*/ 10 w 10"/>
                <a:gd name="T19" fmla="*/ 3 h 28"/>
                <a:gd name="T20" fmla="*/ 10 w 10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28">
                  <a:moveTo>
                    <a:pt x="10" y="0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10" y="26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10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7" name="Freeform 127">
              <a:extLst>
                <a:ext uri="{FF2B5EF4-FFF2-40B4-BE49-F238E27FC236}">
                  <a16:creationId xmlns:a16="http://schemas.microsoft.com/office/drawing/2014/main" id="{30A78A6C-C9AD-4E6D-9FE5-535A3DB5E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4" y="2054"/>
              <a:ext cx="14" cy="6"/>
            </a:xfrm>
            <a:custGeom>
              <a:avLst/>
              <a:gdLst>
                <a:gd name="T0" fmla="*/ 0 w 26"/>
                <a:gd name="T1" fmla="*/ 12 h 12"/>
                <a:gd name="T2" fmla="*/ 26 w 26"/>
                <a:gd name="T3" fmla="*/ 12 h 12"/>
                <a:gd name="T4" fmla="*/ 26 w 26"/>
                <a:gd name="T5" fmla="*/ 0 h 12"/>
                <a:gd name="T6" fmla="*/ 0 w 26"/>
                <a:gd name="T7" fmla="*/ 1 h 12"/>
                <a:gd name="T8" fmla="*/ 0 w 2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0" y="12"/>
                  </a:moveTo>
                  <a:lnTo>
                    <a:pt x="26" y="12"/>
                  </a:lnTo>
                  <a:lnTo>
                    <a:pt x="26" y="0"/>
                  </a:lnTo>
                  <a:lnTo>
                    <a:pt x="0" y="1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8" name="Rectangle 128">
              <a:extLst>
                <a:ext uri="{FF2B5EF4-FFF2-40B4-BE49-F238E27FC236}">
                  <a16:creationId xmlns:a16="http://schemas.microsoft.com/office/drawing/2014/main" id="{63184DAE-F907-4544-B813-EA925A483C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4" y="2102"/>
              <a:ext cx="14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grpSp>
        <p:nvGrpSpPr>
          <p:cNvPr id="130" name="Group 130">
            <a:extLst>
              <a:ext uri="{FF2B5EF4-FFF2-40B4-BE49-F238E27FC236}">
                <a16:creationId xmlns:a16="http://schemas.microsoft.com/office/drawing/2014/main" id="{31DD7F87-3AED-4714-BAE4-D4B0A55A8CFB}"/>
              </a:ext>
            </a:extLst>
          </p:cNvPr>
          <p:cNvGrpSpPr>
            <a:grpSpLocks/>
          </p:cNvGrpSpPr>
          <p:nvPr/>
        </p:nvGrpSpPr>
        <p:grpSpPr bwMode="auto">
          <a:xfrm>
            <a:off x="1085246" y="2487902"/>
            <a:ext cx="729143" cy="733770"/>
            <a:chOff x="2708" y="1958"/>
            <a:chExt cx="365" cy="383"/>
          </a:xfrm>
        </p:grpSpPr>
        <p:sp>
          <p:nvSpPr>
            <p:cNvPr id="132" name="Freeform 132">
              <a:extLst>
                <a:ext uri="{FF2B5EF4-FFF2-40B4-BE49-F238E27FC236}">
                  <a16:creationId xmlns:a16="http://schemas.microsoft.com/office/drawing/2014/main" id="{749B2860-4A70-4B9D-BF64-0054AD7E1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8" y="1958"/>
              <a:ext cx="365" cy="383"/>
            </a:xfrm>
            <a:custGeom>
              <a:avLst/>
              <a:gdLst>
                <a:gd name="T0" fmla="*/ 357 w 729"/>
                <a:gd name="T1" fmla="*/ 1 h 764"/>
                <a:gd name="T2" fmla="*/ 337 w 729"/>
                <a:gd name="T3" fmla="*/ 0 h 764"/>
                <a:gd name="T4" fmla="*/ 313 w 729"/>
                <a:gd name="T5" fmla="*/ 3 h 764"/>
                <a:gd name="T6" fmla="*/ 271 w 729"/>
                <a:gd name="T7" fmla="*/ 8 h 764"/>
                <a:gd name="T8" fmla="*/ 219 w 729"/>
                <a:gd name="T9" fmla="*/ 15 h 764"/>
                <a:gd name="T10" fmla="*/ 164 w 729"/>
                <a:gd name="T11" fmla="*/ 22 h 764"/>
                <a:gd name="T12" fmla="*/ 112 w 729"/>
                <a:gd name="T13" fmla="*/ 28 h 764"/>
                <a:gd name="T14" fmla="*/ 71 w 729"/>
                <a:gd name="T15" fmla="*/ 33 h 764"/>
                <a:gd name="T16" fmla="*/ 47 w 729"/>
                <a:gd name="T17" fmla="*/ 36 h 764"/>
                <a:gd name="T18" fmla="*/ 34 w 729"/>
                <a:gd name="T19" fmla="*/ 39 h 764"/>
                <a:gd name="T20" fmla="*/ 19 w 729"/>
                <a:gd name="T21" fmla="*/ 47 h 764"/>
                <a:gd name="T22" fmla="*/ 7 w 729"/>
                <a:gd name="T23" fmla="*/ 59 h 764"/>
                <a:gd name="T24" fmla="*/ 2 w 729"/>
                <a:gd name="T25" fmla="*/ 76 h 764"/>
                <a:gd name="T26" fmla="*/ 0 w 729"/>
                <a:gd name="T27" fmla="*/ 679 h 764"/>
                <a:gd name="T28" fmla="*/ 4 w 729"/>
                <a:gd name="T29" fmla="*/ 696 h 764"/>
                <a:gd name="T30" fmla="*/ 13 w 729"/>
                <a:gd name="T31" fmla="*/ 711 h 764"/>
                <a:gd name="T32" fmla="*/ 26 w 729"/>
                <a:gd name="T33" fmla="*/ 721 h 764"/>
                <a:gd name="T34" fmla="*/ 43 w 729"/>
                <a:gd name="T35" fmla="*/ 726 h 764"/>
                <a:gd name="T36" fmla="*/ 361 w 729"/>
                <a:gd name="T37" fmla="*/ 762 h 764"/>
                <a:gd name="T38" fmla="*/ 376 w 729"/>
                <a:gd name="T39" fmla="*/ 757 h 764"/>
                <a:gd name="T40" fmla="*/ 413 w 729"/>
                <a:gd name="T41" fmla="*/ 745 h 764"/>
                <a:gd name="T42" fmla="*/ 467 w 729"/>
                <a:gd name="T43" fmla="*/ 726 h 764"/>
                <a:gd name="T44" fmla="*/ 530 w 729"/>
                <a:gd name="T45" fmla="*/ 705 h 764"/>
                <a:gd name="T46" fmla="*/ 591 w 729"/>
                <a:gd name="T47" fmla="*/ 686 h 764"/>
                <a:gd name="T48" fmla="*/ 645 w 729"/>
                <a:gd name="T49" fmla="*/ 667 h 764"/>
                <a:gd name="T50" fmla="*/ 682 w 729"/>
                <a:gd name="T51" fmla="*/ 655 h 764"/>
                <a:gd name="T52" fmla="*/ 697 w 729"/>
                <a:gd name="T53" fmla="*/ 650 h 764"/>
                <a:gd name="T54" fmla="*/ 720 w 729"/>
                <a:gd name="T55" fmla="*/ 632 h 764"/>
                <a:gd name="T56" fmla="*/ 729 w 729"/>
                <a:gd name="T57" fmla="*/ 604 h 764"/>
                <a:gd name="T58" fmla="*/ 728 w 729"/>
                <a:gd name="T59" fmla="*/ 114 h 764"/>
                <a:gd name="T60" fmla="*/ 723 w 729"/>
                <a:gd name="T61" fmla="*/ 97 h 764"/>
                <a:gd name="T62" fmla="*/ 713 w 729"/>
                <a:gd name="T63" fmla="*/ 85 h 764"/>
                <a:gd name="T64" fmla="*/ 700 w 729"/>
                <a:gd name="T65" fmla="*/ 77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9" h="764">
                  <a:moveTo>
                    <a:pt x="692" y="74"/>
                  </a:moveTo>
                  <a:lnTo>
                    <a:pt x="357" y="1"/>
                  </a:lnTo>
                  <a:lnTo>
                    <a:pt x="341" y="0"/>
                  </a:lnTo>
                  <a:lnTo>
                    <a:pt x="337" y="0"/>
                  </a:lnTo>
                  <a:lnTo>
                    <a:pt x="328" y="1"/>
                  </a:lnTo>
                  <a:lnTo>
                    <a:pt x="313" y="3"/>
                  </a:lnTo>
                  <a:lnTo>
                    <a:pt x="294" y="5"/>
                  </a:lnTo>
                  <a:lnTo>
                    <a:pt x="271" y="8"/>
                  </a:lnTo>
                  <a:lnTo>
                    <a:pt x="246" y="11"/>
                  </a:lnTo>
                  <a:lnTo>
                    <a:pt x="219" y="15"/>
                  </a:lnTo>
                  <a:lnTo>
                    <a:pt x="192" y="18"/>
                  </a:lnTo>
                  <a:lnTo>
                    <a:pt x="164" y="22"/>
                  </a:lnTo>
                  <a:lnTo>
                    <a:pt x="138" y="25"/>
                  </a:lnTo>
                  <a:lnTo>
                    <a:pt x="112" y="28"/>
                  </a:lnTo>
                  <a:lnTo>
                    <a:pt x="89" y="31"/>
                  </a:lnTo>
                  <a:lnTo>
                    <a:pt x="71" y="33"/>
                  </a:lnTo>
                  <a:lnTo>
                    <a:pt x="56" y="35"/>
                  </a:lnTo>
                  <a:lnTo>
                    <a:pt x="47" y="36"/>
                  </a:lnTo>
                  <a:lnTo>
                    <a:pt x="43" y="36"/>
                  </a:lnTo>
                  <a:lnTo>
                    <a:pt x="34" y="39"/>
                  </a:lnTo>
                  <a:lnTo>
                    <a:pt x="26" y="42"/>
                  </a:lnTo>
                  <a:lnTo>
                    <a:pt x="19" y="47"/>
                  </a:lnTo>
                  <a:lnTo>
                    <a:pt x="13" y="53"/>
                  </a:lnTo>
                  <a:lnTo>
                    <a:pt x="7" y="59"/>
                  </a:lnTo>
                  <a:lnTo>
                    <a:pt x="4" y="68"/>
                  </a:lnTo>
                  <a:lnTo>
                    <a:pt x="2" y="76"/>
                  </a:lnTo>
                  <a:lnTo>
                    <a:pt x="0" y="85"/>
                  </a:lnTo>
                  <a:lnTo>
                    <a:pt x="0" y="679"/>
                  </a:lnTo>
                  <a:lnTo>
                    <a:pt x="2" y="688"/>
                  </a:lnTo>
                  <a:lnTo>
                    <a:pt x="4" y="696"/>
                  </a:lnTo>
                  <a:lnTo>
                    <a:pt x="7" y="704"/>
                  </a:lnTo>
                  <a:lnTo>
                    <a:pt x="13" y="711"/>
                  </a:lnTo>
                  <a:lnTo>
                    <a:pt x="19" y="717"/>
                  </a:lnTo>
                  <a:lnTo>
                    <a:pt x="26" y="721"/>
                  </a:lnTo>
                  <a:lnTo>
                    <a:pt x="34" y="725"/>
                  </a:lnTo>
                  <a:lnTo>
                    <a:pt x="43" y="726"/>
                  </a:lnTo>
                  <a:lnTo>
                    <a:pt x="341" y="764"/>
                  </a:lnTo>
                  <a:lnTo>
                    <a:pt x="361" y="762"/>
                  </a:lnTo>
                  <a:lnTo>
                    <a:pt x="365" y="761"/>
                  </a:lnTo>
                  <a:lnTo>
                    <a:pt x="376" y="757"/>
                  </a:lnTo>
                  <a:lnTo>
                    <a:pt x="392" y="751"/>
                  </a:lnTo>
                  <a:lnTo>
                    <a:pt x="413" y="745"/>
                  </a:lnTo>
                  <a:lnTo>
                    <a:pt x="439" y="736"/>
                  </a:lnTo>
                  <a:lnTo>
                    <a:pt x="467" y="726"/>
                  </a:lnTo>
                  <a:lnTo>
                    <a:pt x="497" y="717"/>
                  </a:lnTo>
                  <a:lnTo>
                    <a:pt x="530" y="705"/>
                  </a:lnTo>
                  <a:lnTo>
                    <a:pt x="561" y="695"/>
                  </a:lnTo>
                  <a:lnTo>
                    <a:pt x="591" y="686"/>
                  </a:lnTo>
                  <a:lnTo>
                    <a:pt x="620" y="675"/>
                  </a:lnTo>
                  <a:lnTo>
                    <a:pt x="645" y="667"/>
                  </a:lnTo>
                  <a:lnTo>
                    <a:pt x="666" y="660"/>
                  </a:lnTo>
                  <a:lnTo>
                    <a:pt x="682" y="655"/>
                  </a:lnTo>
                  <a:lnTo>
                    <a:pt x="693" y="651"/>
                  </a:lnTo>
                  <a:lnTo>
                    <a:pt x="697" y="650"/>
                  </a:lnTo>
                  <a:lnTo>
                    <a:pt x="711" y="643"/>
                  </a:lnTo>
                  <a:lnTo>
                    <a:pt x="720" y="632"/>
                  </a:lnTo>
                  <a:lnTo>
                    <a:pt x="727" y="619"/>
                  </a:lnTo>
                  <a:lnTo>
                    <a:pt x="729" y="604"/>
                  </a:lnTo>
                  <a:lnTo>
                    <a:pt x="729" y="122"/>
                  </a:lnTo>
                  <a:lnTo>
                    <a:pt x="728" y="114"/>
                  </a:lnTo>
                  <a:lnTo>
                    <a:pt x="727" y="106"/>
                  </a:lnTo>
                  <a:lnTo>
                    <a:pt x="723" y="97"/>
                  </a:lnTo>
                  <a:lnTo>
                    <a:pt x="719" y="91"/>
                  </a:lnTo>
                  <a:lnTo>
                    <a:pt x="713" y="85"/>
                  </a:lnTo>
                  <a:lnTo>
                    <a:pt x="707" y="80"/>
                  </a:lnTo>
                  <a:lnTo>
                    <a:pt x="700" y="77"/>
                  </a:lnTo>
                  <a:lnTo>
                    <a:pt x="692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34" name="Freeform 134">
              <a:extLst>
                <a:ext uri="{FF2B5EF4-FFF2-40B4-BE49-F238E27FC236}">
                  <a16:creationId xmlns:a16="http://schemas.microsoft.com/office/drawing/2014/main" id="{0C847DFC-814F-4D3B-98FC-19EE808F76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4" y="1974"/>
              <a:ext cx="333" cy="350"/>
            </a:xfrm>
            <a:custGeom>
              <a:avLst/>
              <a:gdLst>
                <a:gd name="T0" fmla="*/ 317 w 665"/>
                <a:gd name="T1" fmla="*/ 1 h 701"/>
                <a:gd name="T2" fmla="*/ 314 w 665"/>
                <a:gd name="T3" fmla="*/ 0 h 701"/>
                <a:gd name="T4" fmla="*/ 312 w 665"/>
                <a:gd name="T5" fmla="*/ 0 h 701"/>
                <a:gd name="T6" fmla="*/ 8 w 665"/>
                <a:gd name="T7" fmla="*/ 40 h 701"/>
                <a:gd name="T8" fmla="*/ 1 w 665"/>
                <a:gd name="T9" fmla="*/ 48 h 701"/>
                <a:gd name="T10" fmla="*/ 0 w 665"/>
                <a:gd name="T11" fmla="*/ 648 h 701"/>
                <a:gd name="T12" fmla="*/ 3 w 665"/>
                <a:gd name="T13" fmla="*/ 658 h 701"/>
                <a:gd name="T14" fmla="*/ 14 w 665"/>
                <a:gd name="T15" fmla="*/ 664 h 701"/>
                <a:gd name="T16" fmla="*/ 314 w 665"/>
                <a:gd name="T17" fmla="*/ 701 h 701"/>
                <a:gd name="T18" fmla="*/ 318 w 665"/>
                <a:gd name="T19" fmla="*/ 701 h 701"/>
                <a:gd name="T20" fmla="*/ 653 w 665"/>
                <a:gd name="T21" fmla="*/ 589 h 701"/>
                <a:gd name="T22" fmla="*/ 662 w 665"/>
                <a:gd name="T23" fmla="*/ 582 h 701"/>
                <a:gd name="T24" fmla="*/ 665 w 665"/>
                <a:gd name="T25" fmla="*/ 573 h 701"/>
                <a:gd name="T26" fmla="*/ 664 w 665"/>
                <a:gd name="T27" fmla="*/ 85 h 701"/>
                <a:gd name="T28" fmla="*/ 657 w 665"/>
                <a:gd name="T29" fmla="*/ 77 h 701"/>
                <a:gd name="T30" fmla="*/ 302 w 665"/>
                <a:gd name="T31" fmla="*/ 667 h 701"/>
                <a:gd name="T32" fmla="*/ 278 w 665"/>
                <a:gd name="T33" fmla="*/ 664 h 701"/>
                <a:gd name="T34" fmla="*/ 242 w 665"/>
                <a:gd name="T35" fmla="*/ 661 h 701"/>
                <a:gd name="T36" fmla="*/ 201 w 665"/>
                <a:gd name="T37" fmla="*/ 655 h 701"/>
                <a:gd name="T38" fmla="*/ 156 w 665"/>
                <a:gd name="T39" fmla="*/ 649 h 701"/>
                <a:gd name="T40" fmla="*/ 114 w 665"/>
                <a:gd name="T41" fmla="*/ 644 h 701"/>
                <a:gd name="T42" fmla="*/ 77 w 665"/>
                <a:gd name="T43" fmla="*/ 640 h 701"/>
                <a:gd name="T44" fmla="*/ 48 w 665"/>
                <a:gd name="T45" fmla="*/ 636 h 701"/>
                <a:gd name="T46" fmla="*/ 32 w 665"/>
                <a:gd name="T47" fmla="*/ 634 h 701"/>
                <a:gd name="T48" fmla="*/ 32 w 665"/>
                <a:gd name="T49" fmla="*/ 351 h 701"/>
                <a:gd name="T50" fmla="*/ 32 w 665"/>
                <a:gd name="T51" fmla="*/ 68 h 701"/>
                <a:gd name="T52" fmla="*/ 48 w 665"/>
                <a:gd name="T53" fmla="*/ 65 h 701"/>
                <a:gd name="T54" fmla="*/ 77 w 665"/>
                <a:gd name="T55" fmla="*/ 62 h 701"/>
                <a:gd name="T56" fmla="*/ 114 w 665"/>
                <a:gd name="T57" fmla="*/ 57 h 701"/>
                <a:gd name="T58" fmla="*/ 156 w 665"/>
                <a:gd name="T59" fmla="*/ 52 h 701"/>
                <a:gd name="T60" fmla="*/ 200 w 665"/>
                <a:gd name="T61" fmla="*/ 47 h 701"/>
                <a:gd name="T62" fmla="*/ 242 w 665"/>
                <a:gd name="T63" fmla="*/ 41 h 701"/>
                <a:gd name="T64" fmla="*/ 276 w 665"/>
                <a:gd name="T65" fmla="*/ 38 h 701"/>
                <a:gd name="T66" fmla="*/ 302 w 665"/>
                <a:gd name="T67" fmla="*/ 34 h 701"/>
                <a:gd name="T68" fmla="*/ 633 w 665"/>
                <a:gd name="T69" fmla="*/ 562 h 701"/>
                <a:gd name="T70" fmla="*/ 617 w 665"/>
                <a:gd name="T71" fmla="*/ 567 h 701"/>
                <a:gd name="T72" fmla="*/ 585 w 665"/>
                <a:gd name="T73" fmla="*/ 578 h 701"/>
                <a:gd name="T74" fmla="*/ 543 w 665"/>
                <a:gd name="T75" fmla="*/ 591 h 701"/>
                <a:gd name="T76" fmla="*/ 494 w 665"/>
                <a:gd name="T77" fmla="*/ 608 h 701"/>
                <a:gd name="T78" fmla="*/ 444 w 665"/>
                <a:gd name="T79" fmla="*/ 625 h 701"/>
                <a:gd name="T80" fmla="*/ 396 w 665"/>
                <a:gd name="T81" fmla="*/ 641 h 701"/>
                <a:gd name="T82" fmla="*/ 355 w 665"/>
                <a:gd name="T83" fmla="*/ 655 h 701"/>
                <a:gd name="T84" fmla="*/ 326 w 665"/>
                <a:gd name="T85" fmla="*/ 664 h 701"/>
                <a:gd name="T86" fmla="*/ 339 w 665"/>
                <a:gd name="T87" fmla="*/ 38 h 701"/>
                <a:gd name="T88" fmla="*/ 373 w 665"/>
                <a:gd name="T89" fmla="*/ 46 h 701"/>
                <a:gd name="T90" fmla="*/ 418 w 665"/>
                <a:gd name="T91" fmla="*/ 56 h 701"/>
                <a:gd name="T92" fmla="*/ 468 w 665"/>
                <a:gd name="T93" fmla="*/ 66 h 701"/>
                <a:gd name="T94" fmla="*/ 517 w 665"/>
                <a:gd name="T95" fmla="*/ 78 h 701"/>
                <a:gd name="T96" fmla="*/ 564 w 665"/>
                <a:gd name="T97" fmla="*/ 88 h 701"/>
                <a:gd name="T98" fmla="*/ 602 w 665"/>
                <a:gd name="T99" fmla="*/ 96 h 701"/>
                <a:gd name="T100" fmla="*/ 627 w 665"/>
                <a:gd name="T101" fmla="*/ 102 h 701"/>
                <a:gd name="T102" fmla="*/ 633 w 665"/>
                <a:gd name="T103" fmla="*/ 183 h 701"/>
                <a:gd name="T104" fmla="*/ 633 w 665"/>
                <a:gd name="T105" fmla="*/ 48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65" h="701">
                  <a:moveTo>
                    <a:pt x="652" y="75"/>
                  </a:moveTo>
                  <a:lnTo>
                    <a:pt x="317" y="1"/>
                  </a:lnTo>
                  <a:lnTo>
                    <a:pt x="316" y="0"/>
                  </a:lnTo>
                  <a:lnTo>
                    <a:pt x="314" y="0"/>
                  </a:lnTo>
                  <a:lnTo>
                    <a:pt x="313" y="0"/>
                  </a:lnTo>
                  <a:lnTo>
                    <a:pt x="312" y="0"/>
                  </a:lnTo>
                  <a:lnTo>
                    <a:pt x="14" y="38"/>
                  </a:lnTo>
                  <a:lnTo>
                    <a:pt x="8" y="40"/>
                  </a:lnTo>
                  <a:lnTo>
                    <a:pt x="3" y="43"/>
                  </a:lnTo>
                  <a:lnTo>
                    <a:pt x="1" y="48"/>
                  </a:lnTo>
                  <a:lnTo>
                    <a:pt x="0" y="54"/>
                  </a:lnTo>
                  <a:lnTo>
                    <a:pt x="0" y="648"/>
                  </a:lnTo>
                  <a:lnTo>
                    <a:pt x="1" y="654"/>
                  </a:lnTo>
                  <a:lnTo>
                    <a:pt x="3" y="658"/>
                  </a:lnTo>
                  <a:lnTo>
                    <a:pt x="8" y="662"/>
                  </a:lnTo>
                  <a:lnTo>
                    <a:pt x="14" y="664"/>
                  </a:lnTo>
                  <a:lnTo>
                    <a:pt x="312" y="701"/>
                  </a:lnTo>
                  <a:lnTo>
                    <a:pt x="314" y="701"/>
                  </a:lnTo>
                  <a:lnTo>
                    <a:pt x="316" y="701"/>
                  </a:lnTo>
                  <a:lnTo>
                    <a:pt x="318" y="701"/>
                  </a:lnTo>
                  <a:lnTo>
                    <a:pt x="319" y="700"/>
                  </a:lnTo>
                  <a:lnTo>
                    <a:pt x="653" y="589"/>
                  </a:lnTo>
                  <a:lnTo>
                    <a:pt x="658" y="587"/>
                  </a:lnTo>
                  <a:lnTo>
                    <a:pt x="662" y="582"/>
                  </a:lnTo>
                  <a:lnTo>
                    <a:pt x="664" y="578"/>
                  </a:lnTo>
                  <a:lnTo>
                    <a:pt x="665" y="573"/>
                  </a:lnTo>
                  <a:lnTo>
                    <a:pt x="665" y="91"/>
                  </a:lnTo>
                  <a:lnTo>
                    <a:pt x="664" y="85"/>
                  </a:lnTo>
                  <a:lnTo>
                    <a:pt x="662" y="80"/>
                  </a:lnTo>
                  <a:lnTo>
                    <a:pt x="657" y="77"/>
                  </a:lnTo>
                  <a:lnTo>
                    <a:pt x="652" y="75"/>
                  </a:lnTo>
                  <a:close/>
                  <a:moveTo>
                    <a:pt x="302" y="667"/>
                  </a:moveTo>
                  <a:lnTo>
                    <a:pt x="291" y="666"/>
                  </a:lnTo>
                  <a:lnTo>
                    <a:pt x="278" y="664"/>
                  </a:lnTo>
                  <a:lnTo>
                    <a:pt x="260" y="663"/>
                  </a:lnTo>
                  <a:lnTo>
                    <a:pt x="242" y="661"/>
                  </a:lnTo>
                  <a:lnTo>
                    <a:pt x="222" y="657"/>
                  </a:lnTo>
                  <a:lnTo>
                    <a:pt x="201" y="655"/>
                  </a:lnTo>
                  <a:lnTo>
                    <a:pt x="180" y="652"/>
                  </a:lnTo>
                  <a:lnTo>
                    <a:pt x="156" y="649"/>
                  </a:lnTo>
                  <a:lnTo>
                    <a:pt x="136" y="647"/>
                  </a:lnTo>
                  <a:lnTo>
                    <a:pt x="114" y="644"/>
                  </a:lnTo>
                  <a:lnTo>
                    <a:pt x="94" y="642"/>
                  </a:lnTo>
                  <a:lnTo>
                    <a:pt x="77" y="640"/>
                  </a:lnTo>
                  <a:lnTo>
                    <a:pt x="61" y="638"/>
                  </a:lnTo>
                  <a:lnTo>
                    <a:pt x="48" y="636"/>
                  </a:lnTo>
                  <a:lnTo>
                    <a:pt x="38" y="635"/>
                  </a:lnTo>
                  <a:lnTo>
                    <a:pt x="32" y="634"/>
                  </a:lnTo>
                  <a:lnTo>
                    <a:pt x="32" y="539"/>
                  </a:lnTo>
                  <a:lnTo>
                    <a:pt x="32" y="351"/>
                  </a:lnTo>
                  <a:lnTo>
                    <a:pt x="32" y="163"/>
                  </a:lnTo>
                  <a:lnTo>
                    <a:pt x="32" y="68"/>
                  </a:lnTo>
                  <a:lnTo>
                    <a:pt x="38" y="66"/>
                  </a:lnTo>
                  <a:lnTo>
                    <a:pt x="48" y="65"/>
                  </a:lnTo>
                  <a:lnTo>
                    <a:pt x="61" y="64"/>
                  </a:lnTo>
                  <a:lnTo>
                    <a:pt x="77" y="62"/>
                  </a:lnTo>
                  <a:lnTo>
                    <a:pt x="94" y="60"/>
                  </a:lnTo>
                  <a:lnTo>
                    <a:pt x="114" y="57"/>
                  </a:lnTo>
                  <a:lnTo>
                    <a:pt x="135" y="55"/>
                  </a:lnTo>
                  <a:lnTo>
                    <a:pt x="156" y="52"/>
                  </a:lnTo>
                  <a:lnTo>
                    <a:pt x="178" y="49"/>
                  </a:lnTo>
                  <a:lnTo>
                    <a:pt x="200" y="47"/>
                  </a:lnTo>
                  <a:lnTo>
                    <a:pt x="222" y="43"/>
                  </a:lnTo>
                  <a:lnTo>
                    <a:pt x="242" y="41"/>
                  </a:lnTo>
                  <a:lnTo>
                    <a:pt x="260" y="39"/>
                  </a:lnTo>
                  <a:lnTo>
                    <a:pt x="276" y="38"/>
                  </a:lnTo>
                  <a:lnTo>
                    <a:pt x="290" y="35"/>
                  </a:lnTo>
                  <a:lnTo>
                    <a:pt x="302" y="34"/>
                  </a:lnTo>
                  <a:lnTo>
                    <a:pt x="302" y="667"/>
                  </a:lnTo>
                  <a:close/>
                  <a:moveTo>
                    <a:pt x="633" y="562"/>
                  </a:moveTo>
                  <a:lnTo>
                    <a:pt x="627" y="564"/>
                  </a:lnTo>
                  <a:lnTo>
                    <a:pt x="617" y="567"/>
                  </a:lnTo>
                  <a:lnTo>
                    <a:pt x="603" y="572"/>
                  </a:lnTo>
                  <a:lnTo>
                    <a:pt x="585" y="578"/>
                  </a:lnTo>
                  <a:lnTo>
                    <a:pt x="565" y="585"/>
                  </a:lnTo>
                  <a:lnTo>
                    <a:pt x="543" y="591"/>
                  </a:lnTo>
                  <a:lnTo>
                    <a:pt x="520" y="600"/>
                  </a:lnTo>
                  <a:lnTo>
                    <a:pt x="494" y="608"/>
                  </a:lnTo>
                  <a:lnTo>
                    <a:pt x="469" y="617"/>
                  </a:lnTo>
                  <a:lnTo>
                    <a:pt x="444" y="625"/>
                  </a:lnTo>
                  <a:lnTo>
                    <a:pt x="419" y="633"/>
                  </a:lnTo>
                  <a:lnTo>
                    <a:pt x="396" y="641"/>
                  </a:lnTo>
                  <a:lnTo>
                    <a:pt x="374" y="648"/>
                  </a:lnTo>
                  <a:lnTo>
                    <a:pt x="355" y="655"/>
                  </a:lnTo>
                  <a:lnTo>
                    <a:pt x="339" y="659"/>
                  </a:lnTo>
                  <a:lnTo>
                    <a:pt x="326" y="664"/>
                  </a:lnTo>
                  <a:lnTo>
                    <a:pt x="326" y="35"/>
                  </a:lnTo>
                  <a:lnTo>
                    <a:pt x="339" y="38"/>
                  </a:lnTo>
                  <a:lnTo>
                    <a:pt x="355" y="42"/>
                  </a:lnTo>
                  <a:lnTo>
                    <a:pt x="373" y="46"/>
                  </a:lnTo>
                  <a:lnTo>
                    <a:pt x="395" y="50"/>
                  </a:lnTo>
                  <a:lnTo>
                    <a:pt x="418" y="56"/>
                  </a:lnTo>
                  <a:lnTo>
                    <a:pt x="442" y="61"/>
                  </a:lnTo>
                  <a:lnTo>
                    <a:pt x="468" y="66"/>
                  </a:lnTo>
                  <a:lnTo>
                    <a:pt x="493" y="72"/>
                  </a:lnTo>
                  <a:lnTo>
                    <a:pt x="517" y="78"/>
                  </a:lnTo>
                  <a:lnTo>
                    <a:pt x="542" y="83"/>
                  </a:lnTo>
                  <a:lnTo>
                    <a:pt x="564" y="88"/>
                  </a:lnTo>
                  <a:lnTo>
                    <a:pt x="584" y="93"/>
                  </a:lnTo>
                  <a:lnTo>
                    <a:pt x="602" y="96"/>
                  </a:lnTo>
                  <a:lnTo>
                    <a:pt x="615" y="100"/>
                  </a:lnTo>
                  <a:lnTo>
                    <a:pt x="627" y="102"/>
                  </a:lnTo>
                  <a:lnTo>
                    <a:pt x="633" y="103"/>
                  </a:lnTo>
                  <a:lnTo>
                    <a:pt x="633" y="183"/>
                  </a:lnTo>
                  <a:lnTo>
                    <a:pt x="633" y="334"/>
                  </a:lnTo>
                  <a:lnTo>
                    <a:pt x="633" y="484"/>
                  </a:lnTo>
                  <a:lnTo>
                    <a:pt x="633" y="5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35" name="Freeform 135">
              <a:extLst>
                <a:ext uri="{FF2B5EF4-FFF2-40B4-BE49-F238E27FC236}">
                  <a16:creationId xmlns:a16="http://schemas.microsoft.com/office/drawing/2014/main" id="{2EFC4D81-047D-47A9-8AD6-4341F9B62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0" y="1991"/>
              <a:ext cx="135" cy="317"/>
            </a:xfrm>
            <a:custGeom>
              <a:avLst/>
              <a:gdLst>
                <a:gd name="T0" fmla="*/ 0 w 270"/>
                <a:gd name="T1" fmla="*/ 600 h 633"/>
                <a:gd name="T2" fmla="*/ 6 w 270"/>
                <a:gd name="T3" fmla="*/ 601 h 633"/>
                <a:gd name="T4" fmla="*/ 16 w 270"/>
                <a:gd name="T5" fmla="*/ 602 h 633"/>
                <a:gd name="T6" fmla="*/ 29 w 270"/>
                <a:gd name="T7" fmla="*/ 604 h 633"/>
                <a:gd name="T8" fmla="*/ 45 w 270"/>
                <a:gd name="T9" fmla="*/ 606 h 633"/>
                <a:gd name="T10" fmla="*/ 62 w 270"/>
                <a:gd name="T11" fmla="*/ 608 h 633"/>
                <a:gd name="T12" fmla="*/ 82 w 270"/>
                <a:gd name="T13" fmla="*/ 610 h 633"/>
                <a:gd name="T14" fmla="*/ 104 w 270"/>
                <a:gd name="T15" fmla="*/ 613 h 633"/>
                <a:gd name="T16" fmla="*/ 124 w 270"/>
                <a:gd name="T17" fmla="*/ 615 h 633"/>
                <a:gd name="T18" fmla="*/ 148 w 270"/>
                <a:gd name="T19" fmla="*/ 618 h 633"/>
                <a:gd name="T20" fmla="*/ 169 w 270"/>
                <a:gd name="T21" fmla="*/ 621 h 633"/>
                <a:gd name="T22" fmla="*/ 190 w 270"/>
                <a:gd name="T23" fmla="*/ 623 h 633"/>
                <a:gd name="T24" fmla="*/ 210 w 270"/>
                <a:gd name="T25" fmla="*/ 627 h 633"/>
                <a:gd name="T26" fmla="*/ 228 w 270"/>
                <a:gd name="T27" fmla="*/ 629 h 633"/>
                <a:gd name="T28" fmla="*/ 246 w 270"/>
                <a:gd name="T29" fmla="*/ 630 h 633"/>
                <a:gd name="T30" fmla="*/ 259 w 270"/>
                <a:gd name="T31" fmla="*/ 632 h 633"/>
                <a:gd name="T32" fmla="*/ 270 w 270"/>
                <a:gd name="T33" fmla="*/ 633 h 633"/>
                <a:gd name="T34" fmla="*/ 270 w 270"/>
                <a:gd name="T35" fmla="*/ 0 h 633"/>
                <a:gd name="T36" fmla="*/ 258 w 270"/>
                <a:gd name="T37" fmla="*/ 1 h 633"/>
                <a:gd name="T38" fmla="*/ 244 w 270"/>
                <a:gd name="T39" fmla="*/ 4 h 633"/>
                <a:gd name="T40" fmla="*/ 228 w 270"/>
                <a:gd name="T41" fmla="*/ 5 h 633"/>
                <a:gd name="T42" fmla="*/ 210 w 270"/>
                <a:gd name="T43" fmla="*/ 7 h 633"/>
                <a:gd name="T44" fmla="*/ 190 w 270"/>
                <a:gd name="T45" fmla="*/ 9 h 633"/>
                <a:gd name="T46" fmla="*/ 168 w 270"/>
                <a:gd name="T47" fmla="*/ 13 h 633"/>
                <a:gd name="T48" fmla="*/ 146 w 270"/>
                <a:gd name="T49" fmla="*/ 15 h 633"/>
                <a:gd name="T50" fmla="*/ 124 w 270"/>
                <a:gd name="T51" fmla="*/ 18 h 633"/>
                <a:gd name="T52" fmla="*/ 103 w 270"/>
                <a:gd name="T53" fmla="*/ 21 h 633"/>
                <a:gd name="T54" fmla="*/ 82 w 270"/>
                <a:gd name="T55" fmla="*/ 23 h 633"/>
                <a:gd name="T56" fmla="*/ 62 w 270"/>
                <a:gd name="T57" fmla="*/ 26 h 633"/>
                <a:gd name="T58" fmla="*/ 45 w 270"/>
                <a:gd name="T59" fmla="*/ 28 h 633"/>
                <a:gd name="T60" fmla="*/ 29 w 270"/>
                <a:gd name="T61" fmla="*/ 30 h 633"/>
                <a:gd name="T62" fmla="*/ 16 w 270"/>
                <a:gd name="T63" fmla="*/ 31 h 633"/>
                <a:gd name="T64" fmla="*/ 6 w 270"/>
                <a:gd name="T65" fmla="*/ 32 h 633"/>
                <a:gd name="T66" fmla="*/ 0 w 270"/>
                <a:gd name="T67" fmla="*/ 34 h 633"/>
                <a:gd name="T68" fmla="*/ 0 w 270"/>
                <a:gd name="T69" fmla="*/ 129 h 633"/>
                <a:gd name="T70" fmla="*/ 0 w 270"/>
                <a:gd name="T71" fmla="*/ 317 h 633"/>
                <a:gd name="T72" fmla="*/ 0 w 270"/>
                <a:gd name="T73" fmla="*/ 505 h 633"/>
                <a:gd name="T74" fmla="*/ 0 w 270"/>
                <a:gd name="T75" fmla="*/ 60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0" h="633">
                  <a:moveTo>
                    <a:pt x="0" y="600"/>
                  </a:moveTo>
                  <a:lnTo>
                    <a:pt x="6" y="601"/>
                  </a:lnTo>
                  <a:lnTo>
                    <a:pt x="16" y="602"/>
                  </a:lnTo>
                  <a:lnTo>
                    <a:pt x="29" y="604"/>
                  </a:lnTo>
                  <a:lnTo>
                    <a:pt x="45" y="606"/>
                  </a:lnTo>
                  <a:lnTo>
                    <a:pt x="62" y="608"/>
                  </a:lnTo>
                  <a:lnTo>
                    <a:pt x="82" y="610"/>
                  </a:lnTo>
                  <a:lnTo>
                    <a:pt x="104" y="613"/>
                  </a:lnTo>
                  <a:lnTo>
                    <a:pt x="124" y="615"/>
                  </a:lnTo>
                  <a:lnTo>
                    <a:pt x="148" y="618"/>
                  </a:lnTo>
                  <a:lnTo>
                    <a:pt x="169" y="621"/>
                  </a:lnTo>
                  <a:lnTo>
                    <a:pt x="190" y="623"/>
                  </a:lnTo>
                  <a:lnTo>
                    <a:pt x="210" y="627"/>
                  </a:lnTo>
                  <a:lnTo>
                    <a:pt x="228" y="629"/>
                  </a:lnTo>
                  <a:lnTo>
                    <a:pt x="246" y="630"/>
                  </a:lnTo>
                  <a:lnTo>
                    <a:pt x="259" y="632"/>
                  </a:lnTo>
                  <a:lnTo>
                    <a:pt x="270" y="633"/>
                  </a:lnTo>
                  <a:lnTo>
                    <a:pt x="270" y="0"/>
                  </a:lnTo>
                  <a:lnTo>
                    <a:pt x="258" y="1"/>
                  </a:lnTo>
                  <a:lnTo>
                    <a:pt x="244" y="4"/>
                  </a:lnTo>
                  <a:lnTo>
                    <a:pt x="228" y="5"/>
                  </a:lnTo>
                  <a:lnTo>
                    <a:pt x="210" y="7"/>
                  </a:lnTo>
                  <a:lnTo>
                    <a:pt x="190" y="9"/>
                  </a:lnTo>
                  <a:lnTo>
                    <a:pt x="168" y="13"/>
                  </a:lnTo>
                  <a:lnTo>
                    <a:pt x="146" y="15"/>
                  </a:lnTo>
                  <a:lnTo>
                    <a:pt x="124" y="18"/>
                  </a:lnTo>
                  <a:lnTo>
                    <a:pt x="103" y="21"/>
                  </a:lnTo>
                  <a:lnTo>
                    <a:pt x="82" y="23"/>
                  </a:lnTo>
                  <a:lnTo>
                    <a:pt x="62" y="26"/>
                  </a:lnTo>
                  <a:lnTo>
                    <a:pt x="45" y="28"/>
                  </a:lnTo>
                  <a:lnTo>
                    <a:pt x="29" y="30"/>
                  </a:lnTo>
                  <a:lnTo>
                    <a:pt x="16" y="31"/>
                  </a:lnTo>
                  <a:lnTo>
                    <a:pt x="6" y="32"/>
                  </a:lnTo>
                  <a:lnTo>
                    <a:pt x="0" y="34"/>
                  </a:lnTo>
                  <a:lnTo>
                    <a:pt x="0" y="129"/>
                  </a:lnTo>
                  <a:lnTo>
                    <a:pt x="0" y="317"/>
                  </a:lnTo>
                  <a:lnTo>
                    <a:pt x="0" y="505"/>
                  </a:lnTo>
                  <a:lnTo>
                    <a:pt x="0" y="60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36" name="Freeform 136">
              <a:extLst>
                <a:ext uri="{FF2B5EF4-FFF2-40B4-BE49-F238E27FC236}">
                  <a16:creationId xmlns:a16="http://schemas.microsoft.com/office/drawing/2014/main" id="{44CAC5FB-89CD-4C73-A951-148C7F9DC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" y="1992"/>
              <a:ext cx="154" cy="314"/>
            </a:xfrm>
            <a:custGeom>
              <a:avLst/>
              <a:gdLst>
                <a:gd name="T0" fmla="*/ 0 w 307"/>
                <a:gd name="T1" fmla="*/ 629 h 629"/>
                <a:gd name="T2" fmla="*/ 13 w 307"/>
                <a:gd name="T3" fmla="*/ 624 h 629"/>
                <a:gd name="T4" fmla="*/ 29 w 307"/>
                <a:gd name="T5" fmla="*/ 620 h 629"/>
                <a:gd name="T6" fmla="*/ 48 w 307"/>
                <a:gd name="T7" fmla="*/ 613 h 629"/>
                <a:gd name="T8" fmla="*/ 70 w 307"/>
                <a:gd name="T9" fmla="*/ 606 h 629"/>
                <a:gd name="T10" fmla="*/ 93 w 307"/>
                <a:gd name="T11" fmla="*/ 598 h 629"/>
                <a:gd name="T12" fmla="*/ 118 w 307"/>
                <a:gd name="T13" fmla="*/ 590 h 629"/>
                <a:gd name="T14" fmla="*/ 143 w 307"/>
                <a:gd name="T15" fmla="*/ 582 h 629"/>
                <a:gd name="T16" fmla="*/ 168 w 307"/>
                <a:gd name="T17" fmla="*/ 573 h 629"/>
                <a:gd name="T18" fmla="*/ 194 w 307"/>
                <a:gd name="T19" fmla="*/ 565 h 629"/>
                <a:gd name="T20" fmla="*/ 217 w 307"/>
                <a:gd name="T21" fmla="*/ 556 h 629"/>
                <a:gd name="T22" fmla="*/ 239 w 307"/>
                <a:gd name="T23" fmla="*/ 550 h 629"/>
                <a:gd name="T24" fmla="*/ 259 w 307"/>
                <a:gd name="T25" fmla="*/ 543 h 629"/>
                <a:gd name="T26" fmla="*/ 277 w 307"/>
                <a:gd name="T27" fmla="*/ 537 h 629"/>
                <a:gd name="T28" fmla="*/ 291 w 307"/>
                <a:gd name="T29" fmla="*/ 532 h 629"/>
                <a:gd name="T30" fmla="*/ 301 w 307"/>
                <a:gd name="T31" fmla="*/ 529 h 629"/>
                <a:gd name="T32" fmla="*/ 307 w 307"/>
                <a:gd name="T33" fmla="*/ 527 h 629"/>
                <a:gd name="T34" fmla="*/ 307 w 307"/>
                <a:gd name="T35" fmla="*/ 449 h 629"/>
                <a:gd name="T36" fmla="*/ 307 w 307"/>
                <a:gd name="T37" fmla="*/ 299 h 629"/>
                <a:gd name="T38" fmla="*/ 307 w 307"/>
                <a:gd name="T39" fmla="*/ 148 h 629"/>
                <a:gd name="T40" fmla="*/ 307 w 307"/>
                <a:gd name="T41" fmla="*/ 68 h 629"/>
                <a:gd name="T42" fmla="*/ 301 w 307"/>
                <a:gd name="T43" fmla="*/ 67 h 629"/>
                <a:gd name="T44" fmla="*/ 289 w 307"/>
                <a:gd name="T45" fmla="*/ 65 h 629"/>
                <a:gd name="T46" fmla="*/ 276 w 307"/>
                <a:gd name="T47" fmla="*/ 61 h 629"/>
                <a:gd name="T48" fmla="*/ 258 w 307"/>
                <a:gd name="T49" fmla="*/ 58 h 629"/>
                <a:gd name="T50" fmla="*/ 238 w 307"/>
                <a:gd name="T51" fmla="*/ 53 h 629"/>
                <a:gd name="T52" fmla="*/ 216 w 307"/>
                <a:gd name="T53" fmla="*/ 48 h 629"/>
                <a:gd name="T54" fmla="*/ 191 w 307"/>
                <a:gd name="T55" fmla="*/ 43 h 629"/>
                <a:gd name="T56" fmla="*/ 167 w 307"/>
                <a:gd name="T57" fmla="*/ 37 h 629"/>
                <a:gd name="T58" fmla="*/ 142 w 307"/>
                <a:gd name="T59" fmla="*/ 31 h 629"/>
                <a:gd name="T60" fmla="*/ 116 w 307"/>
                <a:gd name="T61" fmla="*/ 26 h 629"/>
                <a:gd name="T62" fmla="*/ 92 w 307"/>
                <a:gd name="T63" fmla="*/ 21 h 629"/>
                <a:gd name="T64" fmla="*/ 69 w 307"/>
                <a:gd name="T65" fmla="*/ 15 h 629"/>
                <a:gd name="T66" fmla="*/ 47 w 307"/>
                <a:gd name="T67" fmla="*/ 11 h 629"/>
                <a:gd name="T68" fmla="*/ 29 w 307"/>
                <a:gd name="T69" fmla="*/ 7 h 629"/>
                <a:gd name="T70" fmla="*/ 13 w 307"/>
                <a:gd name="T71" fmla="*/ 3 h 629"/>
                <a:gd name="T72" fmla="*/ 0 w 307"/>
                <a:gd name="T73" fmla="*/ 0 h 629"/>
                <a:gd name="T74" fmla="*/ 0 w 307"/>
                <a:gd name="T75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7" h="629">
                  <a:moveTo>
                    <a:pt x="0" y="629"/>
                  </a:moveTo>
                  <a:lnTo>
                    <a:pt x="13" y="624"/>
                  </a:lnTo>
                  <a:lnTo>
                    <a:pt x="29" y="620"/>
                  </a:lnTo>
                  <a:lnTo>
                    <a:pt x="48" y="613"/>
                  </a:lnTo>
                  <a:lnTo>
                    <a:pt x="70" y="606"/>
                  </a:lnTo>
                  <a:lnTo>
                    <a:pt x="93" y="598"/>
                  </a:lnTo>
                  <a:lnTo>
                    <a:pt x="118" y="590"/>
                  </a:lnTo>
                  <a:lnTo>
                    <a:pt x="143" y="582"/>
                  </a:lnTo>
                  <a:lnTo>
                    <a:pt x="168" y="573"/>
                  </a:lnTo>
                  <a:lnTo>
                    <a:pt x="194" y="565"/>
                  </a:lnTo>
                  <a:lnTo>
                    <a:pt x="217" y="556"/>
                  </a:lnTo>
                  <a:lnTo>
                    <a:pt x="239" y="550"/>
                  </a:lnTo>
                  <a:lnTo>
                    <a:pt x="259" y="543"/>
                  </a:lnTo>
                  <a:lnTo>
                    <a:pt x="277" y="537"/>
                  </a:lnTo>
                  <a:lnTo>
                    <a:pt x="291" y="532"/>
                  </a:lnTo>
                  <a:lnTo>
                    <a:pt x="301" y="529"/>
                  </a:lnTo>
                  <a:lnTo>
                    <a:pt x="307" y="527"/>
                  </a:lnTo>
                  <a:lnTo>
                    <a:pt x="307" y="449"/>
                  </a:lnTo>
                  <a:lnTo>
                    <a:pt x="307" y="299"/>
                  </a:lnTo>
                  <a:lnTo>
                    <a:pt x="307" y="148"/>
                  </a:lnTo>
                  <a:lnTo>
                    <a:pt x="307" y="68"/>
                  </a:lnTo>
                  <a:lnTo>
                    <a:pt x="301" y="67"/>
                  </a:lnTo>
                  <a:lnTo>
                    <a:pt x="289" y="65"/>
                  </a:lnTo>
                  <a:lnTo>
                    <a:pt x="276" y="61"/>
                  </a:lnTo>
                  <a:lnTo>
                    <a:pt x="258" y="58"/>
                  </a:lnTo>
                  <a:lnTo>
                    <a:pt x="238" y="53"/>
                  </a:lnTo>
                  <a:lnTo>
                    <a:pt x="216" y="48"/>
                  </a:lnTo>
                  <a:lnTo>
                    <a:pt x="191" y="43"/>
                  </a:lnTo>
                  <a:lnTo>
                    <a:pt x="167" y="37"/>
                  </a:lnTo>
                  <a:lnTo>
                    <a:pt x="142" y="31"/>
                  </a:lnTo>
                  <a:lnTo>
                    <a:pt x="116" y="26"/>
                  </a:lnTo>
                  <a:lnTo>
                    <a:pt x="92" y="21"/>
                  </a:lnTo>
                  <a:lnTo>
                    <a:pt x="69" y="15"/>
                  </a:lnTo>
                  <a:lnTo>
                    <a:pt x="47" y="11"/>
                  </a:lnTo>
                  <a:lnTo>
                    <a:pt x="29" y="7"/>
                  </a:lnTo>
                  <a:lnTo>
                    <a:pt x="13" y="3"/>
                  </a:lnTo>
                  <a:lnTo>
                    <a:pt x="0" y="0"/>
                  </a:lnTo>
                  <a:lnTo>
                    <a:pt x="0" y="629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37" name="Freeform 137">
              <a:extLst>
                <a:ext uri="{FF2B5EF4-FFF2-40B4-BE49-F238E27FC236}">
                  <a16:creationId xmlns:a16="http://schemas.microsoft.com/office/drawing/2014/main" id="{471085EC-5E6C-4876-A66A-47110F2979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9" y="2019"/>
              <a:ext cx="111" cy="258"/>
            </a:xfrm>
            <a:custGeom>
              <a:avLst/>
              <a:gdLst>
                <a:gd name="T0" fmla="*/ 224 w 224"/>
                <a:gd name="T1" fmla="*/ 4 h 515"/>
                <a:gd name="T2" fmla="*/ 220 w 224"/>
                <a:gd name="T3" fmla="*/ 1 h 515"/>
                <a:gd name="T4" fmla="*/ 216 w 224"/>
                <a:gd name="T5" fmla="*/ 0 h 515"/>
                <a:gd name="T6" fmla="*/ 2 w 224"/>
                <a:gd name="T7" fmla="*/ 22 h 515"/>
                <a:gd name="T8" fmla="*/ 0 w 224"/>
                <a:gd name="T9" fmla="*/ 404 h 515"/>
                <a:gd name="T10" fmla="*/ 23 w 224"/>
                <a:gd name="T11" fmla="*/ 469 h 515"/>
                <a:gd name="T12" fmla="*/ 80 w 224"/>
                <a:gd name="T13" fmla="*/ 507 h 515"/>
                <a:gd name="T14" fmla="*/ 142 w 224"/>
                <a:gd name="T15" fmla="*/ 514 h 515"/>
                <a:gd name="T16" fmla="*/ 192 w 224"/>
                <a:gd name="T17" fmla="*/ 494 h 515"/>
                <a:gd name="T18" fmla="*/ 221 w 224"/>
                <a:gd name="T19" fmla="*/ 444 h 515"/>
                <a:gd name="T20" fmla="*/ 208 w 224"/>
                <a:gd name="T21" fmla="*/ 420 h 515"/>
                <a:gd name="T22" fmla="*/ 192 w 224"/>
                <a:gd name="T23" fmla="*/ 471 h 515"/>
                <a:gd name="T24" fmla="*/ 155 w 224"/>
                <a:gd name="T25" fmla="*/ 495 h 515"/>
                <a:gd name="T26" fmla="*/ 105 w 224"/>
                <a:gd name="T27" fmla="*/ 498 h 515"/>
                <a:gd name="T28" fmla="*/ 51 w 224"/>
                <a:gd name="T29" fmla="*/ 474 h 515"/>
                <a:gd name="T30" fmla="*/ 19 w 224"/>
                <a:gd name="T31" fmla="*/ 424 h 515"/>
                <a:gd name="T32" fmla="*/ 16 w 224"/>
                <a:gd name="T33" fmla="*/ 377 h 515"/>
                <a:gd name="T34" fmla="*/ 22 w 224"/>
                <a:gd name="T35" fmla="*/ 315 h 515"/>
                <a:gd name="T36" fmla="*/ 44 w 224"/>
                <a:gd name="T37" fmla="*/ 327 h 515"/>
                <a:gd name="T38" fmla="*/ 74 w 224"/>
                <a:gd name="T39" fmla="*/ 337 h 515"/>
                <a:gd name="T40" fmla="*/ 111 w 224"/>
                <a:gd name="T41" fmla="*/ 342 h 515"/>
                <a:gd name="T42" fmla="*/ 156 w 224"/>
                <a:gd name="T43" fmla="*/ 339 h 515"/>
                <a:gd name="T44" fmla="*/ 208 w 224"/>
                <a:gd name="T45" fmla="*/ 327 h 515"/>
                <a:gd name="T46" fmla="*/ 208 w 224"/>
                <a:gd name="T47" fmla="*/ 413 h 515"/>
                <a:gd name="T48" fmla="*/ 187 w 224"/>
                <a:gd name="T49" fmla="*/ 316 h 515"/>
                <a:gd name="T50" fmla="*/ 133 w 224"/>
                <a:gd name="T51" fmla="*/ 325 h 515"/>
                <a:gd name="T52" fmla="*/ 89 w 224"/>
                <a:gd name="T53" fmla="*/ 323 h 515"/>
                <a:gd name="T54" fmla="*/ 54 w 224"/>
                <a:gd name="T55" fmla="*/ 314 h 515"/>
                <a:gd name="T56" fmla="*/ 30 w 224"/>
                <a:gd name="T57" fmla="*/ 301 h 515"/>
                <a:gd name="T58" fmla="*/ 16 w 224"/>
                <a:gd name="T59" fmla="*/ 292 h 515"/>
                <a:gd name="T60" fmla="*/ 16 w 224"/>
                <a:gd name="T61" fmla="*/ 230 h 515"/>
                <a:gd name="T62" fmla="*/ 208 w 224"/>
                <a:gd name="T63" fmla="*/ 239 h 515"/>
                <a:gd name="T64" fmla="*/ 208 w 224"/>
                <a:gd name="T65" fmla="*/ 309 h 515"/>
                <a:gd name="T66" fmla="*/ 16 w 224"/>
                <a:gd name="T67" fmla="*/ 185 h 515"/>
                <a:gd name="T68" fmla="*/ 16 w 224"/>
                <a:gd name="T69" fmla="*/ 161 h 515"/>
                <a:gd name="T70" fmla="*/ 208 w 224"/>
                <a:gd name="T71" fmla="*/ 177 h 515"/>
                <a:gd name="T72" fmla="*/ 208 w 224"/>
                <a:gd name="T73" fmla="*/ 141 h 515"/>
                <a:gd name="T74" fmla="*/ 186 w 224"/>
                <a:gd name="T75" fmla="*/ 142 h 515"/>
                <a:gd name="T76" fmla="*/ 143 w 224"/>
                <a:gd name="T77" fmla="*/ 142 h 515"/>
                <a:gd name="T78" fmla="*/ 95 w 224"/>
                <a:gd name="T79" fmla="*/ 144 h 515"/>
                <a:gd name="T80" fmla="*/ 50 w 224"/>
                <a:gd name="T81" fmla="*/ 145 h 515"/>
                <a:gd name="T82" fmla="*/ 21 w 224"/>
                <a:gd name="T83" fmla="*/ 145 h 515"/>
                <a:gd name="T84" fmla="*/ 16 w 224"/>
                <a:gd name="T85" fmla="*/ 136 h 515"/>
                <a:gd name="T86" fmla="*/ 21 w 224"/>
                <a:gd name="T87" fmla="*/ 126 h 515"/>
                <a:gd name="T88" fmla="*/ 50 w 224"/>
                <a:gd name="T89" fmla="*/ 124 h 515"/>
                <a:gd name="T90" fmla="*/ 95 w 224"/>
                <a:gd name="T91" fmla="*/ 122 h 515"/>
                <a:gd name="T92" fmla="*/ 143 w 224"/>
                <a:gd name="T93" fmla="*/ 119 h 515"/>
                <a:gd name="T94" fmla="*/ 185 w 224"/>
                <a:gd name="T95" fmla="*/ 118 h 515"/>
                <a:gd name="T96" fmla="*/ 208 w 224"/>
                <a:gd name="T97" fmla="*/ 117 h 515"/>
                <a:gd name="T98" fmla="*/ 208 w 224"/>
                <a:gd name="T99" fmla="*/ 136 h 515"/>
                <a:gd name="T100" fmla="*/ 16 w 224"/>
                <a:gd name="T101" fmla="*/ 110 h 515"/>
                <a:gd name="T102" fmla="*/ 16 w 224"/>
                <a:gd name="T103" fmla="*/ 80 h 515"/>
                <a:gd name="T104" fmla="*/ 208 w 224"/>
                <a:gd name="T105" fmla="*/ 69 h 515"/>
                <a:gd name="T106" fmla="*/ 208 w 224"/>
                <a:gd name="T107" fmla="*/ 101 h 515"/>
                <a:gd name="T108" fmla="*/ 16 w 224"/>
                <a:gd name="T109" fmla="*/ 48 h 515"/>
                <a:gd name="T110" fmla="*/ 16 w 224"/>
                <a:gd name="T111" fmla="*/ 34 h 515"/>
                <a:gd name="T112" fmla="*/ 37 w 224"/>
                <a:gd name="T113" fmla="*/ 32 h 515"/>
                <a:gd name="T114" fmla="*/ 79 w 224"/>
                <a:gd name="T115" fmla="*/ 28 h 515"/>
                <a:gd name="T116" fmla="*/ 128 w 224"/>
                <a:gd name="T117" fmla="*/ 24 h 515"/>
                <a:gd name="T118" fmla="*/ 173 w 224"/>
                <a:gd name="T119" fmla="*/ 20 h 515"/>
                <a:gd name="T120" fmla="*/ 203 w 224"/>
                <a:gd name="T121" fmla="*/ 17 h 515"/>
                <a:gd name="T122" fmla="*/ 208 w 224"/>
                <a:gd name="T123" fmla="*/ 25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4" h="515">
                  <a:moveTo>
                    <a:pt x="224" y="8"/>
                  </a:moveTo>
                  <a:lnTo>
                    <a:pt x="224" y="7"/>
                  </a:lnTo>
                  <a:lnTo>
                    <a:pt x="224" y="4"/>
                  </a:lnTo>
                  <a:lnTo>
                    <a:pt x="223" y="3"/>
                  </a:lnTo>
                  <a:lnTo>
                    <a:pt x="221" y="2"/>
                  </a:lnTo>
                  <a:lnTo>
                    <a:pt x="220" y="1"/>
                  </a:lnTo>
                  <a:lnTo>
                    <a:pt x="219" y="1"/>
                  </a:lnTo>
                  <a:lnTo>
                    <a:pt x="217" y="0"/>
                  </a:lnTo>
                  <a:lnTo>
                    <a:pt x="216" y="0"/>
                  </a:lnTo>
                  <a:lnTo>
                    <a:pt x="7" y="19"/>
                  </a:lnTo>
                  <a:lnTo>
                    <a:pt x="5" y="20"/>
                  </a:lnTo>
                  <a:lnTo>
                    <a:pt x="2" y="22"/>
                  </a:lnTo>
                  <a:lnTo>
                    <a:pt x="1" y="24"/>
                  </a:lnTo>
                  <a:lnTo>
                    <a:pt x="0" y="27"/>
                  </a:lnTo>
                  <a:lnTo>
                    <a:pt x="0" y="404"/>
                  </a:lnTo>
                  <a:lnTo>
                    <a:pt x="2" y="428"/>
                  </a:lnTo>
                  <a:lnTo>
                    <a:pt x="10" y="450"/>
                  </a:lnTo>
                  <a:lnTo>
                    <a:pt x="23" y="469"/>
                  </a:lnTo>
                  <a:lnTo>
                    <a:pt x="39" y="486"/>
                  </a:lnTo>
                  <a:lnTo>
                    <a:pt x="59" y="498"/>
                  </a:lnTo>
                  <a:lnTo>
                    <a:pt x="80" y="507"/>
                  </a:lnTo>
                  <a:lnTo>
                    <a:pt x="102" y="513"/>
                  </a:lnTo>
                  <a:lnTo>
                    <a:pt x="125" y="515"/>
                  </a:lnTo>
                  <a:lnTo>
                    <a:pt x="142" y="514"/>
                  </a:lnTo>
                  <a:lnTo>
                    <a:pt x="159" y="511"/>
                  </a:lnTo>
                  <a:lnTo>
                    <a:pt x="177" y="504"/>
                  </a:lnTo>
                  <a:lnTo>
                    <a:pt x="192" y="494"/>
                  </a:lnTo>
                  <a:lnTo>
                    <a:pt x="204" y="481"/>
                  </a:lnTo>
                  <a:lnTo>
                    <a:pt x="215" y="465"/>
                  </a:lnTo>
                  <a:lnTo>
                    <a:pt x="221" y="444"/>
                  </a:lnTo>
                  <a:lnTo>
                    <a:pt x="224" y="420"/>
                  </a:lnTo>
                  <a:lnTo>
                    <a:pt x="224" y="8"/>
                  </a:lnTo>
                  <a:close/>
                  <a:moveTo>
                    <a:pt x="208" y="420"/>
                  </a:moveTo>
                  <a:lnTo>
                    <a:pt x="205" y="441"/>
                  </a:lnTo>
                  <a:lnTo>
                    <a:pt x="201" y="457"/>
                  </a:lnTo>
                  <a:lnTo>
                    <a:pt x="192" y="471"/>
                  </a:lnTo>
                  <a:lnTo>
                    <a:pt x="181" y="482"/>
                  </a:lnTo>
                  <a:lnTo>
                    <a:pt x="168" y="490"/>
                  </a:lnTo>
                  <a:lnTo>
                    <a:pt x="155" y="495"/>
                  </a:lnTo>
                  <a:lnTo>
                    <a:pt x="140" y="498"/>
                  </a:lnTo>
                  <a:lnTo>
                    <a:pt x="125" y="499"/>
                  </a:lnTo>
                  <a:lnTo>
                    <a:pt x="105" y="498"/>
                  </a:lnTo>
                  <a:lnTo>
                    <a:pt x="85" y="492"/>
                  </a:lnTo>
                  <a:lnTo>
                    <a:pt x="67" y="484"/>
                  </a:lnTo>
                  <a:lnTo>
                    <a:pt x="51" y="474"/>
                  </a:lnTo>
                  <a:lnTo>
                    <a:pt x="37" y="460"/>
                  </a:lnTo>
                  <a:lnTo>
                    <a:pt x="25" y="444"/>
                  </a:lnTo>
                  <a:lnTo>
                    <a:pt x="19" y="424"/>
                  </a:lnTo>
                  <a:lnTo>
                    <a:pt x="16" y="404"/>
                  </a:lnTo>
                  <a:lnTo>
                    <a:pt x="16" y="397"/>
                  </a:lnTo>
                  <a:lnTo>
                    <a:pt x="16" y="377"/>
                  </a:lnTo>
                  <a:lnTo>
                    <a:pt x="16" y="349"/>
                  </a:lnTo>
                  <a:lnTo>
                    <a:pt x="16" y="312"/>
                  </a:lnTo>
                  <a:lnTo>
                    <a:pt x="22" y="315"/>
                  </a:lnTo>
                  <a:lnTo>
                    <a:pt x="28" y="319"/>
                  </a:lnTo>
                  <a:lnTo>
                    <a:pt x="36" y="323"/>
                  </a:lnTo>
                  <a:lnTo>
                    <a:pt x="44" y="327"/>
                  </a:lnTo>
                  <a:lnTo>
                    <a:pt x="53" y="330"/>
                  </a:lnTo>
                  <a:lnTo>
                    <a:pt x="62" y="334"/>
                  </a:lnTo>
                  <a:lnTo>
                    <a:pt x="74" y="337"/>
                  </a:lnTo>
                  <a:lnTo>
                    <a:pt x="85" y="339"/>
                  </a:lnTo>
                  <a:lnTo>
                    <a:pt x="98" y="340"/>
                  </a:lnTo>
                  <a:lnTo>
                    <a:pt x="111" y="342"/>
                  </a:lnTo>
                  <a:lnTo>
                    <a:pt x="125" y="343"/>
                  </a:lnTo>
                  <a:lnTo>
                    <a:pt x="140" y="342"/>
                  </a:lnTo>
                  <a:lnTo>
                    <a:pt x="156" y="339"/>
                  </a:lnTo>
                  <a:lnTo>
                    <a:pt x="172" y="337"/>
                  </a:lnTo>
                  <a:lnTo>
                    <a:pt x="189" y="332"/>
                  </a:lnTo>
                  <a:lnTo>
                    <a:pt x="208" y="327"/>
                  </a:lnTo>
                  <a:lnTo>
                    <a:pt x="208" y="363"/>
                  </a:lnTo>
                  <a:lnTo>
                    <a:pt x="208" y="393"/>
                  </a:lnTo>
                  <a:lnTo>
                    <a:pt x="208" y="413"/>
                  </a:lnTo>
                  <a:lnTo>
                    <a:pt x="208" y="420"/>
                  </a:lnTo>
                  <a:close/>
                  <a:moveTo>
                    <a:pt x="208" y="309"/>
                  </a:moveTo>
                  <a:lnTo>
                    <a:pt x="187" y="316"/>
                  </a:lnTo>
                  <a:lnTo>
                    <a:pt x="168" y="321"/>
                  </a:lnTo>
                  <a:lnTo>
                    <a:pt x="150" y="324"/>
                  </a:lnTo>
                  <a:lnTo>
                    <a:pt x="133" y="325"/>
                  </a:lnTo>
                  <a:lnTo>
                    <a:pt x="118" y="325"/>
                  </a:lnTo>
                  <a:lnTo>
                    <a:pt x="103" y="325"/>
                  </a:lnTo>
                  <a:lnTo>
                    <a:pt x="89" y="323"/>
                  </a:lnTo>
                  <a:lnTo>
                    <a:pt x="76" y="321"/>
                  </a:lnTo>
                  <a:lnTo>
                    <a:pt x="65" y="317"/>
                  </a:lnTo>
                  <a:lnTo>
                    <a:pt x="54" y="314"/>
                  </a:lnTo>
                  <a:lnTo>
                    <a:pt x="45" y="309"/>
                  </a:lnTo>
                  <a:lnTo>
                    <a:pt x="37" y="306"/>
                  </a:lnTo>
                  <a:lnTo>
                    <a:pt x="30" y="301"/>
                  </a:lnTo>
                  <a:lnTo>
                    <a:pt x="24" y="298"/>
                  </a:lnTo>
                  <a:lnTo>
                    <a:pt x="20" y="294"/>
                  </a:lnTo>
                  <a:lnTo>
                    <a:pt x="16" y="292"/>
                  </a:lnTo>
                  <a:lnTo>
                    <a:pt x="16" y="271"/>
                  </a:lnTo>
                  <a:lnTo>
                    <a:pt x="16" y="251"/>
                  </a:lnTo>
                  <a:lnTo>
                    <a:pt x="16" y="230"/>
                  </a:lnTo>
                  <a:lnTo>
                    <a:pt x="16" y="209"/>
                  </a:lnTo>
                  <a:lnTo>
                    <a:pt x="208" y="214"/>
                  </a:lnTo>
                  <a:lnTo>
                    <a:pt x="208" y="239"/>
                  </a:lnTo>
                  <a:lnTo>
                    <a:pt x="208" y="263"/>
                  </a:lnTo>
                  <a:lnTo>
                    <a:pt x="208" y="286"/>
                  </a:lnTo>
                  <a:lnTo>
                    <a:pt x="208" y="309"/>
                  </a:lnTo>
                  <a:close/>
                  <a:moveTo>
                    <a:pt x="208" y="198"/>
                  </a:moveTo>
                  <a:lnTo>
                    <a:pt x="16" y="193"/>
                  </a:lnTo>
                  <a:lnTo>
                    <a:pt x="16" y="185"/>
                  </a:lnTo>
                  <a:lnTo>
                    <a:pt x="16" y="177"/>
                  </a:lnTo>
                  <a:lnTo>
                    <a:pt x="16" y="169"/>
                  </a:lnTo>
                  <a:lnTo>
                    <a:pt x="16" y="161"/>
                  </a:lnTo>
                  <a:lnTo>
                    <a:pt x="208" y="157"/>
                  </a:lnTo>
                  <a:lnTo>
                    <a:pt x="208" y="168"/>
                  </a:lnTo>
                  <a:lnTo>
                    <a:pt x="208" y="177"/>
                  </a:lnTo>
                  <a:lnTo>
                    <a:pt x="208" y="187"/>
                  </a:lnTo>
                  <a:lnTo>
                    <a:pt x="208" y="198"/>
                  </a:lnTo>
                  <a:close/>
                  <a:moveTo>
                    <a:pt x="208" y="141"/>
                  </a:moveTo>
                  <a:lnTo>
                    <a:pt x="203" y="141"/>
                  </a:lnTo>
                  <a:lnTo>
                    <a:pt x="195" y="141"/>
                  </a:lnTo>
                  <a:lnTo>
                    <a:pt x="186" y="142"/>
                  </a:lnTo>
                  <a:lnTo>
                    <a:pt x="173" y="142"/>
                  </a:lnTo>
                  <a:lnTo>
                    <a:pt x="159" y="142"/>
                  </a:lnTo>
                  <a:lnTo>
                    <a:pt x="143" y="142"/>
                  </a:lnTo>
                  <a:lnTo>
                    <a:pt x="128" y="144"/>
                  </a:lnTo>
                  <a:lnTo>
                    <a:pt x="111" y="144"/>
                  </a:lnTo>
                  <a:lnTo>
                    <a:pt x="95" y="144"/>
                  </a:lnTo>
                  <a:lnTo>
                    <a:pt x="79" y="144"/>
                  </a:lnTo>
                  <a:lnTo>
                    <a:pt x="64" y="145"/>
                  </a:lnTo>
                  <a:lnTo>
                    <a:pt x="50" y="145"/>
                  </a:lnTo>
                  <a:lnTo>
                    <a:pt x="38" y="145"/>
                  </a:lnTo>
                  <a:lnTo>
                    <a:pt x="28" y="145"/>
                  </a:lnTo>
                  <a:lnTo>
                    <a:pt x="21" y="145"/>
                  </a:lnTo>
                  <a:lnTo>
                    <a:pt x="16" y="145"/>
                  </a:lnTo>
                  <a:lnTo>
                    <a:pt x="16" y="140"/>
                  </a:lnTo>
                  <a:lnTo>
                    <a:pt x="16" y="136"/>
                  </a:lnTo>
                  <a:lnTo>
                    <a:pt x="16" y="131"/>
                  </a:lnTo>
                  <a:lnTo>
                    <a:pt x="16" y="126"/>
                  </a:lnTo>
                  <a:lnTo>
                    <a:pt x="21" y="126"/>
                  </a:lnTo>
                  <a:lnTo>
                    <a:pt x="28" y="125"/>
                  </a:lnTo>
                  <a:lnTo>
                    <a:pt x="37" y="125"/>
                  </a:lnTo>
                  <a:lnTo>
                    <a:pt x="50" y="124"/>
                  </a:lnTo>
                  <a:lnTo>
                    <a:pt x="64" y="124"/>
                  </a:lnTo>
                  <a:lnTo>
                    <a:pt x="79" y="123"/>
                  </a:lnTo>
                  <a:lnTo>
                    <a:pt x="95" y="122"/>
                  </a:lnTo>
                  <a:lnTo>
                    <a:pt x="111" y="122"/>
                  </a:lnTo>
                  <a:lnTo>
                    <a:pt x="127" y="121"/>
                  </a:lnTo>
                  <a:lnTo>
                    <a:pt x="143" y="119"/>
                  </a:lnTo>
                  <a:lnTo>
                    <a:pt x="159" y="119"/>
                  </a:lnTo>
                  <a:lnTo>
                    <a:pt x="173" y="118"/>
                  </a:lnTo>
                  <a:lnTo>
                    <a:pt x="185" y="118"/>
                  </a:lnTo>
                  <a:lnTo>
                    <a:pt x="195" y="117"/>
                  </a:lnTo>
                  <a:lnTo>
                    <a:pt x="203" y="117"/>
                  </a:lnTo>
                  <a:lnTo>
                    <a:pt x="208" y="117"/>
                  </a:lnTo>
                  <a:lnTo>
                    <a:pt x="208" y="123"/>
                  </a:lnTo>
                  <a:lnTo>
                    <a:pt x="208" y="129"/>
                  </a:lnTo>
                  <a:lnTo>
                    <a:pt x="208" y="136"/>
                  </a:lnTo>
                  <a:lnTo>
                    <a:pt x="208" y="141"/>
                  </a:lnTo>
                  <a:close/>
                  <a:moveTo>
                    <a:pt x="208" y="101"/>
                  </a:moveTo>
                  <a:lnTo>
                    <a:pt x="16" y="110"/>
                  </a:lnTo>
                  <a:lnTo>
                    <a:pt x="16" y="100"/>
                  </a:lnTo>
                  <a:lnTo>
                    <a:pt x="16" y="89"/>
                  </a:lnTo>
                  <a:lnTo>
                    <a:pt x="16" y="80"/>
                  </a:lnTo>
                  <a:lnTo>
                    <a:pt x="16" y="72"/>
                  </a:lnTo>
                  <a:lnTo>
                    <a:pt x="208" y="60"/>
                  </a:lnTo>
                  <a:lnTo>
                    <a:pt x="208" y="69"/>
                  </a:lnTo>
                  <a:lnTo>
                    <a:pt x="208" y="78"/>
                  </a:lnTo>
                  <a:lnTo>
                    <a:pt x="208" y="89"/>
                  </a:lnTo>
                  <a:lnTo>
                    <a:pt x="208" y="101"/>
                  </a:lnTo>
                  <a:close/>
                  <a:moveTo>
                    <a:pt x="208" y="43"/>
                  </a:moveTo>
                  <a:lnTo>
                    <a:pt x="16" y="56"/>
                  </a:lnTo>
                  <a:lnTo>
                    <a:pt x="16" y="48"/>
                  </a:lnTo>
                  <a:lnTo>
                    <a:pt x="16" y="41"/>
                  </a:lnTo>
                  <a:lnTo>
                    <a:pt x="16" y="37"/>
                  </a:lnTo>
                  <a:lnTo>
                    <a:pt x="16" y="34"/>
                  </a:lnTo>
                  <a:lnTo>
                    <a:pt x="21" y="34"/>
                  </a:lnTo>
                  <a:lnTo>
                    <a:pt x="28" y="33"/>
                  </a:lnTo>
                  <a:lnTo>
                    <a:pt x="37" y="32"/>
                  </a:lnTo>
                  <a:lnTo>
                    <a:pt x="50" y="31"/>
                  </a:lnTo>
                  <a:lnTo>
                    <a:pt x="64" y="30"/>
                  </a:lnTo>
                  <a:lnTo>
                    <a:pt x="79" y="28"/>
                  </a:lnTo>
                  <a:lnTo>
                    <a:pt x="95" y="27"/>
                  </a:lnTo>
                  <a:lnTo>
                    <a:pt x="111" y="25"/>
                  </a:lnTo>
                  <a:lnTo>
                    <a:pt x="128" y="24"/>
                  </a:lnTo>
                  <a:lnTo>
                    <a:pt x="144" y="23"/>
                  </a:lnTo>
                  <a:lnTo>
                    <a:pt x="159" y="22"/>
                  </a:lnTo>
                  <a:lnTo>
                    <a:pt x="173" y="20"/>
                  </a:lnTo>
                  <a:lnTo>
                    <a:pt x="186" y="19"/>
                  </a:lnTo>
                  <a:lnTo>
                    <a:pt x="196" y="18"/>
                  </a:lnTo>
                  <a:lnTo>
                    <a:pt x="203" y="17"/>
                  </a:lnTo>
                  <a:lnTo>
                    <a:pt x="208" y="17"/>
                  </a:lnTo>
                  <a:lnTo>
                    <a:pt x="208" y="20"/>
                  </a:lnTo>
                  <a:lnTo>
                    <a:pt x="208" y="25"/>
                  </a:lnTo>
                  <a:lnTo>
                    <a:pt x="208" y="33"/>
                  </a:lnTo>
                  <a:lnTo>
                    <a:pt x="208" y="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38" name="Freeform 138">
              <a:extLst>
                <a:ext uri="{FF2B5EF4-FFF2-40B4-BE49-F238E27FC236}">
                  <a16:creationId xmlns:a16="http://schemas.microsoft.com/office/drawing/2014/main" id="{98EF299D-83BA-4130-8862-C4C583655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" y="2124"/>
              <a:ext cx="95" cy="58"/>
            </a:xfrm>
            <a:custGeom>
              <a:avLst/>
              <a:gdLst>
                <a:gd name="T0" fmla="*/ 0 w 192"/>
                <a:gd name="T1" fmla="*/ 83 h 116"/>
                <a:gd name="T2" fmla="*/ 4 w 192"/>
                <a:gd name="T3" fmla="*/ 85 h 116"/>
                <a:gd name="T4" fmla="*/ 8 w 192"/>
                <a:gd name="T5" fmla="*/ 89 h 116"/>
                <a:gd name="T6" fmla="*/ 14 w 192"/>
                <a:gd name="T7" fmla="*/ 92 h 116"/>
                <a:gd name="T8" fmla="*/ 21 w 192"/>
                <a:gd name="T9" fmla="*/ 97 h 116"/>
                <a:gd name="T10" fmla="*/ 29 w 192"/>
                <a:gd name="T11" fmla="*/ 100 h 116"/>
                <a:gd name="T12" fmla="*/ 38 w 192"/>
                <a:gd name="T13" fmla="*/ 105 h 116"/>
                <a:gd name="T14" fmla="*/ 49 w 192"/>
                <a:gd name="T15" fmla="*/ 108 h 116"/>
                <a:gd name="T16" fmla="*/ 60 w 192"/>
                <a:gd name="T17" fmla="*/ 112 h 116"/>
                <a:gd name="T18" fmla="*/ 73 w 192"/>
                <a:gd name="T19" fmla="*/ 114 h 116"/>
                <a:gd name="T20" fmla="*/ 87 w 192"/>
                <a:gd name="T21" fmla="*/ 116 h 116"/>
                <a:gd name="T22" fmla="*/ 102 w 192"/>
                <a:gd name="T23" fmla="*/ 116 h 116"/>
                <a:gd name="T24" fmla="*/ 117 w 192"/>
                <a:gd name="T25" fmla="*/ 116 h 116"/>
                <a:gd name="T26" fmla="*/ 134 w 192"/>
                <a:gd name="T27" fmla="*/ 115 h 116"/>
                <a:gd name="T28" fmla="*/ 152 w 192"/>
                <a:gd name="T29" fmla="*/ 112 h 116"/>
                <a:gd name="T30" fmla="*/ 171 w 192"/>
                <a:gd name="T31" fmla="*/ 107 h 116"/>
                <a:gd name="T32" fmla="*/ 192 w 192"/>
                <a:gd name="T33" fmla="*/ 100 h 116"/>
                <a:gd name="T34" fmla="*/ 192 w 192"/>
                <a:gd name="T35" fmla="*/ 77 h 116"/>
                <a:gd name="T36" fmla="*/ 192 w 192"/>
                <a:gd name="T37" fmla="*/ 54 h 116"/>
                <a:gd name="T38" fmla="*/ 192 w 192"/>
                <a:gd name="T39" fmla="*/ 30 h 116"/>
                <a:gd name="T40" fmla="*/ 192 w 192"/>
                <a:gd name="T41" fmla="*/ 5 h 116"/>
                <a:gd name="T42" fmla="*/ 0 w 192"/>
                <a:gd name="T43" fmla="*/ 0 h 116"/>
                <a:gd name="T44" fmla="*/ 0 w 192"/>
                <a:gd name="T45" fmla="*/ 21 h 116"/>
                <a:gd name="T46" fmla="*/ 0 w 192"/>
                <a:gd name="T47" fmla="*/ 42 h 116"/>
                <a:gd name="T48" fmla="*/ 0 w 192"/>
                <a:gd name="T49" fmla="*/ 62 h 116"/>
                <a:gd name="T50" fmla="*/ 0 w 192"/>
                <a:gd name="T51" fmla="*/ 8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2" h="116">
                  <a:moveTo>
                    <a:pt x="0" y="83"/>
                  </a:moveTo>
                  <a:lnTo>
                    <a:pt x="4" y="85"/>
                  </a:lnTo>
                  <a:lnTo>
                    <a:pt x="8" y="89"/>
                  </a:lnTo>
                  <a:lnTo>
                    <a:pt x="14" y="92"/>
                  </a:lnTo>
                  <a:lnTo>
                    <a:pt x="21" y="97"/>
                  </a:lnTo>
                  <a:lnTo>
                    <a:pt x="29" y="100"/>
                  </a:lnTo>
                  <a:lnTo>
                    <a:pt x="38" y="105"/>
                  </a:lnTo>
                  <a:lnTo>
                    <a:pt x="49" y="108"/>
                  </a:lnTo>
                  <a:lnTo>
                    <a:pt x="60" y="112"/>
                  </a:lnTo>
                  <a:lnTo>
                    <a:pt x="73" y="114"/>
                  </a:lnTo>
                  <a:lnTo>
                    <a:pt x="87" y="116"/>
                  </a:lnTo>
                  <a:lnTo>
                    <a:pt x="102" y="116"/>
                  </a:lnTo>
                  <a:lnTo>
                    <a:pt x="117" y="116"/>
                  </a:lnTo>
                  <a:lnTo>
                    <a:pt x="134" y="115"/>
                  </a:lnTo>
                  <a:lnTo>
                    <a:pt x="152" y="112"/>
                  </a:lnTo>
                  <a:lnTo>
                    <a:pt x="171" y="107"/>
                  </a:lnTo>
                  <a:lnTo>
                    <a:pt x="192" y="100"/>
                  </a:lnTo>
                  <a:lnTo>
                    <a:pt x="192" y="77"/>
                  </a:lnTo>
                  <a:lnTo>
                    <a:pt x="192" y="54"/>
                  </a:lnTo>
                  <a:lnTo>
                    <a:pt x="192" y="30"/>
                  </a:lnTo>
                  <a:lnTo>
                    <a:pt x="192" y="5"/>
                  </a:lnTo>
                  <a:lnTo>
                    <a:pt x="0" y="0"/>
                  </a:lnTo>
                  <a:lnTo>
                    <a:pt x="0" y="21"/>
                  </a:lnTo>
                  <a:lnTo>
                    <a:pt x="0" y="42"/>
                  </a:lnTo>
                  <a:lnTo>
                    <a:pt x="0" y="62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39" name="Freeform 139">
              <a:extLst>
                <a:ext uri="{FF2B5EF4-FFF2-40B4-BE49-F238E27FC236}">
                  <a16:creationId xmlns:a16="http://schemas.microsoft.com/office/drawing/2014/main" id="{4DA97C4A-3CFF-4C12-849B-69415E382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1" y="2183"/>
              <a:ext cx="91" cy="86"/>
            </a:xfrm>
            <a:custGeom>
              <a:avLst/>
              <a:gdLst>
                <a:gd name="T0" fmla="*/ 176 w 184"/>
                <a:gd name="T1" fmla="*/ 2 h 172"/>
                <a:gd name="T2" fmla="*/ 176 w 184"/>
                <a:gd name="T3" fmla="*/ 33 h 172"/>
                <a:gd name="T4" fmla="*/ 176 w 184"/>
                <a:gd name="T5" fmla="*/ 57 h 172"/>
                <a:gd name="T6" fmla="*/ 176 w 184"/>
                <a:gd name="T7" fmla="*/ 72 h 172"/>
                <a:gd name="T8" fmla="*/ 176 w 184"/>
                <a:gd name="T9" fmla="*/ 78 h 172"/>
                <a:gd name="T10" fmla="*/ 173 w 184"/>
                <a:gd name="T11" fmla="*/ 99 h 172"/>
                <a:gd name="T12" fmla="*/ 169 w 184"/>
                <a:gd name="T13" fmla="*/ 115 h 172"/>
                <a:gd name="T14" fmla="*/ 159 w 184"/>
                <a:gd name="T15" fmla="*/ 129 h 172"/>
                <a:gd name="T16" fmla="*/ 149 w 184"/>
                <a:gd name="T17" fmla="*/ 140 h 172"/>
                <a:gd name="T18" fmla="*/ 136 w 184"/>
                <a:gd name="T19" fmla="*/ 148 h 172"/>
                <a:gd name="T20" fmla="*/ 123 w 184"/>
                <a:gd name="T21" fmla="*/ 153 h 172"/>
                <a:gd name="T22" fmla="*/ 108 w 184"/>
                <a:gd name="T23" fmla="*/ 156 h 172"/>
                <a:gd name="T24" fmla="*/ 93 w 184"/>
                <a:gd name="T25" fmla="*/ 157 h 172"/>
                <a:gd name="T26" fmla="*/ 79 w 184"/>
                <a:gd name="T27" fmla="*/ 156 h 172"/>
                <a:gd name="T28" fmla="*/ 66 w 184"/>
                <a:gd name="T29" fmla="*/ 154 h 172"/>
                <a:gd name="T30" fmla="*/ 53 w 184"/>
                <a:gd name="T31" fmla="*/ 150 h 172"/>
                <a:gd name="T32" fmla="*/ 41 w 184"/>
                <a:gd name="T33" fmla="*/ 146 h 172"/>
                <a:gd name="T34" fmla="*/ 29 w 184"/>
                <a:gd name="T35" fmla="*/ 140 h 172"/>
                <a:gd name="T36" fmla="*/ 19 w 184"/>
                <a:gd name="T37" fmla="*/ 132 h 172"/>
                <a:gd name="T38" fmla="*/ 8 w 184"/>
                <a:gd name="T39" fmla="*/ 124 h 172"/>
                <a:gd name="T40" fmla="*/ 0 w 184"/>
                <a:gd name="T41" fmla="*/ 114 h 172"/>
                <a:gd name="T42" fmla="*/ 8 w 184"/>
                <a:gd name="T43" fmla="*/ 126 h 172"/>
                <a:gd name="T44" fmla="*/ 18 w 184"/>
                <a:gd name="T45" fmla="*/ 138 h 172"/>
                <a:gd name="T46" fmla="*/ 29 w 184"/>
                <a:gd name="T47" fmla="*/ 148 h 172"/>
                <a:gd name="T48" fmla="*/ 42 w 184"/>
                <a:gd name="T49" fmla="*/ 156 h 172"/>
                <a:gd name="T50" fmla="*/ 56 w 184"/>
                <a:gd name="T51" fmla="*/ 163 h 172"/>
                <a:gd name="T52" fmla="*/ 71 w 184"/>
                <a:gd name="T53" fmla="*/ 169 h 172"/>
                <a:gd name="T54" fmla="*/ 86 w 184"/>
                <a:gd name="T55" fmla="*/ 171 h 172"/>
                <a:gd name="T56" fmla="*/ 101 w 184"/>
                <a:gd name="T57" fmla="*/ 172 h 172"/>
                <a:gd name="T58" fmla="*/ 116 w 184"/>
                <a:gd name="T59" fmla="*/ 171 h 172"/>
                <a:gd name="T60" fmla="*/ 131 w 184"/>
                <a:gd name="T61" fmla="*/ 168 h 172"/>
                <a:gd name="T62" fmla="*/ 144 w 184"/>
                <a:gd name="T63" fmla="*/ 163 h 172"/>
                <a:gd name="T64" fmla="*/ 157 w 184"/>
                <a:gd name="T65" fmla="*/ 155 h 172"/>
                <a:gd name="T66" fmla="*/ 168 w 184"/>
                <a:gd name="T67" fmla="*/ 144 h 172"/>
                <a:gd name="T68" fmla="*/ 177 w 184"/>
                <a:gd name="T69" fmla="*/ 130 h 172"/>
                <a:gd name="T70" fmla="*/ 181 w 184"/>
                <a:gd name="T71" fmla="*/ 114 h 172"/>
                <a:gd name="T72" fmla="*/ 184 w 184"/>
                <a:gd name="T73" fmla="*/ 93 h 172"/>
                <a:gd name="T74" fmla="*/ 184 w 184"/>
                <a:gd name="T75" fmla="*/ 86 h 172"/>
                <a:gd name="T76" fmla="*/ 184 w 184"/>
                <a:gd name="T77" fmla="*/ 66 h 172"/>
                <a:gd name="T78" fmla="*/ 184 w 184"/>
                <a:gd name="T79" fmla="*/ 36 h 172"/>
                <a:gd name="T80" fmla="*/ 184 w 184"/>
                <a:gd name="T81" fmla="*/ 0 h 172"/>
                <a:gd name="T82" fmla="*/ 181 w 184"/>
                <a:gd name="T83" fmla="*/ 1 h 172"/>
                <a:gd name="T84" fmla="*/ 180 w 184"/>
                <a:gd name="T85" fmla="*/ 1 h 172"/>
                <a:gd name="T86" fmla="*/ 178 w 184"/>
                <a:gd name="T87" fmla="*/ 2 h 172"/>
                <a:gd name="T88" fmla="*/ 176 w 184"/>
                <a:gd name="T89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4" h="172">
                  <a:moveTo>
                    <a:pt x="176" y="2"/>
                  </a:moveTo>
                  <a:lnTo>
                    <a:pt x="176" y="33"/>
                  </a:lnTo>
                  <a:lnTo>
                    <a:pt x="176" y="57"/>
                  </a:lnTo>
                  <a:lnTo>
                    <a:pt x="176" y="72"/>
                  </a:lnTo>
                  <a:lnTo>
                    <a:pt x="176" y="78"/>
                  </a:lnTo>
                  <a:lnTo>
                    <a:pt x="173" y="99"/>
                  </a:lnTo>
                  <a:lnTo>
                    <a:pt x="169" y="115"/>
                  </a:lnTo>
                  <a:lnTo>
                    <a:pt x="159" y="129"/>
                  </a:lnTo>
                  <a:lnTo>
                    <a:pt x="149" y="140"/>
                  </a:lnTo>
                  <a:lnTo>
                    <a:pt x="136" y="148"/>
                  </a:lnTo>
                  <a:lnTo>
                    <a:pt x="123" y="153"/>
                  </a:lnTo>
                  <a:lnTo>
                    <a:pt x="108" y="156"/>
                  </a:lnTo>
                  <a:lnTo>
                    <a:pt x="93" y="157"/>
                  </a:lnTo>
                  <a:lnTo>
                    <a:pt x="79" y="156"/>
                  </a:lnTo>
                  <a:lnTo>
                    <a:pt x="66" y="154"/>
                  </a:lnTo>
                  <a:lnTo>
                    <a:pt x="53" y="150"/>
                  </a:lnTo>
                  <a:lnTo>
                    <a:pt x="41" y="146"/>
                  </a:lnTo>
                  <a:lnTo>
                    <a:pt x="29" y="140"/>
                  </a:lnTo>
                  <a:lnTo>
                    <a:pt x="19" y="132"/>
                  </a:lnTo>
                  <a:lnTo>
                    <a:pt x="8" y="124"/>
                  </a:lnTo>
                  <a:lnTo>
                    <a:pt x="0" y="114"/>
                  </a:lnTo>
                  <a:lnTo>
                    <a:pt x="8" y="126"/>
                  </a:lnTo>
                  <a:lnTo>
                    <a:pt x="18" y="138"/>
                  </a:lnTo>
                  <a:lnTo>
                    <a:pt x="29" y="148"/>
                  </a:lnTo>
                  <a:lnTo>
                    <a:pt x="42" y="156"/>
                  </a:lnTo>
                  <a:lnTo>
                    <a:pt x="56" y="163"/>
                  </a:lnTo>
                  <a:lnTo>
                    <a:pt x="71" y="169"/>
                  </a:lnTo>
                  <a:lnTo>
                    <a:pt x="86" y="171"/>
                  </a:lnTo>
                  <a:lnTo>
                    <a:pt x="101" y="172"/>
                  </a:lnTo>
                  <a:lnTo>
                    <a:pt x="116" y="171"/>
                  </a:lnTo>
                  <a:lnTo>
                    <a:pt x="131" y="168"/>
                  </a:lnTo>
                  <a:lnTo>
                    <a:pt x="144" y="163"/>
                  </a:lnTo>
                  <a:lnTo>
                    <a:pt x="157" y="155"/>
                  </a:lnTo>
                  <a:lnTo>
                    <a:pt x="168" y="144"/>
                  </a:lnTo>
                  <a:lnTo>
                    <a:pt x="177" y="130"/>
                  </a:lnTo>
                  <a:lnTo>
                    <a:pt x="181" y="114"/>
                  </a:lnTo>
                  <a:lnTo>
                    <a:pt x="184" y="93"/>
                  </a:lnTo>
                  <a:lnTo>
                    <a:pt x="184" y="86"/>
                  </a:lnTo>
                  <a:lnTo>
                    <a:pt x="184" y="66"/>
                  </a:lnTo>
                  <a:lnTo>
                    <a:pt x="184" y="36"/>
                  </a:lnTo>
                  <a:lnTo>
                    <a:pt x="184" y="0"/>
                  </a:lnTo>
                  <a:lnTo>
                    <a:pt x="181" y="1"/>
                  </a:lnTo>
                  <a:lnTo>
                    <a:pt x="180" y="1"/>
                  </a:lnTo>
                  <a:lnTo>
                    <a:pt x="178" y="2"/>
                  </a:lnTo>
                  <a:lnTo>
                    <a:pt x="17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0" name="Freeform 140">
              <a:extLst>
                <a:ext uri="{FF2B5EF4-FFF2-40B4-BE49-F238E27FC236}">
                  <a16:creationId xmlns:a16="http://schemas.microsoft.com/office/drawing/2014/main" id="{77522F4F-6DCD-4F97-AC5B-779021B71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" y="2175"/>
              <a:ext cx="91" cy="87"/>
            </a:xfrm>
            <a:custGeom>
              <a:avLst/>
              <a:gdLst>
                <a:gd name="T0" fmla="*/ 101 w 184"/>
                <a:gd name="T1" fmla="*/ 172 h 172"/>
                <a:gd name="T2" fmla="*/ 116 w 184"/>
                <a:gd name="T3" fmla="*/ 171 h 172"/>
                <a:gd name="T4" fmla="*/ 131 w 184"/>
                <a:gd name="T5" fmla="*/ 168 h 172"/>
                <a:gd name="T6" fmla="*/ 144 w 184"/>
                <a:gd name="T7" fmla="*/ 163 h 172"/>
                <a:gd name="T8" fmla="*/ 157 w 184"/>
                <a:gd name="T9" fmla="*/ 155 h 172"/>
                <a:gd name="T10" fmla="*/ 167 w 184"/>
                <a:gd name="T11" fmla="*/ 144 h 172"/>
                <a:gd name="T12" fmla="*/ 177 w 184"/>
                <a:gd name="T13" fmla="*/ 130 h 172"/>
                <a:gd name="T14" fmla="*/ 181 w 184"/>
                <a:gd name="T15" fmla="*/ 114 h 172"/>
                <a:gd name="T16" fmla="*/ 184 w 184"/>
                <a:gd name="T17" fmla="*/ 93 h 172"/>
                <a:gd name="T18" fmla="*/ 184 w 184"/>
                <a:gd name="T19" fmla="*/ 87 h 172"/>
                <a:gd name="T20" fmla="*/ 184 w 184"/>
                <a:gd name="T21" fmla="*/ 72 h 172"/>
                <a:gd name="T22" fmla="*/ 184 w 184"/>
                <a:gd name="T23" fmla="*/ 48 h 172"/>
                <a:gd name="T24" fmla="*/ 184 w 184"/>
                <a:gd name="T25" fmla="*/ 17 h 172"/>
                <a:gd name="T26" fmla="*/ 150 w 184"/>
                <a:gd name="T27" fmla="*/ 25 h 172"/>
                <a:gd name="T28" fmla="*/ 119 w 184"/>
                <a:gd name="T29" fmla="*/ 30 h 172"/>
                <a:gd name="T30" fmla="*/ 91 w 184"/>
                <a:gd name="T31" fmla="*/ 30 h 172"/>
                <a:gd name="T32" fmla="*/ 66 w 184"/>
                <a:gd name="T33" fmla="*/ 26 h 172"/>
                <a:gd name="T34" fmla="*/ 45 w 184"/>
                <a:gd name="T35" fmla="*/ 22 h 172"/>
                <a:gd name="T36" fmla="*/ 27 w 184"/>
                <a:gd name="T37" fmla="*/ 15 h 172"/>
                <a:gd name="T38" fmla="*/ 12 w 184"/>
                <a:gd name="T39" fmla="*/ 7 h 172"/>
                <a:gd name="T40" fmla="*/ 0 w 184"/>
                <a:gd name="T41" fmla="*/ 0 h 172"/>
                <a:gd name="T42" fmla="*/ 0 w 184"/>
                <a:gd name="T43" fmla="*/ 37 h 172"/>
                <a:gd name="T44" fmla="*/ 0 w 184"/>
                <a:gd name="T45" fmla="*/ 65 h 172"/>
                <a:gd name="T46" fmla="*/ 0 w 184"/>
                <a:gd name="T47" fmla="*/ 85 h 172"/>
                <a:gd name="T48" fmla="*/ 0 w 184"/>
                <a:gd name="T49" fmla="*/ 92 h 172"/>
                <a:gd name="T50" fmla="*/ 1 w 184"/>
                <a:gd name="T51" fmla="*/ 102 h 172"/>
                <a:gd name="T52" fmla="*/ 3 w 184"/>
                <a:gd name="T53" fmla="*/ 111 h 172"/>
                <a:gd name="T54" fmla="*/ 5 w 184"/>
                <a:gd name="T55" fmla="*/ 121 h 172"/>
                <a:gd name="T56" fmla="*/ 8 w 184"/>
                <a:gd name="T57" fmla="*/ 129 h 172"/>
                <a:gd name="T58" fmla="*/ 16 w 184"/>
                <a:gd name="T59" fmla="*/ 139 h 172"/>
                <a:gd name="T60" fmla="*/ 27 w 184"/>
                <a:gd name="T61" fmla="*/ 147 h 172"/>
                <a:gd name="T62" fmla="*/ 37 w 184"/>
                <a:gd name="T63" fmla="*/ 155 h 172"/>
                <a:gd name="T64" fmla="*/ 49 w 184"/>
                <a:gd name="T65" fmla="*/ 161 h 172"/>
                <a:gd name="T66" fmla="*/ 61 w 184"/>
                <a:gd name="T67" fmla="*/ 165 h 172"/>
                <a:gd name="T68" fmla="*/ 74 w 184"/>
                <a:gd name="T69" fmla="*/ 169 h 172"/>
                <a:gd name="T70" fmla="*/ 87 w 184"/>
                <a:gd name="T71" fmla="*/ 171 h 172"/>
                <a:gd name="T72" fmla="*/ 101 w 184"/>
                <a:gd name="T7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4" h="172">
                  <a:moveTo>
                    <a:pt x="101" y="172"/>
                  </a:moveTo>
                  <a:lnTo>
                    <a:pt x="116" y="171"/>
                  </a:lnTo>
                  <a:lnTo>
                    <a:pt x="131" y="168"/>
                  </a:lnTo>
                  <a:lnTo>
                    <a:pt x="144" y="163"/>
                  </a:lnTo>
                  <a:lnTo>
                    <a:pt x="157" y="155"/>
                  </a:lnTo>
                  <a:lnTo>
                    <a:pt x="167" y="144"/>
                  </a:lnTo>
                  <a:lnTo>
                    <a:pt x="177" y="130"/>
                  </a:lnTo>
                  <a:lnTo>
                    <a:pt x="181" y="114"/>
                  </a:lnTo>
                  <a:lnTo>
                    <a:pt x="184" y="93"/>
                  </a:lnTo>
                  <a:lnTo>
                    <a:pt x="184" y="87"/>
                  </a:lnTo>
                  <a:lnTo>
                    <a:pt x="184" y="72"/>
                  </a:lnTo>
                  <a:lnTo>
                    <a:pt x="184" y="48"/>
                  </a:lnTo>
                  <a:lnTo>
                    <a:pt x="184" y="17"/>
                  </a:lnTo>
                  <a:lnTo>
                    <a:pt x="150" y="25"/>
                  </a:lnTo>
                  <a:lnTo>
                    <a:pt x="119" y="30"/>
                  </a:lnTo>
                  <a:lnTo>
                    <a:pt x="91" y="30"/>
                  </a:lnTo>
                  <a:lnTo>
                    <a:pt x="66" y="26"/>
                  </a:lnTo>
                  <a:lnTo>
                    <a:pt x="45" y="22"/>
                  </a:lnTo>
                  <a:lnTo>
                    <a:pt x="27" y="15"/>
                  </a:lnTo>
                  <a:lnTo>
                    <a:pt x="12" y="7"/>
                  </a:lnTo>
                  <a:lnTo>
                    <a:pt x="0" y="0"/>
                  </a:lnTo>
                  <a:lnTo>
                    <a:pt x="0" y="37"/>
                  </a:lnTo>
                  <a:lnTo>
                    <a:pt x="0" y="65"/>
                  </a:lnTo>
                  <a:lnTo>
                    <a:pt x="0" y="85"/>
                  </a:lnTo>
                  <a:lnTo>
                    <a:pt x="0" y="92"/>
                  </a:lnTo>
                  <a:lnTo>
                    <a:pt x="1" y="102"/>
                  </a:lnTo>
                  <a:lnTo>
                    <a:pt x="3" y="111"/>
                  </a:lnTo>
                  <a:lnTo>
                    <a:pt x="5" y="121"/>
                  </a:lnTo>
                  <a:lnTo>
                    <a:pt x="8" y="129"/>
                  </a:lnTo>
                  <a:lnTo>
                    <a:pt x="16" y="139"/>
                  </a:lnTo>
                  <a:lnTo>
                    <a:pt x="27" y="147"/>
                  </a:lnTo>
                  <a:lnTo>
                    <a:pt x="37" y="155"/>
                  </a:lnTo>
                  <a:lnTo>
                    <a:pt x="49" y="161"/>
                  </a:lnTo>
                  <a:lnTo>
                    <a:pt x="61" y="165"/>
                  </a:lnTo>
                  <a:lnTo>
                    <a:pt x="74" y="169"/>
                  </a:lnTo>
                  <a:lnTo>
                    <a:pt x="87" y="171"/>
                  </a:lnTo>
                  <a:lnTo>
                    <a:pt x="101" y="172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1" name="Freeform 141">
              <a:extLst>
                <a:ext uri="{FF2B5EF4-FFF2-40B4-BE49-F238E27FC236}">
                  <a16:creationId xmlns:a16="http://schemas.microsoft.com/office/drawing/2014/main" id="{B739B149-20FC-443A-A835-779898EB3D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5" y="2208"/>
              <a:ext cx="35" cy="35"/>
            </a:xfrm>
            <a:custGeom>
              <a:avLst/>
              <a:gdLst>
                <a:gd name="T0" fmla="*/ 0 w 69"/>
                <a:gd name="T1" fmla="*/ 35 h 69"/>
                <a:gd name="T2" fmla="*/ 1 w 69"/>
                <a:gd name="T3" fmla="*/ 42 h 69"/>
                <a:gd name="T4" fmla="*/ 2 w 69"/>
                <a:gd name="T5" fmla="*/ 47 h 69"/>
                <a:gd name="T6" fmla="*/ 6 w 69"/>
                <a:gd name="T7" fmla="*/ 54 h 69"/>
                <a:gd name="T8" fmla="*/ 10 w 69"/>
                <a:gd name="T9" fmla="*/ 59 h 69"/>
                <a:gd name="T10" fmla="*/ 15 w 69"/>
                <a:gd name="T11" fmla="*/ 64 h 69"/>
                <a:gd name="T12" fmla="*/ 21 w 69"/>
                <a:gd name="T13" fmla="*/ 67 h 69"/>
                <a:gd name="T14" fmla="*/ 28 w 69"/>
                <a:gd name="T15" fmla="*/ 68 h 69"/>
                <a:gd name="T16" fmla="*/ 34 w 69"/>
                <a:gd name="T17" fmla="*/ 69 h 69"/>
                <a:gd name="T18" fmla="*/ 41 w 69"/>
                <a:gd name="T19" fmla="*/ 68 h 69"/>
                <a:gd name="T20" fmla="*/ 48 w 69"/>
                <a:gd name="T21" fmla="*/ 67 h 69"/>
                <a:gd name="T22" fmla="*/ 54 w 69"/>
                <a:gd name="T23" fmla="*/ 64 h 69"/>
                <a:gd name="T24" fmla="*/ 59 w 69"/>
                <a:gd name="T25" fmla="*/ 59 h 69"/>
                <a:gd name="T26" fmla="*/ 63 w 69"/>
                <a:gd name="T27" fmla="*/ 54 h 69"/>
                <a:gd name="T28" fmla="*/ 67 w 69"/>
                <a:gd name="T29" fmla="*/ 47 h 69"/>
                <a:gd name="T30" fmla="*/ 68 w 69"/>
                <a:gd name="T31" fmla="*/ 42 h 69"/>
                <a:gd name="T32" fmla="*/ 69 w 69"/>
                <a:gd name="T33" fmla="*/ 35 h 69"/>
                <a:gd name="T34" fmla="*/ 68 w 69"/>
                <a:gd name="T35" fmla="*/ 28 h 69"/>
                <a:gd name="T36" fmla="*/ 67 w 69"/>
                <a:gd name="T37" fmla="*/ 21 h 69"/>
                <a:gd name="T38" fmla="*/ 63 w 69"/>
                <a:gd name="T39" fmla="*/ 15 h 69"/>
                <a:gd name="T40" fmla="*/ 59 w 69"/>
                <a:gd name="T41" fmla="*/ 11 h 69"/>
                <a:gd name="T42" fmla="*/ 54 w 69"/>
                <a:gd name="T43" fmla="*/ 6 h 69"/>
                <a:gd name="T44" fmla="*/ 48 w 69"/>
                <a:gd name="T45" fmla="*/ 3 h 69"/>
                <a:gd name="T46" fmla="*/ 41 w 69"/>
                <a:gd name="T47" fmla="*/ 1 h 69"/>
                <a:gd name="T48" fmla="*/ 34 w 69"/>
                <a:gd name="T49" fmla="*/ 0 h 69"/>
                <a:gd name="T50" fmla="*/ 28 w 69"/>
                <a:gd name="T51" fmla="*/ 1 h 69"/>
                <a:gd name="T52" fmla="*/ 21 w 69"/>
                <a:gd name="T53" fmla="*/ 3 h 69"/>
                <a:gd name="T54" fmla="*/ 15 w 69"/>
                <a:gd name="T55" fmla="*/ 6 h 69"/>
                <a:gd name="T56" fmla="*/ 10 w 69"/>
                <a:gd name="T57" fmla="*/ 11 h 69"/>
                <a:gd name="T58" fmla="*/ 6 w 69"/>
                <a:gd name="T59" fmla="*/ 15 h 69"/>
                <a:gd name="T60" fmla="*/ 2 w 69"/>
                <a:gd name="T61" fmla="*/ 21 h 69"/>
                <a:gd name="T62" fmla="*/ 1 w 69"/>
                <a:gd name="T63" fmla="*/ 28 h 69"/>
                <a:gd name="T64" fmla="*/ 0 w 69"/>
                <a:gd name="T65" fmla="*/ 35 h 69"/>
                <a:gd name="T66" fmla="*/ 16 w 69"/>
                <a:gd name="T67" fmla="*/ 35 h 69"/>
                <a:gd name="T68" fmla="*/ 17 w 69"/>
                <a:gd name="T69" fmla="*/ 28 h 69"/>
                <a:gd name="T70" fmla="*/ 22 w 69"/>
                <a:gd name="T71" fmla="*/ 21 h 69"/>
                <a:gd name="T72" fmla="*/ 28 w 69"/>
                <a:gd name="T73" fmla="*/ 16 h 69"/>
                <a:gd name="T74" fmla="*/ 34 w 69"/>
                <a:gd name="T75" fmla="*/ 15 h 69"/>
                <a:gd name="T76" fmla="*/ 41 w 69"/>
                <a:gd name="T77" fmla="*/ 16 h 69"/>
                <a:gd name="T78" fmla="*/ 47 w 69"/>
                <a:gd name="T79" fmla="*/ 21 h 69"/>
                <a:gd name="T80" fmla="*/ 52 w 69"/>
                <a:gd name="T81" fmla="*/ 28 h 69"/>
                <a:gd name="T82" fmla="*/ 53 w 69"/>
                <a:gd name="T83" fmla="*/ 35 h 69"/>
                <a:gd name="T84" fmla="*/ 52 w 69"/>
                <a:gd name="T85" fmla="*/ 42 h 69"/>
                <a:gd name="T86" fmla="*/ 47 w 69"/>
                <a:gd name="T87" fmla="*/ 47 h 69"/>
                <a:gd name="T88" fmla="*/ 41 w 69"/>
                <a:gd name="T89" fmla="*/ 52 h 69"/>
                <a:gd name="T90" fmla="*/ 34 w 69"/>
                <a:gd name="T91" fmla="*/ 53 h 69"/>
                <a:gd name="T92" fmla="*/ 28 w 69"/>
                <a:gd name="T93" fmla="*/ 52 h 69"/>
                <a:gd name="T94" fmla="*/ 22 w 69"/>
                <a:gd name="T95" fmla="*/ 47 h 69"/>
                <a:gd name="T96" fmla="*/ 17 w 69"/>
                <a:gd name="T97" fmla="*/ 42 h 69"/>
                <a:gd name="T98" fmla="*/ 16 w 69"/>
                <a:gd name="T99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" h="69">
                  <a:moveTo>
                    <a:pt x="0" y="35"/>
                  </a:moveTo>
                  <a:lnTo>
                    <a:pt x="1" y="42"/>
                  </a:lnTo>
                  <a:lnTo>
                    <a:pt x="2" y="47"/>
                  </a:lnTo>
                  <a:lnTo>
                    <a:pt x="6" y="54"/>
                  </a:lnTo>
                  <a:lnTo>
                    <a:pt x="10" y="59"/>
                  </a:lnTo>
                  <a:lnTo>
                    <a:pt x="15" y="64"/>
                  </a:lnTo>
                  <a:lnTo>
                    <a:pt x="21" y="67"/>
                  </a:lnTo>
                  <a:lnTo>
                    <a:pt x="28" y="68"/>
                  </a:lnTo>
                  <a:lnTo>
                    <a:pt x="34" y="69"/>
                  </a:lnTo>
                  <a:lnTo>
                    <a:pt x="41" y="68"/>
                  </a:lnTo>
                  <a:lnTo>
                    <a:pt x="48" y="67"/>
                  </a:lnTo>
                  <a:lnTo>
                    <a:pt x="54" y="64"/>
                  </a:lnTo>
                  <a:lnTo>
                    <a:pt x="59" y="59"/>
                  </a:lnTo>
                  <a:lnTo>
                    <a:pt x="63" y="54"/>
                  </a:lnTo>
                  <a:lnTo>
                    <a:pt x="67" y="47"/>
                  </a:lnTo>
                  <a:lnTo>
                    <a:pt x="68" y="42"/>
                  </a:lnTo>
                  <a:lnTo>
                    <a:pt x="69" y="35"/>
                  </a:lnTo>
                  <a:lnTo>
                    <a:pt x="68" y="28"/>
                  </a:lnTo>
                  <a:lnTo>
                    <a:pt x="67" y="21"/>
                  </a:lnTo>
                  <a:lnTo>
                    <a:pt x="63" y="15"/>
                  </a:lnTo>
                  <a:lnTo>
                    <a:pt x="59" y="11"/>
                  </a:lnTo>
                  <a:lnTo>
                    <a:pt x="54" y="6"/>
                  </a:lnTo>
                  <a:lnTo>
                    <a:pt x="48" y="3"/>
                  </a:lnTo>
                  <a:lnTo>
                    <a:pt x="41" y="1"/>
                  </a:lnTo>
                  <a:lnTo>
                    <a:pt x="34" y="0"/>
                  </a:lnTo>
                  <a:lnTo>
                    <a:pt x="28" y="1"/>
                  </a:lnTo>
                  <a:lnTo>
                    <a:pt x="21" y="3"/>
                  </a:lnTo>
                  <a:lnTo>
                    <a:pt x="15" y="6"/>
                  </a:lnTo>
                  <a:lnTo>
                    <a:pt x="10" y="11"/>
                  </a:lnTo>
                  <a:lnTo>
                    <a:pt x="6" y="15"/>
                  </a:lnTo>
                  <a:lnTo>
                    <a:pt x="2" y="21"/>
                  </a:lnTo>
                  <a:lnTo>
                    <a:pt x="1" y="28"/>
                  </a:lnTo>
                  <a:lnTo>
                    <a:pt x="0" y="35"/>
                  </a:lnTo>
                  <a:close/>
                  <a:moveTo>
                    <a:pt x="16" y="35"/>
                  </a:moveTo>
                  <a:lnTo>
                    <a:pt x="17" y="28"/>
                  </a:lnTo>
                  <a:lnTo>
                    <a:pt x="22" y="21"/>
                  </a:lnTo>
                  <a:lnTo>
                    <a:pt x="28" y="16"/>
                  </a:lnTo>
                  <a:lnTo>
                    <a:pt x="34" y="15"/>
                  </a:lnTo>
                  <a:lnTo>
                    <a:pt x="41" y="16"/>
                  </a:lnTo>
                  <a:lnTo>
                    <a:pt x="47" y="21"/>
                  </a:lnTo>
                  <a:lnTo>
                    <a:pt x="52" y="28"/>
                  </a:lnTo>
                  <a:lnTo>
                    <a:pt x="53" y="35"/>
                  </a:lnTo>
                  <a:lnTo>
                    <a:pt x="52" y="42"/>
                  </a:lnTo>
                  <a:lnTo>
                    <a:pt x="47" y="47"/>
                  </a:lnTo>
                  <a:lnTo>
                    <a:pt x="41" y="52"/>
                  </a:lnTo>
                  <a:lnTo>
                    <a:pt x="34" y="53"/>
                  </a:lnTo>
                  <a:lnTo>
                    <a:pt x="28" y="52"/>
                  </a:lnTo>
                  <a:lnTo>
                    <a:pt x="22" y="47"/>
                  </a:lnTo>
                  <a:lnTo>
                    <a:pt x="17" y="42"/>
                  </a:lnTo>
                  <a:lnTo>
                    <a:pt x="16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2" name="Freeform 142">
              <a:extLst>
                <a:ext uri="{FF2B5EF4-FFF2-40B4-BE49-F238E27FC236}">
                  <a16:creationId xmlns:a16="http://schemas.microsoft.com/office/drawing/2014/main" id="{51504213-C50A-416D-80B8-81435EABD0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" y="2216"/>
              <a:ext cx="18" cy="19"/>
            </a:xfrm>
            <a:custGeom>
              <a:avLst/>
              <a:gdLst>
                <a:gd name="T0" fmla="*/ 0 w 37"/>
                <a:gd name="T1" fmla="*/ 20 h 38"/>
                <a:gd name="T2" fmla="*/ 1 w 37"/>
                <a:gd name="T3" fmla="*/ 13 h 38"/>
                <a:gd name="T4" fmla="*/ 6 w 37"/>
                <a:gd name="T5" fmla="*/ 6 h 38"/>
                <a:gd name="T6" fmla="*/ 12 w 37"/>
                <a:gd name="T7" fmla="*/ 1 h 38"/>
                <a:gd name="T8" fmla="*/ 18 w 37"/>
                <a:gd name="T9" fmla="*/ 0 h 38"/>
                <a:gd name="T10" fmla="*/ 25 w 37"/>
                <a:gd name="T11" fmla="*/ 1 h 38"/>
                <a:gd name="T12" fmla="*/ 31 w 37"/>
                <a:gd name="T13" fmla="*/ 6 h 38"/>
                <a:gd name="T14" fmla="*/ 36 w 37"/>
                <a:gd name="T15" fmla="*/ 13 h 38"/>
                <a:gd name="T16" fmla="*/ 37 w 37"/>
                <a:gd name="T17" fmla="*/ 20 h 38"/>
                <a:gd name="T18" fmla="*/ 36 w 37"/>
                <a:gd name="T19" fmla="*/ 27 h 38"/>
                <a:gd name="T20" fmla="*/ 31 w 37"/>
                <a:gd name="T21" fmla="*/ 32 h 38"/>
                <a:gd name="T22" fmla="*/ 25 w 37"/>
                <a:gd name="T23" fmla="*/ 37 h 38"/>
                <a:gd name="T24" fmla="*/ 18 w 37"/>
                <a:gd name="T25" fmla="*/ 38 h 38"/>
                <a:gd name="T26" fmla="*/ 12 w 37"/>
                <a:gd name="T27" fmla="*/ 37 h 38"/>
                <a:gd name="T28" fmla="*/ 6 w 37"/>
                <a:gd name="T29" fmla="*/ 32 h 38"/>
                <a:gd name="T30" fmla="*/ 1 w 37"/>
                <a:gd name="T31" fmla="*/ 27 h 38"/>
                <a:gd name="T32" fmla="*/ 0 w 37"/>
                <a:gd name="T33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0" y="20"/>
                  </a:moveTo>
                  <a:lnTo>
                    <a:pt x="1" y="13"/>
                  </a:lnTo>
                  <a:lnTo>
                    <a:pt x="6" y="6"/>
                  </a:lnTo>
                  <a:lnTo>
                    <a:pt x="12" y="1"/>
                  </a:lnTo>
                  <a:lnTo>
                    <a:pt x="18" y="0"/>
                  </a:lnTo>
                  <a:lnTo>
                    <a:pt x="25" y="1"/>
                  </a:lnTo>
                  <a:lnTo>
                    <a:pt x="31" y="6"/>
                  </a:lnTo>
                  <a:lnTo>
                    <a:pt x="36" y="13"/>
                  </a:lnTo>
                  <a:lnTo>
                    <a:pt x="37" y="20"/>
                  </a:lnTo>
                  <a:lnTo>
                    <a:pt x="36" y="27"/>
                  </a:lnTo>
                  <a:lnTo>
                    <a:pt x="31" y="32"/>
                  </a:lnTo>
                  <a:lnTo>
                    <a:pt x="25" y="37"/>
                  </a:lnTo>
                  <a:lnTo>
                    <a:pt x="18" y="38"/>
                  </a:lnTo>
                  <a:lnTo>
                    <a:pt x="12" y="37"/>
                  </a:lnTo>
                  <a:lnTo>
                    <a:pt x="6" y="32"/>
                  </a:lnTo>
                  <a:lnTo>
                    <a:pt x="1" y="27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3" name="Freeform 143">
              <a:extLst>
                <a:ext uri="{FF2B5EF4-FFF2-40B4-BE49-F238E27FC236}">
                  <a16:creationId xmlns:a16="http://schemas.microsoft.com/office/drawing/2014/main" id="{379897A7-23CA-4647-BD66-D7460298C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" y="2124"/>
              <a:ext cx="91" cy="58"/>
            </a:xfrm>
            <a:custGeom>
              <a:avLst/>
              <a:gdLst>
                <a:gd name="T0" fmla="*/ 0 w 182"/>
                <a:gd name="T1" fmla="*/ 0 h 116"/>
                <a:gd name="T2" fmla="*/ 0 w 182"/>
                <a:gd name="T3" fmla="*/ 21 h 116"/>
                <a:gd name="T4" fmla="*/ 0 w 182"/>
                <a:gd name="T5" fmla="*/ 42 h 116"/>
                <a:gd name="T6" fmla="*/ 0 w 182"/>
                <a:gd name="T7" fmla="*/ 62 h 116"/>
                <a:gd name="T8" fmla="*/ 0 w 182"/>
                <a:gd name="T9" fmla="*/ 83 h 116"/>
                <a:gd name="T10" fmla="*/ 8 w 182"/>
                <a:gd name="T11" fmla="*/ 89 h 116"/>
                <a:gd name="T12" fmla="*/ 20 w 182"/>
                <a:gd name="T13" fmla="*/ 97 h 116"/>
                <a:gd name="T14" fmla="*/ 37 w 182"/>
                <a:gd name="T15" fmla="*/ 104 h 116"/>
                <a:gd name="T16" fmla="*/ 58 w 182"/>
                <a:gd name="T17" fmla="*/ 111 h 116"/>
                <a:gd name="T18" fmla="*/ 82 w 182"/>
                <a:gd name="T19" fmla="*/ 115 h 116"/>
                <a:gd name="T20" fmla="*/ 112 w 182"/>
                <a:gd name="T21" fmla="*/ 116 h 116"/>
                <a:gd name="T22" fmla="*/ 146 w 182"/>
                <a:gd name="T23" fmla="*/ 113 h 116"/>
                <a:gd name="T24" fmla="*/ 182 w 182"/>
                <a:gd name="T25" fmla="*/ 104 h 116"/>
                <a:gd name="T26" fmla="*/ 182 w 182"/>
                <a:gd name="T27" fmla="*/ 5 h 116"/>
                <a:gd name="T28" fmla="*/ 0 w 182"/>
                <a:gd name="T2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2" h="116">
                  <a:moveTo>
                    <a:pt x="0" y="0"/>
                  </a:moveTo>
                  <a:lnTo>
                    <a:pt x="0" y="21"/>
                  </a:lnTo>
                  <a:lnTo>
                    <a:pt x="0" y="42"/>
                  </a:lnTo>
                  <a:lnTo>
                    <a:pt x="0" y="62"/>
                  </a:lnTo>
                  <a:lnTo>
                    <a:pt x="0" y="83"/>
                  </a:lnTo>
                  <a:lnTo>
                    <a:pt x="8" y="89"/>
                  </a:lnTo>
                  <a:lnTo>
                    <a:pt x="20" y="97"/>
                  </a:lnTo>
                  <a:lnTo>
                    <a:pt x="37" y="104"/>
                  </a:lnTo>
                  <a:lnTo>
                    <a:pt x="58" y="111"/>
                  </a:lnTo>
                  <a:lnTo>
                    <a:pt x="82" y="115"/>
                  </a:lnTo>
                  <a:lnTo>
                    <a:pt x="112" y="116"/>
                  </a:lnTo>
                  <a:lnTo>
                    <a:pt x="146" y="113"/>
                  </a:lnTo>
                  <a:lnTo>
                    <a:pt x="182" y="104"/>
                  </a:lnTo>
                  <a:lnTo>
                    <a:pt x="18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4" name="Freeform 144">
              <a:extLst>
                <a:ext uri="{FF2B5EF4-FFF2-40B4-BE49-F238E27FC236}">
                  <a16:creationId xmlns:a16="http://schemas.microsoft.com/office/drawing/2014/main" id="{94731FF6-B17D-4925-B65A-EBEC54C70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" y="2078"/>
              <a:ext cx="91" cy="14"/>
            </a:xfrm>
            <a:custGeom>
              <a:avLst/>
              <a:gdLst>
                <a:gd name="T0" fmla="*/ 0 w 182"/>
                <a:gd name="T1" fmla="*/ 9 h 28"/>
                <a:gd name="T2" fmla="*/ 0 w 182"/>
                <a:gd name="T3" fmla="*/ 14 h 28"/>
                <a:gd name="T4" fmla="*/ 0 w 182"/>
                <a:gd name="T5" fmla="*/ 19 h 28"/>
                <a:gd name="T6" fmla="*/ 0 w 182"/>
                <a:gd name="T7" fmla="*/ 23 h 28"/>
                <a:gd name="T8" fmla="*/ 0 w 182"/>
                <a:gd name="T9" fmla="*/ 28 h 28"/>
                <a:gd name="T10" fmla="*/ 11 w 182"/>
                <a:gd name="T11" fmla="*/ 28 h 28"/>
                <a:gd name="T12" fmla="*/ 29 w 182"/>
                <a:gd name="T13" fmla="*/ 28 h 28"/>
                <a:gd name="T14" fmla="*/ 53 w 182"/>
                <a:gd name="T15" fmla="*/ 27 h 28"/>
                <a:gd name="T16" fmla="*/ 81 w 182"/>
                <a:gd name="T17" fmla="*/ 27 h 28"/>
                <a:gd name="T18" fmla="*/ 111 w 182"/>
                <a:gd name="T19" fmla="*/ 27 h 28"/>
                <a:gd name="T20" fmla="*/ 140 w 182"/>
                <a:gd name="T21" fmla="*/ 25 h 28"/>
                <a:gd name="T22" fmla="*/ 164 w 182"/>
                <a:gd name="T23" fmla="*/ 25 h 28"/>
                <a:gd name="T24" fmla="*/ 182 w 182"/>
                <a:gd name="T25" fmla="*/ 25 h 28"/>
                <a:gd name="T26" fmla="*/ 182 w 182"/>
                <a:gd name="T27" fmla="*/ 0 h 28"/>
                <a:gd name="T28" fmla="*/ 164 w 182"/>
                <a:gd name="T29" fmla="*/ 1 h 28"/>
                <a:gd name="T30" fmla="*/ 139 w 182"/>
                <a:gd name="T31" fmla="*/ 2 h 28"/>
                <a:gd name="T32" fmla="*/ 110 w 182"/>
                <a:gd name="T33" fmla="*/ 4 h 28"/>
                <a:gd name="T34" fmla="*/ 81 w 182"/>
                <a:gd name="T35" fmla="*/ 5 h 28"/>
                <a:gd name="T36" fmla="*/ 52 w 182"/>
                <a:gd name="T37" fmla="*/ 7 h 28"/>
                <a:gd name="T38" fmla="*/ 28 w 182"/>
                <a:gd name="T39" fmla="*/ 8 h 28"/>
                <a:gd name="T40" fmla="*/ 9 w 182"/>
                <a:gd name="T41" fmla="*/ 8 h 28"/>
                <a:gd name="T42" fmla="*/ 0 w 182"/>
                <a:gd name="T43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28">
                  <a:moveTo>
                    <a:pt x="0" y="9"/>
                  </a:moveTo>
                  <a:lnTo>
                    <a:pt x="0" y="14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11" y="28"/>
                  </a:lnTo>
                  <a:lnTo>
                    <a:pt x="29" y="28"/>
                  </a:lnTo>
                  <a:lnTo>
                    <a:pt x="53" y="27"/>
                  </a:lnTo>
                  <a:lnTo>
                    <a:pt x="81" y="27"/>
                  </a:lnTo>
                  <a:lnTo>
                    <a:pt x="111" y="27"/>
                  </a:lnTo>
                  <a:lnTo>
                    <a:pt x="140" y="25"/>
                  </a:lnTo>
                  <a:lnTo>
                    <a:pt x="164" y="25"/>
                  </a:lnTo>
                  <a:lnTo>
                    <a:pt x="182" y="25"/>
                  </a:lnTo>
                  <a:lnTo>
                    <a:pt x="182" y="0"/>
                  </a:lnTo>
                  <a:lnTo>
                    <a:pt x="164" y="1"/>
                  </a:lnTo>
                  <a:lnTo>
                    <a:pt x="139" y="2"/>
                  </a:lnTo>
                  <a:lnTo>
                    <a:pt x="110" y="4"/>
                  </a:lnTo>
                  <a:lnTo>
                    <a:pt x="81" y="5"/>
                  </a:lnTo>
                  <a:lnTo>
                    <a:pt x="52" y="7"/>
                  </a:lnTo>
                  <a:lnTo>
                    <a:pt x="28" y="8"/>
                  </a:lnTo>
                  <a:lnTo>
                    <a:pt x="9" y="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5" name="Freeform 145">
              <a:extLst>
                <a:ext uri="{FF2B5EF4-FFF2-40B4-BE49-F238E27FC236}">
                  <a16:creationId xmlns:a16="http://schemas.microsoft.com/office/drawing/2014/main" id="{ADF0CDFE-6AFD-455B-A47D-3657E2526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" y="2028"/>
              <a:ext cx="91" cy="20"/>
            </a:xfrm>
            <a:custGeom>
              <a:avLst/>
              <a:gdLst>
                <a:gd name="T0" fmla="*/ 0 w 182"/>
                <a:gd name="T1" fmla="*/ 17 h 39"/>
                <a:gd name="T2" fmla="*/ 0 w 182"/>
                <a:gd name="T3" fmla="*/ 20 h 39"/>
                <a:gd name="T4" fmla="*/ 0 w 182"/>
                <a:gd name="T5" fmla="*/ 24 h 39"/>
                <a:gd name="T6" fmla="*/ 0 w 182"/>
                <a:gd name="T7" fmla="*/ 31 h 39"/>
                <a:gd name="T8" fmla="*/ 0 w 182"/>
                <a:gd name="T9" fmla="*/ 39 h 39"/>
                <a:gd name="T10" fmla="*/ 182 w 182"/>
                <a:gd name="T11" fmla="*/ 28 h 39"/>
                <a:gd name="T12" fmla="*/ 182 w 182"/>
                <a:gd name="T13" fmla="*/ 0 h 39"/>
                <a:gd name="T14" fmla="*/ 164 w 182"/>
                <a:gd name="T15" fmla="*/ 2 h 39"/>
                <a:gd name="T16" fmla="*/ 139 w 182"/>
                <a:gd name="T17" fmla="*/ 5 h 39"/>
                <a:gd name="T18" fmla="*/ 111 w 182"/>
                <a:gd name="T19" fmla="*/ 7 h 39"/>
                <a:gd name="T20" fmla="*/ 81 w 182"/>
                <a:gd name="T21" fmla="*/ 10 h 39"/>
                <a:gd name="T22" fmla="*/ 52 w 182"/>
                <a:gd name="T23" fmla="*/ 13 h 39"/>
                <a:gd name="T24" fmla="*/ 28 w 182"/>
                <a:gd name="T25" fmla="*/ 15 h 39"/>
                <a:gd name="T26" fmla="*/ 9 w 182"/>
                <a:gd name="T27" fmla="*/ 16 h 39"/>
                <a:gd name="T28" fmla="*/ 0 w 182"/>
                <a:gd name="T2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2" h="39">
                  <a:moveTo>
                    <a:pt x="0" y="17"/>
                  </a:moveTo>
                  <a:lnTo>
                    <a:pt x="0" y="20"/>
                  </a:lnTo>
                  <a:lnTo>
                    <a:pt x="0" y="24"/>
                  </a:lnTo>
                  <a:lnTo>
                    <a:pt x="0" y="31"/>
                  </a:lnTo>
                  <a:lnTo>
                    <a:pt x="0" y="39"/>
                  </a:lnTo>
                  <a:lnTo>
                    <a:pt x="182" y="28"/>
                  </a:lnTo>
                  <a:lnTo>
                    <a:pt x="182" y="0"/>
                  </a:lnTo>
                  <a:lnTo>
                    <a:pt x="164" y="2"/>
                  </a:lnTo>
                  <a:lnTo>
                    <a:pt x="139" y="5"/>
                  </a:lnTo>
                  <a:lnTo>
                    <a:pt x="111" y="7"/>
                  </a:lnTo>
                  <a:lnTo>
                    <a:pt x="81" y="10"/>
                  </a:lnTo>
                  <a:lnTo>
                    <a:pt x="52" y="13"/>
                  </a:lnTo>
                  <a:lnTo>
                    <a:pt x="28" y="15"/>
                  </a:lnTo>
                  <a:lnTo>
                    <a:pt x="9" y="16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6" name="Freeform 146">
              <a:extLst>
                <a:ext uri="{FF2B5EF4-FFF2-40B4-BE49-F238E27FC236}">
                  <a16:creationId xmlns:a16="http://schemas.microsoft.com/office/drawing/2014/main" id="{32B44AA1-B53D-4EAF-89C4-6A6B02E704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8" y="2126"/>
              <a:ext cx="4" cy="50"/>
            </a:xfrm>
            <a:custGeom>
              <a:avLst/>
              <a:gdLst>
                <a:gd name="T0" fmla="*/ 10 w 10"/>
                <a:gd name="T1" fmla="*/ 0 h 99"/>
                <a:gd name="T2" fmla="*/ 0 w 10"/>
                <a:gd name="T3" fmla="*/ 0 h 99"/>
                <a:gd name="T4" fmla="*/ 0 w 10"/>
                <a:gd name="T5" fmla="*/ 99 h 99"/>
                <a:gd name="T6" fmla="*/ 3 w 10"/>
                <a:gd name="T7" fmla="*/ 98 h 99"/>
                <a:gd name="T8" fmla="*/ 5 w 10"/>
                <a:gd name="T9" fmla="*/ 97 h 99"/>
                <a:gd name="T10" fmla="*/ 7 w 10"/>
                <a:gd name="T11" fmla="*/ 97 h 99"/>
                <a:gd name="T12" fmla="*/ 10 w 10"/>
                <a:gd name="T13" fmla="*/ 95 h 99"/>
                <a:gd name="T14" fmla="*/ 10 w 10"/>
                <a:gd name="T15" fmla="*/ 72 h 99"/>
                <a:gd name="T16" fmla="*/ 10 w 10"/>
                <a:gd name="T17" fmla="*/ 49 h 99"/>
                <a:gd name="T18" fmla="*/ 10 w 10"/>
                <a:gd name="T19" fmla="*/ 25 h 99"/>
                <a:gd name="T20" fmla="*/ 10 w 10"/>
                <a:gd name="T2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9">
                  <a:moveTo>
                    <a:pt x="10" y="0"/>
                  </a:moveTo>
                  <a:lnTo>
                    <a:pt x="0" y="0"/>
                  </a:lnTo>
                  <a:lnTo>
                    <a:pt x="0" y="99"/>
                  </a:lnTo>
                  <a:lnTo>
                    <a:pt x="3" y="98"/>
                  </a:lnTo>
                  <a:lnTo>
                    <a:pt x="5" y="97"/>
                  </a:lnTo>
                  <a:lnTo>
                    <a:pt x="7" y="97"/>
                  </a:lnTo>
                  <a:lnTo>
                    <a:pt x="10" y="95"/>
                  </a:lnTo>
                  <a:lnTo>
                    <a:pt x="10" y="72"/>
                  </a:lnTo>
                  <a:lnTo>
                    <a:pt x="10" y="49"/>
                  </a:lnTo>
                  <a:lnTo>
                    <a:pt x="10" y="2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7" name="Freeform 147">
              <a:extLst>
                <a:ext uri="{FF2B5EF4-FFF2-40B4-BE49-F238E27FC236}">
                  <a16:creationId xmlns:a16="http://schemas.microsoft.com/office/drawing/2014/main" id="{40AFC79B-1273-4B67-A4AB-94B740927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8" y="2078"/>
              <a:ext cx="4" cy="13"/>
            </a:xfrm>
            <a:custGeom>
              <a:avLst/>
              <a:gdLst>
                <a:gd name="T0" fmla="*/ 10 w 10"/>
                <a:gd name="T1" fmla="*/ 0 h 25"/>
                <a:gd name="T2" fmla="*/ 9 w 10"/>
                <a:gd name="T3" fmla="*/ 0 h 25"/>
                <a:gd name="T4" fmla="*/ 6 w 10"/>
                <a:gd name="T5" fmla="*/ 0 h 25"/>
                <a:gd name="T6" fmla="*/ 4 w 10"/>
                <a:gd name="T7" fmla="*/ 0 h 25"/>
                <a:gd name="T8" fmla="*/ 0 w 10"/>
                <a:gd name="T9" fmla="*/ 0 h 25"/>
                <a:gd name="T10" fmla="*/ 0 w 10"/>
                <a:gd name="T11" fmla="*/ 25 h 25"/>
                <a:gd name="T12" fmla="*/ 4 w 10"/>
                <a:gd name="T13" fmla="*/ 24 h 25"/>
                <a:gd name="T14" fmla="*/ 6 w 10"/>
                <a:gd name="T15" fmla="*/ 24 h 25"/>
                <a:gd name="T16" fmla="*/ 9 w 10"/>
                <a:gd name="T17" fmla="*/ 24 h 25"/>
                <a:gd name="T18" fmla="*/ 10 w 10"/>
                <a:gd name="T19" fmla="*/ 24 h 25"/>
                <a:gd name="T20" fmla="*/ 10 w 10"/>
                <a:gd name="T21" fmla="*/ 19 h 25"/>
                <a:gd name="T22" fmla="*/ 10 w 10"/>
                <a:gd name="T23" fmla="*/ 12 h 25"/>
                <a:gd name="T24" fmla="*/ 10 w 10"/>
                <a:gd name="T25" fmla="*/ 6 h 25"/>
                <a:gd name="T26" fmla="*/ 10 w 10"/>
                <a:gd name="T2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25">
                  <a:moveTo>
                    <a:pt x="10" y="0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9" y="24"/>
                  </a:lnTo>
                  <a:lnTo>
                    <a:pt x="10" y="24"/>
                  </a:lnTo>
                  <a:lnTo>
                    <a:pt x="10" y="19"/>
                  </a:lnTo>
                  <a:lnTo>
                    <a:pt x="10" y="12"/>
                  </a:lnTo>
                  <a:lnTo>
                    <a:pt x="10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8" name="Freeform 148">
              <a:extLst>
                <a:ext uri="{FF2B5EF4-FFF2-40B4-BE49-F238E27FC236}">
                  <a16:creationId xmlns:a16="http://schemas.microsoft.com/office/drawing/2014/main" id="{4397FDC0-60E5-44FE-935E-F0BF7823A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8" y="2028"/>
              <a:ext cx="4" cy="14"/>
            </a:xfrm>
            <a:custGeom>
              <a:avLst/>
              <a:gdLst>
                <a:gd name="T0" fmla="*/ 10 w 10"/>
                <a:gd name="T1" fmla="*/ 0 h 28"/>
                <a:gd name="T2" fmla="*/ 9 w 10"/>
                <a:gd name="T3" fmla="*/ 0 h 28"/>
                <a:gd name="T4" fmla="*/ 6 w 10"/>
                <a:gd name="T5" fmla="*/ 0 h 28"/>
                <a:gd name="T6" fmla="*/ 4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0 w 10"/>
                <a:gd name="T13" fmla="*/ 26 h 28"/>
                <a:gd name="T14" fmla="*/ 10 w 10"/>
                <a:gd name="T15" fmla="*/ 16 h 28"/>
                <a:gd name="T16" fmla="*/ 10 w 10"/>
                <a:gd name="T17" fmla="*/ 8 h 28"/>
                <a:gd name="T18" fmla="*/ 10 w 10"/>
                <a:gd name="T19" fmla="*/ 3 h 28"/>
                <a:gd name="T20" fmla="*/ 10 w 10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28">
                  <a:moveTo>
                    <a:pt x="10" y="0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10" y="26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10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9" name="Freeform 149">
              <a:extLst>
                <a:ext uri="{FF2B5EF4-FFF2-40B4-BE49-F238E27FC236}">
                  <a16:creationId xmlns:a16="http://schemas.microsoft.com/office/drawing/2014/main" id="{34B2F7C8-D8FD-4358-8958-A0AC54A22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4" y="2054"/>
              <a:ext cx="14" cy="6"/>
            </a:xfrm>
            <a:custGeom>
              <a:avLst/>
              <a:gdLst>
                <a:gd name="T0" fmla="*/ 0 w 26"/>
                <a:gd name="T1" fmla="*/ 12 h 12"/>
                <a:gd name="T2" fmla="*/ 26 w 26"/>
                <a:gd name="T3" fmla="*/ 12 h 12"/>
                <a:gd name="T4" fmla="*/ 26 w 26"/>
                <a:gd name="T5" fmla="*/ 0 h 12"/>
                <a:gd name="T6" fmla="*/ 0 w 26"/>
                <a:gd name="T7" fmla="*/ 1 h 12"/>
                <a:gd name="T8" fmla="*/ 0 w 2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0" y="12"/>
                  </a:moveTo>
                  <a:lnTo>
                    <a:pt x="26" y="12"/>
                  </a:lnTo>
                  <a:lnTo>
                    <a:pt x="26" y="0"/>
                  </a:lnTo>
                  <a:lnTo>
                    <a:pt x="0" y="1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50" name="Rectangle 150">
              <a:extLst>
                <a:ext uri="{FF2B5EF4-FFF2-40B4-BE49-F238E27FC236}">
                  <a16:creationId xmlns:a16="http://schemas.microsoft.com/office/drawing/2014/main" id="{CB465223-9E86-4A33-A418-B8B4AFFBD4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4" y="2102"/>
              <a:ext cx="14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152" name="Rectangle 152">
            <a:extLst>
              <a:ext uri="{FF2B5EF4-FFF2-40B4-BE49-F238E27FC236}">
                <a16:creationId xmlns:a16="http://schemas.microsoft.com/office/drawing/2014/main" id="{3CA61FB9-BC84-46BD-8432-43AFB1640B4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680943" y="2048669"/>
            <a:ext cx="190500" cy="16446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53" name="Rectangle 153">
            <a:extLst>
              <a:ext uri="{FF2B5EF4-FFF2-40B4-BE49-F238E27FC236}">
                <a16:creationId xmlns:a16="http://schemas.microsoft.com/office/drawing/2014/main" id="{2C316874-8CE0-4B48-88E7-80CA97E7173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680943" y="3145631"/>
            <a:ext cx="190500" cy="16446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202" name="Group 202">
            <a:extLst>
              <a:ext uri="{FF2B5EF4-FFF2-40B4-BE49-F238E27FC236}">
                <a16:creationId xmlns:a16="http://schemas.microsoft.com/office/drawing/2014/main" id="{B2B583D7-C5CE-4FC3-944D-E388D324285F}"/>
              </a:ext>
            </a:extLst>
          </p:cNvPr>
          <p:cNvGrpSpPr>
            <a:grpSpLocks/>
          </p:cNvGrpSpPr>
          <p:nvPr/>
        </p:nvGrpSpPr>
        <p:grpSpPr bwMode="auto">
          <a:xfrm>
            <a:off x="2261843" y="3277394"/>
            <a:ext cx="598488" cy="319087"/>
            <a:chOff x="761" y="2540"/>
            <a:chExt cx="1589" cy="726"/>
          </a:xfrm>
        </p:grpSpPr>
        <p:sp>
          <p:nvSpPr>
            <p:cNvPr id="203" name="Freeform 203">
              <a:extLst>
                <a:ext uri="{FF2B5EF4-FFF2-40B4-BE49-F238E27FC236}">
                  <a16:creationId xmlns:a16="http://schemas.microsoft.com/office/drawing/2014/main" id="{A2394417-E830-4DCF-92C8-BF2351580B62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04" name="Freeform 204">
              <a:extLst>
                <a:ext uri="{FF2B5EF4-FFF2-40B4-BE49-F238E27FC236}">
                  <a16:creationId xmlns:a16="http://schemas.microsoft.com/office/drawing/2014/main" id="{9736AACA-C1B0-40EB-9FA2-33BAEE8198A8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05" name="Freeform 205">
              <a:extLst>
                <a:ext uri="{FF2B5EF4-FFF2-40B4-BE49-F238E27FC236}">
                  <a16:creationId xmlns:a16="http://schemas.microsoft.com/office/drawing/2014/main" id="{397BF3E6-386D-4D9D-AD78-27D1A49F53C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06" name="Freeform 206">
              <a:extLst>
                <a:ext uri="{FF2B5EF4-FFF2-40B4-BE49-F238E27FC236}">
                  <a16:creationId xmlns:a16="http://schemas.microsoft.com/office/drawing/2014/main" id="{0F8704F2-A6DC-4A1F-AFE4-D2BF385C3BF6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07" name="Freeform 207">
              <a:extLst>
                <a:ext uri="{FF2B5EF4-FFF2-40B4-BE49-F238E27FC236}">
                  <a16:creationId xmlns:a16="http://schemas.microsoft.com/office/drawing/2014/main" id="{5297238F-D2F4-406D-91D9-1679D6415EE8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08" name="Freeform 208">
              <a:extLst>
                <a:ext uri="{FF2B5EF4-FFF2-40B4-BE49-F238E27FC236}">
                  <a16:creationId xmlns:a16="http://schemas.microsoft.com/office/drawing/2014/main" id="{DE0A042D-6F89-4411-9617-3BF7EE5252C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09" name="Freeform 209">
              <a:extLst>
                <a:ext uri="{FF2B5EF4-FFF2-40B4-BE49-F238E27FC236}">
                  <a16:creationId xmlns:a16="http://schemas.microsoft.com/office/drawing/2014/main" id="{FC07A36C-D376-41BA-B9A2-190C6883F1D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grpSp>
        <p:nvGrpSpPr>
          <p:cNvPr id="210" name="Group 210">
            <a:extLst>
              <a:ext uri="{FF2B5EF4-FFF2-40B4-BE49-F238E27FC236}">
                <a16:creationId xmlns:a16="http://schemas.microsoft.com/office/drawing/2014/main" id="{475D3A12-BD66-4717-8B5F-BE176147A45E}"/>
              </a:ext>
            </a:extLst>
          </p:cNvPr>
          <p:cNvGrpSpPr>
            <a:grpSpLocks/>
          </p:cNvGrpSpPr>
          <p:nvPr/>
        </p:nvGrpSpPr>
        <p:grpSpPr bwMode="auto">
          <a:xfrm>
            <a:off x="6071843" y="3264694"/>
            <a:ext cx="598488" cy="319087"/>
            <a:chOff x="761" y="2540"/>
            <a:chExt cx="1589" cy="726"/>
          </a:xfrm>
        </p:grpSpPr>
        <p:sp>
          <p:nvSpPr>
            <p:cNvPr id="211" name="Freeform 211">
              <a:extLst>
                <a:ext uri="{FF2B5EF4-FFF2-40B4-BE49-F238E27FC236}">
                  <a16:creationId xmlns:a16="http://schemas.microsoft.com/office/drawing/2014/main" id="{FC897959-130D-486D-9A02-B9584B8664F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12" name="Freeform 212">
              <a:extLst>
                <a:ext uri="{FF2B5EF4-FFF2-40B4-BE49-F238E27FC236}">
                  <a16:creationId xmlns:a16="http://schemas.microsoft.com/office/drawing/2014/main" id="{F17285C3-C48C-4CD5-95B7-01501E4DB9C2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13" name="Freeform 213">
              <a:extLst>
                <a:ext uri="{FF2B5EF4-FFF2-40B4-BE49-F238E27FC236}">
                  <a16:creationId xmlns:a16="http://schemas.microsoft.com/office/drawing/2014/main" id="{C3A160A1-A267-4CE4-9019-E5E01ED0ED6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14" name="Freeform 214">
              <a:extLst>
                <a:ext uri="{FF2B5EF4-FFF2-40B4-BE49-F238E27FC236}">
                  <a16:creationId xmlns:a16="http://schemas.microsoft.com/office/drawing/2014/main" id="{6C4752D3-0828-4F90-846D-D800EBDAF473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15" name="Freeform 215">
              <a:extLst>
                <a:ext uri="{FF2B5EF4-FFF2-40B4-BE49-F238E27FC236}">
                  <a16:creationId xmlns:a16="http://schemas.microsoft.com/office/drawing/2014/main" id="{2626329F-7A33-4F46-AE57-FCED0927838C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16" name="Freeform 216">
              <a:extLst>
                <a:ext uri="{FF2B5EF4-FFF2-40B4-BE49-F238E27FC236}">
                  <a16:creationId xmlns:a16="http://schemas.microsoft.com/office/drawing/2014/main" id="{F0E3B4AF-1704-4BC1-8DAF-A45589B8C0F8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17" name="Freeform 217">
              <a:extLst>
                <a:ext uri="{FF2B5EF4-FFF2-40B4-BE49-F238E27FC236}">
                  <a16:creationId xmlns:a16="http://schemas.microsoft.com/office/drawing/2014/main" id="{1FF3BD9B-C479-487E-9B60-68569D732EE3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grpSp>
        <p:nvGrpSpPr>
          <p:cNvPr id="218" name="Group 218">
            <a:extLst>
              <a:ext uri="{FF2B5EF4-FFF2-40B4-BE49-F238E27FC236}">
                <a16:creationId xmlns:a16="http://schemas.microsoft.com/office/drawing/2014/main" id="{4DC8BD21-F754-4A32-BBDD-D973FB027A71}"/>
              </a:ext>
            </a:extLst>
          </p:cNvPr>
          <p:cNvGrpSpPr>
            <a:grpSpLocks/>
          </p:cNvGrpSpPr>
          <p:nvPr/>
        </p:nvGrpSpPr>
        <p:grpSpPr bwMode="auto">
          <a:xfrm>
            <a:off x="7554978" y="4093371"/>
            <a:ext cx="611188" cy="995363"/>
            <a:chOff x="5082" y="2863"/>
            <a:chExt cx="385" cy="627"/>
          </a:xfrm>
        </p:grpSpPr>
        <p:sp>
          <p:nvSpPr>
            <p:cNvPr id="220" name="Freeform 220">
              <a:extLst>
                <a:ext uri="{FF2B5EF4-FFF2-40B4-BE49-F238E27FC236}">
                  <a16:creationId xmlns:a16="http://schemas.microsoft.com/office/drawing/2014/main" id="{772C9D5A-6D3A-402A-921B-D18DE3E12E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2" y="2863"/>
              <a:ext cx="385" cy="627"/>
            </a:xfrm>
            <a:custGeom>
              <a:avLst/>
              <a:gdLst>
                <a:gd name="T0" fmla="*/ 336 w 500"/>
                <a:gd name="T1" fmla="*/ 2 h 899"/>
                <a:gd name="T2" fmla="*/ 0 w 500"/>
                <a:gd name="T3" fmla="*/ 820 h 899"/>
                <a:gd name="T4" fmla="*/ 500 w 500"/>
                <a:gd name="T5" fmla="*/ 816 h 899"/>
                <a:gd name="T6" fmla="*/ 342 w 500"/>
                <a:gd name="T7" fmla="*/ 0 h 899"/>
                <a:gd name="T8" fmla="*/ 328 w 500"/>
                <a:gd name="T9" fmla="*/ 862 h 899"/>
                <a:gd name="T10" fmla="*/ 302 w 500"/>
                <a:gd name="T11" fmla="*/ 857 h 899"/>
                <a:gd name="T12" fmla="*/ 264 w 500"/>
                <a:gd name="T13" fmla="*/ 847 h 899"/>
                <a:gd name="T14" fmla="*/ 218 w 500"/>
                <a:gd name="T15" fmla="*/ 837 h 899"/>
                <a:gd name="T16" fmla="*/ 168 w 500"/>
                <a:gd name="T17" fmla="*/ 826 h 899"/>
                <a:gd name="T18" fmla="*/ 121 w 500"/>
                <a:gd name="T19" fmla="*/ 815 h 899"/>
                <a:gd name="T20" fmla="*/ 79 w 500"/>
                <a:gd name="T21" fmla="*/ 805 h 899"/>
                <a:gd name="T22" fmla="*/ 48 w 500"/>
                <a:gd name="T23" fmla="*/ 798 h 899"/>
                <a:gd name="T24" fmla="*/ 32 w 500"/>
                <a:gd name="T25" fmla="*/ 794 h 899"/>
                <a:gd name="T26" fmla="*/ 32 w 500"/>
                <a:gd name="T27" fmla="*/ 786 h 899"/>
                <a:gd name="T28" fmla="*/ 32 w 500"/>
                <a:gd name="T29" fmla="*/ 770 h 899"/>
                <a:gd name="T30" fmla="*/ 32 w 500"/>
                <a:gd name="T31" fmla="*/ 401 h 899"/>
                <a:gd name="T32" fmla="*/ 32 w 500"/>
                <a:gd name="T33" fmla="*/ 105 h 899"/>
                <a:gd name="T34" fmla="*/ 48 w 500"/>
                <a:gd name="T35" fmla="*/ 101 h 899"/>
                <a:gd name="T36" fmla="*/ 79 w 500"/>
                <a:gd name="T37" fmla="*/ 93 h 899"/>
                <a:gd name="T38" fmla="*/ 121 w 500"/>
                <a:gd name="T39" fmla="*/ 84 h 899"/>
                <a:gd name="T40" fmla="*/ 168 w 500"/>
                <a:gd name="T41" fmla="*/ 73 h 899"/>
                <a:gd name="T42" fmla="*/ 218 w 500"/>
                <a:gd name="T43" fmla="*/ 62 h 899"/>
                <a:gd name="T44" fmla="*/ 264 w 500"/>
                <a:gd name="T45" fmla="*/ 52 h 899"/>
                <a:gd name="T46" fmla="*/ 302 w 500"/>
                <a:gd name="T47" fmla="*/ 42 h 899"/>
                <a:gd name="T48" fmla="*/ 328 w 500"/>
                <a:gd name="T49" fmla="*/ 37 h 899"/>
                <a:gd name="T50" fmla="*/ 468 w 500"/>
                <a:gd name="T51" fmla="*/ 774 h 899"/>
                <a:gd name="T52" fmla="*/ 468 w 500"/>
                <a:gd name="T53" fmla="*/ 790 h 899"/>
                <a:gd name="T54" fmla="*/ 468 w 500"/>
                <a:gd name="T55" fmla="*/ 797 h 899"/>
                <a:gd name="T56" fmla="*/ 449 w 500"/>
                <a:gd name="T57" fmla="*/ 807 h 899"/>
                <a:gd name="T58" fmla="*/ 417 w 500"/>
                <a:gd name="T59" fmla="*/ 823 h 899"/>
                <a:gd name="T60" fmla="*/ 381 w 500"/>
                <a:gd name="T61" fmla="*/ 843 h 899"/>
                <a:gd name="T62" fmla="*/ 351 w 500"/>
                <a:gd name="T63" fmla="*/ 858 h 899"/>
                <a:gd name="T64" fmla="*/ 351 w 500"/>
                <a:gd name="T65" fmla="*/ 41 h 899"/>
                <a:gd name="T66" fmla="*/ 381 w 500"/>
                <a:gd name="T67" fmla="*/ 57 h 899"/>
                <a:gd name="T68" fmla="*/ 417 w 500"/>
                <a:gd name="T69" fmla="*/ 76 h 899"/>
                <a:gd name="T70" fmla="*/ 449 w 500"/>
                <a:gd name="T71" fmla="*/ 92 h 899"/>
                <a:gd name="T72" fmla="*/ 468 w 500"/>
                <a:gd name="T73" fmla="*/ 102 h 899"/>
                <a:gd name="T74" fmla="*/ 468 w 500"/>
                <a:gd name="T75" fmla="*/ 398 h 899"/>
                <a:gd name="T76" fmla="*/ 468 w 500"/>
                <a:gd name="T77" fmla="*/ 77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0" h="899">
                  <a:moveTo>
                    <a:pt x="342" y="0"/>
                  </a:moveTo>
                  <a:lnTo>
                    <a:pt x="336" y="2"/>
                  </a:lnTo>
                  <a:lnTo>
                    <a:pt x="0" y="79"/>
                  </a:lnTo>
                  <a:lnTo>
                    <a:pt x="0" y="820"/>
                  </a:lnTo>
                  <a:lnTo>
                    <a:pt x="342" y="899"/>
                  </a:lnTo>
                  <a:lnTo>
                    <a:pt x="500" y="816"/>
                  </a:lnTo>
                  <a:lnTo>
                    <a:pt x="500" y="83"/>
                  </a:lnTo>
                  <a:lnTo>
                    <a:pt x="342" y="0"/>
                  </a:lnTo>
                  <a:close/>
                  <a:moveTo>
                    <a:pt x="328" y="839"/>
                  </a:moveTo>
                  <a:lnTo>
                    <a:pt x="328" y="862"/>
                  </a:lnTo>
                  <a:lnTo>
                    <a:pt x="317" y="860"/>
                  </a:lnTo>
                  <a:lnTo>
                    <a:pt x="302" y="857"/>
                  </a:lnTo>
                  <a:lnTo>
                    <a:pt x="283" y="852"/>
                  </a:lnTo>
                  <a:lnTo>
                    <a:pt x="264" y="847"/>
                  </a:lnTo>
                  <a:lnTo>
                    <a:pt x="241" y="843"/>
                  </a:lnTo>
                  <a:lnTo>
                    <a:pt x="218" y="837"/>
                  </a:lnTo>
                  <a:lnTo>
                    <a:pt x="193" y="831"/>
                  </a:lnTo>
                  <a:lnTo>
                    <a:pt x="168" y="826"/>
                  </a:lnTo>
                  <a:lnTo>
                    <a:pt x="144" y="820"/>
                  </a:lnTo>
                  <a:lnTo>
                    <a:pt x="121" y="815"/>
                  </a:lnTo>
                  <a:lnTo>
                    <a:pt x="99" y="809"/>
                  </a:lnTo>
                  <a:lnTo>
                    <a:pt x="79" y="805"/>
                  </a:lnTo>
                  <a:lnTo>
                    <a:pt x="62" y="801"/>
                  </a:lnTo>
                  <a:lnTo>
                    <a:pt x="48" y="798"/>
                  </a:lnTo>
                  <a:lnTo>
                    <a:pt x="38" y="796"/>
                  </a:lnTo>
                  <a:lnTo>
                    <a:pt x="32" y="794"/>
                  </a:lnTo>
                  <a:lnTo>
                    <a:pt x="32" y="791"/>
                  </a:lnTo>
                  <a:lnTo>
                    <a:pt x="32" y="786"/>
                  </a:lnTo>
                  <a:lnTo>
                    <a:pt x="32" y="779"/>
                  </a:lnTo>
                  <a:lnTo>
                    <a:pt x="32" y="770"/>
                  </a:lnTo>
                  <a:lnTo>
                    <a:pt x="32" y="618"/>
                  </a:lnTo>
                  <a:lnTo>
                    <a:pt x="32" y="401"/>
                  </a:lnTo>
                  <a:lnTo>
                    <a:pt x="32" y="201"/>
                  </a:lnTo>
                  <a:lnTo>
                    <a:pt x="32" y="105"/>
                  </a:lnTo>
                  <a:lnTo>
                    <a:pt x="38" y="103"/>
                  </a:lnTo>
                  <a:lnTo>
                    <a:pt x="48" y="101"/>
                  </a:lnTo>
                  <a:lnTo>
                    <a:pt x="62" y="98"/>
                  </a:lnTo>
                  <a:lnTo>
                    <a:pt x="79" y="93"/>
                  </a:lnTo>
                  <a:lnTo>
                    <a:pt x="99" y="90"/>
                  </a:lnTo>
                  <a:lnTo>
                    <a:pt x="121" y="84"/>
                  </a:lnTo>
                  <a:lnTo>
                    <a:pt x="144" y="79"/>
                  </a:lnTo>
                  <a:lnTo>
                    <a:pt x="168" y="73"/>
                  </a:lnTo>
                  <a:lnTo>
                    <a:pt x="193" y="68"/>
                  </a:lnTo>
                  <a:lnTo>
                    <a:pt x="218" y="62"/>
                  </a:lnTo>
                  <a:lnTo>
                    <a:pt x="241" y="56"/>
                  </a:lnTo>
                  <a:lnTo>
                    <a:pt x="264" y="52"/>
                  </a:lnTo>
                  <a:lnTo>
                    <a:pt x="283" y="47"/>
                  </a:lnTo>
                  <a:lnTo>
                    <a:pt x="302" y="42"/>
                  </a:lnTo>
                  <a:lnTo>
                    <a:pt x="317" y="39"/>
                  </a:lnTo>
                  <a:lnTo>
                    <a:pt x="328" y="37"/>
                  </a:lnTo>
                  <a:lnTo>
                    <a:pt x="328" y="839"/>
                  </a:lnTo>
                  <a:close/>
                  <a:moveTo>
                    <a:pt x="468" y="774"/>
                  </a:moveTo>
                  <a:lnTo>
                    <a:pt x="468" y="783"/>
                  </a:lnTo>
                  <a:lnTo>
                    <a:pt x="468" y="790"/>
                  </a:lnTo>
                  <a:lnTo>
                    <a:pt x="468" y="794"/>
                  </a:lnTo>
                  <a:lnTo>
                    <a:pt x="468" y="797"/>
                  </a:lnTo>
                  <a:lnTo>
                    <a:pt x="461" y="800"/>
                  </a:lnTo>
                  <a:lnTo>
                    <a:pt x="449" y="807"/>
                  </a:lnTo>
                  <a:lnTo>
                    <a:pt x="434" y="815"/>
                  </a:lnTo>
                  <a:lnTo>
                    <a:pt x="417" y="823"/>
                  </a:lnTo>
                  <a:lnTo>
                    <a:pt x="400" y="834"/>
                  </a:lnTo>
                  <a:lnTo>
                    <a:pt x="381" y="843"/>
                  </a:lnTo>
                  <a:lnTo>
                    <a:pt x="365" y="851"/>
                  </a:lnTo>
                  <a:lnTo>
                    <a:pt x="351" y="858"/>
                  </a:lnTo>
                  <a:lnTo>
                    <a:pt x="351" y="834"/>
                  </a:lnTo>
                  <a:lnTo>
                    <a:pt x="351" y="41"/>
                  </a:lnTo>
                  <a:lnTo>
                    <a:pt x="365" y="48"/>
                  </a:lnTo>
                  <a:lnTo>
                    <a:pt x="381" y="57"/>
                  </a:lnTo>
                  <a:lnTo>
                    <a:pt x="400" y="66"/>
                  </a:lnTo>
                  <a:lnTo>
                    <a:pt x="417" y="76"/>
                  </a:lnTo>
                  <a:lnTo>
                    <a:pt x="434" y="85"/>
                  </a:lnTo>
                  <a:lnTo>
                    <a:pt x="449" y="92"/>
                  </a:lnTo>
                  <a:lnTo>
                    <a:pt x="461" y="99"/>
                  </a:lnTo>
                  <a:lnTo>
                    <a:pt x="468" y="102"/>
                  </a:lnTo>
                  <a:lnTo>
                    <a:pt x="468" y="197"/>
                  </a:lnTo>
                  <a:lnTo>
                    <a:pt x="468" y="398"/>
                  </a:lnTo>
                  <a:lnTo>
                    <a:pt x="468" y="621"/>
                  </a:lnTo>
                  <a:lnTo>
                    <a:pt x="468" y="7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21" name="Freeform 221">
              <a:extLst>
                <a:ext uri="{FF2B5EF4-FFF2-40B4-BE49-F238E27FC236}">
                  <a16:creationId xmlns:a16="http://schemas.microsoft.com/office/drawing/2014/main" id="{7A0CFD77-9A89-4F3C-8CAB-F581B347A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" y="3402"/>
              <a:ext cx="89" cy="59"/>
            </a:xfrm>
            <a:custGeom>
              <a:avLst/>
              <a:gdLst>
                <a:gd name="T0" fmla="*/ 0 w 117"/>
                <a:gd name="T1" fmla="*/ 84 h 84"/>
                <a:gd name="T2" fmla="*/ 14 w 117"/>
                <a:gd name="T3" fmla="*/ 77 h 84"/>
                <a:gd name="T4" fmla="*/ 30 w 117"/>
                <a:gd name="T5" fmla="*/ 69 h 84"/>
                <a:gd name="T6" fmla="*/ 49 w 117"/>
                <a:gd name="T7" fmla="*/ 60 h 84"/>
                <a:gd name="T8" fmla="*/ 66 w 117"/>
                <a:gd name="T9" fmla="*/ 49 h 84"/>
                <a:gd name="T10" fmla="*/ 83 w 117"/>
                <a:gd name="T11" fmla="*/ 41 h 84"/>
                <a:gd name="T12" fmla="*/ 98 w 117"/>
                <a:gd name="T13" fmla="*/ 33 h 84"/>
                <a:gd name="T14" fmla="*/ 110 w 117"/>
                <a:gd name="T15" fmla="*/ 26 h 84"/>
                <a:gd name="T16" fmla="*/ 117 w 117"/>
                <a:gd name="T17" fmla="*/ 23 h 84"/>
                <a:gd name="T18" fmla="*/ 117 w 117"/>
                <a:gd name="T19" fmla="*/ 20 h 84"/>
                <a:gd name="T20" fmla="*/ 117 w 117"/>
                <a:gd name="T21" fmla="*/ 16 h 84"/>
                <a:gd name="T22" fmla="*/ 117 w 117"/>
                <a:gd name="T23" fmla="*/ 9 h 84"/>
                <a:gd name="T24" fmla="*/ 117 w 117"/>
                <a:gd name="T25" fmla="*/ 0 h 84"/>
                <a:gd name="T26" fmla="*/ 110 w 117"/>
                <a:gd name="T27" fmla="*/ 3 h 84"/>
                <a:gd name="T28" fmla="*/ 98 w 117"/>
                <a:gd name="T29" fmla="*/ 9 h 84"/>
                <a:gd name="T30" fmla="*/ 83 w 117"/>
                <a:gd name="T31" fmla="*/ 17 h 84"/>
                <a:gd name="T32" fmla="*/ 66 w 117"/>
                <a:gd name="T33" fmla="*/ 26 h 84"/>
                <a:gd name="T34" fmla="*/ 49 w 117"/>
                <a:gd name="T35" fmla="*/ 35 h 84"/>
                <a:gd name="T36" fmla="*/ 30 w 117"/>
                <a:gd name="T37" fmla="*/ 45 h 84"/>
                <a:gd name="T38" fmla="*/ 14 w 117"/>
                <a:gd name="T39" fmla="*/ 53 h 84"/>
                <a:gd name="T40" fmla="*/ 0 w 117"/>
                <a:gd name="T41" fmla="*/ 60 h 84"/>
                <a:gd name="T42" fmla="*/ 0 w 117"/>
                <a:gd name="T4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84">
                  <a:moveTo>
                    <a:pt x="0" y="84"/>
                  </a:moveTo>
                  <a:lnTo>
                    <a:pt x="14" y="77"/>
                  </a:lnTo>
                  <a:lnTo>
                    <a:pt x="30" y="69"/>
                  </a:lnTo>
                  <a:lnTo>
                    <a:pt x="49" y="60"/>
                  </a:lnTo>
                  <a:lnTo>
                    <a:pt x="66" y="49"/>
                  </a:lnTo>
                  <a:lnTo>
                    <a:pt x="83" y="41"/>
                  </a:lnTo>
                  <a:lnTo>
                    <a:pt x="98" y="33"/>
                  </a:lnTo>
                  <a:lnTo>
                    <a:pt x="110" y="26"/>
                  </a:lnTo>
                  <a:lnTo>
                    <a:pt x="117" y="23"/>
                  </a:lnTo>
                  <a:lnTo>
                    <a:pt x="117" y="20"/>
                  </a:lnTo>
                  <a:lnTo>
                    <a:pt x="117" y="16"/>
                  </a:lnTo>
                  <a:lnTo>
                    <a:pt x="117" y="9"/>
                  </a:lnTo>
                  <a:lnTo>
                    <a:pt x="117" y="0"/>
                  </a:lnTo>
                  <a:lnTo>
                    <a:pt x="110" y="3"/>
                  </a:lnTo>
                  <a:lnTo>
                    <a:pt x="98" y="9"/>
                  </a:lnTo>
                  <a:lnTo>
                    <a:pt x="83" y="17"/>
                  </a:lnTo>
                  <a:lnTo>
                    <a:pt x="66" y="26"/>
                  </a:lnTo>
                  <a:lnTo>
                    <a:pt x="49" y="35"/>
                  </a:lnTo>
                  <a:lnTo>
                    <a:pt x="30" y="45"/>
                  </a:lnTo>
                  <a:lnTo>
                    <a:pt x="14" y="53"/>
                  </a:lnTo>
                  <a:lnTo>
                    <a:pt x="0" y="6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22" name="Freeform 222">
              <a:extLst>
                <a:ext uri="{FF2B5EF4-FFF2-40B4-BE49-F238E27FC236}">
                  <a16:creationId xmlns:a16="http://schemas.microsoft.com/office/drawing/2014/main" id="{2EE171CF-D330-42F2-973A-DA7401F21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7" y="3400"/>
              <a:ext cx="228" cy="64"/>
            </a:xfrm>
            <a:custGeom>
              <a:avLst/>
              <a:gdLst>
                <a:gd name="T0" fmla="*/ 0 w 296"/>
                <a:gd name="T1" fmla="*/ 24 h 92"/>
                <a:gd name="T2" fmla="*/ 6 w 296"/>
                <a:gd name="T3" fmla="*/ 26 h 92"/>
                <a:gd name="T4" fmla="*/ 16 w 296"/>
                <a:gd name="T5" fmla="*/ 28 h 92"/>
                <a:gd name="T6" fmla="*/ 30 w 296"/>
                <a:gd name="T7" fmla="*/ 31 h 92"/>
                <a:gd name="T8" fmla="*/ 47 w 296"/>
                <a:gd name="T9" fmla="*/ 35 h 92"/>
                <a:gd name="T10" fmla="*/ 67 w 296"/>
                <a:gd name="T11" fmla="*/ 39 h 92"/>
                <a:gd name="T12" fmla="*/ 89 w 296"/>
                <a:gd name="T13" fmla="*/ 45 h 92"/>
                <a:gd name="T14" fmla="*/ 112 w 296"/>
                <a:gd name="T15" fmla="*/ 50 h 92"/>
                <a:gd name="T16" fmla="*/ 136 w 296"/>
                <a:gd name="T17" fmla="*/ 56 h 92"/>
                <a:gd name="T18" fmla="*/ 161 w 296"/>
                <a:gd name="T19" fmla="*/ 61 h 92"/>
                <a:gd name="T20" fmla="*/ 186 w 296"/>
                <a:gd name="T21" fmla="*/ 67 h 92"/>
                <a:gd name="T22" fmla="*/ 209 w 296"/>
                <a:gd name="T23" fmla="*/ 73 h 92"/>
                <a:gd name="T24" fmla="*/ 232 w 296"/>
                <a:gd name="T25" fmla="*/ 77 h 92"/>
                <a:gd name="T26" fmla="*/ 251 w 296"/>
                <a:gd name="T27" fmla="*/ 82 h 92"/>
                <a:gd name="T28" fmla="*/ 270 w 296"/>
                <a:gd name="T29" fmla="*/ 87 h 92"/>
                <a:gd name="T30" fmla="*/ 285 w 296"/>
                <a:gd name="T31" fmla="*/ 90 h 92"/>
                <a:gd name="T32" fmla="*/ 296 w 296"/>
                <a:gd name="T33" fmla="*/ 92 h 92"/>
                <a:gd name="T34" fmla="*/ 296 w 296"/>
                <a:gd name="T35" fmla="*/ 69 h 92"/>
                <a:gd name="T36" fmla="*/ 285 w 296"/>
                <a:gd name="T37" fmla="*/ 67 h 92"/>
                <a:gd name="T38" fmla="*/ 270 w 296"/>
                <a:gd name="T39" fmla="*/ 64 h 92"/>
                <a:gd name="T40" fmla="*/ 251 w 296"/>
                <a:gd name="T41" fmla="*/ 59 h 92"/>
                <a:gd name="T42" fmla="*/ 232 w 296"/>
                <a:gd name="T43" fmla="*/ 54 h 92"/>
                <a:gd name="T44" fmla="*/ 209 w 296"/>
                <a:gd name="T45" fmla="*/ 49 h 92"/>
                <a:gd name="T46" fmla="*/ 186 w 296"/>
                <a:gd name="T47" fmla="*/ 44 h 92"/>
                <a:gd name="T48" fmla="*/ 161 w 296"/>
                <a:gd name="T49" fmla="*/ 38 h 92"/>
                <a:gd name="T50" fmla="*/ 136 w 296"/>
                <a:gd name="T51" fmla="*/ 33 h 92"/>
                <a:gd name="T52" fmla="*/ 112 w 296"/>
                <a:gd name="T53" fmla="*/ 27 h 92"/>
                <a:gd name="T54" fmla="*/ 89 w 296"/>
                <a:gd name="T55" fmla="*/ 21 h 92"/>
                <a:gd name="T56" fmla="*/ 67 w 296"/>
                <a:gd name="T57" fmla="*/ 16 h 92"/>
                <a:gd name="T58" fmla="*/ 47 w 296"/>
                <a:gd name="T59" fmla="*/ 12 h 92"/>
                <a:gd name="T60" fmla="*/ 30 w 296"/>
                <a:gd name="T61" fmla="*/ 7 h 92"/>
                <a:gd name="T62" fmla="*/ 16 w 296"/>
                <a:gd name="T63" fmla="*/ 4 h 92"/>
                <a:gd name="T64" fmla="*/ 6 w 296"/>
                <a:gd name="T65" fmla="*/ 1 h 92"/>
                <a:gd name="T66" fmla="*/ 0 w 296"/>
                <a:gd name="T67" fmla="*/ 0 h 92"/>
                <a:gd name="T68" fmla="*/ 0 w 296"/>
                <a:gd name="T69" fmla="*/ 9 h 92"/>
                <a:gd name="T70" fmla="*/ 0 w 296"/>
                <a:gd name="T71" fmla="*/ 16 h 92"/>
                <a:gd name="T72" fmla="*/ 0 w 296"/>
                <a:gd name="T73" fmla="*/ 21 h 92"/>
                <a:gd name="T74" fmla="*/ 0 w 296"/>
                <a:gd name="T75" fmla="*/ 2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6" h="92">
                  <a:moveTo>
                    <a:pt x="0" y="24"/>
                  </a:moveTo>
                  <a:lnTo>
                    <a:pt x="6" y="26"/>
                  </a:lnTo>
                  <a:lnTo>
                    <a:pt x="16" y="28"/>
                  </a:lnTo>
                  <a:lnTo>
                    <a:pt x="30" y="31"/>
                  </a:lnTo>
                  <a:lnTo>
                    <a:pt x="47" y="35"/>
                  </a:lnTo>
                  <a:lnTo>
                    <a:pt x="67" y="39"/>
                  </a:lnTo>
                  <a:lnTo>
                    <a:pt x="89" y="45"/>
                  </a:lnTo>
                  <a:lnTo>
                    <a:pt x="112" y="50"/>
                  </a:lnTo>
                  <a:lnTo>
                    <a:pt x="136" y="56"/>
                  </a:lnTo>
                  <a:lnTo>
                    <a:pt x="161" y="61"/>
                  </a:lnTo>
                  <a:lnTo>
                    <a:pt x="186" y="67"/>
                  </a:lnTo>
                  <a:lnTo>
                    <a:pt x="209" y="73"/>
                  </a:lnTo>
                  <a:lnTo>
                    <a:pt x="232" y="77"/>
                  </a:lnTo>
                  <a:lnTo>
                    <a:pt x="251" y="82"/>
                  </a:lnTo>
                  <a:lnTo>
                    <a:pt x="270" y="87"/>
                  </a:lnTo>
                  <a:lnTo>
                    <a:pt x="285" y="90"/>
                  </a:lnTo>
                  <a:lnTo>
                    <a:pt x="296" y="92"/>
                  </a:lnTo>
                  <a:lnTo>
                    <a:pt x="296" y="69"/>
                  </a:lnTo>
                  <a:lnTo>
                    <a:pt x="285" y="67"/>
                  </a:lnTo>
                  <a:lnTo>
                    <a:pt x="270" y="64"/>
                  </a:lnTo>
                  <a:lnTo>
                    <a:pt x="251" y="59"/>
                  </a:lnTo>
                  <a:lnTo>
                    <a:pt x="232" y="54"/>
                  </a:lnTo>
                  <a:lnTo>
                    <a:pt x="209" y="49"/>
                  </a:lnTo>
                  <a:lnTo>
                    <a:pt x="186" y="44"/>
                  </a:lnTo>
                  <a:lnTo>
                    <a:pt x="161" y="38"/>
                  </a:lnTo>
                  <a:lnTo>
                    <a:pt x="136" y="33"/>
                  </a:lnTo>
                  <a:lnTo>
                    <a:pt x="112" y="27"/>
                  </a:lnTo>
                  <a:lnTo>
                    <a:pt x="89" y="21"/>
                  </a:lnTo>
                  <a:lnTo>
                    <a:pt x="67" y="16"/>
                  </a:lnTo>
                  <a:lnTo>
                    <a:pt x="47" y="12"/>
                  </a:lnTo>
                  <a:lnTo>
                    <a:pt x="30" y="7"/>
                  </a:lnTo>
                  <a:lnTo>
                    <a:pt x="16" y="4"/>
                  </a:lnTo>
                  <a:lnTo>
                    <a:pt x="6" y="1"/>
                  </a:lnTo>
                  <a:lnTo>
                    <a:pt x="0" y="0"/>
                  </a:lnTo>
                  <a:lnTo>
                    <a:pt x="0" y="9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23" name="Freeform 223">
              <a:extLst>
                <a:ext uri="{FF2B5EF4-FFF2-40B4-BE49-F238E27FC236}">
                  <a16:creationId xmlns:a16="http://schemas.microsoft.com/office/drawing/2014/main" id="{5374CE02-2165-4D67-9D89-48428BA79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1" y="2934"/>
              <a:ext cx="35" cy="14"/>
            </a:xfrm>
            <a:custGeom>
              <a:avLst/>
              <a:gdLst>
                <a:gd name="T0" fmla="*/ 46 w 46"/>
                <a:gd name="T1" fmla="*/ 21 h 21"/>
                <a:gd name="T2" fmla="*/ 42 w 46"/>
                <a:gd name="T3" fmla="*/ 19 h 21"/>
                <a:gd name="T4" fmla="*/ 36 w 46"/>
                <a:gd name="T5" fmla="*/ 16 h 21"/>
                <a:gd name="T6" fmla="*/ 29 w 46"/>
                <a:gd name="T7" fmla="*/ 14 h 21"/>
                <a:gd name="T8" fmla="*/ 23 w 46"/>
                <a:gd name="T9" fmla="*/ 11 h 21"/>
                <a:gd name="T10" fmla="*/ 16 w 46"/>
                <a:gd name="T11" fmla="*/ 8 h 21"/>
                <a:gd name="T12" fmla="*/ 10 w 46"/>
                <a:gd name="T13" fmla="*/ 5 h 21"/>
                <a:gd name="T14" fmla="*/ 5 w 46"/>
                <a:gd name="T15" fmla="*/ 3 h 21"/>
                <a:gd name="T16" fmla="*/ 0 w 46"/>
                <a:gd name="T17" fmla="*/ 0 h 21"/>
                <a:gd name="T18" fmla="*/ 5 w 46"/>
                <a:gd name="T19" fmla="*/ 3 h 21"/>
                <a:gd name="T20" fmla="*/ 9 w 46"/>
                <a:gd name="T21" fmla="*/ 5 h 21"/>
                <a:gd name="T22" fmla="*/ 15 w 46"/>
                <a:gd name="T23" fmla="*/ 8 h 21"/>
                <a:gd name="T24" fmla="*/ 21 w 46"/>
                <a:gd name="T25" fmla="*/ 11 h 21"/>
                <a:gd name="T26" fmla="*/ 28 w 46"/>
                <a:gd name="T27" fmla="*/ 13 h 21"/>
                <a:gd name="T28" fmla="*/ 33 w 46"/>
                <a:gd name="T29" fmla="*/ 16 h 21"/>
                <a:gd name="T30" fmla="*/ 39 w 46"/>
                <a:gd name="T31" fmla="*/ 19 h 21"/>
                <a:gd name="T32" fmla="*/ 44 w 46"/>
                <a:gd name="T33" fmla="*/ 21 h 21"/>
                <a:gd name="T34" fmla="*/ 45 w 46"/>
                <a:gd name="T35" fmla="*/ 21 h 21"/>
                <a:gd name="T36" fmla="*/ 45 w 46"/>
                <a:gd name="T37" fmla="*/ 21 h 21"/>
                <a:gd name="T38" fmla="*/ 45 w 46"/>
                <a:gd name="T39" fmla="*/ 21 h 21"/>
                <a:gd name="T40" fmla="*/ 46 w 46"/>
                <a:gd name="T4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21">
                  <a:moveTo>
                    <a:pt x="46" y="21"/>
                  </a:moveTo>
                  <a:lnTo>
                    <a:pt x="42" y="19"/>
                  </a:lnTo>
                  <a:lnTo>
                    <a:pt x="36" y="16"/>
                  </a:lnTo>
                  <a:lnTo>
                    <a:pt x="29" y="14"/>
                  </a:lnTo>
                  <a:lnTo>
                    <a:pt x="23" y="11"/>
                  </a:lnTo>
                  <a:lnTo>
                    <a:pt x="16" y="8"/>
                  </a:lnTo>
                  <a:lnTo>
                    <a:pt x="10" y="5"/>
                  </a:lnTo>
                  <a:lnTo>
                    <a:pt x="5" y="3"/>
                  </a:lnTo>
                  <a:lnTo>
                    <a:pt x="0" y="0"/>
                  </a:lnTo>
                  <a:lnTo>
                    <a:pt x="5" y="3"/>
                  </a:lnTo>
                  <a:lnTo>
                    <a:pt x="9" y="5"/>
                  </a:lnTo>
                  <a:lnTo>
                    <a:pt x="15" y="8"/>
                  </a:lnTo>
                  <a:lnTo>
                    <a:pt x="21" y="11"/>
                  </a:lnTo>
                  <a:lnTo>
                    <a:pt x="28" y="13"/>
                  </a:lnTo>
                  <a:lnTo>
                    <a:pt x="33" y="16"/>
                  </a:lnTo>
                  <a:lnTo>
                    <a:pt x="39" y="19"/>
                  </a:lnTo>
                  <a:lnTo>
                    <a:pt x="44" y="21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6" y="21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24" name="Freeform 224">
              <a:extLst>
                <a:ext uri="{FF2B5EF4-FFF2-40B4-BE49-F238E27FC236}">
                  <a16:creationId xmlns:a16="http://schemas.microsoft.com/office/drawing/2014/main" id="{E21C4F31-F09F-4AC1-94C3-D4D751DA51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3" y="2893"/>
              <a:ext cx="89" cy="551"/>
            </a:xfrm>
            <a:custGeom>
              <a:avLst/>
              <a:gdLst>
                <a:gd name="T0" fmla="*/ 0 w 117"/>
                <a:gd name="T1" fmla="*/ 793 h 793"/>
                <a:gd name="T2" fmla="*/ 14 w 117"/>
                <a:gd name="T3" fmla="*/ 786 h 793"/>
                <a:gd name="T4" fmla="*/ 30 w 117"/>
                <a:gd name="T5" fmla="*/ 778 h 793"/>
                <a:gd name="T6" fmla="*/ 49 w 117"/>
                <a:gd name="T7" fmla="*/ 768 h 793"/>
                <a:gd name="T8" fmla="*/ 66 w 117"/>
                <a:gd name="T9" fmla="*/ 759 h 793"/>
                <a:gd name="T10" fmla="*/ 83 w 117"/>
                <a:gd name="T11" fmla="*/ 750 h 793"/>
                <a:gd name="T12" fmla="*/ 98 w 117"/>
                <a:gd name="T13" fmla="*/ 742 h 793"/>
                <a:gd name="T14" fmla="*/ 110 w 117"/>
                <a:gd name="T15" fmla="*/ 736 h 793"/>
                <a:gd name="T16" fmla="*/ 117 w 117"/>
                <a:gd name="T17" fmla="*/ 733 h 793"/>
                <a:gd name="T18" fmla="*/ 117 w 117"/>
                <a:gd name="T19" fmla="*/ 580 h 793"/>
                <a:gd name="T20" fmla="*/ 117 w 117"/>
                <a:gd name="T21" fmla="*/ 357 h 793"/>
                <a:gd name="T22" fmla="*/ 117 w 117"/>
                <a:gd name="T23" fmla="*/ 156 h 793"/>
                <a:gd name="T24" fmla="*/ 117 w 117"/>
                <a:gd name="T25" fmla="*/ 61 h 793"/>
                <a:gd name="T26" fmla="*/ 110 w 117"/>
                <a:gd name="T27" fmla="*/ 58 h 793"/>
                <a:gd name="T28" fmla="*/ 98 w 117"/>
                <a:gd name="T29" fmla="*/ 51 h 793"/>
                <a:gd name="T30" fmla="*/ 83 w 117"/>
                <a:gd name="T31" fmla="*/ 44 h 793"/>
                <a:gd name="T32" fmla="*/ 66 w 117"/>
                <a:gd name="T33" fmla="*/ 35 h 793"/>
                <a:gd name="T34" fmla="*/ 49 w 117"/>
                <a:gd name="T35" fmla="*/ 25 h 793"/>
                <a:gd name="T36" fmla="*/ 30 w 117"/>
                <a:gd name="T37" fmla="*/ 16 h 793"/>
                <a:gd name="T38" fmla="*/ 14 w 117"/>
                <a:gd name="T39" fmla="*/ 7 h 793"/>
                <a:gd name="T40" fmla="*/ 0 w 117"/>
                <a:gd name="T41" fmla="*/ 0 h 793"/>
                <a:gd name="T42" fmla="*/ 0 w 117"/>
                <a:gd name="T43" fmla="*/ 793 h 793"/>
                <a:gd name="T44" fmla="*/ 20 w 117"/>
                <a:gd name="T45" fmla="*/ 49 h 793"/>
                <a:gd name="T46" fmla="*/ 20 w 117"/>
                <a:gd name="T47" fmla="*/ 36 h 793"/>
                <a:gd name="T48" fmla="*/ 105 w 117"/>
                <a:gd name="T49" fmla="*/ 76 h 793"/>
                <a:gd name="T50" fmla="*/ 105 w 117"/>
                <a:gd name="T51" fmla="*/ 322 h 793"/>
                <a:gd name="T52" fmla="*/ 20 w 117"/>
                <a:gd name="T53" fmla="*/ 360 h 793"/>
                <a:gd name="T54" fmla="*/ 20 w 117"/>
                <a:gd name="T55" fmla="*/ 49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7" h="793">
                  <a:moveTo>
                    <a:pt x="0" y="793"/>
                  </a:moveTo>
                  <a:lnTo>
                    <a:pt x="14" y="786"/>
                  </a:lnTo>
                  <a:lnTo>
                    <a:pt x="30" y="778"/>
                  </a:lnTo>
                  <a:lnTo>
                    <a:pt x="49" y="768"/>
                  </a:lnTo>
                  <a:lnTo>
                    <a:pt x="66" y="759"/>
                  </a:lnTo>
                  <a:lnTo>
                    <a:pt x="83" y="750"/>
                  </a:lnTo>
                  <a:lnTo>
                    <a:pt x="98" y="742"/>
                  </a:lnTo>
                  <a:lnTo>
                    <a:pt x="110" y="736"/>
                  </a:lnTo>
                  <a:lnTo>
                    <a:pt x="117" y="733"/>
                  </a:lnTo>
                  <a:lnTo>
                    <a:pt x="117" y="580"/>
                  </a:lnTo>
                  <a:lnTo>
                    <a:pt x="117" y="357"/>
                  </a:lnTo>
                  <a:lnTo>
                    <a:pt x="117" y="156"/>
                  </a:lnTo>
                  <a:lnTo>
                    <a:pt x="117" y="61"/>
                  </a:lnTo>
                  <a:lnTo>
                    <a:pt x="110" y="58"/>
                  </a:lnTo>
                  <a:lnTo>
                    <a:pt x="98" y="51"/>
                  </a:lnTo>
                  <a:lnTo>
                    <a:pt x="83" y="44"/>
                  </a:lnTo>
                  <a:lnTo>
                    <a:pt x="66" y="35"/>
                  </a:lnTo>
                  <a:lnTo>
                    <a:pt x="49" y="25"/>
                  </a:lnTo>
                  <a:lnTo>
                    <a:pt x="30" y="16"/>
                  </a:lnTo>
                  <a:lnTo>
                    <a:pt x="14" y="7"/>
                  </a:lnTo>
                  <a:lnTo>
                    <a:pt x="0" y="0"/>
                  </a:lnTo>
                  <a:lnTo>
                    <a:pt x="0" y="793"/>
                  </a:lnTo>
                  <a:close/>
                  <a:moveTo>
                    <a:pt x="20" y="49"/>
                  </a:moveTo>
                  <a:lnTo>
                    <a:pt x="20" y="36"/>
                  </a:lnTo>
                  <a:lnTo>
                    <a:pt x="105" y="76"/>
                  </a:lnTo>
                  <a:lnTo>
                    <a:pt x="105" y="322"/>
                  </a:lnTo>
                  <a:lnTo>
                    <a:pt x="20" y="360"/>
                  </a:lnTo>
                  <a:lnTo>
                    <a:pt x="20" y="49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25" name="Freeform 225">
              <a:extLst>
                <a:ext uri="{FF2B5EF4-FFF2-40B4-BE49-F238E27FC236}">
                  <a16:creationId xmlns:a16="http://schemas.microsoft.com/office/drawing/2014/main" id="{932911F6-1554-4DB9-B62C-B371CEE8A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273"/>
              <a:ext cx="20" cy="1"/>
            </a:xfrm>
            <a:custGeom>
              <a:avLst/>
              <a:gdLst>
                <a:gd name="T0" fmla="*/ 25 w 25"/>
                <a:gd name="T1" fmla="*/ 4 h 4"/>
                <a:gd name="T2" fmla="*/ 25 w 25"/>
                <a:gd name="T3" fmla="*/ 4 h 4"/>
                <a:gd name="T4" fmla="*/ 0 w 25"/>
                <a:gd name="T5" fmla="*/ 0 h 4"/>
                <a:gd name="T6" fmla="*/ 9 w 25"/>
                <a:gd name="T7" fmla="*/ 1 h 4"/>
                <a:gd name="T8" fmla="*/ 25 w 2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">
                  <a:moveTo>
                    <a:pt x="25" y="4"/>
                  </a:moveTo>
                  <a:lnTo>
                    <a:pt x="25" y="4"/>
                  </a:lnTo>
                  <a:lnTo>
                    <a:pt x="0" y="0"/>
                  </a:lnTo>
                  <a:lnTo>
                    <a:pt x="9" y="1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26" name="Freeform 226">
              <a:extLst>
                <a:ext uri="{FF2B5EF4-FFF2-40B4-BE49-F238E27FC236}">
                  <a16:creationId xmlns:a16="http://schemas.microsoft.com/office/drawing/2014/main" id="{A9CDF2AE-EFF1-4902-9CCC-24A4FFAD3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051"/>
              <a:ext cx="132" cy="10"/>
            </a:xfrm>
            <a:custGeom>
              <a:avLst/>
              <a:gdLst>
                <a:gd name="T0" fmla="*/ 172 w 172"/>
                <a:gd name="T1" fmla="*/ 0 h 14"/>
                <a:gd name="T2" fmla="*/ 167 w 172"/>
                <a:gd name="T3" fmla="*/ 0 h 14"/>
                <a:gd name="T4" fmla="*/ 0 w 172"/>
                <a:gd name="T5" fmla="*/ 14 h 14"/>
                <a:gd name="T6" fmla="*/ 9 w 172"/>
                <a:gd name="T7" fmla="*/ 14 h 14"/>
                <a:gd name="T8" fmla="*/ 172 w 17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4">
                  <a:moveTo>
                    <a:pt x="172" y="0"/>
                  </a:moveTo>
                  <a:lnTo>
                    <a:pt x="167" y="0"/>
                  </a:lnTo>
                  <a:lnTo>
                    <a:pt x="0" y="14"/>
                  </a:lnTo>
                  <a:lnTo>
                    <a:pt x="9" y="14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27" name="Freeform 227">
              <a:extLst>
                <a:ext uri="{FF2B5EF4-FFF2-40B4-BE49-F238E27FC236}">
                  <a16:creationId xmlns:a16="http://schemas.microsoft.com/office/drawing/2014/main" id="{1D765F55-64F4-48E6-B84A-BD1B5A4AD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092"/>
              <a:ext cx="75" cy="4"/>
            </a:xfrm>
            <a:custGeom>
              <a:avLst/>
              <a:gdLst>
                <a:gd name="T0" fmla="*/ 98 w 98"/>
                <a:gd name="T1" fmla="*/ 0 h 6"/>
                <a:gd name="T2" fmla="*/ 0 w 98"/>
                <a:gd name="T3" fmla="*/ 6 h 6"/>
                <a:gd name="T4" fmla="*/ 9 w 98"/>
                <a:gd name="T5" fmla="*/ 5 h 6"/>
                <a:gd name="T6" fmla="*/ 98 w 9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6">
                  <a:moveTo>
                    <a:pt x="98" y="0"/>
                  </a:moveTo>
                  <a:lnTo>
                    <a:pt x="0" y="6"/>
                  </a:lnTo>
                  <a:lnTo>
                    <a:pt x="9" y="5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28" name="Freeform 228">
              <a:extLst>
                <a:ext uri="{FF2B5EF4-FFF2-40B4-BE49-F238E27FC236}">
                  <a16:creationId xmlns:a16="http://schemas.microsoft.com/office/drawing/2014/main" id="{5DDC1E86-CFE9-4F8C-B963-9268FA493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2" y="3168"/>
              <a:ext cx="14" cy="2"/>
            </a:xfrm>
            <a:custGeom>
              <a:avLst/>
              <a:gdLst>
                <a:gd name="T0" fmla="*/ 0 w 17"/>
                <a:gd name="T1" fmla="*/ 0 w 17"/>
                <a:gd name="T2" fmla="*/ 17 w 17"/>
                <a:gd name="T3" fmla="*/ 0 w 1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7">
                  <a:moveTo>
                    <a:pt x="0" y="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29" name="Freeform 229">
              <a:extLst>
                <a:ext uri="{FF2B5EF4-FFF2-40B4-BE49-F238E27FC236}">
                  <a16:creationId xmlns:a16="http://schemas.microsoft.com/office/drawing/2014/main" id="{7FAAA9C2-64E7-4438-9B0C-7D34866E6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2969"/>
              <a:ext cx="174" cy="24"/>
            </a:xfrm>
            <a:custGeom>
              <a:avLst/>
              <a:gdLst>
                <a:gd name="T0" fmla="*/ 9 w 226"/>
                <a:gd name="T1" fmla="*/ 33 h 34"/>
                <a:gd name="T2" fmla="*/ 226 w 226"/>
                <a:gd name="T3" fmla="*/ 0 h 34"/>
                <a:gd name="T4" fmla="*/ 0 w 226"/>
                <a:gd name="T5" fmla="*/ 34 h 34"/>
                <a:gd name="T6" fmla="*/ 9 w 226"/>
                <a:gd name="T7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6" h="34">
                  <a:moveTo>
                    <a:pt x="9" y="33"/>
                  </a:moveTo>
                  <a:lnTo>
                    <a:pt x="226" y="0"/>
                  </a:lnTo>
                  <a:lnTo>
                    <a:pt x="0" y="34"/>
                  </a:lnTo>
                  <a:lnTo>
                    <a:pt x="9" y="33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30" name="Freeform 230">
              <a:extLst>
                <a:ext uri="{FF2B5EF4-FFF2-40B4-BE49-F238E27FC236}">
                  <a16:creationId xmlns:a16="http://schemas.microsoft.com/office/drawing/2014/main" id="{619E6999-EBD9-4D50-BF79-D9735D6D8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" y="3168"/>
              <a:ext cx="47" cy="2"/>
            </a:xfrm>
            <a:custGeom>
              <a:avLst/>
              <a:gdLst>
                <a:gd name="T0" fmla="*/ 50 w 60"/>
                <a:gd name="T1" fmla="*/ 0 h 2"/>
                <a:gd name="T2" fmla="*/ 54 w 60"/>
                <a:gd name="T3" fmla="*/ 2 h 2"/>
                <a:gd name="T4" fmla="*/ 60 w 60"/>
                <a:gd name="T5" fmla="*/ 2 h 2"/>
                <a:gd name="T6" fmla="*/ 0 w 60"/>
                <a:gd name="T7" fmla="*/ 0 h 2"/>
                <a:gd name="T8" fmla="*/ 0 w 60"/>
                <a:gd name="T9" fmla="*/ 0 h 2"/>
                <a:gd name="T10" fmla="*/ 50 w 60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">
                  <a:moveTo>
                    <a:pt x="50" y="0"/>
                  </a:moveTo>
                  <a:lnTo>
                    <a:pt x="54" y="2"/>
                  </a:lnTo>
                  <a:lnTo>
                    <a:pt x="6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31" name="Freeform 231">
              <a:extLst>
                <a:ext uri="{FF2B5EF4-FFF2-40B4-BE49-F238E27FC236}">
                  <a16:creationId xmlns:a16="http://schemas.microsoft.com/office/drawing/2014/main" id="{83F3F451-A65B-4C14-B46A-E33792466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120"/>
              <a:ext cx="49" cy="1"/>
            </a:xfrm>
            <a:custGeom>
              <a:avLst/>
              <a:gdLst>
                <a:gd name="T0" fmla="*/ 0 w 65"/>
                <a:gd name="T1" fmla="*/ 1 h 1"/>
                <a:gd name="T2" fmla="*/ 65 w 65"/>
                <a:gd name="T3" fmla="*/ 0 h 1"/>
                <a:gd name="T4" fmla="*/ 9 w 65"/>
                <a:gd name="T5" fmla="*/ 1 h 1"/>
                <a:gd name="T6" fmla="*/ 0 w 6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">
                  <a:moveTo>
                    <a:pt x="0" y="1"/>
                  </a:moveTo>
                  <a:lnTo>
                    <a:pt x="65" y="0"/>
                  </a:lnTo>
                  <a:lnTo>
                    <a:pt x="9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32" name="Freeform 232">
              <a:extLst>
                <a:ext uri="{FF2B5EF4-FFF2-40B4-BE49-F238E27FC236}">
                  <a16:creationId xmlns:a16="http://schemas.microsoft.com/office/drawing/2014/main" id="{5455715B-8C08-4C2B-B6EE-1E166BB8A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167"/>
              <a:ext cx="57" cy="1"/>
            </a:xfrm>
            <a:custGeom>
              <a:avLst/>
              <a:gdLst>
                <a:gd name="T0" fmla="*/ 75 w 75"/>
                <a:gd name="T1" fmla="*/ 1 h 1"/>
                <a:gd name="T2" fmla="*/ 0 w 75"/>
                <a:gd name="T3" fmla="*/ 0 h 1"/>
                <a:gd name="T4" fmla="*/ 9 w 75"/>
                <a:gd name="T5" fmla="*/ 0 h 1"/>
                <a:gd name="T6" fmla="*/ 75 w 7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">
                  <a:moveTo>
                    <a:pt x="75" y="1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75" y="1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33" name="Freeform 233">
              <a:extLst>
                <a:ext uri="{FF2B5EF4-FFF2-40B4-BE49-F238E27FC236}">
                  <a16:creationId xmlns:a16="http://schemas.microsoft.com/office/drawing/2014/main" id="{07B02E15-90D9-45D6-967C-56CB63E055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7" y="2888"/>
              <a:ext cx="228" cy="560"/>
            </a:xfrm>
            <a:custGeom>
              <a:avLst/>
              <a:gdLst>
                <a:gd name="T0" fmla="*/ 0 w 296"/>
                <a:gd name="T1" fmla="*/ 733 h 802"/>
                <a:gd name="T2" fmla="*/ 6 w 296"/>
                <a:gd name="T3" fmla="*/ 734 h 802"/>
                <a:gd name="T4" fmla="*/ 16 w 296"/>
                <a:gd name="T5" fmla="*/ 737 h 802"/>
                <a:gd name="T6" fmla="*/ 30 w 296"/>
                <a:gd name="T7" fmla="*/ 740 h 802"/>
                <a:gd name="T8" fmla="*/ 47 w 296"/>
                <a:gd name="T9" fmla="*/ 745 h 802"/>
                <a:gd name="T10" fmla="*/ 67 w 296"/>
                <a:gd name="T11" fmla="*/ 749 h 802"/>
                <a:gd name="T12" fmla="*/ 89 w 296"/>
                <a:gd name="T13" fmla="*/ 754 h 802"/>
                <a:gd name="T14" fmla="*/ 112 w 296"/>
                <a:gd name="T15" fmla="*/ 760 h 802"/>
                <a:gd name="T16" fmla="*/ 136 w 296"/>
                <a:gd name="T17" fmla="*/ 766 h 802"/>
                <a:gd name="T18" fmla="*/ 161 w 296"/>
                <a:gd name="T19" fmla="*/ 771 h 802"/>
                <a:gd name="T20" fmla="*/ 186 w 296"/>
                <a:gd name="T21" fmla="*/ 777 h 802"/>
                <a:gd name="T22" fmla="*/ 209 w 296"/>
                <a:gd name="T23" fmla="*/ 782 h 802"/>
                <a:gd name="T24" fmla="*/ 232 w 296"/>
                <a:gd name="T25" fmla="*/ 787 h 802"/>
                <a:gd name="T26" fmla="*/ 251 w 296"/>
                <a:gd name="T27" fmla="*/ 792 h 802"/>
                <a:gd name="T28" fmla="*/ 270 w 296"/>
                <a:gd name="T29" fmla="*/ 797 h 802"/>
                <a:gd name="T30" fmla="*/ 285 w 296"/>
                <a:gd name="T31" fmla="*/ 800 h 802"/>
                <a:gd name="T32" fmla="*/ 296 w 296"/>
                <a:gd name="T33" fmla="*/ 802 h 802"/>
                <a:gd name="T34" fmla="*/ 296 w 296"/>
                <a:gd name="T35" fmla="*/ 0 h 802"/>
                <a:gd name="T36" fmla="*/ 285 w 296"/>
                <a:gd name="T37" fmla="*/ 2 h 802"/>
                <a:gd name="T38" fmla="*/ 270 w 296"/>
                <a:gd name="T39" fmla="*/ 5 h 802"/>
                <a:gd name="T40" fmla="*/ 251 w 296"/>
                <a:gd name="T41" fmla="*/ 10 h 802"/>
                <a:gd name="T42" fmla="*/ 232 w 296"/>
                <a:gd name="T43" fmla="*/ 15 h 802"/>
                <a:gd name="T44" fmla="*/ 209 w 296"/>
                <a:gd name="T45" fmla="*/ 19 h 802"/>
                <a:gd name="T46" fmla="*/ 186 w 296"/>
                <a:gd name="T47" fmla="*/ 25 h 802"/>
                <a:gd name="T48" fmla="*/ 161 w 296"/>
                <a:gd name="T49" fmla="*/ 31 h 802"/>
                <a:gd name="T50" fmla="*/ 136 w 296"/>
                <a:gd name="T51" fmla="*/ 36 h 802"/>
                <a:gd name="T52" fmla="*/ 112 w 296"/>
                <a:gd name="T53" fmla="*/ 42 h 802"/>
                <a:gd name="T54" fmla="*/ 89 w 296"/>
                <a:gd name="T55" fmla="*/ 47 h 802"/>
                <a:gd name="T56" fmla="*/ 67 w 296"/>
                <a:gd name="T57" fmla="*/ 53 h 802"/>
                <a:gd name="T58" fmla="*/ 47 w 296"/>
                <a:gd name="T59" fmla="*/ 56 h 802"/>
                <a:gd name="T60" fmla="*/ 30 w 296"/>
                <a:gd name="T61" fmla="*/ 61 h 802"/>
                <a:gd name="T62" fmla="*/ 16 w 296"/>
                <a:gd name="T63" fmla="*/ 64 h 802"/>
                <a:gd name="T64" fmla="*/ 6 w 296"/>
                <a:gd name="T65" fmla="*/ 66 h 802"/>
                <a:gd name="T66" fmla="*/ 0 w 296"/>
                <a:gd name="T67" fmla="*/ 68 h 802"/>
                <a:gd name="T68" fmla="*/ 0 w 296"/>
                <a:gd name="T69" fmla="*/ 164 h 802"/>
                <a:gd name="T70" fmla="*/ 0 w 296"/>
                <a:gd name="T71" fmla="*/ 364 h 802"/>
                <a:gd name="T72" fmla="*/ 0 w 296"/>
                <a:gd name="T73" fmla="*/ 581 h 802"/>
                <a:gd name="T74" fmla="*/ 0 w 296"/>
                <a:gd name="T75" fmla="*/ 733 h 802"/>
                <a:gd name="T76" fmla="*/ 14 w 296"/>
                <a:gd name="T77" fmla="*/ 88 h 802"/>
                <a:gd name="T78" fmla="*/ 263 w 296"/>
                <a:gd name="T79" fmla="*/ 39 h 802"/>
                <a:gd name="T80" fmla="*/ 272 w 296"/>
                <a:gd name="T81" fmla="*/ 36 h 802"/>
                <a:gd name="T82" fmla="*/ 272 w 296"/>
                <a:gd name="T83" fmla="*/ 693 h 802"/>
                <a:gd name="T84" fmla="*/ 14 w 296"/>
                <a:gd name="T85" fmla="*/ 653 h 802"/>
                <a:gd name="T86" fmla="*/ 14 w 296"/>
                <a:gd name="T87" fmla="*/ 88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6" h="802">
                  <a:moveTo>
                    <a:pt x="0" y="733"/>
                  </a:moveTo>
                  <a:lnTo>
                    <a:pt x="6" y="734"/>
                  </a:lnTo>
                  <a:lnTo>
                    <a:pt x="16" y="737"/>
                  </a:lnTo>
                  <a:lnTo>
                    <a:pt x="30" y="740"/>
                  </a:lnTo>
                  <a:lnTo>
                    <a:pt x="47" y="745"/>
                  </a:lnTo>
                  <a:lnTo>
                    <a:pt x="67" y="749"/>
                  </a:lnTo>
                  <a:lnTo>
                    <a:pt x="89" y="754"/>
                  </a:lnTo>
                  <a:lnTo>
                    <a:pt x="112" y="760"/>
                  </a:lnTo>
                  <a:lnTo>
                    <a:pt x="136" y="766"/>
                  </a:lnTo>
                  <a:lnTo>
                    <a:pt x="161" y="771"/>
                  </a:lnTo>
                  <a:lnTo>
                    <a:pt x="186" y="777"/>
                  </a:lnTo>
                  <a:lnTo>
                    <a:pt x="209" y="782"/>
                  </a:lnTo>
                  <a:lnTo>
                    <a:pt x="232" y="787"/>
                  </a:lnTo>
                  <a:lnTo>
                    <a:pt x="251" y="792"/>
                  </a:lnTo>
                  <a:lnTo>
                    <a:pt x="270" y="797"/>
                  </a:lnTo>
                  <a:lnTo>
                    <a:pt x="285" y="800"/>
                  </a:lnTo>
                  <a:lnTo>
                    <a:pt x="296" y="802"/>
                  </a:lnTo>
                  <a:lnTo>
                    <a:pt x="296" y="0"/>
                  </a:lnTo>
                  <a:lnTo>
                    <a:pt x="285" y="2"/>
                  </a:lnTo>
                  <a:lnTo>
                    <a:pt x="270" y="5"/>
                  </a:lnTo>
                  <a:lnTo>
                    <a:pt x="251" y="10"/>
                  </a:lnTo>
                  <a:lnTo>
                    <a:pt x="232" y="15"/>
                  </a:lnTo>
                  <a:lnTo>
                    <a:pt x="209" y="19"/>
                  </a:lnTo>
                  <a:lnTo>
                    <a:pt x="186" y="25"/>
                  </a:lnTo>
                  <a:lnTo>
                    <a:pt x="161" y="31"/>
                  </a:lnTo>
                  <a:lnTo>
                    <a:pt x="136" y="36"/>
                  </a:lnTo>
                  <a:lnTo>
                    <a:pt x="112" y="42"/>
                  </a:lnTo>
                  <a:lnTo>
                    <a:pt x="89" y="47"/>
                  </a:lnTo>
                  <a:lnTo>
                    <a:pt x="67" y="53"/>
                  </a:lnTo>
                  <a:lnTo>
                    <a:pt x="47" y="56"/>
                  </a:lnTo>
                  <a:lnTo>
                    <a:pt x="30" y="61"/>
                  </a:lnTo>
                  <a:lnTo>
                    <a:pt x="16" y="64"/>
                  </a:lnTo>
                  <a:lnTo>
                    <a:pt x="6" y="66"/>
                  </a:lnTo>
                  <a:lnTo>
                    <a:pt x="0" y="68"/>
                  </a:lnTo>
                  <a:lnTo>
                    <a:pt x="0" y="164"/>
                  </a:lnTo>
                  <a:lnTo>
                    <a:pt x="0" y="364"/>
                  </a:lnTo>
                  <a:lnTo>
                    <a:pt x="0" y="581"/>
                  </a:lnTo>
                  <a:lnTo>
                    <a:pt x="0" y="733"/>
                  </a:lnTo>
                  <a:close/>
                  <a:moveTo>
                    <a:pt x="14" y="88"/>
                  </a:moveTo>
                  <a:lnTo>
                    <a:pt x="263" y="39"/>
                  </a:lnTo>
                  <a:lnTo>
                    <a:pt x="272" y="36"/>
                  </a:lnTo>
                  <a:lnTo>
                    <a:pt x="272" y="693"/>
                  </a:lnTo>
                  <a:lnTo>
                    <a:pt x="14" y="653"/>
                  </a:lnTo>
                  <a:lnTo>
                    <a:pt x="14" y="88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34" name="Freeform 234">
              <a:extLst>
                <a:ext uri="{FF2B5EF4-FFF2-40B4-BE49-F238E27FC236}">
                  <a16:creationId xmlns:a16="http://schemas.microsoft.com/office/drawing/2014/main" id="{98336F69-4363-4810-AFE7-9777ADC26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2958"/>
              <a:ext cx="11" cy="1"/>
            </a:xfrm>
            <a:custGeom>
              <a:avLst/>
              <a:gdLst>
                <a:gd name="T0" fmla="*/ 15 w 15"/>
                <a:gd name="T1" fmla="*/ 0 h 2"/>
                <a:gd name="T2" fmla="*/ 9 w 15"/>
                <a:gd name="T3" fmla="*/ 1 h 2"/>
                <a:gd name="T4" fmla="*/ 5 w 15"/>
                <a:gd name="T5" fmla="*/ 1 h 2"/>
                <a:gd name="T6" fmla="*/ 1 w 15"/>
                <a:gd name="T7" fmla="*/ 2 h 2"/>
                <a:gd name="T8" fmla="*/ 0 w 15"/>
                <a:gd name="T9" fmla="*/ 2 h 2"/>
                <a:gd name="T10" fmla="*/ 1 w 15"/>
                <a:gd name="T11" fmla="*/ 2 h 2"/>
                <a:gd name="T12" fmla="*/ 3 w 15"/>
                <a:gd name="T13" fmla="*/ 1 h 2"/>
                <a:gd name="T14" fmla="*/ 6 w 15"/>
                <a:gd name="T15" fmla="*/ 1 h 2"/>
                <a:gd name="T16" fmla="*/ 9 w 15"/>
                <a:gd name="T17" fmla="*/ 1 h 2"/>
                <a:gd name="T18" fmla="*/ 10 w 15"/>
                <a:gd name="T19" fmla="*/ 0 h 2"/>
                <a:gd name="T20" fmla="*/ 12 w 15"/>
                <a:gd name="T21" fmla="*/ 0 h 2"/>
                <a:gd name="T22" fmla="*/ 14 w 15"/>
                <a:gd name="T23" fmla="*/ 0 h 2"/>
                <a:gd name="T24" fmla="*/ 15 w 15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2">
                  <a:moveTo>
                    <a:pt x="15" y="0"/>
                  </a:moveTo>
                  <a:lnTo>
                    <a:pt x="9" y="1"/>
                  </a:lnTo>
                  <a:lnTo>
                    <a:pt x="5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9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35" name="Freeform 235">
              <a:extLst>
                <a:ext uri="{FF2B5EF4-FFF2-40B4-BE49-F238E27FC236}">
                  <a16:creationId xmlns:a16="http://schemas.microsoft.com/office/drawing/2014/main" id="{346861CE-67E9-4EE8-B823-71F672D93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" y="3000"/>
              <a:ext cx="106" cy="12"/>
            </a:xfrm>
            <a:custGeom>
              <a:avLst/>
              <a:gdLst>
                <a:gd name="T0" fmla="*/ 138 w 138"/>
                <a:gd name="T1" fmla="*/ 0 h 17"/>
                <a:gd name="T2" fmla="*/ 138 w 138"/>
                <a:gd name="T3" fmla="*/ 0 h 17"/>
                <a:gd name="T4" fmla="*/ 0 w 138"/>
                <a:gd name="T5" fmla="*/ 17 h 17"/>
                <a:gd name="T6" fmla="*/ 138 w 13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7">
                  <a:moveTo>
                    <a:pt x="138" y="0"/>
                  </a:moveTo>
                  <a:lnTo>
                    <a:pt x="138" y="0"/>
                  </a:lnTo>
                  <a:lnTo>
                    <a:pt x="0" y="17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36" name="Freeform 236">
              <a:extLst>
                <a:ext uri="{FF2B5EF4-FFF2-40B4-BE49-F238E27FC236}">
                  <a16:creationId xmlns:a16="http://schemas.microsoft.com/office/drawing/2014/main" id="{34ED073D-0F19-4C49-9FED-F26C8380FE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7" y="2916"/>
              <a:ext cx="66" cy="226"/>
            </a:xfrm>
            <a:custGeom>
              <a:avLst/>
              <a:gdLst>
                <a:gd name="T0" fmla="*/ 85 w 85"/>
                <a:gd name="T1" fmla="*/ 40 h 324"/>
                <a:gd name="T2" fmla="*/ 0 w 85"/>
                <a:gd name="T3" fmla="*/ 0 h 324"/>
                <a:gd name="T4" fmla="*/ 0 w 85"/>
                <a:gd name="T5" fmla="*/ 13 h 324"/>
                <a:gd name="T6" fmla="*/ 0 w 85"/>
                <a:gd name="T7" fmla="*/ 324 h 324"/>
                <a:gd name="T8" fmla="*/ 85 w 85"/>
                <a:gd name="T9" fmla="*/ 286 h 324"/>
                <a:gd name="T10" fmla="*/ 85 w 85"/>
                <a:gd name="T11" fmla="*/ 40 h 324"/>
                <a:gd name="T12" fmla="*/ 69 w 85"/>
                <a:gd name="T13" fmla="*/ 275 h 324"/>
                <a:gd name="T14" fmla="*/ 66 w 85"/>
                <a:gd name="T15" fmla="*/ 276 h 324"/>
                <a:gd name="T16" fmla="*/ 60 w 85"/>
                <a:gd name="T17" fmla="*/ 279 h 324"/>
                <a:gd name="T18" fmla="*/ 53 w 85"/>
                <a:gd name="T19" fmla="*/ 282 h 324"/>
                <a:gd name="T20" fmla="*/ 45 w 85"/>
                <a:gd name="T21" fmla="*/ 286 h 324"/>
                <a:gd name="T22" fmla="*/ 37 w 85"/>
                <a:gd name="T23" fmla="*/ 289 h 324"/>
                <a:gd name="T24" fmla="*/ 29 w 85"/>
                <a:gd name="T25" fmla="*/ 292 h 324"/>
                <a:gd name="T26" fmla="*/ 22 w 85"/>
                <a:gd name="T27" fmla="*/ 296 h 324"/>
                <a:gd name="T28" fmla="*/ 16 w 85"/>
                <a:gd name="T29" fmla="*/ 299 h 324"/>
                <a:gd name="T30" fmla="*/ 16 w 85"/>
                <a:gd name="T31" fmla="*/ 297 h 324"/>
                <a:gd name="T32" fmla="*/ 16 w 85"/>
                <a:gd name="T33" fmla="*/ 295 h 324"/>
                <a:gd name="T34" fmla="*/ 16 w 85"/>
                <a:gd name="T35" fmla="*/ 291 h 324"/>
                <a:gd name="T36" fmla="*/ 16 w 85"/>
                <a:gd name="T37" fmla="*/ 288 h 324"/>
                <a:gd name="T38" fmla="*/ 16 w 85"/>
                <a:gd name="T39" fmla="*/ 227 h 324"/>
                <a:gd name="T40" fmla="*/ 16 w 85"/>
                <a:gd name="T41" fmla="*/ 144 h 324"/>
                <a:gd name="T42" fmla="*/ 16 w 85"/>
                <a:gd name="T43" fmla="*/ 67 h 324"/>
                <a:gd name="T44" fmla="*/ 16 w 85"/>
                <a:gd name="T45" fmla="*/ 25 h 324"/>
                <a:gd name="T46" fmla="*/ 21 w 85"/>
                <a:gd name="T47" fmla="*/ 28 h 324"/>
                <a:gd name="T48" fmla="*/ 26 w 85"/>
                <a:gd name="T49" fmla="*/ 30 h 324"/>
                <a:gd name="T50" fmla="*/ 32 w 85"/>
                <a:gd name="T51" fmla="*/ 33 h 324"/>
                <a:gd name="T52" fmla="*/ 39 w 85"/>
                <a:gd name="T53" fmla="*/ 36 h 324"/>
                <a:gd name="T54" fmla="*/ 45 w 85"/>
                <a:gd name="T55" fmla="*/ 39 h 324"/>
                <a:gd name="T56" fmla="*/ 52 w 85"/>
                <a:gd name="T57" fmla="*/ 41 h 324"/>
                <a:gd name="T58" fmla="*/ 58 w 85"/>
                <a:gd name="T59" fmla="*/ 44 h 324"/>
                <a:gd name="T60" fmla="*/ 62 w 85"/>
                <a:gd name="T61" fmla="*/ 46 h 324"/>
                <a:gd name="T62" fmla="*/ 63 w 85"/>
                <a:gd name="T63" fmla="*/ 47 h 324"/>
                <a:gd name="T64" fmla="*/ 63 w 85"/>
                <a:gd name="T65" fmla="*/ 47 h 324"/>
                <a:gd name="T66" fmla="*/ 64 w 85"/>
                <a:gd name="T67" fmla="*/ 47 h 324"/>
                <a:gd name="T68" fmla="*/ 64 w 85"/>
                <a:gd name="T69" fmla="*/ 48 h 324"/>
                <a:gd name="T70" fmla="*/ 66 w 85"/>
                <a:gd name="T71" fmla="*/ 49 h 324"/>
                <a:gd name="T72" fmla="*/ 67 w 85"/>
                <a:gd name="T73" fmla="*/ 49 h 324"/>
                <a:gd name="T74" fmla="*/ 68 w 85"/>
                <a:gd name="T75" fmla="*/ 49 h 324"/>
                <a:gd name="T76" fmla="*/ 69 w 85"/>
                <a:gd name="T77" fmla="*/ 51 h 324"/>
                <a:gd name="T78" fmla="*/ 69 w 85"/>
                <a:gd name="T79" fmla="*/ 89 h 324"/>
                <a:gd name="T80" fmla="*/ 69 w 85"/>
                <a:gd name="T81" fmla="*/ 162 h 324"/>
                <a:gd name="T82" fmla="*/ 69 w 85"/>
                <a:gd name="T83" fmla="*/ 237 h 324"/>
                <a:gd name="T84" fmla="*/ 69 w 85"/>
                <a:gd name="T85" fmla="*/ 27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5" h="324">
                  <a:moveTo>
                    <a:pt x="85" y="4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0" y="324"/>
                  </a:lnTo>
                  <a:lnTo>
                    <a:pt x="85" y="286"/>
                  </a:lnTo>
                  <a:lnTo>
                    <a:pt x="85" y="40"/>
                  </a:lnTo>
                  <a:close/>
                  <a:moveTo>
                    <a:pt x="69" y="275"/>
                  </a:moveTo>
                  <a:lnTo>
                    <a:pt x="66" y="276"/>
                  </a:lnTo>
                  <a:lnTo>
                    <a:pt x="60" y="279"/>
                  </a:lnTo>
                  <a:lnTo>
                    <a:pt x="53" y="282"/>
                  </a:lnTo>
                  <a:lnTo>
                    <a:pt x="45" y="286"/>
                  </a:lnTo>
                  <a:lnTo>
                    <a:pt x="37" y="289"/>
                  </a:lnTo>
                  <a:lnTo>
                    <a:pt x="29" y="292"/>
                  </a:lnTo>
                  <a:lnTo>
                    <a:pt x="22" y="296"/>
                  </a:lnTo>
                  <a:lnTo>
                    <a:pt x="16" y="299"/>
                  </a:lnTo>
                  <a:lnTo>
                    <a:pt x="16" y="297"/>
                  </a:lnTo>
                  <a:lnTo>
                    <a:pt x="16" y="295"/>
                  </a:lnTo>
                  <a:lnTo>
                    <a:pt x="16" y="291"/>
                  </a:lnTo>
                  <a:lnTo>
                    <a:pt x="16" y="288"/>
                  </a:lnTo>
                  <a:lnTo>
                    <a:pt x="16" y="227"/>
                  </a:lnTo>
                  <a:lnTo>
                    <a:pt x="16" y="144"/>
                  </a:lnTo>
                  <a:lnTo>
                    <a:pt x="16" y="67"/>
                  </a:lnTo>
                  <a:lnTo>
                    <a:pt x="16" y="25"/>
                  </a:lnTo>
                  <a:lnTo>
                    <a:pt x="21" y="28"/>
                  </a:lnTo>
                  <a:lnTo>
                    <a:pt x="26" y="30"/>
                  </a:lnTo>
                  <a:lnTo>
                    <a:pt x="32" y="33"/>
                  </a:lnTo>
                  <a:lnTo>
                    <a:pt x="39" y="36"/>
                  </a:lnTo>
                  <a:lnTo>
                    <a:pt x="45" y="39"/>
                  </a:lnTo>
                  <a:lnTo>
                    <a:pt x="52" y="41"/>
                  </a:lnTo>
                  <a:lnTo>
                    <a:pt x="58" y="44"/>
                  </a:lnTo>
                  <a:lnTo>
                    <a:pt x="62" y="46"/>
                  </a:lnTo>
                  <a:lnTo>
                    <a:pt x="63" y="47"/>
                  </a:lnTo>
                  <a:lnTo>
                    <a:pt x="63" y="47"/>
                  </a:lnTo>
                  <a:lnTo>
                    <a:pt x="64" y="47"/>
                  </a:lnTo>
                  <a:lnTo>
                    <a:pt x="64" y="48"/>
                  </a:lnTo>
                  <a:lnTo>
                    <a:pt x="66" y="49"/>
                  </a:lnTo>
                  <a:lnTo>
                    <a:pt x="67" y="49"/>
                  </a:lnTo>
                  <a:lnTo>
                    <a:pt x="68" y="49"/>
                  </a:lnTo>
                  <a:lnTo>
                    <a:pt x="69" y="51"/>
                  </a:lnTo>
                  <a:lnTo>
                    <a:pt x="69" y="89"/>
                  </a:lnTo>
                  <a:lnTo>
                    <a:pt x="69" y="162"/>
                  </a:lnTo>
                  <a:lnTo>
                    <a:pt x="69" y="237"/>
                  </a:lnTo>
                  <a:lnTo>
                    <a:pt x="69" y="27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37" name="Freeform 237">
              <a:extLst>
                <a:ext uri="{FF2B5EF4-FFF2-40B4-BE49-F238E27FC236}">
                  <a16:creationId xmlns:a16="http://schemas.microsoft.com/office/drawing/2014/main" id="{76CF50BC-F06E-4C6E-8E7C-F062A2C38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1" y="2948"/>
              <a:ext cx="40" cy="177"/>
            </a:xfrm>
            <a:custGeom>
              <a:avLst/>
              <a:gdLst>
                <a:gd name="T0" fmla="*/ 46 w 53"/>
                <a:gd name="T1" fmla="*/ 0 h 253"/>
                <a:gd name="T2" fmla="*/ 45 w 53"/>
                <a:gd name="T3" fmla="*/ 0 h 253"/>
                <a:gd name="T4" fmla="*/ 45 w 53"/>
                <a:gd name="T5" fmla="*/ 0 h 253"/>
                <a:gd name="T6" fmla="*/ 45 w 53"/>
                <a:gd name="T7" fmla="*/ 0 h 253"/>
                <a:gd name="T8" fmla="*/ 44 w 53"/>
                <a:gd name="T9" fmla="*/ 0 h 253"/>
                <a:gd name="T10" fmla="*/ 44 w 53"/>
                <a:gd name="T11" fmla="*/ 45 h 253"/>
                <a:gd name="T12" fmla="*/ 44 w 53"/>
                <a:gd name="T13" fmla="*/ 117 h 253"/>
                <a:gd name="T14" fmla="*/ 44 w 53"/>
                <a:gd name="T15" fmla="*/ 187 h 253"/>
                <a:gd name="T16" fmla="*/ 44 w 53"/>
                <a:gd name="T17" fmla="*/ 221 h 253"/>
                <a:gd name="T18" fmla="*/ 42 w 53"/>
                <a:gd name="T19" fmla="*/ 222 h 253"/>
                <a:gd name="T20" fmla="*/ 37 w 53"/>
                <a:gd name="T21" fmla="*/ 225 h 253"/>
                <a:gd name="T22" fmla="*/ 32 w 53"/>
                <a:gd name="T23" fmla="*/ 227 h 253"/>
                <a:gd name="T24" fmla="*/ 27 w 53"/>
                <a:gd name="T25" fmla="*/ 229 h 253"/>
                <a:gd name="T26" fmla="*/ 20 w 53"/>
                <a:gd name="T27" fmla="*/ 233 h 253"/>
                <a:gd name="T28" fmla="*/ 13 w 53"/>
                <a:gd name="T29" fmla="*/ 236 h 253"/>
                <a:gd name="T30" fmla="*/ 6 w 53"/>
                <a:gd name="T31" fmla="*/ 238 h 253"/>
                <a:gd name="T32" fmla="*/ 0 w 53"/>
                <a:gd name="T33" fmla="*/ 242 h 253"/>
                <a:gd name="T34" fmla="*/ 0 w 53"/>
                <a:gd name="T35" fmla="*/ 245 h 253"/>
                <a:gd name="T36" fmla="*/ 0 w 53"/>
                <a:gd name="T37" fmla="*/ 249 h 253"/>
                <a:gd name="T38" fmla="*/ 0 w 53"/>
                <a:gd name="T39" fmla="*/ 251 h 253"/>
                <a:gd name="T40" fmla="*/ 0 w 53"/>
                <a:gd name="T41" fmla="*/ 253 h 253"/>
                <a:gd name="T42" fmla="*/ 6 w 53"/>
                <a:gd name="T43" fmla="*/ 250 h 253"/>
                <a:gd name="T44" fmla="*/ 13 w 53"/>
                <a:gd name="T45" fmla="*/ 246 h 253"/>
                <a:gd name="T46" fmla="*/ 21 w 53"/>
                <a:gd name="T47" fmla="*/ 243 h 253"/>
                <a:gd name="T48" fmla="*/ 29 w 53"/>
                <a:gd name="T49" fmla="*/ 240 h 253"/>
                <a:gd name="T50" fmla="*/ 37 w 53"/>
                <a:gd name="T51" fmla="*/ 236 h 253"/>
                <a:gd name="T52" fmla="*/ 44 w 53"/>
                <a:gd name="T53" fmla="*/ 233 h 253"/>
                <a:gd name="T54" fmla="*/ 50 w 53"/>
                <a:gd name="T55" fmla="*/ 230 h 253"/>
                <a:gd name="T56" fmla="*/ 53 w 53"/>
                <a:gd name="T57" fmla="*/ 229 h 253"/>
                <a:gd name="T58" fmla="*/ 53 w 53"/>
                <a:gd name="T59" fmla="*/ 191 h 253"/>
                <a:gd name="T60" fmla="*/ 53 w 53"/>
                <a:gd name="T61" fmla="*/ 116 h 253"/>
                <a:gd name="T62" fmla="*/ 53 w 53"/>
                <a:gd name="T63" fmla="*/ 43 h 253"/>
                <a:gd name="T64" fmla="*/ 53 w 53"/>
                <a:gd name="T65" fmla="*/ 5 h 253"/>
                <a:gd name="T66" fmla="*/ 52 w 53"/>
                <a:gd name="T67" fmla="*/ 3 h 253"/>
                <a:gd name="T68" fmla="*/ 51 w 53"/>
                <a:gd name="T69" fmla="*/ 3 h 253"/>
                <a:gd name="T70" fmla="*/ 50 w 53"/>
                <a:gd name="T71" fmla="*/ 3 h 253"/>
                <a:gd name="T72" fmla="*/ 48 w 53"/>
                <a:gd name="T73" fmla="*/ 2 h 253"/>
                <a:gd name="T74" fmla="*/ 48 w 53"/>
                <a:gd name="T75" fmla="*/ 1 h 253"/>
                <a:gd name="T76" fmla="*/ 47 w 53"/>
                <a:gd name="T77" fmla="*/ 1 h 253"/>
                <a:gd name="T78" fmla="*/ 47 w 53"/>
                <a:gd name="T79" fmla="*/ 1 h 253"/>
                <a:gd name="T80" fmla="*/ 46 w 53"/>
                <a:gd name="T8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3" h="253">
                  <a:moveTo>
                    <a:pt x="46" y="0"/>
                  </a:move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4" y="45"/>
                  </a:lnTo>
                  <a:lnTo>
                    <a:pt x="44" y="117"/>
                  </a:lnTo>
                  <a:lnTo>
                    <a:pt x="44" y="187"/>
                  </a:lnTo>
                  <a:lnTo>
                    <a:pt x="44" y="221"/>
                  </a:lnTo>
                  <a:lnTo>
                    <a:pt x="42" y="222"/>
                  </a:lnTo>
                  <a:lnTo>
                    <a:pt x="37" y="225"/>
                  </a:lnTo>
                  <a:lnTo>
                    <a:pt x="32" y="227"/>
                  </a:lnTo>
                  <a:lnTo>
                    <a:pt x="27" y="229"/>
                  </a:lnTo>
                  <a:lnTo>
                    <a:pt x="20" y="233"/>
                  </a:lnTo>
                  <a:lnTo>
                    <a:pt x="13" y="236"/>
                  </a:lnTo>
                  <a:lnTo>
                    <a:pt x="6" y="238"/>
                  </a:lnTo>
                  <a:lnTo>
                    <a:pt x="0" y="242"/>
                  </a:lnTo>
                  <a:lnTo>
                    <a:pt x="0" y="245"/>
                  </a:lnTo>
                  <a:lnTo>
                    <a:pt x="0" y="249"/>
                  </a:lnTo>
                  <a:lnTo>
                    <a:pt x="0" y="251"/>
                  </a:lnTo>
                  <a:lnTo>
                    <a:pt x="0" y="253"/>
                  </a:lnTo>
                  <a:lnTo>
                    <a:pt x="6" y="250"/>
                  </a:lnTo>
                  <a:lnTo>
                    <a:pt x="13" y="246"/>
                  </a:lnTo>
                  <a:lnTo>
                    <a:pt x="21" y="243"/>
                  </a:lnTo>
                  <a:lnTo>
                    <a:pt x="29" y="240"/>
                  </a:lnTo>
                  <a:lnTo>
                    <a:pt x="37" y="236"/>
                  </a:lnTo>
                  <a:lnTo>
                    <a:pt x="44" y="233"/>
                  </a:lnTo>
                  <a:lnTo>
                    <a:pt x="50" y="230"/>
                  </a:lnTo>
                  <a:lnTo>
                    <a:pt x="53" y="229"/>
                  </a:lnTo>
                  <a:lnTo>
                    <a:pt x="53" y="191"/>
                  </a:lnTo>
                  <a:lnTo>
                    <a:pt x="53" y="116"/>
                  </a:lnTo>
                  <a:lnTo>
                    <a:pt x="53" y="43"/>
                  </a:lnTo>
                  <a:lnTo>
                    <a:pt x="53" y="5"/>
                  </a:lnTo>
                  <a:lnTo>
                    <a:pt x="52" y="3"/>
                  </a:lnTo>
                  <a:lnTo>
                    <a:pt x="51" y="3"/>
                  </a:lnTo>
                  <a:lnTo>
                    <a:pt x="50" y="3"/>
                  </a:lnTo>
                  <a:lnTo>
                    <a:pt x="48" y="2"/>
                  </a:lnTo>
                  <a:lnTo>
                    <a:pt x="48" y="1"/>
                  </a:lnTo>
                  <a:lnTo>
                    <a:pt x="47" y="1"/>
                  </a:lnTo>
                  <a:lnTo>
                    <a:pt x="47" y="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38" name="Freeform 238">
              <a:extLst>
                <a:ext uri="{FF2B5EF4-FFF2-40B4-BE49-F238E27FC236}">
                  <a16:creationId xmlns:a16="http://schemas.microsoft.com/office/drawing/2014/main" id="{C564F9B8-F569-4F1E-A8C1-E3624BC09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1" y="2934"/>
              <a:ext cx="32" cy="183"/>
            </a:xfrm>
            <a:custGeom>
              <a:avLst/>
              <a:gdLst>
                <a:gd name="T0" fmla="*/ 44 w 44"/>
                <a:gd name="T1" fmla="*/ 21 h 263"/>
                <a:gd name="T2" fmla="*/ 39 w 44"/>
                <a:gd name="T3" fmla="*/ 19 h 263"/>
                <a:gd name="T4" fmla="*/ 33 w 44"/>
                <a:gd name="T5" fmla="*/ 16 h 263"/>
                <a:gd name="T6" fmla="*/ 28 w 44"/>
                <a:gd name="T7" fmla="*/ 13 h 263"/>
                <a:gd name="T8" fmla="*/ 21 w 44"/>
                <a:gd name="T9" fmla="*/ 11 h 263"/>
                <a:gd name="T10" fmla="*/ 15 w 44"/>
                <a:gd name="T11" fmla="*/ 8 h 263"/>
                <a:gd name="T12" fmla="*/ 9 w 44"/>
                <a:gd name="T13" fmla="*/ 5 h 263"/>
                <a:gd name="T14" fmla="*/ 5 w 44"/>
                <a:gd name="T15" fmla="*/ 3 h 263"/>
                <a:gd name="T16" fmla="*/ 0 w 44"/>
                <a:gd name="T17" fmla="*/ 0 h 263"/>
                <a:gd name="T18" fmla="*/ 0 w 44"/>
                <a:gd name="T19" fmla="*/ 42 h 263"/>
                <a:gd name="T20" fmla="*/ 0 w 44"/>
                <a:gd name="T21" fmla="*/ 119 h 263"/>
                <a:gd name="T22" fmla="*/ 0 w 44"/>
                <a:gd name="T23" fmla="*/ 202 h 263"/>
                <a:gd name="T24" fmla="*/ 0 w 44"/>
                <a:gd name="T25" fmla="*/ 263 h 263"/>
                <a:gd name="T26" fmla="*/ 6 w 44"/>
                <a:gd name="T27" fmla="*/ 259 h 263"/>
                <a:gd name="T28" fmla="*/ 13 w 44"/>
                <a:gd name="T29" fmla="*/ 257 h 263"/>
                <a:gd name="T30" fmla="*/ 20 w 44"/>
                <a:gd name="T31" fmla="*/ 254 h 263"/>
                <a:gd name="T32" fmla="*/ 27 w 44"/>
                <a:gd name="T33" fmla="*/ 250 h 263"/>
                <a:gd name="T34" fmla="*/ 32 w 44"/>
                <a:gd name="T35" fmla="*/ 248 h 263"/>
                <a:gd name="T36" fmla="*/ 37 w 44"/>
                <a:gd name="T37" fmla="*/ 246 h 263"/>
                <a:gd name="T38" fmla="*/ 42 w 44"/>
                <a:gd name="T39" fmla="*/ 243 h 263"/>
                <a:gd name="T40" fmla="*/ 44 w 44"/>
                <a:gd name="T41" fmla="*/ 242 h 263"/>
                <a:gd name="T42" fmla="*/ 44 w 44"/>
                <a:gd name="T43" fmla="*/ 208 h 263"/>
                <a:gd name="T44" fmla="*/ 44 w 44"/>
                <a:gd name="T45" fmla="*/ 138 h 263"/>
                <a:gd name="T46" fmla="*/ 44 w 44"/>
                <a:gd name="T47" fmla="*/ 66 h 263"/>
                <a:gd name="T48" fmla="*/ 44 w 44"/>
                <a:gd name="T49" fmla="*/ 2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" h="263">
                  <a:moveTo>
                    <a:pt x="44" y="21"/>
                  </a:moveTo>
                  <a:lnTo>
                    <a:pt x="39" y="19"/>
                  </a:lnTo>
                  <a:lnTo>
                    <a:pt x="33" y="16"/>
                  </a:lnTo>
                  <a:lnTo>
                    <a:pt x="28" y="13"/>
                  </a:lnTo>
                  <a:lnTo>
                    <a:pt x="21" y="11"/>
                  </a:lnTo>
                  <a:lnTo>
                    <a:pt x="15" y="8"/>
                  </a:lnTo>
                  <a:lnTo>
                    <a:pt x="9" y="5"/>
                  </a:lnTo>
                  <a:lnTo>
                    <a:pt x="5" y="3"/>
                  </a:lnTo>
                  <a:lnTo>
                    <a:pt x="0" y="0"/>
                  </a:lnTo>
                  <a:lnTo>
                    <a:pt x="0" y="42"/>
                  </a:lnTo>
                  <a:lnTo>
                    <a:pt x="0" y="119"/>
                  </a:lnTo>
                  <a:lnTo>
                    <a:pt x="0" y="202"/>
                  </a:lnTo>
                  <a:lnTo>
                    <a:pt x="0" y="263"/>
                  </a:lnTo>
                  <a:lnTo>
                    <a:pt x="6" y="259"/>
                  </a:lnTo>
                  <a:lnTo>
                    <a:pt x="13" y="257"/>
                  </a:lnTo>
                  <a:lnTo>
                    <a:pt x="20" y="254"/>
                  </a:lnTo>
                  <a:lnTo>
                    <a:pt x="27" y="250"/>
                  </a:lnTo>
                  <a:lnTo>
                    <a:pt x="32" y="248"/>
                  </a:lnTo>
                  <a:lnTo>
                    <a:pt x="37" y="246"/>
                  </a:lnTo>
                  <a:lnTo>
                    <a:pt x="42" y="243"/>
                  </a:lnTo>
                  <a:lnTo>
                    <a:pt x="44" y="242"/>
                  </a:lnTo>
                  <a:lnTo>
                    <a:pt x="44" y="208"/>
                  </a:lnTo>
                  <a:lnTo>
                    <a:pt x="44" y="138"/>
                  </a:lnTo>
                  <a:lnTo>
                    <a:pt x="44" y="66"/>
                  </a:lnTo>
                  <a:lnTo>
                    <a:pt x="44" y="21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39" name="Freeform 239">
              <a:extLst>
                <a:ext uri="{FF2B5EF4-FFF2-40B4-BE49-F238E27FC236}">
                  <a16:creationId xmlns:a16="http://schemas.microsoft.com/office/drawing/2014/main" id="{678CCB0D-5A16-4D6C-AF79-7B3B716AB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" y="3088"/>
              <a:ext cx="147" cy="32"/>
            </a:xfrm>
            <a:custGeom>
              <a:avLst/>
              <a:gdLst>
                <a:gd name="T0" fmla="*/ 130 w 190"/>
                <a:gd name="T1" fmla="*/ 32 h 46"/>
                <a:gd name="T2" fmla="*/ 130 w 190"/>
                <a:gd name="T3" fmla="*/ 16 h 46"/>
                <a:gd name="T4" fmla="*/ 174 w 190"/>
                <a:gd name="T5" fmla="*/ 15 h 46"/>
                <a:gd name="T6" fmla="*/ 180 w 190"/>
                <a:gd name="T7" fmla="*/ 9 h 46"/>
                <a:gd name="T8" fmla="*/ 190 w 190"/>
                <a:gd name="T9" fmla="*/ 0 h 46"/>
                <a:gd name="T10" fmla="*/ 181 w 190"/>
                <a:gd name="T11" fmla="*/ 0 h 46"/>
                <a:gd name="T12" fmla="*/ 181 w 190"/>
                <a:gd name="T13" fmla="*/ 0 h 46"/>
                <a:gd name="T14" fmla="*/ 180 w 190"/>
                <a:gd name="T15" fmla="*/ 0 h 46"/>
                <a:gd name="T16" fmla="*/ 172 w 190"/>
                <a:gd name="T17" fmla="*/ 1 h 46"/>
                <a:gd name="T18" fmla="*/ 170 w 190"/>
                <a:gd name="T19" fmla="*/ 1 h 46"/>
                <a:gd name="T20" fmla="*/ 89 w 190"/>
                <a:gd name="T21" fmla="*/ 6 h 46"/>
                <a:gd name="T22" fmla="*/ 0 w 190"/>
                <a:gd name="T23" fmla="*/ 11 h 46"/>
                <a:gd name="T24" fmla="*/ 0 w 190"/>
                <a:gd name="T25" fmla="*/ 46 h 46"/>
                <a:gd name="T26" fmla="*/ 56 w 190"/>
                <a:gd name="T27" fmla="*/ 45 h 46"/>
                <a:gd name="T28" fmla="*/ 130 w 190"/>
                <a:gd name="T29" fmla="*/ 44 h 46"/>
                <a:gd name="T30" fmla="*/ 142 w 190"/>
                <a:gd name="T31" fmla="*/ 44 h 46"/>
                <a:gd name="T32" fmla="*/ 156 w 190"/>
                <a:gd name="T33" fmla="*/ 32 h 46"/>
                <a:gd name="T34" fmla="*/ 130 w 190"/>
                <a:gd name="T35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0" h="46">
                  <a:moveTo>
                    <a:pt x="130" y="32"/>
                  </a:moveTo>
                  <a:lnTo>
                    <a:pt x="130" y="16"/>
                  </a:lnTo>
                  <a:lnTo>
                    <a:pt x="174" y="15"/>
                  </a:lnTo>
                  <a:lnTo>
                    <a:pt x="180" y="9"/>
                  </a:lnTo>
                  <a:lnTo>
                    <a:pt x="190" y="0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80" y="0"/>
                  </a:lnTo>
                  <a:lnTo>
                    <a:pt x="172" y="1"/>
                  </a:lnTo>
                  <a:lnTo>
                    <a:pt x="170" y="1"/>
                  </a:lnTo>
                  <a:lnTo>
                    <a:pt x="89" y="6"/>
                  </a:lnTo>
                  <a:lnTo>
                    <a:pt x="0" y="11"/>
                  </a:lnTo>
                  <a:lnTo>
                    <a:pt x="0" y="46"/>
                  </a:lnTo>
                  <a:lnTo>
                    <a:pt x="56" y="45"/>
                  </a:lnTo>
                  <a:lnTo>
                    <a:pt x="130" y="44"/>
                  </a:lnTo>
                  <a:lnTo>
                    <a:pt x="142" y="44"/>
                  </a:lnTo>
                  <a:lnTo>
                    <a:pt x="156" y="32"/>
                  </a:lnTo>
                  <a:lnTo>
                    <a:pt x="130" y="32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40" name="Freeform 240">
              <a:extLst>
                <a:ext uri="{FF2B5EF4-FFF2-40B4-BE49-F238E27FC236}">
                  <a16:creationId xmlns:a16="http://schemas.microsoft.com/office/drawing/2014/main" id="{337EA6A0-5748-435E-8439-CD11B98C1D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56" y="3128"/>
              <a:ext cx="48" cy="29"/>
            </a:xfrm>
            <a:custGeom>
              <a:avLst/>
              <a:gdLst>
                <a:gd name="T0" fmla="*/ 24 w 61"/>
                <a:gd name="T1" fmla="*/ 18 h 41"/>
                <a:gd name="T2" fmla="*/ 24 w 61"/>
                <a:gd name="T3" fmla="*/ 29 h 41"/>
                <a:gd name="T4" fmla="*/ 14 w 61"/>
                <a:gd name="T5" fmla="*/ 29 h 41"/>
                <a:gd name="T6" fmla="*/ 0 w 61"/>
                <a:gd name="T7" fmla="*/ 41 h 41"/>
                <a:gd name="T8" fmla="*/ 14 w 61"/>
                <a:gd name="T9" fmla="*/ 41 h 41"/>
                <a:gd name="T10" fmla="*/ 24 w 61"/>
                <a:gd name="T11" fmla="*/ 41 h 41"/>
                <a:gd name="T12" fmla="*/ 42 w 61"/>
                <a:gd name="T13" fmla="*/ 41 h 41"/>
                <a:gd name="T14" fmla="*/ 61 w 61"/>
                <a:gd name="T15" fmla="*/ 24 h 41"/>
                <a:gd name="T16" fmla="*/ 61 w 61"/>
                <a:gd name="T17" fmla="*/ 18 h 41"/>
                <a:gd name="T18" fmla="*/ 61 w 61"/>
                <a:gd name="T19" fmla="*/ 11 h 41"/>
                <a:gd name="T20" fmla="*/ 61 w 61"/>
                <a:gd name="T21" fmla="*/ 6 h 41"/>
                <a:gd name="T22" fmla="*/ 61 w 61"/>
                <a:gd name="T23" fmla="*/ 0 h 41"/>
                <a:gd name="T24" fmla="*/ 42 w 61"/>
                <a:gd name="T25" fmla="*/ 1 h 41"/>
                <a:gd name="T26" fmla="*/ 24 w 61"/>
                <a:gd name="T27" fmla="*/ 18 h 41"/>
                <a:gd name="T28" fmla="*/ 51 w 61"/>
                <a:gd name="T29" fmla="*/ 20 h 41"/>
                <a:gd name="T30" fmla="*/ 49 w 61"/>
                <a:gd name="T31" fmla="*/ 24 h 41"/>
                <a:gd name="T32" fmla="*/ 47 w 61"/>
                <a:gd name="T33" fmla="*/ 26 h 41"/>
                <a:gd name="T34" fmla="*/ 45 w 61"/>
                <a:gd name="T35" fmla="*/ 29 h 41"/>
                <a:gd name="T36" fmla="*/ 40 w 61"/>
                <a:gd name="T37" fmla="*/ 30 h 41"/>
                <a:gd name="T38" fmla="*/ 37 w 61"/>
                <a:gd name="T39" fmla="*/ 29 h 41"/>
                <a:gd name="T40" fmla="*/ 34 w 61"/>
                <a:gd name="T41" fmla="*/ 26 h 41"/>
                <a:gd name="T42" fmla="*/ 32 w 61"/>
                <a:gd name="T43" fmla="*/ 24 h 41"/>
                <a:gd name="T44" fmla="*/ 31 w 61"/>
                <a:gd name="T45" fmla="*/ 20 h 41"/>
                <a:gd name="T46" fmla="*/ 32 w 61"/>
                <a:gd name="T47" fmla="*/ 16 h 41"/>
                <a:gd name="T48" fmla="*/ 34 w 61"/>
                <a:gd name="T49" fmla="*/ 13 h 41"/>
                <a:gd name="T50" fmla="*/ 37 w 61"/>
                <a:gd name="T51" fmla="*/ 11 h 41"/>
                <a:gd name="T52" fmla="*/ 40 w 61"/>
                <a:gd name="T53" fmla="*/ 10 h 41"/>
                <a:gd name="T54" fmla="*/ 45 w 61"/>
                <a:gd name="T55" fmla="*/ 11 h 41"/>
                <a:gd name="T56" fmla="*/ 47 w 61"/>
                <a:gd name="T57" fmla="*/ 13 h 41"/>
                <a:gd name="T58" fmla="*/ 49 w 61"/>
                <a:gd name="T59" fmla="*/ 16 h 41"/>
                <a:gd name="T60" fmla="*/ 51 w 61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41">
                  <a:moveTo>
                    <a:pt x="24" y="18"/>
                  </a:moveTo>
                  <a:lnTo>
                    <a:pt x="24" y="29"/>
                  </a:lnTo>
                  <a:lnTo>
                    <a:pt x="14" y="29"/>
                  </a:lnTo>
                  <a:lnTo>
                    <a:pt x="0" y="41"/>
                  </a:lnTo>
                  <a:lnTo>
                    <a:pt x="14" y="41"/>
                  </a:lnTo>
                  <a:lnTo>
                    <a:pt x="24" y="41"/>
                  </a:lnTo>
                  <a:lnTo>
                    <a:pt x="42" y="41"/>
                  </a:lnTo>
                  <a:lnTo>
                    <a:pt x="61" y="24"/>
                  </a:lnTo>
                  <a:lnTo>
                    <a:pt x="61" y="18"/>
                  </a:lnTo>
                  <a:lnTo>
                    <a:pt x="61" y="11"/>
                  </a:lnTo>
                  <a:lnTo>
                    <a:pt x="61" y="6"/>
                  </a:lnTo>
                  <a:lnTo>
                    <a:pt x="61" y="0"/>
                  </a:lnTo>
                  <a:lnTo>
                    <a:pt x="42" y="1"/>
                  </a:lnTo>
                  <a:lnTo>
                    <a:pt x="24" y="18"/>
                  </a:lnTo>
                  <a:close/>
                  <a:moveTo>
                    <a:pt x="51" y="20"/>
                  </a:moveTo>
                  <a:lnTo>
                    <a:pt x="49" y="24"/>
                  </a:lnTo>
                  <a:lnTo>
                    <a:pt x="47" y="26"/>
                  </a:lnTo>
                  <a:lnTo>
                    <a:pt x="45" y="29"/>
                  </a:lnTo>
                  <a:lnTo>
                    <a:pt x="40" y="30"/>
                  </a:lnTo>
                  <a:lnTo>
                    <a:pt x="37" y="29"/>
                  </a:lnTo>
                  <a:lnTo>
                    <a:pt x="34" y="26"/>
                  </a:lnTo>
                  <a:lnTo>
                    <a:pt x="32" y="24"/>
                  </a:lnTo>
                  <a:lnTo>
                    <a:pt x="31" y="20"/>
                  </a:lnTo>
                  <a:lnTo>
                    <a:pt x="32" y="16"/>
                  </a:lnTo>
                  <a:lnTo>
                    <a:pt x="34" y="13"/>
                  </a:lnTo>
                  <a:lnTo>
                    <a:pt x="37" y="11"/>
                  </a:lnTo>
                  <a:lnTo>
                    <a:pt x="40" y="10"/>
                  </a:lnTo>
                  <a:lnTo>
                    <a:pt x="45" y="11"/>
                  </a:lnTo>
                  <a:lnTo>
                    <a:pt x="47" y="13"/>
                  </a:lnTo>
                  <a:lnTo>
                    <a:pt x="49" y="16"/>
                  </a:lnTo>
                  <a:lnTo>
                    <a:pt x="51" y="2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41" name="Freeform 241">
              <a:extLst>
                <a:ext uri="{FF2B5EF4-FFF2-40B4-BE49-F238E27FC236}">
                  <a16:creationId xmlns:a16="http://schemas.microsoft.com/office/drawing/2014/main" id="{92B7FEE5-9FE7-4AD9-82AC-BA79E743F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" y="3129"/>
              <a:ext cx="96" cy="28"/>
            </a:xfrm>
            <a:custGeom>
              <a:avLst/>
              <a:gdLst>
                <a:gd name="T0" fmla="*/ 0 w 125"/>
                <a:gd name="T1" fmla="*/ 2 h 39"/>
                <a:gd name="T2" fmla="*/ 0 w 125"/>
                <a:gd name="T3" fmla="*/ 38 h 39"/>
                <a:gd name="T4" fmla="*/ 83 w 125"/>
                <a:gd name="T5" fmla="*/ 39 h 39"/>
                <a:gd name="T6" fmla="*/ 125 w 125"/>
                <a:gd name="T7" fmla="*/ 0 h 39"/>
                <a:gd name="T8" fmla="*/ 0 w 125"/>
                <a:gd name="T9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39">
                  <a:moveTo>
                    <a:pt x="0" y="2"/>
                  </a:moveTo>
                  <a:lnTo>
                    <a:pt x="0" y="38"/>
                  </a:lnTo>
                  <a:lnTo>
                    <a:pt x="83" y="39"/>
                  </a:lnTo>
                  <a:lnTo>
                    <a:pt x="12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42" name="Freeform 242">
              <a:extLst>
                <a:ext uri="{FF2B5EF4-FFF2-40B4-BE49-F238E27FC236}">
                  <a16:creationId xmlns:a16="http://schemas.microsoft.com/office/drawing/2014/main" id="{A9621480-561C-4810-B544-897CF0049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3168"/>
              <a:ext cx="38" cy="7"/>
            </a:xfrm>
            <a:custGeom>
              <a:avLst/>
              <a:gdLst>
                <a:gd name="T0" fmla="*/ 41 w 51"/>
                <a:gd name="T1" fmla="*/ 9 h 9"/>
                <a:gd name="T2" fmla="*/ 50 w 51"/>
                <a:gd name="T3" fmla="*/ 1 h 9"/>
                <a:gd name="T4" fmla="*/ 51 w 51"/>
                <a:gd name="T5" fmla="*/ 0 h 9"/>
                <a:gd name="T6" fmla="*/ 34 w 51"/>
                <a:gd name="T7" fmla="*/ 0 h 9"/>
                <a:gd name="T8" fmla="*/ 10 w 51"/>
                <a:gd name="T9" fmla="*/ 0 h 9"/>
                <a:gd name="T10" fmla="*/ 0 w 51"/>
                <a:gd name="T11" fmla="*/ 9 h 9"/>
                <a:gd name="T12" fmla="*/ 41 w 51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9">
                  <a:moveTo>
                    <a:pt x="41" y="9"/>
                  </a:moveTo>
                  <a:lnTo>
                    <a:pt x="50" y="1"/>
                  </a:lnTo>
                  <a:lnTo>
                    <a:pt x="51" y="0"/>
                  </a:lnTo>
                  <a:lnTo>
                    <a:pt x="34" y="0"/>
                  </a:lnTo>
                  <a:lnTo>
                    <a:pt x="10" y="0"/>
                  </a:lnTo>
                  <a:lnTo>
                    <a:pt x="0" y="9"/>
                  </a:lnTo>
                  <a:lnTo>
                    <a:pt x="41" y="9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43" name="Freeform 243">
              <a:extLst>
                <a:ext uri="{FF2B5EF4-FFF2-40B4-BE49-F238E27FC236}">
                  <a16:creationId xmlns:a16="http://schemas.microsoft.com/office/drawing/2014/main" id="{1A7052F8-9906-4A58-BEE0-54A872711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" y="3167"/>
              <a:ext cx="50" cy="25"/>
            </a:xfrm>
            <a:custGeom>
              <a:avLst/>
              <a:gdLst>
                <a:gd name="T0" fmla="*/ 0 w 66"/>
                <a:gd name="T1" fmla="*/ 0 h 36"/>
                <a:gd name="T2" fmla="*/ 0 w 66"/>
                <a:gd name="T3" fmla="*/ 35 h 36"/>
                <a:gd name="T4" fmla="*/ 29 w 66"/>
                <a:gd name="T5" fmla="*/ 36 h 36"/>
                <a:gd name="T6" fmla="*/ 66 w 66"/>
                <a:gd name="T7" fmla="*/ 1 h 36"/>
                <a:gd name="T8" fmla="*/ 0 w 6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6">
                  <a:moveTo>
                    <a:pt x="0" y="0"/>
                  </a:moveTo>
                  <a:lnTo>
                    <a:pt x="0" y="35"/>
                  </a:lnTo>
                  <a:lnTo>
                    <a:pt x="29" y="36"/>
                  </a:lnTo>
                  <a:lnTo>
                    <a:pt x="66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44" name="Freeform 244">
              <a:extLst>
                <a:ext uri="{FF2B5EF4-FFF2-40B4-BE49-F238E27FC236}">
                  <a16:creationId xmlns:a16="http://schemas.microsoft.com/office/drawing/2014/main" id="{BF0CA65C-5410-4918-8222-AF0206660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" y="3175"/>
              <a:ext cx="40" cy="20"/>
            </a:xfrm>
            <a:custGeom>
              <a:avLst/>
              <a:gdLst>
                <a:gd name="T0" fmla="*/ 28 w 52"/>
                <a:gd name="T1" fmla="*/ 15 h 27"/>
                <a:gd name="T2" fmla="*/ 28 w 52"/>
                <a:gd name="T3" fmla="*/ 0 h 27"/>
                <a:gd name="T4" fmla="*/ 0 w 52"/>
                <a:gd name="T5" fmla="*/ 26 h 27"/>
                <a:gd name="T6" fmla="*/ 7 w 52"/>
                <a:gd name="T7" fmla="*/ 26 h 27"/>
                <a:gd name="T8" fmla="*/ 28 w 52"/>
                <a:gd name="T9" fmla="*/ 27 h 27"/>
                <a:gd name="T10" fmla="*/ 34 w 52"/>
                <a:gd name="T11" fmla="*/ 27 h 27"/>
                <a:gd name="T12" fmla="*/ 39 w 52"/>
                <a:gd name="T13" fmla="*/ 27 h 27"/>
                <a:gd name="T14" fmla="*/ 52 w 52"/>
                <a:gd name="T15" fmla="*/ 16 h 27"/>
                <a:gd name="T16" fmla="*/ 28 w 52"/>
                <a:gd name="T17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7">
                  <a:moveTo>
                    <a:pt x="28" y="15"/>
                  </a:moveTo>
                  <a:lnTo>
                    <a:pt x="28" y="0"/>
                  </a:lnTo>
                  <a:lnTo>
                    <a:pt x="0" y="26"/>
                  </a:lnTo>
                  <a:lnTo>
                    <a:pt x="7" y="26"/>
                  </a:lnTo>
                  <a:lnTo>
                    <a:pt x="28" y="27"/>
                  </a:lnTo>
                  <a:lnTo>
                    <a:pt x="34" y="27"/>
                  </a:lnTo>
                  <a:lnTo>
                    <a:pt x="39" y="27"/>
                  </a:lnTo>
                  <a:lnTo>
                    <a:pt x="52" y="16"/>
                  </a:lnTo>
                  <a:lnTo>
                    <a:pt x="28" y="15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45" name="Freeform 245">
              <a:extLst>
                <a:ext uri="{FF2B5EF4-FFF2-40B4-BE49-F238E27FC236}">
                  <a16:creationId xmlns:a16="http://schemas.microsoft.com/office/drawing/2014/main" id="{401CD5EA-B6B8-42D2-BEB7-BDDEA46EF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" y="3202"/>
              <a:ext cx="8" cy="8"/>
            </a:xfrm>
            <a:custGeom>
              <a:avLst/>
              <a:gdLst>
                <a:gd name="T0" fmla="*/ 12 w 12"/>
                <a:gd name="T1" fmla="*/ 0 h 11"/>
                <a:gd name="T2" fmla="*/ 0 w 12"/>
                <a:gd name="T3" fmla="*/ 0 h 11"/>
                <a:gd name="T4" fmla="*/ 0 w 12"/>
                <a:gd name="T5" fmla="*/ 11 h 11"/>
                <a:gd name="T6" fmla="*/ 12 w 12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1">
                  <a:moveTo>
                    <a:pt x="12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46" name="Freeform 246">
              <a:extLst>
                <a:ext uri="{FF2B5EF4-FFF2-40B4-BE49-F238E27FC236}">
                  <a16:creationId xmlns:a16="http://schemas.microsoft.com/office/drawing/2014/main" id="{52F96F90-F78C-4544-8FF9-44ACC50DB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4" y="3205"/>
              <a:ext cx="59" cy="26"/>
            </a:xfrm>
            <a:custGeom>
              <a:avLst/>
              <a:gdLst>
                <a:gd name="T0" fmla="*/ 43 w 76"/>
                <a:gd name="T1" fmla="*/ 0 h 38"/>
                <a:gd name="T2" fmla="*/ 37 w 76"/>
                <a:gd name="T3" fmla="*/ 0 h 38"/>
                <a:gd name="T4" fmla="*/ 0 w 76"/>
                <a:gd name="T5" fmla="*/ 36 h 38"/>
                <a:gd name="T6" fmla="*/ 17 w 76"/>
                <a:gd name="T7" fmla="*/ 37 h 38"/>
                <a:gd name="T8" fmla="*/ 37 w 76"/>
                <a:gd name="T9" fmla="*/ 38 h 38"/>
                <a:gd name="T10" fmla="*/ 76 w 76"/>
                <a:gd name="T11" fmla="*/ 1 h 38"/>
                <a:gd name="T12" fmla="*/ 43 w 76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8">
                  <a:moveTo>
                    <a:pt x="43" y="0"/>
                  </a:moveTo>
                  <a:lnTo>
                    <a:pt x="37" y="0"/>
                  </a:lnTo>
                  <a:lnTo>
                    <a:pt x="0" y="36"/>
                  </a:lnTo>
                  <a:lnTo>
                    <a:pt x="17" y="37"/>
                  </a:lnTo>
                  <a:lnTo>
                    <a:pt x="37" y="38"/>
                  </a:lnTo>
                  <a:lnTo>
                    <a:pt x="76" y="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47" name="Freeform 247">
              <a:extLst>
                <a:ext uri="{FF2B5EF4-FFF2-40B4-BE49-F238E27FC236}">
                  <a16:creationId xmlns:a16="http://schemas.microsoft.com/office/drawing/2014/main" id="{3113A644-6F9F-4AEE-AF91-85B477F5D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1" y="3232"/>
              <a:ext cx="63" cy="5"/>
            </a:xfrm>
            <a:custGeom>
              <a:avLst/>
              <a:gdLst>
                <a:gd name="T0" fmla="*/ 0 w 82"/>
                <a:gd name="T1" fmla="*/ 0 h 5"/>
                <a:gd name="T2" fmla="*/ 82 w 82"/>
                <a:gd name="T3" fmla="*/ 5 h 5"/>
                <a:gd name="T4" fmla="*/ 45 w 82"/>
                <a:gd name="T5" fmla="*/ 3 h 5"/>
                <a:gd name="T6" fmla="*/ 0 w 8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5">
                  <a:moveTo>
                    <a:pt x="0" y="0"/>
                  </a:moveTo>
                  <a:lnTo>
                    <a:pt x="82" y="5"/>
                  </a:lnTo>
                  <a:lnTo>
                    <a:pt x="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48" name="Freeform 248">
              <a:extLst>
                <a:ext uri="{FF2B5EF4-FFF2-40B4-BE49-F238E27FC236}">
                  <a16:creationId xmlns:a16="http://schemas.microsoft.com/office/drawing/2014/main" id="{809DD0F6-AC4F-4376-8EBC-C0A504C24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" y="3263"/>
              <a:ext cx="19" cy="15"/>
            </a:xfrm>
            <a:custGeom>
              <a:avLst/>
              <a:gdLst>
                <a:gd name="T0" fmla="*/ 23 w 23"/>
                <a:gd name="T1" fmla="*/ 23 h 23"/>
                <a:gd name="T2" fmla="*/ 23 w 23"/>
                <a:gd name="T3" fmla="*/ 18 h 23"/>
                <a:gd name="T4" fmla="*/ 23 w 23"/>
                <a:gd name="T5" fmla="*/ 12 h 23"/>
                <a:gd name="T6" fmla="*/ 23 w 23"/>
                <a:gd name="T7" fmla="*/ 6 h 23"/>
                <a:gd name="T8" fmla="*/ 23 w 23"/>
                <a:gd name="T9" fmla="*/ 0 h 23"/>
                <a:gd name="T10" fmla="*/ 0 w 23"/>
                <a:gd name="T11" fmla="*/ 21 h 23"/>
                <a:gd name="T12" fmla="*/ 23 w 23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3" y="23"/>
                  </a:moveTo>
                  <a:lnTo>
                    <a:pt x="23" y="18"/>
                  </a:lnTo>
                  <a:lnTo>
                    <a:pt x="23" y="12"/>
                  </a:lnTo>
                  <a:lnTo>
                    <a:pt x="23" y="6"/>
                  </a:lnTo>
                  <a:lnTo>
                    <a:pt x="23" y="0"/>
                  </a:lnTo>
                  <a:lnTo>
                    <a:pt x="0" y="21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49" name="Freeform 249">
              <a:extLst>
                <a:ext uri="{FF2B5EF4-FFF2-40B4-BE49-F238E27FC236}">
                  <a16:creationId xmlns:a16="http://schemas.microsoft.com/office/drawing/2014/main" id="{3B0EF656-846D-4117-89E2-FEAFAA05E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" y="3238"/>
              <a:ext cx="53" cy="26"/>
            </a:xfrm>
            <a:custGeom>
              <a:avLst/>
              <a:gdLst>
                <a:gd name="T0" fmla="*/ 61 w 69"/>
                <a:gd name="T1" fmla="*/ 2 h 37"/>
                <a:gd name="T2" fmla="*/ 34 w 69"/>
                <a:gd name="T3" fmla="*/ 0 h 37"/>
                <a:gd name="T4" fmla="*/ 0 w 69"/>
                <a:gd name="T5" fmla="*/ 32 h 37"/>
                <a:gd name="T6" fmla="*/ 0 w 69"/>
                <a:gd name="T7" fmla="*/ 33 h 37"/>
                <a:gd name="T8" fmla="*/ 15 w 69"/>
                <a:gd name="T9" fmla="*/ 34 h 37"/>
                <a:gd name="T10" fmla="*/ 33 w 69"/>
                <a:gd name="T11" fmla="*/ 37 h 37"/>
                <a:gd name="T12" fmla="*/ 69 w 69"/>
                <a:gd name="T13" fmla="*/ 3 h 37"/>
                <a:gd name="T14" fmla="*/ 61 w 69"/>
                <a:gd name="T15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37">
                  <a:moveTo>
                    <a:pt x="61" y="2"/>
                  </a:moveTo>
                  <a:lnTo>
                    <a:pt x="34" y="0"/>
                  </a:lnTo>
                  <a:lnTo>
                    <a:pt x="0" y="32"/>
                  </a:lnTo>
                  <a:lnTo>
                    <a:pt x="0" y="33"/>
                  </a:lnTo>
                  <a:lnTo>
                    <a:pt x="15" y="34"/>
                  </a:lnTo>
                  <a:lnTo>
                    <a:pt x="33" y="37"/>
                  </a:lnTo>
                  <a:lnTo>
                    <a:pt x="69" y="3"/>
                  </a:lnTo>
                  <a:lnTo>
                    <a:pt x="61" y="2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50" name="Freeform 250">
              <a:extLst>
                <a:ext uri="{FF2B5EF4-FFF2-40B4-BE49-F238E27FC236}">
                  <a16:creationId xmlns:a16="http://schemas.microsoft.com/office/drawing/2014/main" id="{27FB09EA-8F15-4DD5-A5B4-5BAF99E7C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" y="3273"/>
              <a:ext cx="13" cy="12"/>
            </a:xfrm>
            <a:custGeom>
              <a:avLst/>
              <a:gdLst>
                <a:gd name="T0" fmla="*/ 0 w 16"/>
                <a:gd name="T1" fmla="*/ 18 h 18"/>
                <a:gd name="T2" fmla="*/ 16 w 16"/>
                <a:gd name="T3" fmla="*/ 3 h 18"/>
                <a:gd name="T4" fmla="*/ 0 w 16"/>
                <a:gd name="T5" fmla="*/ 0 h 18"/>
                <a:gd name="T6" fmla="*/ 0 w 16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16" y="3"/>
                  </a:lnTo>
                  <a:lnTo>
                    <a:pt x="0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51" name="Freeform 251">
              <a:extLst>
                <a:ext uri="{FF2B5EF4-FFF2-40B4-BE49-F238E27FC236}">
                  <a16:creationId xmlns:a16="http://schemas.microsoft.com/office/drawing/2014/main" id="{F9D95664-D595-49FD-84F3-E8ED43E1C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3" y="3287"/>
              <a:ext cx="91" cy="62"/>
            </a:xfrm>
            <a:custGeom>
              <a:avLst/>
              <a:gdLst>
                <a:gd name="T0" fmla="*/ 0 w 118"/>
                <a:gd name="T1" fmla="*/ 71 h 90"/>
                <a:gd name="T2" fmla="*/ 118 w 118"/>
                <a:gd name="T3" fmla="*/ 90 h 90"/>
                <a:gd name="T4" fmla="*/ 118 w 118"/>
                <a:gd name="T5" fmla="*/ 75 h 90"/>
                <a:gd name="T6" fmla="*/ 118 w 118"/>
                <a:gd name="T7" fmla="*/ 55 h 90"/>
                <a:gd name="T8" fmla="*/ 118 w 118"/>
                <a:gd name="T9" fmla="*/ 31 h 90"/>
                <a:gd name="T10" fmla="*/ 118 w 118"/>
                <a:gd name="T11" fmla="*/ 4 h 90"/>
                <a:gd name="T12" fmla="*/ 80 w 118"/>
                <a:gd name="T13" fmla="*/ 0 h 90"/>
                <a:gd name="T14" fmla="*/ 0 w 118"/>
                <a:gd name="T15" fmla="*/ 7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90">
                  <a:moveTo>
                    <a:pt x="0" y="71"/>
                  </a:moveTo>
                  <a:lnTo>
                    <a:pt x="118" y="90"/>
                  </a:lnTo>
                  <a:lnTo>
                    <a:pt x="118" y="75"/>
                  </a:lnTo>
                  <a:lnTo>
                    <a:pt x="118" y="55"/>
                  </a:lnTo>
                  <a:lnTo>
                    <a:pt x="118" y="31"/>
                  </a:lnTo>
                  <a:lnTo>
                    <a:pt x="118" y="4"/>
                  </a:lnTo>
                  <a:lnTo>
                    <a:pt x="80" y="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52" name="Freeform 252">
              <a:extLst>
                <a:ext uri="{FF2B5EF4-FFF2-40B4-BE49-F238E27FC236}">
                  <a16:creationId xmlns:a16="http://schemas.microsoft.com/office/drawing/2014/main" id="{B4C48CE2-7100-4324-9125-B590FBA770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7" y="2969"/>
              <a:ext cx="167" cy="46"/>
            </a:xfrm>
            <a:custGeom>
              <a:avLst/>
              <a:gdLst>
                <a:gd name="T0" fmla="*/ 0 w 217"/>
                <a:gd name="T1" fmla="*/ 65 h 65"/>
                <a:gd name="T2" fmla="*/ 26 w 217"/>
                <a:gd name="T3" fmla="*/ 62 h 65"/>
                <a:gd name="T4" fmla="*/ 164 w 217"/>
                <a:gd name="T5" fmla="*/ 45 h 65"/>
                <a:gd name="T6" fmla="*/ 180 w 217"/>
                <a:gd name="T7" fmla="*/ 43 h 65"/>
                <a:gd name="T8" fmla="*/ 217 w 217"/>
                <a:gd name="T9" fmla="*/ 39 h 65"/>
                <a:gd name="T10" fmla="*/ 217 w 217"/>
                <a:gd name="T11" fmla="*/ 29 h 65"/>
                <a:gd name="T12" fmla="*/ 217 w 217"/>
                <a:gd name="T13" fmla="*/ 18 h 65"/>
                <a:gd name="T14" fmla="*/ 217 w 217"/>
                <a:gd name="T15" fmla="*/ 9 h 65"/>
                <a:gd name="T16" fmla="*/ 217 w 217"/>
                <a:gd name="T17" fmla="*/ 0 h 65"/>
                <a:gd name="T18" fmla="*/ 0 w 217"/>
                <a:gd name="T19" fmla="*/ 33 h 65"/>
                <a:gd name="T20" fmla="*/ 0 w 217"/>
                <a:gd name="T21" fmla="*/ 65 h 65"/>
                <a:gd name="T22" fmla="*/ 196 w 217"/>
                <a:gd name="T23" fmla="*/ 14 h 65"/>
                <a:gd name="T24" fmla="*/ 201 w 217"/>
                <a:gd name="T25" fmla="*/ 15 h 65"/>
                <a:gd name="T26" fmla="*/ 203 w 217"/>
                <a:gd name="T27" fmla="*/ 16 h 65"/>
                <a:gd name="T28" fmla="*/ 205 w 217"/>
                <a:gd name="T29" fmla="*/ 19 h 65"/>
                <a:gd name="T30" fmla="*/ 207 w 217"/>
                <a:gd name="T31" fmla="*/ 23 h 65"/>
                <a:gd name="T32" fmla="*/ 205 w 217"/>
                <a:gd name="T33" fmla="*/ 27 h 65"/>
                <a:gd name="T34" fmla="*/ 203 w 217"/>
                <a:gd name="T35" fmla="*/ 30 h 65"/>
                <a:gd name="T36" fmla="*/ 201 w 217"/>
                <a:gd name="T37" fmla="*/ 32 h 65"/>
                <a:gd name="T38" fmla="*/ 196 w 217"/>
                <a:gd name="T39" fmla="*/ 33 h 65"/>
                <a:gd name="T40" fmla="*/ 193 w 217"/>
                <a:gd name="T41" fmla="*/ 32 h 65"/>
                <a:gd name="T42" fmla="*/ 190 w 217"/>
                <a:gd name="T43" fmla="*/ 30 h 65"/>
                <a:gd name="T44" fmla="*/ 188 w 217"/>
                <a:gd name="T45" fmla="*/ 27 h 65"/>
                <a:gd name="T46" fmla="*/ 187 w 217"/>
                <a:gd name="T47" fmla="*/ 23 h 65"/>
                <a:gd name="T48" fmla="*/ 188 w 217"/>
                <a:gd name="T49" fmla="*/ 19 h 65"/>
                <a:gd name="T50" fmla="*/ 190 w 217"/>
                <a:gd name="T51" fmla="*/ 16 h 65"/>
                <a:gd name="T52" fmla="*/ 193 w 217"/>
                <a:gd name="T53" fmla="*/ 15 h 65"/>
                <a:gd name="T54" fmla="*/ 196 w 217"/>
                <a:gd name="T55" fmla="*/ 14 h 65"/>
                <a:gd name="T56" fmla="*/ 130 w 217"/>
                <a:gd name="T57" fmla="*/ 22 h 65"/>
                <a:gd name="T58" fmla="*/ 180 w 217"/>
                <a:gd name="T59" fmla="*/ 14 h 65"/>
                <a:gd name="T60" fmla="*/ 180 w 217"/>
                <a:gd name="T61" fmla="*/ 30 h 65"/>
                <a:gd name="T62" fmla="*/ 130 w 217"/>
                <a:gd name="T63" fmla="*/ 38 h 65"/>
                <a:gd name="T64" fmla="*/ 130 w 217"/>
                <a:gd name="T65" fmla="*/ 2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7" h="65">
                  <a:moveTo>
                    <a:pt x="0" y="65"/>
                  </a:moveTo>
                  <a:lnTo>
                    <a:pt x="26" y="62"/>
                  </a:lnTo>
                  <a:lnTo>
                    <a:pt x="164" y="45"/>
                  </a:lnTo>
                  <a:lnTo>
                    <a:pt x="180" y="43"/>
                  </a:lnTo>
                  <a:lnTo>
                    <a:pt x="217" y="39"/>
                  </a:lnTo>
                  <a:lnTo>
                    <a:pt x="217" y="29"/>
                  </a:lnTo>
                  <a:lnTo>
                    <a:pt x="217" y="18"/>
                  </a:lnTo>
                  <a:lnTo>
                    <a:pt x="217" y="9"/>
                  </a:lnTo>
                  <a:lnTo>
                    <a:pt x="217" y="0"/>
                  </a:lnTo>
                  <a:lnTo>
                    <a:pt x="0" y="33"/>
                  </a:lnTo>
                  <a:lnTo>
                    <a:pt x="0" y="65"/>
                  </a:lnTo>
                  <a:close/>
                  <a:moveTo>
                    <a:pt x="196" y="14"/>
                  </a:moveTo>
                  <a:lnTo>
                    <a:pt x="201" y="15"/>
                  </a:lnTo>
                  <a:lnTo>
                    <a:pt x="203" y="16"/>
                  </a:lnTo>
                  <a:lnTo>
                    <a:pt x="205" y="19"/>
                  </a:lnTo>
                  <a:lnTo>
                    <a:pt x="207" y="23"/>
                  </a:lnTo>
                  <a:lnTo>
                    <a:pt x="205" y="27"/>
                  </a:lnTo>
                  <a:lnTo>
                    <a:pt x="203" y="30"/>
                  </a:lnTo>
                  <a:lnTo>
                    <a:pt x="201" y="32"/>
                  </a:lnTo>
                  <a:lnTo>
                    <a:pt x="196" y="33"/>
                  </a:lnTo>
                  <a:lnTo>
                    <a:pt x="193" y="32"/>
                  </a:lnTo>
                  <a:lnTo>
                    <a:pt x="190" y="30"/>
                  </a:lnTo>
                  <a:lnTo>
                    <a:pt x="188" y="27"/>
                  </a:lnTo>
                  <a:lnTo>
                    <a:pt x="187" y="23"/>
                  </a:lnTo>
                  <a:lnTo>
                    <a:pt x="188" y="19"/>
                  </a:lnTo>
                  <a:lnTo>
                    <a:pt x="190" y="16"/>
                  </a:lnTo>
                  <a:lnTo>
                    <a:pt x="193" y="15"/>
                  </a:lnTo>
                  <a:lnTo>
                    <a:pt x="196" y="14"/>
                  </a:lnTo>
                  <a:close/>
                  <a:moveTo>
                    <a:pt x="130" y="22"/>
                  </a:moveTo>
                  <a:lnTo>
                    <a:pt x="180" y="14"/>
                  </a:lnTo>
                  <a:lnTo>
                    <a:pt x="180" y="30"/>
                  </a:lnTo>
                  <a:lnTo>
                    <a:pt x="130" y="38"/>
                  </a:lnTo>
                  <a:lnTo>
                    <a:pt x="130" y="22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53" name="Freeform 253">
              <a:extLst>
                <a:ext uri="{FF2B5EF4-FFF2-40B4-BE49-F238E27FC236}">
                  <a16:creationId xmlns:a16="http://schemas.microsoft.com/office/drawing/2014/main" id="{709ED497-641A-4DD0-BAA6-9BDA22078D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7" y="2927"/>
              <a:ext cx="167" cy="55"/>
            </a:xfrm>
            <a:custGeom>
              <a:avLst/>
              <a:gdLst>
                <a:gd name="T0" fmla="*/ 18 w 217"/>
                <a:gd name="T1" fmla="*/ 40 h 76"/>
                <a:gd name="T2" fmla="*/ 14 w 217"/>
                <a:gd name="T3" fmla="*/ 40 h 76"/>
                <a:gd name="T4" fmla="*/ 12 w 217"/>
                <a:gd name="T5" fmla="*/ 41 h 76"/>
                <a:gd name="T6" fmla="*/ 8 w 217"/>
                <a:gd name="T7" fmla="*/ 41 h 76"/>
                <a:gd name="T8" fmla="*/ 6 w 217"/>
                <a:gd name="T9" fmla="*/ 43 h 76"/>
                <a:gd name="T10" fmla="*/ 5 w 217"/>
                <a:gd name="T11" fmla="*/ 43 h 76"/>
                <a:gd name="T12" fmla="*/ 3 w 217"/>
                <a:gd name="T13" fmla="*/ 43 h 76"/>
                <a:gd name="T14" fmla="*/ 1 w 217"/>
                <a:gd name="T15" fmla="*/ 43 h 76"/>
                <a:gd name="T16" fmla="*/ 0 w 217"/>
                <a:gd name="T17" fmla="*/ 44 h 76"/>
                <a:gd name="T18" fmla="*/ 0 w 217"/>
                <a:gd name="T19" fmla="*/ 76 h 76"/>
                <a:gd name="T20" fmla="*/ 130 w 217"/>
                <a:gd name="T21" fmla="*/ 56 h 76"/>
                <a:gd name="T22" fmla="*/ 180 w 217"/>
                <a:gd name="T23" fmla="*/ 48 h 76"/>
                <a:gd name="T24" fmla="*/ 217 w 217"/>
                <a:gd name="T25" fmla="*/ 43 h 76"/>
                <a:gd name="T26" fmla="*/ 217 w 217"/>
                <a:gd name="T27" fmla="*/ 26 h 76"/>
                <a:gd name="T28" fmla="*/ 217 w 217"/>
                <a:gd name="T29" fmla="*/ 13 h 76"/>
                <a:gd name="T30" fmla="*/ 217 w 217"/>
                <a:gd name="T31" fmla="*/ 5 h 76"/>
                <a:gd name="T32" fmla="*/ 217 w 217"/>
                <a:gd name="T33" fmla="*/ 0 h 76"/>
                <a:gd name="T34" fmla="*/ 217 w 217"/>
                <a:gd name="T35" fmla="*/ 0 h 76"/>
                <a:gd name="T36" fmla="*/ 216 w 217"/>
                <a:gd name="T37" fmla="*/ 0 h 76"/>
                <a:gd name="T38" fmla="*/ 216 w 217"/>
                <a:gd name="T39" fmla="*/ 0 h 76"/>
                <a:gd name="T40" fmla="*/ 215 w 217"/>
                <a:gd name="T41" fmla="*/ 0 h 76"/>
                <a:gd name="T42" fmla="*/ 209 w 217"/>
                <a:gd name="T43" fmla="*/ 1 h 76"/>
                <a:gd name="T44" fmla="*/ 202 w 217"/>
                <a:gd name="T45" fmla="*/ 2 h 76"/>
                <a:gd name="T46" fmla="*/ 193 w 217"/>
                <a:gd name="T47" fmla="*/ 5 h 76"/>
                <a:gd name="T48" fmla="*/ 182 w 217"/>
                <a:gd name="T49" fmla="*/ 7 h 76"/>
                <a:gd name="T50" fmla="*/ 171 w 217"/>
                <a:gd name="T51" fmla="*/ 9 h 76"/>
                <a:gd name="T52" fmla="*/ 157 w 217"/>
                <a:gd name="T53" fmla="*/ 12 h 76"/>
                <a:gd name="T54" fmla="*/ 143 w 217"/>
                <a:gd name="T55" fmla="*/ 15 h 76"/>
                <a:gd name="T56" fmla="*/ 128 w 217"/>
                <a:gd name="T57" fmla="*/ 17 h 76"/>
                <a:gd name="T58" fmla="*/ 113 w 217"/>
                <a:gd name="T59" fmla="*/ 21 h 76"/>
                <a:gd name="T60" fmla="*/ 98 w 217"/>
                <a:gd name="T61" fmla="*/ 24 h 76"/>
                <a:gd name="T62" fmla="*/ 83 w 217"/>
                <a:gd name="T63" fmla="*/ 26 h 76"/>
                <a:gd name="T64" fmla="*/ 68 w 217"/>
                <a:gd name="T65" fmla="*/ 30 h 76"/>
                <a:gd name="T66" fmla="*/ 54 w 217"/>
                <a:gd name="T67" fmla="*/ 32 h 76"/>
                <a:gd name="T68" fmla="*/ 41 w 217"/>
                <a:gd name="T69" fmla="*/ 36 h 76"/>
                <a:gd name="T70" fmla="*/ 29 w 217"/>
                <a:gd name="T71" fmla="*/ 38 h 76"/>
                <a:gd name="T72" fmla="*/ 18 w 217"/>
                <a:gd name="T73" fmla="*/ 40 h 76"/>
                <a:gd name="T74" fmla="*/ 180 w 217"/>
                <a:gd name="T75" fmla="*/ 36 h 76"/>
                <a:gd name="T76" fmla="*/ 130 w 217"/>
                <a:gd name="T77" fmla="*/ 44 h 76"/>
                <a:gd name="T78" fmla="*/ 130 w 217"/>
                <a:gd name="T79" fmla="*/ 28 h 76"/>
                <a:gd name="T80" fmla="*/ 180 w 217"/>
                <a:gd name="T81" fmla="*/ 18 h 76"/>
                <a:gd name="T82" fmla="*/ 180 w 217"/>
                <a:gd name="T83" fmla="*/ 36 h 76"/>
                <a:gd name="T84" fmla="*/ 196 w 217"/>
                <a:gd name="T85" fmla="*/ 36 h 76"/>
                <a:gd name="T86" fmla="*/ 193 w 217"/>
                <a:gd name="T87" fmla="*/ 35 h 76"/>
                <a:gd name="T88" fmla="*/ 190 w 217"/>
                <a:gd name="T89" fmla="*/ 32 h 76"/>
                <a:gd name="T90" fmla="*/ 188 w 217"/>
                <a:gd name="T91" fmla="*/ 30 h 76"/>
                <a:gd name="T92" fmla="*/ 187 w 217"/>
                <a:gd name="T93" fmla="*/ 26 h 76"/>
                <a:gd name="T94" fmla="*/ 188 w 217"/>
                <a:gd name="T95" fmla="*/ 22 h 76"/>
                <a:gd name="T96" fmla="*/ 190 w 217"/>
                <a:gd name="T97" fmla="*/ 20 h 76"/>
                <a:gd name="T98" fmla="*/ 193 w 217"/>
                <a:gd name="T99" fmla="*/ 17 h 76"/>
                <a:gd name="T100" fmla="*/ 196 w 217"/>
                <a:gd name="T101" fmla="*/ 16 h 76"/>
                <a:gd name="T102" fmla="*/ 201 w 217"/>
                <a:gd name="T103" fmla="*/ 17 h 76"/>
                <a:gd name="T104" fmla="*/ 203 w 217"/>
                <a:gd name="T105" fmla="*/ 20 h 76"/>
                <a:gd name="T106" fmla="*/ 205 w 217"/>
                <a:gd name="T107" fmla="*/ 22 h 76"/>
                <a:gd name="T108" fmla="*/ 207 w 217"/>
                <a:gd name="T109" fmla="*/ 26 h 76"/>
                <a:gd name="T110" fmla="*/ 205 w 217"/>
                <a:gd name="T111" fmla="*/ 30 h 76"/>
                <a:gd name="T112" fmla="*/ 203 w 217"/>
                <a:gd name="T113" fmla="*/ 32 h 76"/>
                <a:gd name="T114" fmla="*/ 201 w 217"/>
                <a:gd name="T115" fmla="*/ 35 h 76"/>
                <a:gd name="T116" fmla="*/ 196 w 217"/>
                <a:gd name="T117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7" h="76">
                  <a:moveTo>
                    <a:pt x="18" y="40"/>
                  </a:moveTo>
                  <a:lnTo>
                    <a:pt x="14" y="40"/>
                  </a:lnTo>
                  <a:lnTo>
                    <a:pt x="12" y="41"/>
                  </a:lnTo>
                  <a:lnTo>
                    <a:pt x="8" y="41"/>
                  </a:lnTo>
                  <a:lnTo>
                    <a:pt x="6" y="43"/>
                  </a:lnTo>
                  <a:lnTo>
                    <a:pt x="5" y="43"/>
                  </a:lnTo>
                  <a:lnTo>
                    <a:pt x="3" y="43"/>
                  </a:lnTo>
                  <a:lnTo>
                    <a:pt x="1" y="43"/>
                  </a:lnTo>
                  <a:lnTo>
                    <a:pt x="0" y="44"/>
                  </a:lnTo>
                  <a:lnTo>
                    <a:pt x="0" y="76"/>
                  </a:lnTo>
                  <a:lnTo>
                    <a:pt x="130" y="56"/>
                  </a:lnTo>
                  <a:lnTo>
                    <a:pt x="180" y="48"/>
                  </a:lnTo>
                  <a:lnTo>
                    <a:pt x="217" y="43"/>
                  </a:lnTo>
                  <a:lnTo>
                    <a:pt x="217" y="26"/>
                  </a:lnTo>
                  <a:lnTo>
                    <a:pt x="217" y="13"/>
                  </a:lnTo>
                  <a:lnTo>
                    <a:pt x="217" y="5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5" y="0"/>
                  </a:lnTo>
                  <a:lnTo>
                    <a:pt x="209" y="1"/>
                  </a:lnTo>
                  <a:lnTo>
                    <a:pt x="202" y="2"/>
                  </a:lnTo>
                  <a:lnTo>
                    <a:pt x="193" y="5"/>
                  </a:lnTo>
                  <a:lnTo>
                    <a:pt x="182" y="7"/>
                  </a:lnTo>
                  <a:lnTo>
                    <a:pt x="171" y="9"/>
                  </a:lnTo>
                  <a:lnTo>
                    <a:pt x="157" y="12"/>
                  </a:lnTo>
                  <a:lnTo>
                    <a:pt x="143" y="15"/>
                  </a:lnTo>
                  <a:lnTo>
                    <a:pt x="128" y="17"/>
                  </a:lnTo>
                  <a:lnTo>
                    <a:pt x="113" y="21"/>
                  </a:lnTo>
                  <a:lnTo>
                    <a:pt x="98" y="24"/>
                  </a:lnTo>
                  <a:lnTo>
                    <a:pt x="83" y="26"/>
                  </a:lnTo>
                  <a:lnTo>
                    <a:pt x="68" y="30"/>
                  </a:lnTo>
                  <a:lnTo>
                    <a:pt x="54" y="32"/>
                  </a:lnTo>
                  <a:lnTo>
                    <a:pt x="41" y="36"/>
                  </a:lnTo>
                  <a:lnTo>
                    <a:pt x="29" y="38"/>
                  </a:lnTo>
                  <a:lnTo>
                    <a:pt x="18" y="40"/>
                  </a:lnTo>
                  <a:close/>
                  <a:moveTo>
                    <a:pt x="180" y="36"/>
                  </a:moveTo>
                  <a:lnTo>
                    <a:pt x="130" y="44"/>
                  </a:lnTo>
                  <a:lnTo>
                    <a:pt x="130" y="28"/>
                  </a:lnTo>
                  <a:lnTo>
                    <a:pt x="180" y="18"/>
                  </a:lnTo>
                  <a:lnTo>
                    <a:pt x="180" y="36"/>
                  </a:lnTo>
                  <a:close/>
                  <a:moveTo>
                    <a:pt x="196" y="36"/>
                  </a:moveTo>
                  <a:lnTo>
                    <a:pt x="193" y="35"/>
                  </a:lnTo>
                  <a:lnTo>
                    <a:pt x="190" y="32"/>
                  </a:lnTo>
                  <a:lnTo>
                    <a:pt x="188" y="30"/>
                  </a:lnTo>
                  <a:lnTo>
                    <a:pt x="187" y="26"/>
                  </a:lnTo>
                  <a:lnTo>
                    <a:pt x="188" y="22"/>
                  </a:lnTo>
                  <a:lnTo>
                    <a:pt x="190" y="20"/>
                  </a:lnTo>
                  <a:lnTo>
                    <a:pt x="193" y="17"/>
                  </a:lnTo>
                  <a:lnTo>
                    <a:pt x="196" y="16"/>
                  </a:lnTo>
                  <a:lnTo>
                    <a:pt x="201" y="17"/>
                  </a:lnTo>
                  <a:lnTo>
                    <a:pt x="203" y="20"/>
                  </a:lnTo>
                  <a:lnTo>
                    <a:pt x="205" y="22"/>
                  </a:lnTo>
                  <a:lnTo>
                    <a:pt x="207" y="26"/>
                  </a:lnTo>
                  <a:lnTo>
                    <a:pt x="205" y="30"/>
                  </a:lnTo>
                  <a:lnTo>
                    <a:pt x="203" y="32"/>
                  </a:lnTo>
                  <a:lnTo>
                    <a:pt x="201" y="35"/>
                  </a:lnTo>
                  <a:lnTo>
                    <a:pt x="196" y="36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54" name="Freeform 254">
              <a:extLst>
                <a:ext uri="{FF2B5EF4-FFF2-40B4-BE49-F238E27FC236}">
                  <a16:creationId xmlns:a16="http://schemas.microsoft.com/office/drawing/2014/main" id="{767FB4E0-3691-47CC-A86F-01CF3BA2AB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7" y="3047"/>
              <a:ext cx="167" cy="36"/>
            </a:xfrm>
            <a:custGeom>
              <a:avLst/>
              <a:gdLst>
                <a:gd name="T0" fmla="*/ 163 w 217"/>
                <a:gd name="T1" fmla="*/ 4 h 51"/>
                <a:gd name="T2" fmla="*/ 0 w 217"/>
                <a:gd name="T3" fmla="*/ 18 h 51"/>
                <a:gd name="T4" fmla="*/ 0 w 217"/>
                <a:gd name="T5" fmla="*/ 51 h 51"/>
                <a:gd name="T6" fmla="*/ 130 w 217"/>
                <a:gd name="T7" fmla="*/ 45 h 51"/>
                <a:gd name="T8" fmla="*/ 170 w 217"/>
                <a:gd name="T9" fmla="*/ 42 h 51"/>
                <a:gd name="T10" fmla="*/ 186 w 217"/>
                <a:gd name="T11" fmla="*/ 41 h 51"/>
                <a:gd name="T12" fmla="*/ 209 w 217"/>
                <a:gd name="T13" fmla="*/ 40 h 51"/>
                <a:gd name="T14" fmla="*/ 217 w 217"/>
                <a:gd name="T15" fmla="*/ 32 h 51"/>
                <a:gd name="T16" fmla="*/ 217 w 217"/>
                <a:gd name="T17" fmla="*/ 24 h 51"/>
                <a:gd name="T18" fmla="*/ 217 w 217"/>
                <a:gd name="T19" fmla="*/ 16 h 51"/>
                <a:gd name="T20" fmla="*/ 217 w 217"/>
                <a:gd name="T21" fmla="*/ 8 h 51"/>
                <a:gd name="T22" fmla="*/ 217 w 217"/>
                <a:gd name="T23" fmla="*/ 0 h 51"/>
                <a:gd name="T24" fmla="*/ 180 w 217"/>
                <a:gd name="T25" fmla="*/ 2 h 51"/>
                <a:gd name="T26" fmla="*/ 163 w 217"/>
                <a:gd name="T27" fmla="*/ 4 h 51"/>
                <a:gd name="T28" fmla="*/ 180 w 217"/>
                <a:gd name="T29" fmla="*/ 30 h 51"/>
                <a:gd name="T30" fmla="*/ 130 w 217"/>
                <a:gd name="T31" fmla="*/ 33 h 51"/>
                <a:gd name="T32" fmla="*/ 130 w 217"/>
                <a:gd name="T33" fmla="*/ 17 h 51"/>
                <a:gd name="T34" fmla="*/ 180 w 217"/>
                <a:gd name="T35" fmla="*/ 13 h 51"/>
                <a:gd name="T36" fmla="*/ 180 w 217"/>
                <a:gd name="T37" fmla="*/ 30 h 51"/>
                <a:gd name="T38" fmla="*/ 196 w 217"/>
                <a:gd name="T39" fmla="*/ 13 h 51"/>
                <a:gd name="T40" fmla="*/ 201 w 217"/>
                <a:gd name="T41" fmla="*/ 15 h 51"/>
                <a:gd name="T42" fmla="*/ 203 w 217"/>
                <a:gd name="T43" fmla="*/ 16 h 51"/>
                <a:gd name="T44" fmla="*/ 205 w 217"/>
                <a:gd name="T45" fmla="*/ 19 h 51"/>
                <a:gd name="T46" fmla="*/ 207 w 217"/>
                <a:gd name="T47" fmla="*/ 23 h 51"/>
                <a:gd name="T48" fmla="*/ 205 w 217"/>
                <a:gd name="T49" fmla="*/ 27 h 51"/>
                <a:gd name="T50" fmla="*/ 203 w 217"/>
                <a:gd name="T51" fmla="*/ 30 h 51"/>
                <a:gd name="T52" fmla="*/ 201 w 217"/>
                <a:gd name="T53" fmla="*/ 32 h 51"/>
                <a:gd name="T54" fmla="*/ 196 w 217"/>
                <a:gd name="T55" fmla="*/ 33 h 51"/>
                <a:gd name="T56" fmla="*/ 193 w 217"/>
                <a:gd name="T57" fmla="*/ 32 h 51"/>
                <a:gd name="T58" fmla="*/ 190 w 217"/>
                <a:gd name="T59" fmla="*/ 30 h 51"/>
                <a:gd name="T60" fmla="*/ 188 w 217"/>
                <a:gd name="T61" fmla="*/ 27 h 51"/>
                <a:gd name="T62" fmla="*/ 187 w 217"/>
                <a:gd name="T63" fmla="*/ 23 h 51"/>
                <a:gd name="T64" fmla="*/ 188 w 217"/>
                <a:gd name="T65" fmla="*/ 19 h 51"/>
                <a:gd name="T66" fmla="*/ 190 w 217"/>
                <a:gd name="T67" fmla="*/ 16 h 51"/>
                <a:gd name="T68" fmla="*/ 193 w 217"/>
                <a:gd name="T69" fmla="*/ 15 h 51"/>
                <a:gd name="T70" fmla="*/ 196 w 217"/>
                <a:gd name="T71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7" h="51">
                  <a:moveTo>
                    <a:pt x="163" y="4"/>
                  </a:moveTo>
                  <a:lnTo>
                    <a:pt x="0" y="18"/>
                  </a:lnTo>
                  <a:lnTo>
                    <a:pt x="0" y="51"/>
                  </a:lnTo>
                  <a:lnTo>
                    <a:pt x="130" y="45"/>
                  </a:lnTo>
                  <a:lnTo>
                    <a:pt x="170" y="42"/>
                  </a:lnTo>
                  <a:lnTo>
                    <a:pt x="186" y="41"/>
                  </a:lnTo>
                  <a:lnTo>
                    <a:pt x="209" y="40"/>
                  </a:lnTo>
                  <a:lnTo>
                    <a:pt x="217" y="32"/>
                  </a:lnTo>
                  <a:lnTo>
                    <a:pt x="217" y="24"/>
                  </a:lnTo>
                  <a:lnTo>
                    <a:pt x="217" y="16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180" y="2"/>
                  </a:lnTo>
                  <a:lnTo>
                    <a:pt x="163" y="4"/>
                  </a:lnTo>
                  <a:close/>
                  <a:moveTo>
                    <a:pt x="180" y="30"/>
                  </a:moveTo>
                  <a:lnTo>
                    <a:pt x="130" y="33"/>
                  </a:lnTo>
                  <a:lnTo>
                    <a:pt x="130" y="17"/>
                  </a:lnTo>
                  <a:lnTo>
                    <a:pt x="180" y="13"/>
                  </a:lnTo>
                  <a:lnTo>
                    <a:pt x="180" y="30"/>
                  </a:lnTo>
                  <a:close/>
                  <a:moveTo>
                    <a:pt x="196" y="13"/>
                  </a:moveTo>
                  <a:lnTo>
                    <a:pt x="201" y="15"/>
                  </a:lnTo>
                  <a:lnTo>
                    <a:pt x="203" y="16"/>
                  </a:lnTo>
                  <a:lnTo>
                    <a:pt x="205" y="19"/>
                  </a:lnTo>
                  <a:lnTo>
                    <a:pt x="207" y="23"/>
                  </a:lnTo>
                  <a:lnTo>
                    <a:pt x="205" y="27"/>
                  </a:lnTo>
                  <a:lnTo>
                    <a:pt x="203" y="30"/>
                  </a:lnTo>
                  <a:lnTo>
                    <a:pt x="201" y="32"/>
                  </a:lnTo>
                  <a:lnTo>
                    <a:pt x="196" y="33"/>
                  </a:lnTo>
                  <a:lnTo>
                    <a:pt x="193" y="32"/>
                  </a:lnTo>
                  <a:lnTo>
                    <a:pt x="190" y="30"/>
                  </a:lnTo>
                  <a:lnTo>
                    <a:pt x="188" y="27"/>
                  </a:lnTo>
                  <a:lnTo>
                    <a:pt x="187" y="23"/>
                  </a:lnTo>
                  <a:lnTo>
                    <a:pt x="188" y="19"/>
                  </a:lnTo>
                  <a:lnTo>
                    <a:pt x="190" y="16"/>
                  </a:lnTo>
                  <a:lnTo>
                    <a:pt x="193" y="15"/>
                  </a:lnTo>
                  <a:lnTo>
                    <a:pt x="196" y="13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55" name="Freeform 255">
              <a:extLst>
                <a:ext uri="{FF2B5EF4-FFF2-40B4-BE49-F238E27FC236}">
                  <a16:creationId xmlns:a16="http://schemas.microsoft.com/office/drawing/2014/main" id="{987D39AD-9315-49F7-8A80-5D52A2F57B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7" y="3008"/>
              <a:ext cx="167" cy="41"/>
            </a:xfrm>
            <a:custGeom>
              <a:avLst/>
              <a:gdLst>
                <a:gd name="T0" fmla="*/ 130 w 217"/>
                <a:gd name="T1" fmla="*/ 10 h 60"/>
                <a:gd name="T2" fmla="*/ 0 w 217"/>
                <a:gd name="T3" fmla="*/ 27 h 60"/>
                <a:gd name="T4" fmla="*/ 0 w 217"/>
                <a:gd name="T5" fmla="*/ 60 h 60"/>
                <a:gd name="T6" fmla="*/ 130 w 217"/>
                <a:gd name="T7" fmla="*/ 48 h 60"/>
                <a:gd name="T8" fmla="*/ 180 w 217"/>
                <a:gd name="T9" fmla="*/ 44 h 60"/>
                <a:gd name="T10" fmla="*/ 217 w 217"/>
                <a:gd name="T11" fmla="*/ 41 h 60"/>
                <a:gd name="T12" fmla="*/ 217 w 217"/>
                <a:gd name="T13" fmla="*/ 30 h 60"/>
                <a:gd name="T14" fmla="*/ 217 w 217"/>
                <a:gd name="T15" fmla="*/ 20 h 60"/>
                <a:gd name="T16" fmla="*/ 217 w 217"/>
                <a:gd name="T17" fmla="*/ 9 h 60"/>
                <a:gd name="T18" fmla="*/ 217 w 217"/>
                <a:gd name="T19" fmla="*/ 0 h 60"/>
                <a:gd name="T20" fmla="*/ 164 w 217"/>
                <a:gd name="T21" fmla="*/ 6 h 60"/>
                <a:gd name="T22" fmla="*/ 130 w 217"/>
                <a:gd name="T23" fmla="*/ 10 h 60"/>
                <a:gd name="T24" fmla="*/ 196 w 217"/>
                <a:gd name="T25" fmla="*/ 15 h 60"/>
                <a:gd name="T26" fmla="*/ 201 w 217"/>
                <a:gd name="T27" fmla="*/ 16 h 60"/>
                <a:gd name="T28" fmla="*/ 203 w 217"/>
                <a:gd name="T29" fmla="*/ 17 h 60"/>
                <a:gd name="T30" fmla="*/ 205 w 217"/>
                <a:gd name="T31" fmla="*/ 21 h 60"/>
                <a:gd name="T32" fmla="*/ 207 w 217"/>
                <a:gd name="T33" fmla="*/ 24 h 60"/>
                <a:gd name="T34" fmla="*/ 205 w 217"/>
                <a:gd name="T35" fmla="*/ 29 h 60"/>
                <a:gd name="T36" fmla="*/ 203 w 217"/>
                <a:gd name="T37" fmla="*/ 31 h 60"/>
                <a:gd name="T38" fmla="*/ 201 w 217"/>
                <a:gd name="T39" fmla="*/ 33 h 60"/>
                <a:gd name="T40" fmla="*/ 196 w 217"/>
                <a:gd name="T41" fmla="*/ 35 h 60"/>
                <a:gd name="T42" fmla="*/ 193 w 217"/>
                <a:gd name="T43" fmla="*/ 33 h 60"/>
                <a:gd name="T44" fmla="*/ 190 w 217"/>
                <a:gd name="T45" fmla="*/ 31 h 60"/>
                <a:gd name="T46" fmla="*/ 188 w 217"/>
                <a:gd name="T47" fmla="*/ 29 h 60"/>
                <a:gd name="T48" fmla="*/ 187 w 217"/>
                <a:gd name="T49" fmla="*/ 24 h 60"/>
                <a:gd name="T50" fmla="*/ 188 w 217"/>
                <a:gd name="T51" fmla="*/ 21 h 60"/>
                <a:gd name="T52" fmla="*/ 190 w 217"/>
                <a:gd name="T53" fmla="*/ 17 h 60"/>
                <a:gd name="T54" fmla="*/ 193 w 217"/>
                <a:gd name="T55" fmla="*/ 16 h 60"/>
                <a:gd name="T56" fmla="*/ 196 w 217"/>
                <a:gd name="T57" fmla="*/ 15 h 60"/>
                <a:gd name="T58" fmla="*/ 180 w 217"/>
                <a:gd name="T59" fmla="*/ 31 h 60"/>
                <a:gd name="T60" fmla="*/ 130 w 217"/>
                <a:gd name="T61" fmla="*/ 37 h 60"/>
                <a:gd name="T62" fmla="*/ 130 w 217"/>
                <a:gd name="T63" fmla="*/ 21 h 60"/>
                <a:gd name="T64" fmla="*/ 180 w 217"/>
                <a:gd name="T65" fmla="*/ 15 h 60"/>
                <a:gd name="T66" fmla="*/ 180 w 217"/>
                <a:gd name="T67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7" h="60">
                  <a:moveTo>
                    <a:pt x="130" y="10"/>
                  </a:moveTo>
                  <a:lnTo>
                    <a:pt x="0" y="27"/>
                  </a:lnTo>
                  <a:lnTo>
                    <a:pt x="0" y="60"/>
                  </a:lnTo>
                  <a:lnTo>
                    <a:pt x="130" y="48"/>
                  </a:lnTo>
                  <a:lnTo>
                    <a:pt x="180" y="44"/>
                  </a:lnTo>
                  <a:lnTo>
                    <a:pt x="217" y="41"/>
                  </a:lnTo>
                  <a:lnTo>
                    <a:pt x="217" y="30"/>
                  </a:lnTo>
                  <a:lnTo>
                    <a:pt x="217" y="20"/>
                  </a:lnTo>
                  <a:lnTo>
                    <a:pt x="217" y="9"/>
                  </a:lnTo>
                  <a:lnTo>
                    <a:pt x="217" y="0"/>
                  </a:lnTo>
                  <a:lnTo>
                    <a:pt x="164" y="6"/>
                  </a:lnTo>
                  <a:lnTo>
                    <a:pt x="130" y="10"/>
                  </a:lnTo>
                  <a:close/>
                  <a:moveTo>
                    <a:pt x="196" y="15"/>
                  </a:moveTo>
                  <a:lnTo>
                    <a:pt x="201" y="16"/>
                  </a:lnTo>
                  <a:lnTo>
                    <a:pt x="203" y="17"/>
                  </a:lnTo>
                  <a:lnTo>
                    <a:pt x="205" y="21"/>
                  </a:lnTo>
                  <a:lnTo>
                    <a:pt x="207" y="24"/>
                  </a:lnTo>
                  <a:lnTo>
                    <a:pt x="205" y="29"/>
                  </a:lnTo>
                  <a:lnTo>
                    <a:pt x="203" y="31"/>
                  </a:lnTo>
                  <a:lnTo>
                    <a:pt x="201" y="33"/>
                  </a:lnTo>
                  <a:lnTo>
                    <a:pt x="196" y="35"/>
                  </a:lnTo>
                  <a:lnTo>
                    <a:pt x="193" y="33"/>
                  </a:lnTo>
                  <a:lnTo>
                    <a:pt x="190" y="31"/>
                  </a:lnTo>
                  <a:lnTo>
                    <a:pt x="188" y="29"/>
                  </a:lnTo>
                  <a:lnTo>
                    <a:pt x="187" y="24"/>
                  </a:lnTo>
                  <a:lnTo>
                    <a:pt x="188" y="21"/>
                  </a:lnTo>
                  <a:lnTo>
                    <a:pt x="190" y="17"/>
                  </a:lnTo>
                  <a:lnTo>
                    <a:pt x="193" y="16"/>
                  </a:lnTo>
                  <a:lnTo>
                    <a:pt x="196" y="15"/>
                  </a:lnTo>
                  <a:close/>
                  <a:moveTo>
                    <a:pt x="180" y="31"/>
                  </a:moveTo>
                  <a:lnTo>
                    <a:pt x="130" y="37"/>
                  </a:lnTo>
                  <a:lnTo>
                    <a:pt x="130" y="21"/>
                  </a:lnTo>
                  <a:lnTo>
                    <a:pt x="180" y="15"/>
                  </a:lnTo>
                  <a:lnTo>
                    <a:pt x="180" y="31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56" name="Freeform 256">
              <a:extLst>
                <a:ext uri="{FF2B5EF4-FFF2-40B4-BE49-F238E27FC236}">
                  <a16:creationId xmlns:a16="http://schemas.microsoft.com/office/drawing/2014/main" id="{5D969405-0021-42D9-8D50-1AEA96559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167"/>
              <a:ext cx="7" cy="24"/>
            </a:xfrm>
            <a:custGeom>
              <a:avLst/>
              <a:gdLst>
                <a:gd name="T0" fmla="*/ 0 w 9"/>
                <a:gd name="T1" fmla="*/ 0 h 35"/>
                <a:gd name="T2" fmla="*/ 0 w 9"/>
                <a:gd name="T3" fmla="*/ 8 h 35"/>
                <a:gd name="T4" fmla="*/ 0 w 9"/>
                <a:gd name="T5" fmla="*/ 18 h 35"/>
                <a:gd name="T6" fmla="*/ 0 w 9"/>
                <a:gd name="T7" fmla="*/ 26 h 35"/>
                <a:gd name="T8" fmla="*/ 0 w 9"/>
                <a:gd name="T9" fmla="*/ 35 h 35"/>
                <a:gd name="T10" fmla="*/ 9 w 9"/>
                <a:gd name="T11" fmla="*/ 35 h 35"/>
                <a:gd name="T12" fmla="*/ 9 w 9"/>
                <a:gd name="T13" fmla="*/ 0 h 35"/>
                <a:gd name="T14" fmla="*/ 0 w 9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5">
                  <a:moveTo>
                    <a:pt x="0" y="0"/>
                  </a:moveTo>
                  <a:lnTo>
                    <a:pt x="0" y="8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0" y="35"/>
                  </a:lnTo>
                  <a:lnTo>
                    <a:pt x="9" y="35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57" name="Freeform 257">
              <a:extLst>
                <a:ext uri="{FF2B5EF4-FFF2-40B4-BE49-F238E27FC236}">
                  <a16:creationId xmlns:a16="http://schemas.microsoft.com/office/drawing/2014/main" id="{547F69DA-F40A-4C31-9634-92AF7847B5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026"/>
              <a:ext cx="7" cy="23"/>
            </a:xfrm>
            <a:custGeom>
              <a:avLst/>
              <a:gdLst>
                <a:gd name="T0" fmla="*/ 0 w 9"/>
                <a:gd name="T1" fmla="*/ 1 h 33"/>
                <a:gd name="T2" fmla="*/ 0 w 9"/>
                <a:gd name="T3" fmla="*/ 9 h 33"/>
                <a:gd name="T4" fmla="*/ 0 w 9"/>
                <a:gd name="T5" fmla="*/ 17 h 33"/>
                <a:gd name="T6" fmla="*/ 0 w 9"/>
                <a:gd name="T7" fmla="*/ 25 h 33"/>
                <a:gd name="T8" fmla="*/ 0 w 9"/>
                <a:gd name="T9" fmla="*/ 33 h 33"/>
                <a:gd name="T10" fmla="*/ 9 w 9"/>
                <a:gd name="T11" fmla="*/ 33 h 33"/>
                <a:gd name="T12" fmla="*/ 9 w 9"/>
                <a:gd name="T13" fmla="*/ 0 h 33"/>
                <a:gd name="T14" fmla="*/ 0 w 9"/>
                <a:gd name="T1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3">
                  <a:moveTo>
                    <a:pt x="0" y="1"/>
                  </a:moveTo>
                  <a:lnTo>
                    <a:pt x="0" y="9"/>
                  </a:lnTo>
                  <a:lnTo>
                    <a:pt x="0" y="17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9" y="33"/>
                  </a:lnTo>
                  <a:lnTo>
                    <a:pt x="9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58" name="Freeform 258">
              <a:extLst>
                <a:ext uri="{FF2B5EF4-FFF2-40B4-BE49-F238E27FC236}">
                  <a16:creationId xmlns:a16="http://schemas.microsoft.com/office/drawing/2014/main" id="{5EFBC563-686C-4919-85B2-542D984FC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2993"/>
              <a:ext cx="7" cy="22"/>
            </a:xfrm>
            <a:custGeom>
              <a:avLst/>
              <a:gdLst>
                <a:gd name="T0" fmla="*/ 0 w 9"/>
                <a:gd name="T1" fmla="*/ 1 h 34"/>
                <a:gd name="T2" fmla="*/ 0 w 9"/>
                <a:gd name="T3" fmla="*/ 9 h 34"/>
                <a:gd name="T4" fmla="*/ 0 w 9"/>
                <a:gd name="T5" fmla="*/ 17 h 34"/>
                <a:gd name="T6" fmla="*/ 0 w 9"/>
                <a:gd name="T7" fmla="*/ 25 h 34"/>
                <a:gd name="T8" fmla="*/ 0 w 9"/>
                <a:gd name="T9" fmla="*/ 34 h 34"/>
                <a:gd name="T10" fmla="*/ 9 w 9"/>
                <a:gd name="T11" fmla="*/ 32 h 34"/>
                <a:gd name="T12" fmla="*/ 9 w 9"/>
                <a:gd name="T13" fmla="*/ 0 h 34"/>
                <a:gd name="T14" fmla="*/ 0 w 9"/>
                <a:gd name="T1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4">
                  <a:moveTo>
                    <a:pt x="0" y="1"/>
                  </a:moveTo>
                  <a:lnTo>
                    <a:pt x="0" y="9"/>
                  </a:lnTo>
                  <a:lnTo>
                    <a:pt x="0" y="17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9" y="32"/>
                  </a:lnTo>
                  <a:lnTo>
                    <a:pt x="9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59" name="Freeform 259">
              <a:extLst>
                <a:ext uri="{FF2B5EF4-FFF2-40B4-BE49-F238E27FC236}">
                  <a16:creationId xmlns:a16="http://schemas.microsoft.com/office/drawing/2014/main" id="{58B1B3AE-4230-4AE7-A128-21FDCA29A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2958"/>
              <a:ext cx="7" cy="24"/>
            </a:xfrm>
            <a:custGeom>
              <a:avLst/>
              <a:gdLst>
                <a:gd name="T0" fmla="*/ 0 w 9"/>
                <a:gd name="T1" fmla="*/ 1 h 33"/>
                <a:gd name="T2" fmla="*/ 0 w 9"/>
                <a:gd name="T3" fmla="*/ 4 h 33"/>
                <a:gd name="T4" fmla="*/ 0 w 9"/>
                <a:gd name="T5" fmla="*/ 11 h 33"/>
                <a:gd name="T6" fmla="*/ 0 w 9"/>
                <a:gd name="T7" fmla="*/ 20 h 33"/>
                <a:gd name="T8" fmla="*/ 0 w 9"/>
                <a:gd name="T9" fmla="*/ 33 h 33"/>
                <a:gd name="T10" fmla="*/ 9 w 9"/>
                <a:gd name="T11" fmla="*/ 32 h 33"/>
                <a:gd name="T12" fmla="*/ 9 w 9"/>
                <a:gd name="T13" fmla="*/ 0 h 33"/>
                <a:gd name="T14" fmla="*/ 6 w 9"/>
                <a:gd name="T15" fmla="*/ 0 h 33"/>
                <a:gd name="T16" fmla="*/ 3 w 9"/>
                <a:gd name="T17" fmla="*/ 0 h 33"/>
                <a:gd name="T18" fmla="*/ 1 w 9"/>
                <a:gd name="T19" fmla="*/ 1 h 33"/>
                <a:gd name="T20" fmla="*/ 0 w 9"/>
                <a:gd name="T2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33">
                  <a:moveTo>
                    <a:pt x="0" y="1"/>
                  </a:moveTo>
                  <a:lnTo>
                    <a:pt x="0" y="4"/>
                  </a:lnTo>
                  <a:lnTo>
                    <a:pt x="0" y="11"/>
                  </a:lnTo>
                  <a:lnTo>
                    <a:pt x="0" y="20"/>
                  </a:lnTo>
                  <a:lnTo>
                    <a:pt x="0" y="33"/>
                  </a:lnTo>
                  <a:lnTo>
                    <a:pt x="9" y="32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60" name="Freeform 260">
              <a:extLst>
                <a:ext uri="{FF2B5EF4-FFF2-40B4-BE49-F238E27FC236}">
                  <a16:creationId xmlns:a16="http://schemas.microsoft.com/office/drawing/2014/main" id="{D02908F8-3859-46C6-BBA7-DF6AD8616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061"/>
              <a:ext cx="7" cy="24"/>
            </a:xfrm>
            <a:custGeom>
              <a:avLst/>
              <a:gdLst>
                <a:gd name="T0" fmla="*/ 0 w 9"/>
                <a:gd name="T1" fmla="*/ 0 h 35"/>
                <a:gd name="T2" fmla="*/ 0 w 9"/>
                <a:gd name="T3" fmla="*/ 8 h 35"/>
                <a:gd name="T4" fmla="*/ 0 w 9"/>
                <a:gd name="T5" fmla="*/ 17 h 35"/>
                <a:gd name="T6" fmla="*/ 0 w 9"/>
                <a:gd name="T7" fmla="*/ 25 h 35"/>
                <a:gd name="T8" fmla="*/ 0 w 9"/>
                <a:gd name="T9" fmla="*/ 35 h 35"/>
                <a:gd name="T10" fmla="*/ 9 w 9"/>
                <a:gd name="T11" fmla="*/ 33 h 35"/>
                <a:gd name="T12" fmla="*/ 9 w 9"/>
                <a:gd name="T13" fmla="*/ 0 h 35"/>
                <a:gd name="T14" fmla="*/ 0 w 9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5">
                  <a:moveTo>
                    <a:pt x="0" y="0"/>
                  </a:moveTo>
                  <a:lnTo>
                    <a:pt x="0" y="8"/>
                  </a:lnTo>
                  <a:lnTo>
                    <a:pt x="0" y="17"/>
                  </a:lnTo>
                  <a:lnTo>
                    <a:pt x="0" y="25"/>
                  </a:lnTo>
                  <a:lnTo>
                    <a:pt x="0" y="35"/>
                  </a:lnTo>
                  <a:lnTo>
                    <a:pt x="9" y="33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61" name="Freeform 261">
              <a:extLst>
                <a:ext uri="{FF2B5EF4-FFF2-40B4-BE49-F238E27FC236}">
                  <a16:creationId xmlns:a16="http://schemas.microsoft.com/office/drawing/2014/main" id="{4B5A3E54-5B30-40E7-B57D-A99C78289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131"/>
              <a:ext cx="7" cy="25"/>
            </a:xfrm>
            <a:custGeom>
              <a:avLst/>
              <a:gdLst>
                <a:gd name="T0" fmla="*/ 0 w 9"/>
                <a:gd name="T1" fmla="*/ 0 h 36"/>
                <a:gd name="T2" fmla="*/ 0 w 9"/>
                <a:gd name="T3" fmla="*/ 10 h 36"/>
                <a:gd name="T4" fmla="*/ 0 w 9"/>
                <a:gd name="T5" fmla="*/ 18 h 36"/>
                <a:gd name="T6" fmla="*/ 0 w 9"/>
                <a:gd name="T7" fmla="*/ 27 h 36"/>
                <a:gd name="T8" fmla="*/ 0 w 9"/>
                <a:gd name="T9" fmla="*/ 36 h 36"/>
                <a:gd name="T10" fmla="*/ 9 w 9"/>
                <a:gd name="T11" fmla="*/ 36 h 36"/>
                <a:gd name="T12" fmla="*/ 9 w 9"/>
                <a:gd name="T13" fmla="*/ 0 h 36"/>
                <a:gd name="T14" fmla="*/ 0 w 9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6">
                  <a:moveTo>
                    <a:pt x="0" y="0"/>
                  </a:moveTo>
                  <a:lnTo>
                    <a:pt x="0" y="10"/>
                  </a:lnTo>
                  <a:lnTo>
                    <a:pt x="0" y="18"/>
                  </a:lnTo>
                  <a:lnTo>
                    <a:pt x="0" y="27"/>
                  </a:lnTo>
                  <a:lnTo>
                    <a:pt x="0" y="36"/>
                  </a:lnTo>
                  <a:lnTo>
                    <a:pt x="9" y="36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62" name="Freeform 262">
              <a:extLst>
                <a:ext uri="{FF2B5EF4-FFF2-40B4-BE49-F238E27FC236}">
                  <a16:creationId xmlns:a16="http://schemas.microsoft.com/office/drawing/2014/main" id="{BF11478A-C638-4085-9F23-BE7ACE2F6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095"/>
              <a:ext cx="7" cy="25"/>
            </a:xfrm>
            <a:custGeom>
              <a:avLst/>
              <a:gdLst>
                <a:gd name="T0" fmla="*/ 9 w 9"/>
                <a:gd name="T1" fmla="*/ 0 h 35"/>
                <a:gd name="T2" fmla="*/ 0 w 9"/>
                <a:gd name="T3" fmla="*/ 1 h 35"/>
                <a:gd name="T4" fmla="*/ 0 w 9"/>
                <a:gd name="T5" fmla="*/ 9 h 35"/>
                <a:gd name="T6" fmla="*/ 0 w 9"/>
                <a:gd name="T7" fmla="*/ 18 h 35"/>
                <a:gd name="T8" fmla="*/ 0 w 9"/>
                <a:gd name="T9" fmla="*/ 26 h 35"/>
                <a:gd name="T10" fmla="*/ 0 w 9"/>
                <a:gd name="T11" fmla="*/ 35 h 35"/>
                <a:gd name="T12" fmla="*/ 9 w 9"/>
                <a:gd name="T13" fmla="*/ 35 h 35"/>
                <a:gd name="T14" fmla="*/ 9 w 9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5">
                  <a:moveTo>
                    <a:pt x="9" y="0"/>
                  </a:moveTo>
                  <a:lnTo>
                    <a:pt x="0" y="1"/>
                  </a:lnTo>
                  <a:lnTo>
                    <a:pt x="0" y="9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0" y="35"/>
                  </a:lnTo>
                  <a:lnTo>
                    <a:pt x="9" y="3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63" name="Freeform 263">
              <a:extLst>
                <a:ext uri="{FF2B5EF4-FFF2-40B4-BE49-F238E27FC236}">
                  <a16:creationId xmlns:a16="http://schemas.microsoft.com/office/drawing/2014/main" id="{987894FB-CB18-42E6-9196-11C17E383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3096"/>
              <a:ext cx="15" cy="14"/>
            </a:xfrm>
            <a:custGeom>
              <a:avLst/>
              <a:gdLst>
                <a:gd name="T0" fmla="*/ 0 w 20"/>
                <a:gd name="T1" fmla="*/ 9 h 19"/>
                <a:gd name="T2" fmla="*/ 1 w 20"/>
                <a:gd name="T3" fmla="*/ 14 h 19"/>
                <a:gd name="T4" fmla="*/ 3 w 20"/>
                <a:gd name="T5" fmla="*/ 16 h 19"/>
                <a:gd name="T6" fmla="*/ 6 w 20"/>
                <a:gd name="T7" fmla="*/ 18 h 19"/>
                <a:gd name="T8" fmla="*/ 9 w 20"/>
                <a:gd name="T9" fmla="*/ 19 h 19"/>
                <a:gd name="T10" fmla="*/ 14 w 20"/>
                <a:gd name="T11" fmla="*/ 18 h 19"/>
                <a:gd name="T12" fmla="*/ 16 w 20"/>
                <a:gd name="T13" fmla="*/ 16 h 19"/>
                <a:gd name="T14" fmla="*/ 18 w 20"/>
                <a:gd name="T15" fmla="*/ 14 h 19"/>
                <a:gd name="T16" fmla="*/ 20 w 20"/>
                <a:gd name="T17" fmla="*/ 9 h 19"/>
                <a:gd name="T18" fmla="*/ 18 w 20"/>
                <a:gd name="T19" fmla="*/ 6 h 19"/>
                <a:gd name="T20" fmla="*/ 16 w 20"/>
                <a:gd name="T21" fmla="*/ 2 h 19"/>
                <a:gd name="T22" fmla="*/ 14 w 20"/>
                <a:gd name="T23" fmla="*/ 1 h 19"/>
                <a:gd name="T24" fmla="*/ 9 w 20"/>
                <a:gd name="T25" fmla="*/ 0 h 19"/>
                <a:gd name="T26" fmla="*/ 6 w 20"/>
                <a:gd name="T27" fmla="*/ 1 h 19"/>
                <a:gd name="T28" fmla="*/ 3 w 20"/>
                <a:gd name="T29" fmla="*/ 2 h 19"/>
                <a:gd name="T30" fmla="*/ 1 w 20"/>
                <a:gd name="T31" fmla="*/ 6 h 19"/>
                <a:gd name="T32" fmla="*/ 0 w 20"/>
                <a:gd name="T3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0" y="9"/>
                  </a:moveTo>
                  <a:lnTo>
                    <a:pt x="1" y="14"/>
                  </a:lnTo>
                  <a:lnTo>
                    <a:pt x="3" y="16"/>
                  </a:lnTo>
                  <a:lnTo>
                    <a:pt x="6" y="18"/>
                  </a:lnTo>
                  <a:lnTo>
                    <a:pt x="9" y="19"/>
                  </a:lnTo>
                  <a:lnTo>
                    <a:pt x="14" y="18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0" y="9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4" y="1"/>
                  </a:lnTo>
                  <a:lnTo>
                    <a:pt x="9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1" y="6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64" name="Freeform 264">
              <a:extLst>
                <a:ext uri="{FF2B5EF4-FFF2-40B4-BE49-F238E27FC236}">
                  <a16:creationId xmlns:a16="http://schemas.microsoft.com/office/drawing/2014/main" id="{F805CC5F-874A-472C-A103-CF7276143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3175"/>
              <a:ext cx="15" cy="14"/>
            </a:xfrm>
            <a:custGeom>
              <a:avLst/>
              <a:gdLst>
                <a:gd name="T0" fmla="*/ 9 w 20"/>
                <a:gd name="T1" fmla="*/ 19 h 19"/>
                <a:gd name="T2" fmla="*/ 14 w 20"/>
                <a:gd name="T3" fmla="*/ 18 h 19"/>
                <a:gd name="T4" fmla="*/ 16 w 20"/>
                <a:gd name="T5" fmla="*/ 16 h 19"/>
                <a:gd name="T6" fmla="*/ 18 w 20"/>
                <a:gd name="T7" fmla="*/ 14 h 19"/>
                <a:gd name="T8" fmla="*/ 20 w 20"/>
                <a:gd name="T9" fmla="*/ 9 h 19"/>
                <a:gd name="T10" fmla="*/ 18 w 20"/>
                <a:gd name="T11" fmla="*/ 6 h 19"/>
                <a:gd name="T12" fmla="*/ 16 w 20"/>
                <a:gd name="T13" fmla="*/ 2 h 19"/>
                <a:gd name="T14" fmla="*/ 14 w 20"/>
                <a:gd name="T15" fmla="*/ 1 h 19"/>
                <a:gd name="T16" fmla="*/ 9 w 20"/>
                <a:gd name="T17" fmla="*/ 0 h 19"/>
                <a:gd name="T18" fmla="*/ 6 w 20"/>
                <a:gd name="T19" fmla="*/ 1 h 19"/>
                <a:gd name="T20" fmla="*/ 3 w 20"/>
                <a:gd name="T21" fmla="*/ 2 h 19"/>
                <a:gd name="T22" fmla="*/ 1 w 20"/>
                <a:gd name="T23" fmla="*/ 6 h 19"/>
                <a:gd name="T24" fmla="*/ 0 w 20"/>
                <a:gd name="T25" fmla="*/ 9 h 19"/>
                <a:gd name="T26" fmla="*/ 1 w 20"/>
                <a:gd name="T27" fmla="*/ 14 h 19"/>
                <a:gd name="T28" fmla="*/ 3 w 20"/>
                <a:gd name="T29" fmla="*/ 16 h 19"/>
                <a:gd name="T30" fmla="*/ 6 w 20"/>
                <a:gd name="T31" fmla="*/ 18 h 19"/>
                <a:gd name="T32" fmla="*/ 9 w 20"/>
                <a:gd name="T3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9" y="19"/>
                  </a:moveTo>
                  <a:lnTo>
                    <a:pt x="14" y="18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0" y="9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4" y="1"/>
                  </a:lnTo>
                  <a:lnTo>
                    <a:pt x="9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14"/>
                  </a:lnTo>
                  <a:lnTo>
                    <a:pt x="3" y="16"/>
                  </a:lnTo>
                  <a:lnTo>
                    <a:pt x="6" y="18"/>
                  </a:lnTo>
                  <a:lnTo>
                    <a:pt x="9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65" name="Freeform 265">
              <a:extLst>
                <a:ext uri="{FF2B5EF4-FFF2-40B4-BE49-F238E27FC236}">
                  <a16:creationId xmlns:a16="http://schemas.microsoft.com/office/drawing/2014/main" id="{3DA3DDD2-FCCB-47E4-AE2C-BFF8EE772E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3214"/>
              <a:ext cx="15" cy="14"/>
            </a:xfrm>
            <a:custGeom>
              <a:avLst/>
              <a:gdLst>
                <a:gd name="T0" fmla="*/ 9 w 20"/>
                <a:gd name="T1" fmla="*/ 20 h 20"/>
                <a:gd name="T2" fmla="*/ 14 w 20"/>
                <a:gd name="T3" fmla="*/ 19 h 20"/>
                <a:gd name="T4" fmla="*/ 16 w 20"/>
                <a:gd name="T5" fmla="*/ 16 h 20"/>
                <a:gd name="T6" fmla="*/ 18 w 20"/>
                <a:gd name="T7" fmla="*/ 14 h 20"/>
                <a:gd name="T8" fmla="*/ 20 w 20"/>
                <a:gd name="T9" fmla="*/ 9 h 20"/>
                <a:gd name="T10" fmla="*/ 18 w 20"/>
                <a:gd name="T11" fmla="*/ 6 h 20"/>
                <a:gd name="T12" fmla="*/ 16 w 20"/>
                <a:gd name="T13" fmla="*/ 2 h 20"/>
                <a:gd name="T14" fmla="*/ 14 w 20"/>
                <a:gd name="T15" fmla="*/ 1 h 20"/>
                <a:gd name="T16" fmla="*/ 9 w 20"/>
                <a:gd name="T17" fmla="*/ 0 h 20"/>
                <a:gd name="T18" fmla="*/ 6 w 20"/>
                <a:gd name="T19" fmla="*/ 1 h 20"/>
                <a:gd name="T20" fmla="*/ 3 w 20"/>
                <a:gd name="T21" fmla="*/ 2 h 20"/>
                <a:gd name="T22" fmla="*/ 1 w 20"/>
                <a:gd name="T23" fmla="*/ 6 h 20"/>
                <a:gd name="T24" fmla="*/ 0 w 20"/>
                <a:gd name="T25" fmla="*/ 9 h 20"/>
                <a:gd name="T26" fmla="*/ 1 w 20"/>
                <a:gd name="T27" fmla="*/ 14 h 20"/>
                <a:gd name="T28" fmla="*/ 3 w 20"/>
                <a:gd name="T29" fmla="*/ 16 h 20"/>
                <a:gd name="T30" fmla="*/ 6 w 20"/>
                <a:gd name="T31" fmla="*/ 19 h 20"/>
                <a:gd name="T32" fmla="*/ 9 w 20"/>
                <a:gd name="T3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0">
                  <a:moveTo>
                    <a:pt x="9" y="20"/>
                  </a:moveTo>
                  <a:lnTo>
                    <a:pt x="14" y="19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0" y="9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4" y="1"/>
                  </a:lnTo>
                  <a:lnTo>
                    <a:pt x="9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14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9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66" name="Freeform 266">
              <a:extLst>
                <a:ext uri="{FF2B5EF4-FFF2-40B4-BE49-F238E27FC236}">
                  <a16:creationId xmlns:a16="http://schemas.microsoft.com/office/drawing/2014/main" id="{A31BB530-7936-43AF-ACE9-A48BA90BD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3253"/>
              <a:ext cx="15" cy="14"/>
            </a:xfrm>
            <a:custGeom>
              <a:avLst/>
              <a:gdLst>
                <a:gd name="T0" fmla="*/ 9 w 20"/>
                <a:gd name="T1" fmla="*/ 19 h 19"/>
                <a:gd name="T2" fmla="*/ 14 w 20"/>
                <a:gd name="T3" fmla="*/ 18 h 19"/>
                <a:gd name="T4" fmla="*/ 16 w 20"/>
                <a:gd name="T5" fmla="*/ 16 h 19"/>
                <a:gd name="T6" fmla="*/ 18 w 20"/>
                <a:gd name="T7" fmla="*/ 13 h 19"/>
                <a:gd name="T8" fmla="*/ 20 w 20"/>
                <a:gd name="T9" fmla="*/ 9 h 19"/>
                <a:gd name="T10" fmla="*/ 18 w 20"/>
                <a:gd name="T11" fmla="*/ 5 h 19"/>
                <a:gd name="T12" fmla="*/ 16 w 20"/>
                <a:gd name="T13" fmla="*/ 2 h 19"/>
                <a:gd name="T14" fmla="*/ 14 w 20"/>
                <a:gd name="T15" fmla="*/ 1 h 19"/>
                <a:gd name="T16" fmla="*/ 9 w 20"/>
                <a:gd name="T17" fmla="*/ 0 h 19"/>
                <a:gd name="T18" fmla="*/ 6 w 20"/>
                <a:gd name="T19" fmla="*/ 1 h 19"/>
                <a:gd name="T20" fmla="*/ 3 w 20"/>
                <a:gd name="T21" fmla="*/ 2 h 19"/>
                <a:gd name="T22" fmla="*/ 1 w 20"/>
                <a:gd name="T23" fmla="*/ 5 h 19"/>
                <a:gd name="T24" fmla="*/ 0 w 20"/>
                <a:gd name="T25" fmla="*/ 9 h 19"/>
                <a:gd name="T26" fmla="*/ 1 w 20"/>
                <a:gd name="T27" fmla="*/ 13 h 19"/>
                <a:gd name="T28" fmla="*/ 3 w 20"/>
                <a:gd name="T29" fmla="*/ 16 h 19"/>
                <a:gd name="T30" fmla="*/ 6 w 20"/>
                <a:gd name="T31" fmla="*/ 18 h 19"/>
                <a:gd name="T32" fmla="*/ 9 w 20"/>
                <a:gd name="T3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9" y="19"/>
                  </a:moveTo>
                  <a:lnTo>
                    <a:pt x="14" y="18"/>
                  </a:lnTo>
                  <a:lnTo>
                    <a:pt x="16" y="16"/>
                  </a:lnTo>
                  <a:lnTo>
                    <a:pt x="18" y="13"/>
                  </a:lnTo>
                  <a:lnTo>
                    <a:pt x="20" y="9"/>
                  </a:lnTo>
                  <a:lnTo>
                    <a:pt x="18" y="5"/>
                  </a:lnTo>
                  <a:lnTo>
                    <a:pt x="16" y="2"/>
                  </a:lnTo>
                  <a:lnTo>
                    <a:pt x="14" y="1"/>
                  </a:lnTo>
                  <a:lnTo>
                    <a:pt x="9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3"/>
                  </a:lnTo>
                  <a:lnTo>
                    <a:pt x="3" y="16"/>
                  </a:lnTo>
                  <a:lnTo>
                    <a:pt x="6" y="18"/>
                  </a:lnTo>
                  <a:lnTo>
                    <a:pt x="9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67" name="Freeform 267">
              <a:extLst>
                <a:ext uri="{FF2B5EF4-FFF2-40B4-BE49-F238E27FC236}">
                  <a16:creationId xmlns:a16="http://schemas.microsoft.com/office/drawing/2014/main" id="{067B69F0-92B8-4AAD-961A-51C4F2723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3099"/>
              <a:ext cx="38" cy="11"/>
            </a:xfrm>
            <a:custGeom>
              <a:avLst/>
              <a:gdLst>
                <a:gd name="T0" fmla="*/ 0 w 50"/>
                <a:gd name="T1" fmla="*/ 17 h 17"/>
                <a:gd name="T2" fmla="*/ 26 w 50"/>
                <a:gd name="T3" fmla="*/ 17 h 17"/>
                <a:gd name="T4" fmla="*/ 50 w 50"/>
                <a:gd name="T5" fmla="*/ 16 h 17"/>
                <a:gd name="T6" fmla="*/ 50 w 50"/>
                <a:gd name="T7" fmla="*/ 0 h 17"/>
                <a:gd name="T8" fmla="*/ 44 w 50"/>
                <a:gd name="T9" fmla="*/ 0 h 17"/>
                <a:gd name="T10" fmla="*/ 0 w 50"/>
                <a:gd name="T11" fmla="*/ 1 h 17"/>
                <a:gd name="T12" fmla="*/ 0 w 50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7">
                  <a:moveTo>
                    <a:pt x="0" y="17"/>
                  </a:moveTo>
                  <a:lnTo>
                    <a:pt x="26" y="17"/>
                  </a:lnTo>
                  <a:lnTo>
                    <a:pt x="50" y="16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0" y="1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68" name="Freeform 268">
              <a:extLst>
                <a:ext uri="{FF2B5EF4-FFF2-40B4-BE49-F238E27FC236}">
                  <a16:creationId xmlns:a16="http://schemas.microsoft.com/office/drawing/2014/main" id="{4144C452-4DB9-4556-8F1F-669035DD8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3214"/>
              <a:ext cx="38" cy="13"/>
            </a:xfrm>
            <a:custGeom>
              <a:avLst/>
              <a:gdLst>
                <a:gd name="T0" fmla="*/ 0 w 50"/>
                <a:gd name="T1" fmla="*/ 16 h 18"/>
                <a:gd name="T2" fmla="*/ 50 w 50"/>
                <a:gd name="T3" fmla="*/ 18 h 18"/>
                <a:gd name="T4" fmla="*/ 50 w 50"/>
                <a:gd name="T5" fmla="*/ 2 h 18"/>
                <a:gd name="T6" fmla="*/ 0 w 50"/>
                <a:gd name="T7" fmla="*/ 0 h 18"/>
                <a:gd name="T8" fmla="*/ 0 w 50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8">
                  <a:moveTo>
                    <a:pt x="0" y="16"/>
                  </a:moveTo>
                  <a:lnTo>
                    <a:pt x="50" y="18"/>
                  </a:lnTo>
                  <a:lnTo>
                    <a:pt x="50" y="2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69" name="Freeform 269">
              <a:extLst>
                <a:ext uri="{FF2B5EF4-FFF2-40B4-BE49-F238E27FC236}">
                  <a16:creationId xmlns:a16="http://schemas.microsoft.com/office/drawing/2014/main" id="{B1C0AFF6-CD25-4D6F-BCEC-33CDA70C1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3252"/>
              <a:ext cx="38" cy="15"/>
            </a:xfrm>
            <a:custGeom>
              <a:avLst/>
              <a:gdLst>
                <a:gd name="T0" fmla="*/ 0 w 50"/>
                <a:gd name="T1" fmla="*/ 16 h 21"/>
                <a:gd name="T2" fmla="*/ 50 w 50"/>
                <a:gd name="T3" fmla="*/ 21 h 21"/>
                <a:gd name="T4" fmla="*/ 50 w 50"/>
                <a:gd name="T5" fmla="*/ 5 h 21"/>
                <a:gd name="T6" fmla="*/ 0 w 50"/>
                <a:gd name="T7" fmla="*/ 0 h 21"/>
                <a:gd name="T8" fmla="*/ 0 w 50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1">
                  <a:moveTo>
                    <a:pt x="0" y="16"/>
                  </a:moveTo>
                  <a:lnTo>
                    <a:pt x="50" y="21"/>
                  </a:lnTo>
                  <a:lnTo>
                    <a:pt x="50" y="5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70" name="Freeform 270">
              <a:extLst>
                <a:ext uri="{FF2B5EF4-FFF2-40B4-BE49-F238E27FC236}">
                  <a16:creationId xmlns:a16="http://schemas.microsoft.com/office/drawing/2014/main" id="{CFCEA989-24EB-47B9-ACBC-95A077A4B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2940"/>
              <a:ext cx="15" cy="12"/>
            </a:xfrm>
            <a:custGeom>
              <a:avLst/>
              <a:gdLst>
                <a:gd name="T0" fmla="*/ 9 w 20"/>
                <a:gd name="T1" fmla="*/ 0 h 20"/>
                <a:gd name="T2" fmla="*/ 6 w 20"/>
                <a:gd name="T3" fmla="*/ 1 h 20"/>
                <a:gd name="T4" fmla="*/ 3 w 20"/>
                <a:gd name="T5" fmla="*/ 4 h 20"/>
                <a:gd name="T6" fmla="*/ 1 w 20"/>
                <a:gd name="T7" fmla="*/ 6 h 20"/>
                <a:gd name="T8" fmla="*/ 0 w 20"/>
                <a:gd name="T9" fmla="*/ 10 h 20"/>
                <a:gd name="T10" fmla="*/ 1 w 20"/>
                <a:gd name="T11" fmla="*/ 14 h 20"/>
                <a:gd name="T12" fmla="*/ 3 w 20"/>
                <a:gd name="T13" fmla="*/ 16 h 20"/>
                <a:gd name="T14" fmla="*/ 6 w 20"/>
                <a:gd name="T15" fmla="*/ 19 h 20"/>
                <a:gd name="T16" fmla="*/ 9 w 20"/>
                <a:gd name="T17" fmla="*/ 20 h 20"/>
                <a:gd name="T18" fmla="*/ 14 w 20"/>
                <a:gd name="T19" fmla="*/ 19 h 20"/>
                <a:gd name="T20" fmla="*/ 16 w 20"/>
                <a:gd name="T21" fmla="*/ 16 h 20"/>
                <a:gd name="T22" fmla="*/ 18 w 20"/>
                <a:gd name="T23" fmla="*/ 14 h 20"/>
                <a:gd name="T24" fmla="*/ 20 w 20"/>
                <a:gd name="T25" fmla="*/ 10 h 20"/>
                <a:gd name="T26" fmla="*/ 18 w 20"/>
                <a:gd name="T27" fmla="*/ 6 h 20"/>
                <a:gd name="T28" fmla="*/ 16 w 20"/>
                <a:gd name="T29" fmla="*/ 4 h 20"/>
                <a:gd name="T30" fmla="*/ 14 w 20"/>
                <a:gd name="T31" fmla="*/ 1 h 20"/>
                <a:gd name="T32" fmla="*/ 9 w 20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0">
                  <a:moveTo>
                    <a:pt x="9" y="0"/>
                  </a:moveTo>
                  <a:lnTo>
                    <a:pt x="6" y="1"/>
                  </a:lnTo>
                  <a:lnTo>
                    <a:pt x="3" y="4"/>
                  </a:lnTo>
                  <a:lnTo>
                    <a:pt x="1" y="6"/>
                  </a:lnTo>
                  <a:lnTo>
                    <a:pt x="0" y="10"/>
                  </a:lnTo>
                  <a:lnTo>
                    <a:pt x="1" y="14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9" y="20"/>
                  </a:lnTo>
                  <a:lnTo>
                    <a:pt x="14" y="19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4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71" name="Freeform 271">
              <a:extLst>
                <a:ext uri="{FF2B5EF4-FFF2-40B4-BE49-F238E27FC236}">
                  <a16:creationId xmlns:a16="http://schemas.microsoft.com/office/drawing/2014/main" id="{EFAB099A-B298-4EE4-A2BF-9B374FE9E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2979"/>
              <a:ext cx="15" cy="14"/>
            </a:xfrm>
            <a:custGeom>
              <a:avLst/>
              <a:gdLst>
                <a:gd name="T0" fmla="*/ 9 w 20"/>
                <a:gd name="T1" fmla="*/ 19 h 19"/>
                <a:gd name="T2" fmla="*/ 14 w 20"/>
                <a:gd name="T3" fmla="*/ 18 h 19"/>
                <a:gd name="T4" fmla="*/ 16 w 20"/>
                <a:gd name="T5" fmla="*/ 16 h 19"/>
                <a:gd name="T6" fmla="*/ 18 w 20"/>
                <a:gd name="T7" fmla="*/ 13 h 19"/>
                <a:gd name="T8" fmla="*/ 20 w 20"/>
                <a:gd name="T9" fmla="*/ 9 h 19"/>
                <a:gd name="T10" fmla="*/ 18 w 20"/>
                <a:gd name="T11" fmla="*/ 5 h 19"/>
                <a:gd name="T12" fmla="*/ 16 w 20"/>
                <a:gd name="T13" fmla="*/ 2 h 19"/>
                <a:gd name="T14" fmla="*/ 14 w 20"/>
                <a:gd name="T15" fmla="*/ 1 h 19"/>
                <a:gd name="T16" fmla="*/ 9 w 20"/>
                <a:gd name="T17" fmla="*/ 0 h 19"/>
                <a:gd name="T18" fmla="*/ 6 w 20"/>
                <a:gd name="T19" fmla="*/ 1 h 19"/>
                <a:gd name="T20" fmla="*/ 3 w 20"/>
                <a:gd name="T21" fmla="*/ 2 h 19"/>
                <a:gd name="T22" fmla="*/ 1 w 20"/>
                <a:gd name="T23" fmla="*/ 5 h 19"/>
                <a:gd name="T24" fmla="*/ 0 w 20"/>
                <a:gd name="T25" fmla="*/ 9 h 19"/>
                <a:gd name="T26" fmla="*/ 1 w 20"/>
                <a:gd name="T27" fmla="*/ 13 h 19"/>
                <a:gd name="T28" fmla="*/ 3 w 20"/>
                <a:gd name="T29" fmla="*/ 16 h 19"/>
                <a:gd name="T30" fmla="*/ 6 w 20"/>
                <a:gd name="T31" fmla="*/ 18 h 19"/>
                <a:gd name="T32" fmla="*/ 9 w 20"/>
                <a:gd name="T3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9" y="19"/>
                  </a:moveTo>
                  <a:lnTo>
                    <a:pt x="14" y="18"/>
                  </a:lnTo>
                  <a:lnTo>
                    <a:pt x="16" y="16"/>
                  </a:lnTo>
                  <a:lnTo>
                    <a:pt x="18" y="13"/>
                  </a:lnTo>
                  <a:lnTo>
                    <a:pt x="20" y="9"/>
                  </a:lnTo>
                  <a:lnTo>
                    <a:pt x="18" y="5"/>
                  </a:lnTo>
                  <a:lnTo>
                    <a:pt x="16" y="2"/>
                  </a:lnTo>
                  <a:lnTo>
                    <a:pt x="14" y="1"/>
                  </a:lnTo>
                  <a:lnTo>
                    <a:pt x="9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3"/>
                  </a:lnTo>
                  <a:lnTo>
                    <a:pt x="3" y="16"/>
                  </a:lnTo>
                  <a:lnTo>
                    <a:pt x="6" y="18"/>
                  </a:lnTo>
                  <a:lnTo>
                    <a:pt x="9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72" name="Freeform 272">
              <a:extLst>
                <a:ext uri="{FF2B5EF4-FFF2-40B4-BE49-F238E27FC236}">
                  <a16:creationId xmlns:a16="http://schemas.microsoft.com/office/drawing/2014/main" id="{3F49F64F-1B32-4D5B-8AD8-7CAB1ADFB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3018"/>
              <a:ext cx="15" cy="14"/>
            </a:xfrm>
            <a:custGeom>
              <a:avLst/>
              <a:gdLst>
                <a:gd name="T0" fmla="*/ 9 w 20"/>
                <a:gd name="T1" fmla="*/ 20 h 20"/>
                <a:gd name="T2" fmla="*/ 14 w 20"/>
                <a:gd name="T3" fmla="*/ 18 h 20"/>
                <a:gd name="T4" fmla="*/ 16 w 20"/>
                <a:gd name="T5" fmla="*/ 16 h 20"/>
                <a:gd name="T6" fmla="*/ 18 w 20"/>
                <a:gd name="T7" fmla="*/ 14 h 20"/>
                <a:gd name="T8" fmla="*/ 20 w 20"/>
                <a:gd name="T9" fmla="*/ 9 h 20"/>
                <a:gd name="T10" fmla="*/ 18 w 20"/>
                <a:gd name="T11" fmla="*/ 6 h 20"/>
                <a:gd name="T12" fmla="*/ 16 w 20"/>
                <a:gd name="T13" fmla="*/ 2 h 20"/>
                <a:gd name="T14" fmla="*/ 14 w 20"/>
                <a:gd name="T15" fmla="*/ 1 h 20"/>
                <a:gd name="T16" fmla="*/ 9 w 20"/>
                <a:gd name="T17" fmla="*/ 0 h 20"/>
                <a:gd name="T18" fmla="*/ 6 w 20"/>
                <a:gd name="T19" fmla="*/ 1 h 20"/>
                <a:gd name="T20" fmla="*/ 3 w 20"/>
                <a:gd name="T21" fmla="*/ 2 h 20"/>
                <a:gd name="T22" fmla="*/ 1 w 20"/>
                <a:gd name="T23" fmla="*/ 6 h 20"/>
                <a:gd name="T24" fmla="*/ 0 w 20"/>
                <a:gd name="T25" fmla="*/ 9 h 20"/>
                <a:gd name="T26" fmla="*/ 1 w 20"/>
                <a:gd name="T27" fmla="*/ 14 h 20"/>
                <a:gd name="T28" fmla="*/ 3 w 20"/>
                <a:gd name="T29" fmla="*/ 16 h 20"/>
                <a:gd name="T30" fmla="*/ 6 w 20"/>
                <a:gd name="T31" fmla="*/ 18 h 20"/>
                <a:gd name="T32" fmla="*/ 9 w 20"/>
                <a:gd name="T3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0">
                  <a:moveTo>
                    <a:pt x="9" y="20"/>
                  </a:moveTo>
                  <a:lnTo>
                    <a:pt x="14" y="18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0" y="9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4" y="1"/>
                  </a:lnTo>
                  <a:lnTo>
                    <a:pt x="9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14"/>
                  </a:lnTo>
                  <a:lnTo>
                    <a:pt x="3" y="16"/>
                  </a:lnTo>
                  <a:lnTo>
                    <a:pt x="6" y="18"/>
                  </a:lnTo>
                  <a:lnTo>
                    <a:pt x="9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73" name="Freeform 273">
              <a:extLst>
                <a:ext uri="{FF2B5EF4-FFF2-40B4-BE49-F238E27FC236}">
                  <a16:creationId xmlns:a16="http://schemas.microsoft.com/office/drawing/2014/main" id="{99C6150C-232F-487F-993D-29CB6FCAA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3057"/>
              <a:ext cx="15" cy="14"/>
            </a:xfrm>
            <a:custGeom>
              <a:avLst/>
              <a:gdLst>
                <a:gd name="T0" fmla="*/ 9 w 20"/>
                <a:gd name="T1" fmla="*/ 20 h 20"/>
                <a:gd name="T2" fmla="*/ 14 w 20"/>
                <a:gd name="T3" fmla="*/ 19 h 20"/>
                <a:gd name="T4" fmla="*/ 16 w 20"/>
                <a:gd name="T5" fmla="*/ 17 h 20"/>
                <a:gd name="T6" fmla="*/ 18 w 20"/>
                <a:gd name="T7" fmla="*/ 14 h 20"/>
                <a:gd name="T8" fmla="*/ 20 w 20"/>
                <a:gd name="T9" fmla="*/ 10 h 20"/>
                <a:gd name="T10" fmla="*/ 18 w 20"/>
                <a:gd name="T11" fmla="*/ 6 h 20"/>
                <a:gd name="T12" fmla="*/ 16 w 20"/>
                <a:gd name="T13" fmla="*/ 3 h 20"/>
                <a:gd name="T14" fmla="*/ 14 w 20"/>
                <a:gd name="T15" fmla="*/ 2 h 20"/>
                <a:gd name="T16" fmla="*/ 9 w 20"/>
                <a:gd name="T17" fmla="*/ 0 h 20"/>
                <a:gd name="T18" fmla="*/ 6 w 20"/>
                <a:gd name="T19" fmla="*/ 2 h 20"/>
                <a:gd name="T20" fmla="*/ 3 w 20"/>
                <a:gd name="T21" fmla="*/ 3 h 20"/>
                <a:gd name="T22" fmla="*/ 1 w 20"/>
                <a:gd name="T23" fmla="*/ 6 h 20"/>
                <a:gd name="T24" fmla="*/ 0 w 20"/>
                <a:gd name="T25" fmla="*/ 10 h 20"/>
                <a:gd name="T26" fmla="*/ 1 w 20"/>
                <a:gd name="T27" fmla="*/ 14 h 20"/>
                <a:gd name="T28" fmla="*/ 3 w 20"/>
                <a:gd name="T29" fmla="*/ 17 h 20"/>
                <a:gd name="T30" fmla="*/ 6 w 20"/>
                <a:gd name="T31" fmla="*/ 19 h 20"/>
                <a:gd name="T32" fmla="*/ 9 w 20"/>
                <a:gd name="T3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0">
                  <a:moveTo>
                    <a:pt x="9" y="20"/>
                  </a:moveTo>
                  <a:lnTo>
                    <a:pt x="14" y="19"/>
                  </a:lnTo>
                  <a:lnTo>
                    <a:pt x="16" y="17"/>
                  </a:lnTo>
                  <a:lnTo>
                    <a:pt x="18" y="14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6" y="3"/>
                  </a:lnTo>
                  <a:lnTo>
                    <a:pt x="14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3" y="3"/>
                  </a:lnTo>
                  <a:lnTo>
                    <a:pt x="1" y="6"/>
                  </a:lnTo>
                  <a:lnTo>
                    <a:pt x="0" y="10"/>
                  </a:lnTo>
                  <a:lnTo>
                    <a:pt x="1" y="14"/>
                  </a:lnTo>
                  <a:lnTo>
                    <a:pt x="3" y="17"/>
                  </a:lnTo>
                  <a:lnTo>
                    <a:pt x="6" y="19"/>
                  </a:lnTo>
                  <a:lnTo>
                    <a:pt x="9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74" name="Freeform 274">
              <a:extLst>
                <a:ext uri="{FF2B5EF4-FFF2-40B4-BE49-F238E27FC236}">
                  <a16:creationId xmlns:a16="http://schemas.microsoft.com/office/drawing/2014/main" id="{331CAF15-A05C-4A75-9AAB-FD1ED0797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" y="3136"/>
              <a:ext cx="15" cy="13"/>
            </a:xfrm>
            <a:custGeom>
              <a:avLst/>
              <a:gdLst>
                <a:gd name="T0" fmla="*/ 0 w 20"/>
                <a:gd name="T1" fmla="*/ 10 h 20"/>
                <a:gd name="T2" fmla="*/ 1 w 20"/>
                <a:gd name="T3" fmla="*/ 14 h 20"/>
                <a:gd name="T4" fmla="*/ 3 w 20"/>
                <a:gd name="T5" fmla="*/ 16 h 20"/>
                <a:gd name="T6" fmla="*/ 6 w 20"/>
                <a:gd name="T7" fmla="*/ 19 h 20"/>
                <a:gd name="T8" fmla="*/ 9 w 20"/>
                <a:gd name="T9" fmla="*/ 20 h 20"/>
                <a:gd name="T10" fmla="*/ 14 w 20"/>
                <a:gd name="T11" fmla="*/ 19 h 20"/>
                <a:gd name="T12" fmla="*/ 16 w 20"/>
                <a:gd name="T13" fmla="*/ 16 h 20"/>
                <a:gd name="T14" fmla="*/ 18 w 20"/>
                <a:gd name="T15" fmla="*/ 14 h 20"/>
                <a:gd name="T16" fmla="*/ 20 w 20"/>
                <a:gd name="T17" fmla="*/ 10 h 20"/>
                <a:gd name="T18" fmla="*/ 18 w 20"/>
                <a:gd name="T19" fmla="*/ 6 h 20"/>
                <a:gd name="T20" fmla="*/ 16 w 20"/>
                <a:gd name="T21" fmla="*/ 3 h 20"/>
                <a:gd name="T22" fmla="*/ 14 w 20"/>
                <a:gd name="T23" fmla="*/ 1 h 20"/>
                <a:gd name="T24" fmla="*/ 9 w 20"/>
                <a:gd name="T25" fmla="*/ 0 h 20"/>
                <a:gd name="T26" fmla="*/ 6 w 20"/>
                <a:gd name="T27" fmla="*/ 1 h 20"/>
                <a:gd name="T28" fmla="*/ 3 w 20"/>
                <a:gd name="T29" fmla="*/ 3 h 20"/>
                <a:gd name="T30" fmla="*/ 1 w 20"/>
                <a:gd name="T31" fmla="*/ 6 h 20"/>
                <a:gd name="T32" fmla="*/ 0 w 20"/>
                <a:gd name="T3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lnTo>
                    <a:pt x="1" y="14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9" y="20"/>
                  </a:lnTo>
                  <a:lnTo>
                    <a:pt x="14" y="19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6" y="3"/>
                  </a:lnTo>
                  <a:lnTo>
                    <a:pt x="14" y="1"/>
                  </a:lnTo>
                  <a:lnTo>
                    <a:pt x="9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1" y="6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75" name="Freeform 275">
              <a:extLst>
                <a:ext uri="{FF2B5EF4-FFF2-40B4-BE49-F238E27FC236}">
                  <a16:creationId xmlns:a16="http://schemas.microsoft.com/office/drawing/2014/main" id="{4A5EFFEE-C3B4-415B-ADC1-FD4757D74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2941"/>
              <a:ext cx="38" cy="17"/>
            </a:xfrm>
            <a:custGeom>
              <a:avLst/>
              <a:gdLst>
                <a:gd name="T0" fmla="*/ 0 w 50"/>
                <a:gd name="T1" fmla="*/ 26 h 26"/>
                <a:gd name="T2" fmla="*/ 50 w 50"/>
                <a:gd name="T3" fmla="*/ 18 h 26"/>
                <a:gd name="T4" fmla="*/ 50 w 50"/>
                <a:gd name="T5" fmla="*/ 0 h 26"/>
                <a:gd name="T6" fmla="*/ 0 w 50"/>
                <a:gd name="T7" fmla="*/ 10 h 26"/>
                <a:gd name="T8" fmla="*/ 0 w 50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6">
                  <a:moveTo>
                    <a:pt x="0" y="26"/>
                  </a:moveTo>
                  <a:lnTo>
                    <a:pt x="50" y="18"/>
                  </a:lnTo>
                  <a:lnTo>
                    <a:pt x="50" y="0"/>
                  </a:lnTo>
                  <a:lnTo>
                    <a:pt x="0" y="1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76" name="Freeform 276">
              <a:extLst>
                <a:ext uri="{FF2B5EF4-FFF2-40B4-BE49-F238E27FC236}">
                  <a16:creationId xmlns:a16="http://schemas.microsoft.com/office/drawing/2014/main" id="{29DD20F7-E753-4DB5-8689-F4AF98AF8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2979"/>
              <a:ext cx="38" cy="17"/>
            </a:xfrm>
            <a:custGeom>
              <a:avLst/>
              <a:gdLst>
                <a:gd name="T0" fmla="*/ 50 w 50"/>
                <a:gd name="T1" fmla="*/ 0 h 24"/>
                <a:gd name="T2" fmla="*/ 0 w 50"/>
                <a:gd name="T3" fmla="*/ 8 h 24"/>
                <a:gd name="T4" fmla="*/ 0 w 50"/>
                <a:gd name="T5" fmla="*/ 24 h 24"/>
                <a:gd name="T6" fmla="*/ 50 w 50"/>
                <a:gd name="T7" fmla="*/ 16 h 24"/>
                <a:gd name="T8" fmla="*/ 50 w 5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4">
                  <a:moveTo>
                    <a:pt x="50" y="0"/>
                  </a:moveTo>
                  <a:lnTo>
                    <a:pt x="0" y="8"/>
                  </a:lnTo>
                  <a:lnTo>
                    <a:pt x="0" y="24"/>
                  </a:lnTo>
                  <a:lnTo>
                    <a:pt x="50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77" name="Freeform 277">
              <a:extLst>
                <a:ext uri="{FF2B5EF4-FFF2-40B4-BE49-F238E27FC236}">
                  <a16:creationId xmlns:a16="http://schemas.microsoft.com/office/drawing/2014/main" id="{8B4DF5F5-2C08-4D8A-9C3F-24CBE7737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3018"/>
              <a:ext cx="38" cy="15"/>
            </a:xfrm>
            <a:custGeom>
              <a:avLst/>
              <a:gdLst>
                <a:gd name="T0" fmla="*/ 0 w 50"/>
                <a:gd name="T1" fmla="*/ 22 h 22"/>
                <a:gd name="T2" fmla="*/ 50 w 50"/>
                <a:gd name="T3" fmla="*/ 16 h 22"/>
                <a:gd name="T4" fmla="*/ 50 w 50"/>
                <a:gd name="T5" fmla="*/ 0 h 22"/>
                <a:gd name="T6" fmla="*/ 0 w 50"/>
                <a:gd name="T7" fmla="*/ 6 h 22"/>
                <a:gd name="T8" fmla="*/ 0 w 50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2">
                  <a:moveTo>
                    <a:pt x="0" y="22"/>
                  </a:moveTo>
                  <a:lnTo>
                    <a:pt x="50" y="16"/>
                  </a:lnTo>
                  <a:lnTo>
                    <a:pt x="50" y="0"/>
                  </a:lnTo>
                  <a:lnTo>
                    <a:pt x="0" y="6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78" name="Freeform 278">
              <a:extLst>
                <a:ext uri="{FF2B5EF4-FFF2-40B4-BE49-F238E27FC236}">
                  <a16:creationId xmlns:a16="http://schemas.microsoft.com/office/drawing/2014/main" id="{4DDEB2CE-1C59-4B9C-9EC1-43DDCF30D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3057"/>
              <a:ext cx="38" cy="14"/>
            </a:xfrm>
            <a:custGeom>
              <a:avLst/>
              <a:gdLst>
                <a:gd name="T0" fmla="*/ 0 w 50"/>
                <a:gd name="T1" fmla="*/ 20 h 20"/>
                <a:gd name="T2" fmla="*/ 50 w 50"/>
                <a:gd name="T3" fmla="*/ 17 h 20"/>
                <a:gd name="T4" fmla="*/ 50 w 50"/>
                <a:gd name="T5" fmla="*/ 0 h 20"/>
                <a:gd name="T6" fmla="*/ 0 w 50"/>
                <a:gd name="T7" fmla="*/ 4 h 20"/>
                <a:gd name="T8" fmla="*/ 0 w 50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0">
                  <a:moveTo>
                    <a:pt x="0" y="20"/>
                  </a:moveTo>
                  <a:lnTo>
                    <a:pt x="50" y="17"/>
                  </a:lnTo>
                  <a:lnTo>
                    <a:pt x="50" y="0"/>
                  </a:lnTo>
                  <a:lnTo>
                    <a:pt x="0" y="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79" name="Freeform 279">
              <a:extLst>
                <a:ext uri="{FF2B5EF4-FFF2-40B4-BE49-F238E27FC236}">
                  <a16:creationId xmlns:a16="http://schemas.microsoft.com/office/drawing/2014/main" id="{94838574-6649-4D91-9055-7A100949BB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3138"/>
              <a:ext cx="38" cy="11"/>
            </a:xfrm>
            <a:custGeom>
              <a:avLst/>
              <a:gdLst>
                <a:gd name="T0" fmla="*/ 0 w 50"/>
                <a:gd name="T1" fmla="*/ 1 h 16"/>
                <a:gd name="T2" fmla="*/ 0 w 50"/>
                <a:gd name="T3" fmla="*/ 16 h 16"/>
                <a:gd name="T4" fmla="*/ 40 w 50"/>
                <a:gd name="T5" fmla="*/ 16 h 16"/>
                <a:gd name="T6" fmla="*/ 50 w 50"/>
                <a:gd name="T7" fmla="*/ 16 h 16"/>
                <a:gd name="T8" fmla="*/ 50 w 50"/>
                <a:gd name="T9" fmla="*/ 5 h 16"/>
                <a:gd name="T10" fmla="*/ 50 w 50"/>
                <a:gd name="T11" fmla="*/ 0 h 16"/>
                <a:gd name="T12" fmla="*/ 0 w 50"/>
                <a:gd name="T1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6">
                  <a:moveTo>
                    <a:pt x="0" y="1"/>
                  </a:moveTo>
                  <a:lnTo>
                    <a:pt x="0" y="16"/>
                  </a:lnTo>
                  <a:lnTo>
                    <a:pt x="40" y="16"/>
                  </a:lnTo>
                  <a:lnTo>
                    <a:pt x="50" y="16"/>
                  </a:lnTo>
                  <a:lnTo>
                    <a:pt x="50" y="5"/>
                  </a:lnTo>
                  <a:lnTo>
                    <a:pt x="5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80" name="Freeform 280">
              <a:extLst>
                <a:ext uri="{FF2B5EF4-FFF2-40B4-BE49-F238E27FC236}">
                  <a16:creationId xmlns:a16="http://schemas.microsoft.com/office/drawing/2014/main" id="{B1DAEBB9-EC5D-4E82-B754-EAC8D3FD6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" y="3175"/>
              <a:ext cx="38" cy="11"/>
            </a:xfrm>
            <a:custGeom>
              <a:avLst/>
              <a:gdLst>
                <a:gd name="T0" fmla="*/ 0 w 50"/>
                <a:gd name="T1" fmla="*/ 0 h 16"/>
                <a:gd name="T2" fmla="*/ 0 w 50"/>
                <a:gd name="T3" fmla="*/ 15 h 16"/>
                <a:gd name="T4" fmla="*/ 24 w 50"/>
                <a:gd name="T5" fmla="*/ 16 h 16"/>
                <a:gd name="T6" fmla="*/ 50 w 50"/>
                <a:gd name="T7" fmla="*/ 16 h 16"/>
                <a:gd name="T8" fmla="*/ 50 w 50"/>
                <a:gd name="T9" fmla="*/ 0 h 16"/>
                <a:gd name="T10" fmla="*/ 41 w 50"/>
                <a:gd name="T11" fmla="*/ 0 h 16"/>
                <a:gd name="T12" fmla="*/ 0 w 50"/>
                <a:gd name="T13" fmla="*/ 0 h 16"/>
                <a:gd name="T14" fmla="*/ 0 w 50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6">
                  <a:moveTo>
                    <a:pt x="0" y="0"/>
                  </a:moveTo>
                  <a:lnTo>
                    <a:pt x="0" y="15"/>
                  </a:lnTo>
                  <a:lnTo>
                    <a:pt x="24" y="16"/>
                  </a:lnTo>
                  <a:lnTo>
                    <a:pt x="50" y="16"/>
                  </a:lnTo>
                  <a:lnTo>
                    <a:pt x="50" y="0"/>
                  </a:lnTo>
                  <a:lnTo>
                    <a:pt x="4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81" name="Freeform 281">
              <a:extLst>
                <a:ext uri="{FF2B5EF4-FFF2-40B4-BE49-F238E27FC236}">
                  <a16:creationId xmlns:a16="http://schemas.microsoft.com/office/drawing/2014/main" id="{6FD61BEC-4076-4A3F-8D4A-F31ED35244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7" y="2915"/>
              <a:ext cx="199" cy="457"/>
            </a:xfrm>
            <a:custGeom>
              <a:avLst/>
              <a:gdLst>
                <a:gd name="T0" fmla="*/ 258 w 258"/>
                <a:gd name="T1" fmla="*/ 657 h 657"/>
                <a:gd name="T2" fmla="*/ 242 w 258"/>
                <a:gd name="T3" fmla="*/ 637 h 657"/>
                <a:gd name="T4" fmla="*/ 202 w 258"/>
                <a:gd name="T5" fmla="*/ 632 h 657"/>
                <a:gd name="T6" fmla="*/ 107 w 258"/>
                <a:gd name="T7" fmla="*/ 617 h 657"/>
                <a:gd name="T8" fmla="*/ 29 w 258"/>
                <a:gd name="T9" fmla="*/ 605 h 657"/>
                <a:gd name="T10" fmla="*/ 16 w 258"/>
                <a:gd name="T11" fmla="*/ 549 h 657"/>
                <a:gd name="T12" fmla="*/ 242 w 258"/>
                <a:gd name="T13" fmla="*/ 566 h 657"/>
                <a:gd name="T14" fmla="*/ 242 w 258"/>
                <a:gd name="T15" fmla="*/ 506 h 657"/>
                <a:gd name="T16" fmla="*/ 58 w 258"/>
                <a:gd name="T17" fmla="*/ 503 h 657"/>
                <a:gd name="T18" fmla="*/ 22 w 258"/>
                <a:gd name="T19" fmla="*/ 499 h 657"/>
                <a:gd name="T20" fmla="*/ 16 w 258"/>
                <a:gd name="T21" fmla="*/ 463 h 657"/>
                <a:gd name="T22" fmla="*/ 94 w 258"/>
                <a:gd name="T23" fmla="*/ 469 h 657"/>
                <a:gd name="T24" fmla="*/ 242 w 258"/>
                <a:gd name="T25" fmla="*/ 484 h 657"/>
                <a:gd name="T26" fmla="*/ 160 w 258"/>
                <a:gd name="T27" fmla="*/ 458 h 657"/>
                <a:gd name="T28" fmla="*/ 74 w 258"/>
                <a:gd name="T29" fmla="*/ 452 h 657"/>
                <a:gd name="T30" fmla="*/ 16 w 258"/>
                <a:gd name="T31" fmla="*/ 422 h 657"/>
                <a:gd name="T32" fmla="*/ 117 w 258"/>
                <a:gd name="T33" fmla="*/ 416 h 657"/>
                <a:gd name="T34" fmla="*/ 205 w 258"/>
                <a:gd name="T35" fmla="*/ 420 h 657"/>
                <a:gd name="T36" fmla="*/ 242 w 258"/>
                <a:gd name="T37" fmla="*/ 463 h 657"/>
                <a:gd name="T38" fmla="*/ 155 w 258"/>
                <a:gd name="T39" fmla="*/ 402 h 657"/>
                <a:gd name="T40" fmla="*/ 25 w 258"/>
                <a:gd name="T41" fmla="*/ 398 h 657"/>
                <a:gd name="T42" fmla="*/ 16 w 258"/>
                <a:gd name="T43" fmla="*/ 363 h 657"/>
                <a:gd name="T44" fmla="*/ 189 w 258"/>
                <a:gd name="T45" fmla="*/ 366 h 657"/>
                <a:gd name="T46" fmla="*/ 242 w 258"/>
                <a:gd name="T47" fmla="*/ 385 h 657"/>
                <a:gd name="T48" fmla="*/ 242 w 258"/>
                <a:gd name="T49" fmla="*/ 341 h 657"/>
                <a:gd name="T50" fmla="*/ 195 w 258"/>
                <a:gd name="T51" fmla="*/ 349 h 657"/>
                <a:gd name="T52" fmla="*/ 16 w 258"/>
                <a:gd name="T53" fmla="*/ 347 h 657"/>
                <a:gd name="T54" fmla="*/ 25 w 258"/>
                <a:gd name="T55" fmla="*/ 311 h 657"/>
                <a:gd name="T56" fmla="*/ 223 w 258"/>
                <a:gd name="T57" fmla="*/ 309 h 657"/>
                <a:gd name="T58" fmla="*/ 242 w 258"/>
                <a:gd name="T59" fmla="*/ 326 h 657"/>
                <a:gd name="T60" fmla="*/ 242 w 258"/>
                <a:gd name="T61" fmla="*/ 292 h 657"/>
                <a:gd name="T62" fmla="*/ 167 w 258"/>
                <a:gd name="T63" fmla="*/ 293 h 657"/>
                <a:gd name="T64" fmla="*/ 16 w 258"/>
                <a:gd name="T65" fmla="*/ 278 h 657"/>
                <a:gd name="T66" fmla="*/ 197 w 258"/>
                <a:gd name="T67" fmla="*/ 250 h 657"/>
                <a:gd name="T68" fmla="*/ 215 w 258"/>
                <a:gd name="T69" fmla="*/ 249 h 657"/>
                <a:gd name="T70" fmla="*/ 242 w 258"/>
                <a:gd name="T71" fmla="*/ 292 h 657"/>
                <a:gd name="T72" fmla="*/ 242 w 258"/>
                <a:gd name="T73" fmla="*/ 232 h 657"/>
                <a:gd name="T74" fmla="*/ 25 w 258"/>
                <a:gd name="T75" fmla="*/ 243 h 657"/>
                <a:gd name="T76" fmla="*/ 16 w 258"/>
                <a:gd name="T77" fmla="*/ 210 h 657"/>
                <a:gd name="T78" fmla="*/ 242 w 258"/>
                <a:gd name="T79" fmla="*/ 200 h 657"/>
                <a:gd name="T80" fmla="*/ 205 w 258"/>
                <a:gd name="T81" fmla="*/ 178 h 657"/>
                <a:gd name="T82" fmla="*/ 16 w 258"/>
                <a:gd name="T83" fmla="*/ 178 h 657"/>
                <a:gd name="T84" fmla="*/ 189 w 258"/>
                <a:gd name="T85" fmla="*/ 140 h 657"/>
                <a:gd name="T86" fmla="*/ 242 w 258"/>
                <a:gd name="T87" fmla="*/ 175 h 657"/>
                <a:gd name="T88" fmla="*/ 51 w 258"/>
                <a:gd name="T89" fmla="*/ 141 h 657"/>
                <a:gd name="T90" fmla="*/ 16 w 258"/>
                <a:gd name="T91" fmla="*/ 121 h 657"/>
                <a:gd name="T92" fmla="*/ 242 w 258"/>
                <a:gd name="T93" fmla="*/ 108 h 657"/>
                <a:gd name="T94" fmla="*/ 25 w 258"/>
                <a:gd name="T95" fmla="*/ 96 h 657"/>
                <a:gd name="T96" fmla="*/ 16 w 258"/>
                <a:gd name="T97" fmla="*/ 65 h 657"/>
                <a:gd name="T98" fmla="*/ 33 w 258"/>
                <a:gd name="T99" fmla="*/ 61 h 657"/>
                <a:gd name="T100" fmla="*/ 66 w 258"/>
                <a:gd name="T101" fmla="*/ 56 h 657"/>
                <a:gd name="T102" fmla="*/ 138 w 258"/>
                <a:gd name="T103" fmla="*/ 41 h 657"/>
                <a:gd name="T104" fmla="*/ 207 w 258"/>
                <a:gd name="T105" fmla="*/ 27 h 657"/>
                <a:gd name="T106" fmla="*/ 241 w 258"/>
                <a:gd name="T107" fmla="*/ 20 h 657"/>
                <a:gd name="T108" fmla="*/ 242 w 258"/>
                <a:gd name="T109" fmla="*/ 33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8" h="657">
                  <a:moveTo>
                    <a:pt x="258" y="0"/>
                  </a:moveTo>
                  <a:lnTo>
                    <a:pt x="249" y="3"/>
                  </a:lnTo>
                  <a:lnTo>
                    <a:pt x="0" y="52"/>
                  </a:lnTo>
                  <a:lnTo>
                    <a:pt x="0" y="617"/>
                  </a:lnTo>
                  <a:lnTo>
                    <a:pt x="258" y="657"/>
                  </a:lnTo>
                  <a:lnTo>
                    <a:pt x="258" y="0"/>
                  </a:lnTo>
                  <a:close/>
                  <a:moveTo>
                    <a:pt x="242" y="625"/>
                  </a:moveTo>
                  <a:lnTo>
                    <a:pt x="242" y="630"/>
                  </a:lnTo>
                  <a:lnTo>
                    <a:pt x="242" y="634"/>
                  </a:lnTo>
                  <a:lnTo>
                    <a:pt x="242" y="637"/>
                  </a:lnTo>
                  <a:lnTo>
                    <a:pt x="242" y="639"/>
                  </a:lnTo>
                  <a:lnTo>
                    <a:pt x="237" y="637"/>
                  </a:lnTo>
                  <a:lnTo>
                    <a:pt x="228" y="636"/>
                  </a:lnTo>
                  <a:lnTo>
                    <a:pt x="217" y="634"/>
                  </a:lnTo>
                  <a:lnTo>
                    <a:pt x="202" y="632"/>
                  </a:lnTo>
                  <a:lnTo>
                    <a:pt x="184" y="629"/>
                  </a:lnTo>
                  <a:lnTo>
                    <a:pt x="166" y="627"/>
                  </a:lnTo>
                  <a:lnTo>
                    <a:pt x="147" y="624"/>
                  </a:lnTo>
                  <a:lnTo>
                    <a:pt x="128" y="620"/>
                  </a:lnTo>
                  <a:lnTo>
                    <a:pt x="107" y="617"/>
                  </a:lnTo>
                  <a:lnTo>
                    <a:pt x="89" y="614"/>
                  </a:lnTo>
                  <a:lnTo>
                    <a:pt x="70" y="611"/>
                  </a:lnTo>
                  <a:lnTo>
                    <a:pt x="54" y="609"/>
                  </a:lnTo>
                  <a:lnTo>
                    <a:pt x="40" y="606"/>
                  </a:lnTo>
                  <a:lnTo>
                    <a:pt x="29" y="605"/>
                  </a:lnTo>
                  <a:lnTo>
                    <a:pt x="21" y="603"/>
                  </a:lnTo>
                  <a:lnTo>
                    <a:pt x="16" y="603"/>
                  </a:lnTo>
                  <a:lnTo>
                    <a:pt x="16" y="595"/>
                  </a:lnTo>
                  <a:lnTo>
                    <a:pt x="16" y="576"/>
                  </a:lnTo>
                  <a:lnTo>
                    <a:pt x="16" y="549"/>
                  </a:lnTo>
                  <a:lnTo>
                    <a:pt x="16" y="514"/>
                  </a:lnTo>
                  <a:lnTo>
                    <a:pt x="41" y="518"/>
                  </a:lnTo>
                  <a:lnTo>
                    <a:pt x="204" y="535"/>
                  </a:lnTo>
                  <a:lnTo>
                    <a:pt x="242" y="539"/>
                  </a:lnTo>
                  <a:lnTo>
                    <a:pt x="242" y="566"/>
                  </a:lnTo>
                  <a:lnTo>
                    <a:pt x="242" y="590"/>
                  </a:lnTo>
                  <a:lnTo>
                    <a:pt x="242" y="610"/>
                  </a:lnTo>
                  <a:lnTo>
                    <a:pt x="242" y="625"/>
                  </a:lnTo>
                  <a:close/>
                  <a:moveTo>
                    <a:pt x="242" y="500"/>
                  </a:moveTo>
                  <a:lnTo>
                    <a:pt x="242" y="506"/>
                  </a:lnTo>
                  <a:lnTo>
                    <a:pt x="242" y="512"/>
                  </a:lnTo>
                  <a:lnTo>
                    <a:pt x="242" y="518"/>
                  </a:lnTo>
                  <a:lnTo>
                    <a:pt x="242" y="523"/>
                  </a:lnTo>
                  <a:lnTo>
                    <a:pt x="219" y="521"/>
                  </a:lnTo>
                  <a:lnTo>
                    <a:pt x="58" y="503"/>
                  </a:lnTo>
                  <a:lnTo>
                    <a:pt x="40" y="500"/>
                  </a:lnTo>
                  <a:lnTo>
                    <a:pt x="25" y="499"/>
                  </a:lnTo>
                  <a:lnTo>
                    <a:pt x="24" y="499"/>
                  </a:lnTo>
                  <a:lnTo>
                    <a:pt x="24" y="499"/>
                  </a:lnTo>
                  <a:lnTo>
                    <a:pt x="22" y="499"/>
                  </a:lnTo>
                  <a:lnTo>
                    <a:pt x="16" y="498"/>
                  </a:lnTo>
                  <a:lnTo>
                    <a:pt x="16" y="489"/>
                  </a:lnTo>
                  <a:lnTo>
                    <a:pt x="16" y="481"/>
                  </a:lnTo>
                  <a:lnTo>
                    <a:pt x="16" y="472"/>
                  </a:lnTo>
                  <a:lnTo>
                    <a:pt x="16" y="463"/>
                  </a:lnTo>
                  <a:lnTo>
                    <a:pt x="22" y="463"/>
                  </a:lnTo>
                  <a:lnTo>
                    <a:pt x="25" y="463"/>
                  </a:lnTo>
                  <a:lnTo>
                    <a:pt x="59" y="466"/>
                  </a:lnTo>
                  <a:lnTo>
                    <a:pt x="86" y="468"/>
                  </a:lnTo>
                  <a:lnTo>
                    <a:pt x="94" y="469"/>
                  </a:lnTo>
                  <a:lnTo>
                    <a:pt x="97" y="469"/>
                  </a:lnTo>
                  <a:lnTo>
                    <a:pt x="155" y="474"/>
                  </a:lnTo>
                  <a:lnTo>
                    <a:pt x="205" y="477"/>
                  </a:lnTo>
                  <a:lnTo>
                    <a:pt x="242" y="480"/>
                  </a:lnTo>
                  <a:lnTo>
                    <a:pt x="242" y="484"/>
                  </a:lnTo>
                  <a:lnTo>
                    <a:pt x="242" y="490"/>
                  </a:lnTo>
                  <a:lnTo>
                    <a:pt x="242" y="495"/>
                  </a:lnTo>
                  <a:lnTo>
                    <a:pt x="242" y="500"/>
                  </a:lnTo>
                  <a:close/>
                  <a:moveTo>
                    <a:pt x="242" y="463"/>
                  </a:moveTo>
                  <a:lnTo>
                    <a:pt x="160" y="458"/>
                  </a:lnTo>
                  <a:lnTo>
                    <a:pt x="155" y="458"/>
                  </a:lnTo>
                  <a:lnTo>
                    <a:pt x="147" y="457"/>
                  </a:lnTo>
                  <a:lnTo>
                    <a:pt x="111" y="454"/>
                  </a:lnTo>
                  <a:lnTo>
                    <a:pt x="91" y="453"/>
                  </a:lnTo>
                  <a:lnTo>
                    <a:pt x="74" y="452"/>
                  </a:lnTo>
                  <a:lnTo>
                    <a:pt x="22" y="447"/>
                  </a:lnTo>
                  <a:lnTo>
                    <a:pt x="16" y="447"/>
                  </a:lnTo>
                  <a:lnTo>
                    <a:pt x="16" y="439"/>
                  </a:lnTo>
                  <a:lnTo>
                    <a:pt x="16" y="430"/>
                  </a:lnTo>
                  <a:lnTo>
                    <a:pt x="16" y="422"/>
                  </a:lnTo>
                  <a:lnTo>
                    <a:pt x="16" y="414"/>
                  </a:lnTo>
                  <a:lnTo>
                    <a:pt x="25" y="414"/>
                  </a:lnTo>
                  <a:lnTo>
                    <a:pt x="37" y="414"/>
                  </a:lnTo>
                  <a:lnTo>
                    <a:pt x="111" y="416"/>
                  </a:lnTo>
                  <a:lnTo>
                    <a:pt x="117" y="416"/>
                  </a:lnTo>
                  <a:lnTo>
                    <a:pt x="150" y="417"/>
                  </a:lnTo>
                  <a:lnTo>
                    <a:pt x="150" y="417"/>
                  </a:lnTo>
                  <a:lnTo>
                    <a:pt x="151" y="417"/>
                  </a:lnTo>
                  <a:lnTo>
                    <a:pt x="155" y="419"/>
                  </a:lnTo>
                  <a:lnTo>
                    <a:pt x="205" y="420"/>
                  </a:lnTo>
                  <a:lnTo>
                    <a:pt x="242" y="421"/>
                  </a:lnTo>
                  <a:lnTo>
                    <a:pt x="242" y="432"/>
                  </a:lnTo>
                  <a:lnTo>
                    <a:pt x="242" y="443"/>
                  </a:lnTo>
                  <a:lnTo>
                    <a:pt x="242" y="453"/>
                  </a:lnTo>
                  <a:lnTo>
                    <a:pt x="242" y="463"/>
                  </a:lnTo>
                  <a:close/>
                  <a:moveTo>
                    <a:pt x="242" y="405"/>
                  </a:moveTo>
                  <a:lnTo>
                    <a:pt x="205" y="404"/>
                  </a:lnTo>
                  <a:lnTo>
                    <a:pt x="166" y="402"/>
                  </a:lnTo>
                  <a:lnTo>
                    <a:pt x="161" y="402"/>
                  </a:lnTo>
                  <a:lnTo>
                    <a:pt x="155" y="402"/>
                  </a:lnTo>
                  <a:lnTo>
                    <a:pt x="134" y="401"/>
                  </a:lnTo>
                  <a:lnTo>
                    <a:pt x="127" y="401"/>
                  </a:lnTo>
                  <a:lnTo>
                    <a:pt x="114" y="400"/>
                  </a:lnTo>
                  <a:lnTo>
                    <a:pt x="54" y="399"/>
                  </a:lnTo>
                  <a:lnTo>
                    <a:pt x="25" y="398"/>
                  </a:lnTo>
                  <a:lnTo>
                    <a:pt x="16" y="398"/>
                  </a:lnTo>
                  <a:lnTo>
                    <a:pt x="16" y="389"/>
                  </a:lnTo>
                  <a:lnTo>
                    <a:pt x="16" y="381"/>
                  </a:lnTo>
                  <a:lnTo>
                    <a:pt x="16" y="371"/>
                  </a:lnTo>
                  <a:lnTo>
                    <a:pt x="16" y="363"/>
                  </a:lnTo>
                  <a:lnTo>
                    <a:pt x="91" y="364"/>
                  </a:lnTo>
                  <a:lnTo>
                    <a:pt x="105" y="364"/>
                  </a:lnTo>
                  <a:lnTo>
                    <a:pt x="165" y="366"/>
                  </a:lnTo>
                  <a:lnTo>
                    <a:pt x="165" y="366"/>
                  </a:lnTo>
                  <a:lnTo>
                    <a:pt x="189" y="366"/>
                  </a:lnTo>
                  <a:lnTo>
                    <a:pt x="189" y="366"/>
                  </a:lnTo>
                  <a:lnTo>
                    <a:pt x="206" y="366"/>
                  </a:lnTo>
                  <a:lnTo>
                    <a:pt x="242" y="366"/>
                  </a:lnTo>
                  <a:lnTo>
                    <a:pt x="242" y="376"/>
                  </a:lnTo>
                  <a:lnTo>
                    <a:pt x="242" y="385"/>
                  </a:lnTo>
                  <a:lnTo>
                    <a:pt x="242" y="395"/>
                  </a:lnTo>
                  <a:lnTo>
                    <a:pt x="242" y="405"/>
                  </a:lnTo>
                  <a:close/>
                  <a:moveTo>
                    <a:pt x="242" y="332"/>
                  </a:moveTo>
                  <a:lnTo>
                    <a:pt x="242" y="337"/>
                  </a:lnTo>
                  <a:lnTo>
                    <a:pt x="242" y="341"/>
                  </a:lnTo>
                  <a:lnTo>
                    <a:pt x="242" y="346"/>
                  </a:lnTo>
                  <a:lnTo>
                    <a:pt x="242" y="351"/>
                  </a:lnTo>
                  <a:lnTo>
                    <a:pt x="223" y="349"/>
                  </a:lnTo>
                  <a:lnTo>
                    <a:pt x="205" y="349"/>
                  </a:lnTo>
                  <a:lnTo>
                    <a:pt x="195" y="349"/>
                  </a:lnTo>
                  <a:lnTo>
                    <a:pt x="181" y="349"/>
                  </a:lnTo>
                  <a:lnTo>
                    <a:pt x="155" y="349"/>
                  </a:lnTo>
                  <a:lnTo>
                    <a:pt x="108" y="348"/>
                  </a:lnTo>
                  <a:lnTo>
                    <a:pt x="25" y="347"/>
                  </a:lnTo>
                  <a:lnTo>
                    <a:pt x="16" y="347"/>
                  </a:lnTo>
                  <a:lnTo>
                    <a:pt x="16" y="338"/>
                  </a:lnTo>
                  <a:lnTo>
                    <a:pt x="16" y="329"/>
                  </a:lnTo>
                  <a:lnTo>
                    <a:pt x="16" y="321"/>
                  </a:lnTo>
                  <a:lnTo>
                    <a:pt x="16" y="311"/>
                  </a:lnTo>
                  <a:lnTo>
                    <a:pt x="25" y="311"/>
                  </a:lnTo>
                  <a:lnTo>
                    <a:pt x="150" y="309"/>
                  </a:lnTo>
                  <a:lnTo>
                    <a:pt x="153" y="309"/>
                  </a:lnTo>
                  <a:lnTo>
                    <a:pt x="155" y="309"/>
                  </a:lnTo>
                  <a:lnTo>
                    <a:pt x="205" y="309"/>
                  </a:lnTo>
                  <a:lnTo>
                    <a:pt x="223" y="309"/>
                  </a:lnTo>
                  <a:lnTo>
                    <a:pt x="223" y="309"/>
                  </a:lnTo>
                  <a:lnTo>
                    <a:pt x="242" y="308"/>
                  </a:lnTo>
                  <a:lnTo>
                    <a:pt x="242" y="314"/>
                  </a:lnTo>
                  <a:lnTo>
                    <a:pt x="242" y="319"/>
                  </a:lnTo>
                  <a:lnTo>
                    <a:pt x="242" y="326"/>
                  </a:lnTo>
                  <a:lnTo>
                    <a:pt x="242" y="332"/>
                  </a:lnTo>
                  <a:close/>
                  <a:moveTo>
                    <a:pt x="242" y="292"/>
                  </a:moveTo>
                  <a:lnTo>
                    <a:pt x="242" y="292"/>
                  </a:lnTo>
                  <a:lnTo>
                    <a:pt x="242" y="292"/>
                  </a:lnTo>
                  <a:lnTo>
                    <a:pt x="242" y="292"/>
                  </a:lnTo>
                  <a:lnTo>
                    <a:pt x="242" y="292"/>
                  </a:lnTo>
                  <a:lnTo>
                    <a:pt x="241" y="292"/>
                  </a:lnTo>
                  <a:lnTo>
                    <a:pt x="205" y="293"/>
                  </a:lnTo>
                  <a:lnTo>
                    <a:pt x="183" y="293"/>
                  </a:lnTo>
                  <a:lnTo>
                    <a:pt x="167" y="293"/>
                  </a:lnTo>
                  <a:lnTo>
                    <a:pt x="155" y="293"/>
                  </a:lnTo>
                  <a:lnTo>
                    <a:pt x="81" y="294"/>
                  </a:lnTo>
                  <a:lnTo>
                    <a:pt x="16" y="295"/>
                  </a:lnTo>
                  <a:lnTo>
                    <a:pt x="16" y="286"/>
                  </a:lnTo>
                  <a:lnTo>
                    <a:pt x="16" y="278"/>
                  </a:lnTo>
                  <a:lnTo>
                    <a:pt x="16" y="269"/>
                  </a:lnTo>
                  <a:lnTo>
                    <a:pt x="16" y="261"/>
                  </a:lnTo>
                  <a:lnTo>
                    <a:pt x="114" y="255"/>
                  </a:lnTo>
                  <a:lnTo>
                    <a:pt x="195" y="250"/>
                  </a:lnTo>
                  <a:lnTo>
                    <a:pt x="197" y="250"/>
                  </a:lnTo>
                  <a:lnTo>
                    <a:pt x="205" y="249"/>
                  </a:lnTo>
                  <a:lnTo>
                    <a:pt x="206" y="249"/>
                  </a:lnTo>
                  <a:lnTo>
                    <a:pt x="206" y="249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42" y="248"/>
                  </a:lnTo>
                  <a:lnTo>
                    <a:pt x="242" y="258"/>
                  </a:lnTo>
                  <a:lnTo>
                    <a:pt x="242" y="270"/>
                  </a:lnTo>
                  <a:lnTo>
                    <a:pt x="242" y="280"/>
                  </a:lnTo>
                  <a:lnTo>
                    <a:pt x="242" y="292"/>
                  </a:lnTo>
                  <a:close/>
                  <a:moveTo>
                    <a:pt x="242" y="224"/>
                  </a:moveTo>
                  <a:lnTo>
                    <a:pt x="242" y="226"/>
                  </a:lnTo>
                  <a:lnTo>
                    <a:pt x="242" y="228"/>
                  </a:lnTo>
                  <a:lnTo>
                    <a:pt x="242" y="230"/>
                  </a:lnTo>
                  <a:lnTo>
                    <a:pt x="242" y="232"/>
                  </a:lnTo>
                  <a:lnTo>
                    <a:pt x="234" y="232"/>
                  </a:lnTo>
                  <a:lnTo>
                    <a:pt x="211" y="233"/>
                  </a:lnTo>
                  <a:lnTo>
                    <a:pt x="195" y="234"/>
                  </a:lnTo>
                  <a:lnTo>
                    <a:pt x="155" y="237"/>
                  </a:lnTo>
                  <a:lnTo>
                    <a:pt x="25" y="243"/>
                  </a:lnTo>
                  <a:lnTo>
                    <a:pt x="16" y="245"/>
                  </a:lnTo>
                  <a:lnTo>
                    <a:pt x="16" y="235"/>
                  </a:lnTo>
                  <a:lnTo>
                    <a:pt x="16" y="227"/>
                  </a:lnTo>
                  <a:lnTo>
                    <a:pt x="16" y="218"/>
                  </a:lnTo>
                  <a:lnTo>
                    <a:pt x="16" y="210"/>
                  </a:lnTo>
                  <a:lnTo>
                    <a:pt x="183" y="196"/>
                  </a:lnTo>
                  <a:lnTo>
                    <a:pt x="188" y="196"/>
                  </a:lnTo>
                  <a:lnTo>
                    <a:pt x="205" y="194"/>
                  </a:lnTo>
                  <a:lnTo>
                    <a:pt x="242" y="192"/>
                  </a:lnTo>
                  <a:lnTo>
                    <a:pt x="242" y="200"/>
                  </a:lnTo>
                  <a:lnTo>
                    <a:pt x="242" y="208"/>
                  </a:lnTo>
                  <a:lnTo>
                    <a:pt x="242" y="216"/>
                  </a:lnTo>
                  <a:lnTo>
                    <a:pt x="242" y="224"/>
                  </a:lnTo>
                  <a:close/>
                  <a:moveTo>
                    <a:pt x="242" y="175"/>
                  </a:moveTo>
                  <a:lnTo>
                    <a:pt x="205" y="178"/>
                  </a:lnTo>
                  <a:lnTo>
                    <a:pt x="155" y="182"/>
                  </a:lnTo>
                  <a:lnTo>
                    <a:pt x="25" y="194"/>
                  </a:lnTo>
                  <a:lnTo>
                    <a:pt x="16" y="194"/>
                  </a:lnTo>
                  <a:lnTo>
                    <a:pt x="16" y="186"/>
                  </a:lnTo>
                  <a:lnTo>
                    <a:pt x="16" y="178"/>
                  </a:lnTo>
                  <a:lnTo>
                    <a:pt x="16" y="170"/>
                  </a:lnTo>
                  <a:lnTo>
                    <a:pt x="16" y="162"/>
                  </a:lnTo>
                  <a:lnTo>
                    <a:pt x="25" y="161"/>
                  </a:lnTo>
                  <a:lnTo>
                    <a:pt x="155" y="144"/>
                  </a:lnTo>
                  <a:lnTo>
                    <a:pt x="189" y="140"/>
                  </a:lnTo>
                  <a:lnTo>
                    <a:pt x="242" y="134"/>
                  </a:lnTo>
                  <a:lnTo>
                    <a:pt x="242" y="143"/>
                  </a:lnTo>
                  <a:lnTo>
                    <a:pt x="242" y="154"/>
                  </a:lnTo>
                  <a:lnTo>
                    <a:pt x="242" y="164"/>
                  </a:lnTo>
                  <a:lnTo>
                    <a:pt x="242" y="175"/>
                  </a:lnTo>
                  <a:close/>
                  <a:moveTo>
                    <a:pt x="242" y="118"/>
                  </a:moveTo>
                  <a:lnTo>
                    <a:pt x="205" y="122"/>
                  </a:lnTo>
                  <a:lnTo>
                    <a:pt x="189" y="124"/>
                  </a:lnTo>
                  <a:lnTo>
                    <a:pt x="189" y="124"/>
                  </a:lnTo>
                  <a:lnTo>
                    <a:pt x="51" y="141"/>
                  </a:lnTo>
                  <a:lnTo>
                    <a:pt x="25" y="144"/>
                  </a:lnTo>
                  <a:lnTo>
                    <a:pt x="16" y="146"/>
                  </a:lnTo>
                  <a:lnTo>
                    <a:pt x="16" y="137"/>
                  </a:lnTo>
                  <a:lnTo>
                    <a:pt x="16" y="129"/>
                  </a:lnTo>
                  <a:lnTo>
                    <a:pt x="16" y="121"/>
                  </a:lnTo>
                  <a:lnTo>
                    <a:pt x="16" y="113"/>
                  </a:lnTo>
                  <a:lnTo>
                    <a:pt x="242" y="79"/>
                  </a:lnTo>
                  <a:lnTo>
                    <a:pt x="242" y="88"/>
                  </a:lnTo>
                  <a:lnTo>
                    <a:pt x="242" y="97"/>
                  </a:lnTo>
                  <a:lnTo>
                    <a:pt x="242" y="108"/>
                  </a:lnTo>
                  <a:lnTo>
                    <a:pt x="242" y="118"/>
                  </a:lnTo>
                  <a:close/>
                  <a:moveTo>
                    <a:pt x="242" y="63"/>
                  </a:moveTo>
                  <a:lnTo>
                    <a:pt x="205" y="68"/>
                  </a:lnTo>
                  <a:lnTo>
                    <a:pt x="155" y="76"/>
                  </a:lnTo>
                  <a:lnTo>
                    <a:pt x="25" y="96"/>
                  </a:lnTo>
                  <a:lnTo>
                    <a:pt x="16" y="97"/>
                  </a:lnTo>
                  <a:lnTo>
                    <a:pt x="16" y="84"/>
                  </a:lnTo>
                  <a:lnTo>
                    <a:pt x="16" y="75"/>
                  </a:lnTo>
                  <a:lnTo>
                    <a:pt x="16" y="68"/>
                  </a:lnTo>
                  <a:lnTo>
                    <a:pt x="16" y="65"/>
                  </a:lnTo>
                  <a:lnTo>
                    <a:pt x="17" y="65"/>
                  </a:lnTo>
                  <a:lnTo>
                    <a:pt x="21" y="64"/>
                  </a:lnTo>
                  <a:lnTo>
                    <a:pt x="25" y="64"/>
                  </a:lnTo>
                  <a:lnTo>
                    <a:pt x="31" y="63"/>
                  </a:lnTo>
                  <a:lnTo>
                    <a:pt x="33" y="61"/>
                  </a:lnTo>
                  <a:lnTo>
                    <a:pt x="37" y="61"/>
                  </a:lnTo>
                  <a:lnTo>
                    <a:pt x="39" y="60"/>
                  </a:lnTo>
                  <a:lnTo>
                    <a:pt x="43" y="60"/>
                  </a:lnTo>
                  <a:lnTo>
                    <a:pt x="54" y="58"/>
                  </a:lnTo>
                  <a:lnTo>
                    <a:pt x="66" y="56"/>
                  </a:lnTo>
                  <a:lnTo>
                    <a:pt x="79" y="52"/>
                  </a:lnTo>
                  <a:lnTo>
                    <a:pt x="93" y="50"/>
                  </a:lnTo>
                  <a:lnTo>
                    <a:pt x="108" y="46"/>
                  </a:lnTo>
                  <a:lnTo>
                    <a:pt x="123" y="44"/>
                  </a:lnTo>
                  <a:lnTo>
                    <a:pt x="138" y="41"/>
                  </a:lnTo>
                  <a:lnTo>
                    <a:pt x="153" y="37"/>
                  </a:lnTo>
                  <a:lnTo>
                    <a:pt x="168" y="35"/>
                  </a:lnTo>
                  <a:lnTo>
                    <a:pt x="182" y="32"/>
                  </a:lnTo>
                  <a:lnTo>
                    <a:pt x="196" y="29"/>
                  </a:lnTo>
                  <a:lnTo>
                    <a:pt x="207" y="27"/>
                  </a:lnTo>
                  <a:lnTo>
                    <a:pt x="218" y="25"/>
                  </a:lnTo>
                  <a:lnTo>
                    <a:pt x="227" y="22"/>
                  </a:lnTo>
                  <a:lnTo>
                    <a:pt x="234" y="21"/>
                  </a:lnTo>
                  <a:lnTo>
                    <a:pt x="240" y="20"/>
                  </a:lnTo>
                  <a:lnTo>
                    <a:pt x="241" y="20"/>
                  </a:lnTo>
                  <a:lnTo>
                    <a:pt x="241" y="20"/>
                  </a:lnTo>
                  <a:lnTo>
                    <a:pt x="242" y="20"/>
                  </a:lnTo>
                  <a:lnTo>
                    <a:pt x="242" y="20"/>
                  </a:lnTo>
                  <a:lnTo>
                    <a:pt x="242" y="25"/>
                  </a:lnTo>
                  <a:lnTo>
                    <a:pt x="242" y="33"/>
                  </a:lnTo>
                  <a:lnTo>
                    <a:pt x="242" y="46"/>
                  </a:lnTo>
                  <a:lnTo>
                    <a:pt x="242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82" name="Freeform 282">
              <a:extLst>
                <a:ext uri="{FF2B5EF4-FFF2-40B4-BE49-F238E27FC236}">
                  <a16:creationId xmlns:a16="http://schemas.microsoft.com/office/drawing/2014/main" id="{6F79F58D-5B97-4A00-B9C4-0C6A2D9120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2" y="3205"/>
              <a:ext cx="102" cy="32"/>
            </a:xfrm>
            <a:custGeom>
              <a:avLst/>
              <a:gdLst>
                <a:gd name="T0" fmla="*/ 44 w 131"/>
                <a:gd name="T1" fmla="*/ 2 h 46"/>
                <a:gd name="T2" fmla="*/ 40 w 131"/>
                <a:gd name="T3" fmla="*/ 0 h 46"/>
                <a:gd name="T4" fmla="*/ 39 w 131"/>
                <a:gd name="T5" fmla="*/ 0 h 46"/>
                <a:gd name="T6" fmla="*/ 0 w 131"/>
                <a:gd name="T7" fmla="*/ 37 h 46"/>
                <a:gd name="T8" fmla="*/ 36 w 131"/>
                <a:gd name="T9" fmla="*/ 40 h 46"/>
                <a:gd name="T10" fmla="*/ 44 w 131"/>
                <a:gd name="T11" fmla="*/ 41 h 46"/>
                <a:gd name="T12" fmla="*/ 49 w 131"/>
                <a:gd name="T13" fmla="*/ 41 h 46"/>
                <a:gd name="T14" fmla="*/ 94 w 131"/>
                <a:gd name="T15" fmla="*/ 44 h 46"/>
                <a:gd name="T16" fmla="*/ 131 w 131"/>
                <a:gd name="T17" fmla="*/ 46 h 46"/>
                <a:gd name="T18" fmla="*/ 131 w 131"/>
                <a:gd name="T19" fmla="*/ 36 h 46"/>
                <a:gd name="T20" fmla="*/ 131 w 131"/>
                <a:gd name="T21" fmla="*/ 26 h 46"/>
                <a:gd name="T22" fmla="*/ 131 w 131"/>
                <a:gd name="T23" fmla="*/ 15 h 46"/>
                <a:gd name="T24" fmla="*/ 131 w 131"/>
                <a:gd name="T25" fmla="*/ 4 h 46"/>
                <a:gd name="T26" fmla="*/ 94 w 131"/>
                <a:gd name="T27" fmla="*/ 3 h 46"/>
                <a:gd name="T28" fmla="*/ 44 w 131"/>
                <a:gd name="T29" fmla="*/ 2 h 46"/>
                <a:gd name="T30" fmla="*/ 94 w 131"/>
                <a:gd name="T31" fmla="*/ 31 h 46"/>
                <a:gd name="T32" fmla="*/ 44 w 131"/>
                <a:gd name="T33" fmla="*/ 29 h 46"/>
                <a:gd name="T34" fmla="*/ 44 w 131"/>
                <a:gd name="T35" fmla="*/ 13 h 46"/>
                <a:gd name="T36" fmla="*/ 94 w 131"/>
                <a:gd name="T37" fmla="*/ 15 h 46"/>
                <a:gd name="T38" fmla="*/ 94 w 131"/>
                <a:gd name="T39" fmla="*/ 31 h 46"/>
                <a:gd name="T40" fmla="*/ 110 w 131"/>
                <a:gd name="T41" fmla="*/ 14 h 46"/>
                <a:gd name="T42" fmla="*/ 115 w 131"/>
                <a:gd name="T43" fmla="*/ 15 h 46"/>
                <a:gd name="T44" fmla="*/ 117 w 131"/>
                <a:gd name="T45" fmla="*/ 16 h 46"/>
                <a:gd name="T46" fmla="*/ 119 w 131"/>
                <a:gd name="T47" fmla="*/ 20 h 46"/>
                <a:gd name="T48" fmla="*/ 121 w 131"/>
                <a:gd name="T49" fmla="*/ 23 h 46"/>
                <a:gd name="T50" fmla="*/ 119 w 131"/>
                <a:gd name="T51" fmla="*/ 28 h 46"/>
                <a:gd name="T52" fmla="*/ 117 w 131"/>
                <a:gd name="T53" fmla="*/ 30 h 46"/>
                <a:gd name="T54" fmla="*/ 115 w 131"/>
                <a:gd name="T55" fmla="*/ 33 h 46"/>
                <a:gd name="T56" fmla="*/ 110 w 131"/>
                <a:gd name="T57" fmla="*/ 34 h 46"/>
                <a:gd name="T58" fmla="*/ 107 w 131"/>
                <a:gd name="T59" fmla="*/ 33 h 46"/>
                <a:gd name="T60" fmla="*/ 104 w 131"/>
                <a:gd name="T61" fmla="*/ 30 h 46"/>
                <a:gd name="T62" fmla="*/ 102 w 131"/>
                <a:gd name="T63" fmla="*/ 28 h 46"/>
                <a:gd name="T64" fmla="*/ 101 w 131"/>
                <a:gd name="T65" fmla="*/ 23 h 46"/>
                <a:gd name="T66" fmla="*/ 102 w 131"/>
                <a:gd name="T67" fmla="*/ 20 h 46"/>
                <a:gd name="T68" fmla="*/ 104 w 131"/>
                <a:gd name="T69" fmla="*/ 16 h 46"/>
                <a:gd name="T70" fmla="*/ 107 w 131"/>
                <a:gd name="T71" fmla="*/ 15 h 46"/>
                <a:gd name="T72" fmla="*/ 110 w 131"/>
                <a:gd name="T73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1" h="46">
                  <a:moveTo>
                    <a:pt x="44" y="2"/>
                  </a:moveTo>
                  <a:lnTo>
                    <a:pt x="40" y="0"/>
                  </a:lnTo>
                  <a:lnTo>
                    <a:pt x="39" y="0"/>
                  </a:lnTo>
                  <a:lnTo>
                    <a:pt x="0" y="37"/>
                  </a:lnTo>
                  <a:lnTo>
                    <a:pt x="36" y="40"/>
                  </a:lnTo>
                  <a:lnTo>
                    <a:pt x="44" y="41"/>
                  </a:lnTo>
                  <a:lnTo>
                    <a:pt x="49" y="41"/>
                  </a:lnTo>
                  <a:lnTo>
                    <a:pt x="94" y="44"/>
                  </a:lnTo>
                  <a:lnTo>
                    <a:pt x="131" y="46"/>
                  </a:lnTo>
                  <a:lnTo>
                    <a:pt x="131" y="36"/>
                  </a:lnTo>
                  <a:lnTo>
                    <a:pt x="131" y="26"/>
                  </a:lnTo>
                  <a:lnTo>
                    <a:pt x="131" y="15"/>
                  </a:lnTo>
                  <a:lnTo>
                    <a:pt x="131" y="4"/>
                  </a:lnTo>
                  <a:lnTo>
                    <a:pt x="94" y="3"/>
                  </a:lnTo>
                  <a:lnTo>
                    <a:pt x="44" y="2"/>
                  </a:lnTo>
                  <a:close/>
                  <a:moveTo>
                    <a:pt x="94" y="31"/>
                  </a:moveTo>
                  <a:lnTo>
                    <a:pt x="44" y="29"/>
                  </a:lnTo>
                  <a:lnTo>
                    <a:pt x="44" y="13"/>
                  </a:lnTo>
                  <a:lnTo>
                    <a:pt x="94" y="15"/>
                  </a:lnTo>
                  <a:lnTo>
                    <a:pt x="94" y="31"/>
                  </a:lnTo>
                  <a:close/>
                  <a:moveTo>
                    <a:pt x="110" y="14"/>
                  </a:moveTo>
                  <a:lnTo>
                    <a:pt x="115" y="15"/>
                  </a:lnTo>
                  <a:lnTo>
                    <a:pt x="117" y="16"/>
                  </a:lnTo>
                  <a:lnTo>
                    <a:pt x="119" y="20"/>
                  </a:lnTo>
                  <a:lnTo>
                    <a:pt x="121" y="23"/>
                  </a:lnTo>
                  <a:lnTo>
                    <a:pt x="119" y="28"/>
                  </a:lnTo>
                  <a:lnTo>
                    <a:pt x="117" y="30"/>
                  </a:lnTo>
                  <a:lnTo>
                    <a:pt x="115" y="33"/>
                  </a:lnTo>
                  <a:lnTo>
                    <a:pt x="110" y="34"/>
                  </a:lnTo>
                  <a:lnTo>
                    <a:pt x="107" y="33"/>
                  </a:lnTo>
                  <a:lnTo>
                    <a:pt x="104" y="30"/>
                  </a:lnTo>
                  <a:lnTo>
                    <a:pt x="102" y="28"/>
                  </a:lnTo>
                  <a:lnTo>
                    <a:pt x="101" y="23"/>
                  </a:lnTo>
                  <a:lnTo>
                    <a:pt x="102" y="20"/>
                  </a:lnTo>
                  <a:lnTo>
                    <a:pt x="104" y="16"/>
                  </a:lnTo>
                  <a:lnTo>
                    <a:pt x="107" y="15"/>
                  </a:lnTo>
                  <a:lnTo>
                    <a:pt x="11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83" name="Freeform 283">
              <a:extLst>
                <a:ext uri="{FF2B5EF4-FFF2-40B4-BE49-F238E27FC236}">
                  <a16:creationId xmlns:a16="http://schemas.microsoft.com/office/drawing/2014/main" id="{9F206A4C-466F-47AC-9456-9782FD968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273"/>
              <a:ext cx="174" cy="86"/>
            </a:xfrm>
            <a:custGeom>
              <a:avLst/>
              <a:gdLst>
                <a:gd name="T0" fmla="*/ 188 w 226"/>
                <a:gd name="T1" fmla="*/ 21 h 125"/>
                <a:gd name="T2" fmla="*/ 25 w 226"/>
                <a:gd name="T3" fmla="*/ 4 h 125"/>
                <a:gd name="T4" fmla="*/ 25 w 226"/>
                <a:gd name="T5" fmla="*/ 4 h 125"/>
                <a:gd name="T6" fmla="*/ 9 w 226"/>
                <a:gd name="T7" fmla="*/ 19 h 125"/>
                <a:gd name="T8" fmla="*/ 9 w 226"/>
                <a:gd name="T9" fmla="*/ 1 h 125"/>
                <a:gd name="T10" fmla="*/ 0 w 226"/>
                <a:gd name="T11" fmla="*/ 0 h 125"/>
                <a:gd name="T12" fmla="*/ 0 w 226"/>
                <a:gd name="T13" fmla="*/ 35 h 125"/>
                <a:gd name="T14" fmla="*/ 0 w 226"/>
                <a:gd name="T15" fmla="*/ 62 h 125"/>
                <a:gd name="T16" fmla="*/ 0 w 226"/>
                <a:gd name="T17" fmla="*/ 81 h 125"/>
                <a:gd name="T18" fmla="*/ 0 w 226"/>
                <a:gd name="T19" fmla="*/ 89 h 125"/>
                <a:gd name="T20" fmla="*/ 5 w 226"/>
                <a:gd name="T21" fmla="*/ 89 h 125"/>
                <a:gd name="T22" fmla="*/ 13 w 226"/>
                <a:gd name="T23" fmla="*/ 91 h 125"/>
                <a:gd name="T24" fmla="*/ 24 w 226"/>
                <a:gd name="T25" fmla="*/ 92 h 125"/>
                <a:gd name="T26" fmla="*/ 38 w 226"/>
                <a:gd name="T27" fmla="*/ 95 h 125"/>
                <a:gd name="T28" fmla="*/ 54 w 226"/>
                <a:gd name="T29" fmla="*/ 97 h 125"/>
                <a:gd name="T30" fmla="*/ 73 w 226"/>
                <a:gd name="T31" fmla="*/ 100 h 125"/>
                <a:gd name="T32" fmla="*/ 91 w 226"/>
                <a:gd name="T33" fmla="*/ 103 h 125"/>
                <a:gd name="T34" fmla="*/ 112 w 226"/>
                <a:gd name="T35" fmla="*/ 106 h 125"/>
                <a:gd name="T36" fmla="*/ 131 w 226"/>
                <a:gd name="T37" fmla="*/ 110 h 125"/>
                <a:gd name="T38" fmla="*/ 150 w 226"/>
                <a:gd name="T39" fmla="*/ 113 h 125"/>
                <a:gd name="T40" fmla="*/ 168 w 226"/>
                <a:gd name="T41" fmla="*/ 115 h 125"/>
                <a:gd name="T42" fmla="*/ 186 w 226"/>
                <a:gd name="T43" fmla="*/ 118 h 125"/>
                <a:gd name="T44" fmla="*/ 201 w 226"/>
                <a:gd name="T45" fmla="*/ 120 h 125"/>
                <a:gd name="T46" fmla="*/ 212 w 226"/>
                <a:gd name="T47" fmla="*/ 122 h 125"/>
                <a:gd name="T48" fmla="*/ 221 w 226"/>
                <a:gd name="T49" fmla="*/ 123 h 125"/>
                <a:gd name="T50" fmla="*/ 226 w 226"/>
                <a:gd name="T51" fmla="*/ 125 h 125"/>
                <a:gd name="T52" fmla="*/ 226 w 226"/>
                <a:gd name="T53" fmla="*/ 123 h 125"/>
                <a:gd name="T54" fmla="*/ 226 w 226"/>
                <a:gd name="T55" fmla="*/ 120 h 125"/>
                <a:gd name="T56" fmla="*/ 226 w 226"/>
                <a:gd name="T57" fmla="*/ 116 h 125"/>
                <a:gd name="T58" fmla="*/ 226 w 226"/>
                <a:gd name="T59" fmla="*/ 111 h 125"/>
                <a:gd name="T60" fmla="*/ 108 w 226"/>
                <a:gd name="T61" fmla="*/ 92 h 125"/>
                <a:gd name="T62" fmla="*/ 188 w 226"/>
                <a:gd name="T63" fmla="*/ 2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6" h="125">
                  <a:moveTo>
                    <a:pt x="188" y="21"/>
                  </a:moveTo>
                  <a:lnTo>
                    <a:pt x="25" y="4"/>
                  </a:lnTo>
                  <a:lnTo>
                    <a:pt x="25" y="4"/>
                  </a:lnTo>
                  <a:lnTo>
                    <a:pt x="9" y="19"/>
                  </a:lnTo>
                  <a:lnTo>
                    <a:pt x="9" y="1"/>
                  </a:lnTo>
                  <a:lnTo>
                    <a:pt x="0" y="0"/>
                  </a:lnTo>
                  <a:lnTo>
                    <a:pt x="0" y="35"/>
                  </a:lnTo>
                  <a:lnTo>
                    <a:pt x="0" y="62"/>
                  </a:lnTo>
                  <a:lnTo>
                    <a:pt x="0" y="81"/>
                  </a:lnTo>
                  <a:lnTo>
                    <a:pt x="0" y="89"/>
                  </a:lnTo>
                  <a:lnTo>
                    <a:pt x="5" y="89"/>
                  </a:lnTo>
                  <a:lnTo>
                    <a:pt x="13" y="91"/>
                  </a:lnTo>
                  <a:lnTo>
                    <a:pt x="24" y="92"/>
                  </a:lnTo>
                  <a:lnTo>
                    <a:pt x="38" y="95"/>
                  </a:lnTo>
                  <a:lnTo>
                    <a:pt x="54" y="97"/>
                  </a:lnTo>
                  <a:lnTo>
                    <a:pt x="73" y="100"/>
                  </a:lnTo>
                  <a:lnTo>
                    <a:pt x="91" y="103"/>
                  </a:lnTo>
                  <a:lnTo>
                    <a:pt x="112" y="106"/>
                  </a:lnTo>
                  <a:lnTo>
                    <a:pt x="131" y="110"/>
                  </a:lnTo>
                  <a:lnTo>
                    <a:pt x="150" y="113"/>
                  </a:lnTo>
                  <a:lnTo>
                    <a:pt x="168" y="115"/>
                  </a:lnTo>
                  <a:lnTo>
                    <a:pt x="186" y="118"/>
                  </a:lnTo>
                  <a:lnTo>
                    <a:pt x="201" y="120"/>
                  </a:lnTo>
                  <a:lnTo>
                    <a:pt x="212" y="122"/>
                  </a:lnTo>
                  <a:lnTo>
                    <a:pt x="221" y="123"/>
                  </a:lnTo>
                  <a:lnTo>
                    <a:pt x="226" y="125"/>
                  </a:lnTo>
                  <a:lnTo>
                    <a:pt x="226" y="123"/>
                  </a:lnTo>
                  <a:lnTo>
                    <a:pt x="226" y="120"/>
                  </a:lnTo>
                  <a:lnTo>
                    <a:pt x="226" y="116"/>
                  </a:lnTo>
                  <a:lnTo>
                    <a:pt x="226" y="111"/>
                  </a:lnTo>
                  <a:lnTo>
                    <a:pt x="108" y="92"/>
                  </a:lnTo>
                  <a:lnTo>
                    <a:pt x="188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84" name="Freeform 284">
              <a:extLst>
                <a:ext uri="{FF2B5EF4-FFF2-40B4-BE49-F238E27FC236}">
                  <a16:creationId xmlns:a16="http://schemas.microsoft.com/office/drawing/2014/main" id="{8E21067F-9548-4CC4-8B60-B38ED4814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0" y="3146"/>
              <a:ext cx="14" cy="13"/>
            </a:xfrm>
            <a:custGeom>
              <a:avLst/>
              <a:gdLst>
                <a:gd name="T0" fmla="*/ 19 w 19"/>
                <a:gd name="T1" fmla="*/ 19 h 19"/>
                <a:gd name="T2" fmla="*/ 19 w 19"/>
                <a:gd name="T3" fmla="*/ 14 h 19"/>
                <a:gd name="T4" fmla="*/ 19 w 19"/>
                <a:gd name="T5" fmla="*/ 9 h 19"/>
                <a:gd name="T6" fmla="*/ 19 w 19"/>
                <a:gd name="T7" fmla="*/ 5 h 19"/>
                <a:gd name="T8" fmla="*/ 19 w 19"/>
                <a:gd name="T9" fmla="*/ 0 h 19"/>
                <a:gd name="T10" fmla="*/ 0 w 19"/>
                <a:gd name="T11" fmla="*/ 17 h 19"/>
                <a:gd name="T12" fmla="*/ 19 w 19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9" y="19"/>
                  </a:moveTo>
                  <a:lnTo>
                    <a:pt x="19" y="14"/>
                  </a:lnTo>
                  <a:lnTo>
                    <a:pt x="19" y="9"/>
                  </a:lnTo>
                  <a:lnTo>
                    <a:pt x="19" y="5"/>
                  </a:lnTo>
                  <a:lnTo>
                    <a:pt x="19" y="0"/>
                  </a:lnTo>
                  <a:lnTo>
                    <a:pt x="0" y="17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85" name="Freeform 285">
              <a:extLst>
                <a:ext uri="{FF2B5EF4-FFF2-40B4-BE49-F238E27FC236}">
                  <a16:creationId xmlns:a16="http://schemas.microsoft.com/office/drawing/2014/main" id="{09449716-91E8-4563-9B49-73FBAEDC20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62" y="3241"/>
              <a:ext cx="142" cy="36"/>
            </a:xfrm>
            <a:custGeom>
              <a:avLst/>
              <a:gdLst>
                <a:gd name="T0" fmla="*/ 97 w 184"/>
                <a:gd name="T1" fmla="*/ 5 h 52"/>
                <a:gd name="T2" fmla="*/ 39 w 184"/>
                <a:gd name="T3" fmla="*/ 0 h 52"/>
                <a:gd name="T4" fmla="*/ 36 w 184"/>
                <a:gd name="T5" fmla="*/ 0 h 52"/>
                <a:gd name="T6" fmla="*/ 0 w 184"/>
                <a:gd name="T7" fmla="*/ 34 h 52"/>
                <a:gd name="T8" fmla="*/ 161 w 184"/>
                <a:gd name="T9" fmla="*/ 52 h 52"/>
                <a:gd name="T10" fmla="*/ 184 w 184"/>
                <a:gd name="T11" fmla="*/ 31 h 52"/>
                <a:gd name="T12" fmla="*/ 184 w 184"/>
                <a:gd name="T13" fmla="*/ 26 h 52"/>
                <a:gd name="T14" fmla="*/ 184 w 184"/>
                <a:gd name="T15" fmla="*/ 21 h 52"/>
                <a:gd name="T16" fmla="*/ 184 w 184"/>
                <a:gd name="T17" fmla="*/ 15 h 52"/>
                <a:gd name="T18" fmla="*/ 184 w 184"/>
                <a:gd name="T19" fmla="*/ 11 h 52"/>
                <a:gd name="T20" fmla="*/ 147 w 184"/>
                <a:gd name="T21" fmla="*/ 8 h 52"/>
                <a:gd name="T22" fmla="*/ 97 w 184"/>
                <a:gd name="T23" fmla="*/ 5 h 52"/>
                <a:gd name="T24" fmla="*/ 147 w 184"/>
                <a:gd name="T25" fmla="*/ 37 h 52"/>
                <a:gd name="T26" fmla="*/ 97 w 184"/>
                <a:gd name="T27" fmla="*/ 32 h 52"/>
                <a:gd name="T28" fmla="*/ 97 w 184"/>
                <a:gd name="T29" fmla="*/ 16 h 52"/>
                <a:gd name="T30" fmla="*/ 147 w 184"/>
                <a:gd name="T31" fmla="*/ 21 h 52"/>
                <a:gd name="T32" fmla="*/ 147 w 184"/>
                <a:gd name="T33" fmla="*/ 37 h 52"/>
                <a:gd name="T34" fmla="*/ 163 w 184"/>
                <a:gd name="T35" fmla="*/ 19 h 52"/>
                <a:gd name="T36" fmla="*/ 168 w 184"/>
                <a:gd name="T37" fmla="*/ 20 h 52"/>
                <a:gd name="T38" fmla="*/ 170 w 184"/>
                <a:gd name="T39" fmla="*/ 21 h 52"/>
                <a:gd name="T40" fmla="*/ 172 w 184"/>
                <a:gd name="T41" fmla="*/ 24 h 52"/>
                <a:gd name="T42" fmla="*/ 174 w 184"/>
                <a:gd name="T43" fmla="*/ 28 h 52"/>
                <a:gd name="T44" fmla="*/ 172 w 184"/>
                <a:gd name="T45" fmla="*/ 32 h 52"/>
                <a:gd name="T46" fmla="*/ 170 w 184"/>
                <a:gd name="T47" fmla="*/ 35 h 52"/>
                <a:gd name="T48" fmla="*/ 168 w 184"/>
                <a:gd name="T49" fmla="*/ 37 h 52"/>
                <a:gd name="T50" fmla="*/ 163 w 184"/>
                <a:gd name="T51" fmla="*/ 38 h 52"/>
                <a:gd name="T52" fmla="*/ 160 w 184"/>
                <a:gd name="T53" fmla="*/ 37 h 52"/>
                <a:gd name="T54" fmla="*/ 157 w 184"/>
                <a:gd name="T55" fmla="*/ 35 h 52"/>
                <a:gd name="T56" fmla="*/ 155 w 184"/>
                <a:gd name="T57" fmla="*/ 32 h 52"/>
                <a:gd name="T58" fmla="*/ 154 w 184"/>
                <a:gd name="T59" fmla="*/ 28 h 52"/>
                <a:gd name="T60" fmla="*/ 155 w 184"/>
                <a:gd name="T61" fmla="*/ 24 h 52"/>
                <a:gd name="T62" fmla="*/ 157 w 184"/>
                <a:gd name="T63" fmla="*/ 21 h 52"/>
                <a:gd name="T64" fmla="*/ 160 w 184"/>
                <a:gd name="T65" fmla="*/ 20 h 52"/>
                <a:gd name="T66" fmla="*/ 163 w 184"/>
                <a:gd name="T67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4" h="52">
                  <a:moveTo>
                    <a:pt x="97" y="5"/>
                  </a:moveTo>
                  <a:lnTo>
                    <a:pt x="39" y="0"/>
                  </a:lnTo>
                  <a:lnTo>
                    <a:pt x="36" y="0"/>
                  </a:lnTo>
                  <a:lnTo>
                    <a:pt x="0" y="34"/>
                  </a:lnTo>
                  <a:lnTo>
                    <a:pt x="161" y="52"/>
                  </a:lnTo>
                  <a:lnTo>
                    <a:pt x="184" y="31"/>
                  </a:lnTo>
                  <a:lnTo>
                    <a:pt x="184" y="26"/>
                  </a:lnTo>
                  <a:lnTo>
                    <a:pt x="184" y="21"/>
                  </a:lnTo>
                  <a:lnTo>
                    <a:pt x="184" y="15"/>
                  </a:lnTo>
                  <a:lnTo>
                    <a:pt x="184" y="11"/>
                  </a:lnTo>
                  <a:lnTo>
                    <a:pt x="147" y="8"/>
                  </a:lnTo>
                  <a:lnTo>
                    <a:pt x="97" y="5"/>
                  </a:lnTo>
                  <a:close/>
                  <a:moveTo>
                    <a:pt x="147" y="37"/>
                  </a:moveTo>
                  <a:lnTo>
                    <a:pt x="97" y="32"/>
                  </a:lnTo>
                  <a:lnTo>
                    <a:pt x="97" y="16"/>
                  </a:lnTo>
                  <a:lnTo>
                    <a:pt x="147" y="21"/>
                  </a:lnTo>
                  <a:lnTo>
                    <a:pt x="147" y="37"/>
                  </a:lnTo>
                  <a:close/>
                  <a:moveTo>
                    <a:pt x="163" y="19"/>
                  </a:moveTo>
                  <a:lnTo>
                    <a:pt x="168" y="20"/>
                  </a:lnTo>
                  <a:lnTo>
                    <a:pt x="170" y="21"/>
                  </a:lnTo>
                  <a:lnTo>
                    <a:pt x="172" y="24"/>
                  </a:lnTo>
                  <a:lnTo>
                    <a:pt x="174" y="28"/>
                  </a:lnTo>
                  <a:lnTo>
                    <a:pt x="172" y="32"/>
                  </a:lnTo>
                  <a:lnTo>
                    <a:pt x="170" y="35"/>
                  </a:lnTo>
                  <a:lnTo>
                    <a:pt x="168" y="37"/>
                  </a:lnTo>
                  <a:lnTo>
                    <a:pt x="163" y="38"/>
                  </a:lnTo>
                  <a:lnTo>
                    <a:pt x="160" y="37"/>
                  </a:lnTo>
                  <a:lnTo>
                    <a:pt x="157" y="35"/>
                  </a:lnTo>
                  <a:lnTo>
                    <a:pt x="155" y="32"/>
                  </a:lnTo>
                  <a:lnTo>
                    <a:pt x="154" y="28"/>
                  </a:lnTo>
                  <a:lnTo>
                    <a:pt x="155" y="24"/>
                  </a:lnTo>
                  <a:lnTo>
                    <a:pt x="157" y="21"/>
                  </a:lnTo>
                  <a:lnTo>
                    <a:pt x="160" y="20"/>
                  </a:lnTo>
                  <a:lnTo>
                    <a:pt x="16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86" name="Freeform 286">
              <a:extLst>
                <a:ext uri="{FF2B5EF4-FFF2-40B4-BE49-F238E27FC236}">
                  <a16:creationId xmlns:a16="http://schemas.microsoft.com/office/drawing/2014/main" id="{4A6A4868-BB81-45F9-8B49-73D8C723D4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5" y="3168"/>
              <a:ext cx="59" cy="28"/>
            </a:xfrm>
            <a:custGeom>
              <a:avLst/>
              <a:gdLst>
                <a:gd name="T0" fmla="*/ 39 w 76"/>
                <a:gd name="T1" fmla="*/ 1 h 39"/>
                <a:gd name="T2" fmla="*/ 30 w 76"/>
                <a:gd name="T3" fmla="*/ 9 h 39"/>
                <a:gd name="T4" fmla="*/ 39 w 76"/>
                <a:gd name="T5" fmla="*/ 9 h 39"/>
                <a:gd name="T6" fmla="*/ 39 w 76"/>
                <a:gd name="T7" fmla="*/ 25 h 39"/>
                <a:gd name="T8" fmla="*/ 13 w 76"/>
                <a:gd name="T9" fmla="*/ 25 h 39"/>
                <a:gd name="T10" fmla="*/ 0 w 76"/>
                <a:gd name="T11" fmla="*/ 36 h 39"/>
                <a:gd name="T12" fmla="*/ 39 w 76"/>
                <a:gd name="T13" fmla="*/ 38 h 39"/>
                <a:gd name="T14" fmla="*/ 76 w 76"/>
                <a:gd name="T15" fmla="*/ 39 h 39"/>
                <a:gd name="T16" fmla="*/ 76 w 76"/>
                <a:gd name="T17" fmla="*/ 29 h 39"/>
                <a:gd name="T18" fmla="*/ 76 w 76"/>
                <a:gd name="T19" fmla="*/ 19 h 39"/>
                <a:gd name="T20" fmla="*/ 76 w 76"/>
                <a:gd name="T21" fmla="*/ 10 h 39"/>
                <a:gd name="T22" fmla="*/ 76 w 76"/>
                <a:gd name="T23" fmla="*/ 0 h 39"/>
                <a:gd name="T24" fmla="*/ 40 w 76"/>
                <a:gd name="T25" fmla="*/ 0 h 39"/>
                <a:gd name="T26" fmla="*/ 39 w 76"/>
                <a:gd name="T27" fmla="*/ 1 h 39"/>
                <a:gd name="T28" fmla="*/ 55 w 76"/>
                <a:gd name="T29" fmla="*/ 9 h 39"/>
                <a:gd name="T30" fmla="*/ 60 w 76"/>
                <a:gd name="T31" fmla="*/ 10 h 39"/>
                <a:gd name="T32" fmla="*/ 62 w 76"/>
                <a:gd name="T33" fmla="*/ 11 h 39"/>
                <a:gd name="T34" fmla="*/ 64 w 76"/>
                <a:gd name="T35" fmla="*/ 15 h 39"/>
                <a:gd name="T36" fmla="*/ 66 w 76"/>
                <a:gd name="T37" fmla="*/ 18 h 39"/>
                <a:gd name="T38" fmla="*/ 64 w 76"/>
                <a:gd name="T39" fmla="*/ 23 h 39"/>
                <a:gd name="T40" fmla="*/ 62 w 76"/>
                <a:gd name="T41" fmla="*/ 25 h 39"/>
                <a:gd name="T42" fmla="*/ 60 w 76"/>
                <a:gd name="T43" fmla="*/ 27 h 39"/>
                <a:gd name="T44" fmla="*/ 55 w 76"/>
                <a:gd name="T45" fmla="*/ 28 h 39"/>
                <a:gd name="T46" fmla="*/ 52 w 76"/>
                <a:gd name="T47" fmla="*/ 27 h 39"/>
                <a:gd name="T48" fmla="*/ 49 w 76"/>
                <a:gd name="T49" fmla="*/ 25 h 39"/>
                <a:gd name="T50" fmla="*/ 47 w 76"/>
                <a:gd name="T51" fmla="*/ 23 h 39"/>
                <a:gd name="T52" fmla="*/ 46 w 76"/>
                <a:gd name="T53" fmla="*/ 18 h 39"/>
                <a:gd name="T54" fmla="*/ 47 w 76"/>
                <a:gd name="T55" fmla="*/ 15 h 39"/>
                <a:gd name="T56" fmla="*/ 49 w 76"/>
                <a:gd name="T57" fmla="*/ 11 h 39"/>
                <a:gd name="T58" fmla="*/ 52 w 76"/>
                <a:gd name="T59" fmla="*/ 10 h 39"/>
                <a:gd name="T60" fmla="*/ 55 w 76"/>
                <a:gd name="T61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" h="39">
                  <a:moveTo>
                    <a:pt x="39" y="1"/>
                  </a:moveTo>
                  <a:lnTo>
                    <a:pt x="30" y="9"/>
                  </a:lnTo>
                  <a:lnTo>
                    <a:pt x="39" y="9"/>
                  </a:lnTo>
                  <a:lnTo>
                    <a:pt x="39" y="25"/>
                  </a:lnTo>
                  <a:lnTo>
                    <a:pt x="13" y="25"/>
                  </a:lnTo>
                  <a:lnTo>
                    <a:pt x="0" y="36"/>
                  </a:lnTo>
                  <a:lnTo>
                    <a:pt x="39" y="38"/>
                  </a:lnTo>
                  <a:lnTo>
                    <a:pt x="76" y="39"/>
                  </a:lnTo>
                  <a:lnTo>
                    <a:pt x="76" y="29"/>
                  </a:lnTo>
                  <a:lnTo>
                    <a:pt x="76" y="19"/>
                  </a:lnTo>
                  <a:lnTo>
                    <a:pt x="76" y="10"/>
                  </a:lnTo>
                  <a:lnTo>
                    <a:pt x="76" y="0"/>
                  </a:lnTo>
                  <a:lnTo>
                    <a:pt x="40" y="0"/>
                  </a:lnTo>
                  <a:lnTo>
                    <a:pt x="39" y="1"/>
                  </a:lnTo>
                  <a:close/>
                  <a:moveTo>
                    <a:pt x="55" y="9"/>
                  </a:moveTo>
                  <a:lnTo>
                    <a:pt x="60" y="10"/>
                  </a:lnTo>
                  <a:lnTo>
                    <a:pt x="62" y="11"/>
                  </a:lnTo>
                  <a:lnTo>
                    <a:pt x="64" y="15"/>
                  </a:lnTo>
                  <a:lnTo>
                    <a:pt x="66" y="18"/>
                  </a:lnTo>
                  <a:lnTo>
                    <a:pt x="64" y="23"/>
                  </a:lnTo>
                  <a:lnTo>
                    <a:pt x="62" y="25"/>
                  </a:lnTo>
                  <a:lnTo>
                    <a:pt x="60" y="27"/>
                  </a:lnTo>
                  <a:lnTo>
                    <a:pt x="55" y="28"/>
                  </a:lnTo>
                  <a:lnTo>
                    <a:pt x="52" y="27"/>
                  </a:lnTo>
                  <a:lnTo>
                    <a:pt x="49" y="25"/>
                  </a:lnTo>
                  <a:lnTo>
                    <a:pt x="47" y="23"/>
                  </a:lnTo>
                  <a:lnTo>
                    <a:pt x="46" y="18"/>
                  </a:lnTo>
                  <a:lnTo>
                    <a:pt x="47" y="15"/>
                  </a:lnTo>
                  <a:lnTo>
                    <a:pt x="49" y="11"/>
                  </a:lnTo>
                  <a:lnTo>
                    <a:pt x="52" y="10"/>
                  </a:lnTo>
                  <a:lnTo>
                    <a:pt x="5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87" name="Freeform 287">
              <a:extLst>
                <a:ext uri="{FF2B5EF4-FFF2-40B4-BE49-F238E27FC236}">
                  <a16:creationId xmlns:a16="http://schemas.microsoft.com/office/drawing/2014/main" id="{08F36B04-9F61-4513-A4E4-0E73B1BBC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1" y="3129"/>
              <a:ext cx="89" cy="28"/>
            </a:xfrm>
            <a:custGeom>
              <a:avLst/>
              <a:gdLst>
                <a:gd name="T0" fmla="*/ 47 w 115"/>
                <a:gd name="T1" fmla="*/ 28 h 40"/>
                <a:gd name="T2" fmla="*/ 47 w 115"/>
                <a:gd name="T3" fmla="*/ 13 h 40"/>
                <a:gd name="T4" fmla="*/ 97 w 115"/>
                <a:gd name="T5" fmla="*/ 12 h 40"/>
                <a:gd name="T6" fmla="*/ 97 w 115"/>
                <a:gd name="T7" fmla="*/ 17 h 40"/>
                <a:gd name="T8" fmla="*/ 115 w 115"/>
                <a:gd name="T9" fmla="*/ 0 h 40"/>
                <a:gd name="T10" fmla="*/ 115 w 115"/>
                <a:gd name="T11" fmla="*/ 0 h 40"/>
                <a:gd name="T12" fmla="*/ 97 w 115"/>
                <a:gd name="T13" fmla="*/ 0 h 40"/>
                <a:gd name="T14" fmla="*/ 47 w 115"/>
                <a:gd name="T15" fmla="*/ 0 h 40"/>
                <a:gd name="T16" fmla="*/ 45 w 115"/>
                <a:gd name="T17" fmla="*/ 0 h 40"/>
                <a:gd name="T18" fmla="*/ 42 w 115"/>
                <a:gd name="T19" fmla="*/ 0 h 40"/>
                <a:gd name="T20" fmla="*/ 0 w 115"/>
                <a:gd name="T21" fmla="*/ 39 h 40"/>
                <a:gd name="T22" fmla="*/ 47 w 115"/>
                <a:gd name="T23" fmla="*/ 40 h 40"/>
                <a:gd name="T24" fmla="*/ 73 w 115"/>
                <a:gd name="T25" fmla="*/ 40 h 40"/>
                <a:gd name="T26" fmla="*/ 87 w 115"/>
                <a:gd name="T27" fmla="*/ 28 h 40"/>
                <a:gd name="T28" fmla="*/ 47 w 115"/>
                <a:gd name="T29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5" h="40">
                  <a:moveTo>
                    <a:pt x="47" y="28"/>
                  </a:moveTo>
                  <a:lnTo>
                    <a:pt x="47" y="13"/>
                  </a:lnTo>
                  <a:lnTo>
                    <a:pt x="97" y="12"/>
                  </a:lnTo>
                  <a:lnTo>
                    <a:pt x="97" y="17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97" y="0"/>
                  </a:lnTo>
                  <a:lnTo>
                    <a:pt x="47" y="0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0" y="39"/>
                  </a:lnTo>
                  <a:lnTo>
                    <a:pt x="47" y="40"/>
                  </a:lnTo>
                  <a:lnTo>
                    <a:pt x="73" y="40"/>
                  </a:lnTo>
                  <a:lnTo>
                    <a:pt x="87" y="28"/>
                  </a:lnTo>
                  <a:lnTo>
                    <a:pt x="47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88" name="Freeform 288">
              <a:extLst>
                <a:ext uri="{FF2B5EF4-FFF2-40B4-BE49-F238E27FC236}">
                  <a16:creationId xmlns:a16="http://schemas.microsoft.com/office/drawing/2014/main" id="{4141840C-1EFC-4616-B03D-324AD56AC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" y="3069"/>
              <a:ext cx="6" cy="6"/>
            </a:xfrm>
            <a:custGeom>
              <a:avLst/>
              <a:gdLst>
                <a:gd name="T0" fmla="*/ 8 w 8"/>
                <a:gd name="T1" fmla="*/ 8 h 8"/>
                <a:gd name="T2" fmla="*/ 8 w 8"/>
                <a:gd name="T3" fmla="*/ 6 h 8"/>
                <a:gd name="T4" fmla="*/ 8 w 8"/>
                <a:gd name="T5" fmla="*/ 4 h 8"/>
                <a:gd name="T6" fmla="*/ 8 w 8"/>
                <a:gd name="T7" fmla="*/ 2 h 8"/>
                <a:gd name="T8" fmla="*/ 8 w 8"/>
                <a:gd name="T9" fmla="*/ 0 h 8"/>
                <a:gd name="T10" fmla="*/ 0 w 8"/>
                <a:gd name="T11" fmla="*/ 8 h 8"/>
                <a:gd name="T12" fmla="*/ 8 w 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8" y="6"/>
                  </a:lnTo>
                  <a:lnTo>
                    <a:pt x="8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89" name="Freeform 289">
              <a:extLst>
                <a:ext uri="{FF2B5EF4-FFF2-40B4-BE49-F238E27FC236}">
                  <a16:creationId xmlns:a16="http://schemas.microsoft.com/office/drawing/2014/main" id="{A9E3B990-20F2-480B-AD6C-F43C98CE1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202"/>
              <a:ext cx="72" cy="26"/>
            </a:xfrm>
            <a:custGeom>
              <a:avLst/>
              <a:gdLst>
                <a:gd name="T0" fmla="*/ 21 w 95"/>
                <a:gd name="T1" fmla="*/ 0 h 38"/>
                <a:gd name="T2" fmla="*/ 9 w 95"/>
                <a:gd name="T3" fmla="*/ 11 h 38"/>
                <a:gd name="T4" fmla="*/ 9 w 95"/>
                <a:gd name="T5" fmla="*/ 0 h 38"/>
                <a:gd name="T6" fmla="*/ 0 w 95"/>
                <a:gd name="T7" fmla="*/ 0 h 38"/>
                <a:gd name="T8" fmla="*/ 0 w 95"/>
                <a:gd name="T9" fmla="*/ 8 h 38"/>
                <a:gd name="T10" fmla="*/ 0 w 95"/>
                <a:gd name="T11" fmla="*/ 16 h 38"/>
                <a:gd name="T12" fmla="*/ 0 w 95"/>
                <a:gd name="T13" fmla="*/ 25 h 38"/>
                <a:gd name="T14" fmla="*/ 0 w 95"/>
                <a:gd name="T15" fmla="*/ 33 h 38"/>
                <a:gd name="T16" fmla="*/ 6 w 95"/>
                <a:gd name="T17" fmla="*/ 33 h 38"/>
                <a:gd name="T18" fmla="*/ 58 w 95"/>
                <a:gd name="T19" fmla="*/ 38 h 38"/>
                <a:gd name="T20" fmla="*/ 95 w 95"/>
                <a:gd name="T21" fmla="*/ 2 h 38"/>
                <a:gd name="T22" fmla="*/ 21 w 95"/>
                <a:gd name="T2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38">
                  <a:moveTo>
                    <a:pt x="21" y="0"/>
                  </a:moveTo>
                  <a:lnTo>
                    <a:pt x="9" y="11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6" y="33"/>
                  </a:lnTo>
                  <a:lnTo>
                    <a:pt x="58" y="38"/>
                  </a:lnTo>
                  <a:lnTo>
                    <a:pt x="95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90" name="Freeform 290">
              <a:extLst>
                <a:ext uri="{FF2B5EF4-FFF2-40B4-BE49-F238E27FC236}">
                  <a16:creationId xmlns:a16="http://schemas.microsoft.com/office/drawing/2014/main" id="{2143E8AC-C773-4B01-9FBF-BAF9F65AF9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5" y="3088"/>
              <a:ext cx="59" cy="30"/>
            </a:xfrm>
            <a:custGeom>
              <a:avLst/>
              <a:gdLst>
                <a:gd name="T0" fmla="*/ 48 w 75"/>
                <a:gd name="T1" fmla="*/ 1 h 45"/>
                <a:gd name="T2" fmla="*/ 38 w 75"/>
                <a:gd name="T3" fmla="*/ 10 h 45"/>
                <a:gd name="T4" fmla="*/ 32 w 75"/>
                <a:gd name="T5" fmla="*/ 16 h 45"/>
                <a:gd name="T6" fmla="*/ 38 w 75"/>
                <a:gd name="T7" fmla="*/ 16 h 45"/>
                <a:gd name="T8" fmla="*/ 38 w 75"/>
                <a:gd name="T9" fmla="*/ 32 h 45"/>
                <a:gd name="T10" fmla="*/ 14 w 75"/>
                <a:gd name="T11" fmla="*/ 33 h 45"/>
                <a:gd name="T12" fmla="*/ 0 w 75"/>
                <a:gd name="T13" fmla="*/ 45 h 45"/>
                <a:gd name="T14" fmla="*/ 13 w 75"/>
                <a:gd name="T15" fmla="*/ 45 h 45"/>
                <a:gd name="T16" fmla="*/ 16 w 75"/>
                <a:gd name="T17" fmla="*/ 45 h 45"/>
                <a:gd name="T18" fmla="*/ 38 w 75"/>
                <a:gd name="T19" fmla="*/ 45 h 45"/>
                <a:gd name="T20" fmla="*/ 74 w 75"/>
                <a:gd name="T21" fmla="*/ 44 h 45"/>
                <a:gd name="T22" fmla="*/ 75 w 75"/>
                <a:gd name="T23" fmla="*/ 44 h 45"/>
                <a:gd name="T24" fmla="*/ 75 w 75"/>
                <a:gd name="T25" fmla="*/ 32 h 45"/>
                <a:gd name="T26" fmla="*/ 75 w 75"/>
                <a:gd name="T27" fmla="*/ 22 h 45"/>
                <a:gd name="T28" fmla="*/ 75 w 75"/>
                <a:gd name="T29" fmla="*/ 10 h 45"/>
                <a:gd name="T30" fmla="*/ 75 w 75"/>
                <a:gd name="T31" fmla="*/ 0 h 45"/>
                <a:gd name="T32" fmla="*/ 48 w 75"/>
                <a:gd name="T33" fmla="*/ 1 h 45"/>
                <a:gd name="T34" fmla="*/ 48 w 75"/>
                <a:gd name="T35" fmla="*/ 1 h 45"/>
                <a:gd name="T36" fmla="*/ 65 w 75"/>
                <a:gd name="T37" fmla="*/ 23 h 45"/>
                <a:gd name="T38" fmla="*/ 63 w 75"/>
                <a:gd name="T39" fmla="*/ 28 h 45"/>
                <a:gd name="T40" fmla="*/ 61 w 75"/>
                <a:gd name="T41" fmla="*/ 30 h 45"/>
                <a:gd name="T42" fmla="*/ 59 w 75"/>
                <a:gd name="T43" fmla="*/ 32 h 45"/>
                <a:gd name="T44" fmla="*/ 54 w 75"/>
                <a:gd name="T45" fmla="*/ 33 h 45"/>
                <a:gd name="T46" fmla="*/ 51 w 75"/>
                <a:gd name="T47" fmla="*/ 32 h 45"/>
                <a:gd name="T48" fmla="*/ 48 w 75"/>
                <a:gd name="T49" fmla="*/ 30 h 45"/>
                <a:gd name="T50" fmla="*/ 46 w 75"/>
                <a:gd name="T51" fmla="*/ 28 h 45"/>
                <a:gd name="T52" fmla="*/ 45 w 75"/>
                <a:gd name="T53" fmla="*/ 23 h 45"/>
                <a:gd name="T54" fmla="*/ 46 w 75"/>
                <a:gd name="T55" fmla="*/ 20 h 45"/>
                <a:gd name="T56" fmla="*/ 48 w 75"/>
                <a:gd name="T57" fmla="*/ 16 h 45"/>
                <a:gd name="T58" fmla="*/ 51 w 75"/>
                <a:gd name="T59" fmla="*/ 15 h 45"/>
                <a:gd name="T60" fmla="*/ 54 w 75"/>
                <a:gd name="T61" fmla="*/ 14 h 45"/>
                <a:gd name="T62" fmla="*/ 59 w 75"/>
                <a:gd name="T63" fmla="*/ 15 h 45"/>
                <a:gd name="T64" fmla="*/ 61 w 75"/>
                <a:gd name="T65" fmla="*/ 16 h 45"/>
                <a:gd name="T66" fmla="*/ 63 w 75"/>
                <a:gd name="T67" fmla="*/ 20 h 45"/>
                <a:gd name="T68" fmla="*/ 65 w 75"/>
                <a:gd name="T6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" h="45">
                  <a:moveTo>
                    <a:pt x="48" y="1"/>
                  </a:moveTo>
                  <a:lnTo>
                    <a:pt x="38" y="10"/>
                  </a:lnTo>
                  <a:lnTo>
                    <a:pt x="32" y="16"/>
                  </a:lnTo>
                  <a:lnTo>
                    <a:pt x="38" y="16"/>
                  </a:lnTo>
                  <a:lnTo>
                    <a:pt x="38" y="32"/>
                  </a:lnTo>
                  <a:lnTo>
                    <a:pt x="14" y="33"/>
                  </a:lnTo>
                  <a:lnTo>
                    <a:pt x="0" y="45"/>
                  </a:lnTo>
                  <a:lnTo>
                    <a:pt x="13" y="45"/>
                  </a:lnTo>
                  <a:lnTo>
                    <a:pt x="16" y="45"/>
                  </a:lnTo>
                  <a:lnTo>
                    <a:pt x="38" y="45"/>
                  </a:lnTo>
                  <a:lnTo>
                    <a:pt x="74" y="44"/>
                  </a:lnTo>
                  <a:lnTo>
                    <a:pt x="75" y="44"/>
                  </a:lnTo>
                  <a:lnTo>
                    <a:pt x="75" y="32"/>
                  </a:lnTo>
                  <a:lnTo>
                    <a:pt x="75" y="22"/>
                  </a:lnTo>
                  <a:lnTo>
                    <a:pt x="75" y="10"/>
                  </a:lnTo>
                  <a:lnTo>
                    <a:pt x="75" y="0"/>
                  </a:lnTo>
                  <a:lnTo>
                    <a:pt x="48" y="1"/>
                  </a:lnTo>
                  <a:lnTo>
                    <a:pt x="48" y="1"/>
                  </a:lnTo>
                  <a:close/>
                  <a:moveTo>
                    <a:pt x="65" y="23"/>
                  </a:moveTo>
                  <a:lnTo>
                    <a:pt x="63" y="28"/>
                  </a:lnTo>
                  <a:lnTo>
                    <a:pt x="61" y="30"/>
                  </a:lnTo>
                  <a:lnTo>
                    <a:pt x="59" y="32"/>
                  </a:lnTo>
                  <a:lnTo>
                    <a:pt x="54" y="33"/>
                  </a:lnTo>
                  <a:lnTo>
                    <a:pt x="51" y="32"/>
                  </a:lnTo>
                  <a:lnTo>
                    <a:pt x="48" y="30"/>
                  </a:lnTo>
                  <a:lnTo>
                    <a:pt x="46" y="28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48" y="16"/>
                  </a:lnTo>
                  <a:lnTo>
                    <a:pt x="51" y="15"/>
                  </a:lnTo>
                  <a:lnTo>
                    <a:pt x="54" y="14"/>
                  </a:lnTo>
                  <a:lnTo>
                    <a:pt x="59" y="15"/>
                  </a:lnTo>
                  <a:lnTo>
                    <a:pt x="61" y="16"/>
                  </a:lnTo>
                  <a:lnTo>
                    <a:pt x="63" y="20"/>
                  </a:lnTo>
                  <a:lnTo>
                    <a:pt x="6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91" name="Freeform 291">
              <a:extLst>
                <a:ext uri="{FF2B5EF4-FFF2-40B4-BE49-F238E27FC236}">
                  <a16:creationId xmlns:a16="http://schemas.microsoft.com/office/drawing/2014/main" id="{EEE94BA0-A484-41C8-964C-C6BDD2C92D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3237"/>
              <a:ext cx="32" cy="25"/>
            </a:xfrm>
            <a:custGeom>
              <a:avLst/>
              <a:gdLst>
                <a:gd name="T0" fmla="*/ 43 w 43"/>
                <a:gd name="T1" fmla="*/ 3 h 36"/>
                <a:gd name="T2" fmla="*/ 9 w 43"/>
                <a:gd name="T3" fmla="*/ 0 h 36"/>
                <a:gd name="T4" fmla="*/ 6 w 43"/>
                <a:gd name="T5" fmla="*/ 0 h 36"/>
                <a:gd name="T6" fmla="*/ 0 w 43"/>
                <a:gd name="T7" fmla="*/ 0 h 36"/>
                <a:gd name="T8" fmla="*/ 0 w 43"/>
                <a:gd name="T9" fmla="*/ 9 h 36"/>
                <a:gd name="T10" fmla="*/ 0 w 43"/>
                <a:gd name="T11" fmla="*/ 18 h 36"/>
                <a:gd name="T12" fmla="*/ 0 w 43"/>
                <a:gd name="T13" fmla="*/ 26 h 36"/>
                <a:gd name="T14" fmla="*/ 0 w 43"/>
                <a:gd name="T15" fmla="*/ 35 h 36"/>
                <a:gd name="T16" fmla="*/ 6 w 43"/>
                <a:gd name="T17" fmla="*/ 36 h 36"/>
                <a:gd name="T18" fmla="*/ 8 w 43"/>
                <a:gd name="T19" fmla="*/ 36 h 36"/>
                <a:gd name="T20" fmla="*/ 8 w 43"/>
                <a:gd name="T21" fmla="*/ 36 h 36"/>
                <a:gd name="T22" fmla="*/ 9 w 43"/>
                <a:gd name="T23" fmla="*/ 36 h 36"/>
                <a:gd name="T24" fmla="*/ 9 w 43"/>
                <a:gd name="T25" fmla="*/ 35 h 36"/>
                <a:gd name="T26" fmla="*/ 43 w 43"/>
                <a:gd name="T2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6">
                  <a:moveTo>
                    <a:pt x="43" y="3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0" y="35"/>
                  </a:lnTo>
                  <a:lnTo>
                    <a:pt x="6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9" y="36"/>
                  </a:lnTo>
                  <a:lnTo>
                    <a:pt x="9" y="35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92" name="Freeform 292">
              <a:extLst>
                <a:ext uri="{FF2B5EF4-FFF2-40B4-BE49-F238E27FC236}">
                  <a16:creationId xmlns:a16="http://schemas.microsoft.com/office/drawing/2014/main" id="{05FBE1AC-9D12-4AD2-A7CC-A07DE5845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" y="3168"/>
              <a:ext cx="85" cy="25"/>
            </a:xfrm>
            <a:custGeom>
              <a:avLst/>
              <a:gdLst>
                <a:gd name="T0" fmla="*/ 101 w 111"/>
                <a:gd name="T1" fmla="*/ 11 h 37"/>
                <a:gd name="T2" fmla="*/ 111 w 111"/>
                <a:gd name="T3" fmla="*/ 2 h 37"/>
                <a:gd name="T4" fmla="*/ 105 w 111"/>
                <a:gd name="T5" fmla="*/ 2 h 37"/>
                <a:gd name="T6" fmla="*/ 101 w 111"/>
                <a:gd name="T7" fmla="*/ 0 h 37"/>
                <a:gd name="T8" fmla="*/ 51 w 111"/>
                <a:gd name="T9" fmla="*/ 0 h 37"/>
                <a:gd name="T10" fmla="*/ 51 w 111"/>
                <a:gd name="T11" fmla="*/ 0 h 37"/>
                <a:gd name="T12" fmla="*/ 37 w 111"/>
                <a:gd name="T13" fmla="*/ 0 h 37"/>
                <a:gd name="T14" fmla="*/ 0 w 111"/>
                <a:gd name="T15" fmla="*/ 35 h 37"/>
                <a:gd name="T16" fmla="*/ 60 w 111"/>
                <a:gd name="T17" fmla="*/ 36 h 37"/>
                <a:gd name="T18" fmla="*/ 73 w 111"/>
                <a:gd name="T19" fmla="*/ 37 h 37"/>
                <a:gd name="T20" fmla="*/ 101 w 111"/>
                <a:gd name="T21" fmla="*/ 11 h 37"/>
                <a:gd name="T22" fmla="*/ 101 w 111"/>
                <a:gd name="T23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" h="37">
                  <a:moveTo>
                    <a:pt x="101" y="11"/>
                  </a:moveTo>
                  <a:lnTo>
                    <a:pt x="111" y="2"/>
                  </a:lnTo>
                  <a:lnTo>
                    <a:pt x="105" y="2"/>
                  </a:lnTo>
                  <a:lnTo>
                    <a:pt x="10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37" y="0"/>
                  </a:lnTo>
                  <a:lnTo>
                    <a:pt x="0" y="35"/>
                  </a:lnTo>
                  <a:lnTo>
                    <a:pt x="60" y="36"/>
                  </a:lnTo>
                  <a:lnTo>
                    <a:pt x="73" y="37"/>
                  </a:lnTo>
                  <a:lnTo>
                    <a:pt x="101" y="11"/>
                  </a:lnTo>
                  <a:lnTo>
                    <a:pt x="101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295" name="Rectangle 295">
            <a:extLst>
              <a:ext uri="{FF2B5EF4-FFF2-40B4-BE49-F238E27FC236}">
                <a16:creationId xmlns:a16="http://schemas.microsoft.com/office/drawing/2014/main" id="{9AE7651C-BDE4-4540-B1A5-3F7A875539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6718" y="3809206"/>
            <a:ext cx="2987675" cy="1450975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296" name="Group 296">
            <a:extLst>
              <a:ext uri="{FF2B5EF4-FFF2-40B4-BE49-F238E27FC236}">
                <a16:creationId xmlns:a16="http://schemas.microsoft.com/office/drawing/2014/main" id="{5A0DBA48-3210-4753-BD78-9A290F1C5A5C}"/>
              </a:ext>
            </a:extLst>
          </p:cNvPr>
          <p:cNvGrpSpPr>
            <a:grpSpLocks/>
          </p:cNvGrpSpPr>
          <p:nvPr/>
        </p:nvGrpSpPr>
        <p:grpSpPr bwMode="auto">
          <a:xfrm>
            <a:off x="6071843" y="4822031"/>
            <a:ext cx="598488" cy="319088"/>
            <a:chOff x="761" y="2540"/>
            <a:chExt cx="1589" cy="726"/>
          </a:xfrm>
        </p:grpSpPr>
        <p:sp>
          <p:nvSpPr>
            <p:cNvPr id="297" name="Freeform 297">
              <a:extLst>
                <a:ext uri="{FF2B5EF4-FFF2-40B4-BE49-F238E27FC236}">
                  <a16:creationId xmlns:a16="http://schemas.microsoft.com/office/drawing/2014/main" id="{CA414447-4EB5-45D1-B730-374B9D9E7EA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98" name="Freeform 298">
              <a:extLst>
                <a:ext uri="{FF2B5EF4-FFF2-40B4-BE49-F238E27FC236}">
                  <a16:creationId xmlns:a16="http://schemas.microsoft.com/office/drawing/2014/main" id="{9FBB63D5-4D3F-47B9-BAF0-0CB9B31E3223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99" name="Freeform 299">
              <a:extLst>
                <a:ext uri="{FF2B5EF4-FFF2-40B4-BE49-F238E27FC236}">
                  <a16:creationId xmlns:a16="http://schemas.microsoft.com/office/drawing/2014/main" id="{C3BEE6DE-6399-4AD0-ACF6-9F93C0F1C42E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00" name="Freeform 300">
              <a:extLst>
                <a:ext uri="{FF2B5EF4-FFF2-40B4-BE49-F238E27FC236}">
                  <a16:creationId xmlns:a16="http://schemas.microsoft.com/office/drawing/2014/main" id="{1F28C1F6-4F4E-46A4-8174-4904FCB775D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01" name="Freeform 301">
              <a:extLst>
                <a:ext uri="{FF2B5EF4-FFF2-40B4-BE49-F238E27FC236}">
                  <a16:creationId xmlns:a16="http://schemas.microsoft.com/office/drawing/2014/main" id="{47E17ED1-3F89-44FE-A9C6-CB035ED0CAC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02" name="Freeform 302">
              <a:extLst>
                <a:ext uri="{FF2B5EF4-FFF2-40B4-BE49-F238E27FC236}">
                  <a16:creationId xmlns:a16="http://schemas.microsoft.com/office/drawing/2014/main" id="{13244661-09E3-4EAD-B5CA-56D3FBA37C62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03" name="Freeform 303">
              <a:extLst>
                <a:ext uri="{FF2B5EF4-FFF2-40B4-BE49-F238E27FC236}">
                  <a16:creationId xmlns:a16="http://schemas.microsoft.com/office/drawing/2014/main" id="{625C5C6D-592A-4E1D-9172-BD56F3091B0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304" name="Rectangle 304">
            <a:extLst>
              <a:ext uri="{FF2B5EF4-FFF2-40B4-BE49-F238E27FC236}">
                <a16:creationId xmlns:a16="http://schemas.microsoft.com/office/drawing/2014/main" id="{2044AFF7-5202-4A59-9CEB-D8F070EB7E8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93831" y="2609056"/>
            <a:ext cx="190500" cy="16446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305" name="Rectangle 305">
            <a:extLst>
              <a:ext uri="{FF2B5EF4-FFF2-40B4-BE49-F238E27FC236}">
                <a16:creationId xmlns:a16="http://schemas.microsoft.com/office/drawing/2014/main" id="{5A6977DB-09CB-4309-9CFB-272DD8132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1393" y="2796381"/>
            <a:ext cx="200025" cy="7350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306" name="AutoShape 306">
            <a:extLst>
              <a:ext uri="{FF2B5EF4-FFF2-40B4-BE49-F238E27FC236}">
                <a16:creationId xmlns:a16="http://schemas.microsoft.com/office/drawing/2014/main" id="{0D7A1203-F336-4C8B-9473-A4AA13E3FEDF}"/>
              </a:ext>
            </a:extLst>
          </p:cNvPr>
          <p:cNvSpPr>
            <a:spLocks noChangeArrowheads="1"/>
          </p:cNvSpPr>
          <p:nvPr/>
        </p:nvSpPr>
        <p:spPr bwMode="auto">
          <a:xfrm rot="5400000" flipH="1" flipV="1">
            <a:off x="5957543" y="3326606"/>
            <a:ext cx="412750" cy="2279650"/>
          </a:xfrm>
          <a:prstGeom prst="downArrow">
            <a:avLst>
              <a:gd name="adj1" fmla="val 45935"/>
              <a:gd name="adj2" fmla="val 84099"/>
            </a:avLst>
          </a:prstGeom>
          <a:solidFill>
            <a:srgbClr val="D2CF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307" name="Group 307">
            <a:extLst>
              <a:ext uri="{FF2B5EF4-FFF2-40B4-BE49-F238E27FC236}">
                <a16:creationId xmlns:a16="http://schemas.microsoft.com/office/drawing/2014/main" id="{54205111-C52F-4A77-AB24-2D099C780217}"/>
              </a:ext>
            </a:extLst>
          </p:cNvPr>
          <p:cNvGrpSpPr>
            <a:grpSpLocks/>
          </p:cNvGrpSpPr>
          <p:nvPr/>
        </p:nvGrpSpPr>
        <p:grpSpPr bwMode="auto">
          <a:xfrm>
            <a:off x="6057142" y="4108187"/>
            <a:ext cx="613951" cy="628734"/>
            <a:chOff x="3401" y="1171"/>
            <a:chExt cx="525" cy="525"/>
          </a:xfrm>
        </p:grpSpPr>
        <p:sp>
          <p:nvSpPr>
            <p:cNvPr id="309" name="Freeform 309">
              <a:extLst>
                <a:ext uri="{FF2B5EF4-FFF2-40B4-BE49-F238E27FC236}">
                  <a16:creationId xmlns:a16="http://schemas.microsoft.com/office/drawing/2014/main" id="{22AEE9A9-F831-414C-91F1-195EF8CD0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1" y="1171"/>
              <a:ext cx="525" cy="525"/>
            </a:xfrm>
            <a:custGeom>
              <a:avLst/>
              <a:gdLst>
                <a:gd name="T0" fmla="*/ 1047 w 1049"/>
                <a:gd name="T1" fmla="*/ 578 h 1049"/>
                <a:gd name="T2" fmla="*/ 1026 w 1049"/>
                <a:gd name="T3" fmla="*/ 681 h 1049"/>
                <a:gd name="T4" fmla="*/ 986 w 1049"/>
                <a:gd name="T5" fmla="*/ 775 h 1049"/>
                <a:gd name="T6" fmla="*/ 930 w 1049"/>
                <a:gd name="T7" fmla="*/ 858 h 1049"/>
                <a:gd name="T8" fmla="*/ 858 w 1049"/>
                <a:gd name="T9" fmla="*/ 929 h 1049"/>
                <a:gd name="T10" fmla="*/ 774 w 1049"/>
                <a:gd name="T11" fmla="*/ 986 h 1049"/>
                <a:gd name="T12" fmla="*/ 681 w 1049"/>
                <a:gd name="T13" fmla="*/ 1026 h 1049"/>
                <a:gd name="T14" fmla="*/ 578 w 1049"/>
                <a:gd name="T15" fmla="*/ 1047 h 1049"/>
                <a:gd name="T16" fmla="*/ 471 w 1049"/>
                <a:gd name="T17" fmla="*/ 1047 h 1049"/>
                <a:gd name="T18" fmla="*/ 369 w 1049"/>
                <a:gd name="T19" fmla="*/ 1026 h 1049"/>
                <a:gd name="T20" fmla="*/ 274 w 1049"/>
                <a:gd name="T21" fmla="*/ 986 h 1049"/>
                <a:gd name="T22" fmla="*/ 191 w 1049"/>
                <a:gd name="T23" fmla="*/ 929 h 1049"/>
                <a:gd name="T24" fmla="*/ 120 w 1049"/>
                <a:gd name="T25" fmla="*/ 858 h 1049"/>
                <a:gd name="T26" fmla="*/ 64 w 1049"/>
                <a:gd name="T27" fmla="*/ 775 h 1049"/>
                <a:gd name="T28" fmla="*/ 23 w 1049"/>
                <a:gd name="T29" fmla="*/ 681 h 1049"/>
                <a:gd name="T30" fmla="*/ 3 w 1049"/>
                <a:gd name="T31" fmla="*/ 578 h 1049"/>
                <a:gd name="T32" fmla="*/ 3 w 1049"/>
                <a:gd name="T33" fmla="*/ 471 h 1049"/>
                <a:gd name="T34" fmla="*/ 23 w 1049"/>
                <a:gd name="T35" fmla="*/ 368 h 1049"/>
                <a:gd name="T36" fmla="*/ 64 w 1049"/>
                <a:gd name="T37" fmla="*/ 275 h 1049"/>
                <a:gd name="T38" fmla="*/ 120 w 1049"/>
                <a:gd name="T39" fmla="*/ 191 h 1049"/>
                <a:gd name="T40" fmla="*/ 191 w 1049"/>
                <a:gd name="T41" fmla="*/ 120 h 1049"/>
                <a:gd name="T42" fmla="*/ 274 w 1049"/>
                <a:gd name="T43" fmla="*/ 63 h 1049"/>
                <a:gd name="T44" fmla="*/ 369 w 1049"/>
                <a:gd name="T45" fmla="*/ 23 h 1049"/>
                <a:gd name="T46" fmla="*/ 471 w 1049"/>
                <a:gd name="T47" fmla="*/ 2 h 1049"/>
                <a:gd name="T48" fmla="*/ 578 w 1049"/>
                <a:gd name="T49" fmla="*/ 2 h 1049"/>
                <a:gd name="T50" fmla="*/ 681 w 1049"/>
                <a:gd name="T51" fmla="*/ 23 h 1049"/>
                <a:gd name="T52" fmla="*/ 774 w 1049"/>
                <a:gd name="T53" fmla="*/ 63 h 1049"/>
                <a:gd name="T54" fmla="*/ 858 w 1049"/>
                <a:gd name="T55" fmla="*/ 120 h 1049"/>
                <a:gd name="T56" fmla="*/ 930 w 1049"/>
                <a:gd name="T57" fmla="*/ 191 h 1049"/>
                <a:gd name="T58" fmla="*/ 986 w 1049"/>
                <a:gd name="T59" fmla="*/ 275 h 1049"/>
                <a:gd name="T60" fmla="*/ 1026 w 1049"/>
                <a:gd name="T61" fmla="*/ 368 h 1049"/>
                <a:gd name="T62" fmla="*/ 1047 w 1049"/>
                <a:gd name="T63" fmla="*/ 47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49" h="1049">
                  <a:moveTo>
                    <a:pt x="1049" y="525"/>
                  </a:moveTo>
                  <a:lnTo>
                    <a:pt x="1047" y="578"/>
                  </a:lnTo>
                  <a:lnTo>
                    <a:pt x="1039" y="631"/>
                  </a:lnTo>
                  <a:lnTo>
                    <a:pt x="1026" y="681"/>
                  </a:lnTo>
                  <a:lnTo>
                    <a:pt x="1008" y="729"/>
                  </a:lnTo>
                  <a:lnTo>
                    <a:pt x="986" y="775"/>
                  </a:lnTo>
                  <a:lnTo>
                    <a:pt x="960" y="818"/>
                  </a:lnTo>
                  <a:lnTo>
                    <a:pt x="930" y="858"/>
                  </a:lnTo>
                  <a:lnTo>
                    <a:pt x="896" y="896"/>
                  </a:lnTo>
                  <a:lnTo>
                    <a:pt x="858" y="929"/>
                  </a:lnTo>
                  <a:lnTo>
                    <a:pt x="818" y="959"/>
                  </a:lnTo>
                  <a:lnTo>
                    <a:pt x="774" y="986"/>
                  </a:lnTo>
                  <a:lnTo>
                    <a:pt x="729" y="1008"/>
                  </a:lnTo>
                  <a:lnTo>
                    <a:pt x="681" y="1026"/>
                  </a:lnTo>
                  <a:lnTo>
                    <a:pt x="630" y="1039"/>
                  </a:lnTo>
                  <a:lnTo>
                    <a:pt x="578" y="1047"/>
                  </a:lnTo>
                  <a:lnTo>
                    <a:pt x="524" y="1049"/>
                  </a:lnTo>
                  <a:lnTo>
                    <a:pt x="471" y="1047"/>
                  </a:lnTo>
                  <a:lnTo>
                    <a:pt x="418" y="1039"/>
                  </a:lnTo>
                  <a:lnTo>
                    <a:pt x="369" y="1026"/>
                  </a:lnTo>
                  <a:lnTo>
                    <a:pt x="320" y="1008"/>
                  </a:lnTo>
                  <a:lnTo>
                    <a:pt x="274" y="986"/>
                  </a:lnTo>
                  <a:lnTo>
                    <a:pt x="232" y="959"/>
                  </a:lnTo>
                  <a:lnTo>
                    <a:pt x="191" y="929"/>
                  </a:lnTo>
                  <a:lnTo>
                    <a:pt x="153" y="896"/>
                  </a:lnTo>
                  <a:lnTo>
                    <a:pt x="120" y="858"/>
                  </a:lnTo>
                  <a:lnTo>
                    <a:pt x="90" y="818"/>
                  </a:lnTo>
                  <a:lnTo>
                    <a:pt x="64" y="775"/>
                  </a:lnTo>
                  <a:lnTo>
                    <a:pt x="42" y="729"/>
                  </a:lnTo>
                  <a:lnTo>
                    <a:pt x="23" y="681"/>
                  </a:lnTo>
                  <a:lnTo>
                    <a:pt x="11" y="631"/>
                  </a:lnTo>
                  <a:lnTo>
                    <a:pt x="3" y="578"/>
                  </a:lnTo>
                  <a:lnTo>
                    <a:pt x="0" y="525"/>
                  </a:lnTo>
                  <a:lnTo>
                    <a:pt x="3" y="471"/>
                  </a:lnTo>
                  <a:lnTo>
                    <a:pt x="11" y="419"/>
                  </a:lnTo>
                  <a:lnTo>
                    <a:pt x="23" y="368"/>
                  </a:lnTo>
                  <a:lnTo>
                    <a:pt x="42" y="320"/>
                  </a:lnTo>
                  <a:lnTo>
                    <a:pt x="64" y="275"/>
                  </a:lnTo>
                  <a:lnTo>
                    <a:pt x="90" y="231"/>
                  </a:lnTo>
                  <a:lnTo>
                    <a:pt x="120" y="191"/>
                  </a:lnTo>
                  <a:lnTo>
                    <a:pt x="153" y="153"/>
                  </a:lnTo>
                  <a:lnTo>
                    <a:pt x="191" y="120"/>
                  </a:lnTo>
                  <a:lnTo>
                    <a:pt x="232" y="90"/>
                  </a:lnTo>
                  <a:lnTo>
                    <a:pt x="274" y="63"/>
                  </a:lnTo>
                  <a:lnTo>
                    <a:pt x="320" y="41"/>
                  </a:lnTo>
                  <a:lnTo>
                    <a:pt x="369" y="23"/>
                  </a:lnTo>
                  <a:lnTo>
                    <a:pt x="418" y="10"/>
                  </a:lnTo>
                  <a:lnTo>
                    <a:pt x="471" y="2"/>
                  </a:lnTo>
                  <a:lnTo>
                    <a:pt x="524" y="0"/>
                  </a:lnTo>
                  <a:lnTo>
                    <a:pt x="578" y="2"/>
                  </a:lnTo>
                  <a:lnTo>
                    <a:pt x="630" y="10"/>
                  </a:lnTo>
                  <a:lnTo>
                    <a:pt x="681" y="23"/>
                  </a:lnTo>
                  <a:lnTo>
                    <a:pt x="729" y="41"/>
                  </a:lnTo>
                  <a:lnTo>
                    <a:pt x="774" y="63"/>
                  </a:lnTo>
                  <a:lnTo>
                    <a:pt x="818" y="90"/>
                  </a:lnTo>
                  <a:lnTo>
                    <a:pt x="858" y="120"/>
                  </a:lnTo>
                  <a:lnTo>
                    <a:pt x="896" y="153"/>
                  </a:lnTo>
                  <a:lnTo>
                    <a:pt x="930" y="191"/>
                  </a:lnTo>
                  <a:lnTo>
                    <a:pt x="960" y="231"/>
                  </a:lnTo>
                  <a:lnTo>
                    <a:pt x="986" y="275"/>
                  </a:lnTo>
                  <a:lnTo>
                    <a:pt x="1008" y="320"/>
                  </a:lnTo>
                  <a:lnTo>
                    <a:pt x="1026" y="368"/>
                  </a:lnTo>
                  <a:lnTo>
                    <a:pt x="1039" y="419"/>
                  </a:lnTo>
                  <a:lnTo>
                    <a:pt x="1047" y="471"/>
                  </a:lnTo>
                  <a:lnTo>
                    <a:pt x="1049" y="52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13" name="Freeform 313">
              <a:extLst>
                <a:ext uri="{FF2B5EF4-FFF2-40B4-BE49-F238E27FC236}">
                  <a16:creationId xmlns:a16="http://schemas.microsoft.com/office/drawing/2014/main" id="{7B74851E-AE1A-4CC9-AAA5-237264896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6" y="1419"/>
              <a:ext cx="172" cy="251"/>
            </a:xfrm>
            <a:custGeom>
              <a:avLst/>
              <a:gdLst>
                <a:gd name="T0" fmla="*/ 38 w 344"/>
                <a:gd name="T1" fmla="*/ 430 h 501"/>
                <a:gd name="T2" fmla="*/ 50 w 344"/>
                <a:gd name="T3" fmla="*/ 423 h 501"/>
                <a:gd name="T4" fmla="*/ 77 w 344"/>
                <a:gd name="T5" fmla="*/ 408 h 501"/>
                <a:gd name="T6" fmla="*/ 108 w 344"/>
                <a:gd name="T7" fmla="*/ 391 h 501"/>
                <a:gd name="T8" fmla="*/ 131 w 344"/>
                <a:gd name="T9" fmla="*/ 378 h 501"/>
                <a:gd name="T10" fmla="*/ 151 w 344"/>
                <a:gd name="T11" fmla="*/ 413 h 501"/>
                <a:gd name="T12" fmla="*/ 173 w 344"/>
                <a:gd name="T13" fmla="*/ 453 h 501"/>
                <a:gd name="T14" fmla="*/ 192 w 344"/>
                <a:gd name="T15" fmla="*/ 487 h 501"/>
                <a:gd name="T16" fmla="*/ 200 w 344"/>
                <a:gd name="T17" fmla="*/ 501 h 501"/>
                <a:gd name="T18" fmla="*/ 318 w 344"/>
                <a:gd name="T19" fmla="*/ 432 h 501"/>
                <a:gd name="T20" fmla="*/ 303 w 344"/>
                <a:gd name="T21" fmla="*/ 406 h 501"/>
                <a:gd name="T22" fmla="*/ 281 w 344"/>
                <a:gd name="T23" fmla="*/ 366 h 501"/>
                <a:gd name="T24" fmla="*/ 259 w 344"/>
                <a:gd name="T25" fmla="*/ 327 h 501"/>
                <a:gd name="T26" fmla="*/ 260 w 344"/>
                <a:gd name="T27" fmla="*/ 305 h 501"/>
                <a:gd name="T28" fmla="*/ 289 w 344"/>
                <a:gd name="T29" fmla="*/ 290 h 501"/>
                <a:gd name="T30" fmla="*/ 320 w 344"/>
                <a:gd name="T31" fmla="*/ 273 h 501"/>
                <a:gd name="T32" fmla="*/ 341 w 344"/>
                <a:gd name="T33" fmla="*/ 262 h 501"/>
                <a:gd name="T34" fmla="*/ 0 w 344"/>
                <a:gd name="T35" fmla="*/ 0 h 501"/>
                <a:gd name="T36" fmla="*/ 96 w 344"/>
                <a:gd name="T37" fmla="*/ 173 h 501"/>
                <a:gd name="T38" fmla="*/ 126 w 344"/>
                <a:gd name="T39" fmla="*/ 195 h 501"/>
                <a:gd name="T40" fmla="*/ 151 w 344"/>
                <a:gd name="T41" fmla="*/ 213 h 501"/>
                <a:gd name="T42" fmla="*/ 174 w 344"/>
                <a:gd name="T43" fmla="*/ 231 h 501"/>
                <a:gd name="T44" fmla="*/ 198 w 344"/>
                <a:gd name="T45" fmla="*/ 249 h 501"/>
                <a:gd name="T46" fmla="*/ 190 w 344"/>
                <a:gd name="T47" fmla="*/ 254 h 501"/>
                <a:gd name="T48" fmla="*/ 180 w 344"/>
                <a:gd name="T49" fmla="*/ 259 h 501"/>
                <a:gd name="T50" fmla="*/ 169 w 344"/>
                <a:gd name="T51" fmla="*/ 265 h 501"/>
                <a:gd name="T52" fmla="*/ 162 w 344"/>
                <a:gd name="T53" fmla="*/ 269 h 501"/>
                <a:gd name="T54" fmla="*/ 160 w 344"/>
                <a:gd name="T55" fmla="*/ 270 h 501"/>
                <a:gd name="T56" fmla="*/ 147 w 344"/>
                <a:gd name="T57" fmla="*/ 277 h 501"/>
                <a:gd name="T58" fmla="*/ 128 w 344"/>
                <a:gd name="T59" fmla="*/ 288 h 501"/>
                <a:gd name="T60" fmla="*/ 112 w 344"/>
                <a:gd name="T61" fmla="*/ 297 h 501"/>
                <a:gd name="T62" fmla="*/ 105 w 344"/>
                <a:gd name="T63" fmla="*/ 270 h 501"/>
                <a:gd name="T64" fmla="*/ 99 w 344"/>
                <a:gd name="T65" fmla="*/ 21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4" h="501">
                  <a:moveTo>
                    <a:pt x="8" y="90"/>
                  </a:moveTo>
                  <a:lnTo>
                    <a:pt x="38" y="430"/>
                  </a:lnTo>
                  <a:lnTo>
                    <a:pt x="41" y="428"/>
                  </a:lnTo>
                  <a:lnTo>
                    <a:pt x="50" y="423"/>
                  </a:lnTo>
                  <a:lnTo>
                    <a:pt x="62" y="416"/>
                  </a:lnTo>
                  <a:lnTo>
                    <a:pt x="77" y="408"/>
                  </a:lnTo>
                  <a:lnTo>
                    <a:pt x="93" y="399"/>
                  </a:lnTo>
                  <a:lnTo>
                    <a:pt x="108" y="391"/>
                  </a:lnTo>
                  <a:lnTo>
                    <a:pt x="122" y="384"/>
                  </a:lnTo>
                  <a:lnTo>
                    <a:pt x="131" y="378"/>
                  </a:lnTo>
                  <a:lnTo>
                    <a:pt x="139" y="393"/>
                  </a:lnTo>
                  <a:lnTo>
                    <a:pt x="151" y="413"/>
                  </a:lnTo>
                  <a:lnTo>
                    <a:pt x="161" y="432"/>
                  </a:lnTo>
                  <a:lnTo>
                    <a:pt x="173" y="453"/>
                  </a:lnTo>
                  <a:lnTo>
                    <a:pt x="183" y="471"/>
                  </a:lnTo>
                  <a:lnTo>
                    <a:pt x="192" y="487"/>
                  </a:lnTo>
                  <a:lnTo>
                    <a:pt x="198" y="498"/>
                  </a:lnTo>
                  <a:lnTo>
                    <a:pt x="200" y="501"/>
                  </a:lnTo>
                  <a:lnTo>
                    <a:pt x="320" y="436"/>
                  </a:lnTo>
                  <a:lnTo>
                    <a:pt x="318" y="432"/>
                  </a:lnTo>
                  <a:lnTo>
                    <a:pt x="312" y="422"/>
                  </a:lnTo>
                  <a:lnTo>
                    <a:pt x="303" y="406"/>
                  </a:lnTo>
                  <a:lnTo>
                    <a:pt x="293" y="387"/>
                  </a:lnTo>
                  <a:lnTo>
                    <a:pt x="281" y="366"/>
                  </a:lnTo>
                  <a:lnTo>
                    <a:pt x="271" y="346"/>
                  </a:lnTo>
                  <a:lnTo>
                    <a:pt x="259" y="327"/>
                  </a:lnTo>
                  <a:lnTo>
                    <a:pt x="251" y="311"/>
                  </a:lnTo>
                  <a:lnTo>
                    <a:pt x="260" y="305"/>
                  </a:lnTo>
                  <a:lnTo>
                    <a:pt x="274" y="299"/>
                  </a:lnTo>
                  <a:lnTo>
                    <a:pt x="289" y="290"/>
                  </a:lnTo>
                  <a:lnTo>
                    <a:pt x="305" y="281"/>
                  </a:lnTo>
                  <a:lnTo>
                    <a:pt x="320" y="273"/>
                  </a:lnTo>
                  <a:lnTo>
                    <a:pt x="333" y="266"/>
                  </a:lnTo>
                  <a:lnTo>
                    <a:pt x="341" y="262"/>
                  </a:lnTo>
                  <a:lnTo>
                    <a:pt x="344" y="259"/>
                  </a:lnTo>
                  <a:lnTo>
                    <a:pt x="0" y="0"/>
                  </a:lnTo>
                  <a:lnTo>
                    <a:pt x="8" y="90"/>
                  </a:lnTo>
                  <a:close/>
                  <a:moveTo>
                    <a:pt x="96" y="173"/>
                  </a:moveTo>
                  <a:lnTo>
                    <a:pt x="112" y="185"/>
                  </a:lnTo>
                  <a:lnTo>
                    <a:pt x="126" y="195"/>
                  </a:lnTo>
                  <a:lnTo>
                    <a:pt x="138" y="205"/>
                  </a:lnTo>
                  <a:lnTo>
                    <a:pt x="151" y="213"/>
                  </a:lnTo>
                  <a:lnTo>
                    <a:pt x="162" y="223"/>
                  </a:lnTo>
                  <a:lnTo>
                    <a:pt x="174" y="231"/>
                  </a:lnTo>
                  <a:lnTo>
                    <a:pt x="185" y="240"/>
                  </a:lnTo>
                  <a:lnTo>
                    <a:pt x="198" y="249"/>
                  </a:lnTo>
                  <a:lnTo>
                    <a:pt x="195" y="251"/>
                  </a:lnTo>
                  <a:lnTo>
                    <a:pt x="190" y="254"/>
                  </a:lnTo>
                  <a:lnTo>
                    <a:pt x="185" y="256"/>
                  </a:lnTo>
                  <a:lnTo>
                    <a:pt x="180" y="259"/>
                  </a:lnTo>
                  <a:lnTo>
                    <a:pt x="175" y="262"/>
                  </a:lnTo>
                  <a:lnTo>
                    <a:pt x="169" y="265"/>
                  </a:lnTo>
                  <a:lnTo>
                    <a:pt x="166" y="267"/>
                  </a:lnTo>
                  <a:lnTo>
                    <a:pt x="162" y="269"/>
                  </a:lnTo>
                  <a:lnTo>
                    <a:pt x="162" y="269"/>
                  </a:lnTo>
                  <a:lnTo>
                    <a:pt x="160" y="270"/>
                  </a:lnTo>
                  <a:lnTo>
                    <a:pt x="154" y="273"/>
                  </a:lnTo>
                  <a:lnTo>
                    <a:pt x="147" y="277"/>
                  </a:lnTo>
                  <a:lnTo>
                    <a:pt x="138" y="282"/>
                  </a:lnTo>
                  <a:lnTo>
                    <a:pt x="128" y="288"/>
                  </a:lnTo>
                  <a:lnTo>
                    <a:pt x="119" y="293"/>
                  </a:lnTo>
                  <a:lnTo>
                    <a:pt x="112" y="297"/>
                  </a:lnTo>
                  <a:lnTo>
                    <a:pt x="107" y="300"/>
                  </a:lnTo>
                  <a:lnTo>
                    <a:pt x="105" y="270"/>
                  </a:lnTo>
                  <a:lnTo>
                    <a:pt x="101" y="241"/>
                  </a:lnTo>
                  <a:lnTo>
                    <a:pt x="99" y="210"/>
                  </a:lnTo>
                  <a:lnTo>
                    <a:pt x="96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14" name="Freeform 314">
              <a:extLst>
                <a:ext uri="{FF2B5EF4-FFF2-40B4-BE49-F238E27FC236}">
                  <a16:creationId xmlns:a16="http://schemas.microsoft.com/office/drawing/2014/main" id="{A7360167-836A-463D-8747-A1A61D0B3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" y="1419"/>
              <a:ext cx="172" cy="251"/>
            </a:xfrm>
            <a:custGeom>
              <a:avLst/>
              <a:gdLst>
                <a:gd name="T0" fmla="*/ 8 w 344"/>
                <a:gd name="T1" fmla="*/ 90 h 501"/>
                <a:gd name="T2" fmla="*/ 38 w 344"/>
                <a:gd name="T3" fmla="*/ 430 h 501"/>
                <a:gd name="T4" fmla="*/ 41 w 344"/>
                <a:gd name="T5" fmla="*/ 428 h 501"/>
                <a:gd name="T6" fmla="*/ 50 w 344"/>
                <a:gd name="T7" fmla="*/ 423 h 501"/>
                <a:gd name="T8" fmla="*/ 62 w 344"/>
                <a:gd name="T9" fmla="*/ 416 h 501"/>
                <a:gd name="T10" fmla="*/ 77 w 344"/>
                <a:gd name="T11" fmla="*/ 408 h 501"/>
                <a:gd name="T12" fmla="*/ 93 w 344"/>
                <a:gd name="T13" fmla="*/ 399 h 501"/>
                <a:gd name="T14" fmla="*/ 108 w 344"/>
                <a:gd name="T15" fmla="*/ 391 h 501"/>
                <a:gd name="T16" fmla="*/ 122 w 344"/>
                <a:gd name="T17" fmla="*/ 384 h 501"/>
                <a:gd name="T18" fmla="*/ 131 w 344"/>
                <a:gd name="T19" fmla="*/ 378 h 501"/>
                <a:gd name="T20" fmla="*/ 139 w 344"/>
                <a:gd name="T21" fmla="*/ 393 h 501"/>
                <a:gd name="T22" fmla="*/ 151 w 344"/>
                <a:gd name="T23" fmla="*/ 413 h 501"/>
                <a:gd name="T24" fmla="*/ 161 w 344"/>
                <a:gd name="T25" fmla="*/ 432 h 501"/>
                <a:gd name="T26" fmla="*/ 173 w 344"/>
                <a:gd name="T27" fmla="*/ 453 h 501"/>
                <a:gd name="T28" fmla="*/ 183 w 344"/>
                <a:gd name="T29" fmla="*/ 471 h 501"/>
                <a:gd name="T30" fmla="*/ 192 w 344"/>
                <a:gd name="T31" fmla="*/ 487 h 501"/>
                <a:gd name="T32" fmla="*/ 198 w 344"/>
                <a:gd name="T33" fmla="*/ 498 h 501"/>
                <a:gd name="T34" fmla="*/ 200 w 344"/>
                <a:gd name="T35" fmla="*/ 501 h 501"/>
                <a:gd name="T36" fmla="*/ 320 w 344"/>
                <a:gd name="T37" fmla="*/ 436 h 501"/>
                <a:gd name="T38" fmla="*/ 318 w 344"/>
                <a:gd name="T39" fmla="*/ 432 h 501"/>
                <a:gd name="T40" fmla="*/ 312 w 344"/>
                <a:gd name="T41" fmla="*/ 422 h 501"/>
                <a:gd name="T42" fmla="*/ 303 w 344"/>
                <a:gd name="T43" fmla="*/ 406 h 501"/>
                <a:gd name="T44" fmla="*/ 293 w 344"/>
                <a:gd name="T45" fmla="*/ 387 h 501"/>
                <a:gd name="T46" fmla="*/ 281 w 344"/>
                <a:gd name="T47" fmla="*/ 366 h 501"/>
                <a:gd name="T48" fmla="*/ 271 w 344"/>
                <a:gd name="T49" fmla="*/ 346 h 501"/>
                <a:gd name="T50" fmla="*/ 259 w 344"/>
                <a:gd name="T51" fmla="*/ 327 h 501"/>
                <a:gd name="T52" fmla="*/ 251 w 344"/>
                <a:gd name="T53" fmla="*/ 311 h 501"/>
                <a:gd name="T54" fmla="*/ 260 w 344"/>
                <a:gd name="T55" fmla="*/ 305 h 501"/>
                <a:gd name="T56" fmla="*/ 274 w 344"/>
                <a:gd name="T57" fmla="*/ 299 h 501"/>
                <a:gd name="T58" fmla="*/ 289 w 344"/>
                <a:gd name="T59" fmla="*/ 290 h 501"/>
                <a:gd name="T60" fmla="*/ 305 w 344"/>
                <a:gd name="T61" fmla="*/ 281 h 501"/>
                <a:gd name="T62" fmla="*/ 320 w 344"/>
                <a:gd name="T63" fmla="*/ 273 h 501"/>
                <a:gd name="T64" fmla="*/ 333 w 344"/>
                <a:gd name="T65" fmla="*/ 266 h 501"/>
                <a:gd name="T66" fmla="*/ 341 w 344"/>
                <a:gd name="T67" fmla="*/ 262 h 501"/>
                <a:gd name="T68" fmla="*/ 344 w 344"/>
                <a:gd name="T69" fmla="*/ 259 h 501"/>
                <a:gd name="T70" fmla="*/ 0 w 344"/>
                <a:gd name="T71" fmla="*/ 0 h 501"/>
                <a:gd name="T72" fmla="*/ 8 w 344"/>
                <a:gd name="T73" fmla="*/ 9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501">
                  <a:moveTo>
                    <a:pt x="8" y="90"/>
                  </a:moveTo>
                  <a:lnTo>
                    <a:pt x="38" y="430"/>
                  </a:lnTo>
                  <a:lnTo>
                    <a:pt x="41" y="428"/>
                  </a:lnTo>
                  <a:lnTo>
                    <a:pt x="50" y="423"/>
                  </a:lnTo>
                  <a:lnTo>
                    <a:pt x="62" y="416"/>
                  </a:lnTo>
                  <a:lnTo>
                    <a:pt x="77" y="408"/>
                  </a:lnTo>
                  <a:lnTo>
                    <a:pt x="93" y="399"/>
                  </a:lnTo>
                  <a:lnTo>
                    <a:pt x="108" y="391"/>
                  </a:lnTo>
                  <a:lnTo>
                    <a:pt x="122" y="384"/>
                  </a:lnTo>
                  <a:lnTo>
                    <a:pt x="131" y="378"/>
                  </a:lnTo>
                  <a:lnTo>
                    <a:pt x="139" y="393"/>
                  </a:lnTo>
                  <a:lnTo>
                    <a:pt x="151" y="413"/>
                  </a:lnTo>
                  <a:lnTo>
                    <a:pt x="161" y="432"/>
                  </a:lnTo>
                  <a:lnTo>
                    <a:pt x="173" y="453"/>
                  </a:lnTo>
                  <a:lnTo>
                    <a:pt x="183" y="471"/>
                  </a:lnTo>
                  <a:lnTo>
                    <a:pt x="192" y="487"/>
                  </a:lnTo>
                  <a:lnTo>
                    <a:pt x="198" y="498"/>
                  </a:lnTo>
                  <a:lnTo>
                    <a:pt x="200" y="501"/>
                  </a:lnTo>
                  <a:lnTo>
                    <a:pt x="320" y="436"/>
                  </a:lnTo>
                  <a:lnTo>
                    <a:pt x="318" y="432"/>
                  </a:lnTo>
                  <a:lnTo>
                    <a:pt x="312" y="422"/>
                  </a:lnTo>
                  <a:lnTo>
                    <a:pt x="303" y="406"/>
                  </a:lnTo>
                  <a:lnTo>
                    <a:pt x="293" y="387"/>
                  </a:lnTo>
                  <a:lnTo>
                    <a:pt x="281" y="366"/>
                  </a:lnTo>
                  <a:lnTo>
                    <a:pt x="271" y="346"/>
                  </a:lnTo>
                  <a:lnTo>
                    <a:pt x="259" y="327"/>
                  </a:lnTo>
                  <a:lnTo>
                    <a:pt x="251" y="311"/>
                  </a:lnTo>
                  <a:lnTo>
                    <a:pt x="260" y="305"/>
                  </a:lnTo>
                  <a:lnTo>
                    <a:pt x="274" y="299"/>
                  </a:lnTo>
                  <a:lnTo>
                    <a:pt x="289" y="290"/>
                  </a:lnTo>
                  <a:lnTo>
                    <a:pt x="305" y="281"/>
                  </a:lnTo>
                  <a:lnTo>
                    <a:pt x="320" y="273"/>
                  </a:lnTo>
                  <a:lnTo>
                    <a:pt x="333" y="266"/>
                  </a:lnTo>
                  <a:lnTo>
                    <a:pt x="341" y="262"/>
                  </a:lnTo>
                  <a:lnTo>
                    <a:pt x="344" y="259"/>
                  </a:lnTo>
                  <a:lnTo>
                    <a:pt x="0" y="0"/>
                  </a:lnTo>
                  <a:lnTo>
                    <a:pt x="8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15" name="Freeform 315">
              <a:extLst>
                <a:ext uri="{FF2B5EF4-FFF2-40B4-BE49-F238E27FC236}">
                  <a16:creationId xmlns:a16="http://schemas.microsoft.com/office/drawing/2014/main" id="{A0368B01-55E5-4AD0-A380-0A6B867381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1" y="1215"/>
              <a:ext cx="388" cy="342"/>
            </a:xfrm>
            <a:custGeom>
              <a:avLst/>
              <a:gdLst>
                <a:gd name="T0" fmla="*/ 292 w 775"/>
                <a:gd name="T1" fmla="*/ 23 h 683"/>
                <a:gd name="T2" fmla="*/ 291 w 775"/>
                <a:gd name="T3" fmla="*/ 24 h 683"/>
                <a:gd name="T4" fmla="*/ 8 w 775"/>
                <a:gd name="T5" fmla="*/ 223 h 683"/>
                <a:gd name="T6" fmla="*/ 2 w 775"/>
                <a:gd name="T7" fmla="*/ 230 h 683"/>
                <a:gd name="T8" fmla="*/ 0 w 775"/>
                <a:gd name="T9" fmla="*/ 238 h 683"/>
                <a:gd name="T10" fmla="*/ 1 w 775"/>
                <a:gd name="T11" fmla="*/ 671 h 683"/>
                <a:gd name="T12" fmla="*/ 11 w 775"/>
                <a:gd name="T13" fmla="*/ 681 h 683"/>
                <a:gd name="T14" fmla="*/ 755 w 775"/>
                <a:gd name="T15" fmla="*/ 683 h 683"/>
                <a:gd name="T16" fmla="*/ 769 w 775"/>
                <a:gd name="T17" fmla="*/ 677 h 683"/>
                <a:gd name="T18" fmla="*/ 775 w 775"/>
                <a:gd name="T19" fmla="*/ 663 h 683"/>
                <a:gd name="T20" fmla="*/ 774 w 775"/>
                <a:gd name="T21" fmla="*/ 233 h 683"/>
                <a:gd name="T22" fmla="*/ 770 w 775"/>
                <a:gd name="T23" fmla="*/ 227 h 683"/>
                <a:gd name="T24" fmla="*/ 482 w 775"/>
                <a:gd name="T25" fmla="*/ 24 h 683"/>
                <a:gd name="T26" fmla="*/ 481 w 775"/>
                <a:gd name="T27" fmla="*/ 23 h 683"/>
                <a:gd name="T28" fmla="*/ 480 w 775"/>
                <a:gd name="T29" fmla="*/ 23 h 683"/>
                <a:gd name="T30" fmla="*/ 457 w 775"/>
                <a:gd name="T31" fmla="*/ 12 h 683"/>
                <a:gd name="T32" fmla="*/ 434 w 775"/>
                <a:gd name="T33" fmla="*/ 5 h 683"/>
                <a:gd name="T34" fmla="*/ 410 w 775"/>
                <a:gd name="T35" fmla="*/ 1 h 683"/>
                <a:gd name="T36" fmla="*/ 387 w 775"/>
                <a:gd name="T37" fmla="*/ 0 h 683"/>
                <a:gd name="T38" fmla="*/ 364 w 775"/>
                <a:gd name="T39" fmla="*/ 1 h 683"/>
                <a:gd name="T40" fmla="*/ 341 w 775"/>
                <a:gd name="T41" fmla="*/ 5 h 683"/>
                <a:gd name="T42" fmla="*/ 317 w 775"/>
                <a:gd name="T43" fmla="*/ 12 h 683"/>
                <a:gd name="T44" fmla="*/ 293 w 775"/>
                <a:gd name="T45" fmla="*/ 23 h 683"/>
                <a:gd name="T46" fmla="*/ 466 w 775"/>
                <a:gd name="T47" fmla="*/ 58 h 683"/>
                <a:gd name="T48" fmla="*/ 488 w 775"/>
                <a:gd name="T49" fmla="*/ 73 h 683"/>
                <a:gd name="T50" fmla="*/ 524 w 775"/>
                <a:gd name="T51" fmla="*/ 100 h 683"/>
                <a:gd name="T52" fmla="*/ 570 w 775"/>
                <a:gd name="T53" fmla="*/ 132 h 683"/>
                <a:gd name="T54" fmla="*/ 619 w 775"/>
                <a:gd name="T55" fmla="*/ 167 h 683"/>
                <a:gd name="T56" fmla="*/ 667 w 775"/>
                <a:gd name="T57" fmla="*/ 199 h 683"/>
                <a:gd name="T58" fmla="*/ 706 w 775"/>
                <a:gd name="T59" fmla="*/ 227 h 683"/>
                <a:gd name="T60" fmla="*/ 731 w 775"/>
                <a:gd name="T61" fmla="*/ 244 h 683"/>
                <a:gd name="T62" fmla="*/ 737 w 775"/>
                <a:gd name="T63" fmla="*/ 313 h 683"/>
                <a:gd name="T64" fmla="*/ 737 w 775"/>
                <a:gd name="T65" fmla="*/ 571 h 683"/>
                <a:gd name="T66" fmla="*/ 723 w 775"/>
                <a:gd name="T67" fmla="*/ 645 h 683"/>
                <a:gd name="T68" fmla="*/ 662 w 775"/>
                <a:gd name="T69" fmla="*/ 645 h 683"/>
                <a:gd name="T70" fmla="*/ 565 w 775"/>
                <a:gd name="T71" fmla="*/ 645 h 683"/>
                <a:gd name="T72" fmla="*/ 449 w 775"/>
                <a:gd name="T73" fmla="*/ 645 h 683"/>
                <a:gd name="T74" fmla="*/ 325 w 775"/>
                <a:gd name="T75" fmla="*/ 645 h 683"/>
                <a:gd name="T76" fmla="*/ 208 w 775"/>
                <a:gd name="T77" fmla="*/ 645 h 683"/>
                <a:gd name="T78" fmla="*/ 112 w 775"/>
                <a:gd name="T79" fmla="*/ 645 h 683"/>
                <a:gd name="T80" fmla="*/ 50 w 775"/>
                <a:gd name="T81" fmla="*/ 645 h 683"/>
                <a:gd name="T82" fmla="*/ 37 w 775"/>
                <a:gd name="T83" fmla="*/ 571 h 683"/>
                <a:gd name="T84" fmla="*/ 37 w 775"/>
                <a:gd name="T85" fmla="*/ 313 h 683"/>
                <a:gd name="T86" fmla="*/ 42 w 775"/>
                <a:gd name="T87" fmla="*/ 244 h 683"/>
                <a:gd name="T88" fmla="*/ 68 w 775"/>
                <a:gd name="T89" fmla="*/ 227 h 683"/>
                <a:gd name="T90" fmla="*/ 107 w 775"/>
                <a:gd name="T91" fmla="*/ 199 h 683"/>
                <a:gd name="T92" fmla="*/ 154 w 775"/>
                <a:gd name="T93" fmla="*/ 167 h 683"/>
                <a:gd name="T94" fmla="*/ 204 w 775"/>
                <a:gd name="T95" fmla="*/ 132 h 683"/>
                <a:gd name="T96" fmla="*/ 250 w 775"/>
                <a:gd name="T97" fmla="*/ 100 h 683"/>
                <a:gd name="T98" fmla="*/ 285 w 775"/>
                <a:gd name="T99" fmla="*/ 73 h 683"/>
                <a:gd name="T100" fmla="*/ 307 w 775"/>
                <a:gd name="T101" fmla="*/ 58 h 683"/>
                <a:gd name="T102" fmla="*/ 330 w 775"/>
                <a:gd name="T103" fmla="*/ 48 h 683"/>
                <a:gd name="T104" fmla="*/ 368 w 775"/>
                <a:gd name="T105" fmla="*/ 39 h 683"/>
                <a:gd name="T106" fmla="*/ 406 w 775"/>
                <a:gd name="T107" fmla="*/ 39 h 683"/>
                <a:gd name="T108" fmla="*/ 444 w 775"/>
                <a:gd name="T109" fmla="*/ 48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683">
                  <a:moveTo>
                    <a:pt x="293" y="23"/>
                  </a:moveTo>
                  <a:lnTo>
                    <a:pt x="292" y="23"/>
                  </a:lnTo>
                  <a:lnTo>
                    <a:pt x="292" y="23"/>
                  </a:lnTo>
                  <a:lnTo>
                    <a:pt x="291" y="24"/>
                  </a:lnTo>
                  <a:lnTo>
                    <a:pt x="291" y="24"/>
                  </a:lnTo>
                  <a:lnTo>
                    <a:pt x="8" y="223"/>
                  </a:lnTo>
                  <a:lnTo>
                    <a:pt x="4" y="227"/>
                  </a:lnTo>
                  <a:lnTo>
                    <a:pt x="2" y="230"/>
                  </a:lnTo>
                  <a:lnTo>
                    <a:pt x="0" y="233"/>
                  </a:lnTo>
                  <a:lnTo>
                    <a:pt x="0" y="238"/>
                  </a:lnTo>
                  <a:lnTo>
                    <a:pt x="0" y="663"/>
                  </a:lnTo>
                  <a:lnTo>
                    <a:pt x="1" y="671"/>
                  </a:lnTo>
                  <a:lnTo>
                    <a:pt x="6" y="677"/>
                  </a:lnTo>
                  <a:lnTo>
                    <a:pt x="11" y="681"/>
                  </a:lnTo>
                  <a:lnTo>
                    <a:pt x="18" y="683"/>
                  </a:lnTo>
                  <a:lnTo>
                    <a:pt x="755" y="683"/>
                  </a:lnTo>
                  <a:lnTo>
                    <a:pt x="762" y="681"/>
                  </a:lnTo>
                  <a:lnTo>
                    <a:pt x="769" y="677"/>
                  </a:lnTo>
                  <a:lnTo>
                    <a:pt x="774" y="671"/>
                  </a:lnTo>
                  <a:lnTo>
                    <a:pt x="775" y="663"/>
                  </a:lnTo>
                  <a:lnTo>
                    <a:pt x="775" y="238"/>
                  </a:lnTo>
                  <a:lnTo>
                    <a:pt x="774" y="233"/>
                  </a:lnTo>
                  <a:lnTo>
                    <a:pt x="773" y="230"/>
                  </a:lnTo>
                  <a:lnTo>
                    <a:pt x="770" y="227"/>
                  </a:lnTo>
                  <a:lnTo>
                    <a:pt x="767" y="223"/>
                  </a:lnTo>
                  <a:lnTo>
                    <a:pt x="482" y="24"/>
                  </a:lnTo>
                  <a:lnTo>
                    <a:pt x="482" y="24"/>
                  </a:lnTo>
                  <a:lnTo>
                    <a:pt x="481" y="23"/>
                  </a:lnTo>
                  <a:lnTo>
                    <a:pt x="481" y="23"/>
                  </a:lnTo>
                  <a:lnTo>
                    <a:pt x="480" y="23"/>
                  </a:lnTo>
                  <a:lnTo>
                    <a:pt x="469" y="17"/>
                  </a:lnTo>
                  <a:lnTo>
                    <a:pt x="457" y="12"/>
                  </a:lnTo>
                  <a:lnTo>
                    <a:pt x="445" y="9"/>
                  </a:lnTo>
                  <a:lnTo>
                    <a:pt x="434" y="5"/>
                  </a:lnTo>
                  <a:lnTo>
                    <a:pt x="421" y="3"/>
                  </a:lnTo>
                  <a:lnTo>
                    <a:pt x="410" y="1"/>
                  </a:lnTo>
                  <a:lnTo>
                    <a:pt x="398" y="0"/>
                  </a:lnTo>
                  <a:lnTo>
                    <a:pt x="387" y="0"/>
                  </a:lnTo>
                  <a:lnTo>
                    <a:pt x="375" y="0"/>
                  </a:lnTo>
                  <a:lnTo>
                    <a:pt x="364" y="1"/>
                  </a:lnTo>
                  <a:lnTo>
                    <a:pt x="352" y="3"/>
                  </a:lnTo>
                  <a:lnTo>
                    <a:pt x="341" y="5"/>
                  </a:lnTo>
                  <a:lnTo>
                    <a:pt x="328" y="9"/>
                  </a:lnTo>
                  <a:lnTo>
                    <a:pt x="317" y="12"/>
                  </a:lnTo>
                  <a:lnTo>
                    <a:pt x="305" y="17"/>
                  </a:lnTo>
                  <a:lnTo>
                    <a:pt x="293" y="23"/>
                  </a:lnTo>
                  <a:close/>
                  <a:moveTo>
                    <a:pt x="463" y="56"/>
                  </a:moveTo>
                  <a:lnTo>
                    <a:pt x="466" y="58"/>
                  </a:lnTo>
                  <a:lnTo>
                    <a:pt x="474" y="64"/>
                  </a:lnTo>
                  <a:lnTo>
                    <a:pt x="488" y="73"/>
                  </a:lnTo>
                  <a:lnTo>
                    <a:pt x="504" y="86"/>
                  </a:lnTo>
                  <a:lnTo>
                    <a:pt x="524" y="100"/>
                  </a:lnTo>
                  <a:lnTo>
                    <a:pt x="547" y="115"/>
                  </a:lnTo>
                  <a:lnTo>
                    <a:pt x="570" y="132"/>
                  </a:lnTo>
                  <a:lnTo>
                    <a:pt x="595" y="148"/>
                  </a:lnTo>
                  <a:lnTo>
                    <a:pt x="619" y="167"/>
                  </a:lnTo>
                  <a:lnTo>
                    <a:pt x="645" y="183"/>
                  </a:lnTo>
                  <a:lnTo>
                    <a:pt x="667" y="199"/>
                  </a:lnTo>
                  <a:lnTo>
                    <a:pt x="688" y="214"/>
                  </a:lnTo>
                  <a:lnTo>
                    <a:pt x="706" y="227"/>
                  </a:lnTo>
                  <a:lnTo>
                    <a:pt x="721" y="237"/>
                  </a:lnTo>
                  <a:lnTo>
                    <a:pt x="731" y="244"/>
                  </a:lnTo>
                  <a:lnTo>
                    <a:pt x="737" y="248"/>
                  </a:lnTo>
                  <a:lnTo>
                    <a:pt x="737" y="313"/>
                  </a:lnTo>
                  <a:lnTo>
                    <a:pt x="737" y="441"/>
                  </a:lnTo>
                  <a:lnTo>
                    <a:pt x="737" y="571"/>
                  </a:lnTo>
                  <a:lnTo>
                    <a:pt x="737" y="645"/>
                  </a:lnTo>
                  <a:lnTo>
                    <a:pt x="723" y="645"/>
                  </a:lnTo>
                  <a:lnTo>
                    <a:pt x="698" y="645"/>
                  </a:lnTo>
                  <a:lnTo>
                    <a:pt x="662" y="645"/>
                  </a:lnTo>
                  <a:lnTo>
                    <a:pt x="617" y="645"/>
                  </a:lnTo>
                  <a:lnTo>
                    <a:pt x="565" y="645"/>
                  </a:lnTo>
                  <a:lnTo>
                    <a:pt x="509" y="645"/>
                  </a:lnTo>
                  <a:lnTo>
                    <a:pt x="449" y="645"/>
                  </a:lnTo>
                  <a:lnTo>
                    <a:pt x="387" y="645"/>
                  </a:lnTo>
                  <a:lnTo>
                    <a:pt x="325" y="645"/>
                  </a:lnTo>
                  <a:lnTo>
                    <a:pt x="265" y="645"/>
                  </a:lnTo>
                  <a:lnTo>
                    <a:pt x="208" y="645"/>
                  </a:lnTo>
                  <a:lnTo>
                    <a:pt x="156" y="645"/>
                  </a:lnTo>
                  <a:lnTo>
                    <a:pt x="112" y="645"/>
                  </a:lnTo>
                  <a:lnTo>
                    <a:pt x="76" y="645"/>
                  </a:lnTo>
                  <a:lnTo>
                    <a:pt x="50" y="645"/>
                  </a:lnTo>
                  <a:lnTo>
                    <a:pt x="37" y="645"/>
                  </a:lnTo>
                  <a:lnTo>
                    <a:pt x="37" y="571"/>
                  </a:lnTo>
                  <a:lnTo>
                    <a:pt x="37" y="441"/>
                  </a:lnTo>
                  <a:lnTo>
                    <a:pt x="37" y="313"/>
                  </a:lnTo>
                  <a:lnTo>
                    <a:pt x="37" y="248"/>
                  </a:lnTo>
                  <a:lnTo>
                    <a:pt x="42" y="244"/>
                  </a:lnTo>
                  <a:lnTo>
                    <a:pt x="53" y="237"/>
                  </a:lnTo>
                  <a:lnTo>
                    <a:pt x="68" y="227"/>
                  </a:lnTo>
                  <a:lnTo>
                    <a:pt x="85" y="214"/>
                  </a:lnTo>
                  <a:lnTo>
                    <a:pt x="107" y="199"/>
                  </a:lnTo>
                  <a:lnTo>
                    <a:pt x="129" y="183"/>
                  </a:lnTo>
                  <a:lnTo>
                    <a:pt x="154" y="167"/>
                  </a:lnTo>
                  <a:lnTo>
                    <a:pt x="178" y="148"/>
                  </a:lnTo>
                  <a:lnTo>
                    <a:pt x="204" y="132"/>
                  </a:lnTo>
                  <a:lnTo>
                    <a:pt x="227" y="115"/>
                  </a:lnTo>
                  <a:lnTo>
                    <a:pt x="250" y="100"/>
                  </a:lnTo>
                  <a:lnTo>
                    <a:pt x="269" y="86"/>
                  </a:lnTo>
                  <a:lnTo>
                    <a:pt x="285" y="73"/>
                  </a:lnTo>
                  <a:lnTo>
                    <a:pt x="299" y="64"/>
                  </a:lnTo>
                  <a:lnTo>
                    <a:pt x="307" y="58"/>
                  </a:lnTo>
                  <a:lnTo>
                    <a:pt x="311" y="56"/>
                  </a:lnTo>
                  <a:lnTo>
                    <a:pt x="330" y="48"/>
                  </a:lnTo>
                  <a:lnTo>
                    <a:pt x="349" y="42"/>
                  </a:lnTo>
                  <a:lnTo>
                    <a:pt x="368" y="39"/>
                  </a:lnTo>
                  <a:lnTo>
                    <a:pt x="387" y="37"/>
                  </a:lnTo>
                  <a:lnTo>
                    <a:pt x="406" y="39"/>
                  </a:lnTo>
                  <a:lnTo>
                    <a:pt x="425" y="42"/>
                  </a:lnTo>
                  <a:lnTo>
                    <a:pt x="444" y="48"/>
                  </a:lnTo>
                  <a:lnTo>
                    <a:pt x="463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16" name="Freeform 316">
              <a:extLst>
                <a:ext uri="{FF2B5EF4-FFF2-40B4-BE49-F238E27FC236}">
                  <a16:creationId xmlns:a16="http://schemas.microsoft.com/office/drawing/2014/main" id="{B3658A6F-F724-4B10-BA38-BB72D1CAF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" y="1225"/>
              <a:ext cx="368" cy="322"/>
            </a:xfrm>
            <a:custGeom>
              <a:avLst/>
              <a:gdLst>
                <a:gd name="T0" fmla="*/ 454 w 737"/>
                <a:gd name="T1" fmla="*/ 22 h 645"/>
                <a:gd name="T2" fmla="*/ 737 w 737"/>
                <a:gd name="T3" fmla="*/ 220 h 645"/>
                <a:gd name="T4" fmla="*/ 737 w 737"/>
                <a:gd name="T5" fmla="*/ 645 h 645"/>
                <a:gd name="T6" fmla="*/ 0 w 737"/>
                <a:gd name="T7" fmla="*/ 645 h 645"/>
                <a:gd name="T8" fmla="*/ 0 w 737"/>
                <a:gd name="T9" fmla="*/ 220 h 645"/>
                <a:gd name="T10" fmla="*/ 284 w 737"/>
                <a:gd name="T11" fmla="*/ 22 h 645"/>
                <a:gd name="T12" fmla="*/ 304 w 737"/>
                <a:gd name="T13" fmla="*/ 13 h 645"/>
                <a:gd name="T14" fmla="*/ 326 w 737"/>
                <a:gd name="T15" fmla="*/ 6 h 645"/>
                <a:gd name="T16" fmla="*/ 347 w 737"/>
                <a:gd name="T17" fmla="*/ 1 h 645"/>
                <a:gd name="T18" fmla="*/ 369 w 737"/>
                <a:gd name="T19" fmla="*/ 0 h 645"/>
                <a:gd name="T20" fmla="*/ 391 w 737"/>
                <a:gd name="T21" fmla="*/ 1 h 645"/>
                <a:gd name="T22" fmla="*/ 411 w 737"/>
                <a:gd name="T23" fmla="*/ 6 h 645"/>
                <a:gd name="T24" fmla="*/ 433 w 737"/>
                <a:gd name="T25" fmla="*/ 13 h 645"/>
                <a:gd name="T26" fmla="*/ 454 w 737"/>
                <a:gd name="T27" fmla="*/ 22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7" h="645">
                  <a:moveTo>
                    <a:pt x="454" y="22"/>
                  </a:moveTo>
                  <a:lnTo>
                    <a:pt x="737" y="220"/>
                  </a:lnTo>
                  <a:lnTo>
                    <a:pt x="737" y="645"/>
                  </a:lnTo>
                  <a:lnTo>
                    <a:pt x="0" y="645"/>
                  </a:lnTo>
                  <a:lnTo>
                    <a:pt x="0" y="220"/>
                  </a:lnTo>
                  <a:lnTo>
                    <a:pt x="284" y="22"/>
                  </a:lnTo>
                  <a:lnTo>
                    <a:pt x="304" y="13"/>
                  </a:lnTo>
                  <a:lnTo>
                    <a:pt x="326" y="6"/>
                  </a:lnTo>
                  <a:lnTo>
                    <a:pt x="347" y="1"/>
                  </a:lnTo>
                  <a:lnTo>
                    <a:pt x="369" y="0"/>
                  </a:lnTo>
                  <a:lnTo>
                    <a:pt x="391" y="1"/>
                  </a:lnTo>
                  <a:lnTo>
                    <a:pt x="411" y="6"/>
                  </a:lnTo>
                  <a:lnTo>
                    <a:pt x="433" y="13"/>
                  </a:lnTo>
                  <a:lnTo>
                    <a:pt x="45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17" name="Freeform 317">
              <a:extLst>
                <a:ext uri="{FF2B5EF4-FFF2-40B4-BE49-F238E27FC236}">
                  <a16:creationId xmlns:a16="http://schemas.microsoft.com/office/drawing/2014/main" id="{552D736A-D98D-4AFA-913E-D29FE14034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6" y="1200"/>
              <a:ext cx="417" cy="371"/>
            </a:xfrm>
            <a:custGeom>
              <a:avLst/>
              <a:gdLst>
                <a:gd name="T0" fmla="*/ 310 w 834"/>
                <a:gd name="T1" fmla="*/ 27 h 741"/>
                <a:gd name="T2" fmla="*/ 306 w 834"/>
                <a:gd name="T3" fmla="*/ 30 h 741"/>
                <a:gd name="T4" fmla="*/ 21 w 834"/>
                <a:gd name="T5" fmla="*/ 229 h 741"/>
                <a:gd name="T6" fmla="*/ 6 w 834"/>
                <a:gd name="T7" fmla="*/ 246 h 741"/>
                <a:gd name="T8" fmla="*/ 0 w 834"/>
                <a:gd name="T9" fmla="*/ 268 h 741"/>
                <a:gd name="T10" fmla="*/ 1 w 834"/>
                <a:gd name="T11" fmla="*/ 703 h 741"/>
                <a:gd name="T12" fmla="*/ 8 w 834"/>
                <a:gd name="T13" fmla="*/ 721 h 741"/>
                <a:gd name="T14" fmla="*/ 22 w 834"/>
                <a:gd name="T15" fmla="*/ 733 h 741"/>
                <a:gd name="T16" fmla="*/ 39 w 834"/>
                <a:gd name="T17" fmla="*/ 740 h 741"/>
                <a:gd name="T18" fmla="*/ 785 w 834"/>
                <a:gd name="T19" fmla="*/ 741 h 741"/>
                <a:gd name="T20" fmla="*/ 804 w 834"/>
                <a:gd name="T21" fmla="*/ 738 h 741"/>
                <a:gd name="T22" fmla="*/ 820 w 834"/>
                <a:gd name="T23" fmla="*/ 727 h 741"/>
                <a:gd name="T24" fmla="*/ 830 w 834"/>
                <a:gd name="T25" fmla="*/ 713 h 741"/>
                <a:gd name="T26" fmla="*/ 834 w 834"/>
                <a:gd name="T27" fmla="*/ 693 h 741"/>
                <a:gd name="T28" fmla="*/ 832 w 834"/>
                <a:gd name="T29" fmla="*/ 257 h 741"/>
                <a:gd name="T30" fmla="*/ 821 w 834"/>
                <a:gd name="T31" fmla="*/ 237 h 741"/>
                <a:gd name="T32" fmla="*/ 530 w 834"/>
                <a:gd name="T33" fmla="*/ 31 h 741"/>
                <a:gd name="T34" fmla="*/ 526 w 834"/>
                <a:gd name="T35" fmla="*/ 29 h 741"/>
                <a:gd name="T36" fmla="*/ 524 w 834"/>
                <a:gd name="T37" fmla="*/ 26 h 741"/>
                <a:gd name="T38" fmla="*/ 497 w 834"/>
                <a:gd name="T39" fmla="*/ 15 h 741"/>
                <a:gd name="T40" fmla="*/ 471 w 834"/>
                <a:gd name="T41" fmla="*/ 7 h 741"/>
                <a:gd name="T42" fmla="*/ 443 w 834"/>
                <a:gd name="T43" fmla="*/ 2 h 741"/>
                <a:gd name="T44" fmla="*/ 417 w 834"/>
                <a:gd name="T45" fmla="*/ 0 h 741"/>
                <a:gd name="T46" fmla="*/ 390 w 834"/>
                <a:gd name="T47" fmla="*/ 2 h 741"/>
                <a:gd name="T48" fmla="*/ 364 w 834"/>
                <a:gd name="T49" fmla="*/ 7 h 741"/>
                <a:gd name="T50" fmla="*/ 337 w 834"/>
                <a:gd name="T51" fmla="*/ 15 h 741"/>
                <a:gd name="T52" fmla="*/ 311 w 834"/>
                <a:gd name="T53" fmla="*/ 26 h 741"/>
                <a:gd name="T54" fmla="*/ 481 w 834"/>
                <a:gd name="T55" fmla="*/ 114 h 741"/>
                <a:gd name="T56" fmla="*/ 501 w 834"/>
                <a:gd name="T57" fmla="*/ 128 h 741"/>
                <a:gd name="T58" fmla="*/ 534 w 834"/>
                <a:gd name="T59" fmla="*/ 151 h 741"/>
                <a:gd name="T60" fmla="*/ 575 w 834"/>
                <a:gd name="T61" fmla="*/ 179 h 741"/>
                <a:gd name="T62" fmla="*/ 619 w 834"/>
                <a:gd name="T63" fmla="*/ 210 h 741"/>
                <a:gd name="T64" fmla="*/ 663 w 834"/>
                <a:gd name="T65" fmla="*/ 242 h 741"/>
                <a:gd name="T66" fmla="*/ 701 w 834"/>
                <a:gd name="T67" fmla="*/ 268 h 741"/>
                <a:gd name="T68" fmla="*/ 729 w 834"/>
                <a:gd name="T69" fmla="*/ 288 h 741"/>
                <a:gd name="T70" fmla="*/ 738 w 834"/>
                <a:gd name="T71" fmla="*/ 356 h 741"/>
                <a:gd name="T72" fmla="*/ 738 w 834"/>
                <a:gd name="T73" fmla="*/ 566 h 741"/>
                <a:gd name="T74" fmla="*/ 718 w 834"/>
                <a:gd name="T75" fmla="*/ 646 h 741"/>
                <a:gd name="T76" fmla="*/ 656 w 834"/>
                <a:gd name="T77" fmla="*/ 646 h 741"/>
                <a:gd name="T78" fmla="*/ 570 w 834"/>
                <a:gd name="T79" fmla="*/ 646 h 741"/>
                <a:gd name="T80" fmla="*/ 470 w 834"/>
                <a:gd name="T81" fmla="*/ 646 h 741"/>
                <a:gd name="T82" fmla="*/ 364 w 834"/>
                <a:gd name="T83" fmla="*/ 646 h 741"/>
                <a:gd name="T84" fmla="*/ 264 w 834"/>
                <a:gd name="T85" fmla="*/ 646 h 741"/>
                <a:gd name="T86" fmla="*/ 177 w 834"/>
                <a:gd name="T87" fmla="*/ 646 h 741"/>
                <a:gd name="T88" fmla="*/ 116 w 834"/>
                <a:gd name="T89" fmla="*/ 646 h 741"/>
                <a:gd name="T90" fmla="*/ 97 w 834"/>
                <a:gd name="T91" fmla="*/ 566 h 741"/>
                <a:gd name="T92" fmla="*/ 97 w 834"/>
                <a:gd name="T93" fmla="*/ 356 h 741"/>
                <a:gd name="T94" fmla="*/ 105 w 834"/>
                <a:gd name="T95" fmla="*/ 288 h 741"/>
                <a:gd name="T96" fmla="*/ 132 w 834"/>
                <a:gd name="T97" fmla="*/ 268 h 741"/>
                <a:gd name="T98" fmla="*/ 170 w 834"/>
                <a:gd name="T99" fmla="*/ 242 h 741"/>
                <a:gd name="T100" fmla="*/ 214 w 834"/>
                <a:gd name="T101" fmla="*/ 210 h 741"/>
                <a:gd name="T102" fmla="*/ 259 w 834"/>
                <a:gd name="T103" fmla="*/ 179 h 741"/>
                <a:gd name="T104" fmla="*/ 299 w 834"/>
                <a:gd name="T105" fmla="*/ 151 h 741"/>
                <a:gd name="T106" fmla="*/ 333 w 834"/>
                <a:gd name="T107" fmla="*/ 128 h 741"/>
                <a:gd name="T108" fmla="*/ 352 w 834"/>
                <a:gd name="T109" fmla="*/ 114 h 741"/>
                <a:gd name="T110" fmla="*/ 371 w 834"/>
                <a:gd name="T111" fmla="*/ 105 h 741"/>
                <a:gd name="T112" fmla="*/ 402 w 834"/>
                <a:gd name="T113" fmla="*/ 98 h 741"/>
                <a:gd name="T114" fmla="*/ 432 w 834"/>
                <a:gd name="T115" fmla="*/ 98 h 741"/>
                <a:gd name="T116" fmla="*/ 463 w 834"/>
                <a:gd name="T117" fmla="*/ 105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4" h="741">
                  <a:moveTo>
                    <a:pt x="311" y="26"/>
                  </a:moveTo>
                  <a:lnTo>
                    <a:pt x="310" y="27"/>
                  </a:lnTo>
                  <a:lnTo>
                    <a:pt x="307" y="29"/>
                  </a:lnTo>
                  <a:lnTo>
                    <a:pt x="306" y="30"/>
                  </a:lnTo>
                  <a:lnTo>
                    <a:pt x="304" y="31"/>
                  </a:lnTo>
                  <a:lnTo>
                    <a:pt x="21" y="229"/>
                  </a:lnTo>
                  <a:lnTo>
                    <a:pt x="13" y="237"/>
                  </a:lnTo>
                  <a:lnTo>
                    <a:pt x="6" y="246"/>
                  </a:lnTo>
                  <a:lnTo>
                    <a:pt x="1" y="257"/>
                  </a:lnTo>
                  <a:lnTo>
                    <a:pt x="0" y="268"/>
                  </a:lnTo>
                  <a:lnTo>
                    <a:pt x="0" y="693"/>
                  </a:lnTo>
                  <a:lnTo>
                    <a:pt x="1" y="703"/>
                  </a:lnTo>
                  <a:lnTo>
                    <a:pt x="3" y="713"/>
                  </a:lnTo>
                  <a:lnTo>
                    <a:pt x="8" y="721"/>
                  </a:lnTo>
                  <a:lnTo>
                    <a:pt x="14" y="727"/>
                  </a:lnTo>
                  <a:lnTo>
                    <a:pt x="22" y="733"/>
                  </a:lnTo>
                  <a:lnTo>
                    <a:pt x="30" y="738"/>
                  </a:lnTo>
                  <a:lnTo>
                    <a:pt x="39" y="740"/>
                  </a:lnTo>
                  <a:lnTo>
                    <a:pt x="48" y="741"/>
                  </a:lnTo>
                  <a:lnTo>
                    <a:pt x="785" y="741"/>
                  </a:lnTo>
                  <a:lnTo>
                    <a:pt x="794" y="740"/>
                  </a:lnTo>
                  <a:lnTo>
                    <a:pt x="804" y="738"/>
                  </a:lnTo>
                  <a:lnTo>
                    <a:pt x="812" y="733"/>
                  </a:lnTo>
                  <a:lnTo>
                    <a:pt x="820" y="727"/>
                  </a:lnTo>
                  <a:lnTo>
                    <a:pt x="826" y="721"/>
                  </a:lnTo>
                  <a:lnTo>
                    <a:pt x="830" y="713"/>
                  </a:lnTo>
                  <a:lnTo>
                    <a:pt x="832" y="703"/>
                  </a:lnTo>
                  <a:lnTo>
                    <a:pt x="834" y="693"/>
                  </a:lnTo>
                  <a:lnTo>
                    <a:pt x="834" y="268"/>
                  </a:lnTo>
                  <a:lnTo>
                    <a:pt x="832" y="257"/>
                  </a:lnTo>
                  <a:lnTo>
                    <a:pt x="828" y="246"/>
                  </a:lnTo>
                  <a:lnTo>
                    <a:pt x="821" y="237"/>
                  </a:lnTo>
                  <a:lnTo>
                    <a:pt x="813" y="229"/>
                  </a:lnTo>
                  <a:lnTo>
                    <a:pt x="530" y="31"/>
                  </a:lnTo>
                  <a:lnTo>
                    <a:pt x="528" y="30"/>
                  </a:lnTo>
                  <a:lnTo>
                    <a:pt x="526" y="29"/>
                  </a:lnTo>
                  <a:lnTo>
                    <a:pt x="525" y="27"/>
                  </a:lnTo>
                  <a:lnTo>
                    <a:pt x="524" y="26"/>
                  </a:lnTo>
                  <a:lnTo>
                    <a:pt x="510" y="20"/>
                  </a:lnTo>
                  <a:lnTo>
                    <a:pt x="497" y="15"/>
                  </a:lnTo>
                  <a:lnTo>
                    <a:pt x="484" y="10"/>
                  </a:lnTo>
                  <a:lnTo>
                    <a:pt x="471" y="7"/>
                  </a:lnTo>
                  <a:lnTo>
                    <a:pt x="457" y="4"/>
                  </a:lnTo>
                  <a:lnTo>
                    <a:pt x="443" y="2"/>
                  </a:lnTo>
                  <a:lnTo>
                    <a:pt x="431" y="1"/>
                  </a:lnTo>
                  <a:lnTo>
                    <a:pt x="417" y="0"/>
                  </a:lnTo>
                  <a:lnTo>
                    <a:pt x="404" y="1"/>
                  </a:lnTo>
                  <a:lnTo>
                    <a:pt x="390" y="2"/>
                  </a:lnTo>
                  <a:lnTo>
                    <a:pt x="376" y="4"/>
                  </a:lnTo>
                  <a:lnTo>
                    <a:pt x="364" y="7"/>
                  </a:lnTo>
                  <a:lnTo>
                    <a:pt x="350" y="10"/>
                  </a:lnTo>
                  <a:lnTo>
                    <a:pt x="337" y="15"/>
                  </a:lnTo>
                  <a:lnTo>
                    <a:pt x="323" y="20"/>
                  </a:lnTo>
                  <a:lnTo>
                    <a:pt x="311" y="26"/>
                  </a:lnTo>
                  <a:close/>
                  <a:moveTo>
                    <a:pt x="478" y="111"/>
                  </a:moveTo>
                  <a:lnTo>
                    <a:pt x="481" y="114"/>
                  </a:lnTo>
                  <a:lnTo>
                    <a:pt x="489" y="119"/>
                  </a:lnTo>
                  <a:lnTo>
                    <a:pt x="501" y="128"/>
                  </a:lnTo>
                  <a:lnTo>
                    <a:pt x="516" y="138"/>
                  </a:lnTo>
                  <a:lnTo>
                    <a:pt x="534" y="151"/>
                  </a:lnTo>
                  <a:lnTo>
                    <a:pt x="554" y="164"/>
                  </a:lnTo>
                  <a:lnTo>
                    <a:pt x="575" y="179"/>
                  </a:lnTo>
                  <a:lnTo>
                    <a:pt x="598" y="195"/>
                  </a:lnTo>
                  <a:lnTo>
                    <a:pt x="619" y="210"/>
                  </a:lnTo>
                  <a:lnTo>
                    <a:pt x="641" y="227"/>
                  </a:lnTo>
                  <a:lnTo>
                    <a:pt x="663" y="242"/>
                  </a:lnTo>
                  <a:lnTo>
                    <a:pt x="683" y="255"/>
                  </a:lnTo>
                  <a:lnTo>
                    <a:pt x="701" y="268"/>
                  </a:lnTo>
                  <a:lnTo>
                    <a:pt x="717" y="278"/>
                  </a:lnTo>
                  <a:lnTo>
                    <a:pt x="729" y="288"/>
                  </a:lnTo>
                  <a:lnTo>
                    <a:pt x="738" y="293"/>
                  </a:lnTo>
                  <a:lnTo>
                    <a:pt x="738" y="356"/>
                  </a:lnTo>
                  <a:lnTo>
                    <a:pt x="738" y="458"/>
                  </a:lnTo>
                  <a:lnTo>
                    <a:pt x="738" y="566"/>
                  </a:lnTo>
                  <a:lnTo>
                    <a:pt x="738" y="646"/>
                  </a:lnTo>
                  <a:lnTo>
                    <a:pt x="718" y="646"/>
                  </a:lnTo>
                  <a:lnTo>
                    <a:pt x="691" y="646"/>
                  </a:lnTo>
                  <a:lnTo>
                    <a:pt x="656" y="646"/>
                  </a:lnTo>
                  <a:lnTo>
                    <a:pt x="616" y="646"/>
                  </a:lnTo>
                  <a:lnTo>
                    <a:pt x="570" y="646"/>
                  </a:lnTo>
                  <a:lnTo>
                    <a:pt x="522" y="646"/>
                  </a:lnTo>
                  <a:lnTo>
                    <a:pt x="470" y="646"/>
                  </a:lnTo>
                  <a:lnTo>
                    <a:pt x="417" y="646"/>
                  </a:lnTo>
                  <a:lnTo>
                    <a:pt x="364" y="646"/>
                  </a:lnTo>
                  <a:lnTo>
                    <a:pt x="313" y="646"/>
                  </a:lnTo>
                  <a:lnTo>
                    <a:pt x="264" y="646"/>
                  </a:lnTo>
                  <a:lnTo>
                    <a:pt x="219" y="646"/>
                  </a:lnTo>
                  <a:lnTo>
                    <a:pt x="177" y="646"/>
                  </a:lnTo>
                  <a:lnTo>
                    <a:pt x="143" y="646"/>
                  </a:lnTo>
                  <a:lnTo>
                    <a:pt x="116" y="646"/>
                  </a:lnTo>
                  <a:lnTo>
                    <a:pt x="97" y="646"/>
                  </a:lnTo>
                  <a:lnTo>
                    <a:pt x="97" y="566"/>
                  </a:lnTo>
                  <a:lnTo>
                    <a:pt x="97" y="458"/>
                  </a:lnTo>
                  <a:lnTo>
                    <a:pt x="97" y="356"/>
                  </a:lnTo>
                  <a:lnTo>
                    <a:pt x="97" y="293"/>
                  </a:lnTo>
                  <a:lnTo>
                    <a:pt x="105" y="288"/>
                  </a:lnTo>
                  <a:lnTo>
                    <a:pt x="117" y="278"/>
                  </a:lnTo>
                  <a:lnTo>
                    <a:pt x="132" y="268"/>
                  </a:lnTo>
                  <a:lnTo>
                    <a:pt x="151" y="255"/>
                  </a:lnTo>
                  <a:lnTo>
                    <a:pt x="170" y="242"/>
                  </a:lnTo>
                  <a:lnTo>
                    <a:pt x="192" y="227"/>
                  </a:lnTo>
                  <a:lnTo>
                    <a:pt x="214" y="210"/>
                  </a:lnTo>
                  <a:lnTo>
                    <a:pt x="237" y="195"/>
                  </a:lnTo>
                  <a:lnTo>
                    <a:pt x="259" y="179"/>
                  </a:lnTo>
                  <a:lnTo>
                    <a:pt x="280" y="164"/>
                  </a:lnTo>
                  <a:lnTo>
                    <a:pt x="299" y="151"/>
                  </a:lnTo>
                  <a:lnTo>
                    <a:pt x="318" y="138"/>
                  </a:lnTo>
                  <a:lnTo>
                    <a:pt x="333" y="128"/>
                  </a:lnTo>
                  <a:lnTo>
                    <a:pt x="344" y="119"/>
                  </a:lnTo>
                  <a:lnTo>
                    <a:pt x="352" y="114"/>
                  </a:lnTo>
                  <a:lnTo>
                    <a:pt x="356" y="111"/>
                  </a:lnTo>
                  <a:lnTo>
                    <a:pt x="371" y="105"/>
                  </a:lnTo>
                  <a:lnTo>
                    <a:pt x="387" y="100"/>
                  </a:lnTo>
                  <a:lnTo>
                    <a:pt x="402" y="98"/>
                  </a:lnTo>
                  <a:lnTo>
                    <a:pt x="417" y="96"/>
                  </a:lnTo>
                  <a:lnTo>
                    <a:pt x="432" y="98"/>
                  </a:lnTo>
                  <a:lnTo>
                    <a:pt x="447" y="100"/>
                  </a:lnTo>
                  <a:lnTo>
                    <a:pt x="463" y="105"/>
                  </a:lnTo>
                  <a:lnTo>
                    <a:pt x="478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18" name="Freeform 318">
              <a:extLst>
                <a:ext uri="{FF2B5EF4-FFF2-40B4-BE49-F238E27FC236}">
                  <a16:creationId xmlns:a16="http://schemas.microsoft.com/office/drawing/2014/main" id="{69921F66-C399-4899-87FF-1A4E32E17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" y="1221"/>
              <a:ext cx="368" cy="199"/>
            </a:xfrm>
            <a:custGeom>
              <a:avLst/>
              <a:gdLst>
                <a:gd name="T0" fmla="*/ 0 w 737"/>
                <a:gd name="T1" fmla="*/ 227 h 397"/>
                <a:gd name="T2" fmla="*/ 284 w 737"/>
                <a:gd name="T3" fmla="*/ 29 h 397"/>
                <a:gd name="T4" fmla="*/ 369 w 737"/>
                <a:gd name="T5" fmla="*/ 0 h 397"/>
                <a:gd name="T6" fmla="*/ 454 w 737"/>
                <a:gd name="T7" fmla="*/ 29 h 397"/>
                <a:gd name="T8" fmla="*/ 737 w 737"/>
                <a:gd name="T9" fmla="*/ 227 h 397"/>
                <a:gd name="T10" fmla="*/ 510 w 737"/>
                <a:gd name="T11" fmla="*/ 397 h 397"/>
                <a:gd name="T12" fmla="*/ 483 w 737"/>
                <a:gd name="T13" fmla="*/ 369 h 397"/>
                <a:gd name="T14" fmla="*/ 256 w 737"/>
                <a:gd name="T15" fmla="*/ 369 h 397"/>
                <a:gd name="T16" fmla="*/ 227 w 737"/>
                <a:gd name="T17" fmla="*/ 397 h 397"/>
                <a:gd name="T18" fmla="*/ 0 w 737"/>
                <a:gd name="T19" fmla="*/ 22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7" h="397">
                  <a:moveTo>
                    <a:pt x="0" y="227"/>
                  </a:moveTo>
                  <a:lnTo>
                    <a:pt x="284" y="29"/>
                  </a:lnTo>
                  <a:lnTo>
                    <a:pt x="369" y="0"/>
                  </a:lnTo>
                  <a:lnTo>
                    <a:pt x="454" y="29"/>
                  </a:lnTo>
                  <a:lnTo>
                    <a:pt x="737" y="227"/>
                  </a:lnTo>
                  <a:lnTo>
                    <a:pt x="510" y="397"/>
                  </a:lnTo>
                  <a:lnTo>
                    <a:pt x="483" y="369"/>
                  </a:lnTo>
                  <a:lnTo>
                    <a:pt x="256" y="369"/>
                  </a:lnTo>
                  <a:lnTo>
                    <a:pt x="227" y="397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19" name="Freeform 319">
              <a:extLst>
                <a:ext uri="{FF2B5EF4-FFF2-40B4-BE49-F238E27FC236}">
                  <a16:creationId xmlns:a16="http://schemas.microsoft.com/office/drawing/2014/main" id="{12023487-A476-466F-B1A3-998725308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" y="1329"/>
              <a:ext cx="125" cy="96"/>
            </a:xfrm>
            <a:custGeom>
              <a:avLst/>
              <a:gdLst>
                <a:gd name="T0" fmla="*/ 2 w 250"/>
                <a:gd name="T1" fmla="*/ 4 h 193"/>
                <a:gd name="T2" fmla="*/ 0 w 250"/>
                <a:gd name="T3" fmla="*/ 8 h 193"/>
                <a:gd name="T4" fmla="*/ 0 w 250"/>
                <a:gd name="T5" fmla="*/ 12 h 193"/>
                <a:gd name="T6" fmla="*/ 1 w 250"/>
                <a:gd name="T7" fmla="*/ 17 h 193"/>
                <a:gd name="T8" fmla="*/ 4 w 250"/>
                <a:gd name="T9" fmla="*/ 20 h 193"/>
                <a:gd name="T10" fmla="*/ 231 w 250"/>
                <a:gd name="T11" fmla="*/ 191 h 193"/>
                <a:gd name="T12" fmla="*/ 235 w 250"/>
                <a:gd name="T13" fmla="*/ 193 h 193"/>
                <a:gd name="T14" fmla="*/ 239 w 250"/>
                <a:gd name="T15" fmla="*/ 193 h 193"/>
                <a:gd name="T16" fmla="*/ 244 w 250"/>
                <a:gd name="T17" fmla="*/ 192 h 193"/>
                <a:gd name="T18" fmla="*/ 247 w 250"/>
                <a:gd name="T19" fmla="*/ 188 h 193"/>
                <a:gd name="T20" fmla="*/ 250 w 250"/>
                <a:gd name="T21" fmla="*/ 185 h 193"/>
                <a:gd name="T22" fmla="*/ 250 w 250"/>
                <a:gd name="T23" fmla="*/ 180 h 193"/>
                <a:gd name="T24" fmla="*/ 248 w 250"/>
                <a:gd name="T25" fmla="*/ 176 h 193"/>
                <a:gd name="T26" fmla="*/ 245 w 250"/>
                <a:gd name="T27" fmla="*/ 172 h 193"/>
                <a:gd name="T28" fmla="*/ 18 w 250"/>
                <a:gd name="T29" fmla="*/ 2 h 193"/>
                <a:gd name="T30" fmla="*/ 15 w 250"/>
                <a:gd name="T31" fmla="*/ 0 h 193"/>
                <a:gd name="T32" fmla="*/ 10 w 250"/>
                <a:gd name="T33" fmla="*/ 0 h 193"/>
                <a:gd name="T34" fmla="*/ 5 w 250"/>
                <a:gd name="T35" fmla="*/ 1 h 193"/>
                <a:gd name="T36" fmla="*/ 2 w 250"/>
                <a:gd name="T37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193">
                  <a:moveTo>
                    <a:pt x="2" y="4"/>
                  </a:moveTo>
                  <a:lnTo>
                    <a:pt x="0" y="8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4" y="20"/>
                  </a:lnTo>
                  <a:lnTo>
                    <a:pt x="231" y="191"/>
                  </a:lnTo>
                  <a:lnTo>
                    <a:pt x="235" y="193"/>
                  </a:lnTo>
                  <a:lnTo>
                    <a:pt x="239" y="193"/>
                  </a:lnTo>
                  <a:lnTo>
                    <a:pt x="244" y="192"/>
                  </a:lnTo>
                  <a:lnTo>
                    <a:pt x="247" y="188"/>
                  </a:lnTo>
                  <a:lnTo>
                    <a:pt x="250" y="185"/>
                  </a:lnTo>
                  <a:lnTo>
                    <a:pt x="250" y="180"/>
                  </a:lnTo>
                  <a:lnTo>
                    <a:pt x="248" y="176"/>
                  </a:lnTo>
                  <a:lnTo>
                    <a:pt x="245" y="172"/>
                  </a:lnTo>
                  <a:lnTo>
                    <a:pt x="18" y="2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5" y="1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20" name="Freeform 320">
              <a:extLst>
                <a:ext uri="{FF2B5EF4-FFF2-40B4-BE49-F238E27FC236}">
                  <a16:creationId xmlns:a16="http://schemas.microsoft.com/office/drawing/2014/main" id="{1910B3B2-8EA4-40B4-A1CF-B499F2EB2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" y="1329"/>
              <a:ext cx="125" cy="96"/>
            </a:xfrm>
            <a:custGeom>
              <a:avLst/>
              <a:gdLst>
                <a:gd name="T0" fmla="*/ 231 w 251"/>
                <a:gd name="T1" fmla="*/ 2 h 193"/>
                <a:gd name="T2" fmla="*/ 4 w 251"/>
                <a:gd name="T3" fmla="*/ 172 h 193"/>
                <a:gd name="T4" fmla="*/ 1 w 251"/>
                <a:gd name="T5" fmla="*/ 176 h 193"/>
                <a:gd name="T6" fmla="*/ 0 w 251"/>
                <a:gd name="T7" fmla="*/ 180 h 193"/>
                <a:gd name="T8" fmla="*/ 0 w 251"/>
                <a:gd name="T9" fmla="*/ 185 h 193"/>
                <a:gd name="T10" fmla="*/ 2 w 251"/>
                <a:gd name="T11" fmla="*/ 188 h 193"/>
                <a:gd name="T12" fmla="*/ 6 w 251"/>
                <a:gd name="T13" fmla="*/ 192 h 193"/>
                <a:gd name="T14" fmla="*/ 10 w 251"/>
                <a:gd name="T15" fmla="*/ 193 h 193"/>
                <a:gd name="T16" fmla="*/ 15 w 251"/>
                <a:gd name="T17" fmla="*/ 193 h 193"/>
                <a:gd name="T18" fmla="*/ 18 w 251"/>
                <a:gd name="T19" fmla="*/ 191 h 193"/>
                <a:gd name="T20" fmla="*/ 245 w 251"/>
                <a:gd name="T21" fmla="*/ 20 h 193"/>
                <a:gd name="T22" fmla="*/ 249 w 251"/>
                <a:gd name="T23" fmla="*/ 17 h 193"/>
                <a:gd name="T24" fmla="*/ 251 w 251"/>
                <a:gd name="T25" fmla="*/ 12 h 193"/>
                <a:gd name="T26" fmla="*/ 251 w 251"/>
                <a:gd name="T27" fmla="*/ 8 h 193"/>
                <a:gd name="T28" fmla="*/ 249 w 251"/>
                <a:gd name="T29" fmla="*/ 4 h 193"/>
                <a:gd name="T30" fmla="*/ 245 w 251"/>
                <a:gd name="T31" fmla="*/ 1 h 193"/>
                <a:gd name="T32" fmla="*/ 241 w 251"/>
                <a:gd name="T33" fmla="*/ 0 h 193"/>
                <a:gd name="T34" fmla="*/ 236 w 251"/>
                <a:gd name="T35" fmla="*/ 0 h 193"/>
                <a:gd name="T36" fmla="*/ 231 w 251"/>
                <a:gd name="T37" fmla="*/ 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1" h="193">
                  <a:moveTo>
                    <a:pt x="231" y="2"/>
                  </a:moveTo>
                  <a:lnTo>
                    <a:pt x="4" y="172"/>
                  </a:lnTo>
                  <a:lnTo>
                    <a:pt x="1" y="176"/>
                  </a:lnTo>
                  <a:lnTo>
                    <a:pt x="0" y="180"/>
                  </a:lnTo>
                  <a:lnTo>
                    <a:pt x="0" y="185"/>
                  </a:lnTo>
                  <a:lnTo>
                    <a:pt x="2" y="188"/>
                  </a:lnTo>
                  <a:lnTo>
                    <a:pt x="6" y="192"/>
                  </a:lnTo>
                  <a:lnTo>
                    <a:pt x="10" y="193"/>
                  </a:lnTo>
                  <a:lnTo>
                    <a:pt x="15" y="193"/>
                  </a:lnTo>
                  <a:lnTo>
                    <a:pt x="18" y="191"/>
                  </a:lnTo>
                  <a:lnTo>
                    <a:pt x="245" y="20"/>
                  </a:lnTo>
                  <a:lnTo>
                    <a:pt x="249" y="17"/>
                  </a:lnTo>
                  <a:lnTo>
                    <a:pt x="251" y="12"/>
                  </a:lnTo>
                  <a:lnTo>
                    <a:pt x="251" y="8"/>
                  </a:lnTo>
                  <a:lnTo>
                    <a:pt x="249" y="4"/>
                  </a:lnTo>
                  <a:lnTo>
                    <a:pt x="245" y="1"/>
                  </a:lnTo>
                  <a:lnTo>
                    <a:pt x="241" y="0"/>
                  </a:lnTo>
                  <a:lnTo>
                    <a:pt x="236" y="0"/>
                  </a:lnTo>
                  <a:lnTo>
                    <a:pt x="23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21" name="Freeform 321">
              <a:extLst>
                <a:ext uri="{FF2B5EF4-FFF2-40B4-BE49-F238E27FC236}">
                  <a16:creationId xmlns:a16="http://schemas.microsoft.com/office/drawing/2014/main" id="{A48D5C4F-C896-43D3-9CA6-8E531CF4C0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0" y="1474"/>
              <a:ext cx="60" cy="71"/>
            </a:xfrm>
            <a:custGeom>
              <a:avLst/>
              <a:gdLst>
                <a:gd name="T0" fmla="*/ 14 w 120"/>
                <a:gd name="T1" fmla="*/ 27 h 141"/>
                <a:gd name="T2" fmla="*/ 120 w 120"/>
                <a:gd name="T3" fmla="*/ 119 h 141"/>
                <a:gd name="T4" fmla="*/ 16 w 120"/>
                <a:gd name="T5" fmla="*/ 141 h 141"/>
                <a:gd name="T6" fmla="*/ 14 w 120"/>
                <a:gd name="T7" fmla="*/ 27 h 141"/>
                <a:gd name="T8" fmla="*/ 0 w 120"/>
                <a:gd name="T9" fmla="*/ 0 h 141"/>
                <a:gd name="T10" fmla="*/ 0 w 120"/>
                <a:gd name="T11" fmla="*/ 0 h 141"/>
                <a:gd name="T12" fmla="*/ 0 w 120"/>
                <a:gd name="T13" fmla="*/ 0 h 141"/>
                <a:gd name="T14" fmla="*/ 0 w 120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41">
                  <a:moveTo>
                    <a:pt x="14" y="27"/>
                  </a:moveTo>
                  <a:lnTo>
                    <a:pt x="120" y="119"/>
                  </a:lnTo>
                  <a:lnTo>
                    <a:pt x="16" y="141"/>
                  </a:lnTo>
                  <a:lnTo>
                    <a:pt x="14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22" name="Freeform 322">
              <a:extLst>
                <a:ext uri="{FF2B5EF4-FFF2-40B4-BE49-F238E27FC236}">
                  <a16:creationId xmlns:a16="http://schemas.microsoft.com/office/drawing/2014/main" id="{B8383F04-522E-49D6-8A4E-72BA3A9450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4" y="1460"/>
              <a:ext cx="81" cy="92"/>
            </a:xfrm>
            <a:custGeom>
              <a:avLst/>
              <a:gdLst>
                <a:gd name="T0" fmla="*/ 5 w 162"/>
                <a:gd name="T1" fmla="*/ 173 h 184"/>
                <a:gd name="T2" fmla="*/ 5 w 162"/>
                <a:gd name="T3" fmla="*/ 173 h 184"/>
                <a:gd name="T4" fmla="*/ 1 w 162"/>
                <a:gd name="T5" fmla="*/ 28 h 184"/>
                <a:gd name="T6" fmla="*/ 0 w 162"/>
                <a:gd name="T7" fmla="*/ 0 h 184"/>
                <a:gd name="T8" fmla="*/ 22 w 162"/>
                <a:gd name="T9" fmla="*/ 18 h 184"/>
                <a:gd name="T10" fmla="*/ 156 w 162"/>
                <a:gd name="T11" fmla="*/ 134 h 184"/>
                <a:gd name="T12" fmla="*/ 158 w 162"/>
                <a:gd name="T13" fmla="*/ 136 h 184"/>
                <a:gd name="T14" fmla="*/ 160 w 162"/>
                <a:gd name="T15" fmla="*/ 138 h 184"/>
                <a:gd name="T16" fmla="*/ 162 w 162"/>
                <a:gd name="T17" fmla="*/ 141 h 184"/>
                <a:gd name="T18" fmla="*/ 162 w 162"/>
                <a:gd name="T19" fmla="*/ 144 h 184"/>
                <a:gd name="T20" fmla="*/ 160 w 162"/>
                <a:gd name="T21" fmla="*/ 149 h 184"/>
                <a:gd name="T22" fmla="*/ 158 w 162"/>
                <a:gd name="T23" fmla="*/ 153 h 184"/>
                <a:gd name="T24" fmla="*/ 153 w 162"/>
                <a:gd name="T25" fmla="*/ 156 h 184"/>
                <a:gd name="T26" fmla="*/ 149 w 162"/>
                <a:gd name="T27" fmla="*/ 157 h 184"/>
                <a:gd name="T28" fmla="*/ 147 w 162"/>
                <a:gd name="T29" fmla="*/ 157 h 184"/>
                <a:gd name="T30" fmla="*/ 144 w 162"/>
                <a:gd name="T31" fmla="*/ 156 h 184"/>
                <a:gd name="T32" fmla="*/ 142 w 162"/>
                <a:gd name="T33" fmla="*/ 154 h 184"/>
                <a:gd name="T34" fmla="*/ 140 w 162"/>
                <a:gd name="T35" fmla="*/ 153 h 184"/>
                <a:gd name="T36" fmla="*/ 140 w 162"/>
                <a:gd name="T37" fmla="*/ 153 h 184"/>
                <a:gd name="T38" fmla="*/ 27 w 162"/>
                <a:gd name="T39" fmla="*/ 55 h 184"/>
                <a:gd name="T40" fmla="*/ 29 w 162"/>
                <a:gd name="T41" fmla="*/ 172 h 184"/>
                <a:gd name="T42" fmla="*/ 29 w 162"/>
                <a:gd name="T43" fmla="*/ 172 h 184"/>
                <a:gd name="T44" fmla="*/ 29 w 162"/>
                <a:gd name="T45" fmla="*/ 172 h 184"/>
                <a:gd name="T46" fmla="*/ 29 w 162"/>
                <a:gd name="T47" fmla="*/ 172 h 184"/>
                <a:gd name="T48" fmla="*/ 29 w 162"/>
                <a:gd name="T49" fmla="*/ 172 h 184"/>
                <a:gd name="T50" fmla="*/ 29 w 162"/>
                <a:gd name="T51" fmla="*/ 172 h 184"/>
                <a:gd name="T52" fmla="*/ 28 w 162"/>
                <a:gd name="T53" fmla="*/ 176 h 184"/>
                <a:gd name="T54" fmla="*/ 26 w 162"/>
                <a:gd name="T55" fmla="*/ 181 h 184"/>
                <a:gd name="T56" fmla="*/ 21 w 162"/>
                <a:gd name="T57" fmla="*/ 183 h 184"/>
                <a:gd name="T58" fmla="*/ 16 w 162"/>
                <a:gd name="T59" fmla="*/ 184 h 184"/>
                <a:gd name="T60" fmla="*/ 12 w 162"/>
                <a:gd name="T61" fmla="*/ 183 h 184"/>
                <a:gd name="T62" fmla="*/ 8 w 162"/>
                <a:gd name="T63" fmla="*/ 181 h 184"/>
                <a:gd name="T64" fmla="*/ 6 w 162"/>
                <a:gd name="T65" fmla="*/ 177 h 184"/>
                <a:gd name="T66" fmla="*/ 5 w 162"/>
                <a:gd name="T67" fmla="*/ 173 h 184"/>
                <a:gd name="T68" fmla="*/ 13 w 162"/>
                <a:gd name="T69" fmla="*/ 28 h 184"/>
                <a:gd name="T70" fmla="*/ 1 w 162"/>
                <a:gd name="T71" fmla="*/ 28 h 184"/>
                <a:gd name="T72" fmla="*/ 13 w 162"/>
                <a:gd name="T73" fmla="*/ 28 h 184"/>
                <a:gd name="T74" fmla="*/ 22 w 162"/>
                <a:gd name="T75" fmla="*/ 18 h 184"/>
                <a:gd name="T76" fmla="*/ 13 w 162"/>
                <a:gd name="T77" fmla="*/ 28 h 184"/>
                <a:gd name="T78" fmla="*/ 13 w 162"/>
                <a:gd name="T79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84">
                  <a:moveTo>
                    <a:pt x="5" y="173"/>
                  </a:moveTo>
                  <a:lnTo>
                    <a:pt x="5" y="173"/>
                  </a:lnTo>
                  <a:lnTo>
                    <a:pt x="1" y="28"/>
                  </a:lnTo>
                  <a:lnTo>
                    <a:pt x="0" y="0"/>
                  </a:lnTo>
                  <a:lnTo>
                    <a:pt x="22" y="18"/>
                  </a:lnTo>
                  <a:lnTo>
                    <a:pt x="156" y="134"/>
                  </a:lnTo>
                  <a:lnTo>
                    <a:pt x="158" y="136"/>
                  </a:lnTo>
                  <a:lnTo>
                    <a:pt x="160" y="138"/>
                  </a:lnTo>
                  <a:lnTo>
                    <a:pt x="162" y="141"/>
                  </a:lnTo>
                  <a:lnTo>
                    <a:pt x="162" y="144"/>
                  </a:lnTo>
                  <a:lnTo>
                    <a:pt x="160" y="149"/>
                  </a:lnTo>
                  <a:lnTo>
                    <a:pt x="158" y="153"/>
                  </a:lnTo>
                  <a:lnTo>
                    <a:pt x="153" y="156"/>
                  </a:lnTo>
                  <a:lnTo>
                    <a:pt x="149" y="157"/>
                  </a:lnTo>
                  <a:lnTo>
                    <a:pt x="147" y="157"/>
                  </a:lnTo>
                  <a:lnTo>
                    <a:pt x="144" y="156"/>
                  </a:lnTo>
                  <a:lnTo>
                    <a:pt x="142" y="154"/>
                  </a:lnTo>
                  <a:lnTo>
                    <a:pt x="140" y="153"/>
                  </a:lnTo>
                  <a:lnTo>
                    <a:pt x="140" y="153"/>
                  </a:lnTo>
                  <a:lnTo>
                    <a:pt x="27" y="55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8" y="176"/>
                  </a:lnTo>
                  <a:lnTo>
                    <a:pt x="26" y="181"/>
                  </a:lnTo>
                  <a:lnTo>
                    <a:pt x="21" y="183"/>
                  </a:lnTo>
                  <a:lnTo>
                    <a:pt x="16" y="184"/>
                  </a:lnTo>
                  <a:lnTo>
                    <a:pt x="12" y="183"/>
                  </a:lnTo>
                  <a:lnTo>
                    <a:pt x="8" y="181"/>
                  </a:lnTo>
                  <a:lnTo>
                    <a:pt x="6" y="177"/>
                  </a:lnTo>
                  <a:lnTo>
                    <a:pt x="5" y="173"/>
                  </a:lnTo>
                  <a:close/>
                  <a:moveTo>
                    <a:pt x="13" y="28"/>
                  </a:moveTo>
                  <a:lnTo>
                    <a:pt x="1" y="28"/>
                  </a:lnTo>
                  <a:lnTo>
                    <a:pt x="13" y="28"/>
                  </a:lnTo>
                  <a:lnTo>
                    <a:pt x="22" y="18"/>
                  </a:lnTo>
                  <a:lnTo>
                    <a:pt x="13" y="28"/>
                  </a:lnTo>
                  <a:lnTo>
                    <a:pt x="13" y="2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23" name="Freeform 323">
              <a:extLst>
                <a:ext uri="{FF2B5EF4-FFF2-40B4-BE49-F238E27FC236}">
                  <a16:creationId xmlns:a16="http://schemas.microsoft.com/office/drawing/2014/main" id="{FCC829D0-6F01-4BBB-96E3-43722A5BF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" y="1405"/>
              <a:ext cx="113" cy="143"/>
            </a:xfrm>
            <a:custGeom>
              <a:avLst/>
              <a:gdLst>
                <a:gd name="T0" fmla="*/ 198 w 227"/>
                <a:gd name="T1" fmla="*/ 0 h 284"/>
                <a:gd name="T2" fmla="*/ 227 w 227"/>
                <a:gd name="T3" fmla="*/ 28 h 284"/>
                <a:gd name="T4" fmla="*/ 0 w 227"/>
                <a:gd name="T5" fmla="*/ 284 h 284"/>
                <a:gd name="T6" fmla="*/ 198 w 227"/>
                <a:gd name="T7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84">
                  <a:moveTo>
                    <a:pt x="198" y="0"/>
                  </a:moveTo>
                  <a:lnTo>
                    <a:pt x="227" y="28"/>
                  </a:lnTo>
                  <a:lnTo>
                    <a:pt x="0" y="284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24" name="Freeform 324">
              <a:extLst>
                <a:ext uri="{FF2B5EF4-FFF2-40B4-BE49-F238E27FC236}">
                  <a16:creationId xmlns:a16="http://schemas.microsoft.com/office/drawing/2014/main" id="{D166AA8A-B863-4EA3-8215-73D8B22F8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" y="1405"/>
              <a:ext cx="113" cy="143"/>
            </a:xfrm>
            <a:custGeom>
              <a:avLst/>
              <a:gdLst>
                <a:gd name="T0" fmla="*/ 0 w 227"/>
                <a:gd name="T1" fmla="*/ 28 h 284"/>
                <a:gd name="T2" fmla="*/ 29 w 227"/>
                <a:gd name="T3" fmla="*/ 0 h 284"/>
                <a:gd name="T4" fmla="*/ 227 w 227"/>
                <a:gd name="T5" fmla="*/ 284 h 284"/>
                <a:gd name="T6" fmla="*/ 0 w 227"/>
                <a:gd name="T7" fmla="*/ 2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84">
                  <a:moveTo>
                    <a:pt x="0" y="28"/>
                  </a:moveTo>
                  <a:lnTo>
                    <a:pt x="29" y="0"/>
                  </a:lnTo>
                  <a:lnTo>
                    <a:pt x="227" y="28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25" name="Freeform 325">
              <a:extLst>
                <a:ext uri="{FF2B5EF4-FFF2-40B4-BE49-F238E27FC236}">
                  <a16:creationId xmlns:a16="http://schemas.microsoft.com/office/drawing/2014/main" id="{A6CB6DF3-0D35-4A58-B50E-2A75069F63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" y="1332"/>
              <a:ext cx="256" cy="88"/>
            </a:xfrm>
            <a:custGeom>
              <a:avLst/>
              <a:gdLst>
                <a:gd name="T0" fmla="*/ 511 w 511"/>
                <a:gd name="T1" fmla="*/ 90 h 175"/>
                <a:gd name="T2" fmla="*/ 511 w 511"/>
                <a:gd name="T3" fmla="*/ 0 h 175"/>
                <a:gd name="T4" fmla="*/ 0 w 511"/>
                <a:gd name="T5" fmla="*/ 5 h 175"/>
                <a:gd name="T6" fmla="*/ 0 w 511"/>
                <a:gd name="T7" fmla="*/ 90 h 175"/>
                <a:gd name="T8" fmla="*/ 114 w 511"/>
                <a:gd name="T9" fmla="*/ 175 h 175"/>
                <a:gd name="T10" fmla="*/ 143 w 511"/>
                <a:gd name="T11" fmla="*/ 147 h 175"/>
                <a:gd name="T12" fmla="*/ 370 w 511"/>
                <a:gd name="T13" fmla="*/ 147 h 175"/>
                <a:gd name="T14" fmla="*/ 397 w 511"/>
                <a:gd name="T15" fmla="*/ 175 h 175"/>
                <a:gd name="T16" fmla="*/ 511 w 511"/>
                <a:gd name="T17" fmla="*/ 9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1" h="175">
                  <a:moveTo>
                    <a:pt x="511" y="90"/>
                  </a:moveTo>
                  <a:lnTo>
                    <a:pt x="511" y="0"/>
                  </a:lnTo>
                  <a:lnTo>
                    <a:pt x="0" y="5"/>
                  </a:lnTo>
                  <a:lnTo>
                    <a:pt x="0" y="90"/>
                  </a:lnTo>
                  <a:lnTo>
                    <a:pt x="114" y="175"/>
                  </a:lnTo>
                  <a:lnTo>
                    <a:pt x="143" y="147"/>
                  </a:lnTo>
                  <a:lnTo>
                    <a:pt x="370" y="147"/>
                  </a:lnTo>
                  <a:lnTo>
                    <a:pt x="397" y="175"/>
                  </a:lnTo>
                  <a:lnTo>
                    <a:pt x="511" y="9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26" name="Freeform 326">
              <a:extLst>
                <a:ext uri="{FF2B5EF4-FFF2-40B4-BE49-F238E27FC236}">
                  <a16:creationId xmlns:a16="http://schemas.microsoft.com/office/drawing/2014/main" id="{6540FCDA-078D-43B4-ADC4-017633FEB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" y="1400"/>
              <a:ext cx="380" cy="153"/>
            </a:xfrm>
            <a:custGeom>
              <a:avLst/>
              <a:gdLst>
                <a:gd name="T0" fmla="*/ 265 w 761"/>
                <a:gd name="T1" fmla="*/ 0 h 308"/>
                <a:gd name="T2" fmla="*/ 260 w 761"/>
                <a:gd name="T3" fmla="*/ 2 h 308"/>
                <a:gd name="T4" fmla="*/ 2 w 761"/>
                <a:gd name="T5" fmla="*/ 288 h 308"/>
                <a:gd name="T6" fmla="*/ 0 w 761"/>
                <a:gd name="T7" fmla="*/ 296 h 308"/>
                <a:gd name="T8" fmla="*/ 3 w 761"/>
                <a:gd name="T9" fmla="*/ 304 h 308"/>
                <a:gd name="T10" fmla="*/ 12 w 761"/>
                <a:gd name="T11" fmla="*/ 308 h 308"/>
                <a:gd name="T12" fmla="*/ 20 w 761"/>
                <a:gd name="T13" fmla="*/ 303 h 308"/>
                <a:gd name="T14" fmla="*/ 31 w 761"/>
                <a:gd name="T15" fmla="*/ 291 h 308"/>
                <a:gd name="T16" fmla="*/ 58 w 761"/>
                <a:gd name="T17" fmla="*/ 260 h 308"/>
                <a:gd name="T18" fmla="*/ 98 w 761"/>
                <a:gd name="T19" fmla="*/ 217 h 308"/>
                <a:gd name="T20" fmla="*/ 144 w 761"/>
                <a:gd name="T21" fmla="*/ 166 h 308"/>
                <a:gd name="T22" fmla="*/ 189 w 761"/>
                <a:gd name="T23" fmla="*/ 115 h 308"/>
                <a:gd name="T24" fmla="*/ 229 w 761"/>
                <a:gd name="T25" fmla="*/ 70 h 308"/>
                <a:gd name="T26" fmla="*/ 259 w 761"/>
                <a:gd name="T27" fmla="*/ 38 h 308"/>
                <a:gd name="T28" fmla="*/ 272 w 761"/>
                <a:gd name="T29" fmla="*/ 24 h 308"/>
                <a:gd name="T30" fmla="*/ 283 w 761"/>
                <a:gd name="T31" fmla="*/ 24 h 308"/>
                <a:gd name="T32" fmla="*/ 308 w 761"/>
                <a:gd name="T33" fmla="*/ 24 h 308"/>
                <a:gd name="T34" fmla="*/ 342 w 761"/>
                <a:gd name="T35" fmla="*/ 24 h 308"/>
                <a:gd name="T36" fmla="*/ 380 w 761"/>
                <a:gd name="T37" fmla="*/ 24 h 308"/>
                <a:gd name="T38" fmla="*/ 418 w 761"/>
                <a:gd name="T39" fmla="*/ 24 h 308"/>
                <a:gd name="T40" fmla="*/ 451 w 761"/>
                <a:gd name="T41" fmla="*/ 24 h 308"/>
                <a:gd name="T42" fmla="*/ 476 w 761"/>
                <a:gd name="T43" fmla="*/ 24 h 308"/>
                <a:gd name="T44" fmla="*/ 488 w 761"/>
                <a:gd name="T45" fmla="*/ 24 h 308"/>
                <a:gd name="T46" fmla="*/ 501 w 761"/>
                <a:gd name="T47" fmla="*/ 38 h 308"/>
                <a:gd name="T48" fmla="*/ 531 w 761"/>
                <a:gd name="T49" fmla="*/ 70 h 308"/>
                <a:gd name="T50" fmla="*/ 571 w 761"/>
                <a:gd name="T51" fmla="*/ 115 h 308"/>
                <a:gd name="T52" fmla="*/ 616 w 761"/>
                <a:gd name="T53" fmla="*/ 166 h 308"/>
                <a:gd name="T54" fmla="*/ 662 w 761"/>
                <a:gd name="T55" fmla="*/ 217 h 308"/>
                <a:gd name="T56" fmla="*/ 701 w 761"/>
                <a:gd name="T57" fmla="*/ 260 h 308"/>
                <a:gd name="T58" fmla="*/ 729 w 761"/>
                <a:gd name="T59" fmla="*/ 291 h 308"/>
                <a:gd name="T60" fmla="*/ 739 w 761"/>
                <a:gd name="T61" fmla="*/ 303 h 308"/>
                <a:gd name="T62" fmla="*/ 748 w 761"/>
                <a:gd name="T63" fmla="*/ 308 h 308"/>
                <a:gd name="T64" fmla="*/ 756 w 761"/>
                <a:gd name="T65" fmla="*/ 304 h 308"/>
                <a:gd name="T66" fmla="*/ 761 w 761"/>
                <a:gd name="T67" fmla="*/ 296 h 308"/>
                <a:gd name="T68" fmla="*/ 757 w 761"/>
                <a:gd name="T69" fmla="*/ 288 h 308"/>
                <a:gd name="T70" fmla="*/ 500 w 761"/>
                <a:gd name="T71" fmla="*/ 2 h 308"/>
                <a:gd name="T72" fmla="*/ 496 w 761"/>
                <a:gd name="T73" fmla="*/ 0 h 308"/>
                <a:gd name="T74" fmla="*/ 267 w 761"/>
                <a:gd name="T75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1" h="308">
                  <a:moveTo>
                    <a:pt x="267" y="0"/>
                  </a:moveTo>
                  <a:lnTo>
                    <a:pt x="265" y="0"/>
                  </a:lnTo>
                  <a:lnTo>
                    <a:pt x="262" y="1"/>
                  </a:lnTo>
                  <a:lnTo>
                    <a:pt x="260" y="2"/>
                  </a:lnTo>
                  <a:lnTo>
                    <a:pt x="258" y="4"/>
                  </a:lnTo>
                  <a:lnTo>
                    <a:pt x="2" y="288"/>
                  </a:lnTo>
                  <a:lnTo>
                    <a:pt x="0" y="291"/>
                  </a:lnTo>
                  <a:lnTo>
                    <a:pt x="0" y="296"/>
                  </a:lnTo>
                  <a:lnTo>
                    <a:pt x="1" y="301"/>
                  </a:lnTo>
                  <a:lnTo>
                    <a:pt x="3" y="304"/>
                  </a:lnTo>
                  <a:lnTo>
                    <a:pt x="7" y="306"/>
                  </a:lnTo>
                  <a:lnTo>
                    <a:pt x="12" y="308"/>
                  </a:lnTo>
                  <a:lnTo>
                    <a:pt x="17" y="306"/>
                  </a:lnTo>
                  <a:lnTo>
                    <a:pt x="20" y="303"/>
                  </a:lnTo>
                  <a:lnTo>
                    <a:pt x="23" y="300"/>
                  </a:lnTo>
                  <a:lnTo>
                    <a:pt x="31" y="291"/>
                  </a:lnTo>
                  <a:lnTo>
                    <a:pt x="43" y="278"/>
                  </a:lnTo>
                  <a:lnTo>
                    <a:pt x="58" y="260"/>
                  </a:lnTo>
                  <a:lnTo>
                    <a:pt x="77" y="240"/>
                  </a:lnTo>
                  <a:lnTo>
                    <a:pt x="98" y="217"/>
                  </a:lnTo>
                  <a:lnTo>
                    <a:pt x="121" y="192"/>
                  </a:lnTo>
                  <a:lnTo>
                    <a:pt x="144" y="166"/>
                  </a:lnTo>
                  <a:lnTo>
                    <a:pt x="167" y="141"/>
                  </a:lnTo>
                  <a:lnTo>
                    <a:pt x="189" y="115"/>
                  </a:lnTo>
                  <a:lnTo>
                    <a:pt x="210" y="92"/>
                  </a:lnTo>
                  <a:lnTo>
                    <a:pt x="229" y="70"/>
                  </a:lnTo>
                  <a:lnTo>
                    <a:pt x="246" y="53"/>
                  </a:lnTo>
                  <a:lnTo>
                    <a:pt x="259" y="38"/>
                  </a:lnTo>
                  <a:lnTo>
                    <a:pt x="268" y="29"/>
                  </a:lnTo>
                  <a:lnTo>
                    <a:pt x="272" y="24"/>
                  </a:lnTo>
                  <a:lnTo>
                    <a:pt x="275" y="24"/>
                  </a:lnTo>
                  <a:lnTo>
                    <a:pt x="283" y="24"/>
                  </a:lnTo>
                  <a:lnTo>
                    <a:pt x="295" y="24"/>
                  </a:lnTo>
                  <a:lnTo>
                    <a:pt x="308" y="24"/>
                  </a:lnTo>
                  <a:lnTo>
                    <a:pt x="324" y="24"/>
                  </a:lnTo>
                  <a:lnTo>
                    <a:pt x="342" y="24"/>
                  </a:lnTo>
                  <a:lnTo>
                    <a:pt x="360" y="24"/>
                  </a:lnTo>
                  <a:lnTo>
                    <a:pt x="380" y="24"/>
                  </a:lnTo>
                  <a:lnTo>
                    <a:pt x="399" y="24"/>
                  </a:lnTo>
                  <a:lnTo>
                    <a:pt x="418" y="24"/>
                  </a:lnTo>
                  <a:lnTo>
                    <a:pt x="435" y="24"/>
                  </a:lnTo>
                  <a:lnTo>
                    <a:pt x="451" y="24"/>
                  </a:lnTo>
                  <a:lnTo>
                    <a:pt x="465" y="24"/>
                  </a:lnTo>
                  <a:lnTo>
                    <a:pt x="476" y="24"/>
                  </a:lnTo>
                  <a:lnTo>
                    <a:pt x="485" y="24"/>
                  </a:lnTo>
                  <a:lnTo>
                    <a:pt x="488" y="24"/>
                  </a:lnTo>
                  <a:lnTo>
                    <a:pt x="491" y="29"/>
                  </a:lnTo>
                  <a:lnTo>
                    <a:pt x="501" y="38"/>
                  </a:lnTo>
                  <a:lnTo>
                    <a:pt x="513" y="53"/>
                  </a:lnTo>
                  <a:lnTo>
                    <a:pt x="531" y="70"/>
                  </a:lnTo>
                  <a:lnTo>
                    <a:pt x="549" y="92"/>
                  </a:lnTo>
                  <a:lnTo>
                    <a:pt x="571" y="115"/>
                  </a:lnTo>
                  <a:lnTo>
                    <a:pt x="593" y="141"/>
                  </a:lnTo>
                  <a:lnTo>
                    <a:pt x="616" y="166"/>
                  </a:lnTo>
                  <a:lnTo>
                    <a:pt x="639" y="192"/>
                  </a:lnTo>
                  <a:lnTo>
                    <a:pt x="662" y="217"/>
                  </a:lnTo>
                  <a:lnTo>
                    <a:pt x="683" y="240"/>
                  </a:lnTo>
                  <a:lnTo>
                    <a:pt x="701" y="260"/>
                  </a:lnTo>
                  <a:lnTo>
                    <a:pt x="716" y="278"/>
                  </a:lnTo>
                  <a:lnTo>
                    <a:pt x="729" y="291"/>
                  </a:lnTo>
                  <a:lnTo>
                    <a:pt x="737" y="300"/>
                  </a:lnTo>
                  <a:lnTo>
                    <a:pt x="739" y="303"/>
                  </a:lnTo>
                  <a:lnTo>
                    <a:pt x="743" y="306"/>
                  </a:lnTo>
                  <a:lnTo>
                    <a:pt x="748" y="308"/>
                  </a:lnTo>
                  <a:lnTo>
                    <a:pt x="753" y="306"/>
                  </a:lnTo>
                  <a:lnTo>
                    <a:pt x="756" y="304"/>
                  </a:lnTo>
                  <a:lnTo>
                    <a:pt x="759" y="301"/>
                  </a:lnTo>
                  <a:lnTo>
                    <a:pt x="761" y="296"/>
                  </a:lnTo>
                  <a:lnTo>
                    <a:pt x="760" y="291"/>
                  </a:lnTo>
                  <a:lnTo>
                    <a:pt x="757" y="288"/>
                  </a:lnTo>
                  <a:lnTo>
                    <a:pt x="502" y="4"/>
                  </a:lnTo>
                  <a:lnTo>
                    <a:pt x="500" y="2"/>
                  </a:lnTo>
                  <a:lnTo>
                    <a:pt x="498" y="1"/>
                  </a:lnTo>
                  <a:lnTo>
                    <a:pt x="496" y="0"/>
                  </a:lnTo>
                  <a:lnTo>
                    <a:pt x="494" y="0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27" name="Freeform 327">
              <a:extLst>
                <a:ext uri="{FF2B5EF4-FFF2-40B4-BE49-F238E27FC236}">
                  <a16:creationId xmlns:a16="http://schemas.microsoft.com/office/drawing/2014/main" id="{83A6E450-9B4E-4219-815E-331F6E9A06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1" y="1329"/>
              <a:ext cx="267" cy="99"/>
            </a:xfrm>
            <a:custGeom>
              <a:avLst/>
              <a:gdLst>
                <a:gd name="T0" fmla="*/ 0 w 534"/>
                <a:gd name="T1" fmla="*/ 0 h 198"/>
                <a:gd name="T2" fmla="*/ 126 w 534"/>
                <a:gd name="T3" fmla="*/ 198 h 198"/>
                <a:gd name="T4" fmla="*/ 140 w 534"/>
                <a:gd name="T5" fmla="*/ 183 h 198"/>
                <a:gd name="T6" fmla="*/ 159 w 534"/>
                <a:gd name="T7" fmla="*/ 165 h 198"/>
                <a:gd name="T8" fmla="*/ 170 w 534"/>
                <a:gd name="T9" fmla="*/ 165 h 198"/>
                <a:gd name="T10" fmla="*/ 195 w 534"/>
                <a:gd name="T11" fmla="*/ 165 h 198"/>
                <a:gd name="T12" fmla="*/ 229 w 534"/>
                <a:gd name="T13" fmla="*/ 165 h 198"/>
                <a:gd name="T14" fmla="*/ 267 w 534"/>
                <a:gd name="T15" fmla="*/ 165 h 198"/>
                <a:gd name="T16" fmla="*/ 305 w 534"/>
                <a:gd name="T17" fmla="*/ 165 h 198"/>
                <a:gd name="T18" fmla="*/ 338 w 534"/>
                <a:gd name="T19" fmla="*/ 165 h 198"/>
                <a:gd name="T20" fmla="*/ 363 w 534"/>
                <a:gd name="T21" fmla="*/ 165 h 198"/>
                <a:gd name="T22" fmla="*/ 375 w 534"/>
                <a:gd name="T23" fmla="*/ 165 h 198"/>
                <a:gd name="T24" fmla="*/ 393 w 534"/>
                <a:gd name="T25" fmla="*/ 183 h 198"/>
                <a:gd name="T26" fmla="*/ 407 w 534"/>
                <a:gd name="T27" fmla="*/ 198 h 198"/>
                <a:gd name="T28" fmla="*/ 534 w 534"/>
                <a:gd name="T29" fmla="*/ 0 h 198"/>
                <a:gd name="T30" fmla="*/ 510 w 534"/>
                <a:gd name="T31" fmla="*/ 24 h 198"/>
                <a:gd name="T32" fmla="*/ 510 w 534"/>
                <a:gd name="T33" fmla="*/ 59 h 198"/>
                <a:gd name="T34" fmla="*/ 510 w 534"/>
                <a:gd name="T35" fmla="*/ 90 h 198"/>
                <a:gd name="T36" fmla="*/ 492 w 534"/>
                <a:gd name="T37" fmla="*/ 103 h 198"/>
                <a:gd name="T38" fmla="*/ 461 w 534"/>
                <a:gd name="T39" fmla="*/ 126 h 198"/>
                <a:gd name="T40" fmla="*/ 430 w 534"/>
                <a:gd name="T41" fmla="*/ 150 h 198"/>
                <a:gd name="T42" fmla="*/ 410 w 534"/>
                <a:gd name="T43" fmla="*/ 165 h 198"/>
                <a:gd name="T44" fmla="*/ 395 w 534"/>
                <a:gd name="T45" fmla="*/ 150 h 198"/>
                <a:gd name="T46" fmla="*/ 385 w 534"/>
                <a:gd name="T47" fmla="*/ 141 h 198"/>
                <a:gd name="T48" fmla="*/ 146 w 534"/>
                <a:gd name="T49" fmla="*/ 143 h 198"/>
                <a:gd name="T50" fmla="*/ 131 w 534"/>
                <a:gd name="T51" fmla="*/ 158 h 198"/>
                <a:gd name="T52" fmla="*/ 116 w 534"/>
                <a:gd name="T53" fmla="*/ 160 h 198"/>
                <a:gd name="T54" fmla="*/ 88 w 534"/>
                <a:gd name="T55" fmla="*/ 139 h 198"/>
                <a:gd name="T56" fmla="*/ 55 w 534"/>
                <a:gd name="T57" fmla="*/ 114 h 198"/>
                <a:gd name="T58" fmla="*/ 30 w 534"/>
                <a:gd name="T59" fmla="*/ 95 h 198"/>
                <a:gd name="T60" fmla="*/ 24 w 534"/>
                <a:gd name="T61" fmla="*/ 79 h 198"/>
                <a:gd name="T62" fmla="*/ 24 w 534"/>
                <a:gd name="T63" fmla="*/ 40 h 198"/>
                <a:gd name="T64" fmla="*/ 33 w 534"/>
                <a:gd name="T65" fmla="*/ 24 h 198"/>
                <a:gd name="T66" fmla="*/ 74 w 534"/>
                <a:gd name="T67" fmla="*/ 24 h 198"/>
                <a:gd name="T68" fmla="*/ 141 w 534"/>
                <a:gd name="T69" fmla="*/ 24 h 198"/>
                <a:gd name="T70" fmla="*/ 223 w 534"/>
                <a:gd name="T71" fmla="*/ 24 h 198"/>
                <a:gd name="T72" fmla="*/ 311 w 534"/>
                <a:gd name="T73" fmla="*/ 24 h 198"/>
                <a:gd name="T74" fmla="*/ 392 w 534"/>
                <a:gd name="T75" fmla="*/ 24 h 198"/>
                <a:gd name="T76" fmla="*/ 459 w 534"/>
                <a:gd name="T77" fmla="*/ 24 h 198"/>
                <a:gd name="T78" fmla="*/ 501 w 534"/>
                <a:gd name="T79" fmla="*/ 2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4" h="198">
                  <a:moveTo>
                    <a:pt x="522" y="0"/>
                  </a:moveTo>
                  <a:lnTo>
                    <a:pt x="0" y="0"/>
                  </a:lnTo>
                  <a:lnTo>
                    <a:pt x="0" y="102"/>
                  </a:lnTo>
                  <a:lnTo>
                    <a:pt x="126" y="198"/>
                  </a:lnTo>
                  <a:lnTo>
                    <a:pt x="131" y="193"/>
                  </a:lnTo>
                  <a:lnTo>
                    <a:pt x="140" y="183"/>
                  </a:lnTo>
                  <a:lnTo>
                    <a:pt x="152" y="172"/>
                  </a:lnTo>
                  <a:lnTo>
                    <a:pt x="159" y="165"/>
                  </a:lnTo>
                  <a:lnTo>
                    <a:pt x="162" y="165"/>
                  </a:lnTo>
                  <a:lnTo>
                    <a:pt x="170" y="165"/>
                  </a:lnTo>
                  <a:lnTo>
                    <a:pt x="182" y="165"/>
                  </a:lnTo>
                  <a:lnTo>
                    <a:pt x="195" y="165"/>
                  </a:lnTo>
                  <a:lnTo>
                    <a:pt x="211" y="165"/>
                  </a:lnTo>
                  <a:lnTo>
                    <a:pt x="229" y="165"/>
                  </a:lnTo>
                  <a:lnTo>
                    <a:pt x="247" y="165"/>
                  </a:lnTo>
                  <a:lnTo>
                    <a:pt x="267" y="165"/>
                  </a:lnTo>
                  <a:lnTo>
                    <a:pt x="286" y="165"/>
                  </a:lnTo>
                  <a:lnTo>
                    <a:pt x="305" y="165"/>
                  </a:lnTo>
                  <a:lnTo>
                    <a:pt x="322" y="165"/>
                  </a:lnTo>
                  <a:lnTo>
                    <a:pt x="338" y="165"/>
                  </a:lnTo>
                  <a:lnTo>
                    <a:pt x="352" y="165"/>
                  </a:lnTo>
                  <a:lnTo>
                    <a:pt x="363" y="165"/>
                  </a:lnTo>
                  <a:lnTo>
                    <a:pt x="372" y="165"/>
                  </a:lnTo>
                  <a:lnTo>
                    <a:pt x="375" y="165"/>
                  </a:lnTo>
                  <a:lnTo>
                    <a:pt x="382" y="172"/>
                  </a:lnTo>
                  <a:lnTo>
                    <a:pt x="393" y="183"/>
                  </a:lnTo>
                  <a:lnTo>
                    <a:pt x="403" y="193"/>
                  </a:lnTo>
                  <a:lnTo>
                    <a:pt x="407" y="198"/>
                  </a:lnTo>
                  <a:lnTo>
                    <a:pt x="534" y="102"/>
                  </a:lnTo>
                  <a:lnTo>
                    <a:pt x="534" y="0"/>
                  </a:lnTo>
                  <a:lnTo>
                    <a:pt x="522" y="0"/>
                  </a:lnTo>
                  <a:close/>
                  <a:moveTo>
                    <a:pt x="510" y="24"/>
                  </a:moveTo>
                  <a:lnTo>
                    <a:pt x="510" y="40"/>
                  </a:lnTo>
                  <a:lnTo>
                    <a:pt x="510" y="59"/>
                  </a:lnTo>
                  <a:lnTo>
                    <a:pt x="510" y="79"/>
                  </a:lnTo>
                  <a:lnTo>
                    <a:pt x="510" y="90"/>
                  </a:lnTo>
                  <a:lnTo>
                    <a:pt x="504" y="95"/>
                  </a:lnTo>
                  <a:lnTo>
                    <a:pt x="492" y="103"/>
                  </a:lnTo>
                  <a:lnTo>
                    <a:pt x="479" y="114"/>
                  </a:lnTo>
                  <a:lnTo>
                    <a:pt x="461" y="126"/>
                  </a:lnTo>
                  <a:lnTo>
                    <a:pt x="445" y="139"/>
                  </a:lnTo>
                  <a:lnTo>
                    <a:pt x="430" y="150"/>
                  </a:lnTo>
                  <a:lnTo>
                    <a:pt x="418" y="160"/>
                  </a:lnTo>
                  <a:lnTo>
                    <a:pt x="410" y="165"/>
                  </a:lnTo>
                  <a:lnTo>
                    <a:pt x="403" y="158"/>
                  </a:lnTo>
                  <a:lnTo>
                    <a:pt x="395" y="150"/>
                  </a:lnTo>
                  <a:lnTo>
                    <a:pt x="388" y="143"/>
                  </a:lnTo>
                  <a:lnTo>
                    <a:pt x="385" y="141"/>
                  </a:lnTo>
                  <a:lnTo>
                    <a:pt x="148" y="141"/>
                  </a:lnTo>
                  <a:lnTo>
                    <a:pt x="146" y="143"/>
                  </a:lnTo>
                  <a:lnTo>
                    <a:pt x="139" y="150"/>
                  </a:lnTo>
                  <a:lnTo>
                    <a:pt x="131" y="158"/>
                  </a:lnTo>
                  <a:lnTo>
                    <a:pt x="124" y="165"/>
                  </a:lnTo>
                  <a:lnTo>
                    <a:pt x="116" y="160"/>
                  </a:lnTo>
                  <a:lnTo>
                    <a:pt x="103" y="150"/>
                  </a:lnTo>
                  <a:lnTo>
                    <a:pt x="88" y="139"/>
                  </a:lnTo>
                  <a:lnTo>
                    <a:pt x="72" y="126"/>
                  </a:lnTo>
                  <a:lnTo>
                    <a:pt x="55" y="114"/>
                  </a:lnTo>
                  <a:lnTo>
                    <a:pt x="41" y="103"/>
                  </a:lnTo>
                  <a:lnTo>
                    <a:pt x="30" y="95"/>
                  </a:lnTo>
                  <a:lnTo>
                    <a:pt x="24" y="90"/>
                  </a:lnTo>
                  <a:lnTo>
                    <a:pt x="24" y="79"/>
                  </a:lnTo>
                  <a:lnTo>
                    <a:pt x="24" y="59"/>
                  </a:lnTo>
                  <a:lnTo>
                    <a:pt x="24" y="40"/>
                  </a:lnTo>
                  <a:lnTo>
                    <a:pt x="24" y="24"/>
                  </a:lnTo>
                  <a:lnTo>
                    <a:pt x="33" y="24"/>
                  </a:lnTo>
                  <a:lnTo>
                    <a:pt x="50" y="24"/>
                  </a:lnTo>
                  <a:lnTo>
                    <a:pt x="74" y="24"/>
                  </a:lnTo>
                  <a:lnTo>
                    <a:pt x="106" y="24"/>
                  </a:lnTo>
                  <a:lnTo>
                    <a:pt x="141" y="24"/>
                  </a:lnTo>
                  <a:lnTo>
                    <a:pt x="182" y="24"/>
                  </a:lnTo>
                  <a:lnTo>
                    <a:pt x="223" y="24"/>
                  </a:lnTo>
                  <a:lnTo>
                    <a:pt x="267" y="24"/>
                  </a:lnTo>
                  <a:lnTo>
                    <a:pt x="311" y="24"/>
                  </a:lnTo>
                  <a:lnTo>
                    <a:pt x="352" y="24"/>
                  </a:lnTo>
                  <a:lnTo>
                    <a:pt x="392" y="24"/>
                  </a:lnTo>
                  <a:lnTo>
                    <a:pt x="428" y="24"/>
                  </a:lnTo>
                  <a:lnTo>
                    <a:pt x="459" y="24"/>
                  </a:lnTo>
                  <a:lnTo>
                    <a:pt x="483" y="24"/>
                  </a:lnTo>
                  <a:lnTo>
                    <a:pt x="501" y="24"/>
                  </a:lnTo>
                  <a:lnTo>
                    <a:pt x="51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28" name="Freeform 328">
              <a:extLst>
                <a:ext uri="{FF2B5EF4-FFF2-40B4-BE49-F238E27FC236}">
                  <a16:creationId xmlns:a16="http://schemas.microsoft.com/office/drawing/2014/main" id="{2C3EF774-E218-4299-9346-E02CE9825F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1" y="1216"/>
              <a:ext cx="387" cy="340"/>
            </a:xfrm>
            <a:custGeom>
              <a:avLst/>
              <a:gdLst>
                <a:gd name="T0" fmla="*/ 293 w 774"/>
                <a:gd name="T1" fmla="*/ 23 h 680"/>
                <a:gd name="T2" fmla="*/ 292 w 774"/>
                <a:gd name="T3" fmla="*/ 23 h 680"/>
                <a:gd name="T4" fmla="*/ 8 w 774"/>
                <a:gd name="T5" fmla="*/ 222 h 680"/>
                <a:gd name="T6" fmla="*/ 2 w 774"/>
                <a:gd name="T7" fmla="*/ 229 h 680"/>
                <a:gd name="T8" fmla="*/ 0 w 774"/>
                <a:gd name="T9" fmla="*/ 237 h 680"/>
                <a:gd name="T10" fmla="*/ 1 w 774"/>
                <a:gd name="T11" fmla="*/ 669 h 680"/>
                <a:gd name="T12" fmla="*/ 11 w 774"/>
                <a:gd name="T13" fmla="*/ 679 h 680"/>
                <a:gd name="T14" fmla="*/ 755 w 774"/>
                <a:gd name="T15" fmla="*/ 680 h 680"/>
                <a:gd name="T16" fmla="*/ 768 w 774"/>
                <a:gd name="T17" fmla="*/ 675 h 680"/>
                <a:gd name="T18" fmla="*/ 774 w 774"/>
                <a:gd name="T19" fmla="*/ 662 h 680"/>
                <a:gd name="T20" fmla="*/ 773 w 774"/>
                <a:gd name="T21" fmla="*/ 232 h 680"/>
                <a:gd name="T22" fmla="*/ 769 w 774"/>
                <a:gd name="T23" fmla="*/ 226 h 680"/>
                <a:gd name="T24" fmla="*/ 482 w 774"/>
                <a:gd name="T25" fmla="*/ 24 h 680"/>
                <a:gd name="T26" fmla="*/ 481 w 774"/>
                <a:gd name="T27" fmla="*/ 23 h 680"/>
                <a:gd name="T28" fmla="*/ 480 w 774"/>
                <a:gd name="T29" fmla="*/ 23 h 680"/>
                <a:gd name="T30" fmla="*/ 457 w 774"/>
                <a:gd name="T31" fmla="*/ 12 h 680"/>
                <a:gd name="T32" fmla="*/ 434 w 774"/>
                <a:gd name="T33" fmla="*/ 6 h 680"/>
                <a:gd name="T34" fmla="*/ 410 w 774"/>
                <a:gd name="T35" fmla="*/ 1 h 680"/>
                <a:gd name="T36" fmla="*/ 387 w 774"/>
                <a:gd name="T37" fmla="*/ 0 h 680"/>
                <a:gd name="T38" fmla="*/ 364 w 774"/>
                <a:gd name="T39" fmla="*/ 1 h 680"/>
                <a:gd name="T40" fmla="*/ 341 w 774"/>
                <a:gd name="T41" fmla="*/ 6 h 680"/>
                <a:gd name="T42" fmla="*/ 317 w 774"/>
                <a:gd name="T43" fmla="*/ 12 h 680"/>
                <a:gd name="T44" fmla="*/ 293 w 774"/>
                <a:gd name="T45" fmla="*/ 23 h 680"/>
                <a:gd name="T46" fmla="*/ 466 w 774"/>
                <a:gd name="T47" fmla="*/ 56 h 680"/>
                <a:gd name="T48" fmla="*/ 488 w 774"/>
                <a:gd name="T49" fmla="*/ 71 h 680"/>
                <a:gd name="T50" fmla="*/ 525 w 774"/>
                <a:gd name="T51" fmla="*/ 98 h 680"/>
                <a:gd name="T52" fmla="*/ 571 w 774"/>
                <a:gd name="T53" fmla="*/ 130 h 680"/>
                <a:gd name="T54" fmla="*/ 621 w 774"/>
                <a:gd name="T55" fmla="*/ 164 h 680"/>
                <a:gd name="T56" fmla="*/ 668 w 774"/>
                <a:gd name="T57" fmla="*/ 198 h 680"/>
                <a:gd name="T58" fmla="*/ 707 w 774"/>
                <a:gd name="T59" fmla="*/ 224 h 680"/>
                <a:gd name="T60" fmla="*/ 732 w 774"/>
                <a:gd name="T61" fmla="*/ 243 h 680"/>
                <a:gd name="T62" fmla="*/ 738 w 774"/>
                <a:gd name="T63" fmla="*/ 311 h 680"/>
                <a:gd name="T64" fmla="*/ 738 w 774"/>
                <a:gd name="T65" fmla="*/ 571 h 680"/>
                <a:gd name="T66" fmla="*/ 725 w 774"/>
                <a:gd name="T67" fmla="*/ 645 h 680"/>
                <a:gd name="T68" fmla="*/ 664 w 774"/>
                <a:gd name="T69" fmla="*/ 645 h 680"/>
                <a:gd name="T70" fmla="*/ 568 w 774"/>
                <a:gd name="T71" fmla="*/ 645 h 680"/>
                <a:gd name="T72" fmla="*/ 450 w 774"/>
                <a:gd name="T73" fmla="*/ 645 h 680"/>
                <a:gd name="T74" fmla="*/ 325 w 774"/>
                <a:gd name="T75" fmla="*/ 645 h 680"/>
                <a:gd name="T76" fmla="*/ 207 w 774"/>
                <a:gd name="T77" fmla="*/ 645 h 680"/>
                <a:gd name="T78" fmla="*/ 110 w 774"/>
                <a:gd name="T79" fmla="*/ 645 h 680"/>
                <a:gd name="T80" fmla="*/ 49 w 774"/>
                <a:gd name="T81" fmla="*/ 645 h 680"/>
                <a:gd name="T82" fmla="*/ 37 w 774"/>
                <a:gd name="T83" fmla="*/ 571 h 680"/>
                <a:gd name="T84" fmla="*/ 37 w 774"/>
                <a:gd name="T85" fmla="*/ 311 h 680"/>
                <a:gd name="T86" fmla="*/ 42 w 774"/>
                <a:gd name="T87" fmla="*/ 243 h 680"/>
                <a:gd name="T88" fmla="*/ 67 w 774"/>
                <a:gd name="T89" fmla="*/ 224 h 680"/>
                <a:gd name="T90" fmla="*/ 106 w 774"/>
                <a:gd name="T91" fmla="*/ 198 h 680"/>
                <a:gd name="T92" fmla="*/ 153 w 774"/>
                <a:gd name="T93" fmla="*/ 164 h 680"/>
                <a:gd name="T94" fmla="*/ 202 w 774"/>
                <a:gd name="T95" fmla="*/ 130 h 680"/>
                <a:gd name="T96" fmla="*/ 249 w 774"/>
                <a:gd name="T97" fmla="*/ 98 h 680"/>
                <a:gd name="T98" fmla="*/ 285 w 774"/>
                <a:gd name="T99" fmla="*/ 71 h 680"/>
                <a:gd name="T100" fmla="*/ 307 w 774"/>
                <a:gd name="T101" fmla="*/ 56 h 680"/>
                <a:gd name="T102" fmla="*/ 330 w 774"/>
                <a:gd name="T103" fmla="*/ 46 h 680"/>
                <a:gd name="T104" fmla="*/ 368 w 774"/>
                <a:gd name="T105" fmla="*/ 37 h 680"/>
                <a:gd name="T106" fmla="*/ 406 w 774"/>
                <a:gd name="T107" fmla="*/ 37 h 680"/>
                <a:gd name="T108" fmla="*/ 444 w 774"/>
                <a:gd name="T109" fmla="*/ 4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4" h="680">
                  <a:moveTo>
                    <a:pt x="293" y="23"/>
                  </a:moveTo>
                  <a:lnTo>
                    <a:pt x="293" y="23"/>
                  </a:lnTo>
                  <a:lnTo>
                    <a:pt x="292" y="23"/>
                  </a:lnTo>
                  <a:lnTo>
                    <a:pt x="292" y="23"/>
                  </a:lnTo>
                  <a:lnTo>
                    <a:pt x="291" y="24"/>
                  </a:lnTo>
                  <a:lnTo>
                    <a:pt x="8" y="222"/>
                  </a:lnTo>
                  <a:lnTo>
                    <a:pt x="4" y="226"/>
                  </a:lnTo>
                  <a:lnTo>
                    <a:pt x="2" y="229"/>
                  </a:lnTo>
                  <a:lnTo>
                    <a:pt x="1" y="232"/>
                  </a:lnTo>
                  <a:lnTo>
                    <a:pt x="0" y="237"/>
                  </a:lnTo>
                  <a:lnTo>
                    <a:pt x="0" y="662"/>
                  </a:lnTo>
                  <a:lnTo>
                    <a:pt x="1" y="669"/>
                  </a:lnTo>
                  <a:lnTo>
                    <a:pt x="6" y="675"/>
                  </a:lnTo>
                  <a:lnTo>
                    <a:pt x="11" y="679"/>
                  </a:lnTo>
                  <a:lnTo>
                    <a:pt x="18" y="680"/>
                  </a:lnTo>
                  <a:lnTo>
                    <a:pt x="755" y="680"/>
                  </a:lnTo>
                  <a:lnTo>
                    <a:pt x="762" y="679"/>
                  </a:lnTo>
                  <a:lnTo>
                    <a:pt x="768" y="675"/>
                  </a:lnTo>
                  <a:lnTo>
                    <a:pt x="773" y="669"/>
                  </a:lnTo>
                  <a:lnTo>
                    <a:pt x="774" y="662"/>
                  </a:lnTo>
                  <a:lnTo>
                    <a:pt x="774" y="237"/>
                  </a:lnTo>
                  <a:lnTo>
                    <a:pt x="773" y="232"/>
                  </a:lnTo>
                  <a:lnTo>
                    <a:pt x="771" y="229"/>
                  </a:lnTo>
                  <a:lnTo>
                    <a:pt x="769" y="226"/>
                  </a:lnTo>
                  <a:lnTo>
                    <a:pt x="766" y="222"/>
                  </a:lnTo>
                  <a:lnTo>
                    <a:pt x="482" y="24"/>
                  </a:lnTo>
                  <a:lnTo>
                    <a:pt x="481" y="23"/>
                  </a:lnTo>
                  <a:lnTo>
                    <a:pt x="481" y="23"/>
                  </a:lnTo>
                  <a:lnTo>
                    <a:pt x="481" y="23"/>
                  </a:lnTo>
                  <a:lnTo>
                    <a:pt x="480" y="23"/>
                  </a:lnTo>
                  <a:lnTo>
                    <a:pt x="469" y="17"/>
                  </a:lnTo>
                  <a:lnTo>
                    <a:pt x="457" y="12"/>
                  </a:lnTo>
                  <a:lnTo>
                    <a:pt x="445" y="9"/>
                  </a:lnTo>
                  <a:lnTo>
                    <a:pt x="434" y="6"/>
                  </a:lnTo>
                  <a:lnTo>
                    <a:pt x="421" y="3"/>
                  </a:lnTo>
                  <a:lnTo>
                    <a:pt x="410" y="1"/>
                  </a:lnTo>
                  <a:lnTo>
                    <a:pt x="398" y="0"/>
                  </a:lnTo>
                  <a:lnTo>
                    <a:pt x="387" y="0"/>
                  </a:lnTo>
                  <a:lnTo>
                    <a:pt x="375" y="0"/>
                  </a:lnTo>
                  <a:lnTo>
                    <a:pt x="364" y="1"/>
                  </a:lnTo>
                  <a:lnTo>
                    <a:pt x="352" y="3"/>
                  </a:lnTo>
                  <a:lnTo>
                    <a:pt x="341" y="6"/>
                  </a:lnTo>
                  <a:lnTo>
                    <a:pt x="328" y="9"/>
                  </a:lnTo>
                  <a:lnTo>
                    <a:pt x="317" y="12"/>
                  </a:lnTo>
                  <a:lnTo>
                    <a:pt x="305" y="17"/>
                  </a:lnTo>
                  <a:lnTo>
                    <a:pt x="293" y="23"/>
                  </a:lnTo>
                  <a:close/>
                  <a:moveTo>
                    <a:pt x="463" y="54"/>
                  </a:moveTo>
                  <a:lnTo>
                    <a:pt x="466" y="56"/>
                  </a:lnTo>
                  <a:lnTo>
                    <a:pt x="474" y="62"/>
                  </a:lnTo>
                  <a:lnTo>
                    <a:pt x="488" y="71"/>
                  </a:lnTo>
                  <a:lnTo>
                    <a:pt x="504" y="84"/>
                  </a:lnTo>
                  <a:lnTo>
                    <a:pt x="525" y="98"/>
                  </a:lnTo>
                  <a:lnTo>
                    <a:pt x="547" y="113"/>
                  </a:lnTo>
                  <a:lnTo>
                    <a:pt x="571" y="130"/>
                  </a:lnTo>
                  <a:lnTo>
                    <a:pt x="595" y="147"/>
                  </a:lnTo>
                  <a:lnTo>
                    <a:pt x="621" y="164"/>
                  </a:lnTo>
                  <a:lnTo>
                    <a:pt x="645" y="182"/>
                  </a:lnTo>
                  <a:lnTo>
                    <a:pt x="668" y="198"/>
                  </a:lnTo>
                  <a:lnTo>
                    <a:pt x="688" y="212"/>
                  </a:lnTo>
                  <a:lnTo>
                    <a:pt x="707" y="224"/>
                  </a:lnTo>
                  <a:lnTo>
                    <a:pt x="722" y="235"/>
                  </a:lnTo>
                  <a:lnTo>
                    <a:pt x="732" y="243"/>
                  </a:lnTo>
                  <a:lnTo>
                    <a:pt x="738" y="246"/>
                  </a:lnTo>
                  <a:lnTo>
                    <a:pt x="738" y="311"/>
                  </a:lnTo>
                  <a:lnTo>
                    <a:pt x="738" y="440"/>
                  </a:lnTo>
                  <a:lnTo>
                    <a:pt x="738" y="571"/>
                  </a:lnTo>
                  <a:lnTo>
                    <a:pt x="738" y="645"/>
                  </a:lnTo>
                  <a:lnTo>
                    <a:pt x="725" y="645"/>
                  </a:lnTo>
                  <a:lnTo>
                    <a:pt x="700" y="645"/>
                  </a:lnTo>
                  <a:lnTo>
                    <a:pt x="664" y="645"/>
                  </a:lnTo>
                  <a:lnTo>
                    <a:pt x="619" y="645"/>
                  </a:lnTo>
                  <a:lnTo>
                    <a:pt x="568" y="645"/>
                  </a:lnTo>
                  <a:lnTo>
                    <a:pt x="510" y="645"/>
                  </a:lnTo>
                  <a:lnTo>
                    <a:pt x="450" y="645"/>
                  </a:lnTo>
                  <a:lnTo>
                    <a:pt x="388" y="645"/>
                  </a:lnTo>
                  <a:lnTo>
                    <a:pt x="325" y="645"/>
                  </a:lnTo>
                  <a:lnTo>
                    <a:pt x="265" y="645"/>
                  </a:lnTo>
                  <a:lnTo>
                    <a:pt x="207" y="645"/>
                  </a:lnTo>
                  <a:lnTo>
                    <a:pt x="155" y="645"/>
                  </a:lnTo>
                  <a:lnTo>
                    <a:pt x="110" y="645"/>
                  </a:lnTo>
                  <a:lnTo>
                    <a:pt x="75" y="645"/>
                  </a:lnTo>
                  <a:lnTo>
                    <a:pt x="49" y="645"/>
                  </a:lnTo>
                  <a:lnTo>
                    <a:pt x="37" y="645"/>
                  </a:lnTo>
                  <a:lnTo>
                    <a:pt x="37" y="571"/>
                  </a:lnTo>
                  <a:lnTo>
                    <a:pt x="37" y="440"/>
                  </a:lnTo>
                  <a:lnTo>
                    <a:pt x="37" y="311"/>
                  </a:lnTo>
                  <a:lnTo>
                    <a:pt x="37" y="246"/>
                  </a:lnTo>
                  <a:lnTo>
                    <a:pt x="42" y="243"/>
                  </a:lnTo>
                  <a:lnTo>
                    <a:pt x="53" y="235"/>
                  </a:lnTo>
                  <a:lnTo>
                    <a:pt x="67" y="224"/>
                  </a:lnTo>
                  <a:lnTo>
                    <a:pt x="85" y="212"/>
                  </a:lnTo>
                  <a:lnTo>
                    <a:pt x="106" y="198"/>
                  </a:lnTo>
                  <a:lnTo>
                    <a:pt x="129" y="182"/>
                  </a:lnTo>
                  <a:lnTo>
                    <a:pt x="153" y="164"/>
                  </a:lnTo>
                  <a:lnTo>
                    <a:pt x="178" y="147"/>
                  </a:lnTo>
                  <a:lnTo>
                    <a:pt x="202" y="130"/>
                  </a:lnTo>
                  <a:lnTo>
                    <a:pt x="227" y="113"/>
                  </a:lnTo>
                  <a:lnTo>
                    <a:pt x="249" y="98"/>
                  </a:lnTo>
                  <a:lnTo>
                    <a:pt x="269" y="84"/>
                  </a:lnTo>
                  <a:lnTo>
                    <a:pt x="285" y="71"/>
                  </a:lnTo>
                  <a:lnTo>
                    <a:pt x="299" y="62"/>
                  </a:lnTo>
                  <a:lnTo>
                    <a:pt x="307" y="56"/>
                  </a:lnTo>
                  <a:lnTo>
                    <a:pt x="311" y="54"/>
                  </a:lnTo>
                  <a:lnTo>
                    <a:pt x="330" y="46"/>
                  </a:lnTo>
                  <a:lnTo>
                    <a:pt x="349" y="40"/>
                  </a:lnTo>
                  <a:lnTo>
                    <a:pt x="368" y="37"/>
                  </a:lnTo>
                  <a:lnTo>
                    <a:pt x="387" y="34"/>
                  </a:lnTo>
                  <a:lnTo>
                    <a:pt x="406" y="37"/>
                  </a:lnTo>
                  <a:lnTo>
                    <a:pt x="425" y="40"/>
                  </a:lnTo>
                  <a:lnTo>
                    <a:pt x="444" y="46"/>
                  </a:lnTo>
                  <a:lnTo>
                    <a:pt x="463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29" name="Freeform 329">
              <a:extLst>
                <a:ext uri="{FF2B5EF4-FFF2-40B4-BE49-F238E27FC236}">
                  <a16:creationId xmlns:a16="http://schemas.microsoft.com/office/drawing/2014/main" id="{D1D13EF6-CDB4-4871-A927-394958836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0" y="1462"/>
              <a:ext cx="111" cy="181"/>
            </a:xfrm>
            <a:custGeom>
              <a:avLst/>
              <a:gdLst>
                <a:gd name="T0" fmla="*/ 0 w 223"/>
                <a:gd name="T1" fmla="*/ 0 h 360"/>
                <a:gd name="T2" fmla="*/ 25 w 223"/>
                <a:gd name="T3" fmla="*/ 277 h 360"/>
                <a:gd name="T4" fmla="*/ 99 w 223"/>
                <a:gd name="T5" fmla="*/ 237 h 360"/>
                <a:gd name="T6" fmla="*/ 167 w 223"/>
                <a:gd name="T7" fmla="*/ 360 h 360"/>
                <a:gd name="T8" fmla="*/ 217 w 223"/>
                <a:gd name="T9" fmla="*/ 332 h 360"/>
                <a:gd name="T10" fmla="*/ 149 w 223"/>
                <a:gd name="T11" fmla="*/ 209 h 360"/>
                <a:gd name="T12" fmla="*/ 223 w 223"/>
                <a:gd name="T13" fmla="*/ 168 h 360"/>
                <a:gd name="T14" fmla="*/ 0 w 223"/>
                <a:gd name="T15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360">
                  <a:moveTo>
                    <a:pt x="0" y="0"/>
                  </a:moveTo>
                  <a:lnTo>
                    <a:pt x="25" y="277"/>
                  </a:lnTo>
                  <a:lnTo>
                    <a:pt x="99" y="237"/>
                  </a:lnTo>
                  <a:lnTo>
                    <a:pt x="167" y="360"/>
                  </a:lnTo>
                  <a:lnTo>
                    <a:pt x="217" y="332"/>
                  </a:lnTo>
                  <a:lnTo>
                    <a:pt x="149" y="209"/>
                  </a:lnTo>
                  <a:lnTo>
                    <a:pt x="223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30" name="Freeform 330">
              <a:extLst>
                <a:ext uri="{FF2B5EF4-FFF2-40B4-BE49-F238E27FC236}">
                  <a16:creationId xmlns:a16="http://schemas.microsoft.com/office/drawing/2014/main" id="{EBDE6DCE-4A1A-4523-9BBB-3253965B81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1" y="1447"/>
              <a:ext cx="133" cy="205"/>
            </a:xfrm>
            <a:custGeom>
              <a:avLst/>
              <a:gdLst>
                <a:gd name="T0" fmla="*/ 30 w 266"/>
                <a:gd name="T1" fmla="*/ 330 h 410"/>
                <a:gd name="T2" fmla="*/ 40 w 266"/>
                <a:gd name="T3" fmla="*/ 324 h 410"/>
                <a:gd name="T4" fmla="*/ 63 w 266"/>
                <a:gd name="T5" fmla="*/ 311 h 410"/>
                <a:gd name="T6" fmla="*/ 91 w 266"/>
                <a:gd name="T7" fmla="*/ 296 h 410"/>
                <a:gd name="T8" fmla="*/ 111 w 266"/>
                <a:gd name="T9" fmla="*/ 285 h 410"/>
                <a:gd name="T10" fmla="*/ 126 w 266"/>
                <a:gd name="T11" fmla="*/ 313 h 410"/>
                <a:gd name="T12" fmla="*/ 149 w 266"/>
                <a:gd name="T13" fmla="*/ 354 h 410"/>
                <a:gd name="T14" fmla="*/ 171 w 266"/>
                <a:gd name="T15" fmla="*/ 394 h 410"/>
                <a:gd name="T16" fmla="*/ 180 w 266"/>
                <a:gd name="T17" fmla="*/ 410 h 410"/>
                <a:gd name="T18" fmla="*/ 251 w 266"/>
                <a:gd name="T19" fmla="*/ 364 h 410"/>
                <a:gd name="T20" fmla="*/ 235 w 266"/>
                <a:gd name="T21" fmla="*/ 335 h 410"/>
                <a:gd name="T22" fmla="*/ 211 w 266"/>
                <a:gd name="T23" fmla="*/ 292 h 410"/>
                <a:gd name="T24" fmla="*/ 190 w 266"/>
                <a:gd name="T25" fmla="*/ 255 h 410"/>
                <a:gd name="T26" fmla="*/ 192 w 266"/>
                <a:gd name="T27" fmla="*/ 239 h 410"/>
                <a:gd name="T28" fmla="*/ 218 w 266"/>
                <a:gd name="T29" fmla="*/ 225 h 410"/>
                <a:gd name="T30" fmla="*/ 244 w 266"/>
                <a:gd name="T31" fmla="*/ 210 h 410"/>
                <a:gd name="T32" fmla="*/ 264 w 266"/>
                <a:gd name="T33" fmla="*/ 200 h 410"/>
                <a:gd name="T34" fmla="*/ 0 w 266"/>
                <a:gd name="T35" fmla="*/ 0 h 410"/>
                <a:gd name="T36" fmla="*/ 34 w 266"/>
                <a:gd name="T37" fmla="*/ 60 h 410"/>
                <a:gd name="T38" fmla="*/ 74 w 266"/>
                <a:gd name="T39" fmla="*/ 90 h 410"/>
                <a:gd name="T40" fmla="*/ 128 w 266"/>
                <a:gd name="T41" fmla="*/ 131 h 410"/>
                <a:gd name="T42" fmla="*/ 181 w 266"/>
                <a:gd name="T43" fmla="*/ 170 h 410"/>
                <a:gd name="T44" fmla="*/ 214 w 266"/>
                <a:gd name="T45" fmla="*/ 195 h 410"/>
                <a:gd name="T46" fmla="*/ 195 w 266"/>
                <a:gd name="T47" fmla="*/ 206 h 410"/>
                <a:gd name="T48" fmla="*/ 173 w 266"/>
                <a:gd name="T49" fmla="*/ 219 h 410"/>
                <a:gd name="T50" fmla="*/ 154 w 266"/>
                <a:gd name="T51" fmla="*/ 229 h 410"/>
                <a:gd name="T52" fmla="*/ 146 w 266"/>
                <a:gd name="T53" fmla="*/ 233 h 410"/>
                <a:gd name="T54" fmla="*/ 156 w 266"/>
                <a:gd name="T55" fmla="*/ 250 h 410"/>
                <a:gd name="T56" fmla="*/ 176 w 266"/>
                <a:gd name="T57" fmla="*/ 288 h 410"/>
                <a:gd name="T58" fmla="*/ 199 w 266"/>
                <a:gd name="T59" fmla="*/ 330 h 410"/>
                <a:gd name="T60" fmla="*/ 215 w 266"/>
                <a:gd name="T61" fmla="*/ 358 h 410"/>
                <a:gd name="T62" fmla="*/ 203 w 266"/>
                <a:gd name="T63" fmla="*/ 365 h 410"/>
                <a:gd name="T64" fmla="*/ 190 w 266"/>
                <a:gd name="T65" fmla="*/ 372 h 410"/>
                <a:gd name="T66" fmla="*/ 174 w 266"/>
                <a:gd name="T67" fmla="*/ 344 h 410"/>
                <a:gd name="T68" fmla="*/ 151 w 266"/>
                <a:gd name="T69" fmla="*/ 301 h 410"/>
                <a:gd name="T70" fmla="*/ 130 w 266"/>
                <a:gd name="T71" fmla="*/ 263 h 410"/>
                <a:gd name="T72" fmla="*/ 121 w 266"/>
                <a:gd name="T73" fmla="*/ 247 h 410"/>
                <a:gd name="T74" fmla="*/ 113 w 266"/>
                <a:gd name="T75" fmla="*/ 252 h 410"/>
                <a:gd name="T76" fmla="*/ 96 w 266"/>
                <a:gd name="T77" fmla="*/ 262 h 410"/>
                <a:gd name="T78" fmla="*/ 73 w 266"/>
                <a:gd name="T79" fmla="*/ 275 h 410"/>
                <a:gd name="T80" fmla="*/ 53 w 266"/>
                <a:gd name="T81" fmla="*/ 285 h 410"/>
                <a:gd name="T82" fmla="*/ 44 w 266"/>
                <a:gd name="T83" fmla="*/ 177 h 410"/>
                <a:gd name="T84" fmla="*/ 34 w 266"/>
                <a:gd name="T85" fmla="*/ 6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410">
                  <a:moveTo>
                    <a:pt x="4" y="31"/>
                  </a:moveTo>
                  <a:lnTo>
                    <a:pt x="30" y="330"/>
                  </a:lnTo>
                  <a:lnTo>
                    <a:pt x="32" y="329"/>
                  </a:lnTo>
                  <a:lnTo>
                    <a:pt x="40" y="324"/>
                  </a:lnTo>
                  <a:lnTo>
                    <a:pt x="51" y="319"/>
                  </a:lnTo>
                  <a:lnTo>
                    <a:pt x="63" y="311"/>
                  </a:lnTo>
                  <a:lnTo>
                    <a:pt x="77" y="304"/>
                  </a:lnTo>
                  <a:lnTo>
                    <a:pt x="91" y="296"/>
                  </a:lnTo>
                  <a:lnTo>
                    <a:pt x="103" y="290"/>
                  </a:lnTo>
                  <a:lnTo>
                    <a:pt x="111" y="285"/>
                  </a:lnTo>
                  <a:lnTo>
                    <a:pt x="116" y="297"/>
                  </a:lnTo>
                  <a:lnTo>
                    <a:pt x="126" y="313"/>
                  </a:lnTo>
                  <a:lnTo>
                    <a:pt x="137" y="334"/>
                  </a:lnTo>
                  <a:lnTo>
                    <a:pt x="149" y="354"/>
                  </a:lnTo>
                  <a:lnTo>
                    <a:pt x="160" y="375"/>
                  </a:lnTo>
                  <a:lnTo>
                    <a:pt x="171" y="394"/>
                  </a:lnTo>
                  <a:lnTo>
                    <a:pt x="177" y="405"/>
                  </a:lnTo>
                  <a:lnTo>
                    <a:pt x="180" y="410"/>
                  </a:lnTo>
                  <a:lnTo>
                    <a:pt x="253" y="368"/>
                  </a:lnTo>
                  <a:lnTo>
                    <a:pt x="251" y="364"/>
                  </a:lnTo>
                  <a:lnTo>
                    <a:pt x="244" y="352"/>
                  </a:lnTo>
                  <a:lnTo>
                    <a:pt x="235" y="335"/>
                  </a:lnTo>
                  <a:lnTo>
                    <a:pt x="224" y="314"/>
                  </a:lnTo>
                  <a:lnTo>
                    <a:pt x="211" y="292"/>
                  </a:lnTo>
                  <a:lnTo>
                    <a:pt x="201" y="271"/>
                  </a:lnTo>
                  <a:lnTo>
                    <a:pt x="190" y="255"/>
                  </a:lnTo>
                  <a:lnTo>
                    <a:pt x="184" y="244"/>
                  </a:lnTo>
                  <a:lnTo>
                    <a:pt x="192" y="239"/>
                  </a:lnTo>
                  <a:lnTo>
                    <a:pt x="204" y="233"/>
                  </a:lnTo>
                  <a:lnTo>
                    <a:pt x="218" y="225"/>
                  </a:lnTo>
                  <a:lnTo>
                    <a:pt x="232" y="217"/>
                  </a:lnTo>
                  <a:lnTo>
                    <a:pt x="244" y="210"/>
                  </a:lnTo>
                  <a:lnTo>
                    <a:pt x="256" y="205"/>
                  </a:lnTo>
                  <a:lnTo>
                    <a:pt x="264" y="200"/>
                  </a:lnTo>
                  <a:lnTo>
                    <a:pt x="266" y="199"/>
                  </a:lnTo>
                  <a:lnTo>
                    <a:pt x="0" y="0"/>
                  </a:lnTo>
                  <a:lnTo>
                    <a:pt x="4" y="31"/>
                  </a:lnTo>
                  <a:close/>
                  <a:moveTo>
                    <a:pt x="34" y="60"/>
                  </a:moveTo>
                  <a:lnTo>
                    <a:pt x="51" y="72"/>
                  </a:lnTo>
                  <a:lnTo>
                    <a:pt x="74" y="90"/>
                  </a:lnTo>
                  <a:lnTo>
                    <a:pt x="100" y="109"/>
                  </a:lnTo>
                  <a:lnTo>
                    <a:pt x="128" y="131"/>
                  </a:lnTo>
                  <a:lnTo>
                    <a:pt x="156" y="152"/>
                  </a:lnTo>
                  <a:lnTo>
                    <a:pt x="181" y="170"/>
                  </a:lnTo>
                  <a:lnTo>
                    <a:pt x="201" y="185"/>
                  </a:lnTo>
                  <a:lnTo>
                    <a:pt x="214" y="195"/>
                  </a:lnTo>
                  <a:lnTo>
                    <a:pt x="205" y="200"/>
                  </a:lnTo>
                  <a:lnTo>
                    <a:pt x="195" y="206"/>
                  </a:lnTo>
                  <a:lnTo>
                    <a:pt x="183" y="213"/>
                  </a:lnTo>
                  <a:lnTo>
                    <a:pt x="173" y="219"/>
                  </a:lnTo>
                  <a:lnTo>
                    <a:pt x="162" y="224"/>
                  </a:lnTo>
                  <a:lnTo>
                    <a:pt x="154" y="229"/>
                  </a:lnTo>
                  <a:lnTo>
                    <a:pt x="149" y="232"/>
                  </a:lnTo>
                  <a:lnTo>
                    <a:pt x="146" y="233"/>
                  </a:lnTo>
                  <a:lnTo>
                    <a:pt x="149" y="238"/>
                  </a:lnTo>
                  <a:lnTo>
                    <a:pt x="156" y="250"/>
                  </a:lnTo>
                  <a:lnTo>
                    <a:pt x="165" y="267"/>
                  </a:lnTo>
                  <a:lnTo>
                    <a:pt x="176" y="288"/>
                  </a:lnTo>
                  <a:lnTo>
                    <a:pt x="189" y="309"/>
                  </a:lnTo>
                  <a:lnTo>
                    <a:pt x="199" y="330"/>
                  </a:lnTo>
                  <a:lnTo>
                    <a:pt x="210" y="346"/>
                  </a:lnTo>
                  <a:lnTo>
                    <a:pt x="215" y="358"/>
                  </a:lnTo>
                  <a:lnTo>
                    <a:pt x="209" y="361"/>
                  </a:lnTo>
                  <a:lnTo>
                    <a:pt x="203" y="365"/>
                  </a:lnTo>
                  <a:lnTo>
                    <a:pt x="197" y="368"/>
                  </a:lnTo>
                  <a:lnTo>
                    <a:pt x="190" y="372"/>
                  </a:lnTo>
                  <a:lnTo>
                    <a:pt x="184" y="360"/>
                  </a:lnTo>
                  <a:lnTo>
                    <a:pt x="174" y="344"/>
                  </a:lnTo>
                  <a:lnTo>
                    <a:pt x="164" y="323"/>
                  </a:lnTo>
                  <a:lnTo>
                    <a:pt x="151" y="301"/>
                  </a:lnTo>
                  <a:lnTo>
                    <a:pt x="139" y="281"/>
                  </a:lnTo>
                  <a:lnTo>
                    <a:pt x="130" y="263"/>
                  </a:lnTo>
                  <a:lnTo>
                    <a:pt x="123" y="252"/>
                  </a:lnTo>
                  <a:lnTo>
                    <a:pt x="121" y="247"/>
                  </a:lnTo>
                  <a:lnTo>
                    <a:pt x="119" y="248"/>
                  </a:lnTo>
                  <a:lnTo>
                    <a:pt x="113" y="252"/>
                  </a:lnTo>
                  <a:lnTo>
                    <a:pt x="105" y="257"/>
                  </a:lnTo>
                  <a:lnTo>
                    <a:pt x="96" y="262"/>
                  </a:lnTo>
                  <a:lnTo>
                    <a:pt x="84" y="268"/>
                  </a:lnTo>
                  <a:lnTo>
                    <a:pt x="73" y="275"/>
                  </a:lnTo>
                  <a:lnTo>
                    <a:pt x="62" y="281"/>
                  </a:lnTo>
                  <a:lnTo>
                    <a:pt x="53" y="285"/>
                  </a:lnTo>
                  <a:lnTo>
                    <a:pt x="50" y="243"/>
                  </a:lnTo>
                  <a:lnTo>
                    <a:pt x="44" y="177"/>
                  </a:lnTo>
                  <a:lnTo>
                    <a:pt x="38" y="109"/>
                  </a:lnTo>
                  <a:lnTo>
                    <a:pt x="3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355" name="Text Box 355">
            <a:extLst>
              <a:ext uri="{FF2B5EF4-FFF2-40B4-BE49-F238E27FC236}">
                <a16:creationId xmlns:a16="http://schemas.microsoft.com/office/drawing/2014/main" id="{0E3CF664-1ECA-42CB-A3C2-F796ABC92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0531" y="1193006"/>
            <a:ext cx="1441100" cy="953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 marL="195263" indent="-195263"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195263" marR="0" lvl="0" indent="-19526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100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sng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</a:rPr>
              <a:t>RADIUS-Server:</a:t>
            </a:r>
            <a:r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</a:rPr>
              <a:t> </a:t>
            </a:r>
          </a:p>
          <a:p>
            <a:pPr marL="195263" marR="0" lvl="0" indent="-19526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10000"/>
              </a:spcAft>
              <a:buClrTx/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</a:rPr>
              <a:t>Prüfen, </a:t>
            </a:r>
            <a:br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</a:rPr>
            </a:br>
            <a:r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</a:rPr>
              <a:t>Verarbeiten.</a:t>
            </a:r>
          </a:p>
        </p:txBody>
      </p:sp>
      <p:sp>
        <p:nvSpPr>
          <p:cNvPr id="356" name="Text Box 356">
            <a:extLst>
              <a:ext uri="{FF2B5EF4-FFF2-40B4-BE49-F238E27FC236}">
                <a16:creationId xmlns:a16="http://schemas.microsoft.com/office/drawing/2014/main" id="{0AA29B12-7959-43AC-A13D-1D7FC54610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893" y="1185069"/>
            <a:ext cx="2143125" cy="953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800" rIns="0" bIns="46800">
            <a:spAutoFit/>
          </a:bodyPr>
          <a:lstStyle>
            <a:lvl1pPr marL="195263" indent="-195263"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195263" marR="0" lvl="0" indent="-19526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10000"/>
              </a:spcAft>
              <a:buClrTx/>
              <a:buSzPct val="75000"/>
              <a:buFont typeface="Wingdings" pitchFamily="2" charset="2"/>
              <a:buNone/>
              <a:tabLst/>
              <a:defRPr/>
            </a:pPr>
            <a:r>
              <a:rPr kumimoji="0" lang="de-DE" sz="1800" b="0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</a:rPr>
              <a:t>RADIUS-Client:</a:t>
            </a:r>
          </a:p>
          <a:p>
            <a:pPr marL="195263" marR="0" lvl="0" indent="-19526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10000"/>
              </a:spcAft>
              <a:buClrTx/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</a:rPr>
              <a:t>Authentisierungs-anfrage an „XYZ“.</a:t>
            </a:r>
          </a:p>
        </p:txBody>
      </p:sp>
      <p:sp>
        <p:nvSpPr>
          <p:cNvPr id="357" name="Text Box 357">
            <a:extLst>
              <a:ext uri="{FF2B5EF4-FFF2-40B4-BE49-F238E27FC236}">
                <a16:creationId xmlns:a16="http://schemas.microsoft.com/office/drawing/2014/main" id="{5E8C15B8-EAD7-421C-B52B-14143D83D0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7568" y="1185069"/>
            <a:ext cx="2143125" cy="67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800" rIns="0" bIns="46800">
            <a:spAutoFit/>
          </a:bodyPr>
          <a:lstStyle>
            <a:lvl1pPr marL="195263" indent="-195263"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195263" marR="0" lvl="0" indent="-19526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10000"/>
              </a:spcAft>
              <a:buClrTx/>
              <a:buSzPct val="75000"/>
              <a:buFont typeface="Wingdings" pitchFamily="2" charset="2"/>
              <a:buNone/>
              <a:tabLst/>
              <a:defRPr/>
            </a:pPr>
            <a:r>
              <a:rPr kumimoji="0" lang="de-DE" sz="1800" b="0" i="0" u="sng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</a:rPr>
              <a:t>RADIUS-Proxy:</a:t>
            </a:r>
          </a:p>
          <a:p>
            <a:pPr marL="195263" marR="0" lvl="0" indent="-19526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10000"/>
              </a:spcAft>
              <a:buClrTx/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</a:rPr>
              <a:t>„Routing“.</a:t>
            </a:r>
          </a:p>
        </p:txBody>
      </p:sp>
      <p:sp>
        <p:nvSpPr>
          <p:cNvPr id="358" name="AutoShape 358">
            <a:extLst>
              <a:ext uri="{FF2B5EF4-FFF2-40B4-BE49-F238E27FC236}">
                <a16:creationId xmlns:a16="http://schemas.microsoft.com/office/drawing/2014/main" id="{3AA9AC6D-1462-4C1F-B0A2-1E81B532C777}"/>
              </a:ext>
            </a:extLst>
          </p:cNvPr>
          <p:cNvSpPr>
            <a:spLocks noChangeArrowheads="1"/>
          </p:cNvSpPr>
          <p:nvPr/>
        </p:nvSpPr>
        <p:spPr bwMode="auto">
          <a:xfrm rot="10800000" flipH="1" flipV="1">
            <a:off x="4906618" y="3531394"/>
            <a:ext cx="411163" cy="1733550"/>
          </a:xfrm>
          <a:prstGeom prst="downArrow">
            <a:avLst>
              <a:gd name="adj1" fmla="val 45935"/>
              <a:gd name="adj2" fmla="val 64200"/>
            </a:avLst>
          </a:prstGeom>
          <a:solidFill>
            <a:srgbClr val="D2CF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359" name="Rechteck 358">
            <a:extLst>
              <a:ext uri="{FF2B5EF4-FFF2-40B4-BE49-F238E27FC236}">
                <a16:creationId xmlns:a16="http://schemas.microsoft.com/office/drawing/2014/main" id="{058BC7D3-6476-41A9-8658-A7581A55DA66}"/>
              </a:ext>
            </a:extLst>
          </p:cNvPr>
          <p:cNvSpPr/>
          <p:nvPr/>
        </p:nvSpPr>
        <p:spPr>
          <a:xfrm>
            <a:off x="645769" y="5549721"/>
            <a:ext cx="79744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17: Architektur von RADIUS mit optionalen Komponenten</a:t>
            </a:r>
            <a:endParaRPr lang="de-DE" dirty="0">
              <a:latin typeface="Arial Narrow" panose="020B0606020202030204" pitchFamily="34" charset="0"/>
            </a:endParaRPr>
          </a:p>
        </p:txBody>
      </p:sp>
      <p:grpSp>
        <p:nvGrpSpPr>
          <p:cNvPr id="360" name="Group 307">
            <a:extLst>
              <a:ext uri="{FF2B5EF4-FFF2-40B4-BE49-F238E27FC236}">
                <a16:creationId xmlns:a16="http://schemas.microsoft.com/office/drawing/2014/main" id="{C416A471-9AC6-48B8-A4C0-F6BD6A3395D7}"/>
              </a:ext>
            </a:extLst>
          </p:cNvPr>
          <p:cNvGrpSpPr>
            <a:grpSpLocks/>
          </p:cNvGrpSpPr>
          <p:nvPr/>
        </p:nvGrpSpPr>
        <p:grpSpPr bwMode="auto">
          <a:xfrm>
            <a:off x="6057142" y="2526244"/>
            <a:ext cx="613951" cy="628734"/>
            <a:chOff x="3401" y="1171"/>
            <a:chExt cx="525" cy="525"/>
          </a:xfrm>
        </p:grpSpPr>
        <p:sp>
          <p:nvSpPr>
            <p:cNvPr id="361" name="Freeform 309">
              <a:extLst>
                <a:ext uri="{FF2B5EF4-FFF2-40B4-BE49-F238E27FC236}">
                  <a16:creationId xmlns:a16="http://schemas.microsoft.com/office/drawing/2014/main" id="{9C5D3879-B093-468A-8D73-074280ABF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1" y="1171"/>
              <a:ext cx="525" cy="525"/>
            </a:xfrm>
            <a:custGeom>
              <a:avLst/>
              <a:gdLst>
                <a:gd name="T0" fmla="*/ 1047 w 1049"/>
                <a:gd name="T1" fmla="*/ 578 h 1049"/>
                <a:gd name="T2" fmla="*/ 1026 w 1049"/>
                <a:gd name="T3" fmla="*/ 681 h 1049"/>
                <a:gd name="T4" fmla="*/ 986 w 1049"/>
                <a:gd name="T5" fmla="*/ 775 h 1049"/>
                <a:gd name="T6" fmla="*/ 930 w 1049"/>
                <a:gd name="T7" fmla="*/ 858 h 1049"/>
                <a:gd name="T8" fmla="*/ 858 w 1049"/>
                <a:gd name="T9" fmla="*/ 929 h 1049"/>
                <a:gd name="T10" fmla="*/ 774 w 1049"/>
                <a:gd name="T11" fmla="*/ 986 h 1049"/>
                <a:gd name="T12" fmla="*/ 681 w 1049"/>
                <a:gd name="T13" fmla="*/ 1026 h 1049"/>
                <a:gd name="T14" fmla="*/ 578 w 1049"/>
                <a:gd name="T15" fmla="*/ 1047 h 1049"/>
                <a:gd name="T16" fmla="*/ 471 w 1049"/>
                <a:gd name="T17" fmla="*/ 1047 h 1049"/>
                <a:gd name="T18" fmla="*/ 369 w 1049"/>
                <a:gd name="T19" fmla="*/ 1026 h 1049"/>
                <a:gd name="T20" fmla="*/ 274 w 1049"/>
                <a:gd name="T21" fmla="*/ 986 h 1049"/>
                <a:gd name="T22" fmla="*/ 191 w 1049"/>
                <a:gd name="T23" fmla="*/ 929 h 1049"/>
                <a:gd name="T24" fmla="*/ 120 w 1049"/>
                <a:gd name="T25" fmla="*/ 858 h 1049"/>
                <a:gd name="T26" fmla="*/ 64 w 1049"/>
                <a:gd name="T27" fmla="*/ 775 h 1049"/>
                <a:gd name="T28" fmla="*/ 23 w 1049"/>
                <a:gd name="T29" fmla="*/ 681 h 1049"/>
                <a:gd name="T30" fmla="*/ 3 w 1049"/>
                <a:gd name="T31" fmla="*/ 578 h 1049"/>
                <a:gd name="T32" fmla="*/ 3 w 1049"/>
                <a:gd name="T33" fmla="*/ 471 h 1049"/>
                <a:gd name="T34" fmla="*/ 23 w 1049"/>
                <a:gd name="T35" fmla="*/ 368 h 1049"/>
                <a:gd name="T36" fmla="*/ 64 w 1049"/>
                <a:gd name="T37" fmla="*/ 275 h 1049"/>
                <a:gd name="T38" fmla="*/ 120 w 1049"/>
                <a:gd name="T39" fmla="*/ 191 h 1049"/>
                <a:gd name="T40" fmla="*/ 191 w 1049"/>
                <a:gd name="T41" fmla="*/ 120 h 1049"/>
                <a:gd name="T42" fmla="*/ 274 w 1049"/>
                <a:gd name="T43" fmla="*/ 63 h 1049"/>
                <a:gd name="T44" fmla="*/ 369 w 1049"/>
                <a:gd name="T45" fmla="*/ 23 h 1049"/>
                <a:gd name="T46" fmla="*/ 471 w 1049"/>
                <a:gd name="T47" fmla="*/ 2 h 1049"/>
                <a:gd name="T48" fmla="*/ 578 w 1049"/>
                <a:gd name="T49" fmla="*/ 2 h 1049"/>
                <a:gd name="T50" fmla="*/ 681 w 1049"/>
                <a:gd name="T51" fmla="*/ 23 h 1049"/>
                <a:gd name="T52" fmla="*/ 774 w 1049"/>
                <a:gd name="T53" fmla="*/ 63 h 1049"/>
                <a:gd name="T54" fmla="*/ 858 w 1049"/>
                <a:gd name="T55" fmla="*/ 120 h 1049"/>
                <a:gd name="T56" fmla="*/ 930 w 1049"/>
                <a:gd name="T57" fmla="*/ 191 h 1049"/>
                <a:gd name="T58" fmla="*/ 986 w 1049"/>
                <a:gd name="T59" fmla="*/ 275 h 1049"/>
                <a:gd name="T60" fmla="*/ 1026 w 1049"/>
                <a:gd name="T61" fmla="*/ 368 h 1049"/>
                <a:gd name="T62" fmla="*/ 1047 w 1049"/>
                <a:gd name="T63" fmla="*/ 47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49" h="1049">
                  <a:moveTo>
                    <a:pt x="1049" y="525"/>
                  </a:moveTo>
                  <a:lnTo>
                    <a:pt x="1047" y="578"/>
                  </a:lnTo>
                  <a:lnTo>
                    <a:pt x="1039" y="631"/>
                  </a:lnTo>
                  <a:lnTo>
                    <a:pt x="1026" y="681"/>
                  </a:lnTo>
                  <a:lnTo>
                    <a:pt x="1008" y="729"/>
                  </a:lnTo>
                  <a:lnTo>
                    <a:pt x="986" y="775"/>
                  </a:lnTo>
                  <a:lnTo>
                    <a:pt x="960" y="818"/>
                  </a:lnTo>
                  <a:lnTo>
                    <a:pt x="930" y="858"/>
                  </a:lnTo>
                  <a:lnTo>
                    <a:pt x="896" y="896"/>
                  </a:lnTo>
                  <a:lnTo>
                    <a:pt x="858" y="929"/>
                  </a:lnTo>
                  <a:lnTo>
                    <a:pt x="818" y="959"/>
                  </a:lnTo>
                  <a:lnTo>
                    <a:pt x="774" y="986"/>
                  </a:lnTo>
                  <a:lnTo>
                    <a:pt x="729" y="1008"/>
                  </a:lnTo>
                  <a:lnTo>
                    <a:pt x="681" y="1026"/>
                  </a:lnTo>
                  <a:lnTo>
                    <a:pt x="630" y="1039"/>
                  </a:lnTo>
                  <a:lnTo>
                    <a:pt x="578" y="1047"/>
                  </a:lnTo>
                  <a:lnTo>
                    <a:pt x="524" y="1049"/>
                  </a:lnTo>
                  <a:lnTo>
                    <a:pt x="471" y="1047"/>
                  </a:lnTo>
                  <a:lnTo>
                    <a:pt x="418" y="1039"/>
                  </a:lnTo>
                  <a:lnTo>
                    <a:pt x="369" y="1026"/>
                  </a:lnTo>
                  <a:lnTo>
                    <a:pt x="320" y="1008"/>
                  </a:lnTo>
                  <a:lnTo>
                    <a:pt x="274" y="986"/>
                  </a:lnTo>
                  <a:lnTo>
                    <a:pt x="232" y="959"/>
                  </a:lnTo>
                  <a:lnTo>
                    <a:pt x="191" y="929"/>
                  </a:lnTo>
                  <a:lnTo>
                    <a:pt x="153" y="896"/>
                  </a:lnTo>
                  <a:lnTo>
                    <a:pt x="120" y="858"/>
                  </a:lnTo>
                  <a:lnTo>
                    <a:pt x="90" y="818"/>
                  </a:lnTo>
                  <a:lnTo>
                    <a:pt x="64" y="775"/>
                  </a:lnTo>
                  <a:lnTo>
                    <a:pt x="42" y="729"/>
                  </a:lnTo>
                  <a:lnTo>
                    <a:pt x="23" y="681"/>
                  </a:lnTo>
                  <a:lnTo>
                    <a:pt x="11" y="631"/>
                  </a:lnTo>
                  <a:lnTo>
                    <a:pt x="3" y="578"/>
                  </a:lnTo>
                  <a:lnTo>
                    <a:pt x="0" y="525"/>
                  </a:lnTo>
                  <a:lnTo>
                    <a:pt x="3" y="471"/>
                  </a:lnTo>
                  <a:lnTo>
                    <a:pt x="11" y="419"/>
                  </a:lnTo>
                  <a:lnTo>
                    <a:pt x="23" y="368"/>
                  </a:lnTo>
                  <a:lnTo>
                    <a:pt x="42" y="320"/>
                  </a:lnTo>
                  <a:lnTo>
                    <a:pt x="64" y="275"/>
                  </a:lnTo>
                  <a:lnTo>
                    <a:pt x="90" y="231"/>
                  </a:lnTo>
                  <a:lnTo>
                    <a:pt x="120" y="191"/>
                  </a:lnTo>
                  <a:lnTo>
                    <a:pt x="153" y="153"/>
                  </a:lnTo>
                  <a:lnTo>
                    <a:pt x="191" y="120"/>
                  </a:lnTo>
                  <a:lnTo>
                    <a:pt x="232" y="90"/>
                  </a:lnTo>
                  <a:lnTo>
                    <a:pt x="274" y="63"/>
                  </a:lnTo>
                  <a:lnTo>
                    <a:pt x="320" y="41"/>
                  </a:lnTo>
                  <a:lnTo>
                    <a:pt x="369" y="23"/>
                  </a:lnTo>
                  <a:lnTo>
                    <a:pt x="418" y="10"/>
                  </a:lnTo>
                  <a:lnTo>
                    <a:pt x="471" y="2"/>
                  </a:lnTo>
                  <a:lnTo>
                    <a:pt x="524" y="0"/>
                  </a:lnTo>
                  <a:lnTo>
                    <a:pt x="578" y="2"/>
                  </a:lnTo>
                  <a:lnTo>
                    <a:pt x="630" y="10"/>
                  </a:lnTo>
                  <a:lnTo>
                    <a:pt x="681" y="23"/>
                  </a:lnTo>
                  <a:lnTo>
                    <a:pt x="729" y="41"/>
                  </a:lnTo>
                  <a:lnTo>
                    <a:pt x="774" y="63"/>
                  </a:lnTo>
                  <a:lnTo>
                    <a:pt x="818" y="90"/>
                  </a:lnTo>
                  <a:lnTo>
                    <a:pt x="858" y="120"/>
                  </a:lnTo>
                  <a:lnTo>
                    <a:pt x="896" y="153"/>
                  </a:lnTo>
                  <a:lnTo>
                    <a:pt x="930" y="191"/>
                  </a:lnTo>
                  <a:lnTo>
                    <a:pt x="960" y="231"/>
                  </a:lnTo>
                  <a:lnTo>
                    <a:pt x="986" y="275"/>
                  </a:lnTo>
                  <a:lnTo>
                    <a:pt x="1008" y="320"/>
                  </a:lnTo>
                  <a:lnTo>
                    <a:pt x="1026" y="368"/>
                  </a:lnTo>
                  <a:lnTo>
                    <a:pt x="1039" y="419"/>
                  </a:lnTo>
                  <a:lnTo>
                    <a:pt x="1047" y="471"/>
                  </a:lnTo>
                  <a:lnTo>
                    <a:pt x="1049" y="52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64" name="Freeform 313">
              <a:extLst>
                <a:ext uri="{FF2B5EF4-FFF2-40B4-BE49-F238E27FC236}">
                  <a16:creationId xmlns:a16="http://schemas.microsoft.com/office/drawing/2014/main" id="{7FBD1AD2-10DF-47CF-AD2C-7D8C178ED2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6" y="1419"/>
              <a:ext cx="172" cy="251"/>
            </a:xfrm>
            <a:custGeom>
              <a:avLst/>
              <a:gdLst>
                <a:gd name="T0" fmla="*/ 38 w 344"/>
                <a:gd name="T1" fmla="*/ 430 h 501"/>
                <a:gd name="T2" fmla="*/ 50 w 344"/>
                <a:gd name="T3" fmla="*/ 423 h 501"/>
                <a:gd name="T4" fmla="*/ 77 w 344"/>
                <a:gd name="T5" fmla="*/ 408 h 501"/>
                <a:gd name="T6" fmla="*/ 108 w 344"/>
                <a:gd name="T7" fmla="*/ 391 h 501"/>
                <a:gd name="T8" fmla="*/ 131 w 344"/>
                <a:gd name="T9" fmla="*/ 378 h 501"/>
                <a:gd name="T10" fmla="*/ 151 w 344"/>
                <a:gd name="T11" fmla="*/ 413 h 501"/>
                <a:gd name="T12" fmla="*/ 173 w 344"/>
                <a:gd name="T13" fmla="*/ 453 h 501"/>
                <a:gd name="T14" fmla="*/ 192 w 344"/>
                <a:gd name="T15" fmla="*/ 487 h 501"/>
                <a:gd name="T16" fmla="*/ 200 w 344"/>
                <a:gd name="T17" fmla="*/ 501 h 501"/>
                <a:gd name="T18" fmla="*/ 318 w 344"/>
                <a:gd name="T19" fmla="*/ 432 h 501"/>
                <a:gd name="T20" fmla="*/ 303 w 344"/>
                <a:gd name="T21" fmla="*/ 406 h 501"/>
                <a:gd name="T22" fmla="*/ 281 w 344"/>
                <a:gd name="T23" fmla="*/ 366 h 501"/>
                <a:gd name="T24" fmla="*/ 259 w 344"/>
                <a:gd name="T25" fmla="*/ 327 h 501"/>
                <a:gd name="T26" fmla="*/ 260 w 344"/>
                <a:gd name="T27" fmla="*/ 305 h 501"/>
                <a:gd name="T28" fmla="*/ 289 w 344"/>
                <a:gd name="T29" fmla="*/ 290 h 501"/>
                <a:gd name="T30" fmla="*/ 320 w 344"/>
                <a:gd name="T31" fmla="*/ 273 h 501"/>
                <a:gd name="T32" fmla="*/ 341 w 344"/>
                <a:gd name="T33" fmla="*/ 262 h 501"/>
                <a:gd name="T34" fmla="*/ 0 w 344"/>
                <a:gd name="T35" fmla="*/ 0 h 501"/>
                <a:gd name="T36" fmla="*/ 96 w 344"/>
                <a:gd name="T37" fmla="*/ 173 h 501"/>
                <a:gd name="T38" fmla="*/ 126 w 344"/>
                <a:gd name="T39" fmla="*/ 195 h 501"/>
                <a:gd name="T40" fmla="*/ 151 w 344"/>
                <a:gd name="T41" fmla="*/ 213 h 501"/>
                <a:gd name="T42" fmla="*/ 174 w 344"/>
                <a:gd name="T43" fmla="*/ 231 h 501"/>
                <a:gd name="T44" fmla="*/ 198 w 344"/>
                <a:gd name="T45" fmla="*/ 249 h 501"/>
                <a:gd name="T46" fmla="*/ 190 w 344"/>
                <a:gd name="T47" fmla="*/ 254 h 501"/>
                <a:gd name="T48" fmla="*/ 180 w 344"/>
                <a:gd name="T49" fmla="*/ 259 h 501"/>
                <a:gd name="T50" fmla="*/ 169 w 344"/>
                <a:gd name="T51" fmla="*/ 265 h 501"/>
                <a:gd name="T52" fmla="*/ 162 w 344"/>
                <a:gd name="T53" fmla="*/ 269 h 501"/>
                <a:gd name="T54" fmla="*/ 160 w 344"/>
                <a:gd name="T55" fmla="*/ 270 h 501"/>
                <a:gd name="T56" fmla="*/ 147 w 344"/>
                <a:gd name="T57" fmla="*/ 277 h 501"/>
                <a:gd name="T58" fmla="*/ 128 w 344"/>
                <a:gd name="T59" fmla="*/ 288 h 501"/>
                <a:gd name="T60" fmla="*/ 112 w 344"/>
                <a:gd name="T61" fmla="*/ 297 h 501"/>
                <a:gd name="T62" fmla="*/ 105 w 344"/>
                <a:gd name="T63" fmla="*/ 270 h 501"/>
                <a:gd name="T64" fmla="*/ 99 w 344"/>
                <a:gd name="T65" fmla="*/ 21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4" h="501">
                  <a:moveTo>
                    <a:pt x="8" y="90"/>
                  </a:moveTo>
                  <a:lnTo>
                    <a:pt x="38" y="430"/>
                  </a:lnTo>
                  <a:lnTo>
                    <a:pt x="41" y="428"/>
                  </a:lnTo>
                  <a:lnTo>
                    <a:pt x="50" y="423"/>
                  </a:lnTo>
                  <a:lnTo>
                    <a:pt x="62" y="416"/>
                  </a:lnTo>
                  <a:lnTo>
                    <a:pt x="77" y="408"/>
                  </a:lnTo>
                  <a:lnTo>
                    <a:pt x="93" y="399"/>
                  </a:lnTo>
                  <a:lnTo>
                    <a:pt x="108" y="391"/>
                  </a:lnTo>
                  <a:lnTo>
                    <a:pt x="122" y="384"/>
                  </a:lnTo>
                  <a:lnTo>
                    <a:pt x="131" y="378"/>
                  </a:lnTo>
                  <a:lnTo>
                    <a:pt x="139" y="393"/>
                  </a:lnTo>
                  <a:lnTo>
                    <a:pt x="151" y="413"/>
                  </a:lnTo>
                  <a:lnTo>
                    <a:pt x="161" y="432"/>
                  </a:lnTo>
                  <a:lnTo>
                    <a:pt x="173" y="453"/>
                  </a:lnTo>
                  <a:lnTo>
                    <a:pt x="183" y="471"/>
                  </a:lnTo>
                  <a:lnTo>
                    <a:pt x="192" y="487"/>
                  </a:lnTo>
                  <a:lnTo>
                    <a:pt x="198" y="498"/>
                  </a:lnTo>
                  <a:lnTo>
                    <a:pt x="200" y="501"/>
                  </a:lnTo>
                  <a:lnTo>
                    <a:pt x="320" y="436"/>
                  </a:lnTo>
                  <a:lnTo>
                    <a:pt x="318" y="432"/>
                  </a:lnTo>
                  <a:lnTo>
                    <a:pt x="312" y="422"/>
                  </a:lnTo>
                  <a:lnTo>
                    <a:pt x="303" y="406"/>
                  </a:lnTo>
                  <a:lnTo>
                    <a:pt x="293" y="387"/>
                  </a:lnTo>
                  <a:lnTo>
                    <a:pt x="281" y="366"/>
                  </a:lnTo>
                  <a:lnTo>
                    <a:pt x="271" y="346"/>
                  </a:lnTo>
                  <a:lnTo>
                    <a:pt x="259" y="327"/>
                  </a:lnTo>
                  <a:lnTo>
                    <a:pt x="251" y="311"/>
                  </a:lnTo>
                  <a:lnTo>
                    <a:pt x="260" y="305"/>
                  </a:lnTo>
                  <a:lnTo>
                    <a:pt x="274" y="299"/>
                  </a:lnTo>
                  <a:lnTo>
                    <a:pt x="289" y="290"/>
                  </a:lnTo>
                  <a:lnTo>
                    <a:pt x="305" y="281"/>
                  </a:lnTo>
                  <a:lnTo>
                    <a:pt x="320" y="273"/>
                  </a:lnTo>
                  <a:lnTo>
                    <a:pt x="333" y="266"/>
                  </a:lnTo>
                  <a:lnTo>
                    <a:pt x="341" y="262"/>
                  </a:lnTo>
                  <a:lnTo>
                    <a:pt x="344" y="259"/>
                  </a:lnTo>
                  <a:lnTo>
                    <a:pt x="0" y="0"/>
                  </a:lnTo>
                  <a:lnTo>
                    <a:pt x="8" y="90"/>
                  </a:lnTo>
                  <a:close/>
                  <a:moveTo>
                    <a:pt x="96" y="173"/>
                  </a:moveTo>
                  <a:lnTo>
                    <a:pt x="112" y="185"/>
                  </a:lnTo>
                  <a:lnTo>
                    <a:pt x="126" y="195"/>
                  </a:lnTo>
                  <a:lnTo>
                    <a:pt x="138" y="205"/>
                  </a:lnTo>
                  <a:lnTo>
                    <a:pt x="151" y="213"/>
                  </a:lnTo>
                  <a:lnTo>
                    <a:pt x="162" y="223"/>
                  </a:lnTo>
                  <a:lnTo>
                    <a:pt x="174" y="231"/>
                  </a:lnTo>
                  <a:lnTo>
                    <a:pt x="185" y="240"/>
                  </a:lnTo>
                  <a:lnTo>
                    <a:pt x="198" y="249"/>
                  </a:lnTo>
                  <a:lnTo>
                    <a:pt x="195" y="251"/>
                  </a:lnTo>
                  <a:lnTo>
                    <a:pt x="190" y="254"/>
                  </a:lnTo>
                  <a:lnTo>
                    <a:pt x="185" y="256"/>
                  </a:lnTo>
                  <a:lnTo>
                    <a:pt x="180" y="259"/>
                  </a:lnTo>
                  <a:lnTo>
                    <a:pt x="175" y="262"/>
                  </a:lnTo>
                  <a:lnTo>
                    <a:pt x="169" y="265"/>
                  </a:lnTo>
                  <a:lnTo>
                    <a:pt x="166" y="267"/>
                  </a:lnTo>
                  <a:lnTo>
                    <a:pt x="162" y="269"/>
                  </a:lnTo>
                  <a:lnTo>
                    <a:pt x="162" y="269"/>
                  </a:lnTo>
                  <a:lnTo>
                    <a:pt x="160" y="270"/>
                  </a:lnTo>
                  <a:lnTo>
                    <a:pt x="154" y="273"/>
                  </a:lnTo>
                  <a:lnTo>
                    <a:pt x="147" y="277"/>
                  </a:lnTo>
                  <a:lnTo>
                    <a:pt x="138" y="282"/>
                  </a:lnTo>
                  <a:lnTo>
                    <a:pt x="128" y="288"/>
                  </a:lnTo>
                  <a:lnTo>
                    <a:pt x="119" y="293"/>
                  </a:lnTo>
                  <a:lnTo>
                    <a:pt x="112" y="297"/>
                  </a:lnTo>
                  <a:lnTo>
                    <a:pt x="107" y="300"/>
                  </a:lnTo>
                  <a:lnTo>
                    <a:pt x="105" y="270"/>
                  </a:lnTo>
                  <a:lnTo>
                    <a:pt x="101" y="241"/>
                  </a:lnTo>
                  <a:lnTo>
                    <a:pt x="99" y="210"/>
                  </a:lnTo>
                  <a:lnTo>
                    <a:pt x="96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65" name="Freeform 314">
              <a:extLst>
                <a:ext uri="{FF2B5EF4-FFF2-40B4-BE49-F238E27FC236}">
                  <a16:creationId xmlns:a16="http://schemas.microsoft.com/office/drawing/2014/main" id="{B5AA910E-2C56-46D9-8226-A681F49276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" y="1419"/>
              <a:ext cx="172" cy="251"/>
            </a:xfrm>
            <a:custGeom>
              <a:avLst/>
              <a:gdLst>
                <a:gd name="T0" fmla="*/ 8 w 344"/>
                <a:gd name="T1" fmla="*/ 90 h 501"/>
                <a:gd name="T2" fmla="*/ 38 w 344"/>
                <a:gd name="T3" fmla="*/ 430 h 501"/>
                <a:gd name="T4" fmla="*/ 41 w 344"/>
                <a:gd name="T5" fmla="*/ 428 h 501"/>
                <a:gd name="T6" fmla="*/ 50 w 344"/>
                <a:gd name="T7" fmla="*/ 423 h 501"/>
                <a:gd name="T8" fmla="*/ 62 w 344"/>
                <a:gd name="T9" fmla="*/ 416 h 501"/>
                <a:gd name="T10" fmla="*/ 77 w 344"/>
                <a:gd name="T11" fmla="*/ 408 h 501"/>
                <a:gd name="T12" fmla="*/ 93 w 344"/>
                <a:gd name="T13" fmla="*/ 399 h 501"/>
                <a:gd name="T14" fmla="*/ 108 w 344"/>
                <a:gd name="T15" fmla="*/ 391 h 501"/>
                <a:gd name="T16" fmla="*/ 122 w 344"/>
                <a:gd name="T17" fmla="*/ 384 h 501"/>
                <a:gd name="T18" fmla="*/ 131 w 344"/>
                <a:gd name="T19" fmla="*/ 378 h 501"/>
                <a:gd name="T20" fmla="*/ 139 w 344"/>
                <a:gd name="T21" fmla="*/ 393 h 501"/>
                <a:gd name="T22" fmla="*/ 151 w 344"/>
                <a:gd name="T23" fmla="*/ 413 h 501"/>
                <a:gd name="T24" fmla="*/ 161 w 344"/>
                <a:gd name="T25" fmla="*/ 432 h 501"/>
                <a:gd name="T26" fmla="*/ 173 w 344"/>
                <a:gd name="T27" fmla="*/ 453 h 501"/>
                <a:gd name="T28" fmla="*/ 183 w 344"/>
                <a:gd name="T29" fmla="*/ 471 h 501"/>
                <a:gd name="T30" fmla="*/ 192 w 344"/>
                <a:gd name="T31" fmla="*/ 487 h 501"/>
                <a:gd name="T32" fmla="*/ 198 w 344"/>
                <a:gd name="T33" fmla="*/ 498 h 501"/>
                <a:gd name="T34" fmla="*/ 200 w 344"/>
                <a:gd name="T35" fmla="*/ 501 h 501"/>
                <a:gd name="T36" fmla="*/ 320 w 344"/>
                <a:gd name="T37" fmla="*/ 436 h 501"/>
                <a:gd name="T38" fmla="*/ 318 w 344"/>
                <a:gd name="T39" fmla="*/ 432 h 501"/>
                <a:gd name="T40" fmla="*/ 312 w 344"/>
                <a:gd name="T41" fmla="*/ 422 h 501"/>
                <a:gd name="T42" fmla="*/ 303 w 344"/>
                <a:gd name="T43" fmla="*/ 406 h 501"/>
                <a:gd name="T44" fmla="*/ 293 w 344"/>
                <a:gd name="T45" fmla="*/ 387 h 501"/>
                <a:gd name="T46" fmla="*/ 281 w 344"/>
                <a:gd name="T47" fmla="*/ 366 h 501"/>
                <a:gd name="T48" fmla="*/ 271 w 344"/>
                <a:gd name="T49" fmla="*/ 346 h 501"/>
                <a:gd name="T50" fmla="*/ 259 w 344"/>
                <a:gd name="T51" fmla="*/ 327 h 501"/>
                <a:gd name="T52" fmla="*/ 251 w 344"/>
                <a:gd name="T53" fmla="*/ 311 h 501"/>
                <a:gd name="T54" fmla="*/ 260 w 344"/>
                <a:gd name="T55" fmla="*/ 305 h 501"/>
                <a:gd name="T56" fmla="*/ 274 w 344"/>
                <a:gd name="T57" fmla="*/ 299 h 501"/>
                <a:gd name="T58" fmla="*/ 289 w 344"/>
                <a:gd name="T59" fmla="*/ 290 h 501"/>
                <a:gd name="T60" fmla="*/ 305 w 344"/>
                <a:gd name="T61" fmla="*/ 281 h 501"/>
                <a:gd name="T62" fmla="*/ 320 w 344"/>
                <a:gd name="T63" fmla="*/ 273 h 501"/>
                <a:gd name="T64" fmla="*/ 333 w 344"/>
                <a:gd name="T65" fmla="*/ 266 h 501"/>
                <a:gd name="T66" fmla="*/ 341 w 344"/>
                <a:gd name="T67" fmla="*/ 262 h 501"/>
                <a:gd name="T68" fmla="*/ 344 w 344"/>
                <a:gd name="T69" fmla="*/ 259 h 501"/>
                <a:gd name="T70" fmla="*/ 0 w 344"/>
                <a:gd name="T71" fmla="*/ 0 h 501"/>
                <a:gd name="T72" fmla="*/ 8 w 344"/>
                <a:gd name="T73" fmla="*/ 9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501">
                  <a:moveTo>
                    <a:pt x="8" y="90"/>
                  </a:moveTo>
                  <a:lnTo>
                    <a:pt x="38" y="430"/>
                  </a:lnTo>
                  <a:lnTo>
                    <a:pt x="41" y="428"/>
                  </a:lnTo>
                  <a:lnTo>
                    <a:pt x="50" y="423"/>
                  </a:lnTo>
                  <a:lnTo>
                    <a:pt x="62" y="416"/>
                  </a:lnTo>
                  <a:lnTo>
                    <a:pt x="77" y="408"/>
                  </a:lnTo>
                  <a:lnTo>
                    <a:pt x="93" y="399"/>
                  </a:lnTo>
                  <a:lnTo>
                    <a:pt x="108" y="391"/>
                  </a:lnTo>
                  <a:lnTo>
                    <a:pt x="122" y="384"/>
                  </a:lnTo>
                  <a:lnTo>
                    <a:pt x="131" y="378"/>
                  </a:lnTo>
                  <a:lnTo>
                    <a:pt x="139" y="393"/>
                  </a:lnTo>
                  <a:lnTo>
                    <a:pt x="151" y="413"/>
                  </a:lnTo>
                  <a:lnTo>
                    <a:pt x="161" y="432"/>
                  </a:lnTo>
                  <a:lnTo>
                    <a:pt x="173" y="453"/>
                  </a:lnTo>
                  <a:lnTo>
                    <a:pt x="183" y="471"/>
                  </a:lnTo>
                  <a:lnTo>
                    <a:pt x="192" y="487"/>
                  </a:lnTo>
                  <a:lnTo>
                    <a:pt x="198" y="498"/>
                  </a:lnTo>
                  <a:lnTo>
                    <a:pt x="200" y="501"/>
                  </a:lnTo>
                  <a:lnTo>
                    <a:pt x="320" y="436"/>
                  </a:lnTo>
                  <a:lnTo>
                    <a:pt x="318" y="432"/>
                  </a:lnTo>
                  <a:lnTo>
                    <a:pt x="312" y="422"/>
                  </a:lnTo>
                  <a:lnTo>
                    <a:pt x="303" y="406"/>
                  </a:lnTo>
                  <a:lnTo>
                    <a:pt x="293" y="387"/>
                  </a:lnTo>
                  <a:lnTo>
                    <a:pt x="281" y="366"/>
                  </a:lnTo>
                  <a:lnTo>
                    <a:pt x="271" y="346"/>
                  </a:lnTo>
                  <a:lnTo>
                    <a:pt x="259" y="327"/>
                  </a:lnTo>
                  <a:lnTo>
                    <a:pt x="251" y="311"/>
                  </a:lnTo>
                  <a:lnTo>
                    <a:pt x="260" y="305"/>
                  </a:lnTo>
                  <a:lnTo>
                    <a:pt x="274" y="299"/>
                  </a:lnTo>
                  <a:lnTo>
                    <a:pt x="289" y="290"/>
                  </a:lnTo>
                  <a:lnTo>
                    <a:pt x="305" y="281"/>
                  </a:lnTo>
                  <a:lnTo>
                    <a:pt x="320" y="273"/>
                  </a:lnTo>
                  <a:lnTo>
                    <a:pt x="333" y="266"/>
                  </a:lnTo>
                  <a:lnTo>
                    <a:pt x="341" y="262"/>
                  </a:lnTo>
                  <a:lnTo>
                    <a:pt x="344" y="259"/>
                  </a:lnTo>
                  <a:lnTo>
                    <a:pt x="0" y="0"/>
                  </a:lnTo>
                  <a:lnTo>
                    <a:pt x="8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66" name="Freeform 315">
              <a:extLst>
                <a:ext uri="{FF2B5EF4-FFF2-40B4-BE49-F238E27FC236}">
                  <a16:creationId xmlns:a16="http://schemas.microsoft.com/office/drawing/2014/main" id="{E07938DF-BBA5-4617-9A3F-3EF1046EE5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1" y="1215"/>
              <a:ext cx="388" cy="342"/>
            </a:xfrm>
            <a:custGeom>
              <a:avLst/>
              <a:gdLst>
                <a:gd name="T0" fmla="*/ 292 w 775"/>
                <a:gd name="T1" fmla="*/ 23 h 683"/>
                <a:gd name="T2" fmla="*/ 291 w 775"/>
                <a:gd name="T3" fmla="*/ 24 h 683"/>
                <a:gd name="T4" fmla="*/ 8 w 775"/>
                <a:gd name="T5" fmla="*/ 223 h 683"/>
                <a:gd name="T6" fmla="*/ 2 w 775"/>
                <a:gd name="T7" fmla="*/ 230 h 683"/>
                <a:gd name="T8" fmla="*/ 0 w 775"/>
                <a:gd name="T9" fmla="*/ 238 h 683"/>
                <a:gd name="T10" fmla="*/ 1 w 775"/>
                <a:gd name="T11" fmla="*/ 671 h 683"/>
                <a:gd name="T12" fmla="*/ 11 w 775"/>
                <a:gd name="T13" fmla="*/ 681 h 683"/>
                <a:gd name="T14" fmla="*/ 755 w 775"/>
                <a:gd name="T15" fmla="*/ 683 h 683"/>
                <a:gd name="T16" fmla="*/ 769 w 775"/>
                <a:gd name="T17" fmla="*/ 677 h 683"/>
                <a:gd name="T18" fmla="*/ 775 w 775"/>
                <a:gd name="T19" fmla="*/ 663 h 683"/>
                <a:gd name="T20" fmla="*/ 774 w 775"/>
                <a:gd name="T21" fmla="*/ 233 h 683"/>
                <a:gd name="T22" fmla="*/ 770 w 775"/>
                <a:gd name="T23" fmla="*/ 227 h 683"/>
                <a:gd name="T24" fmla="*/ 482 w 775"/>
                <a:gd name="T25" fmla="*/ 24 h 683"/>
                <a:gd name="T26" fmla="*/ 481 w 775"/>
                <a:gd name="T27" fmla="*/ 23 h 683"/>
                <a:gd name="T28" fmla="*/ 480 w 775"/>
                <a:gd name="T29" fmla="*/ 23 h 683"/>
                <a:gd name="T30" fmla="*/ 457 w 775"/>
                <a:gd name="T31" fmla="*/ 12 h 683"/>
                <a:gd name="T32" fmla="*/ 434 w 775"/>
                <a:gd name="T33" fmla="*/ 5 h 683"/>
                <a:gd name="T34" fmla="*/ 410 w 775"/>
                <a:gd name="T35" fmla="*/ 1 h 683"/>
                <a:gd name="T36" fmla="*/ 387 w 775"/>
                <a:gd name="T37" fmla="*/ 0 h 683"/>
                <a:gd name="T38" fmla="*/ 364 w 775"/>
                <a:gd name="T39" fmla="*/ 1 h 683"/>
                <a:gd name="T40" fmla="*/ 341 w 775"/>
                <a:gd name="T41" fmla="*/ 5 h 683"/>
                <a:gd name="T42" fmla="*/ 317 w 775"/>
                <a:gd name="T43" fmla="*/ 12 h 683"/>
                <a:gd name="T44" fmla="*/ 293 w 775"/>
                <a:gd name="T45" fmla="*/ 23 h 683"/>
                <a:gd name="T46" fmla="*/ 466 w 775"/>
                <a:gd name="T47" fmla="*/ 58 h 683"/>
                <a:gd name="T48" fmla="*/ 488 w 775"/>
                <a:gd name="T49" fmla="*/ 73 h 683"/>
                <a:gd name="T50" fmla="*/ 524 w 775"/>
                <a:gd name="T51" fmla="*/ 100 h 683"/>
                <a:gd name="T52" fmla="*/ 570 w 775"/>
                <a:gd name="T53" fmla="*/ 132 h 683"/>
                <a:gd name="T54" fmla="*/ 619 w 775"/>
                <a:gd name="T55" fmla="*/ 167 h 683"/>
                <a:gd name="T56" fmla="*/ 667 w 775"/>
                <a:gd name="T57" fmla="*/ 199 h 683"/>
                <a:gd name="T58" fmla="*/ 706 w 775"/>
                <a:gd name="T59" fmla="*/ 227 h 683"/>
                <a:gd name="T60" fmla="*/ 731 w 775"/>
                <a:gd name="T61" fmla="*/ 244 h 683"/>
                <a:gd name="T62" fmla="*/ 737 w 775"/>
                <a:gd name="T63" fmla="*/ 313 h 683"/>
                <a:gd name="T64" fmla="*/ 737 w 775"/>
                <a:gd name="T65" fmla="*/ 571 h 683"/>
                <a:gd name="T66" fmla="*/ 723 w 775"/>
                <a:gd name="T67" fmla="*/ 645 h 683"/>
                <a:gd name="T68" fmla="*/ 662 w 775"/>
                <a:gd name="T69" fmla="*/ 645 h 683"/>
                <a:gd name="T70" fmla="*/ 565 w 775"/>
                <a:gd name="T71" fmla="*/ 645 h 683"/>
                <a:gd name="T72" fmla="*/ 449 w 775"/>
                <a:gd name="T73" fmla="*/ 645 h 683"/>
                <a:gd name="T74" fmla="*/ 325 w 775"/>
                <a:gd name="T75" fmla="*/ 645 h 683"/>
                <a:gd name="T76" fmla="*/ 208 w 775"/>
                <a:gd name="T77" fmla="*/ 645 h 683"/>
                <a:gd name="T78" fmla="*/ 112 w 775"/>
                <a:gd name="T79" fmla="*/ 645 h 683"/>
                <a:gd name="T80" fmla="*/ 50 w 775"/>
                <a:gd name="T81" fmla="*/ 645 h 683"/>
                <a:gd name="T82" fmla="*/ 37 w 775"/>
                <a:gd name="T83" fmla="*/ 571 h 683"/>
                <a:gd name="T84" fmla="*/ 37 w 775"/>
                <a:gd name="T85" fmla="*/ 313 h 683"/>
                <a:gd name="T86" fmla="*/ 42 w 775"/>
                <a:gd name="T87" fmla="*/ 244 h 683"/>
                <a:gd name="T88" fmla="*/ 68 w 775"/>
                <a:gd name="T89" fmla="*/ 227 h 683"/>
                <a:gd name="T90" fmla="*/ 107 w 775"/>
                <a:gd name="T91" fmla="*/ 199 h 683"/>
                <a:gd name="T92" fmla="*/ 154 w 775"/>
                <a:gd name="T93" fmla="*/ 167 h 683"/>
                <a:gd name="T94" fmla="*/ 204 w 775"/>
                <a:gd name="T95" fmla="*/ 132 h 683"/>
                <a:gd name="T96" fmla="*/ 250 w 775"/>
                <a:gd name="T97" fmla="*/ 100 h 683"/>
                <a:gd name="T98" fmla="*/ 285 w 775"/>
                <a:gd name="T99" fmla="*/ 73 h 683"/>
                <a:gd name="T100" fmla="*/ 307 w 775"/>
                <a:gd name="T101" fmla="*/ 58 h 683"/>
                <a:gd name="T102" fmla="*/ 330 w 775"/>
                <a:gd name="T103" fmla="*/ 48 h 683"/>
                <a:gd name="T104" fmla="*/ 368 w 775"/>
                <a:gd name="T105" fmla="*/ 39 h 683"/>
                <a:gd name="T106" fmla="*/ 406 w 775"/>
                <a:gd name="T107" fmla="*/ 39 h 683"/>
                <a:gd name="T108" fmla="*/ 444 w 775"/>
                <a:gd name="T109" fmla="*/ 48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683">
                  <a:moveTo>
                    <a:pt x="293" y="23"/>
                  </a:moveTo>
                  <a:lnTo>
                    <a:pt x="292" y="23"/>
                  </a:lnTo>
                  <a:lnTo>
                    <a:pt x="292" y="23"/>
                  </a:lnTo>
                  <a:lnTo>
                    <a:pt x="291" y="24"/>
                  </a:lnTo>
                  <a:lnTo>
                    <a:pt x="291" y="24"/>
                  </a:lnTo>
                  <a:lnTo>
                    <a:pt x="8" y="223"/>
                  </a:lnTo>
                  <a:lnTo>
                    <a:pt x="4" y="227"/>
                  </a:lnTo>
                  <a:lnTo>
                    <a:pt x="2" y="230"/>
                  </a:lnTo>
                  <a:lnTo>
                    <a:pt x="0" y="233"/>
                  </a:lnTo>
                  <a:lnTo>
                    <a:pt x="0" y="238"/>
                  </a:lnTo>
                  <a:lnTo>
                    <a:pt x="0" y="663"/>
                  </a:lnTo>
                  <a:lnTo>
                    <a:pt x="1" y="671"/>
                  </a:lnTo>
                  <a:lnTo>
                    <a:pt x="6" y="677"/>
                  </a:lnTo>
                  <a:lnTo>
                    <a:pt x="11" y="681"/>
                  </a:lnTo>
                  <a:lnTo>
                    <a:pt x="18" y="683"/>
                  </a:lnTo>
                  <a:lnTo>
                    <a:pt x="755" y="683"/>
                  </a:lnTo>
                  <a:lnTo>
                    <a:pt x="762" y="681"/>
                  </a:lnTo>
                  <a:lnTo>
                    <a:pt x="769" y="677"/>
                  </a:lnTo>
                  <a:lnTo>
                    <a:pt x="774" y="671"/>
                  </a:lnTo>
                  <a:lnTo>
                    <a:pt x="775" y="663"/>
                  </a:lnTo>
                  <a:lnTo>
                    <a:pt x="775" y="238"/>
                  </a:lnTo>
                  <a:lnTo>
                    <a:pt x="774" y="233"/>
                  </a:lnTo>
                  <a:lnTo>
                    <a:pt x="773" y="230"/>
                  </a:lnTo>
                  <a:lnTo>
                    <a:pt x="770" y="227"/>
                  </a:lnTo>
                  <a:lnTo>
                    <a:pt x="767" y="223"/>
                  </a:lnTo>
                  <a:lnTo>
                    <a:pt x="482" y="24"/>
                  </a:lnTo>
                  <a:lnTo>
                    <a:pt x="482" y="24"/>
                  </a:lnTo>
                  <a:lnTo>
                    <a:pt x="481" y="23"/>
                  </a:lnTo>
                  <a:lnTo>
                    <a:pt x="481" y="23"/>
                  </a:lnTo>
                  <a:lnTo>
                    <a:pt x="480" y="23"/>
                  </a:lnTo>
                  <a:lnTo>
                    <a:pt x="469" y="17"/>
                  </a:lnTo>
                  <a:lnTo>
                    <a:pt x="457" y="12"/>
                  </a:lnTo>
                  <a:lnTo>
                    <a:pt x="445" y="9"/>
                  </a:lnTo>
                  <a:lnTo>
                    <a:pt x="434" y="5"/>
                  </a:lnTo>
                  <a:lnTo>
                    <a:pt x="421" y="3"/>
                  </a:lnTo>
                  <a:lnTo>
                    <a:pt x="410" y="1"/>
                  </a:lnTo>
                  <a:lnTo>
                    <a:pt x="398" y="0"/>
                  </a:lnTo>
                  <a:lnTo>
                    <a:pt x="387" y="0"/>
                  </a:lnTo>
                  <a:lnTo>
                    <a:pt x="375" y="0"/>
                  </a:lnTo>
                  <a:lnTo>
                    <a:pt x="364" y="1"/>
                  </a:lnTo>
                  <a:lnTo>
                    <a:pt x="352" y="3"/>
                  </a:lnTo>
                  <a:lnTo>
                    <a:pt x="341" y="5"/>
                  </a:lnTo>
                  <a:lnTo>
                    <a:pt x="328" y="9"/>
                  </a:lnTo>
                  <a:lnTo>
                    <a:pt x="317" y="12"/>
                  </a:lnTo>
                  <a:lnTo>
                    <a:pt x="305" y="17"/>
                  </a:lnTo>
                  <a:lnTo>
                    <a:pt x="293" y="23"/>
                  </a:lnTo>
                  <a:close/>
                  <a:moveTo>
                    <a:pt x="463" y="56"/>
                  </a:moveTo>
                  <a:lnTo>
                    <a:pt x="466" y="58"/>
                  </a:lnTo>
                  <a:lnTo>
                    <a:pt x="474" y="64"/>
                  </a:lnTo>
                  <a:lnTo>
                    <a:pt x="488" y="73"/>
                  </a:lnTo>
                  <a:lnTo>
                    <a:pt x="504" y="86"/>
                  </a:lnTo>
                  <a:lnTo>
                    <a:pt x="524" y="100"/>
                  </a:lnTo>
                  <a:lnTo>
                    <a:pt x="547" y="115"/>
                  </a:lnTo>
                  <a:lnTo>
                    <a:pt x="570" y="132"/>
                  </a:lnTo>
                  <a:lnTo>
                    <a:pt x="595" y="148"/>
                  </a:lnTo>
                  <a:lnTo>
                    <a:pt x="619" y="167"/>
                  </a:lnTo>
                  <a:lnTo>
                    <a:pt x="645" y="183"/>
                  </a:lnTo>
                  <a:lnTo>
                    <a:pt x="667" y="199"/>
                  </a:lnTo>
                  <a:lnTo>
                    <a:pt x="688" y="214"/>
                  </a:lnTo>
                  <a:lnTo>
                    <a:pt x="706" y="227"/>
                  </a:lnTo>
                  <a:lnTo>
                    <a:pt x="721" y="237"/>
                  </a:lnTo>
                  <a:lnTo>
                    <a:pt x="731" y="244"/>
                  </a:lnTo>
                  <a:lnTo>
                    <a:pt x="737" y="248"/>
                  </a:lnTo>
                  <a:lnTo>
                    <a:pt x="737" y="313"/>
                  </a:lnTo>
                  <a:lnTo>
                    <a:pt x="737" y="441"/>
                  </a:lnTo>
                  <a:lnTo>
                    <a:pt x="737" y="571"/>
                  </a:lnTo>
                  <a:lnTo>
                    <a:pt x="737" y="645"/>
                  </a:lnTo>
                  <a:lnTo>
                    <a:pt x="723" y="645"/>
                  </a:lnTo>
                  <a:lnTo>
                    <a:pt x="698" y="645"/>
                  </a:lnTo>
                  <a:lnTo>
                    <a:pt x="662" y="645"/>
                  </a:lnTo>
                  <a:lnTo>
                    <a:pt x="617" y="645"/>
                  </a:lnTo>
                  <a:lnTo>
                    <a:pt x="565" y="645"/>
                  </a:lnTo>
                  <a:lnTo>
                    <a:pt x="509" y="645"/>
                  </a:lnTo>
                  <a:lnTo>
                    <a:pt x="449" y="645"/>
                  </a:lnTo>
                  <a:lnTo>
                    <a:pt x="387" y="645"/>
                  </a:lnTo>
                  <a:lnTo>
                    <a:pt x="325" y="645"/>
                  </a:lnTo>
                  <a:lnTo>
                    <a:pt x="265" y="645"/>
                  </a:lnTo>
                  <a:lnTo>
                    <a:pt x="208" y="645"/>
                  </a:lnTo>
                  <a:lnTo>
                    <a:pt x="156" y="645"/>
                  </a:lnTo>
                  <a:lnTo>
                    <a:pt x="112" y="645"/>
                  </a:lnTo>
                  <a:lnTo>
                    <a:pt x="76" y="645"/>
                  </a:lnTo>
                  <a:lnTo>
                    <a:pt x="50" y="645"/>
                  </a:lnTo>
                  <a:lnTo>
                    <a:pt x="37" y="645"/>
                  </a:lnTo>
                  <a:lnTo>
                    <a:pt x="37" y="571"/>
                  </a:lnTo>
                  <a:lnTo>
                    <a:pt x="37" y="441"/>
                  </a:lnTo>
                  <a:lnTo>
                    <a:pt x="37" y="313"/>
                  </a:lnTo>
                  <a:lnTo>
                    <a:pt x="37" y="248"/>
                  </a:lnTo>
                  <a:lnTo>
                    <a:pt x="42" y="244"/>
                  </a:lnTo>
                  <a:lnTo>
                    <a:pt x="53" y="237"/>
                  </a:lnTo>
                  <a:lnTo>
                    <a:pt x="68" y="227"/>
                  </a:lnTo>
                  <a:lnTo>
                    <a:pt x="85" y="214"/>
                  </a:lnTo>
                  <a:lnTo>
                    <a:pt x="107" y="199"/>
                  </a:lnTo>
                  <a:lnTo>
                    <a:pt x="129" y="183"/>
                  </a:lnTo>
                  <a:lnTo>
                    <a:pt x="154" y="167"/>
                  </a:lnTo>
                  <a:lnTo>
                    <a:pt x="178" y="148"/>
                  </a:lnTo>
                  <a:lnTo>
                    <a:pt x="204" y="132"/>
                  </a:lnTo>
                  <a:lnTo>
                    <a:pt x="227" y="115"/>
                  </a:lnTo>
                  <a:lnTo>
                    <a:pt x="250" y="100"/>
                  </a:lnTo>
                  <a:lnTo>
                    <a:pt x="269" y="86"/>
                  </a:lnTo>
                  <a:lnTo>
                    <a:pt x="285" y="73"/>
                  </a:lnTo>
                  <a:lnTo>
                    <a:pt x="299" y="64"/>
                  </a:lnTo>
                  <a:lnTo>
                    <a:pt x="307" y="58"/>
                  </a:lnTo>
                  <a:lnTo>
                    <a:pt x="311" y="56"/>
                  </a:lnTo>
                  <a:lnTo>
                    <a:pt x="330" y="48"/>
                  </a:lnTo>
                  <a:lnTo>
                    <a:pt x="349" y="42"/>
                  </a:lnTo>
                  <a:lnTo>
                    <a:pt x="368" y="39"/>
                  </a:lnTo>
                  <a:lnTo>
                    <a:pt x="387" y="37"/>
                  </a:lnTo>
                  <a:lnTo>
                    <a:pt x="406" y="39"/>
                  </a:lnTo>
                  <a:lnTo>
                    <a:pt x="425" y="42"/>
                  </a:lnTo>
                  <a:lnTo>
                    <a:pt x="444" y="48"/>
                  </a:lnTo>
                  <a:lnTo>
                    <a:pt x="463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67" name="Freeform 316">
              <a:extLst>
                <a:ext uri="{FF2B5EF4-FFF2-40B4-BE49-F238E27FC236}">
                  <a16:creationId xmlns:a16="http://schemas.microsoft.com/office/drawing/2014/main" id="{51DD321A-A345-448B-B6FF-79A8E28A4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" y="1225"/>
              <a:ext cx="368" cy="322"/>
            </a:xfrm>
            <a:custGeom>
              <a:avLst/>
              <a:gdLst>
                <a:gd name="T0" fmla="*/ 454 w 737"/>
                <a:gd name="T1" fmla="*/ 22 h 645"/>
                <a:gd name="T2" fmla="*/ 737 w 737"/>
                <a:gd name="T3" fmla="*/ 220 h 645"/>
                <a:gd name="T4" fmla="*/ 737 w 737"/>
                <a:gd name="T5" fmla="*/ 645 h 645"/>
                <a:gd name="T6" fmla="*/ 0 w 737"/>
                <a:gd name="T7" fmla="*/ 645 h 645"/>
                <a:gd name="T8" fmla="*/ 0 w 737"/>
                <a:gd name="T9" fmla="*/ 220 h 645"/>
                <a:gd name="T10" fmla="*/ 284 w 737"/>
                <a:gd name="T11" fmla="*/ 22 h 645"/>
                <a:gd name="T12" fmla="*/ 304 w 737"/>
                <a:gd name="T13" fmla="*/ 13 h 645"/>
                <a:gd name="T14" fmla="*/ 326 w 737"/>
                <a:gd name="T15" fmla="*/ 6 h 645"/>
                <a:gd name="T16" fmla="*/ 347 w 737"/>
                <a:gd name="T17" fmla="*/ 1 h 645"/>
                <a:gd name="T18" fmla="*/ 369 w 737"/>
                <a:gd name="T19" fmla="*/ 0 h 645"/>
                <a:gd name="T20" fmla="*/ 391 w 737"/>
                <a:gd name="T21" fmla="*/ 1 h 645"/>
                <a:gd name="T22" fmla="*/ 411 w 737"/>
                <a:gd name="T23" fmla="*/ 6 h 645"/>
                <a:gd name="T24" fmla="*/ 433 w 737"/>
                <a:gd name="T25" fmla="*/ 13 h 645"/>
                <a:gd name="T26" fmla="*/ 454 w 737"/>
                <a:gd name="T27" fmla="*/ 22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7" h="645">
                  <a:moveTo>
                    <a:pt x="454" y="22"/>
                  </a:moveTo>
                  <a:lnTo>
                    <a:pt x="737" y="220"/>
                  </a:lnTo>
                  <a:lnTo>
                    <a:pt x="737" y="645"/>
                  </a:lnTo>
                  <a:lnTo>
                    <a:pt x="0" y="645"/>
                  </a:lnTo>
                  <a:lnTo>
                    <a:pt x="0" y="220"/>
                  </a:lnTo>
                  <a:lnTo>
                    <a:pt x="284" y="22"/>
                  </a:lnTo>
                  <a:lnTo>
                    <a:pt x="304" y="13"/>
                  </a:lnTo>
                  <a:lnTo>
                    <a:pt x="326" y="6"/>
                  </a:lnTo>
                  <a:lnTo>
                    <a:pt x="347" y="1"/>
                  </a:lnTo>
                  <a:lnTo>
                    <a:pt x="369" y="0"/>
                  </a:lnTo>
                  <a:lnTo>
                    <a:pt x="391" y="1"/>
                  </a:lnTo>
                  <a:lnTo>
                    <a:pt x="411" y="6"/>
                  </a:lnTo>
                  <a:lnTo>
                    <a:pt x="433" y="13"/>
                  </a:lnTo>
                  <a:lnTo>
                    <a:pt x="45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68" name="Freeform 317">
              <a:extLst>
                <a:ext uri="{FF2B5EF4-FFF2-40B4-BE49-F238E27FC236}">
                  <a16:creationId xmlns:a16="http://schemas.microsoft.com/office/drawing/2014/main" id="{598C7CB0-E61A-48D5-B635-B61E9E95B8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6" y="1200"/>
              <a:ext cx="417" cy="371"/>
            </a:xfrm>
            <a:custGeom>
              <a:avLst/>
              <a:gdLst>
                <a:gd name="T0" fmla="*/ 310 w 834"/>
                <a:gd name="T1" fmla="*/ 27 h 741"/>
                <a:gd name="T2" fmla="*/ 306 w 834"/>
                <a:gd name="T3" fmla="*/ 30 h 741"/>
                <a:gd name="T4" fmla="*/ 21 w 834"/>
                <a:gd name="T5" fmla="*/ 229 h 741"/>
                <a:gd name="T6" fmla="*/ 6 w 834"/>
                <a:gd name="T7" fmla="*/ 246 h 741"/>
                <a:gd name="T8" fmla="*/ 0 w 834"/>
                <a:gd name="T9" fmla="*/ 268 h 741"/>
                <a:gd name="T10" fmla="*/ 1 w 834"/>
                <a:gd name="T11" fmla="*/ 703 h 741"/>
                <a:gd name="T12" fmla="*/ 8 w 834"/>
                <a:gd name="T13" fmla="*/ 721 h 741"/>
                <a:gd name="T14" fmla="*/ 22 w 834"/>
                <a:gd name="T15" fmla="*/ 733 h 741"/>
                <a:gd name="T16" fmla="*/ 39 w 834"/>
                <a:gd name="T17" fmla="*/ 740 h 741"/>
                <a:gd name="T18" fmla="*/ 785 w 834"/>
                <a:gd name="T19" fmla="*/ 741 h 741"/>
                <a:gd name="T20" fmla="*/ 804 w 834"/>
                <a:gd name="T21" fmla="*/ 738 h 741"/>
                <a:gd name="T22" fmla="*/ 820 w 834"/>
                <a:gd name="T23" fmla="*/ 727 h 741"/>
                <a:gd name="T24" fmla="*/ 830 w 834"/>
                <a:gd name="T25" fmla="*/ 713 h 741"/>
                <a:gd name="T26" fmla="*/ 834 w 834"/>
                <a:gd name="T27" fmla="*/ 693 h 741"/>
                <a:gd name="T28" fmla="*/ 832 w 834"/>
                <a:gd name="T29" fmla="*/ 257 h 741"/>
                <a:gd name="T30" fmla="*/ 821 w 834"/>
                <a:gd name="T31" fmla="*/ 237 h 741"/>
                <a:gd name="T32" fmla="*/ 530 w 834"/>
                <a:gd name="T33" fmla="*/ 31 h 741"/>
                <a:gd name="T34" fmla="*/ 526 w 834"/>
                <a:gd name="T35" fmla="*/ 29 h 741"/>
                <a:gd name="T36" fmla="*/ 524 w 834"/>
                <a:gd name="T37" fmla="*/ 26 h 741"/>
                <a:gd name="T38" fmla="*/ 497 w 834"/>
                <a:gd name="T39" fmla="*/ 15 h 741"/>
                <a:gd name="T40" fmla="*/ 471 w 834"/>
                <a:gd name="T41" fmla="*/ 7 h 741"/>
                <a:gd name="T42" fmla="*/ 443 w 834"/>
                <a:gd name="T43" fmla="*/ 2 h 741"/>
                <a:gd name="T44" fmla="*/ 417 w 834"/>
                <a:gd name="T45" fmla="*/ 0 h 741"/>
                <a:gd name="T46" fmla="*/ 390 w 834"/>
                <a:gd name="T47" fmla="*/ 2 h 741"/>
                <a:gd name="T48" fmla="*/ 364 w 834"/>
                <a:gd name="T49" fmla="*/ 7 h 741"/>
                <a:gd name="T50" fmla="*/ 337 w 834"/>
                <a:gd name="T51" fmla="*/ 15 h 741"/>
                <a:gd name="T52" fmla="*/ 311 w 834"/>
                <a:gd name="T53" fmla="*/ 26 h 741"/>
                <a:gd name="T54" fmla="*/ 481 w 834"/>
                <a:gd name="T55" fmla="*/ 114 h 741"/>
                <a:gd name="T56" fmla="*/ 501 w 834"/>
                <a:gd name="T57" fmla="*/ 128 h 741"/>
                <a:gd name="T58" fmla="*/ 534 w 834"/>
                <a:gd name="T59" fmla="*/ 151 h 741"/>
                <a:gd name="T60" fmla="*/ 575 w 834"/>
                <a:gd name="T61" fmla="*/ 179 h 741"/>
                <a:gd name="T62" fmla="*/ 619 w 834"/>
                <a:gd name="T63" fmla="*/ 210 h 741"/>
                <a:gd name="T64" fmla="*/ 663 w 834"/>
                <a:gd name="T65" fmla="*/ 242 h 741"/>
                <a:gd name="T66" fmla="*/ 701 w 834"/>
                <a:gd name="T67" fmla="*/ 268 h 741"/>
                <a:gd name="T68" fmla="*/ 729 w 834"/>
                <a:gd name="T69" fmla="*/ 288 h 741"/>
                <a:gd name="T70" fmla="*/ 738 w 834"/>
                <a:gd name="T71" fmla="*/ 356 h 741"/>
                <a:gd name="T72" fmla="*/ 738 w 834"/>
                <a:gd name="T73" fmla="*/ 566 h 741"/>
                <a:gd name="T74" fmla="*/ 718 w 834"/>
                <a:gd name="T75" fmla="*/ 646 h 741"/>
                <a:gd name="T76" fmla="*/ 656 w 834"/>
                <a:gd name="T77" fmla="*/ 646 h 741"/>
                <a:gd name="T78" fmla="*/ 570 w 834"/>
                <a:gd name="T79" fmla="*/ 646 h 741"/>
                <a:gd name="T80" fmla="*/ 470 w 834"/>
                <a:gd name="T81" fmla="*/ 646 h 741"/>
                <a:gd name="T82" fmla="*/ 364 w 834"/>
                <a:gd name="T83" fmla="*/ 646 h 741"/>
                <a:gd name="T84" fmla="*/ 264 w 834"/>
                <a:gd name="T85" fmla="*/ 646 h 741"/>
                <a:gd name="T86" fmla="*/ 177 w 834"/>
                <a:gd name="T87" fmla="*/ 646 h 741"/>
                <a:gd name="T88" fmla="*/ 116 w 834"/>
                <a:gd name="T89" fmla="*/ 646 h 741"/>
                <a:gd name="T90" fmla="*/ 97 w 834"/>
                <a:gd name="T91" fmla="*/ 566 h 741"/>
                <a:gd name="T92" fmla="*/ 97 w 834"/>
                <a:gd name="T93" fmla="*/ 356 h 741"/>
                <a:gd name="T94" fmla="*/ 105 w 834"/>
                <a:gd name="T95" fmla="*/ 288 h 741"/>
                <a:gd name="T96" fmla="*/ 132 w 834"/>
                <a:gd name="T97" fmla="*/ 268 h 741"/>
                <a:gd name="T98" fmla="*/ 170 w 834"/>
                <a:gd name="T99" fmla="*/ 242 h 741"/>
                <a:gd name="T100" fmla="*/ 214 w 834"/>
                <a:gd name="T101" fmla="*/ 210 h 741"/>
                <a:gd name="T102" fmla="*/ 259 w 834"/>
                <a:gd name="T103" fmla="*/ 179 h 741"/>
                <a:gd name="T104" fmla="*/ 299 w 834"/>
                <a:gd name="T105" fmla="*/ 151 h 741"/>
                <a:gd name="T106" fmla="*/ 333 w 834"/>
                <a:gd name="T107" fmla="*/ 128 h 741"/>
                <a:gd name="T108" fmla="*/ 352 w 834"/>
                <a:gd name="T109" fmla="*/ 114 h 741"/>
                <a:gd name="T110" fmla="*/ 371 w 834"/>
                <a:gd name="T111" fmla="*/ 105 h 741"/>
                <a:gd name="T112" fmla="*/ 402 w 834"/>
                <a:gd name="T113" fmla="*/ 98 h 741"/>
                <a:gd name="T114" fmla="*/ 432 w 834"/>
                <a:gd name="T115" fmla="*/ 98 h 741"/>
                <a:gd name="T116" fmla="*/ 463 w 834"/>
                <a:gd name="T117" fmla="*/ 105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4" h="741">
                  <a:moveTo>
                    <a:pt x="311" y="26"/>
                  </a:moveTo>
                  <a:lnTo>
                    <a:pt x="310" y="27"/>
                  </a:lnTo>
                  <a:lnTo>
                    <a:pt x="307" y="29"/>
                  </a:lnTo>
                  <a:lnTo>
                    <a:pt x="306" y="30"/>
                  </a:lnTo>
                  <a:lnTo>
                    <a:pt x="304" y="31"/>
                  </a:lnTo>
                  <a:lnTo>
                    <a:pt x="21" y="229"/>
                  </a:lnTo>
                  <a:lnTo>
                    <a:pt x="13" y="237"/>
                  </a:lnTo>
                  <a:lnTo>
                    <a:pt x="6" y="246"/>
                  </a:lnTo>
                  <a:lnTo>
                    <a:pt x="1" y="257"/>
                  </a:lnTo>
                  <a:lnTo>
                    <a:pt x="0" y="268"/>
                  </a:lnTo>
                  <a:lnTo>
                    <a:pt x="0" y="693"/>
                  </a:lnTo>
                  <a:lnTo>
                    <a:pt x="1" y="703"/>
                  </a:lnTo>
                  <a:lnTo>
                    <a:pt x="3" y="713"/>
                  </a:lnTo>
                  <a:lnTo>
                    <a:pt x="8" y="721"/>
                  </a:lnTo>
                  <a:lnTo>
                    <a:pt x="14" y="727"/>
                  </a:lnTo>
                  <a:lnTo>
                    <a:pt x="22" y="733"/>
                  </a:lnTo>
                  <a:lnTo>
                    <a:pt x="30" y="738"/>
                  </a:lnTo>
                  <a:lnTo>
                    <a:pt x="39" y="740"/>
                  </a:lnTo>
                  <a:lnTo>
                    <a:pt x="48" y="741"/>
                  </a:lnTo>
                  <a:lnTo>
                    <a:pt x="785" y="741"/>
                  </a:lnTo>
                  <a:lnTo>
                    <a:pt x="794" y="740"/>
                  </a:lnTo>
                  <a:lnTo>
                    <a:pt x="804" y="738"/>
                  </a:lnTo>
                  <a:lnTo>
                    <a:pt x="812" y="733"/>
                  </a:lnTo>
                  <a:lnTo>
                    <a:pt x="820" y="727"/>
                  </a:lnTo>
                  <a:lnTo>
                    <a:pt x="826" y="721"/>
                  </a:lnTo>
                  <a:lnTo>
                    <a:pt x="830" y="713"/>
                  </a:lnTo>
                  <a:lnTo>
                    <a:pt x="832" y="703"/>
                  </a:lnTo>
                  <a:lnTo>
                    <a:pt x="834" y="693"/>
                  </a:lnTo>
                  <a:lnTo>
                    <a:pt x="834" y="268"/>
                  </a:lnTo>
                  <a:lnTo>
                    <a:pt x="832" y="257"/>
                  </a:lnTo>
                  <a:lnTo>
                    <a:pt x="828" y="246"/>
                  </a:lnTo>
                  <a:lnTo>
                    <a:pt x="821" y="237"/>
                  </a:lnTo>
                  <a:lnTo>
                    <a:pt x="813" y="229"/>
                  </a:lnTo>
                  <a:lnTo>
                    <a:pt x="530" y="31"/>
                  </a:lnTo>
                  <a:lnTo>
                    <a:pt x="528" y="30"/>
                  </a:lnTo>
                  <a:lnTo>
                    <a:pt x="526" y="29"/>
                  </a:lnTo>
                  <a:lnTo>
                    <a:pt x="525" y="27"/>
                  </a:lnTo>
                  <a:lnTo>
                    <a:pt x="524" y="26"/>
                  </a:lnTo>
                  <a:lnTo>
                    <a:pt x="510" y="20"/>
                  </a:lnTo>
                  <a:lnTo>
                    <a:pt x="497" y="15"/>
                  </a:lnTo>
                  <a:lnTo>
                    <a:pt x="484" y="10"/>
                  </a:lnTo>
                  <a:lnTo>
                    <a:pt x="471" y="7"/>
                  </a:lnTo>
                  <a:lnTo>
                    <a:pt x="457" y="4"/>
                  </a:lnTo>
                  <a:lnTo>
                    <a:pt x="443" y="2"/>
                  </a:lnTo>
                  <a:lnTo>
                    <a:pt x="431" y="1"/>
                  </a:lnTo>
                  <a:lnTo>
                    <a:pt x="417" y="0"/>
                  </a:lnTo>
                  <a:lnTo>
                    <a:pt x="404" y="1"/>
                  </a:lnTo>
                  <a:lnTo>
                    <a:pt x="390" y="2"/>
                  </a:lnTo>
                  <a:lnTo>
                    <a:pt x="376" y="4"/>
                  </a:lnTo>
                  <a:lnTo>
                    <a:pt x="364" y="7"/>
                  </a:lnTo>
                  <a:lnTo>
                    <a:pt x="350" y="10"/>
                  </a:lnTo>
                  <a:lnTo>
                    <a:pt x="337" y="15"/>
                  </a:lnTo>
                  <a:lnTo>
                    <a:pt x="323" y="20"/>
                  </a:lnTo>
                  <a:lnTo>
                    <a:pt x="311" y="26"/>
                  </a:lnTo>
                  <a:close/>
                  <a:moveTo>
                    <a:pt x="478" y="111"/>
                  </a:moveTo>
                  <a:lnTo>
                    <a:pt x="481" y="114"/>
                  </a:lnTo>
                  <a:lnTo>
                    <a:pt x="489" y="119"/>
                  </a:lnTo>
                  <a:lnTo>
                    <a:pt x="501" y="128"/>
                  </a:lnTo>
                  <a:lnTo>
                    <a:pt x="516" y="138"/>
                  </a:lnTo>
                  <a:lnTo>
                    <a:pt x="534" y="151"/>
                  </a:lnTo>
                  <a:lnTo>
                    <a:pt x="554" y="164"/>
                  </a:lnTo>
                  <a:lnTo>
                    <a:pt x="575" y="179"/>
                  </a:lnTo>
                  <a:lnTo>
                    <a:pt x="598" y="195"/>
                  </a:lnTo>
                  <a:lnTo>
                    <a:pt x="619" y="210"/>
                  </a:lnTo>
                  <a:lnTo>
                    <a:pt x="641" y="227"/>
                  </a:lnTo>
                  <a:lnTo>
                    <a:pt x="663" y="242"/>
                  </a:lnTo>
                  <a:lnTo>
                    <a:pt x="683" y="255"/>
                  </a:lnTo>
                  <a:lnTo>
                    <a:pt x="701" y="268"/>
                  </a:lnTo>
                  <a:lnTo>
                    <a:pt x="717" y="278"/>
                  </a:lnTo>
                  <a:lnTo>
                    <a:pt x="729" y="288"/>
                  </a:lnTo>
                  <a:lnTo>
                    <a:pt x="738" y="293"/>
                  </a:lnTo>
                  <a:lnTo>
                    <a:pt x="738" y="356"/>
                  </a:lnTo>
                  <a:lnTo>
                    <a:pt x="738" y="458"/>
                  </a:lnTo>
                  <a:lnTo>
                    <a:pt x="738" y="566"/>
                  </a:lnTo>
                  <a:lnTo>
                    <a:pt x="738" y="646"/>
                  </a:lnTo>
                  <a:lnTo>
                    <a:pt x="718" y="646"/>
                  </a:lnTo>
                  <a:lnTo>
                    <a:pt x="691" y="646"/>
                  </a:lnTo>
                  <a:lnTo>
                    <a:pt x="656" y="646"/>
                  </a:lnTo>
                  <a:lnTo>
                    <a:pt x="616" y="646"/>
                  </a:lnTo>
                  <a:lnTo>
                    <a:pt x="570" y="646"/>
                  </a:lnTo>
                  <a:lnTo>
                    <a:pt x="522" y="646"/>
                  </a:lnTo>
                  <a:lnTo>
                    <a:pt x="470" y="646"/>
                  </a:lnTo>
                  <a:lnTo>
                    <a:pt x="417" y="646"/>
                  </a:lnTo>
                  <a:lnTo>
                    <a:pt x="364" y="646"/>
                  </a:lnTo>
                  <a:lnTo>
                    <a:pt x="313" y="646"/>
                  </a:lnTo>
                  <a:lnTo>
                    <a:pt x="264" y="646"/>
                  </a:lnTo>
                  <a:lnTo>
                    <a:pt x="219" y="646"/>
                  </a:lnTo>
                  <a:lnTo>
                    <a:pt x="177" y="646"/>
                  </a:lnTo>
                  <a:lnTo>
                    <a:pt x="143" y="646"/>
                  </a:lnTo>
                  <a:lnTo>
                    <a:pt x="116" y="646"/>
                  </a:lnTo>
                  <a:lnTo>
                    <a:pt x="97" y="646"/>
                  </a:lnTo>
                  <a:lnTo>
                    <a:pt x="97" y="566"/>
                  </a:lnTo>
                  <a:lnTo>
                    <a:pt x="97" y="458"/>
                  </a:lnTo>
                  <a:lnTo>
                    <a:pt x="97" y="356"/>
                  </a:lnTo>
                  <a:lnTo>
                    <a:pt x="97" y="293"/>
                  </a:lnTo>
                  <a:lnTo>
                    <a:pt x="105" y="288"/>
                  </a:lnTo>
                  <a:lnTo>
                    <a:pt x="117" y="278"/>
                  </a:lnTo>
                  <a:lnTo>
                    <a:pt x="132" y="268"/>
                  </a:lnTo>
                  <a:lnTo>
                    <a:pt x="151" y="255"/>
                  </a:lnTo>
                  <a:lnTo>
                    <a:pt x="170" y="242"/>
                  </a:lnTo>
                  <a:lnTo>
                    <a:pt x="192" y="227"/>
                  </a:lnTo>
                  <a:lnTo>
                    <a:pt x="214" y="210"/>
                  </a:lnTo>
                  <a:lnTo>
                    <a:pt x="237" y="195"/>
                  </a:lnTo>
                  <a:lnTo>
                    <a:pt x="259" y="179"/>
                  </a:lnTo>
                  <a:lnTo>
                    <a:pt x="280" y="164"/>
                  </a:lnTo>
                  <a:lnTo>
                    <a:pt x="299" y="151"/>
                  </a:lnTo>
                  <a:lnTo>
                    <a:pt x="318" y="138"/>
                  </a:lnTo>
                  <a:lnTo>
                    <a:pt x="333" y="128"/>
                  </a:lnTo>
                  <a:lnTo>
                    <a:pt x="344" y="119"/>
                  </a:lnTo>
                  <a:lnTo>
                    <a:pt x="352" y="114"/>
                  </a:lnTo>
                  <a:lnTo>
                    <a:pt x="356" y="111"/>
                  </a:lnTo>
                  <a:lnTo>
                    <a:pt x="371" y="105"/>
                  </a:lnTo>
                  <a:lnTo>
                    <a:pt x="387" y="100"/>
                  </a:lnTo>
                  <a:lnTo>
                    <a:pt x="402" y="98"/>
                  </a:lnTo>
                  <a:lnTo>
                    <a:pt x="417" y="96"/>
                  </a:lnTo>
                  <a:lnTo>
                    <a:pt x="432" y="98"/>
                  </a:lnTo>
                  <a:lnTo>
                    <a:pt x="447" y="100"/>
                  </a:lnTo>
                  <a:lnTo>
                    <a:pt x="463" y="105"/>
                  </a:lnTo>
                  <a:lnTo>
                    <a:pt x="478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69" name="Freeform 318">
              <a:extLst>
                <a:ext uri="{FF2B5EF4-FFF2-40B4-BE49-F238E27FC236}">
                  <a16:creationId xmlns:a16="http://schemas.microsoft.com/office/drawing/2014/main" id="{E13B71A9-7380-4FD2-9280-E539BA85E2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" y="1221"/>
              <a:ext cx="368" cy="199"/>
            </a:xfrm>
            <a:custGeom>
              <a:avLst/>
              <a:gdLst>
                <a:gd name="T0" fmla="*/ 0 w 737"/>
                <a:gd name="T1" fmla="*/ 227 h 397"/>
                <a:gd name="T2" fmla="*/ 284 w 737"/>
                <a:gd name="T3" fmla="*/ 29 h 397"/>
                <a:gd name="T4" fmla="*/ 369 w 737"/>
                <a:gd name="T5" fmla="*/ 0 h 397"/>
                <a:gd name="T6" fmla="*/ 454 w 737"/>
                <a:gd name="T7" fmla="*/ 29 h 397"/>
                <a:gd name="T8" fmla="*/ 737 w 737"/>
                <a:gd name="T9" fmla="*/ 227 h 397"/>
                <a:gd name="T10" fmla="*/ 510 w 737"/>
                <a:gd name="T11" fmla="*/ 397 h 397"/>
                <a:gd name="T12" fmla="*/ 483 w 737"/>
                <a:gd name="T13" fmla="*/ 369 h 397"/>
                <a:gd name="T14" fmla="*/ 256 w 737"/>
                <a:gd name="T15" fmla="*/ 369 h 397"/>
                <a:gd name="T16" fmla="*/ 227 w 737"/>
                <a:gd name="T17" fmla="*/ 397 h 397"/>
                <a:gd name="T18" fmla="*/ 0 w 737"/>
                <a:gd name="T19" fmla="*/ 22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7" h="397">
                  <a:moveTo>
                    <a:pt x="0" y="227"/>
                  </a:moveTo>
                  <a:lnTo>
                    <a:pt x="284" y="29"/>
                  </a:lnTo>
                  <a:lnTo>
                    <a:pt x="369" y="0"/>
                  </a:lnTo>
                  <a:lnTo>
                    <a:pt x="454" y="29"/>
                  </a:lnTo>
                  <a:lnTo>
                    <a:pt x="737" y="227"/>
                  </a:lnTo>
                  <a:lnTo>
                    <a:pt x="510" y="397"/>
                  </a:lnTo>
                  <a:lnTo>
                    <a:pt x="483" y="369"/>
                  </a:lnTo>
                  <a:lnTo>
                    <a:pt x="256" y="369"/>
                  </a:lnTo>
                  <a:lnTo>
                    <a:pt x="227" y="397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70" name="Freeform 319">
              <a:extLst>
                <a:ext uri="{FF2B5EF4-FFF2-40B4-BE49-F238E27FC236}">
                  <a16:creationId xmlns:a16="http://schemas.microsoft.com/office/drawing/2014/main" id="{7E720FB7-CAF5-457C-A26A-CC42B2A48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" y="1329"/>
              <a:ext cx="125" cy="96"/>
            </a:xfrm>
            <a:custGeom>
              <a:avLst/>
              <a:gdLst>
                <a:gd name="T0" fmla="*/ 2 w 250"/>
                <a:gd name="T1" fmla="*/ 4 h 193"/>
                <a:gd name="T2" fmla="*/ 0 w 250"/>
                <a:gd name="T3" fmla="*/ 8 h 193"/>
                <a:gd name="T4" fmla="*/ 0 w 250"/>
                <a:gd name="T5" fmla="*/ 12 h 193"/>
                <a:gd name="T6" fmla="*/ 1 w 250"/>
                <a:gd name="T7" fmla="*/ 17 h 193"/>
                <a:gd name="T8" fmla="*/ 4 w 250"/>
                <a:gd name="T9" fmla="*/ 20 h 193"/>
                <a:gd name="T10" fmla="*/ 231 w 250"/>
                <a:gd name="T11" fmla="*/ 191 h 193"/>
                <a:gd name="T12" fmla="*/ 235 w 250"/>
                <a:gd name="T13" fmla="*/ 193 h 193"/>
                <a:gd name="T14" fmla="*/ 239 w 250"/>
                <a:gd name="T15" fmla="*/ 193 h 193"/>
                <a:gd name="T16" fmla="*/ 244 w 250"/>
                <a:gd name="T17" fmla="*/ 192 h 193"/>
                <a:gd name="T18" fmla="*/ 247 w 250"/>
                <a:gd name="T19" fmla="*/ 188 h 193"/>
                <a:gd name="T20" fmla="*/ 250 w 250"/>
                <a:gd name="T21" fmla="*/ 185 h 193"/>
                <a:gd name="T22" fmla="*/ 250 w 250"/>
                <a:gd name="T23" fmla="*/ 180 h 193"/>
                <a:gd name="T24" fmla="*/ 248 w 250"/>
                <a:gd name="T25" fmla="*/ 176 h 193"/>
                <a:gd name="T26" fmla="*/ 245 w 250"/>
                <a:gd name="T27" fmla="*/ 172 h 193"/>
                <a:gd name="T28" fmla="*/ 18 w 250"/>
                <a:gd name="T29" fmla="*/ 2 h 193"/>
                <a:gd name="T30" fmla="*/ 15 w 250"/>
                <a:gd name="T31" fmla="*/ 0 h 193"/>
                <a:gd name="T32" fmla="*/ 10 w 250"/>
                <a:gd name="T33" fmla="*/ 0 h 193"/>
                <a:gd name="T34" fmla="*/ 5 w 250"/>
                <a:gd name="T35" fmla="*/ 1 h 193"/>
                <a:gd name="T36" fmla="*/ 2 w 250"/>
                <a:gd name="T37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193">
                  <a:moveTo>
                    <a:pt x="2" y="4"/>
                  </a:moveTo>
                  <a:lnTo>
                    <a:pt x="0" y="8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4" y="20"/>
                  </a:lnTo>
                  <a:lnTo>
                    <a:pt x="231" y="191"/>
                  </a:lnTo>
                  <a:lnTo>
                    <a:pt x="235" y="193"/>
                  </a:lnTo>
                  <a:lnTo>
                    <a:pt x="239" y="193"/>
                  </a:lnTo>
                  <a:lnTo>
                    <a:pt x="244" y="192"/>
                  </a:lnTo>
                  <a:lnTo>
                    <a:pt x="247" y="188"/>
                  </a:lnTo>
                  <a:lnTo>
                    <a:pt x="250" y="185"/>
                  </a:lnTo>
                  <a:lnTo>
                    <a:pt x="250" y="180"/>
                  </a:lnTo>
                  <a:lnTo>
                    <a:pt x="248" y="176"/>
                  </a:lnTo>
                  <a:lnTo>
                    <a:pt x="245" y="172"/>
                  </a:lnTo>
                  <a:lnTo>
                    <a:pt x="18" y="2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5" y="1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71" name="Freeform 320">
              <a:extLst>
                <a:ext uri="{FF2B5EF4-FFF2-40B4-BE49-F238E27FC236}">
                  <a16:creationId xmlns:a16="http://schemas.microsoft.com/office/drawing/2014/main" id="{DB2D1B74-EBA4-4BE5-93FD-150A66B95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" y="1329"/>
              <a:ext cx="125" cy="96"/>
            </a:xfrm>
            <a:custGeom>
              <a:avLst/>
              <a:gdLst>
                <a:gd name="T0" fmla="*/ 231 w 251"/>
                <a:gd name="T1" fmla="*/ 2 h 193"/>
                <a:gd name="T2" fmla="*/ 4 w 251"/>
                <a:gd name="T3" fmla="*/ 172 h 193"/>
                <a:gd name="T4" fmla="*/ 1 w 251"/>
                <a:gd name="T5" fmla="*/ 176 h 193"/>
                <a:gd name="T6" fmla="*/ 0 w 251"/>
                <a:gd name="T7" fmla="*/ 180 h 193"/>
                <a:gd name="T8" fmla="*/ 0 w 251"/>
                <a:gd name="T9" fmla="*/ 185 h 193"/>
                <a:gd name="T10" fmla="*/ 2 w 251"/>
                <a:gd name="T11" fmla="*/ 188 h 193"/>
                <a:gd name="T12" fmla="*/ 6 w 251"/>
                <a:gd name="T13" fmla="*/ 192 h 193"/>
                <a:gd name="T14" fmla="*/ 10 w 251"/>
                <a:gd name="T15" fmla="*/ 193 h 193"/>
                <a:gd name="T16" fmla="*/ 15 w 251"/>
                <a:gd name="T17" fmla="*/ 193 h 193"/>
                <a:gd name="T18" fmla="*/ 18 w 251"/>
                <a:gd name="T19" fmla="*/ 191 h 193"/>
                <a:gd name="T20" fmla="*/ 245 w 251"/>
                <a:gd name="T21" fmla="*/ 20 h 193"/>
                <a:gd name="T22" fmla="*/ 249 w 251"/>
                <a:gd name="T23" fmla="*/ 17 h 193"/>
                <a:gd name="T24" fmla="*/ 251 w 251"/>
                <a:gd name="T25" fmla="*/ 12 h 193"/>
                <a:gd name="T26" fmla="*/ 251 w 251"/>
                <a:gd name="T27" fmla="*/ 8 h 193"/>
                <a:gd name="T28" fmla="*/ 249 w 251"/>
                <a:gd name="T29" fmla="*/ 4 h 193"/>
                <a:gd name="T30" fmla="*/ 245 w 251"/>
                <a:gd name="T31" fmla="*/ 1 h 193"/>
                <a:gd name="T32" fmla="*/ 241 w 251"/>
                <a:gd name="T33" fmla="*/ 0 h 193"/>
                <a:gd name="T34" fmla="*/ 236 w 251"/>
                <a:gd name="T35" fmla="*/ 0 h 193"/>
                <a:gd name="T36" fmla="*/ 231 w 251"/>
                <a:gd name="T37" fmla="*/ 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1" h="193">
                  <a:moveTo>
                    <a:pt x="231" y="2"/>
                  </a:moveTo>
                  <a:lnTo>
                    <a:pt x="4" y="172"/>
                  </a:lnTo>
                  <a:lnTo>
                    <a:pt x="1" y="176"/>
                  </a:lnTo>
                  <a:lnTo>
                    <a:pt x="0" y="180"/>
                  </a:lnTo>
                  <a:lnTo>
                    <a:pt x="0" y="185"/>
                  </a:lnTo>
                  <a:lnTo>
                    <a:pt x="2" y="188"/>
                  </a:lnTo>
                  <a:lnTo>
                    <a:pt x="6" y="192"/>
                  </a:lnTo>
                  <a:lnTo>
                    <a:pt x="10" y="193"/>
                  </a:lnTo>
                  <a:lnTo>
                    <a:pt x="15" y="193"/>
                  </a:lnTo>
                  <a:lnTo>
                    <a:pt x="18" y="191"/>
                  </a:lnTo>
                  <a:lnTo>
                    <a:pt x="245" y="20"/>
                  </a:lnTo>
                  <a:lnTo>
                    <a:pt x="249" y="17"/>
                  </a:lnTo>
                  <a:lnTo>
                    <a:pt x="251" y="12"/>
                  </a:lnTo>
                  <a:lnTo>
                    <a:pt x="251" y="8"/>
                  </a:lnTo>
                  <a:lnTo>
                    <a:pt x="249" y="4"/>
                  </a:lnTo>
                  <a:lnTo>
                    <a:pt x="245" y="1"/>
                  </a:lnTo>
                  <a:lnTo>
                    <a:pt x="241" y="0"/>
                  </a:lnTo>
                  <a:lnTo>
                    <a:pt x="236" y="0"/>
                  </a:lnTo>
                  <a:lnTo>
                    <a:pt x="23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72" name="Freeform 321">
              <a:extLst>
                <a:ext uri="{FF2B5EF4-FFF2-40B4-BE49-F238E27FC236}">
                  <a16:creationId xmlns:a16="http://schemas.microsoft.com/office/drawing/2014/main" id="{9D84C443-4CDF-4703-8203-D27D668D03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0" y="1474"/>
              <a:ext cx="60" cy="71"/>
            </a:xfrm>
            <a:custGeom>
              <a:avLst/>
              <a:gdLst>
                <a:gd name="T0" fmla="*/ 14 w 120"/>
                <a:gd name="T1" fmla="*/ 27 h 141"/>
                <a:gd name="T2" fmla="*/ 120 w 120"/>
                <a:gd name="T3" fmla="*/ 119 h 141"/>
                <a:gd name="T4" fmla="*/ 16 w 120"/>
                <a:gd name="T5" fmla="*/ 141 h 141"/>
                <a:gd name="T6" fmla="*/ 14 w 120"/>
                <a:gd name="T7" fmla="*/ 27 h 141"/>
                <a:gd name="T8" fmla="*/ 0 w 120"/>
                <a:gd name="T9" fmla="*/ 0 h 141"/>
                <a:gd name="T10" fmla="*/ 0 w 120"/>
                <a:gd name="T11" fmla="*/ 0 h 141"/>
                <a:gd name="T12" fmla="*/ 0 w 120"/>
                <a:gd name="T13" fmla="*/ 0 h 141"/>
                <a:gd name="T14" fmla="*/ 0 w 120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41">
                  <a:moveTo>
                    <a:pt x="14" y="27"/>
                  </a:moveTo>
                  <a:lnTo>
                    <a:pt x="120" y="119"/>
                  </a:lnTo>
                  <a:lnTo>
                    <a:pt x="16" y="141"/>
                  </a:lnTo>
                  <a:lnTo>
                    <a:pt x="14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73" name="Freeform 322">
              <a:extLst>
                <a:ext uri="{FF2B5EF4-FFF2-40B4-BE49-F238E27FC236}">
                  <a16:creationId xmlns:a16="http://schemas.microsoft.com/office/drawing/2014/main" id="{07E1126D-ABAD-42B9-AA73-96603DB1D9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4" y="1460"/>
              <a:ext cx="81" cy="92"/>
            </a:xfrm>
            <a:custGeom>
              <a:avLst/>
              <a:gdLst>
                <a:gd name="T0" fmla="*/ 5 w 162"/>
                <a:gd name="T1" fmla="*/ 173 h 184"/>
                <a:gd name="T2" fmla="*/ 5 w 162"/>
                <a:gd name="T3" fmla="*/ 173 h 184"/>
                <a:gd name="T4" fmla="*/ 1 w 162"/>
                <a:gd name="T5" fmla="*/ 28 h 184"/>
                <a:gd name="T6" fmla="*/ 0 w 162"/>
                <a:gd name="T7" fmla="*/ 0 h 184"/>
                <a:gd name="T8" fmla="*/ 22 w 162"/>
                <a:gd name="T9" fmla="*/ 18 h 184"/>
                <a:gd name="T10" fmla="*/ 156 w 162"/>
                <a:gd name="T11" fmla="*/ 134 h 184"/>
                <a:gd name="T12" fmla="*/ 158 w 162"/>
                <a:gd name="T13" fmla="*/ 136 h 184"/>
                <a:gd name="T14" fmla="*/ 160 w 162"/>
                <a:gd name="T15" fmla="*/ 138 h 184"/>
                <a:gd name="T16" fmla="*/ 162 w 162"/>
                <a:gd name="T17" fmla="*/ 141 h 184"/>
                <a:gd name="T18" fmla="*/ 162 w 162"/>
                <a:gd name="T19" fmla="*/ 144 h 184"/>
                <a:gd name="T20" fmla="*/ 160 w 162"/>
                <a:gd name="T21" fmla="*/ 149 h 184"/>
                <a:gd name="T22" fmla="*/ 158 w 162"/>
                <a:gd name="T23" fmla="*/ 153 h 184"/>
                <a:gd name="T24" fmla="*/ 153 w 162"/>
                <a:gd name="T25" fmla="*/ 156 h 184"/>
                <a:gd name="T26" fmla="*/ 149 w 162"/>
                <a:gd name="T27" fmla="*/ 157 h 184"/>
                <a:gd name="T28" fmla="*/ 147 w 162"/>
                <a:gd name="T29" fmla="*/ 157 h 184"/>
                <a:gd name="T30" fmla="*/ 144 w 162"/>
                <a:gd name="T31" fmla="*/ 156 h 184"/>
                <a:gd name="T32" fmla="*/ 142 w 162"/>
                <a:gd name="T33" fmla="*/ 154 h 184"/>
                <a:gd name="T34" fmla="*/ 140 w 162"/>
                <a:gd name="T35" fmla="*/ 153 h 184"/>
                <a:gd name="T36" fmla="*/ 140 w 162"/>
                <a:gd name="T37" fmla="*/ 153 h 184"/>
                <a:gd name="T38" fmla="*/ 27 w 162"/>
                <a:gd name="T39" fmla="*/ 55 h 184"/>
                <a:gd name="T40" fmla="*/ 29 w 162"/>
                <a:gd name="T41" fmla="*/ 172 h 184"/>
                <a:gd name="T42" fmla="*/ 29 w 162"/>
                <a:gd name="T43" fmla="*/ 172 h 184"/>
                <a:gd name="T44" fmla="*/ 29 w 162"/>
                <a:gd name="T45" fmla="*/ 172 h 184"/>
                <a:gd name="T46" fmla="*/ 29 w 162"/>
                <a:gd name="T47" fmla="*/ 172 h 184"/>
                <a:gd name="T48" fmla="*/ 29 w 162"/>
                <a:gd name="T49" fmla="*/ 172 h 184"/>
                <a:gd name="T50" fmla="*/ 29 w 162"/>
                <a:gd name="T51" fmla="*/ 172 h 184"/>
                <a:gd name="T52" fmla="*/ 28 w 162"/>
                <a:gd name="T53" fmla="*/ 176 h 184"/>
                <a:gd name="T54" fmla="*/ 26 w 162"/>
                <a:gd name="T55" fmla="*/ 181 h 184"/>
                <a:gd name="T56" fmla="*/ 21 w 162"/>
                <a:gd name="T57" fmla="*/ 183 h 184"/>
                <a:gd name="T58" fmla="*/ 16 w 162"/>
                <a:gd name="T59" fmla="*/ 184 h 184"/>
                <a:gd name="T60" fmla="*/ 12 w 162"/>
                <a:gd name="T61" fmla="*/ 183 h 184"/>
                <a:gd name="T62" fmla="*/ 8 w 162"/>
                <a:gd name="T63" fmla="*/ 181 h 184"/>
                <a:gd name="T64" fmla="*/ 6 w 162"/>
                <a:gd name="T65" fmla="*/ 177 h 184"/>
                <a:gd name="T66" fmla="*/ 5 w 162"/>
                <a:gd name="T67" fmla="*/ 173 h 184"/>
                <a:gd name="T68" fmla="*/ 13 w 162"/>
                <a:gd name="T69" fmla="*/ 28 h 184"/>
                <a:gd name="T70" fmla="*/ 1 w 162"/>
                <a:gd name="T71" fmla="*/ 28 h 184"/>
                <a:gd name="T72" fmla="*/ 13 w 162"/>
                <a:gd name="T73" fmla="*/ 28 h 184"/>
                <a:gd name="T74" fmla="*/ 22 w 162"/>
                <a:gd name="T75" fmla="*/ 18 h 184"/>
                <a:gd name="T76" fmla="*/ 13 w 162"/>
                <a:gd name="T77" fmla="*/ 28 h 184"/>
                <a:gd name="T78" fmla="*/ 13 w 162"/>
                <a:gd name="T79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84">
                  <a:moveTo>
                    <a:pt x="5" y="173"/>
                  </a:moveTo>
                  <a:lnTo>
                    <a:pt x="5" y="173"/>
                  </a:lnTo>
                  <a:lnTo>
                    <a:pt x="1" y="28"/>
                  </a:lnTo>
                  <a:lnTo>
                    <a:pt x="0" y="0"/>
                  </a:lnTo>
                  <a:lnTo>
                    <a:pt x="22" y="18"/>
                  </a:lnTo>
                  <a:lnTo>
                    <a:pt x="156" y="134"/>
                  </a:lnTo>
                  <a:lnTo>
                    <a:pt x="158" y="136"/>
                  </a:lnTo>
                  <a:lnTo>
                    <a:pt x="160" y="138"/>
                  </a:lnTo>
                  <a:lnTo>
                    <a:pt x="162" y="141"/>
                  </a:lnTo>
                  <a:lnTo>
                    <a:pt x="162" y="144"/>
                  </a:lnTo>
                  <a:lnTo>
                    <a:pt x="160" y="149"/>
                  </a:lnTo>
                  <a:lnTo>
                    <a:pt x="158" y="153"/>
                  </a:lnTo>
                  <a:lnTo>
                    <a:pt x="153" y="156"/>
                  </a:lnTo>
                  <a:lnTo>
                    <a:pt x="149" y="157"/>
                  </a:lnTo>
                  <a:lnTo>
                    <a:pt x="147" y="157"/>
                  </a:lnTo>
                  <a:lnTo>
                    <a:pt x="144" y="156"/>
                  </a:lnTo>
                  <a:lnTo>
                    <a:pt x="142" y="154"/>
                  </a:lnTo>
                  <a:lnTo>
                    <a:pt x="140" y="153"/>
                  </a:lnTo>
                  <a:lnTo>
                    <a:pt x="140" y="153"/>
                  </a:lnTo>
                  <a:lnTo>
                    <a:pt x="27" y="55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8" y="176"/>
                  </a:lnTo>
                  <a:lnTo>
                    <a:pt x="26" y="181"/>
                  </a:lnTo>
                  <a:lnTo>
                    <a:pt x="21" y="183"/>
                  </a:lnTo>
                  <a:lnTo>
                    <a:pt x="16" y="184"/>
                  </a:lnTo>
                  <a:lnTo>
                    <a:pt x="12" y="183"/>
                  </a:lnTo>
                  <a:lnTo>
                    <a:pt x="8" y="181"/>
                  </a:lnTo>
                  <a:lnTo>
                    <a:pt x="6" y="177"/>
                  </a:lnTo>
                  <a:lnTo>
                    <a:pt x="5" y="173"/>
                  </a:lnTo>
                  <a:close/>
                  <a:moveTo>
                    <a:pt x="13" y="28"/>
                  </a:moveTo>
                  <a:lnTo>
                    <a:pt x="1" y="28"/>
                  </a:lnTo>
                  <a:lnTo>
                    <a:pt x="13" y="28"/>
                  </a:lnTo>
                  <a:lnTo>
                    <a:pt x="22" y="18"/>
                  </a:lnTo>
                  <a:lnTo>
                    <a:pt x="13" y="28"/>
                  </a:lnTo>
                  <a:lnTo>
                    <a:pt x="13" y="2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74" name="Freeform 323">
              <a:extLst>
                <a:ext uri="{FF2B5EF4-FFF2-40B4-BE49-F238E27FC236}">
                  <a16:creationId xmlns:a16="http://schemas.microsoft.com/office/drawing/2014/main" id="{C98BA44F-4D47-49C1-A368-DAE2B30AC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" y="1405"/>
              <a:ext cx="113" cy="143"/>
            </a:xfrm>
            <a:custGeom>
              <a:avLst/>
              <a:gdLst>
                <a:gd name="T0" fmla="*/ 198 w 227"/>
                <a:gd name="T1" fmla="*/ 0 h 284"/>
                <a:gd name="T2" fmla="*/ 227 w 227"/>
                <a:gd name="T3" fmla="*/ 28 h 284"/>
                <a:gd name="T4" fmla="*/ 0 w 227"/>
                <a:gd name="T5" fmla="*/ 284 h 284"/>
                <a:gd name="T6" fmla="*/ 198 w 227"/>
                <a:gd name="T7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84">
                  <a:moveTo>
                    <a:pt x="198" y="0"/>
                  </a:moveTo>
                  <a:lnTo>
                    <a:pt x="227" y="28"/>
                  </a:lnTo>
                  <a:lnTo>
                    <a:pt x="0" y="284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75" name="Freeform 324">
              <a:extLst>
                <a:ext uri="{FF2B5EF4-FFF2-40B4-BE49-F238E27FC236}">
                  <a16:creationId xmlns:a16="http://schemas.microsoft.com/office/drawing/2014/main" id="{FC1AD3D3-B154-4D63-A9DC-611C8F4F9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" y="1405"/>
              <a:ext cx="113" cy="143"/>
            </a:xfrm>
            <a:custGeom>
              <a:avLst/>
              <a:gdLst>
                <a:gd name="T0" fmla="*/ 0 w 227"/>
                <a:gd name="T1" fmla="*/ 28 h 284"/>
                <a:gd name="T2" fmla="*/ 29 w 227"/>
                <a:gd name="T3" fmla="*/ 0 h 284"/>
                <a:gd name="T4" fmla="*/ 227 w 227"/>
                <a:gd name="T5" fmla="*/ 284 h 284"/>
                <a:gd name="T6" fmla="*/ 0 w 227"/>
                <a:gd name="T7" fmla="*/ 2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84">
                  <a:moveTo>
                    <a:pt x="0" y="28"/>
                  </a:moveTo>
                  <a:lnTo>
                    <a:pt x="29" y="0"/>
                  </a:lnTo>
                  <a:lnTo>
                    <a:pt x="227" y="28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76" name="Freeform 325">
              <a:extLst>
                <a:ext uri="{FF2B5EF4-FFF2-40B4-BE49-F238E27FC236}">
                  <a16:creationId xmlns:a16="http://schemas.microsoft.com/office/drawing/2014/main" id="{995B25C8-9806-46AA-BFD9-2D65A25B8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" y="1332"/>
              <a:ext cx="256" cy="88"/>
            </a:xfrm>
            <a:custGeom>
              <a:avLst/>
              <a:gdLst>
                <a:gd name="T0" fmla="*/ 511 w 511"/>
                <a:gd name="T1" fmla="*/ 90 h 175"/>
                <a:gd name="T2" fmla="*/ 511 w 511"/>
                <a:gd name="T3" fmla="*/ 0 h 175"/>
                <a:gd name="T4" fmla="*/ 0 w 511"/>
                <a:gd name="T5" fmla="*/ 5 h 175"/>
                <a:gd name="T6" fmla="*/ 0 w 511"/>
                <a:gd name="T7" fmla="*/ 90 h 175"/>
                <a:gd name="T8" fmla="*/ 114 w 511"/>
                <a:gd name="T9" fmla="*/ 175 h 175"/>
                <a:gd name="T10" fmla="*/ 143 w 511"/>
                <a:gd name="T11" fmla="*/ 147 h 175"/>
                <a:gd name="T12" fmla="*/ 370 w 511"/>
                <a:gd name="T13" fmla="*/ 147 h 175"/>
                <a:gd name="T14" fmla="*/ 397 w 511"/>
                <a:gd name="T15" fmla="*/ 175 h 175"/>
                <a:gd name="T16" fmla="*/ 511 w 511"/>
                <a:gd name="T17" fmla="*/ 9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1" h="175">
                  <a:moveTo>
                    <a:pt x="511" y="90"/>
                  </a:moveTo>
                  <a:lnTo>
                    <a:pt x="511" y="0"/>
                  </a:lnTo>
                  <a:lnTo>
                    <a:pt x="0" y="5"/>
                  </a:lnTo>
                  <a:lnTo>
                    <a:pt x="0" y="90"/>
                  </a:lnTo>
                  <a:lnTo>
                    <a:pt x="114" y="175"/>
                  </a:lnTo>
                  <a:lnTo>
                    <a:pt x="143" y="147"/>
                  </a:lnTo>
                  <a:lnTo>
                    <a:pt x="370" y="147"/>
                  </a:lnTo>
                  <a:lnTo>
                    <a:pt x="397" y="175"/>
                  </a:lnTo>
                  <a:lnTo>
                    <a:pt x="511" y="9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77" name="Freeform 326">
              <a:extLst>
                <a:ext uri="{FF2B5EF4-FFF2-40B4-BE49-F238E27FC236}">
                  <a16:creationId xmlns:a16="http://schemas.microsoft.com/office/drawing/2014/main" id="{6D3A05C9-26D6-4736-BD9B-52BFED086E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" y="1400"/>
              <a:ext cx="380" cy="153"/>
            </a:xfrm>
            <a:custGeom>
              <a:avLst/>
              <a:gdLst>
                <a:gd name="T0" fmla="*/ 265 w 761"/>
                <a:gd name="T1" fmla="*/ 0 h 308"/>
                <a:gd name="T2" fmla="*/ 260 w 761"/>
                <a:gd name="T3" fmla="*/ 2 h 308"/>
                <a:gd name="T4" fmla="*/ 2 w 761"/>
                <a:gd name="T5" fmla="*/ 288 h 308"/>
                <a:gd name="T6" fmla="*/ 0 w 761"/>
                <a:gd name="T7" fmla="*/ 296 h 308"/>
                <a:gd name="T8" fmla="*/ 3 w 761"/>
                <a:gd name="T9" fmla="*/ 304 h 308"/>
                <a:gd name="T10" fmla="*/ 12 w 761"/>
                <a:gd name="T11" fmla="*/ 308 h 308"/>
                <a:gd name="T12" fmla="*/ 20 w 761"/>
                <a:gd name="T13" fmla="*/ 303 h 308"/>
                <a:gd name="T14" fmla="*/ 31 w 761"/>
                <a:gd name="T15" fmla="*/ 291 h 308"/>
                <a:gd name="T16" fmla="*/ 58 w 761"/>
                <a:gd name="T17" fmla="*/ 260 h 308"/>
                <a:gd name="T18" fmla="*/ 98 w 761"/>
                <a:gd name="T19" fmla="*/ 217 h 308"/>
                <a:gd name="T20" fmla="*/ 144 w 761"/>
                <a:gd name="T21" fmla="*/ 166 h 308"/>
                <a:gd name="T22" fmla="*/ 189 w 761"/>
                <a:gd name="T23" fmla="*/ 115 h 308"/>
                <a:gd name="T24" fmla="*/ 229 w 761"/>
                <a:gd name="T25" fmla="*/ 70 h 308"/>
                <a:gd name="T26" fmla="*/ 259 w 761"/>
                <a:gd name="T27" fmla="*/ 38 h 308"/>
                <a:gd name="T28" fmla="*/ 272 w 761"/>
                <a:gd name="T29" fmla="*/ 24 h 308"/>
                <a:gd name="T30" fmla="*/ 283 w 761"/>
                <a:gd name="T31" fmla="*/ 24 h 308"/>
                <a:gd name="T32" fmla="*/ 308 w 761"/>
                <a:gd name="T33" fmla="*/ 24 h 308"/>
                <a:gd name="T34" fmla="*/ 342 w 761"/>
                <a:gd name="T35" fmla="*/ 24 h 308"/>
                <a:gd name="T36" fmla="*/ 380 w 761"/>
                <a:gd name="T37" fmla="*/ 24 h 308"/>
                <a:gd name="T38" fmla="*/ 418 w 761"/>
                <a:gd name="T39" fmla="*/ 24 h 308"/>
                <a:gd name="T40" fmla="*/ 451 w 761"/>
                <a:gd name="T41" fmla="*/ 24 h 308"/>
                <a:gd name="T42" fmla="*/ 476 w 761"/>
                <a:gd name="T43" fmla="*/ 24 h 308"/>
                <a:gd name="T44" fmla="*/ 488 w 761"/>
                <a:gd name="T45" fmla="*/ 24 h 308"/>
                <a:gd name="T46" fmla="*/ 501 w 761"/>
                <a:gd name="T47" fmla="*/ 38 h 308"/>
                <a:gd name="T48" fmla="*/ 531 w 761"/>
                <a:gd name="T49" fmla="*/ 70 h 308"/>
                <a:gd name="T50" fmla="*/ 571 w 761"/>
                <a:gd name="T51" fmla="*/ 115 h 308"/>
                <a:gd name="T52" fmla="*/ 616 w 761"/>
                <a:gd name="T53" fmla="*/ 166 h 308"/>
                <a:gd name="T54" fmla="*/ 662 w 761"/>
                <a:gd name="T55" fmla="*/ 217 h 308"/>
                <a:gd name="T56" fmla="*/ 701 w 761"/>
                <a:gd name="T57" fmla="*/ 260 h 308"/>
                <a:gd name="T58" fmla="*/ 729 w 761"/>
                <a:gd name="T59" fmla="*/ 291 h 308"/>
                <a:gd name="T60" fmla="*/ 739 w 761"/>
                <a:gd name="T61" fmla="*/ 303 h 308"/>
                <a:gd name="T62" fmla="*/ 748 w 761"/>
                <a:gd name="T63" fmla="*/ 308 h 308"/>
                <a:gd name="T64" fmla="*/ 756 w 761"/>
                <a:gd name="T65" fmla="*/ 304 h 308"/>
                <a:gd name="T66" fmla="*/ 761 w 761"/>
                <a:gd name="T67" fmla="*/ 296 h 308"/>
                <a:gd name="T68" fmla="*/ 757 w 761"/>
                <a:gd name="T69" fmla="*/ 288 h 308"/>
                <a:gd name="T70" fmla="*/ 500 w 761"/>
                <a:gd name="T71" fmla="*/ 2 h 308"/>
                <a:gd name="T72" fmla="*/ 496 w 761"/>
                <a:gd name="T73" fmla="*/ 0 h 308"/>
                <a:gd name="T74" fmla="*/ 267 w 761"/>
                <a:gd name="T75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1" h="308">
                  <a:moveTo>
                    <a:pt x="267" y="0"/>
                  </a:moveTo>
                  <a:lnTo>
                    <a:pt x="265" y="0"/>
                  </a:lnTo>
                  <a:lnTo>
                    <a:pt x="262" y="1"/>
                  </a:lnTo>
                  <a:lnTo>
                    <a:pt x="260" y="2"/>
                  </a:lnTo>
                  <a:lnTo>
                    <a:pt x="258" y="4"/>
                  </a:lnTo>
                  <a:lnTo>
                    <a:pt x="2" y="288"/>
                  </a:lnTo>
                  <a:lnTo>
                    <a:pt x="0" y="291"/>
                  </a:lnTo>
                  <a:lnTo>
                    <a:pt x="0" y="296"/>
                  </a:lnTo>
                  <a:lnTo>
                    <a:pt x="1" y="301"/>
                  </a:lnTo>
                  <a:lnTo>
                    <a:pt x="3" y="304"/>
                  </a:lnTo>
                  <a:lnTo>
                    <a:pt x="7" y="306"/>
                  </a:lnTo>
                  <a:lnTo>
                    <a:pt x="12" y="308"/>
                  </a:lnTo>
                  <a:lnTo>
                    <a:pt x="17" y="306"/>
                  </a:lnTo>
                  <a:lnTo>
                    <a:pt x="20" y="303"/>
                  </a:lnTo>
                  <a:lnTo>
                    <a:pt x="23" y="300"/>
                  </a:lnTo>
                  <a:lnTo>
                    <a:pt x="31" y="291"/>
                  </a:lnTo>
                  <a:lnTo>
                    <a:pt x="43" y="278"/>
                  </a:lnTo>
                  <a:lnTo>
                    <a:pt x="58" y="260"/>
                  </a:lnTo>
                  <a:lnTo>
                    <a:pt x="77" y="240"/>
                  </a:lnTo>
                  <a:lnTo>
                    <a:pt x="98" y="217"/>
                  </a:lnTo>
                  <a:lnTo>
                    <a:pt x="121" y="192"/>
                  </a:lnTo>
                  <a:lnTo>
                    <a:pt x="144" y="166"/>
                  </a:lnTo>
                  <a:lnTo>
                    <a:pt x="167" y="141"/>
                  </a:lnTo>
                  <a:lnTo>
                    <a:pt x="189" y="115"/>
                  </a:lnTo>
                  <a:lnTo>
                    <a:pt x="210" y="92"/>
                  </a:lnTo>
                  <a:lnTo>
                    <a:pt x="229" y="70"/>
                  </a:lnTo>
                  <a:lnTo>
                    <a:pt x="246" y="53"/>
                  </a:lnTo>
                  <a:lnTo>
                    <a:pt x="259" y="38"/>
                  </a:lnTo>
                  <a:lnTo>
                    <a:pt x="268" y="29"/>
                  </a:lnTo>
                  <a:lnTo>
                    <a:pt x="272" y="24"/>
                  </a:lnTo>
                  <a:lnTo>
                    <a:pt x="275" y="24"/>
                  </a:lnTo>
                  <a:lnTo>
                    <a:pt x="283" y="24"/>
                  </a:lnTo>
                  <a:lnTo>
                    <a:pt x="295" y="24"/>
                  </a:lnTo>
                  <a:lnTo>
                    <a:pt x="308" y="24"/>
                  </a:lnTo>
                  <a:lnTo>
                    <a:pt x="324" y="24"/>
                  </a:lnTo>
                  <a:lnTo>
                    <a:pt x="342" y="24"/>
                  </a:lnTo>
                  <a:lnTo>
                    <a:pt x="360" y="24"/>
                  </a:lnTo>
                  <a:lnTo>
                    <a:pt x="380" y="24"/>
                  </a:lnTo>
                  <a:lnTo>
                    <a:pt x="399" y="24"/>
                  </a:lnTo>
                  <a:lnTo>
                    <a:pt x="418" y="24"/>
                  </a:lnTo>
                  <a:lnTo>
                    <a:pt x="435" y="24"/>
                  </a:lnTo>
                  <a:lnTo>
                    <a:pt x="451" y="24"/>
                  </a:lnTo>
                  <a:lnTo>
                    <a:pt x="465" y="24"/>
                  </a:lnTo>
                  <a:lnTo>
                    <a:pt x="476" y="24"/>
                  </a:lnTo>
                  <a:lnTo>
                    <a:pt x="485" y="24"/>
                  </a:lnTo>
                  <a:lnTo>
                    <a:pt x="488" y="24"/>
                  </a:lnTo>
                  <a:lnTo>
                    <a:pt x="491" y="29"/>
                  </a:lnTo>
                  <a:lnTo>
                    <a:pt x="501" y="38"/>
                  </a:lnTo>
                  <a:lnTo>
                    <a:pt x="513" y="53"/>
                  </a:lnTo>
                  <a:lnTo>
                    <a:pt x="531" y="70"/>
                  </a:lnTo>
                  <a:lnTo>
                    <a:pt x="549" y="92"/>
                  </a:lnTo>
                  <a:lnTo>
                    <a:pt x="571" y="115"/>
                  </a:lnTo>
                  <a:lnTo>
                    <a:pt x="593" y="141"/>
                  </a:lnTo>
                  <a:lnTo>
                    <a:pt x="616" y="166"/>
                  </a:lnTo>
                  <a:lnTo>
                    <a:pt x="639" y="192"/>
                  </a:lnTo>
                  <a:lnTo>
                    <a:pt x="662" y="217"/>
                  </a:lnTo>
                  <a:lnTo>
                    <a:pt x="683" y="240"/>
                  </a:lnTo>
                  <a:lnTo>
                    <a:pt x="701" y="260"/>
                  </a:lnTo>
                  <a:lnTo>
                    <a:pt x="716" y="278"/>
                  </a:lnTo>
                  <a:lnTo>
                    <a:pt x="729" y="291"/>
                  </a:lnTo>
                  <a:lnTo>
                    <a:pt x="737" y="300"/>
                  </a:lnTo>
                  <a:lnTo>
                    <a:pt x="739" y="303"/>
                  </a:lnTo>
                  <a:lnTo>
                    <a:pt x="743" y="306"/>
                  </a:lnTo>
                  <a:lnTo>
                    <a:pt x="748" y="308"/>
                  </a:lnTo>
                  <a:lnTo>
                    <a:pt x="753" y="306"/>
                  </a:lnTo>
                  <a:lnTo>
                    <a:pt x="756" y="304"/>
                  </a:lnTo>
                  <a:lnTo>
                    <a:pt x="759" y="301"/>
                  </a:lnTo>
                  <a:lnTo>
                    <a:pt x="761" y="296"/>
                  </a:lnTo>
                  <a:lnTo>
                    <a:pt x="760" y="291"/>
                  </a:lnTo>
                  <a:lnTo>
                    <a:pt x="757" y="288"/>
                  </a:lnTo>
                  <a:lnTo>
                    <a:pt x="502" y="4"/>
                  </a:lnTo>
                  <a:lnTo>
                    <a:pt x="500" y="2"/>
                  </a:lnTo>
                  <a:lnTo>
                    <a:pt x="498" y="1"/>
                  </a:lnTo>
                  <a:lnTo>
                    <a:pt x="496" y="0"/>
                  </a:lnTo>
                  <a:lnTo>
                    <a:pt x="494" y="0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78" name="Freeform 327">
              <a:extLst>
                <a:ext uri="{FF2B5EF4-FFF2-40B4-BE49-F238E27FC236}">
                  <a16:creationId xmlns:a16="http://schemas.microsoft.com/office/drawing/2014/main" id="{6D366F19-A60A-4F35-8CA3-2B24EF1F57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1" y="1329"/>
              <a:ext cx="267" cy="99"/>
            </a:xfrm>
            <a:custGeom>
              <a:avLst/>
              <a:gdLst>
                <a:gd name="T0" fmla="*/ 0 w 534"/>
                <a:gd name="T1" fmla="*/ 0 h 198"/>
                <a:gd name="T2" fmla="*/ 126 w 534"/>
                <a:gd name="T3" fmla="*/ 198 h 198"/>
                <a:gd name="T4" fmla="*/ 140 w 534"/>
                <a:gd name="T5" fmla="*/ 183 h 198"/>
                <a:gd name="T6" fmla="*/ 159 w 534"/>
                <a:gd name="T7" fmla="*/ 165 h 198"/>
                <a:gd name="T8" fmla="*/ 170 w 534"/>
                <a:gd name="T9" fmla="*/ 165 h 198"/>
                <a:gd name="T10" fmla="*/ 195 w 534"/>
                <a:gd name="T11" fmla="*/ 165 h 198"/>
                <a:gd name="T12" fmla="*/ 229 w 534"/>
                <a:gd name="T13" fmla="*/ 165 h 198"/>
                <a:gd name="T14" fmla="*/ 267 w 534"/>
                <a:gd name="T15" fmla="*/ 165 h 198"/>
                <a:gd name="T16" fmla="*/ 305 w 534"/>
                <a:gd name="T17" fmla="*/ 165 h 198"/>
                <a:gd name="T18" fmla="*/ 338 w 534"/>
                <a:gd name="T19" fmla="*/ 165 h 198"/>
                <a:gd name="T20" fmla="*/ 363 w 534"/>
                <a:gd name="T21" fmla="*/ 165 h 198"/>
                <a:gd name="T22" fmla="*/ 375 w 534"/>
                <a:gd name="T23" fmla="*/ 165 h 198"/>
                <a:gd name="T24" fmla="*/ 393 w 534"/>
                <a:gd name="T25" fmla="*/ 183 h 198"/>
                <a:gd name="T26" fmla="*/ 407 w 534"/>
                <a:gd name="T27" fmla="*/ 198 h 198"/>
                <a:gd name="T28" fmla="*/ 534 w 534"/>
                <a:gd name="T29" fmla="*/ 0 h 198"/>
                <a:gd name="T30" fmla="*/ 510 w 534"/>
                <a:gd name="T31" fmla="*/ 24 h 198"/>
                <a:gd name="T32" fmla="*/ 510 w 534"/>
                <a:gd name="T33" fmla="*/ 59 h 198"/>
                <a:gd name="T34" fmla="*/ 510 w 534"/>
                <a:gd name="T35" fmla="*/ 90 h 198"/>
                <a:gd name="T36" fmla="*/ 492 w 534"/>
                <a:gd name="T37" fmla="*/ 103 h 198"/>
                <a:gd name="T38" fmla="*/ 461 w 534"/>
                <a:gd name="T39" fmla="*/ 126 h 198"/>
                <a:gd name="T40" fmla="*/ 430 w 534"/>
                <a:gd name="T41" fmla="*/ 150 h 198"/>
                <a:gd name="T42" fmla="*/ 410 w 534"/>
                <a:gd name="T43" fmla="*/ 165 h 198"/>
                <a:gd name="T44" fmla="*/ 395 w 534"/>
                <a:gd name="T45" fmla="*/ 150 h 198"/>
                <a:gd name="T46" fmla="*/ 385 w 534"/>
                <a:gd name="T47" fmla="*/ 141 h 198"/>
                <a:gd name="T48" fmla="*/ 146 w 534"/>
                <a:gd name="T49" fmla="*/ 143 h 198"/>
                <a:gd name="T50" fmla="*/ 131 w 534"/>
                <a:gd name="T51" fmla="*/ 158 h 198"/>
                <a:gd name="T52" fmla="*/ 116 w 534"/>
                <a:gd name="T53" fmla="*/ 160 h 198"/>
                <a:gd name="T54" fmla="*/ 88 w 534"/>
                <a:gd name="T55" fmla="*/ 139 h 198"/>
                <a:gd name="T56" fmla="*/ 55 w 534"/>
                <a:gd name="T57" fmla="*/ 114 h 198"/>
                <a:gd name="T58" fmla="*/ 30 w 534"/>
                <a:gd name="T59" fmla="*/ 95 h 198"/>
                <a:gd name="T60" fmla="*/ 24 w 534"/>
                <a:gd name="T61" fmla="*/ 79 h 198"/>
                <a:gd name="T62" fmla="*/ 24 w 534"/>
                <a:gd name="T63" fmla="*/ 40 h 198"/>
                <a:gd name="T64" fmla="*/ 33 w 534"/>
                <a:gd name="T65" fmla="*/ 24 h 198"/>
                <a:gd name="T66" fmla="*/ 74 w 534"/>
                <a:gd name="T67" fmla="*/ 24 h 198"/>
                <a:gd name="T68" fmla="*/ 141 w 534"/>
                <a:gd name="T69" fmla="*/ 24 h 198"/>
                <a:gd name="T70" fmla="*/ 223 w 534"/>
                <a:gd name="T71" fmla="*/ 24 h 198"/>
                <a:gd name="T72" fmla="*/ 311 w 534"/>
                <a:gd name="T73" fmla="*/ 24 h 198"/>
                <a:gd name="T74" fmla="*/ 392 w 534"/>
                <a:gd name="T75" fmla="*/ 24 h 198"/>
                <a:gd name="T76" fmla="*/ 459 w 534"/>
                <a:gd name="T77" fmla="*/ 24 h 198"/>
                <a:gd name="T78" fmla="*/ 501 w 534"/>
                <a:gd name="T79" fmla="*/ 2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4" h="198">
                  <a:moveTo>
                    <a:pt x="522" y="0"/>
                  </a:moveTo>
                  <a:lnTo>
                    <a:pt x="0" y="0"/>
                  </a:lnTo>
                  <a:lnTo>
                    <a:pt x="0" y="102"/>
                  </a:lnTo>
                  <a:lnTo>
                    <a:pt x="126" y="198"/>
                  </a:lnTo>
                  <a:lnTo>
                    <a:pt x="131" y="193"/>
                  </a:lnTo>
                  <a:lnTo>
                    <a:pt x="140" y="183"/>
                  </a:lnTo>
                  <a:lnTo>
                    <a:pt x="152" y="172"/>
                  </a:lnTo>
                  <a:lnTo>
                    <a:pt x="159" y="165"/>
                  </a:lnTo>
                  <a:lnTo>
                    <a:pt x="162" y="165"/>
                  </a:lnTo>
                  <a:lnTo>
                    <a:pt x="170" y="165"/>
                  </a:lnTo>
                  <a:lnTo>
                    <a:pt x="182" y="165"/>
                  </a:lnTo>
                  <a:lnTo>
                    <a:pt x="195" y="165"/>
                  </a:lnTo>
                  <a:lnTo>
                    <a:pt x="211" y="165"/>
                  </a:lnTo>
                  <a:lnTo>
                    <a:pt x="229" y="165"/>
                  </a:lnTo>
                  <a:lnTo>
                    <a:pt x="247" y="165"/>
                  </a:lnTo>
                  <a:lnTo>
                    <a:pt x="267" y="165"/>
                  </a:lnTo>
                  <a:lnTo>
                    <a:pt x="286" y="165"/>
                  </a:lnTo>
                  <a:lnTo>
                    <a:pt x="305" y="165"/>
                  </a:lnTo>
                  <a:lnTo>
                    <a:pt x="322" y="165"/>
                  </a:lnTo>
                  <a:lnTo>
                    <a:pt x="338" y="165"/>
                  </a:lnTo>
                  <a:lnTo>
                    <a:pt x="352" y="165"/>
                  </a:lnTo>
                  <a:lnTo>
                    <a:pt x="363" y="165"/>
                  </a:lnTo>
                  <a:lnTo>
                    <a:pt x="372" y="165"/>
                  </a:lnTo>
                  <a:lnTo>
                    <a:pt x="375" y="165"/>
                  </a:lnTo>
                  <a:lnTo>
                    <a:pt x="382" y="172"/>
                  </a:lnTo>
                  <a:lnTo>
                    <a:pt x="393" y="183"/>
                  </a:lnTo>
                  <a:lnTo>
                    <a:pt x="403" y="193"/>
                  </a:lnTo>
                  <a:lnTo>
                    <a:pt x="407" y="198"/>
                  </a:lnTo>
                  <a:lnTo>
                    <a:pt x="534" y="102"/>
                  </a:lnTo>
                  <a:lnTo>
                    <a:pt x="534" y="0"/>
                  </a:lnTo>
                  <a:lnTo>
                    <a:pt x="522" y="0"/>
                  </a:lnTo>
                  <a:close/>
                  <a:moveTo>
                    <a:pt x="510" y="24"/>
                  </a:moveTo>
                  <a:lnTo>
                    <a:pt x="510" y="40"/>
                  </a:lnTo>
                  <a:lnTo>
                    <a:pt x="510" y="59"/>
                  </a:lnTo>
                  <a:lnTo>
                    <a:pt x="510" y="79"/>
                  </a:lnTo>
                  <a:lnTo>
                    <a:pt x="510" y="90"/>
                  </a:lnTo>
                  <a:lnTo>
                    <a:pt x="504" y="95"/>
                  </a:lnTo>
                  <a:lnTo>
                    <a:pt x="492" y="103"/>
                  </a:lnTo>
                  <a:lnTo>
                    <a:pt x="479" y="114"/>
                  </a:lnTo>
                  <a:lnTo>
                    <a:pt x="461" y="126"/>
                  </a:lnTo>
                  <a:lnTo>
                    <a:pt x="445" y="139"/>
                  </a:lnTo>
                  <a:lnTo>
                    <a:pt x="430" y="150"/>
                  </a:lnTo>
                  <a:lnTo>
                    <a:pt x="418" y="160"/>
                  </a:lnTo>
                  <a:lnTo>
                    <a:pt x="410" y="165"/>
                  </a:lnTo>
                  <a:lnTo>
                    <a:pt x="403" y="158"/>
                  </a:lnTo>
                  <a:lnTo>
                    <a:pt x="395" y="150"/>
                  </a:lnTo>
                  <a:lnTo>
                    <a:pt x="388" y="143"/>
                  </a:lnTo>
                  <a:lnTo>
                    <a:pt x="385" y="141"/>
                  </a:lnTo>
                  <a:lnTo>
                    <a:pt x="148" y="141"/>
                  </a:lnTo>
                  <a:lnTo>
                    <a:pt x="146" y="143"/>
                  </a:lnTo>
                  <a:lnTo>
                    <a:pt x="139" y="150"/>
                  </a:lnTo>
                  <a:lnTo>
                    <a:pt x="131" y="158"/>
                  </a:lnTo>
                  <a:lnTo>
                    <a:pt x="124" y="165"/>
                  </a:lnTo>
                  <a:lnTo>
                    <a:pt x="116" y="160"/>
                  </a:lnTo>
                  <a:lnTo>
                    <a:pt x="103" y="150"/>
                  </a:lnTo>
                  <a:lnTo>
                    <a:pt x="88" y="139"/>
                  </a:lnTo>
                  <a:lnTo>
                    <a:pt x="72" y="126"/>
                  </a:lnTo>
                  <a:lnTo>
                    <a:pt x="55" y="114"/>
                  </a:lnTo>
                  <a:lnTo>
                    <a:pt x="41" y="103"/>
                  </a:lnTo>
                  <a:lnTo>
                    <a:pt x="30" y="95"/>
                  </a:lnTo>
                  <a:lnTo>
                    <a:pt x="24" y="90"/>
                  </a:lnTo>
                  <a:lnTo>
                    <a:pt x="24" y="79"/>
                  </a:lnTo>
                  <a:lnTo>
                    <a:pt x="24" y="59"/>
                  </a:lnTo>
                  <a:lnTo>
                    <a:pt x="24" y="40"/>
                  </a:lnTo>
                  <a:lnTo>
                    <a:pt x="24" y="24"/>
                  </a:lnTo>
                  <a:lnTo>
                    <a:pt x="33" y="24"/>
                  </a:lnTo>
                  <a:lnTo>
                    <a:pt x="50" y="24"/>
                  </a:lnTo>
                  <a:lnTo>
                    <a:pt x="74" y="24"/>
                  </a:lnTo>
                  <a:lnTo>
                    <a:pt x="106" y="24"/>
                  </a:lnTo>
                  <a:lnTo>
                    <a:pt x="141" y="24"/>
                  </a:lnTo>
                  <a:lnTo>
                    <a:pt x="182" y="24"/>
                  </a:lnTo>
                  <a:lnTo>
                    <a:pt x="223" y="24"/>
                  </a:lnTo>
                  <a:lnTo>
                    <a:pt x="267" y="24"/>
                  </a:lnTo>
                  <a:lnTo>
                    <a:pt x="311" y="24"/>
                  </a:lnTo>
                  <a:lnTo>
                    <a:pt x="352" y="24"/>
                  </a:lnTo>
                  <a:lnTo>
                    <a:pt x="392" y="24"/>
                  </a:lnTo>
                  <a:lnTo>
                    <a:pt x="428" y="24"/>
                  </a:lnTo>
                  <a:lnTo>
                    <a:pt x="459" y="24"/>
                  </a:lnTo>
                  <a:lnTo>
                    <a:pt x="483" y="24"/>
                  </a:lnTo>
                  <a:lnTo>
                    <a:pt x="501" y="24"/>
                  </a:lnTo>
                  <a:lnTo>
                    <a:pt x="51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79" name="Freeform 328">
              <a:extLst>
                <a:ext uri="{FF2B5EF4-FFF2-40B4-BE49-F238E27FC236}">
                  <a16:creationId xmlns:a16="http://schemas.microsoft.com/office/drawing/2014/main" id="{08C89B0E-4651-4F97-A366-5C899CB122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1" y="1216"/>
              <a:ext cx="387" cy="340"/>
            </a:xfrm>
            <a:custGeom>
              <a:avLst/>
              <a:gdLst>
                <a:gd name="T0" fmla="*/ 293 w 774"/>
                <a:gd name="T1" fmla="*/ 23 h 680"/>
                <a:gd name="T2" fmla="*/ 292 w 774"/>
                <a:gd name="T3" fmla="*/ 23 h 680"/>
                <a:gd name="T4" fmla="*/ 8 w 774"/>
                <a:gd name="T5" fmla="*/ 222 h 680"/>
                <a:gd name="T6" fmla="*/ 2 w 774"/>
                <a:gd name="T7" fmla="*/ 229 h 680"/>
                <a:gd name="T8" fmla="*/ 0 w 774"/>
                <a:gd name="T9" fmla="*/ 237 h 680"/>
                <a:gd name="T10" fmla="*/ 1 w 774"/>
                <a:gd name="T11" fmla="*/ 669 h 680"/>
                <a:gd name="T12" fmla="*/ 11 w 774"/>
                <a:gd name="T13" fmla="*/ 679 h 680"/>
                <a:gd name="T14" fmla="*/ 755 w 774"/>
                <a:gd name="T15" fmla="*/ 680 h 680"/>
                <a:gd name="T16" fmla="*/ 768 w 774"/>
                <a:gd name="T17" fmla="*/ 675 h 680"/>
                <a:gd name="T18" fmla="*/ 774 w 774"/>
                <a:gd name="T19" fmla="*/ 662 h 680"/>
                <a:gd name="T20" fmla="*/ 773 w 774"/>
                <a:gd name="T21" fmla="*/ 232 h 680"/>
                <a:gd name="T22" fmla="*/ 769 w 774"/>
                <a:gd name="T23" fmla="*/ 226 h 680"/>
                <a:gd name="T24" fmla="*/ 482 w 774"/>
                <a:gd name="T25" fmla="*/ 24 h 680"/>
                <a:gd name="T26" fmla="*/ 481 w 774"/>
                <a:gd name="T27" fmla="*/ 23 h 680"/>
                <a:gd name="T28" fmla="*/ 480 w 774"/>
                <a:gd name="T29" fmla="*/ 23 h 680"/>
                <a:gd name="T30" fmla="*/ 457 w 774"/>
                <a:gd name="T31" fmla="*/ 12 h 680"/>
                <a:gd name="T32" fmla="*/ 434 w 774"/>
                <a:gd name="T33" fmla="*/ 6 h 680"/>
                <a:gd name="T34" fmla="*/ 410 w 774"/>
                <a:gd name="T35" fmla="*/ 1 h 680"/>
                <a:gd name="T36" fmla="*/ 387 w 774"/>
                <a:gd name="T37" fmla="*/ 0 h 680"/>
                <a:gd name="T38" fmla="*/ 364 w 774"/>
                <a:gd name="T39" fmla="*/ 1 h 680"/>
                <a:gd name="T40" fmla="*/ 341 w 774"/>
                <a:gd name="T41" fmla="*/ 6 h 680"/>
                <a:gd name="T42" fmla="*/ 317 w 774"/>
                <a:gd name="T43" fmla="*/ 12 h 680"/>
                <a:gd name="T44" fmla="*/ 293 w 774"/>
                <a:gd name="T45" fmla="*/ 23 h 680"/>
                <a:gd name="T46" fmla="*/ 466 w 774"/>
                <a:gd name="T47" fmla="*/ 56 h 680"/>
                <a:gd name="T48" fmla="*/ 488 w 774"/>
                <a:gd name="T49" fmla="*/ 71 h 680"/>
                <a:gd name="T50" fmla="*/ 525 w 774"/>
                <a:gd name="T51" fmla="*/ 98 h 680"/>
                <a:gd name="T52" fmla="*/ 571 w 774"/>
                <a:gd name="T53" fmla="*/ 130 h 680"/>
                <a:gd name="T54" fmla="*/ 621 w 774"/>
                <a:gd name="T55" fmla="*/ 164 h 680"/>
                <a:gd name="T56" fmla="*/ 668 w 774"/>
                <a:gd name="T57" fmla="*/ 198 h 680"/>
                <a:gd name="T58" fmla="*/ 707 w 774"/>
                <a:gd name="T59" fmla="*/ 224 h 680"/>
                <a:gd name="T60" fmla="*/ 732 w 774"/>
                <a:gd name="T61" fmla="*/ 243 h 680"/>
                <a:gd name="T62" fmla="*/ 738 w 774"/>
                <a:gd name="T63" fmla="*/ 311 h 680"/>
                <a:gd name="T64" fmla="*/ 738 w 774"/>
                <a:gd name="T65" fmla="*/ 571 h 680"/>
                <a:gd name="T66" fmla="*/ 725 w 774"/>
                <a:gd name="T67" fmla="*/ 645 h 680"/>
                <a:gd name="T68" fmla="*/ 664 w 774"/>
                <a:gd name="T69" fmla="*/ 645 h 680"/>
                <a:gd name="T70" fmla="*/ 568 w 774"/>
                <a:gd name="T71" fmla="*/ 645 h 680"/>
                <a:gd name="T72" fmla="*/ 450 w 774"/>
                <a:gd name="T73" fmla="*/ 645 h 680"/>
                <a:gd name="T74" fmla="*/ 325 w 774"/>
                <a:gd name="T75" fmla="*/ 645 h 680"/>
                <a:gd name="T76" fmla="*/ 207 w 774"/>
                <a:gd name="T77" fmla="*/ 645 h 680"/>
                <a:gd name="T78" fmla="*/ 110 w 774"/>
                <a:gd name="T79" fmla="*/ 645 h 680"/>
                <a:gd name="T80" fmla="*/ 49 w 774"/>
                <a:gd name="T81" fmla="*/ 645 h 680"/>
                <a:gd name="T82" fmla="*/ 37 w 774"/>
                <a:gd name="T83" fmla="*/ 571 h 680"/>
                <a:gd name="T84" fmla="*/ 37 w 774"/>
                <a:gd name="T85" fmla="*/ 311 h 680"/>
                <a:gd name="T86" fmla="*/ 42 w 774"/>
                <a:gd name="T87" fmla="*/ 243 h 680"/>
                <a:gd name="T88" fmla="*/ 67 w 774"/>
                <a:gd name="T89" fmla="*/ 224 h 680"/>
                <a:gd name="T90" fmla="*/ 106 w 774"/>
                <a:gd name="T91" fmla="*/ 198 h 680"/>
                <a:gd name="T92" fmla="*/ 153 w 774"/>
                <a:gd name="T93" fmla="*/ 164 h 680"/>
                <a:gd name="T94" fmla="*/ 202 w 774"/>
                <a:gd name="T95" fmla="*/ 130 h 680"/>
                <a:gd name="T96" fmla="*/ 249 w 774"/>
                <a:gd name="T97" fmla="*/ 98 h 680"/>
                <a:gd name="T98" fmla="*/ 285 w 774"/>
                <a:gd name="T99" fmla="*/ 71 h 680"/>
                <a:gd name="T100" fmla="*/ 307 w 774"/>
                <a:gd name="T101" fmla="*/ 56 h 680"/>
                <a:gd name="T102" fmla="*/ 330 w 774"/>
                <a:gd name="T103" fmla="*/ 46 h 680"/>
                <a:gd name="T104" fmla="*/ 368 w 774"/>
                <a:gd name="T105" fmla="*/ 37 h 680"/>
                <a:gd name="T106" fmla="*/ 406 w 774"/>
                <a:gd name="T107" fmla="*/ 37 h 680"/>
                <a:gd name="T108" fmla="*/ 444 w 774"/>
                <a:gd name="T109" fmla="*/ 4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4" h="680">
                  <a:moveTo>
                    <a:pt x="293" y="23"/>
                  </a:moveTo>
                  <a:lnTo>
                    <a:pt x="293" y="23"/>
                  </a:lnTo>
                  <a:lnTo>
                    <a:pt x="292" y="23"/>
                  </a:lnTo>
                  <a:lnTo>
                    <a:pt x="292" y="23"/>
                  </a:lnTo>
                  <a:lnTo>
                    <a:pt x="291" y="24"/>
                  </a:lnTo>
                  <a:lnTo>
                    <a:pt x="8" y="222"/>
                  </a:lnTo>
                  <a:lnTo>
                    <a:pt x="4" y="226"/>
                  </a:lnTo>
                  <a:lnTo>
                    <a:pt x="2" y="229"/>
                  </a:lnTo>
                  <a:lnTo>
                    <a:pt x="1" y="232"/>
                  </a:lnTo>
                  <a:lnTo>
                    <a:pt x="0" y="237"/>
                  </a:lnTo>
                  <a:lnTo>
                    <a:pt x="0" y="662"/>
                  </a:lnTo>
                  <a:lnTo>
                    <a:pt x="1" y="669"/>
                  </a:lnTo>
                  <a:lnTo>
                    <a:pt x="6" y="675"/>
                  </a:lnTo>
                  <a:lnTo>
                    <a:pt x="11" y="679"/>
                  </a:lnTo>
                  <a:lnTo>
                    <a:pt x="18" y="680"/>
                  </a:lnTo>
                  <a:lnTo>
                    <a:pt x="755" y="680"/>
                  </a:lnTo>
                  <a:lnTo>
                    <a:pt x="762" y="679"/>
                  </a:lnTo>
                  <a:lnTo>
                    <a:pt x="768" y="675"/>
                  </a:lnTo>
                  <a:lnTo>
                    <a:pt x="773" y="669"/>
                  </a:lnTo>
                  <a:lnTo>
                    <a:pt x="774" y="662"/>
                  </a:lnTo>
                  <a:lnTo>
                    <a:pt x="774" y="237"/>
                  </a:lnTo>
                  <a:lnTo>
                    <a:pt x="773" y="232"/>
                  </a:lnTo>
                  <a:lnTo>
                    <a:pt x="771" y="229"/>
                  </a:lnTo>
                  <a:lnTo>
                    <a:pt x="769" y="226"/>
                  </a:lnTo>
                  <a:lnTo>
                    <a:pt x="766" y="222"/>
                  </a:lnTo>
                  <a:lnTo>
                    <a:pt x="482" y="24"/>
                  </a:lnTo>
                  <a:lnTo>
                    <a:pt x="481" y="23"/>
                  </a:lnTo>
                  <a:lnTo>
                    <a:pt x="481" y="23"/>
                  </a:lnTo>
                  <a:lnTo>
                    <a:pt x="481" y="23"/>
                  </a:lnTo>
                  <a:lnTo>
                    <a:pt x="480" y="23"/>
                  </a:lnTo>
                  <a:lnTo>
                    <a:pt x="469" y="17"/>
                  </a:lnTo>
                  <a:lnTo>
                    <a:pt x="457" y="12"/>
                  </a:lnTo>
                  <a:lnTo>
                    <a:pt x="445" y="9"/>
                  </a:lnTo>
                  <a:lnTo>
                    <a:pt x="434" y="6"/>
                  </a:lnTo>
                  <a:lnTo>
                    <a:pt x="421" y="3"/>
                  </a:lnTo>
                  <a:lnTo>
                    <a:pt x="410" y="1"/>
                  </a:lnTo>
                  <a:lnTo>
                    <a:pt x="398" y="0"/>
                  </a:lnTo>
                  <a:lnTo>
                    <a:pt x="387" y="0"/>
                  </a:lnTo>
                  <a:lnTo>
                    <a:pt x="375" y="0"/>
                  </a:lnTo>
                  <a:lnTo>
                    <a:pt x="364" y="1"/>
                  </a:lnTo>
                  <a:lnTo>
                    <a:pt x="352" y="3"/>
                  </a:lnTo>
                  <a:lnTo>
                    <a:pt x="341" y="6"/>
                  </a:lnTo>
                  <a:lnTo>
                    <a:pt x="328" y="9"/>
                  </a:lnTo>
                  <a:lnTo>
                    <a:pt x="317" y="12"/>
                  </a:lnTo>
                  <a:lnTo>
                    <a:pt x="305" y="17"/>
                  </a:lnTo>
                  <a:lnTo>
                    <a:pt x="293" y="23"/>
                  </a:lnTo>
                  <a:close/>
                  <a:moveTo>
                    <a:pt x="463" y="54"/>
                  </a:moveTo>
                  <a:lnTo>
                    <a:pt x="466" y="56"/>
                  </a:lnTo>
                  <a:lnTo>
                    <a:pt x="474" y="62"/>
                  </a:lnTo>
                  <a:lnTo>
                    <a:pt x="488" y="71"/>
                  </a:lnTo>
                  <a:lnTo>
                    <a:pt x="504" y="84"/>
                  </a:lnTo>
                  <a:lnTo>
                    <a:pt x="525" y="98"/>
                  </a:lnTo>
                  <a:lnTo>
                    <a:pt x="547" y="113"/>
                  </a:lnTo>
                  <a:lnTo>
                    <a:pt x="571" y="130"/>
                  </a:lnTo>
                  <a:lnTo>
                    <a:pt x="595" y="147"/>
                  </a:lnTo>
                  <a:lnTo>
                    <a:pt x="621" y="164"/>
                  </a:lnTo>
                  <a:lnTo>
                    <a:pt x="645" y="182"/>
                  </a:lnTo>
                  <a:lnTo>
                    <a:pt x="668" y="198"/>
                  </a:lnTo>
                  <a:lnTo>
                    <a:pt x="688" y="212"/>
                  </a:lnTo>
                  <a:lnTo>
                    <a:pt x="707" y="224"/>
                  </a:lnTo>
                  <a:lnTo>
                    <a:pt x="722" y="235"/>
                  </a:lnTo>
                  <a:lnTo>
                    <a:pt x="732" y="243"/>
                  </a:lnTo>
                  <a:lnTo>
                    <a:pt x="738" y="246"/>
                  </a:lnTo>
                  <a:lnTo>
                    <a:pt x="738" y="311"/>
                  </a:lnTo>
                  <a:lnTo>
                    <a:pt x="738" y="440"/>
                  </a:lnTo>
                  <a:lnTo>
                    <a:pt x="738" y="571"/>
                  </a:lnTo>
                  <a:lnTo>
                    <a:pt x="738" y="645"/>
                  </a:lnTo>
                  <a:lnTo>
                    <a:pt x="725" y="645"/>
                  </a:lnTo>
                  <a:lnTo>
                    <a:pt x="700" y="645"/>
                  </a:lnTo>
                  <a:lnTo>
                    <a:pt x="664" y="645"/>
                  </a:lnTo>
                  <a:lnTo>
                    <a:pt x="619" y="645"/>
                  </a:lnTo>
                  <a:lnTo>
                    <a:pt x="568" y="645"/>
                  </a:lnTo>
                  <a:lnTo>
                    <a:pt x="510" y="645"/>
                  </a:lnTo>
                  <a:lnTo>
                    <a:pt x="450" y="645"/>
                  </a:lnTo>
                  <a:lnTo>
                    <a:pt x="388" y="645"/>
                  </a:lnTo>
                  <a:lnTo>
                    <a:pt x="325" y="645"/>
                  </a:lnTo>
                  <a:lnTo>
                    <a:pt x="265" y="645"/>
                  </a:lnTo>
                  <a:lnTo>
                    <a:pt x="207" y="645"/>
                  </a:lnTo>
                  <a:lnTo>
                    <a:pt x="155" y="645"/>
                  </a:lnTo>
                  <a:lnTo>
                    <a:pt x="110" y="645"/>
                  </a:lnTo>
                  <a:lnTo>
                    <a:pt x="75" y="645"/>
                  </a:lnTo>
                  <a:lnTo>
                    <a:pt x="49" y="645"/>
                  </a:lnTo>
                  <a:lnTo>
                    <a:pt x="37" y="645"/>
                  </a:lnTo>
                  <a:lnTo>
                    <a:pt x="37" y="571"/>
                  </a:lnTo>
                  <a:lnTo>
                    <a:pt x="37" y="440"/>
                  </a:lnTo>
                  <a:lnTo>
                    <a:pt x="37" y="311"/>
                  </a:lnTo>
                  <a:lnTo>
                    <a:pt x="37" y="246"/>
                  </a:lnTo>
                  <a:lnTo>
                    <a:pt x="42" y="243"/>
                  </a:lnTo>
                  <a:lnTo>
                    <a:pt x="53" y="235"/>
                  </a:lnTo>
                  <a:lnTo>
                    <a:pt x="67" y="224"/>
                  </a:lnTo>
                  <a:lnTo>
                    <a:pt x="85" y="212"/>
                  </a:lnTo>
                  <a:lnTo>
                    <a:pt x="106" y="198"/>
                  </a:lnTo>
                  <a:lnTo>
                    <a:pt x="129" y="182"/>
                  </a:lnTo>
                  <a:lnTo>
                    <a:pt x="153" y="164"/>
                  </a:lnTo>
                  <a:lnTo>
                    <a:pt x="178" y="147"/>
                  </a:lnTo>
                  <a:lnTo>
                    <a:pt x="202" y="130"/>
                  </a:lnTo>
                  <a:lnTo>
                    <a:pt x="227" y="113"/>
                  </a:lnTo>
                  <a:lnTo>
                    <a:pt x="249" y="98"/>
                  </a:lnTo>
                  <a:lnTo>
                    <a:pt x="269" y="84"/>
                  </a:lnTo>
                  <a:lnTo>
                    <a:pt x="285" y="71"/>
                  </a:lnTo>
                  <a:lnTo>
                    <a:pt x="299" y="62"/>
                  </a:lnTo>
                  <a:lnTo>
                    <a:pt x="307" y="56"/>
                  </a:lnTo>
                  <a:lnTo>
                    <a:pt x="311" y="54"/>
                  </a:lnTo>
                  <a:lnTo>
                    <a:pt x="330" y="46"/>
                  </a:lnTo>
                  <a:lnTo>
                    <a:pt x="349" y="40"/>
                  </a:lnTo>
                  <a:lnTo>
                    <a:pt x="368" y="37"/>
                  </a:lnTo>
                  <a:lnTo>
                    <a:pt x="387" y="34"/>
                  </a:lnTo>
                  <a:lnTo>
                    <a:pt x="406" y="37"/>
                  </a:lnTo>
                  <a:lnTo>
                    <a:pt x="425" y="40"/>
                  </a:lnTo>
                  <a:lnTo>
                    <a:pt x="444" y="46"/>
                  </a:lnTo>
                  <a:lnTo>
                    <a:pt x="463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80" name="Freeform 329">
              <a:extLst>
                <a:ext uri="{FF2B5EF4-FFF2-40B4-BE49-F238E27FC236}">
                  <a16:creationId xmlns:a16="http://schemas.microsoft.com/office/drawing/2014/main" id="{3D009EE1-1D7B-4A21-ADD4-4F762E0B5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0" y="1462"/>
              <a:ext cx="111" cy="181"/>
            </a:xfrm>
            <a:custGeom>
              <a:avLst/>
              <a:gdLst>
                <a:gd name="T0" fmla="*/ 0 w 223"/>
                <a:gd name="T1" fmla="*/ 0 h 360"/>
                <a:gd name="T2" fmla="*/ 25 w 223"/>
                <a:gd name="T3" fmla="*/ 277 h 360"/>
                <a:gd name="T4" fmla="*/ 99 w 223"/>
                <a:gd name="T5" fmla="*/ 237 h 360"/>
                <a:gd name="T6" fmla="*/ 167 w 223"/>
                <a:gd name="T7" fmla="*/ 360 h 360"/>
                <a:gd name="T8" fmla="*/ 217 w 223"/>
                <a:gd name="T9" fmla="*/ 332 h 360"/>
                <a:gd name="T10" fmla="*/ 149 w 223"/>
                <a:gd name="T11" fmla="*/ 209 h 360"/>
                <a:gd name="T12" fmla="*/ 223 w 223"/>
                <a:gd name="T13" fmla="*/ 168 h 360"/>
                <a:gd name="T14" fmla="*/ 0 w 223"/>
                <a:gd name="T15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360">
                  <a:moveTo>
                    <a:pt x="0" y="0"/>
                  </a:moveTo>
                  <a:lnTo>
                    <a:pt x="25" y="277"/>
                  </a:lnTo>
                  <a:lnTo>
                    <a:pt x="99" y="237"/>
                  </a:lnTo>
                  <a:lnTo>
                    <a:pt x="167" y="360"/>
                  </a:lnTo>
                  <a:lnTo>
                    <a:pt x="217" y="332"/>
                  </a:lnTo>
                  <a:lnTo>
                    <a:pt x="149" y="209"/>
                  </a:lnTo>
                  <a:lnTo>
                    <a:pt x="223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81" name="Freeform 330">
              <a:extLst>
                <a:ext uri="{FF2B5EF4-FFF2-40B4-BE49-F238E27FC236}">
                  <a16:creationId xmlns:a16="http://schemas.microsoft.com/office/drawing/2014/main" id="{E6795171-427E-4A6F-921E-E0328EABB9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1" y="1447"/>
              <a:ext cx="133" cy="205"/>
            </a:xfrm>
            <a:custGeom>
              <a:avLst/>
              <a:gdLst>
                <a:gd name="T0" fmla="*/ 30 w 266"/>
                <a:gd name="T1" fmla="*/ 330 h 410"/>
                <a:gd name="T2" fmla="*/ 40 w 266"/>
                <a:gd name="T3" fmla="*/ 324 h 410"/>
                <a:gd name="T4" fmla="*/ 63 w 266"/>
                <a:gd name="T5" fmla="*/ 311 h 410"/>
                <a:gd name="T6" fmla="*/ 91 w 266"/>
                <a:gd name="T7" fmla="*/ 296 h 410"/>
                <a:gd name="T8" fmla="*/ 111 w 266"/>
                <a:gd name="T9" fmla="*/ 285 h 410"/>
                <a:gd name="T10" fmla="*/ 126 w 266"/>
                <a:gd name="T11" fmla="*/ 313 h 410"/>
                <a:gd name="T12" fmla="*/ 149 w 266"/>
                <a:gd name="T13" fmla="*/ 354 h 410"/>
                <a:gd name="T14" fmla="*/ 171 w 266"/>
                <a:gd name="T15" fmla="*/ 394 h 410"/>
                <a:gd name="T16" fmla="*/ 180 w 266"/>
                <a:gd name="T17" fmla="*/ 410 h 410"/>
                <a:gd name="T18" fmla="*/ 251 w 266"/>
                <a:gd name="T19" fmla="*/ 364 h 410"/>
                <a:gd name="T20" fmla="*/ 235 w 266"/>
                <a:gd name="T21" fmla="*/ 335 h 410"/>
                <a:gd name="T22" fmla="*/ 211 w 266"/>
                <a:gd name="T23" fmla="*/ 292 h 410"/>
                <a:gd name="T24" fmla="*/ 190 w 266"/>
                <a:gd name="T25" fmla="*/ 255 h 410"/>
                <a:gd name="T26" fmla="*/ 192 w 266"/>
                <a:gd name="T27" fmla="*/ 239 h 410"/>
                <a:gd name="T28" fmla="*/ 218 w 266"/>
                <a:gd name="T29" fmla="*/ 225 h 410"/>
                <a:gd name="T30" fmla="*/ 244 w 266"/>
                <a:gd name="T31" fmla="*/ 210 h 410"/>
                <a:gd name="T32" fmla="*/ 264 w 266"/>
                <a:gd name="T33" fmla="*/ 200 h 410"/>
                <a:gd name="T34" fmla="*/ 0 w 266"/>
                <a:gd name="T35" fmla="*/ 0 h 410"/>
                <a:gd name="T36" fmla="*/ 34 w 266"/>
                <a:gd name="T37" fmla="*/ 60 h 410"/>
                <a:gd name="T38" fmla="*/ 74 w 266"/>
                <a:gd name="T39" fmla="*/ 90 h 410"/>
                <a:gd name="T40" fmla="*/ 128 w 266"/>
                <a:gd name="T41" fmla="*/ 131 h 410"/>
                <a:gd name="T42" fmla="*/ 181 w 266"/>
                <a:gd name="T43" fmla="*/ 170 h 410"/>
                <a:gd name="T44" fmla="*/ 214 w 266"/>
                <a:gd name="T45" fmla="*/ 195 h 410"/>
                <a:gd name="T46" fmla="*/ 195 w 266"/>
                <a:gd name="T47" fmla="*/ 206 h 410"/>
                <a:gd name="T48" fmla="*/ 173 w 266"/>
                <a:gd name="T49" fmla="*/ 219 h 410"/>
                <a:gd name="T50" fmla="*/ 154 w 266"/>
                <a:gd name="T51" fmla="*/ 229 h 410"/>
                <a:gd name="T52" fmla="*/ 146 w 266"/>
                <a:gd name="T53" fmla="*/ 233 h 410"/>
                <a:gd name="T54" fmla="*/ 156 w 266"/>
                <a:gd name="T55" fmla="*/ 250 h 410"/>
                <a:gd name="T56" fmla="*/ 176 w 266"/>
                <a:gd name="T57" fmla="*/ 288 h 410"/>
                <a:gd name="T58" fmla="*/ 199 w 266"/>
                <a:gd name="T59" fmla="*/ 330 h 410"/>
                <a:gd name="T60" fmla="*/ 215 w 266"/>
                <a:gd name="T61" fmla="*/ 358 h 410"/>
                <a:gd name="T62" fmla="*/ 203 w 266"/>
                <a:gd name="T63" fmla="*/ 365 h 410"/>
                <a:gd name="T64" fmla="*/ 190 w 266"/>
                <a:gd name="T65" fmla="*/ 372 h 410"/>
                <a:gd name="T66" fmla="*/ 174 w 266"/>
                <a:gd name="T67" fmla="*/ 344 h 410"/>
                <a:gd name="T68" fmla="*/ 151 w 266"/>
                <a:gd name="T69" fmla="*/ 301 h 410"/>
                <a:gd name="T70" fmla="*/ 130 w 266"/>
                <a:gd name="T71" fmla="*/ 263 h 410"/>
                <a:gd name="T72" fmla="*/ 121 w 266"/>
                <a:gd name="T73" fmla="*/ 247 h 410"/>
                <a:gd name="T74" fmla="*/ 113 w 266"/>
                <a:gd name="T75" fmla="*/ 252 h 410"/>
                <a:gd name="T76" fmla="*/ 96 w 266"/>
                <a:gd name="T77" fmla="*/ 262 h 410"/>
                <a:gd name="T78" fmla="*/ 73 w 266"/>
                <a:gd name="T79" fmla="*/ 275 h 410"/>
                <a:gd name="T80" fmla="*/ 53 w 266"/>
                <a:gd name="T81" fmla="*/ 285 h 410"/>
                <a:gd name="T82" fmla="*/ 44 w 266"/>
                <a:gd name="T83" fmla="*/ 177 h 410"/>
                <a:gd name="T84" fmla="*/ 34 w 266"/>
                <a:gd name="T85" fmla="*/ 6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410">
                  <a:moveTo>
                    <a:pt x="4" y="31"/>
                  </a:moveTo>
                  <a:lnTo>
                    <a:pt x="30" y="330"/>
                  </a:lnTo>
                  <a:lnTo>
                    <a:pt x="32" y="329"/>
                  </a:lnTo>
                  <a:lnTo>
                    <a:pt x="40" y="324"/>
                  </a:lnTo>
                  <a:lnTo>
                    <a:pt x="51" y="319"/>
                  </a:lnTo>
                  <a:lnTo>
                    <a:pt x="63" y="311"/>
                  </a:lnTo>
                  <a:lnTo>
                    <a:pt x="77" y="304"/>
                  </a:lnTo>
                  <a:lnTo>
                    <a:pt x="91" y="296"/>
                  </a:lnTo>
                  <a:lnTo>
                    <a:pt x="103" y="290"/>
                  </a:lnTo>
                  <a:lnTo>
                    <a:pt x="111" y="285"/>
                  </a:lnTo>
                  <a:lnTo>
                    <a:pt x="116" y="297"/>
                  </a:lnTo>
                  <a:lnTo>
                    <a:pt x="126" y="313"/>
                  </a:lnTo>
                  <a:lnTo>
                    <a:pt x="137" y="334"/>
                  </a:lnTo>
                  <a:lnTo>
                    <a:pt x="149" y="354"/>
                  </a:lnTo>
                  <a:lnTo>
                    <a:pt x="160" y="375"/>
                  </a:lnTo>
                  <a:lnTo>
                    <a:pt x="171" y="394"/>
                  </a:lnTo>
                  <a:lnTo>
                    <a:pt x="177" y="405"/>
                  </a:lnTo>
                  <a:lnTo>
                    <a:pt x="180" y="410"/>
                  </a:lnTo>
                  <a:lnTo>
                    <a:pt x="253" y="368"/>
                  </a:lnTo>
                  <a:lnTo>
                    <a:pt x="251" y="364"/>
                  </a:lnTo>
                  <a:lnTo>
                    <a:pt x="244" y="352"/>
                  </a:lnTo>
                  <a:lnTo>
                    <a:pt x="235" y="335"/>
                  </a:lnTo>
                  <a:lnTo>
                    <a:pt x="224" y="314"/>
                  </a:lnTo>
                  <a:lnTo>
                    <a:pt x="211" y="292"/>
                  </a:lnTo>
                  <a:lnTo>
                    <a:pt x="201" y="271"/>
                  </a:lnTo>
                  <a:lnTo>
                    <a:pt x="190" y="255"/>
                  </a:lnTo>
                  <a:lnTo>
                    <a:pt x="184" y="244"/>
                  </a:lnTo>
                  <a:lnTo>
                    <a:pt x="192" y="239"/>
                  </a:lnTo>
                  <a:lnTo>
                    <a:pt x="204" y="233"/>
                  </a:lnTo>
                  <a:lnTo>
                    <a:pt x="218" y="225"/>
                  </a:lnTo>
                  <a:lnTo>
                    <a:pt x="232" y="217"/>
                  </a:lnTo>
                  <a:lnTo>
                    <a:pt x="244" y="210"/>
                  </a:lnTo>
                  <a:lnTo>
                    <a:pt x="256" y="205"/>
                  </a:lnTo>
                  <a:lnTo>
                    <a:pt x="264" y="200"/>
                  </a:lnTo>
                  <a:lnTo>
                    <a:pt x="266" y="199"/>
                  </a:lnTo>
                  <a:lnTo>
                    <a:pt x="0" y="0"/>
                  </a:lnTo>
                  <a:lnTo>
                    <a:pt x="4" y="31"/>
                  </a:lnTo>
                  <a:close/>
                  <a:moveTo>
                    <a:pt x="34" y="60"/>
                  </a:moveTo>
                  <a:lnTo>
                    <a:pt x="51" y="72"/>
                  </a:lnTo>
                  <a:lnTo>
                    <a:pt x="74" y="90"/>
                  </a:lnTo>
                  <a:lnTo>
                    <a:pt x="100" y="109"/>
                  </a:lnTo>
                  <a:lnTo>
                    <a:pt x="128" y="131"/>
                  </a:lnTo>
                  <a:lnTo>
                    <a:pt x="156" y="152"/>
                  </a:lnTo>
                  <a:lnTo>
                    <a:pt x="181" y="170"/>
                  </a:lnTo>
                  <a:lnTo>
                    <a:pt x="201" y="185"/>
                  </a:lnTo>
                  <a:lnTo>
                    <a:pt x="214" y="195"/>
                  </a:lnTo>
                  <a:lnTo>
                    <a:pt x="205" y="200"/>
                  </a:lnTo>
                  <a:lnTo>
                    <a:pt x="195" y="206"/>
                  </a:lnTo>
                  <a:lnTo>
                    <a:pt x="183" y="213"/>
                  </a:lnTo>
                  <a:lnTo>
                    <a:pt x="173" y="219"/>
                  </a:lnTo>
                  <a:lnTo>
                    <a:pt x="162" y="224"/>
                  </a:lnTo>
                  <a:lnTo>
                    <a:pt x="154" y="229"/>
                  </a:lnTo>
                  <a:lnTo>
                    <a:pt x="149" y="232"/>
                  </a:lnTo>
                  <a:lnTo>
                    <a:pt x="146" y="233"/>
                  </a:lnTo>
                  <a:lnTo>
                    <a:pt x="149" y="238"/>
                  </a:lnTo>
                  <a:lnTo>
                    <a:pt x="156" y="250"/>
                  </a:lnTo>
                  <a:lnTo>
                    <a:pt x="165" y="267"/>
                  </a:lnTo>
                  <a:lnTo>
                    <a:pt x="176" y="288"/>
                  </a:lnTo>
                  <a:lnTo>
                    <a:pt x="189" y="309"/>
                  </a:lnTo>
                  <a:lnTo>
                    <a:pt x="199" y="330"/>
                  </a:lnTo>
                  <a:lnTo>
                    <a:pt x="210" y="346"/>
                  </a:lnTo>
                  <a:lnTo>
                    <a:pt x="215" y="358"/>
                  </a:lnTo>
                  <a:lnTo>
                    <a:pt x="209" y="361"/>
                  </a:lnTo>
                  <a:lnTo>
                    <a:pt x="203" y="365"/>
                  </a:lnTo>
                  <a:lnTo>
                    <a:pt x="197" y="368"/>
                  </a:lnTo>
                  <a:lnTo>
                    <a:pt x="190" y="372"/>
                  </a:lnTo>
                  <a:lnTo>
                    <a:pt x="184" y="360"/>
                  </a:lnTo>
                  <a:lnTo>
                    <a:pt x="174" y="344"/>
                  </a:lnTo>
                  <a:lnTo>
                    <a:pt x="164" y="323"/>
                  </a:lnTo>
                  <a:lnTo>
                    <a:pt x="151" y="301"/>
                  </a:lnTo>
                  <a:lnTo>
                    <a:pt x="139" y="281"/>
                  </a:lnTo>
                  <a:lnTo>
                    <a:pt x="130" y="263"/>
                  </a:lnTo>
                  <a:lnTo>
                    <a:pt x="123" y="252"/>
                  </a:lnTo>
                  <a:lnTo>
                    <a:pt x="121" y="247"/>
                  </a:lnTo>
                  <a:lnTo>
                    <a:pt x="119" y="248"/>
                  </a:lnTo>
                  <a:lnTo>
                    <a:pt x="113" y="252"/>
                  </a:lnTo>
                  <a:lnTo>
                    <a:pt x="105" y="257"/>
                  </a:lnTo>
                  <a:lnTo>
                    <a:pt x="96" y="262"/>
                  </a:lnTo>
                  <a:lnTo>
                    <a:pt x="84" y="268"/>
                  </a:lnTo>
                  <a:lnTo>
                    <a:pt x="73" y="275"/>
                  </a:lnTo>
                  <a:lnTo>
                    <a:pt x="62" y="281"/>
                  </a:lnTo>
                  <a:lnTo>
                    <a:pt x="53" y="285"/>
                  </a:lnTo>
                  <a:lnTo>
                    <a:pt x="50" y="243"/>
                  </a:lnTo>
                  <a:lnTo>
                    <a:pt x="44" y="177"/>
                  </a:lnTo>
                  <a:lnTo>
                    <a:pt x="38" y="109"/>
                  </a:lnTo>
                  <a:lnTo>
                    <a:pt x="3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grpSp>
        <p:nvGrpSpPr>
          <p:cNvPr id="382" name="Group 307">
            <a:extLst>
              <a:ext uri="{FF2B5EF4-FFF2-40B4-BE49-F238E27FC236}">
                <a16:creationId xmlns:a16="http://schemas.microsoft.com/office/drawing/2014/main" id="{0BCA9368-7660-4BD6-AC91-448C2F61BCF0}"/>
              </a:ext>
            </a:extLst>
          </p:cNvPr>
          <p:cNvGrpSpPr>
            <a:grpSpLocks/>
          </p:cNvGrpSpPr>
          <p:nvPr/>
        </p:nvGrpSpPr>
        <p:grpSpPr bwMode="auto">
          <a:xfrm>
            <a:off x="2200099" y="2554688"/>
            <a:ext cx="613951" cy="628734"/>
            <a:chOff x="3401" y="1171"/>
            <a:chExt cx="525" cy="525"/>
          </a:xfrm>
        </p:grpSpPr>
        <p:sp>
          <p:nvSpPr>
            <p:cNvPr id="383" name="Freeform 309">
              <a:extLst>
                <a:ext uri="{FF2B5EF4-FFF2-40B4-BE49-F238E27FC236}">
                  <a16:creationId xmlns:a16="http://schemas.microsoft.com/office/drawing/2014/main" id="{FC703035-2130-4A8D-88BA-21FA63355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1" y="1171"/>
              <a:ext cx="525" cy="525"/>
            </a:xfrm>
            <a:custGeom>
              <a:avLst/>
              <a:gdLst>
                <a:gd name="T0" fmla="*/ 1047 w 1049"/>
                <a:gd name="T1" fmla="*/ 578 h 1049"/>
                <a:gd name="T2" fmla="*/ 1026 w 1049"/>
                <a:gd name="T3" fmla="*/ 681 h 1049"/>
                <a:gd name="T4" fmla="*/ 986 w 1049"/>
                <a:gd name="T5" fmla="*/ 775 h 1049"/>
                <a:gd name="T6" fmla="*/ 930 w 1049"/>
                <a:gd name="T7" fmla="*/ 858 h 1049"/>
                <a:gd name="T8" fmla="*/ 858 w 1049"/>
                <a:gd name="T9" fmla="*/ 929 h 1049"/>
                <a:gd name="T10" fmla="*/ 774 w 1049"/>
                <a:gd name="T11" fmla="*/ 986 h 1049"/>
                <a:gd name="T12" fmla="*/ 681 w 1049"/>
                <a:gd name="T13" fmla="*/ 1026 h 1049"/>
                <a:gd name="T14" fmla="*/ 578 w 1049"/>
                <a:gd name="T15" fmla="*/ 1047 h 1049"/>
                <a:gd name="T16" fmla="*/ 471 w 1049"/>
                <a:gd name="T17" fmla="*/ 1047 h 1049"/>
                <a:gd name="T18" fmla="*/ 369 w 1049"/>
                <a:gd name="T19" fmla="*/ 1026 h 1049"/>
                <a:gd name="T20" fmla="*/ 274 w 1049"/>
                <a:gd name="T21" fmla="*/ 986 h 1049"/>
                <a:gd name="T22" fmla="*/ 191 w 1049"/>
                <a:gd name="T23" fmla="*/ 929 h 1049"/>
                <a:gd name="T24" fmla="*/ 120 w 1049"/>
                <a:gd name="T25" fmla="*/ 858 h 1049"/>
                <a:gd name="T26" fmla="*/ 64 w 1049"/>
                <a:gd name="T27" fmla="*/ 775 h 1049"/>
                <a:gd name="T28" fmla="*/ 23 w 1049"/>
                <a:gd name="T29" fmla="*/ 681 h 1049"/>
                <a:gd name="T30" fmla="*/ 3 w 1049"/>
                <a:gd name="T31" fmla="*/ 578 h 1049"/>
                <a:gd name="T32" fmla="*/ 3 w 1049"/>
                <a:gd name="T33" fmla="*/ 471 h 1049"/>
                <a:gd name="T34" fmla="*/ 23 w 1049"/>
                <a:gd name="T35" fmla="*/ 368 h 1049"/>
                <a:gd name="T36" fmla="*/ 64 w 1049"/>
                <a:gd name="T37" fmla="*/ 275 h 1049"/>
                <a:gd name="T38" fmla="*/ 120 w 1049"/>
                <a:gd name="T39" fmla="*/ 191 h 1049"/>
                <a:gd name="T40" fmla="*/ 191 w 1049"/>
                <a:gd name="T41" fmla="*/ 120 h 1049"/>
                <a:gd name="T42" fmla="*/ 274 w 1049"/>
                <a:gd name="T43" fmla="*/ 63 h 1049"/>
                <a:gd name="T44" fmla="*/ 369 w 1049"/>
                <a:gd name="T45" fmla="*/ 23 h 1049"/>
                <a:gd name="T46" fmla="*/ 471 w 1049"/>
                <a:gd name="T47" fmla="*/ 2 h 1049"/>
                <a:gd name="T48" fmla="*/ 578 w 1049"/>
                <a:gd name="T49" fmla="*/ 2 h 1049"/>
                <a:gd name="T50" fmla="*/ 681 w 1049"/>
                <a:gd name="T51" fmla="*/ 23 h 1049"/>
                <a:gd name="T52" fmla="*/ 774 w 1049"/>
                <a:gd name="T53" fmla="*/ 63 h 1049"/>
                <a:gd name="T54" fmla="*/ 858 w 1049"/>
                <a:gd name="T55" fmla="*/ 120 h 1049"/>
                <a:gd name="T56" fmla="*/ 930 w 1049"/>
                <a:gd name="T57" fmla="*/ 191 h 1049"/>
                <a:gd name="T58" fmla="*/ 986 w 1049"/>
                <a:gd name="T59" fmla="*/ 275 h 1049"/>
                <a:gd name="T60" fmla="*/ 1026 w 1049"/>
                <a:gd name="T61" fmla="*/ 368 h 1049"/>
                <a:gd name="T62" fmla="*/ 1047 w 1049"/>
                <a:gd name="T63" fmla="*/ 47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49" h="1049">
                  <a:moveTo>
                    <a:pt x="1049" y="525"/>
                  </a:moveTo>
                  <a:lnTo>
                    <a:pt x="1047" y="578"/>
                  </a:lnTo>
                  <a:lnTo>
                    <a:pt x="1039" y="631"/>
                  </a:lnTo>
                  <a:lnTo>
                    <a:pt x="1026" y="681"/>
                  </a:lnTo>
                  <a:lnTo>
                    <a:pt x="1008" y="729"/>
                  </a:lnTo>
                  <a:lnTo>
                    <a:pt x="986" y="775"/>
                  </a:lnTo>
                  <a:lnTo>
                    <a:pt x="960" y="818"/>
                  </a:lnTo>
                  <a:lnTo>
                    <a:pt x="930" y="858"/>
                  </a:lnTo>
                  <a:lnTo>
                    <a:pt x="896" y="896"/>
                  </a:lnTo>
                  <a:lnTo>
                    <a:pt x="858" y="929"/>
                  </a:lnTo>
                  <a:lnTo>
                    <a:pt x="818" y="959"/>
                  </a:lnTo>
                  <a:lnTo>
                    <a:pt x="774" y="986"/>
                  </a:lnTo>
                  <a:lnTo>
                    <a:pt x="729" y="1008"/>
                  </a:lnTo>
                  <a:lnTo>
                    <a:pt x="681" y="1026"/>
                  </a:lnTo>
                  <a:lnTo>
                    <a:pt x="630" y="1039"/>
                  </a:lnTo>
                  <a:lnTo>
                    <a:pt x="578" y="1047"/>
                  </a:lnTo>
                  <a:lnTo>
                    <a:pt x="524" y="1049"/>
                  </a:lnTo>
                  <a:lnTo>
                    <a:pt x="471" y="1047"/>
                  </a:lnTo>
                  <a:lnTo>
                    <a:pt x="418" y="1039"/>
                  </a:lnTo>
                  <a:lnTo>
                    <a:pt x="369" y="1026"/>
                  </a:lnTo>
                  <a:lnTo>
                    <a:pt x="320" y="1008"/>
                  </a:lnTo>
                  <a:lnTo>
                    <a:pt x="274" y="986"/>
                  </a:lnTo>
                  <a:lnTo>
                    <a:pt x="232" y="959"/>
                  </a:lnTo>
                  <a:lnTo>
                    <a:pt x="191" y="929"/>
                  </a:lnTo>
                  <a:lnTo>
                    <a:pt x="153" y="896"/>
                  </a:lnTo>
                  <a:lnTo>
                    <a:pt x="120" y="858"/>
                  </a:lnTo>
                  <a:lnTo>
                    <a:pt x="90" y="818"/>
                  </a:lnTo>
                  <a:lnTo>
                    <a:pt x="64" y="775"/>
                  </a:lnTo>
                  <a:lnTo>
                    <a:pt x="42" y="729"/>
                  </a:lnTo>
                  <a:lnTo>
                    <a:pt x="23" y="681"/>
                  </a:lnTo>
                  <a:lnTo>
                    <a:pt x="11" y="631"/>
                  </a:lnTo>
                  <a:lnTo>
                    <a:pt x="3" y="578"/>
                  </a:lnTo>
                  <a:lnTo>
                    <a:pt x="0" y="525"/>
                  </a:lnTo>
                  <a:lnTo>
                    <a:pt x="3" y="471"/>
                  </a:lnTo>
                  <a:lnTo>
                    <a:pt x="11" y="419"/>
                  </a:lnTo>
                  <a:lnTo>
                    <a:pt x="23" y="368"/>
                  </a:lnTo>
                  <a:lnTo>
                    <a:pt x="42" y="320"/>
                  </a:lnTo>
                  <a:lnTo>
                    <a:pt x="64" y="275"/>
                  </a:lnTo>
                  <a:lnTo>
                    <a:pt x="90" y="231"/>
                  </a:lnTo>
                  <a:lnTo>
                    <a:pt x="120" y="191"/>
                  </a:lnTo>
                  <a:lnTo>
                    <a:pt x="153" y="153"/>
                  </a:lnTo>
                  <a:lnTo>
                    <a:pt x="191" y="120"/>
                  </a:lnTo>
                  <a:lnTo>
                    <a:pt x="232" y="90"/>
                  </a:lnTo>
                  <a:lnTo>
                    <a:pt x="274" y="63"/>
                  </a:lnTo>
                  <a:lnTo>
                    <a:pt x="320" y="41"/>
                  </a:lnTo>
                  <a:lnTo>
                    <a:pt x="369" y="23"/>
                  </a:lnTo>
                  <a:lnTo>
                    <a:pt x="418" y="10"/>
                  </a:lnTo>
                  <a:lnTo>
                    <a:pt x="471" y="2"/>
                  </a:lnTo>
                  <a:lnTo>
                    <a:pt x="524" y="0"/>
                  </a:lnTo>
                  <a:lnTo>
                    <a:pt x="578" y="2"/>
                  </a:lnTo>
                  <a:lnTo>
                    <a:pt x="630" y="10"/>
                  </a:lnTo>
                  <a:lnTo>
                    <a:pt x="681" y="23"/>
                  </a:lnTo>
                  <a:lnTo>
                    <a:pt x="729" y="41"/>
                  </a:lnTo>
                  <a:lnTo>
                    <a:pt x="774" y="63"/>
                  </a:lnTo>
                  <a:lnTo>
                    <a:pt x="818" y="90"/>
                  </a:lnTo>
                  <a:lnTo>
                    <a:pt x="858" y="120"/>
                  </a:lnTo>
                  <a:lnTo>
                    <a:pt x="896" y="153"/>
                  </a:lnTo>
                  <a:lnTo>
                    <a:pt x="930" y="191"/>
                  </a:lnTo>
                  <a:lnTo>
                    <a:pt x="960" y="231"/>
                  </a:lnTo>
                  <a:lnTo>
                    <a:pt x="986" y="275"/>
                  </a:lnTo>
                  <a:lnTo>
                    <a:pt x="1008" y="320"/>
                  </a:lnTo>
                  <a:lnTo>
                    <a:pt x="1026" y="368"/>
                  </a:lnTo>
                  <a:lnTo>
                    <a:pt x="1039" y="419"/>
                  </a:lnTo>
                  <a:lnTo>
                    <a:pt x="1047" y="471"/>
                  </a:lnTo>
                  <a:lnTo>
                    <a:pt x="1049" y="52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86" name="Freeform 313">
              <a:extLst>
                <a:ext uri="{FF2B5EF4-FFF2-40B4-BE49-F238E27FC236}">
                  <a16:creationId xmlns:a16="http://schemas.microsoft.com/office/drawing/2014/main" id="{C197E8BC-9DA9-4F7F-92CE-FF0AC0D899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6" y="1419"/>
              <a:ext cx="172" cy="251"/>
            </a:xfrm>
            <a:custGeom>
              <a:avLst/>
              <a:gdLst>
                <a:gd name="T0" fmla="*/ 38 w 344"/>
                <a:gd name="T1" fmla="*/ 430 h 501"/>
                <a:gd name="T2" fmla="*/ 50 w 344"/>
                <a:gd name="T3" fmla="*/ 423 h 501"/>
                <a:gd name="T4" fmla="*/ 77 w 344"/>
                <a:gd name="T5" fmla="*/ 408 h 501"/>
                <a:gd name="T6" fmla="*/ 108 w 344"/>
                <a:gd name="T7" fmla="*/ 391 h 501"/>
                <a:gd name="T8" fmla="*/ 131 w 344"/>
                <a:gd name="T9" fmla="*/ 378 h 501"/>
                <a:gd name="T10" fmla="*/ 151 w 344"/>
                <a:gd name="T11" fmla="*/ 413 h 501"/>
                <a:gd name="T12" fmla="*/ 173 w 344"/>
                <a:gd name="T13" fmla="*/ 453 h 501"/>
                <a:gd name="T14" fmla="*/ 192 w 344"/>
                <a:gd name="T15" fmla="*/ 487 h 501"/>
                <a:gd name="T16" fmla="*/ 200 w 344"/>
                <a:gd name="T17" fmla="*/ 501 h 501"/>
                <a:gd name="T18" fmla="*/ 318 w 344"/>
                <a:gd name="T19" fmla="*/ 432 h 501"/>
                <a:gd name="T20" fmla="*/ 303 w 344"/>
                <a:gd name="T21" fmla="*/ 406 h 501"/>
                <a:gd name="T22" fmla="*/ 281 w 344"/>
                <a:gd name="T23" fmla="*/ 366 h 501"/>
                <a:gd name="T24" fmla="*/ 259 w 344"/>
                <a:gd name="T25" fmla="*/ 327 h 501"/>
                <a:gd name="T26" fmla="*/ 260 w 344"/>
                <a:gd name="T27" fmla="*/ 305 h 501"/>
                <a:gd name="T28" fmla="*/ 289 w 344"/>
                <a:gd name="T29" fmla="*/ 290 h 501"/>
                <a:gd name="T30" fmla="*/ 320 w 344"/>
                <a:gd name="T31" fmla="*/ 273 h 501"/>
                <a:gd name="T32" fmla="*/ 341 w 344"/>
                <a:gd name="T33" fmla="*/ 262 h 501"/>
                <a:gd name="T34" fmla="*/ 0 w 344"/>
                <a:gd name="T35" fmla="*/ 0 h 501"/>
                <a:gd name="T36" fmla="*/ 96 w 344"/>
                <a:gd name="T37" fmla="*/ 173 h 501"/>
                <a:gd name="T38" fmla="*/ 126 w 344"/>
                <a:gd name="T39" fmla="*/ 195 h 501"/>
                <a:gd name="T40" fmla="*/ 151 w 344"/>
                <a:gd name="T41" fmla="*/ 213 h 501"/>
                <a:gd name="T42" fmla="*/ 174 w 344"/>
                <a:gd name="T43" fmla="*/ 231 h 501"/>
                <a:gd name="T44" fmla="*/ 198 w 344"/>
                <a:gd name="T45" fmla="*/ 249 h 501"/>
                <a:gd name="T46" fmla="*/ 190 w 344"/>
                <a:gd name="T47" fmla="*/ 254 h 501"/>
                <a:gd name="T48" fmla="*/ 180 w 344"/>
                <a:gd name="T49" fmla="*/ 259 h 501"/>
                <a:gd name="T50" fmla="*/ 169 w 344"/>
                <a:gd name="T51" fmla="*/ 265 h 501"/>
                <a:gd name="T52" fmla="*/ 162 w 344"/>
                <a:gd name="T53" fmla="*/ 269 h 501"/>
                <a:gd name="T54" fmla="*/ 160 w 344"/>
                <a:gd name="T55" fmla="*/ 270 h 501"/>
                <a:gd name="T56" fmla="*/ 147 w 344"/>
                <a:gd name="T57" fmla="*/ 277 h 501"/>
                <a:gd name="T58" fmla="*/ 128 w 344"/>
                <a:gd name="T59" fmla="*/ 288 h 501"/>
                <a:gd name="T60" fmla="*/ 112 w 344"/>
                <a:gd name="T61" fmla="*/ 297 h 501"/>
                <a:gd name="T62" fmla="*/ 105 w 344"/>
                <a:gd name="T63" fmla="*/ 270 h 501"/>
                <a:gd name="T64" fmla="*/ 99 w 344"/>
                <a:gd name="T65" fmla="*/ 21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4" h="501">
                  <a:moveTo>
                    <a:pt x="8" y="90"/>
                  </a:moveTo>
                  <a:lnTo>
                    <a:pt x="38" y="430"/>
                  </a:lnTo>
                  <a:lnTo>
                    <a:pt x="41" y="428"/>
                  </a:lnTo>
                  <a:lnTo>
                    <a:pt x="50" y="423"/>
                  </a:lnTo>
                  <a:lnTo>
                    <a:pt x="62" y="416"/>
                  </a:lnTo>
                  <a:lnTo>
                    <a:pt x="77" y="408"/>
                  </a:lnTo>
                  <a:lnTo>
                    <a:pt x="93" y="399"/>
                  </a:lnTo>
                  <a:lnTo>
                    <a:pt x="108" y="391"/>
                  </a:lnTo>
                  <a:lnTo>
                    <a:pt x="122" y="384"/>
                  </a:lnTo>
                  <a:lnTo>
                    <a:pt x="131" y="378"/>
                  </a:lnTo>
                  <a:lnTo>
                    <a:pt x="139" y="393"/>
                  </a:lnTo>
                  <a:lnTo>
                    <a:pt x="151" y="413"/>
                  </a:lnTo>
                  <a:lnTo>
                    <a:pt x="161" y="432"/>
                  </a:lnTo>
                  <a:lnTo>
                    <a:pt x="173" y="453"/>
                  </a:lnTo>
                  <a:lnTo>
                    <a:pt x="183" y="471"/>
                  </a:lnTo>
                  <a:lnTo>
                    <a:pt x="192" y="487"/>
                  </a:lnTo>
                  <a:lnTo>
                    <a:pt x="198" y="498"/>
                  </a:lnTo>
                  <a:lnTo>
                    <a:pt x="200" y="501"/>
                  </a:lnTo>
                  <a:lnTo>
                    <a:pt x="320" y="436"/>
                  </a:lnTo>
                  <a:lnTo>
                    <a:pt x="318" y="432"/>
                  </a:lnTo>
                  <a:lnTo>
                    <a:pt x="312" y="422"/>
                  </a:lnTo>
                  <a:lnTo>
                    <a:pt x="303" y="406"/>
                  </a:lnTo>
                  <a:lnTo>
                    <a:pt x="293" y="387"/>
                  </a:lnTo>
                  <a:lnTo>
                    <a:pt x="281" y="366"/>
                  </a:lnTo>
                  <a:lnTo>
                    <a:pt x="271" y="346"/>
                  </a:lnTo>
                  <a:lnTo>
                    <a:pt x="259" y="327"/>
                  </a:lnTo>
                  <a:lnTo>
                    <a:pt x="251" y="311"/>
                  </a:lnTo>
                  <a:lnTo>
                    <a:pt x="260" y="305"/>
                  </a:lnTo>
                  <a:lnTo>
                    <a:pt x="274" y="299"/>
                  </a:lnTo>
                  <a:lnTo>
                    <a:pt x="289" y="290"/>
                  </a:lnTo>
                  <a:lnTo>
                    <a:pt x="305" y="281"/>
                  </a:lnTo>
                  <a:lnTo>
                    <a:pt x="320" y="273"/>
                  </a:lnTo>
                  <a:lnTo>
                    <a:pt x="333" y="266"/>
                  </a:lnTo>
                  <a:lnTo>
                    <a:pt x="341" y="262"/>
                  </a:lnTo>
                  <a:lnTo>
                    <a:pt x="344" y="259"/>
                  </a:lnTo>
                  <a:lnTo>
                    <a:pt x="0" y="0"/>
                  </a:lnTo>
                  <a:lnTo>
                    <a:pt x="8" y="90"/>
                  </a:lnTo>
                  <a:close/>
                  <a:moveTo>
                    <a:pt x="96" y="173"/>
                  </a:moveTo>
                  <a:lnTo>
                    <a:pt x="112" y="185"/>
                  </a:lnTo>
                  <a:lnTo>
                    <a:pt x="126" y="195"/>
                  </a:lnTo>
                  <a:lnTo>
                    <a:pt x="138" y="205"/>
                  </a:lnTo>
                  <a:lnTo>
                    <a:pt x="151" y="213"/>
                  </a:lnTo>
                  <a:lnTo>
                    <a:pt x="162" y="223"/>
                  </a:lnTo>
                  <a:lnTo>
                    <a:pt x="174" y="231"/>
                  </a:lnTo>
                  <a:lnTo>
                    <a:pt x="185" y="240"/>
                  </a:lnTo>
                  <a:lnTo>
                    <a:pt x="198" y="249"/>
                  </a:lnTo>
                  <a:lnTo>
                    <a:pt x="195" y="251"/>
                  </a:lnTo>
                  <a:lnTo>
                    <a:pt x="190" y="254"/>
                  </a:lnTo>
                  <a:lnTo>
                    <a:pt x="185" y="256"/>
                  </a:lnTo>
                  <a:lnTo>
                    <a:pt x="180" y="259"/>
                  </a:lnTo>
                  <a:lnTo>
                    <a:pt x="175" y="262"/>
                  </a:lnTo>
                  <a:lnTo>
                    <a:pt x="169" y="265"/>
                  </a:lnTo>
                  <a:lnTo>
                    <a:pt x="166" y="267"/>
                  </a:lnTo>
                  <a:lnTo>
                    <a:pt x="162" y="269"/>
                  </a:lnTo>
                  <a:lnTo>
                    <a:pt x="162" y="269"/>
                  </a:lnTo>
                  <a:lnTo>
                    <a:pt x="160" y="270"/>
                  </a:lnTo>
                  <a:lnTo>
                    <a:pt x="154" y="273"/>
                  </a:lnTo>
                  <a:lnTo>
                    <a:pt x="147" y="277"/>
                  </a:lnTo>
                  <a:lnTo>
                    <a:pt x="138" y="282"/>
                  </a:lnTo>
                  <a:lnTo>
                    <a:pt x="128" y="288"/>
                  </a:lnTo>
                  <a:lnTo>
                    <a:pt x="119" y="293"/>
                  </a:lnTo>
                  <a:lnTo>
                    <a:pt x="112" y="297"/>
                  </a:lnTo>
                  <a:lnTo>
                    <a:pt x="107" y="300"/>
                  </a:lnTo>
                  <a:lnTo>
                    <a:pt x="105" y="270"/>
                  </a:lnTo>
                  <a:lnTo>
                    <a:pt x="101" y="241"/>
                  </a:lnTo>
                  <a:lnTo>
                    <a:pt x="99" y="210"/>
                  </a:lnTo>
                  <a:lnTo>
                    <a:pt x="96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87" name="Freeform 314">
              <a:extLst>
                <a:ext uri="{FF2B5EF4-FFF2-40B4-BE49-F238E27FC236}">
                  <a16:creationId xmlns:a16="http://schemas.microsoft.com/office/drawing/2014/main" id="{3C227D59-AB76-412C-BFC1-10073BBB3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" y="1419"/>
              <a:ext cx="172" cy="251"/>
            </a:xfrm>
            <a:custGeom>
              <a:avLst/>
              <a:gdLst>
                <a:gd name="T0" fmla="*/ 8 w 344"/>
                <a:gd name="T1" fmla="*/ 90 h 501"/>
                <a:gd name="T2" fmla="*/ 38 w 344"/>
                <a:gd name="T3" fmla="*/ 430 h 501"/>
                <a:gd name="T4" fmla="*/ 41 w 344"/>
                <a:gd name="T5" fmla="*/ 428 h 501"/>
                <a:gd name="T6" fmla="*/ 50 w 344"/>
                <a:gd name="T7" fmla="*/ 423 h 501"/>
                <a:gd name="T8" fmla="*/ 62 w 344"/>
                <a:gd name="T9" fmla="*/ 416 h 501"/>
                <a:gd name="T10" fmla="*/ 77 w 344"/>
                <a:gd name="T11" fmla="*/ 408 h 501"/>
                <a:gd name="T12" fmla="*/ 93 w 344"/>
                <a:gd name="T13" fmla="*/ 399 h 501"/>
                <a:gd name="T14" fmla="*/ 108 w 344"/>
                <a:gd name="T15" fmla="*/ 391 h 501"/>
                <a:gd name="T16" fmla="*/ 122 w 344"/>
                <a:gd name="T17" fmla="*/ 384 h 501"/>
                <a:gd name="T18" fmla="*/ 131 w 344"/>
                <a:gd name="T19" fmla="*/ 378 h 501"/>
                <a:gd name="T20" fmla="*/ 139 w 344"/>
                <a:gd name="T21" fmla="*/ 393 h 501"/>
                <a:gd name="T22" fmla="*/ 151 w 344"/>
                <a:gd name="T23" fmla="*/ 413 h 501"/>
                <a:gd name="T24" fmla="*/ 161 w 344"/>
                <a:gd name="T25" fmla="*/ 432 h 501"/>
                <a:gd name="T26" fmla="*/ 173 w 344"/>
                <a:gd name="T27" fmla="*/ 453 h 501"/>
                <a:gd name="T28" fmla="*/ 183 w 344"/>
                <a:gd name="T29" fmla="*/ 471 h 501"/>
                <a:gd name="T30" fmla="*/ 192 w 344"/>
                <a:gd name="T31" fmla="*/ 487 h 501"/>
                <a:gd name="T32" fmla="*/ 198 w 344"/>
                <a:gd name="T33" fmla="*/ 498 h 501"/>
                <a:gd name="T34" fmla="*/ 200 w 344"/>
                <a:gd name="T35" fmla="*/ 501 h 501"/>
                <a:gd name="T36" fmla="*/ 320 w 344"/>
                <a:gd name="T37" fmla="*/ 436 h 501"/>
                <a:gd name="T38" fmla="*/ 318 w 344"/>
                <a:gd name="T39" fmla="*/ 432 h 501"/>
                <a:gd name="T40" fmla="*/ 312 w 344"/>
                <a:gd name="T41" fmla="*/ 422 h 501"/>
                <a:gd name="T42" fmla="*/ 303 w 344"/>
                <a:gd name="T43" fmla="*/ 406 h 501"/>
                <a:gd name="T44" fmla="*/ 293 w 344"/>
                <a:gd name="T45" fmla="*/ 387 h 501"/>
                <a:gd name="T46" fmla="*/ 281 w 344"/>
                <a:gd name="T47" fmla="*/ 366 h 501"/>
                <a:gd name="T48" fmla="*/ 271 w 344"/>
                <a:gd name="T49" fmla="*/ 346 h 501"/>
                <a:gd name="T50" fmla="*/ 259 w 344"/>
                <a:gd name="T51" fmla="*/ 327 h 501"/>
                <a:gd name="T52" fmla="*/ 251 w 344"/>
                <a:gd name="T53" fmla="*/ 311 h 501"/>
                <a:gd name="T54" fmla="*/ 260 w 344"/>
                <a:gd name="T55" fmla="*/ 305 h 501"/>
                <a:gd name="T56" fmla="*/ 274 w 344"/>
                <a:gd name="T57" fmla="*/ 299 h 501"/>
                <a:gd name="T58" fmla="*/ 289 w 344"/>
                <a:gd name="T59" fmla="*/ 290 h 501"/>
                <a:gd name="T60" fmla="*/ 305 w 344"/>
                <a:gd name="T61" fmla="*/ 281 h 501"/>
                <a:gd name="T62" fmla="*/ 320 w 344"/>
                <a:gd name="T63" fmla="*/ 273 h 501"/>
                <a:gd name="T64" fmla="*/ 333 w 344"/>
                <a:gd name="T65" fmla="*/ 266 h 501"/>
                <a:gd name="T66" fmla="*/ 341 w 344"/>
                <a:gd name="T67" fmla="*/ 262 h 501"/>
                <a:gd name="T68" fmla="*/ 344 w 344"/>
                <a:gd name="T69" fmla="*/ 259 h 501"/>
                <a:gd name="T70" fmla="*/ 0 w 344"/>
                <a:gd name="T71" fmla="*/ 0 h 501"/>
                <a:gd name="T72" fmla="*/ 8 w 344"/>
                <a:gd name="T73" fmla="*/ 9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501">
                  <a:moveTo>
                    <a:pt x="8" y="90"/>
                  </a:moveTo>
                  <a:lnTo>
                    <a:pt x="38" y="430"/>
                  </a:lnTo>
                  <a:lnTo>
                    <a:pt x="41" y="428"/>
                  </a:lnTo>
                  <a:lnTo>
                    <a:pt x="50" y="423"/>
                  </a:lnTo>
                  <a:lnTo>
                    <a:pt x="62" y="416"/>
                  </a:lnTo>
                  <a:lnTo>
                    <a:pt x="77" y="408"/>
                  </a:lnTo>
                  <a:lnTo>
                    <a:pt x="93" y="399"/>
                  </a:lnTo>
                  <a:lnTo>
                    <a:pt x="108" y="391"/>
                  </a:lnTo>
                  <a:lnTo>
                    <a:pt x="122" y="384"/>
                  </a:lnTo>
                  <a:lnTo>
                    <a:pt x="131" y="378"/>
                  </a:lnTo>
                  <a:lnTo>
                    <a:pt x="139" y="393"/>
                  </a:lnTo>
                  <a:lnTo>
                    <a:pt x="151" y="413"/>
                  </a:lnTo>
                  <a:lnTo>
                    <a:pt x="161" y="432"/>
                  </a:lnTo>
                  <a:lnTo>
                    <a:pt x="173" y="453"/>
                  </a:lnTo>
                  <a:lnTo>
                    <a:pt x="183" y="471"/>
                  </a:lnTo>
                  <a:lnTo>
                    <a:pt x="192" y="487"/>
                  </a:lnTo>
                  <a:lnTo>
                    <a:pt x="198" y="498"/>
                  </a:lnTo>
                  <a:lnTo>
                    <a:pt x="200" y="501"/>
                  </a:lnTo>
                  <a:lnTo>
                    <a:pt x="320" y="436"/>
                  </a:lnTo>
                  <a:lnTo>
                    <a:pt x="318" y="432"/>
                  </a:lnTo>
                  <a:lnTo>
                    <a:pt x="312" y="422"/>
                  </a:lnTo>
                  <a:lnTo>
                    <a:pt x="303" y="406"/>
                  </a:lnTo>
                  <a:lnTo>
                    <a:pt x="293" y="387"/>
                  </a:lnTo>
                  <a:lnTo>
                    <a:pt x="281" y="366"/>
                  </a:lnTo>
                  <a:lnTo>
                    <a:pt x="271" y="346"/>
                  </a:lnTo>
                  <a:lnTo>
                    <a:pt x="259" y="327"/>
                  </a:lnTo>
                  <a:lnTo>
                    <a:pt x="251" y="311"/>
                  </a:lnTo>
                  <a:lnTo>
                    <a:pt x="260" y="305"/>
                  </a:lnTo>
                  <a:lnTo>
                    <a:pt x="274" y="299"/>
                  </a:lnTo>
                  <a:lnTo>
                    <a:pt x="289" y="290"/>
                  </a:lnTo>
                  <a:lnTo>
                    <a:pt x="305" y="281"/>
                  </a:lnTo>
                  <a:lnTo>
                    <a:pt x="320" y="273"/>
                  </a:lnTo>
                  <a:lnTo>
                    <a:pt x="333" y="266"/>
                  </a:lnTo>
                  <a:lnTo>
                    <a:pt x="341" y="262"/>
                  </a:lnTo>
                  <a:lnTo>
                    <a:pt x="344" y="259"/>
                  </a:lnTo>
                  <a:lnTo>
                    <a:pt x="0" y="0"/>
                  </a:lnTo>
                  <a:lnTo>
                    <a:pt x="8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88" name="Freeform 315">
              <a:extLst>
                <a:ext uri="{FF2B5EF4-FFF2-40B4-BE49-F238E27FC236}">
                  <a16:creationId xmlns:a16="http://schemas.microsoft.com/office/drawing/2014/main" id="{C6394138-E887-4794-9F2D-E4A1324BCC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1" y="1215"/>
              <a:ext cx="388" cy="342"/>
            </a:xfrm>
            <a:custGeom>
              <a:avLst/>
              <a:gdLst>
                <a:gd name="T0" fmla="*/ 292 w 775"/>
                <a:gd name="T1" fmla="*/ 23 h 683"/>
                <a:gd name="T2" fmla="*/ 291 w 775"/>
                <a:gd name="T3" fmla="*/ 24 h 683"/>
                <a:gd name="T4" fmla="*/ 8 w 775"/>
                <a:gd name="T5" fmla="*/ 223 h 683"/>
                <a:gd name="T6" fmla="*/ 2 w 775"/>
                <a:gd name="T7" fmla="*/ 230 h 683"/>
                <a:gd name="T8" fmla="*/ 0 w 775"/>
                <a:gd name="T9" fmla="*/ 238 h 683"/>
                <a:gd name="T10" fmla="*/ 1 w 775"/>
                <a:gd name="T11" fmla="*/ 671 h 683"/>
                <a:gd name="T12" fmla="*/ 11 w 775"/>
                <a:gd name="T13" fmla="*/ 681 h 683"/>
                <a:gd name="T14" fmla="*/ 755 w 775"/>
                <a:gd name="T15" fmla="*/ 683 h 683"/>
                <a:gd name="T16" fmla="*/ 769 w 775"/>
                <a:gd name="T17" fmla="*/ 677 h 683"/>
                <a:gd name="T18" fmla="*/ 775 w 775"/>
                <a:gd name="T19" fmla="*/ 663 h 683"/>
                <a:gd name="T20" fmla="*/ 774 w 775"/>
                <a:gd name="T21" fmla="*/ 233 h 683"/>
                <a:gd name="T22" fmla="*/ 770 w 775"/>
                <a:gd name="T23" fmla="*/ 227 h 683"/>
                <a:gd name="T24" fmla="*/ 482 w 775"/>
                <a:gd name="T25" fmla="*/ 24 h 683"/>
                <a:gd name="T26" fmla="*/ 481 w 775"/>
                <a:gd name="T27" fmla="*/ 23 h 683"/>
                <a:gd name="T28" fmla="*/ 480 w 775"/>
                <a:gd name="T29" fmla="*/ 23 h 683"/>
                <a:gd name="T30" fmla="*/ 457 w 775"/>
                <a:gd name="T31" fmla="*/ 12 h 683"/>
                <a:gd name="T32" fmla="*/ 434 w 775"/>
                <a:gd name="T33" fmla="*/ 5 h 683"/>
                <a:gd name="T34" fmla="*/ 410 w 775"/>
                <a:gd name="T35" fmla="*/ 1 h 683"/>
                <a:gd name="T36" fmla="*/ 387 w 775"/>
                <a:gd name="T37" fmla="*/ 0 h 683"/>
                <a:gd name="T38" fmla="*/ 364 w 775"/>
                <a:gd name="T39" fmla="*/ 1 h 683"/>
                <a:gd name="T40" fmla="*/ 341 w 775"/>
                <a:gd name="T41" fmla="*/ 5 h 683"/>
                <a:gd name="T42" fmla="*/ 317 w 775"/>
                <a:gd name="T43" fmla="*/ 12 h 683"/>
                <a:gd name="T44" fmla="*/ 293 w 775"/>
                <a:gd name="T45" fmla="*/ 23 h 683"/>
                <a:gd name="T46" fmla="*/ 466 w 775"/>
                <a:gd name="T47" fmla="*/ 58 h 683"/>
                <a:gd name="T48" fmla="*/ 488 w 775"/>
                <a:gd name="T49" fmla="*/ 73 h 683"/>
                <a:gd name="T50" fmla="*/ 524 w 775"/>
                <a:gd name="T51" fmla="*/ 100 h 683"/>
                <a:gd name="T52" fmla="*/ 570 w 775"/>
                <a:gd name="T53" fmla="*/ 132 h 683"/>
                <a:gd name="T54" fmla="*/ 619 w 775"/>
                <a:gd name="T55" fmla="*/ 167 h 683"/>
                <a:gd name="T56" fmla="*/ 667 w 775"/>
                <a:gd name="T57" fmla="*/ 199 h 683"/>
                <a:gd name="T58" fmla="*/ 706 w 775"/>
                <a:gd name="T59" fmla="*/ 227 h 683"/>
                <a:gd name="T60" fmla="*/ 731 w 775"/>
                <a:gd name="T61" fmla="*/ 244 h 683"/>
                <a:gd name="T62" fmla="*/ 737 w 775"/>
                <a:gd name="T63" fmla="*/ 313 h 683"/>
                <a:gd name="T64" fmla="*/ 737 w 775"/>
                <a:gd name="T65" fmla="*/ 571 h 683"/>
                <a:gd name="T66" fmla="*/ 723 w 775"/>
                <a:gd name="T67" fmla="*/ 645 h 683"/>
                <a:gd name="T68" fmla="*/ 662 w 775"/>
                <a:gd name="T69" fmla="*/ 645 h 683"/>
                <a:gd name="T70" fmla="*/ 565 w 775"/>
                <a:gd name="T71" fmla="*/ 645 h 683"/>
                <a:gd name="T72" fmla="*/ 449 w 775"/>
                <a:gd name="T73" fmla="*/ 645 h 683"/>
                <a:gd name="T74" fmla="*/ 325 w 775"/>
                <a:gd name="T75" fmla="*/ 645 h 683"/>
                <a:gd name="T76" fmla="*/ 208 w 775"/>
                <a:gd name="T77" fmla="*/ 645 h 683"/>
                <a:gd name="T78" fmla="*/ 112 w 775"/>
                <a:gd name="T79" fmla="*/ 645 h 683"/>
                <a:gd name="T80" fmla="*/ 50 w 775"/>
                <a:gd name="T81" fmla="*/ 645 h 683"/>
                <a:gd name="T82" fmla="*/ 37 w 775"/>
                <a:gd name="T83" fmla="*/ 571 h 683"/>
                <a:gd name="T84" fmla="*/ 37 w 775"/>
                <a:gd name="T85" fmla="*/ 313 h 683"/>
                <a:gd name="T86" fmla="*/ 42 w 775"/>
                <a:gd name="T87" fmla="*/ 244 h 683"/>
                <a:gd name="T88" fmla="*/ 68 w 775"/>
                <a:gd name="T89" fmla="*/ 227 h 683"/>
                <a:gd name="T90" fmla="*/ 107 w 775"/>
                <a:gd name="T91" fmla="*/ 199 h 683"/>
                <a:gd name="T92" fmla="*/ 154 w 775"/>
                <a:gd name="T93" fmla="*/ 167 h 683"/>
                <a:gd name="T94" fmla="*/ 204 w 775"/>
                <a:gd name="T95" fmla="*/ 132 h 683"/>
                <a:gd name="T96" fmla="*/ 250 w 775"/>
                <a:gd name="T97" fmla="*/ 100 h 683"/>
                <a:gd name="T98" fmla="*/ 285 w 775"/>
                <a:gd name="T99" fmla="*/ 73 h 683"/>
                <a:gd name="T100" fmla="*/ 307 w 775"/>
                <a:gd name="T101" fmla="*/ 58 h 683"/>
                <a:gd name="T102" fmla="*/ 330 w 775"/>
                <a:gd name="T103" fmla="*/ 48 h 683"/>
                <a:gd name="T104" fmla="*/ 368 w 775"/>
                <a:gd name="T105" fmla="*/ 39 h 683"/>
                <a:gd name="T106" fmla="*/ 406 w 775"/>
                <a:gd name="T107" fmla="*/ 39 h 683"/>
                <a:gd name="T108" fmla="*/ 444 w 775"/>
                <a:gd name="T109" fmla="*/ 48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683">
                  <a:moveTo>
                    <a:pt x="293" y="23"/>
                  </a:moveTo>
                  <a:lnTo>
                    <a:pt x="292" y="23"/>
                  </a:lnTo>
                  <a:lnTo>
                    <a:pt x="292" y="23"/>
                  </a:lnTo>
                  <a:lnTo>
                    <a:pt x="291" y="24"/>
                  </a:lnTo>
                  <a:lnTo>
                    <a:pt x="291" y="24"/>
                  </a:lnTo>
                  <a:lnTo>
                    <a:pt x="8" y="223"/>
                  </a:lnTo>
                  <a:lnTo>
                    <a:pt x="4" y="227"/>
                  </a:lnTo>
                  <a:lnTo>
                    <a:pt x="2" y="230"/>
                  </a:lnTo>
                  <a:lnTo>
                    <a:pt x="0" y="233"/>
                  </a:lnTo>
                  <a:lnTo>
                    <a:pt x="0" y="238"/>
                  </a:lnTo>
                  <a:lnTo>
                    <a:pt x="0" y="663"/>
                  </a:lnTo>
                  <a:lnTo>
                    <a:pt x="1" y="671"/>
                  </a:lnTo>
                  <a:lnTo>
                    <a:pt x="6" y="677"/>
                  </a:lnTo>
                  <a:lnTo>
                    <a:pt x="11" y="681"/>
                  </a:lnTo>
                  <a:lnTo>
                    <a:pt x="18" y="683"/>
                  </a:lnTo>
                  <a:lnTo>
                    <a:pt x="755" y="683"/>
                  </a:lnTo>
                  <a:lnTo>
                    <a:pt x="762" y="681"/>
                  </a:lnTo>
                  <a:lnTo>
                    <a:pt x="769" y="677"/>
                  </a:lnTo>
                  <a:lnTo>
                    <a:pt x="774" y="671"/>
                  </a:lnTo>
                  <a:lnTo>
                    <a:pt x="775" y="663"/>
                  </a:lnTo>
                  <a:lnTo>
                    <a:pt x="775" y="238"/>
                  </a:lnTo>
                  <a:lnTo>
                    <a:pt x="774" y="233"/>
                  </a:lnTo>
                  <a:lnTo>
                    <a:pt x="773" y="230"/>
                  </a:lnTo>
                  <a:lnTo>
                    <a:pt x="770" y="227"/>
                  </a:lnTo>
                  <a:lnTo>
                    <a:pt x="767" y="223"/>
                  </a:lnTo>
                  <a:lnTo>
                    <a:pt x="482" y="24"/>
                  </a:lnTo>
                  <a:lnTo>
                    <a:pt x="482" y="24"/>
                  </a:lnTo>
                  <a:lnTo>
                    <a:pt x="481" y="23"/>
                  </a:lnTo>
                  <a:lnTo>
                    <a:pt x="481" y="23"/>
                  </a:lnTo>
                  <a:lnTo>
                    <a:pt x="480" y="23"/>
                  </a:lnTo>
                  <a:lnTo>
                    <a:pt x="469" y="17"/>
                  </a:lnTo>
                  <a:lnTo>
                    <a:pt x="457" y="12"/>
                  </a:lnTo>
                  <a:lnTo>
                    <a:pt x="445" y="9"/>
                  </a:lnTo>
                  <a:lnTo>
                    <a:pt x="434" y="5"/>
                  </a:lnTo>
                  <a:lnTo>
                    <a:pt x="421" y="3"/>
                  </a:lnTo>
                  <a:lnTo>
                    <a:pt x="410" y="1"/>
                  </a:lnTo>
                  <a:lnTo>
                    <a:pt x="398" y="0"/>
                  </a:lnTo>
                  <a:lnTo>
                    <a:pt x="387" y="0"/>
                  </a:lnTo>
                  <a:lnTo>
                    <a:pt x="375" y="0"/>
                  </a:lnTo>
                  <a:lnTo>
                    <a:pt x="364" y="1"/>
                  </a:lnTo>
                  <a:lnTo>
                    <a:pt x="352" y="3"/>
                  </a:lnTo>
                  <a:lnTo>
                    <a:pt x="341" y="5"/>
                  </a:lnTo>
                  <a:lnTo>
                    <a:pt x="328" y="9"/>
                  </a:lnTo>
                  <a:lnTo>
                    <a:pt x="317" y="12"/>
                  </a:lnTo>
                  <a:lnTo>
                    <a:pt x="305" y="17"/>
                  </a:lnTo>
                  <a:lnTo>
                    <a:pt x="293" y="23"/>
                  </a:lnTo>
                  <a:close/>
                  <a:moveTo>
                    <a:pt x="463" y="56"/>
                  </a:moveTo>
                  <a:lnTo>
                    <a:pt x="466" y="58"/>
                  </a:lnTo>
                  <a:lnTo>
                    <a:pt x="474" y="64"/>
                  </a:lnTo>
                  <a:lnTo>
                    <a:pt x="488" y="73"/>
                  </a:lnTo>
                  <a:lnTo>
                    <a:pt x="504" y="86"/>
                  </a:lnTo>
                  <a:lnTo>
                    <a:pt x="524" y="100"/>
                  </a:lnTo>
                  <a:lnTo>
                    <a:pt x="547" y="115"/>
                  </a:lnTo>
                  <a:lnTo>
                    <a:pt x="570" y="132"/>
                  </a:lnTo>
                  <a:lnTo>
                    <a:pt x="595" y="148"/>
                  </a:lnTo>
                  <a:lnTo>
                    <a:pt x="619" y="167"/>
                  </a:lnTo>
                  <a:lnTo>
                    <a:pt x="645" y="183"/>
                  </a:lnTo>
                  <a:lnTo>
                    <a:pt x="667" y="199"/>
                  </a:lnTo>
                  <a:lnTo>
                    <a:pt x="688" y="214"/>
                  </a:lnTo>
                  <a:lnTo>
                    <a:pt x="706" y="227"/>
                  </a:lnTo>
                  <a:lnTo>
                    <a:pt x="721" y="237"/>
                  </a:lnTo>
                  <a:lnTo>
                    <a:pt x="731" y="244"/>
                  </a:lnTo>
                  <a:lnTo>
                    <a:pt x="737" y="248"/>
                  </a:lnTo>
                  <a:lnTo>
                    <a:pt x="737" y="313"/>
                  </a:lnTo>
                  <a:lnTo>
                    <a:pt x="737" y="441"/>
                  </a:lnTo>
                  <a:lnTo>
                    <a:pt x="737" y="571"/>
                  </a:lnTo>
                  <a:lnTo>
                    <a:pt x="737" y="645"/>
                  </a:lnTo>
                  <a:lnTo>
                    <a:pt x="723" y="645"/>
                  </a:lnTo>
                  <a:lnTo>
                    <a:pt x="698" y="645"/>
                  </a:lnTo>
                  <a:lnTo>
                    <a:pt x="662" y="645"/>
                  </a:lnTo>
                  <a:lnTo>
                    <a:pt x="617" y="645"/>
                  </a:lnTo>
                  <a:lnTo>
                    <a:pt x="565" y="645"/>
                  </a:lnTo>
                  <a:lnTo>
                    <a:pt x="509" y="645"/>
                  </a:lnTo>
                  <a:lnTo>
                    <a:pt x="449" y="645"/>
                  </a:lnTo>
                  <a:lnTo>
                    <a:pt x="387" y="645"/>
                  </a:lnTo>
                  <a:lnTo>
                    <a:pt x="325" y="645"/>
                  </a:lnTo>
                  <a:lnTo>
                    <a:pt x="265" y="645"/>
                  </a:lnTo>
                  <a:lnTo>
                    <a:pt x="208" y="645"/>
                  </a:lnTo>
                  <a:lnTo>
                    <a:pt x="156" y="645"/>
                  </a:lnTo>
                  <a:lnTo>
                    <a:pt x="112" y="645"/>
                  </a:lnTo>
                  <a:lnTo>
                    <a:pt x="76" y="645"/>
                  </a:lnTo>
                  <a:lnTo>
                    <a:pt x="50" y="645"/>
                  </a:lnTo>
                  <a:lnTo>
                    <a:pt x="37" y="645"/>
                  </a:lnTo>
                  <a:lnTo>
                    <a:pt x="37" y="571"/>
                  </a:lnTo>
                  <a:lnTo>
                    <a:pt x="37" y="441"/>
                  </a:lnTo>
                  <a:lnTo>
                    <a:pt x="37" y="313"/>
                  </a:lnTo>
                  <a:lnTo>
                    <a:pt x="37" y="248"/>
                  </a:lnTo>
                  <a:lnTo>
                    <a:pt x="42" y="244"/>
                  </a:lnTo>
                  <a:lnTo>
                    <a:pt x="53" y="237"/>
                  </a:lnTo>
                  <a:lnTo>
                    <a:pt x="68" y="227"/>
                  </a:lnTo>
                  <a:lnTo>
                    <a:pt x="85" y="214"/>
                  </a:lnTo>
                  <a:lnTo>
                    <a:pt x="107" y="199"/>
                  </a:lnTo>
                  <a:lnTo>
                    <a:pt x="129" y="183"/>
                  </a:lnTo>
                  <a:lnTo>
                    <a:pt x="154" y="167"/>
                  </a:lnTo>
                  <a:lnTo>
                    <a:pt x="178" y="148"/>
                  </a:lnTo>
                  <a:lnTo>
                    <a:pt x="204" y="132"/>
                  </a:lnTo>
                  <a:lnTo>
                    <a:pt x="227" y="115"/>
                  </a:lnTo>
                  <a:lnTo>
                    <a:pt x="250" y="100"/>
                  </a:lnTo>
                  <a:lnTo>
                    <a:pt x="269" y="86"/>
                  </a:lnTo>
                  <a:lnTo>
                    <a:pt x="285" y="73"/>
                  </a:lnTo>
                  <a:lnTo>
                    <a:pt x="299" y="64"/>
                  </a:lnTo>
                  <a:lnTo>
                    <a:pt x="307" y="58"/>
                  </a:lnTo>
                  <a:lnTo>
                    <a:pt x="311" y="56"/>
                  </a:lnTo>
                  <a:lnTo>
                    <a:pt x="330" y="48"/>
                  </a:lnTo>
                  <a:lnTo>
                    <a:pt x="349" y="42"/>
                  </a:lnTo>
                  <a:lnTo>
                    <a:pt x="368" y="39"/>
                  </a:lnTo>
                  <a:lnTo>
                    <a:pt x="387" y="37"/>
                  </a:lnTo>
                  <a:lnTo>
                    <a:pt x="406" y="39"/>
                  </a:lnTo>
                  <a:lnTo>
                    <a:pt x="425" y="42"/>
                  </a:lnTo>
                  <a:lnTo>
                    <a:pt x="444" y="48"/>
                  </a:lnTo>
                  <a:lnTo>
                    <a:pt x="463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89" name="Freeform 316">
              <a:extLst>
                <a:ext uri="{FF2B5EF4-FFF2-40B4-BE49-F238E27FC236}">
                  <a16:creationId xmlns:a16="http://schemas.microsoft.com/office/drawing/2014/main" id="{4B702497-002E-4150-8913-A2EE37D09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" y="1225"/>
              <a:ext cx="368" cy="322"/>
            </a:xfrm>
            <a:custGeom>
              <a:avLst/>
              <a:gdLst>
                <a:gd name="T0" fmla="*/ 454 w 737"/>
                <a:gd name="T1" fmla="*/ 22 h 645"/>
                <a:gd name="T2" fmla="*/ 737 w 737"/>
                <a:gd name="T3" fmla="*/ 220 h 645"/>
                <a:gd name="T4" fmla="*/ 737 w 737"/>
                <a:gd name="T5" fmla="*/ 645 h 645"/>
                <a:gd name="T6" fmla="*/ 0 w 737"/>
                <a:gd name="T7" fmla="*/ 645 h 645"/>
                <a:gd name="T8" fmla="*/ 0 w 737"/>
                <a:gd name="T9" fmla="*/ 220 h 645"/>
                <a:gd name="T10" fmla="*/ 284 w 737"/>
                <a:gd name="T11" fmla="*/ 22 h 645"/>
                <a:gd name="T12" fmla="*/ 304 w 737"/>
                <a:gd name="T13" fmla="*/ 13 h 645"/>
                <a:gd name="T14" fmla="*/ 326 w 737"/>
                <a:gd name="T15" fmla="*/ 6 h 645"/>
                <a:gd name="T16" fmla="*/ 347 w 737"/>
                <a:gd name="T17" fmla="*/ 1 h 645"/>
                <a:gd name="T18" fmla="*/ 369 w 737"/>
                <a:gd name="T19" fmla="*/ 0 h 645"/>
                <a:gd name="T20" fmla="*/ 391 w 737"/>
                <a:gd name="T21" fmla="*/ 1 h 645"/>
                <a:gd name="T22" fmla="*/ 411 w 737"/>
                <a:gd name="T23" fmla="*/ 6 h 645"/>
                <a:gd name="T24" fmla="*/ 433 w 737"/>
                <a:gd name="T25" fmla="*/ 13 h 645"/>
                <a:gd name="T26" fmla="*/ 454 w 737"/>
                <a:gd name="T27" fmla="*/ 22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7" h="645">
                  <a:moveTo>
                    <a:pt x="454" y="22"/>
                  </a:moveTo>
                  <a:lnTo>
                    <a:pt x="737" y="220"/>
                  </a:lnTo>
                  <a:lnTo>
                    <a:pt x="737" y="645"/>
                  </a:lnTo>
                  <a:lnTo>
                    <a:pt x="0" y="645"/>
                  </a:lnTo>
                  <a:lnTo>
                    <a:pt x="0" y="220"/>
                  </a:lnTo>
                  <a:lnTo>
                    <a:pt x="284" y="22"/>
                  </a:lnTo>
                  <a:lnTo>
                    <a:pt x="304" y="13"/>
                  </a:lnTo>
                  <a:lnTo>
                    <a:pt x="326" y="6"/>
                  </a:lnTo>
                  <a:lnTo>
                    <a:pt x="347" y="1"/>
                  </a:lnTo>
                  <a:lnTo>
                    <a:pt x="369" y="0"/>
                  </a:lnTo>
                  <a:lnTo>
                    <a:pt x="391" y="1"/>
                  </a:lnTo>
                  <a:lnTo>
                    <a:pt x="411" y="6"/>
                  </a:lnTo>
                  <a:lnTo>
                    <a:pt x="433" y="13"/>
                  </a:lnTo>
                  <a:lnTo>
                    <a:pt x="45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90" name="Freeform 317">
              <a:extLst>
                <a:ext uri="{FF2B5EF4-FFF2-40B4-BE49-F238E27FC236}">
                  <a16:creationId xmlns:a16="http://schemas.microsoft.com/office/drawing/2014/main" id="{4EBC59D0-73F0-4B91-AE60-2D5BAA1997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6" y="1200"/>
              <a:ext cx="417" cy="371"/>
            </a:xfrm>
            <a:custGeom>
              <a:avLst/>
              <a:gdLst>
                <a:gd name="T0" fmla="*/ 310 w 834"/>
                <a:gd name="T1" fmla="*/ 27 h 741"/>
                <a:gd name="T2" fmla="*/ 306 w 834"/>
                <a:gd name="T3" fmla="*/ 30 h 741"/>
                <a:gd name="T4" fmla="*/ 21 w 834"/>
                <a:gd name="T5" fmla="*/ 229 h 741"/>
                <a:gd name="T6" fmla="*/ 6 w 834"/>
                <a:gd name="T7" fmla="*/ 246 h 741"/>
                <a:gd name="T8" fmla="*/ 0 w 834"/>
                <a:gd name="T9" fmla="*/ 268 h 741"/>
                <a:gd name="T10" fmla="*/ 1 w 834"/>
                <a:gd name="T11" fmla="*/ 703 h 741"/>
                <a:gd name="T12" fmla="*/ 8 w 834"/>
                <a:gd name="T13" fmla="*/ 721 h 741"/>
                <a:gd name="T14" fmla="*/ 22 w 834"/>
                <a:gd name="T15" fmla="*/ 733 h 741"/>
                <a:gd name="T16" fmla="*/ 39 w 834"/>
                <a:gd name="T17" fmla="*/ 740 h 741"/>
                <a:gd name="T18" fmla="*/ 785 w 834"/>
                <a:gd name="T19" fmla="*/ 741 h 741"/>
                <a:gd name="T20" fmla="*/ 804 w 834"/>
                <a:gd name="T21" fmla="*/ 738 h 741"/>
                <a:gd name="T22" fmla="*/ 820 w 834"/>
                <a:gd name="T23" fmla="*/ 727 h 741"/>
                <a:gd name="T24" fmla="*/ 830 w 834"/>
                <a:gd name="T25" fmla="*/ 713 h 741"/>
                <a:gd name="T26" fmla="*/ 834 w 834"/>
                <a:gd name="T27" fmla="*/ 693 h 741"/>
                <a:gd name="T28" fmla="*/ 832 w 834"/>
                <a:gd name="T29" fmla="*/ 257 h 741"/>
                <a:gd name="T30" fmla="*/ 821 w 834"/>
                <a:gd name="T31" fmla="*/ 237 h 741"/>
                <a:gd name="T32" fmla="*/ 530 w 834"/>
                <a:gd name="T33" fmla="*/ 31 h 741"/>
                <a:gd name="T34" fmla="*/ 526 w 834"/>
                <a:gd name="T35" fmla="*/ 29 h 741"/>
                <a:gd name="T36" fmla="*/ 524 w 834"/>
                <a:gd name="T37" fmla="*/ 26 h 741"/>
                <a:gd name="T38" fmla="*/ 497 w 834"/>
                <a:gd name="T39" fmla="*/ 15 h 741"/>
                <a:gd name="T40" fmla="*/ 471 w 834"/>
                <a:gd name="T41" fmla="*/ 7 h 741"/>
                <a:gd name="T42" fmla="*/ 443 w 834"/>
                <a:gd name="T43" fmla="*/ 2 h 741"/>
                <a:gd name="T44" fmla="*/ 417 w 834"/>
                <a:gd name="T45" fmla="*/ 0 h 741"/>
                <a:gd name="T46" fmla="*/ 390 w 834"/>
                <a:gd name="T47" fmla="*/ 2 h 741"/>
                <a:gd name="T48" fmla="*/ 364 w 834"/>
                <a:gd name="T49" fmla="*/ 7 h 741"/>
                <a:gd name="T50" fmla="*/ 337 w 834"/>
                <a:gd name="T51" fmla="*/ 15 h 741"/>
                <a:gd name="T52" fmla="*/ 311 w 834"/>
                <a:gd name="T53" fmla="*/ 26 h 741"/>
                <a:gd name="T54" fmla="*/ 481 w 834"/>
                <a:gd name="T55" fmla="*/ 114 h 741"/>
                <a:gd name="T56" fmla="*/ 501 w 834"/>
                <a:gd name="T57" fmla="*/ 128 h 741"/>
                <a:gd name="T58" fmla="*/ 534 w 834"/>
                <a:gd name="T59" fmla="*/ 151 h 741"/>
                <a:gd name="T60" fmla="*/ 575 w 834"/>
                <a:gd name="T61" fmla="*/ 179 h 741"/>
                <a:gd name="T62" fmla="*/ 619 w 834"/>
                <a:gd name="T63" fmla="*/ 210 h 741"/>
                <a:gd name="T64" fmla="*/ 663 w 834"/>
                <a:gd name="T65" fmla="*/ 242 h 741"/>
                <a:gd name="T66" fmla="*/ 701 w 834"/>
                <a:gd name="T67" fmla="*/ 268 h 741"/>
                <a:gd name="T68" fmla="*/ 729 w 834"/>
                <a:gd name="T69" fmla="*/ 288 h 741"/>
                <a:gd name="T70" fmla="*/ 738 w 834"/>
                <a:gd name="T71" fmla="*/ 356 h 741"/>
                <a:gd name="T72" fmla="*/ 738 w 834"/>
                <a:gd name="T73" fmla="*/ 566 h 741"/>
                <a:gd name="T74" fmla="*/ 718 w 834"/>
                <a:gd name="T75" fmla="*/ 646 h 741"/>
                <a:gd name="T76" fmla="*/ 656 w 834"/>
                <a:gd name="T77" fmla="*/ 646 h 741"/>
                <a:gd name="T78" fmla="*/ 570 w 834"/>
                <a:gd name="T79" fmla="*/ 646 h 741"/>
                <a:gd name="T80" fmla="*/ 470 w 834"/>
                <a:gd name="T81" fmla="*/ 646 h 741"/>
                <a:gd name="T82" fmla="*/ 364 w 834"/>
                <a:gd name="T83" fmla="*/ 646 h 741"/>
                <a:gd name="T84" fmla="*/ 264 w 834"/>
                <a:gd name="T85" fmla="*/ 646 h 741"/>
                <a:gd name="T86" fmla="*/ 177 w 834"/>
                <a:gd name="T87" fmla="*/ 646 h 741"/>
                <a:gd name="T88" fmla="*/ 116 w 834"/>
                <a:gd name="T89" fmla="*/ 646 h 741"/>
                <a:gd name="T90" fmla="*/ 97 w 834"/>
                <a:gd name="T91" fmla="*/ 566 h 741"/>
                <a:gd name="T92" fmla="*/ 97 w 834"/>
                <a:gd name="T93" fmla="*/ 356 h 741"/>
                <a:gd name="T94" fmla="*/ 105 w 834"/>
                <a:gd name="T95" fmla="*/ 288 h 741"/>
                <a:gd name="T96" fmla="*/ 132 w 834"/>
                <a:gd name="T97" fmla="*/ 268 h 741"/>
                <a:gd name="T98" fmla="*/ 170 w 834"/>
                <a:gd name="T99" fmla="*/ 242 h 741"/>
                <a:gd name="T100" fmla="*/ 214 w 834"/>
                <a:gd name="T101" fmla="*/ 210 h 741"/>
                <a:gd name="T102" fmla="*/ 259 w 834"/>
                <a:gd name="T103" fmla="*/ 179 h 741"/>
                <a:gd name="T104" fmla="*/ 299 w 834"/>
                <a:gd name="T105" fmla="*/ 151 h 741"/>
                <a:gd name="T106" fmla="*/ 333 w 834"/>
                <a:gd name="T107" fmla="*/ 128 h 741"/>
                <a:gd name="T108" fmla="*/ 352 w 834"/>
                <a:gd name="T109" fmla="*/ 114 h 741"/>
                <a:gd name="T110" fmla="*/ 371 w 834"/>
                <a:gd name="T111" fmla="*/ 105 h 741"/>
                <a:gd name="T112" fmla="*/ 402 w 834"/>
                <a:gd name="T113" fmla="*/ 98 h 741"/>
                <a:gd name="T114" fmla="*/ 432 w 834"/>
                <a:gd name="T115" fmla="*/ 98 h 741"/>
                <a:gd name="T116" fmla="*/ 463 w 834"/>
                <a:gd name="T117" fmla="*/ 105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4" h="741">
                  <a:moveTo>
                    <a:pt x="311" y="26"/>
                  </a:moveTo>
                  <a:lnTo>
                    <a:pt x="310" y="27"/>
                  </a:lnTo>
                  <a:lnTo>
                    <a:pt x="307" y="29"/>
                  </a:lnTo>
                  <a:lnTo>
                    <a:pt x="306" y="30"/>
                  </a:lnTo>
                  <a:lnTo>
                    <a:pt x="304" y="31"/>
                  </a:lnTo>
                  <a:lnTo>
                    <a:pt x="21" y="229"/>
                  </a:lnTo>
                  <a:lnTo>
                    <a:pt x="13" y="237"/>
                  </a:lnTo>
                  <a:lnTo>
                    <a:pt x="6" y="246"/>
                  </a:lnTo>
                  <a:lnTo>
                    <a:pt x="1" y="257"/>
                  </a:lnTo>
                  <a:lnTo>
                    <a:pt x="0" y="268"/>
                  </a:lnTo>
                  <a:lnTo>
                    <a:pt x="0" y="693"/>
                  </a:lnTo>
                  <a:lnTo>
                    <a:pt x="1" y="703"/>
                  </a:lnTo>
                  <a:lnTo>
                    <a:pt x="3" y="713"/>
                  </a:lnTo>
                  <a:lnTo>
                    <a:pt x="8" y="721"/>
                  </a:lnTo>
                  <a:lnTo>
                    <a:pt x="14" y="727"/>
                  </a:lnTo>
                  <a:lnTo>
                    <a:pt x="22" y="733"/>
                  </a:lnTo>
                  <a:lnTo>
                    <a:pt x="30" y="738"/>
                  </a:lnTo>
                  <a:lnTo>
                    <a:pt x="39" y="740"/>
                  </a:lnTo>
                  <a:lnTo>
                    <a:pt x="48" y="741"/>
                  </a:lnTo>
                  <a:lnTo>
                    <a:pt x="785" y="741"/>
                  </a:lnTo>
                  <a:lnTo>
                    <a:pt x="794" y="740"/>
                  </a:lnTo>
                  <a:lnTo>
                    <a:pt x="804" y="738"/>
                  </a:lnTo>
                  <a:lnTo>
                    <a:pt x="812" y="733"/>
                  </a:lnTo>
                  <a:lnTo>
                    <a:pt x="820" y="727"/>
                  </a:lnTo>
                  <a:lnTo>
                    <a:pt x="826" y="721"/>
                  </a:lnTo>
                  <a:lnTo>
                    <a:pt x="830" y="713"/>
                  </a:lnTo>
                  <a:lnTo>
                    <a:pt x="832" y="703"/>
                  </a:lnTo>
                  <a:lnTo>
                    <a:pt x="834" y="693"/>
                  </a:lnTo>
                  <a:lnTo>
                    <a:pt x="834" y="268"/>
                  </a:lnTo>
                  <a:lnTo>
                    <a:pt x="832" y="257"/>
                  </a:lnTo>
                  <a:lnTo>
                    <a:pt x="828" y="246"/>
                  </a:lnTo>
                  <a:lnTo>
                    <a:pt x="821" y="237"/>
                  </a:lnTo>
                  <a:lnTo>
                    <a:pt x="813" y="229"/>
                  </a:lnTo>
                  <a:lnTo>
                    <a:pt x="530" y="31"/>
                  </a:lnTo>
                  <a:lnTo>
                    <a:pt x="528" y="30"/>
                  </a:lnTo>
                  <a:lnTo>
                    <a:pt x="526" y="29"/>
                  </a:lnTo>
                  <a:lnTo>
                    <a:pt x="525" y="27"/>
                  </a:lnTo>
                  <a:lnTo>
                    <a:pt x="524" y="26"/>
                  </a:lnTo>
                  <a:lnTo>
                    <a:pt x="510" y="20"/>
                  </a:lnTo>
                  <a:lnTo>
                    <a:pt x="497" y="15"/>
                  </a:lnTo>
                  <a:lnTo>
                    <a:pt x="484" y="10"/>
                  </a:lnTo>
                  <a:lnTo>
                    <a:pt x="471" y="7"/>
                  </a:lnTo>
                  <a:lnTo>
                    <a:pt x="457" y="4"/>
                  </a:lnTo>
                  <a:lnTo>
                    <a:pt x="443" y="2"/>
                  </a:lnTo>
                  <a:lnTo>
                    <a:pt x="431" y="1"/>
                  </a:lnTo>
                  <a:lnTo>
                    <a:pt x="417" y="0"/>
                  </a:lnTo>
                  <a:lnTo>
                    <a:pt x="404" y="1"/>
                  </a:lnTo>
                  <a:lnTo>
                    <a:pt x="390" y="2"/>
                  </a:lnTo>
                  <a:lnTo>
                    <a:pt x="376" y="4"/>
                  </a:lnTo>
                  <a:lnTo>
                    <a:pt x="364" y="7"/>
                  </a:lnTo>
                  <a:lnTo>
                    <a:pt x="350" y="10"/>
                  </a:lnTo>
                  <a:lnTo>
                    <a:pt x="337" y="15"/>
                  </a:lnTo>
                  <a:lnTo>
                    <a:pt x="323" y="20"/>
                  </a:lnTo>
                  <a:lnTo>
                    <a:pt x="311" y="26"/>
                  </a:lnTo>
                  <a:close/>
                  <a:moveTo>
                    <a:pt x="478" y="111"/>
                  </a:moveTo>
                  <a:lnTo>
                    <a:pt x="481" y="114"/>
                  </a:lnTo>
                  <a:lnTo>
                    <a:pt x="489" y="119"/>
                  </a:lnTo>
                  <a:lnTo>
                    <a:pt x="501" y="128"/>
                  </a:lnTo>
                  <a:lnTo>
                    <a:pt x="516" y="138"/>
                  </a:lnTo>
                  <a:lnTo>
                    <a:pt x="534" y="151"/>
                  </a:lnTo>
                  <a:lnTo>
                    <a:pt x="554" y="164"/>
                  </a:lnTo>
                  <a:lnTo>
                    <a:pt x="575" y="179"/>
                  </a:lnTo>
                  <a:lnTo>
                    <a:pt x="598" y="195"/>
                  </a:lnTo>
                  <a:lnTo>
                    <a:pt x="619" y="210"/>
                  </a:lnTo>
                  <a:lnTo>
                    <a:pt x="641" y="227"/>
                  </a:lnTo>
                  <a:lnTo>
                    <a:pt x="663" y="242"/>
                  </a:lnTo>
                  <a:lnTo>
                    <a:pt x="683" y="255"/>
                  </a:lnTo>
                  <a:lnTo>
                    <a:pt x="701" y="268"/>
                  </a:lnTo>
                  <a:lnTo>
                    <a:pt x="717" y="278"/>
                  </a:lnTo>
                  <a:lnTo>
                    <a:pt x="729" y="288"/>
                  </a:lnTo>
                  <a:lnTo>
                    <a:pt x="738" y="293"/>
                  </a:lnTo>
                  <a:lnTo>
                    <a:pt x="738" y="356"/>
                  </a:lnTo>
                  <a:lnTo>
                    <a:pt x="738" y="458"/>
                  </a:lnTo>
                  <a:lnTo>
                    <a:pt x="738" y="566"/>
                  </a:lnTo>
                  <a:lnTo>
                    <a:pt x="738" y="646"/>
                  </a:lnTo>
                  <a:lnTo>
                    <a:pt x="718" y="646"/>
                  </a:lnTo>
                  <a:lnTo>
                    <a:pt x="691" y="646"/>
                  </a:lnTo>
                  <a:lnTo>
                    <a:pt x="656" y="646"/>
                  </a:lnTo>
                  <a:lnTo>
                    <a:pt x="616" y="646"/>
                  </a:lnTo>
                  <a:lnTo>
                    <a:pt x="570" y="646"/>
                  </a:lnTo>
                  <a:lnTo>
                    <a:pt x="522" y="646"/>
                  </a:lnTo>
                  <a:lnTo>
                    <a:pt x="470" y="646"/>
                  </a:lnTo>
                  <a:lnTo>
                    <a:pt x="417" y="646"/>
                  </a:lnTo>
                  <a:lnTo>
                    <a:pt x="364" y="646"/>
                  </a:lnTo>
                  <a:lnTo>
                    <a:pt x="313" y="646"/>
                  </a:lnTo>
                  <a:lnTo>
                    <a:pt x="264" y="646"/>
                  </a:lnTo>
                  <a:lnTo>
                    <a:pt x="219" y="646"/>
                  </a:lnTo>
                  <a:lnTo>
                    <a:pt x="177" y="646"/>
                  </a:lnTo>
                  <a:lnTo>
                    <a:pt x="143" y="646"/>
                  </a:lnTo>
                  <a:lnTo>
                    <a:pt x="116" y="646"/>
                  </a:lnTo>
                  <a:lnTo>
                    <a:pt x="97" y="646"/>
                  </a:lnTo>
                  <a:lnTo>
                    <a:pt x="97" y="566"/>
                  </a:lnTo>
                  <a:lnTo>
                    <a:pt x="97" y="458"/>
                  </a:lnTo>
                  <a:lnTo>
                    <a:pt x="97" y="356"/>
                  </a:lnTo>
                  <a:lnTo>
                    <a:pt x="97" y="293"/>
                  </a:lnTo>
                  <a:lnTo>
                    <a:pt x="105" y="288"/>
                  </a:lnTo>
                  <a:lnTo>
                    <a:pt x="117" y="278"/>
                  </a:lnTo>
                  <a:lnTo>
                    <a:pt x="132" y="268"/>
                  </a:lnTo>
                  <a:lnTo>
                    <a:pt x="151" y="255"/>
                  </a:lnTo>
                  <a:lnTo>
                    <a:pt x="170" y="242"/>
                  </a:lnTo>
                  <a:lnTo>
                    <a:pt x="192" y="227"/>
                  </a:lnTo>
                  <a:lnTo>
                    <a:pt x="214" y="210"/>
                  </a:lnTo>
                  <a:lnTo>
                    <a:pt x="237" y="195"/>
                  </a:lnTo>
                  <a:lnTo>
                    <a:pt x="259" y="179"/>
                  </a:lnTo>
                  <a:lnTo>
                    <a:pt x="280" y="164"/>
                  </a:lnTo>
                  <a:lnTo>
                    <a:pt x="299" y="151"/>
                  </a:lnTo>
                  <a:lnTo>
                    <a:pt x="318" y="138"/>
                  </a:lnTo>
                  <a:lnTo>
                    <a:pt x="333" y="128"/>
                  </a:lnTo>
                  <a:lnTo>
                    <a:pt x="344" y="119"/>
                  </a:lnTo>
                  <a:lnTo>
                    <a:pt x="352" y="114"/>
                  </a:lnTo>
                  <a:lnTo>
                    <a:pt x="356" y="111"/>
                  </a:lnTo>
                  <a:lnTo>
                    <a:pt x="371" y="105"/>
                  </a:lnTo>
                  <a:lnTo>
                    <a:pt x="387" y="100"/>
                  </a:lnTo>
                  <a:lnTo>
                    <a:pt x="402" y="98"/>
                  </a:lnTo>
                  <a:lnTo>
                    <a:pt x="417" y="96"/>
                  </a:lnTo>
                  <a:lnTo>
                    <a:pt x="432" y="98"/>
                  </a:lnTo>
                  <a:lnTo>
                    <a:pt x="447" y="100"/>
                  </a:lnTo>
                  <a:lnTo>
                    <a:pt x="463" y="105"/>
                  </a:lnTo>
                  <a:lnTo>
                    <a:pt x="478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91" name="Freeform 318">
              <a:extLst>
                <a:ext uri="{FF2B5EF4-FFF2-40B4-BE49-F238E27FC236}">
                  <a16:creationId xmlns:a16="http://schemas.microsoft.com/office/drawing/2014/main" id="{5FF27F90-257A-4502-AAB5-C7B2072C7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" y="1221"/>
              <a:ext cx="368" cy="199"/>
            </a:xfrm>
            <a:custGeom>
              <a:avLst/>
              <a:gdLst>
                <a:gd name="T0" fmla="*/ 0 w 737"/>
                <a:gd name="T1" fmla="*/ 227 h 397"/>
                <a:gd name="T2" fmla="*/ 284 w 737"/>
                <a:gd name="T3" fmla="*/ 29 h 397"/>
                <a:gd name="T4" fmla="*/ 369 w 737"/>
                <a:gd name="T5" fmla="*/ 0 h 397"/>
                <a:gd name="T6" fmla="*/ 454 w 737"/>
                <a:gd name="T7" fmla="*/ 29 h 397"/>
                <a:gd name="T8" fmla="*/ 737 w 737"/>
                <a:gd name="T9" fmla="*/ 227 h 397"/>
                <a:gd name="T10" fmla="*/ 510 w 737"/>
                <a:gd name="T11" fmla="*/ 397 h 397"/>
                <a:gd name="T12" fmla="*/ 483 w 737"/>
                <a:gd name="T13" fmla="*/ 369 h 397"/>
                <a:gd name="T14" fmla="*/ 256 w 737"/>
                <a:gd name="T15" fmla="*/ 369 h 397"/>
                <a:gd name="T16" fmla="*/ 227 w 737"/>
                <a:gd name="T17" fmla="*/ 397 h 397"/>
                <a:gd name="T18" fmla="*/ 0 w 737"/>
                <a:gd name="T19" fmla="*/ 22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7" h="397">
                  <a:moveTo>
                    <a:pt x="0" y="227"/>
                  </a:moveTo>
                  <a:lnTo>
                    <a:pt x="284" y="29"/>
                  </a:lnTo>
                  <a:lnTo>
                    <a:pt x="369" y="0"/>
                  </a:lnTo>
                  <a:lnTo>
                    <a:pt x="454" y="29"/>
                  </a:lnTo>
                  <a:lnTo>
                    <a:pt x="737" y="227"/>
                  </a:lnTo>
                  <a:lnTo>
                    <a:pt x="510" y="397"/>
                  </a:lnTo>
                  <a:lnTo>
                    <a:pt x="483" y="369"/>
                  </a:lnTo>
                  <a:lnTo>
                    <a:pt x="256" y="369"/>
                  </a:lnTo>
                  <a:lnTo>
                    <a:pt x="227" y="397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92" name="Freeform 319">
              <a:extLst>
                <a:ext uri="{FF2B5EF4-FFF2-40B4-BE49-F238E27FC236}">
                  <a16:creationId xmlns:a16="http://schemas.microsoft.com/office/drawing/2014/main" id="{6F265FF0-69C7-4F15-8405-B5EFB325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" y="1329"/>
              <a:ext cx="125" cy="96"/>
            </a:xfrm>
            <a:custGeom>
              <a:avLst/>
              <a:gdLst>
                <a:gd name="T0" fmla="*/ 2 w 250"/>
                <a:gd name="T1" fmla="*/ 4 h 193"/>
                <a:gd name="T2" fmla="*/ 0 w 250"/>
                <a:gd name="T3" fmla="*/ 8 h 193"/>
                <a:gd name="T4" fmla="*/ 0 w 250"/>
                <a:gd name="T5" fmla="*/ 12 h 193"/>
                <a:gd name="T6" fmla="*/ 1 w 250"/>
                <a:gd name="T7" fmla="*/ 17 h 193"/>
                <a:gd name="T8" fmla="*/ 4 w 250"/>
                <a:gd name="T9" fmla="*/ 20 h 193"/>
                <a:gd name="T10" fmla="*/ 231 w 250"/>
                <a:gd name="T11" fmla="*/ 191 h 193"/>
                <a:gd name="T12" fmla="*/ 235 w 250"/>
                <a:gd name="T13" fmla="*/ 193 h 193"/>
                <a:gd name="T14" fmla="*/ 239 w 250"/>
                <a:gd name="T15" fmla="*/ 193 h 193"/>
                <a:gd name="T16" fmla="*/ 244 w 250"/>
                <a:gd name="T17" fmla="*/ 192 h 193"/>
                <a:gd name="T18" fmla="*/ 247 w 250"/>
                <a:gd name="T19" fmla="*/ 188 h 193"/>
                <a:gd name="T20" fmla="*/ 250 w 250"/>
                <a:gd name="T21" fmla="*/ 185 h 193"/>
                <a:gd name="T22" fmla="*/ 250 w 250"/>
                <a:gd name="T23" fmla="*/ 180 h 193"/>
                <a:gd name="T24" fmla="*/ 248 w 250"/>
                <a:gd name="T25" fmla="*/ 176 h 193"/>
                <a:gd name="T26" fmla="*/ 245 w 250"/>
                <a:gd name="T27" fmla="*/ 172 h 193"/>
                <a:gd name="T28" fmla="*/ 18 w 250"/>
                <a:gd name="T29" fmla="*/ 2 h 193"/>
                <a:gd name="T30" fmla="*/ 15 w 250"/>
                <a:gd name="T31" fmla="*/ 0 h 193"/>
                <a:gd name="T32" fmla="*/ 10 w 250"/>
                <a:gd name="T33" fmla="*/ 0 h 193"/>
                <a:gd name="T34" fmla="*/ 5 w 250"/>
                <a:gd name="T35" fmla="*/ 1 h 193"/>
                <a:gd name="T36" fmla="*/ 2 w 250"/>
                <a:gd name="T37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193">
                  <a:moveTo>
                    <a:pt x="2" y="4"/>
                  </a:moveTo>
                  <a:lnTo>
                    <a:pt x="0" y="8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4" y="20"/>
                  </a:lnTo>
                  <a:lnTo>
                    <a:pt x="231" y="191"/>
                  </a:lnTo>
                  <a:lnTo>
                    <a:pt x="235" y="193"/>
                  </a:lnTo>
                  <a:lnTo>
                    <a:pt x="239" y="193"/>
                  </a:lnTo>
                  <a:lnTo>
                    <a:pt x="244" y="192"/>
                  </a:lnTo>
                  <a:lnTo>
                    <a:pt x="247" y="188"/>
                  </a:lnTo>
                  <a:lnTo>
                    <a:pt x="250" y="185"/>
                  </a:lnTo>
                  <a:lnTo>
                    <a:pt x="250" y="180"/>
                  </a:lnTo>
                  <a:lnTo>
                    <a:pt x="248" y="176"/>
                  </a:lnTo>
                  <a:lnTo>
                    <a:pt x="245" y="172"/>
                  </a:lnTo>
                  <a:lnTo>
                    <a:pt x="18" y="2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5" y="1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93" name="Freeform 320">
              <a:extLst>
                <a:ext uri="{FF2B5EF4-FFF2-40B4-BE49-F238E27FC236}">
                  <a16:creationId xmlns:a16="http://schemas.microsoft.com/office/drawing/2014/main" id="{7A3B6979-A05B-47B3-B430-3811CAEA8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" y="1329"/>
              <a:ext cx="125" cy="96"/>
            </a:xfrm>
            <a:custGeom>
              <a:avLst/>
              <a:gdLst>
                <a:gd name="T0" fmla="*/ 231 w 251"/>
                <a:gd name="T1" fmla="*/ 2 h 193"/>
                <a:gd name="T2" fmla="*/ 4 w 251"/>
                <a:gd name="T3" fmla="*/ 172 h 193"/>
                <a:gd name="T4" fmla="*/ 1 w 251"/>
                <a:gd name="T5" fmla="*/ 176 h 193"/>
                <a:gd name="T6" fmla="*/ 0 w 251"/>
                <a:gd name="T7" fmla="*/ 180 h 193"/>
                <a:gd name="T8" fmla="*/ 0 w 251"/>
                <a:gd name="T9" fmla="*/ 185 h 193"/>
                <a:gd name="T10" fmla="*/ 2 w 251"/>
                <a:gd name="T11" fmla="*/ 188 h 193"/>
                <a:gd name="T12" fmla="*/ 6 w 251"/>
                <a:gd name="T13" fmla="*/ 192 h 193"/>
                <a:gd name="T14" fmla="*/ 10 w 251"/>
                <a:gd name="T15" fmla="*/ 193 h 193"/>
                <a:gd name="T16" fmla="*/ 15 w 251"/>
                <a:gd name="T17" fmla="*/ 193 h 193"/>
                <a:gd name="T18" fmla="*/ 18 w 251"/>
                <a:gd name="T19" fmla="*/ 191 h 193"/>
                <a:gd name="T20" fmla="*/ 245 w 251"/>
                <a:gd name="T21" fmla="*/ 20 h 193"/>
                <a:gd name="T22" fmla="*/ 249 w 251"/>
                <a:gd name="T23" fmla="*/ 17 h 193"/>
                <a:gd name="T24" fmla="*/ 251 w 251"/>
                <a:gd name="T25" fmla="*/ 12 h 193"/>
                <a:gd name="T26" fmla="*/ 251 w 251"/>
                <a:gd name="T27" fmla="*/ 8 h 193"/>
                <a:gd name="T28" fmla="*/ 249 w 251"/>
                <a:gd name="T29" fmla="*/ 4 h 193"/>
                <a:gd name="T30" fmla="*/ 245 w 251"/>
                <a:gd name="T31" fmla="*/ 1 h 193"/>
                <a:gd name="T32" fmla="*/ 241 w 251"/>
                <a:gd name="T33" fmla="*/ 0 h 193"/>
                <a:gd name="T34" fmla="*/ 236 w 251"/>
                <a:gd name="T35" fmla="*/ 0 h 193"/>
                <a:gd name="T36" fmla="*/ 231 w 251"/>
                <a:gd name="T37" fmla="*/ 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1" h="193">
                  <a:moveTo>
                    <a:pt x="231" y="2"/>
                  </a:moveTo>
                  <a:lnTo>
                    <a:pt x="4" y="172"/>
                  </a:lnTo>
                  <a:lnTo>
                    <a:pt x="1" y="176"/>
                  </a:lnTo>
                  <a:lnTo>
                    <a:pt x="0" y="180"/>
                  </a:lnTo>
                  <a:lnTo>
                    <a:pt x="0" y="185"/>
                  </a:lnTo>
                  <a:lnTo>
                    <a:pt x="2" y="188"/>
                  </a:lnTo>
                  <a:lnTo>
                    <a:pt x="6" y="192"/>
                  </a:lnTo>
                  <a:lnTo>
                    <a:pt x="10" y="193"/>
                  </a:lnTo>
                  <a:lnTo>
                    <a:pt x="15" y="193"/>
                  </a:lnTo>
                  <a:lnTo>
                    <a:pt x="18" y="191"/>
                  </a:lnTo>
                  <a:lnTo>
                    <a:pt x="245" y="20"/>
                  </a:lnTo>
                  <a:lnTo>
                    <a:pt x="249" y="17"/>
                  </a:lnTo>
                  <a:lnTo>
                    <a:pt x="251" y="12"/>
                  </a:lnTo>
                  <a:lnTo>
                    <a:pt x="251" y="8"/>
                  </a:lnTo>
                  <a:lnTo>
                    <a:pt x="249" y="4"/>
                  </a:lnTo>
                  <a:lnTo>
                    <a:pt x="245" y="1"/>
                  </a:lnTo>
                  <a:lnTo>
                    <a:pt x="241" y="0"/>
                  </a:lnTo>
                  <a:lnTo>
                    <a:pt x="236" y="0"/>
                  </a:lnTo>
                  <a:lnTo>
                    <a:pt x="23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94" name="Freeform 321">
              <a:extLst>
                <a:ext uri="{FF2B5EF4-FFF2-40B4-BE49-F238E27FC236}">
                  <a16:creationId xmlns:a16="http://schemas.microsoft.com/office/drawing/2014/main" id="{A998F188-21AC-485B-86C1-45A2889C38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0" y="1474"/>
              <a:ext cx="60" cy="71"/>
            </a:xfrm>
            <a:custGeom>
              <a:avLst/>
              <a:gdLst>
                <a:gd name="T0" fmla="*/ 14 w 120"/>
                <a:gd name="T1" fmla="*/ 27 h 141"/>
                <a:gd name="T2" fmla="*/ 120 w 120"/>
                <a:gd name="T3" fmla="*/ 119 h 141"/>
                <a:gd name="T4" fmla="*/ 16 w 120"/>
                <a:gd name="T5" fmla="*/ 141 h 141"/>
                <a:gd name="T6" fmla="*/ 14 w 120"/>
                <a:gd name="T7" fmla="*/ 27 h 141"/>
                <a:gd name="T8" fmla="*/ 0 w 120"/>
                <a:gd name="T9" fmla="*/ 0 h 141"/>
                <a:gd name="T10" fmla="*/ 0 w 120"/>
                <a:gd name="T11" fmla="*/ 0 h 141"/>
                <a:gd name="T12" fmla="*/ 0 w 120"/>
                <a:gd name="T13" fmla="*/ 0 h 141"/>
                <a:gd name="T14" fmla="*/ 0 w 120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41">
                  <a:moveTo>
                    <a:pt x="14" y="27"/>
                  </a:moveTo>
                  <a:lnTo>
                    <a:pt x="120" y="119"/>
                  </a:lnTo>
                  <a:lnTo>
                    <a:pt x="16" y="141"/>
                  </a:lnTo>
                  <a:lnTo>
                    <a:pt x="14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95" name="Freeform 322">
              <a:extLst>
                <a:ext uri="{FF2B5EF4-FFF2-40B4-BE49-F238E27FC236}">
                  <a16:creationId xmlns:a16="http://schemas.microsoft.com/office/drawing/2014/main" id="{42B9F12E-ABC2-4DCB-948E-7C9D2EEA8C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4" y="1460"/>
              <a:ext cx="81" cy="92"/>
            </a:xfrm>
            <a:custGeom>
              <a:avLst/>
              <a:gdLst>
                <a:gd name="T0" fmla="*/ 5 w 162"/>
                <a:gd name="T1" fmla="*/ 173 h 184"/>
                <a:gd name="T2" fmla="*/ 5 w 162"/>
                <a:gd name="T3" fmla="*/ 173 h 184"/>
                <a:gd name="T4" fmla="*/ 1 w 162"/>
                <a:gd name="T5" fmla="*/ 28 h 184"/>
                <a:gd name="T6" fmla="*/ 0 w 162"/>
                <a:gd name="T7" fmla="*/ 0 h 184"/>
                <a:gd name="T8" fmla="*/ 22 w 162"/>
                <a:gd name="T9" fmla="*/ 18 h 184"/>
                <a:gd name="T10" fmla="*/ 156 w 162"/>
                <a:gd name="T11" fmla="*/ 134 h 184"/>
                <a:gd name="T12" fmla="*/ 158 w 162"/>
                <a:gd name="T13" fmla="*/ 136 h 184"/>
                <a:gd name="T14" fmla="*/ 160 w 162"/>
                <a:gd name="T15" fmla="*/ 138 h 184"/>
                <a:gd name="T16" fmla="*/ 162 w 162"/>
                <a:gd name="T17" fmla="*/ 141 h 184"/>
                <a:gd name="T18" fmla="*/ 162 w 162"/>
                <a:gd name="T19" fmla="*/ 144 h 184"/>
                <a:gd name="T20" fmla="*/ 160 w 162"/>
                <a:gd name="T21" fmla="*/ 149 h 184"/>
                <a:gd name="T22" fmla="*/ 158 w 162"/>
                <a:gd name="T23" fmla="*/ 153 h 184"/>
                <a:gd name="T24" fmla="*/ 153 w 162"/>
                <a:gd name="T25" fmla="*/ 156 h 184"/>
                <a:gd name="T26" fmla="*/ 149 w 162"/>
                <a:gd name="T27" fmla="*/ 157 h 184"/>
                <a:gd name="T28" fmla="*/ 147 w 162"/>
                <a:gd name="T29" fmla="*/ 157 h 184"/>
                <a:gd name="T30" fmla="*/ 144 w 162"/>
                <a:gd name="T31" fmla="*/ 156 h 184"/>
                <a:gd name="T32" fmla="*/ 142 w 162"/>
                <a:gd name="T33" fmla="*/ 154 h 184"/>
                <a:gd name="T34" fmla="*/ 140 w 162"/>
                <a:gd name="T35" fmla="*/ 153 h 184"/>
                <a:gd name="T36" fmla="*/ 140 w 162"/>
                <a:gd name="T37" fmla="*/ 153 h 184"/>
                <a:gd name="T38" fmla="*/ 27 w 162"/>
                <a:gd name="T39" fmla="*/ 55 h 184"/>
                <a:gd name="T40" fmla="*/ 29 w 162"/>
                <a:gd name="T41" fmla="*/ 172 h 184"/>
                <a:gd name="T42" fmla="*/ 29 w 162"/>
                <a:gd name="T43" fmla="*/ 172 h 184"/>
                <a:gd name="T44" fmla="*/ 29 w 162"/>
                <a:gd name="T45" fmla="*/ 172 h 184"/>
                <a:gd name="T46" fmla="*/ 29 w 162"/>
                <a:gd name="T47" fmla="*/ 172 h 184"/>
                <a:gd name="T48" fmla="*/ 29 w 162"/>
                <a:gd name="T49" fmla="*/ 172 h 184"/>
                <a:gd name="T50" fmla="*/ 29 w 162"/>
                <a:gd name="T51" fmla="*/ 172 h 184"/>
                <a:gd name="T52" fmla="*/ 28 w 162"/>
                <a:gd name="T53" fmla="*/ 176 h 184"/>
                <a:gd name="T54" fmla="*/ 26 w 162"/>
                <a:gd name="T55" fmla="*/ 181 h 184"/>
                <a:gd name="T56" fmla="*/ 21 w 162"/>
                <a:gd name="T57" fmla="*/ 183 h 184"/>
                <a:gd name="T58" fmla="*/ 16 w 162"/>
                <a:gd name="T59" fmla="*/ 184 h 184"/>
                <a:gd name="T60" fmla="*/ 12 w 162"/>
                <a:gd name="T61" fmla="*/ 183 h 184"/>
                <a:gd name="T62" fmla="*/ 8 w 162"/>
                <a:gd name="T63" fmla="*/ 181 h 184"/>
                <a:gd name="T64" fmla="*/ 6 w 162"/>
                <a:gd name="T65" fmla="*/ 177 h 184"/>
                <a:gd name="T66" fmla="*/ 5 w 162"/>
                <a:gd name="T67" fmla="*/ 173 h 184"/>
                <a:gd name="T68" fmla="*/ 13 w 162"/>
                <a:gd name="T69" fmla="*/ 28 h 184"/>
                <a:gd name="T70" fmla="*/ 1 w 162"/>
                <a:gd name="T71" fmla="*/ 28 h 184"/>
                <a:gd name="T72" fmla="*/ 13 w 162"/>
                <a:gd name="T73" fmla="*/ 28 h 184"/>
                <a:gd name="T74" fmla="*/ 22 w 162"/>
                <a:gd name="T75" fmla="*/ 18 h 184"/>
                <a:gd name="T76" fmla="*/ 13 w 162"/>
                <a:gd name="T77" fmla="*/ 28 h 184"/>
                <a:gd name="T78" fmla="*/ 13 w 162"/>
                <a:gd name="T79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84">
                  <a:moveTo>
                    <a:pt x="5" y="173"/>
                  </a:moveTo>
                  <a:lnTo>
                    <a:pt x="5" y="173"/>
                  </a:lnTo>
                  <a:lnTo>
                    <a:pt x="1" y="28"/>
                  </a:lnTo>
                  <a:lnTo>
                    <a:pt x="0" y="0"/>
                  </a:lnTo>
                  <a:lnTo>
                    <a:pt x="22" y="18"/>
                  </a:lnTo>
                  <a:lnTo>
                    <a:pt x="156" y="134"/>
                  </a:lnTo>
                  <a:lnTo>
                    <a:pt x="158" y="136"/>
                  </a:lnTo>
                  <a:lnTo>
                    <a:pt x="160" y="138"/>
                  </a:lnTo>
                  <a:lnTo>
                    <a:pt x="162" y="141"/>
                  </a:lnTo>
                  <a:lnTo>
                    <a:pt x="162" y="144"/>
                  </a:lnTo>
                  <a:lnTo>
                    <a:pt x="160" y="149"/>
                  </a:lnTo>
                  <a:lnTo>
                    <a:pt x="158" y="153"/>
                  </a:lnTo>
                  <a:lnTo>
                    <a:pt x="153" y="156"/>
                  </a:lnTo>
                  <a:lnTo>
                    <a:pt x="149" y="157"/>
                  </a:lnTo>
                  <a:lnTo>
                    <a:pt x="147" y="157"/>
                  </a:lnTo>
                  <a:lnTo>
                    <a:pt x="144" y="156"/>
                  </a:lnTo>
                  <a:lnTo>
                    <a:pt x="142" y="154"/>
                  </a:lnTo>
                  <a:lnTo>
                    <a:pt x="140" y="153"/>
                  </a:lnTo>
                  <a:lnTo>
                    <a:pt x="140" y="153"/>
                  </a:lnTo>
                  <a:lnTo>
                    <a:pt x="27" y="55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8" y="176"/>
                  </a:lnTo>
                  <a:lnTo>
                    <a:pt x="26" y="181"/>
                  </a:lnTo>
                  <a:lnTo>
                    <a:pt x="21" y="183"/>
                  </a:lnTo>
                  <a:lnTo>
                    <a:pt x="16" y="184"/>
                  </a:lnTo>
                  <a:lnTo>
                    <a:pt x="12" y="183"/>
                  </a:lnTo>
                  <a:lnTo>
                    <a:pt x="8" y="181"/>
                  </a:lnTo>
                  <a:lnTo>
                    <a:pt x="6" y="177"/>
                  </a:lnTo>
                  <a:lnTo>
                    <a:pt x="5" y="173"/>
                  </a:lnTo>
                  <a:close/>
                  <a:moveTo>
                    <a:pt x="13" y="28"/>
                  </a:moveTo>
                  <a:lnTo>
                    <a:pt x="1" y="28"/>
                  </a:lnTo>
                  <a:lnTo>
                    <a:pt x="13" y="28"/>
                  </a:lnTo>
                  <a:lnTo>
                    <a:pt x="22" y="18"/>
                  </a:lnTo>
                  <a:lnTo>
                    <a:pt x="13" y="28"/>
                  </a:lnTo>
                  <a:lnTo>
                    <a:pt x="13" y="2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96" name="Freeform 323">
              <a:extLst>
                <a:ext uri="{FF2B5EF4-FFF2-40B4-BE49-F238E27FC236}">
                  <a16:creationId xmlns:a16="http://schemas.microsoft.com/office/drawing/2014/main" id="{E8B1563F-83B2-47EB-B708-6BDA1B137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" y="1405"/>
              <a:ext cx="113" cy="143"/>
            </a:xfrm>
            <a:custGeom>
              <a:avLst/>
              <a:gdLst>
                <a:gd name="T0" fmla="*/ 198 w 227"/>
                <a:gd name="T1" fmla="*/ 0 h 284"/>
                <a:gd name="T2" fmla="*/ 227 w 227"/>
                <a:gd name="T3" fmla="*/ 28 h 284"/>
                <a:gd name="T4" fmla="*/ 0 w 227"/>
                <a:gd name="T5" fmla="*/ 284 h 284"/>
                <a:gd name="T6" fmla="*/ 198 w 227"/>
                <a:gd name="T7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84">
                  <a:moveTo>
                    <a:pt x="198" y="0"/>
                  </a:moveTo>
                  <a:lnTo>
                    <a:pt x="227" y="28"/>
                  </a:lnTo>
                  <a:lnTo>
                    <a:pt x="0" y="284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97" name="Freeform 324">
              <a:extLst>
                <a:ext uri="{FF2B5EF4-FFF2-40B4-BE49-F238E27FC236}">
                  <a16:creationId xmlns:a16="http://schemas.microsoft.com/office/drawing/2014/main" id="{9574E14D-F9C1-4EC1-AC24-F8A557BE3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" y="1405"/>
              <a:ext cx="113" cy="143"/>
            </a:xfrm>
            <a:custGeom>
              <a:avLst/>
              <a:gdLst>
                <a:gd name="T0" fmla="*/ 0 w 227"/>
                <a:gd name="T1" fmla="*/ 28 h 284"/>
                <a:gd name="T2" fmla="*/ 29 w 227"/>
                <a:gd name="T3" fmla="*/ 0 h 284"/>
                <a:gd name="T4" fmla="*/ 227 w 227"/>
                <a:gd name="T5" fmla="*/ 284 h 284"/>
                <a:gd name="T6" fmla="*/ 0 w 227"/>
                <a:gd name="T7" fmla="*/ 2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84">
                  <a:moveTo>
                    <a:pt x="0" y="28"/>
                  </a:moveTo>
                  <a:lnTo>
                    <a:pt x="29" y="0"/>
                  </a:lnTo>
                  <a:lnTo>
                    <a:pt x="227" y="28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98" name="Freeform 325">
              <a:extLst>
                <a:ext uri="{FF2B5EF4-FFF2-40B4-BE49-F238E27FC236}">
                  <a16:creationId xmlns:a16="http://schemas.microsoft.com/office/drawing/2014/main" id="{E1B813A2-46BB-47C6-87DE-47FD0B853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" y="1332"/>
              <a:ext cx="256" cy="88"/>
            </a:xfrm>
            <a:custGeom>
              <a:avLst/>
              <a:gdLst>
                <a:gd name="T0" fmla="*/ 511 w 511"/>
                <a:gd name="T1" fmla="*/ 90 h 175"/>
                <a:gd name="T2" fmla="*/ 511 w 511"/>
                <a:gd name="T3" fmla="*/ 0 h 175"/>
                <a:gd name="T4" fmla="*/ 0 w 511"/>
                <a:gd name="T5" fmla="*/ 5 h 175"/>
                <a:gd name="T6" fmla="*/ 0 w 511"/>
                <a:gd name="T7" fmla="*/ 90 h 175"/>
                <a:gd name="T8" fmla="*/ 114 w 511"/>
                <a:gd name="T9" fmla="*/ 175 h 175"/>
                <a:gd name="T10" fmla="*/ 143 w 511"/>
                <a:gd name="T11" fmla="*/ 147 h 175"/>
                <a:gd name="T12" fmla="*/ 370 w 511"/>
                <a:gd name="T13" fmla="*/ 147 h 175"/>
                <a:gd name="T14" fmla="*/ 397 w 511"/>
                <a:gd name="T15" fmla="*/ 175 h 175"/>
                <a:gd name="T16" fmla="*/ 511 w 511"/>
                <a:gd name="T17" fmla="*/ 9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1" h="175">
                  <a:moveTo>
                    <a:pt x="511" y="90"/>
                  </a:moveTo>
                  <a:lnTo>
                    <a:pt x="511" y="0"/>
                  </a:lnTo>
                  <a:lnTo>
                    <a:pt x="0" y="5"/>
                  </a:lnTo>
                  <a:lnTo>
                    <a:pt x="0" y="90"/>
                  </a:lnTo>
                  <a:lnTo>
                    <a:pt x="114" y="175"/>
                  </a:lnTo>
                  <a:lnTo>
                    <a:pt x="143" y="147"/>
                  </a:lnTo>
                  <a:lnTo>
                    <a:pt x="370" y="147"/>
                  </a:lnTo>
                  <a:lnTo>
                    <a:pt x="397" y="175"/>
                  </a:lnTo>
                  <a:lnTo>
                    <a:pt x="511" y="9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99" name="Freeform 326">
              <a:extLst>
                <a:ext uri="{FF2B5EF4-FFF2-40B4-BE49-F238E27FC236}">
                  <a16:creationId xmlns:a16="http://schemas.microsoft.com/office/drawing/2014/main" id="{BC702A57-1C66-479F-8D95-DA82B5942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" y="1400"/>
              <a:ext cx="380" cy="153"/>
            </a:xfrm>
            <a:custGeom>
              <a:avLst/>
              <a:gdLst>
                <a:gd name="T0" fmla="*/ 265 w 761"/>
                <a:gd name="T1" fmla="*/ 0 h 308"/>
                <a:gd name="T2" fmla="*/ 260 w 761"/>
                <a:gd name="T3" fmla="*/ 2 h 308"/>
                <a:gd name="T4" fmla="*/ 2 w 761"/>
                <a:gd name="T5" fmla="*/ 288 h 308"/>
                <a:gd name="T6" fmla="*/ 0 w 761"/>
                <a:gd name="T7" fmla="*/ 296 h 308"/>
                <a:gd name="T8" fmla="*/ 3 w 761"/>
                <a:gd name="T9" fmla="*/ 304 h 308"/>
                <a:gd name="T10" fmla="*/ 12 w 761"/>
                <a:gd name="T11" fmla="*/ 308 h 308"/>
                <a:gd name="T12" fmla="*/ 20 w 761"/>
                <a:gd name="T13" fmla="*/ 303 h 308"/>
                <a:gd name="T14" fmla="*/ 31 w 761"/>
                <a:gd name="T15" fmla="*/ 291 h 308"/>
                <a:gd name="T16" fmla="*/ 58 w 761"/>
                <a:gd name="T17" fmla="*/ 260 h 308"/>
                <a:gd name="T18" fmla="*/ 98 w 761"/>
                <a:gd name="T19" fmla="*/ 217 h 308"/>
                <a:gd name="T20" fmla="*/ 144 w 761"/>
                <a:gd name="T21" fmla="*/ 166 h 308"/>
                <a:gd name="T22" fmla="*/ 189 w 761"/>
                <a:gd name="T23" fmla="*/ 115 h 308"/>
                <a:gd name="T24" fmla="*/ 229 w 761"/>
                <a:gd name="T25" fmla="*/ 70 h 308"/>
                <a:gd name="T26" fmla="*/ 259 w 761"/>
                <a:gd name="T27" fmla="*/ 38 h 308"/>
                <a:gd name="T28" fmla="*/ 272 w 761"/>
                <a:gd name="T29" fmla="*/ 24 h 308"/>
                <a:gd name="T30" fmla="*/ 283 w 761"/>
                <a:gd name="T31" fmla="*/ 24 h 308"/>
                <a:gd name="T32" fmla="*/ 308 w 761"/>
                <a:gd name="T33" fmla="*/ 24 h 308"/>
                <a:gd name="T34" fmla="*/ 342 w 761"/>
                <a:gd name="T35" fmla="*/ 24 h 308"/>
                <a:gd name="T36" fmla="*/ 380 w 761"/>
                <a:gd name="T37" fmla="*/ 24 h 308"/>
                <a:gd name="T38" fmla="*/ 418 w 761"/>
                <a:gd name="T39" fmla="*/ 24 h 308"/>
                <a:gd name="T40" fmla="*/ 451 w 761"/>
                <a:gd name="T41" fmla="*/ 24 h 308"/>
                <a:gd name="T42" fmla="*/ 476 w 761"/>
                <a:gd name="T43" fmla="*/ 24 h 308"/>
                <a:gd name="T44" fmla="*/ 488 w 761"/>
                <a:gd name="T45" fmla="*/ 24 h 308"/>
                <a:gd name="T46" fmla="*/ 501 w 761"/>
                <a:gd name="T47" fmla="*/ 38 h 308"/>
                <a:gd name="T48" fmla="*/ 531 w 761"/>
                <a:gd name="T49" fmla="*/ 70 h 308"/>
                <a:gd name="T50" fmla="*/ 571 w 761"/>
                <a:gd name="T51" fmla="*/ 115 h 308"/>
                <a:gd name="T52" fmla="*/ 616 w 761"/>
                <a:gd name="T53" fmla="*/ 166 h 308"/>
                <a:gd name="T54" fmla="*/ 662 w 761"/>
                <a:gd name="T55" fmla="*/ 217 h 308"/>
                <a:gd name="T56" fmla="*/ 701 w 761"/>
                <a:gd name="T57" fmla="*/ 260 h 308"/>
                <a:gd name="T58" fmla="*/ 729 w 761"/>
                <a:gd name="T59" fmla="*/ 291 h 308"/>
                <a:gd name="T60" fmla="*/ 739 w 761"/>
                <a:gd name="T61" fmla="*/ 303 h 308"/>
                <a:gd name="T62" fmla="*/ 748 w 761"/>
                <a:gd name="T63" fmla="*/ 308 h 308"/>
                <a:gd name="T64" fmla="*/ 756 w 761"/>
                <a:gd name="T65" fmla="*/ 304 h 308"/>
                <a:gd name="T66" fmla="*/ 761 w 761"/>
                <a:gd name="T67" fmla="*/ 296 h 308"/>
                <a:gd name="T68" fmla="*/ 757 w 761"/>
                <a:gd name="T69" fmla="*/ 288 h 308"/>
                <a:gd name="T70" fmla="*/ 500 w 761"/>
                <a:gd name="T71" fmla="*/ 2 h 308"/>
                <a:gd name="T72" fmla="*/ 496 w 761"/>
                <a:gd name="T73" fmla="*/ 0 h 308"/>
                <a:gd name="T74" fmla="*/ 267 w 761"/>
                <a:gd name="T75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1" h="308">
                  <a:moveTo>
                    <a:pt x="267" y="0"/>
                  </a:moveTo>
                  <a:lnTo>
                    <a:pt x="265" y="0"/>
                  </a:lnTo>
                  <a:lnTo>
                    <a:pt x="262" y="1"/>
                  </a:lnTo>
                  <a:lnTo>
                    <a:pt x="260" y="2"/>
                  </a:lnTo>
                  <a:lnTo>
                    <a:pt x="258" y="4"/>
                  </a:lnTo>
                  <a:lnTo>
                    <a:pt x="2" y="288"/>
                  </a:lnTo>
                  <a:lnTo>
                    <a:pt x="0" y="291"/>
                  </a:lnTo>
                  <a:lnTo>
                    <a:pt x="0" y="296"/>
                  </a:lnTo>
                  <a:lnTo>
                    <a:pt x="1" y="301"/>
                  </a:lnTo>
                  <a:lnTo>
                    <a:pt x="3" y="304"/>
                  </a:lnTo>
                  <a:lnTo>
                    <a:pt x="7" y="306"/>
                  </a:lnTo>
                  <a:lnTo>
                    <a:pt x="12" y="308"/>
                  </a:lnTo>
                  <a:lnTo>
                    <a:pt x="17" y="306"/>
                  </a:lnTo>
                  <a:lnTo>
                    <a:pt x="20" y="303"/>
                  </a:lnTo>
                  <a:lnTo>
                    <a:pt x="23" y="300"/>
                  </a:lnTo>
                  <a:lnTo>
                    <a:pt x="31" y="291"/>
                  </a:lnTo>
                  <a:lnTo>
                    <a:pt x="43" y="278"/>
                  </a:lnTo>
                  <a:lnTo>
                    <a:pt x="58" y="260"/>
                  </a:lnTo>
                  <a:lnTo>
                    <a:pt x="77" y="240"/>
                  </a:lnTo>
                  <a:lnTo>
                    <a:pt x="98" y="217"/>
                  </a:lnTo>
                  <a:lnTo>
                    <a:pt x="121" y="192"/>
                  </a:lnTo>
                  <a:lnTo>
                    <a:pt x="144" y="166"/>
                  </a:lnTo>
                  <a:lnTo>
                    <a:pt x="167" y="141"/>
                  </a:lnTo>
                  <a:lnTo>
                    <a:pt x="189" y="115"/>
                  </a:lnTo>
                  <a:lnTo>
                    <a:pt x="210" y="92"/>
                  </a:lnTo>
                  <a:lnTo>
                    <a:pt x="229" y="70"/>
                  </a:lnTo>
                  <a:lnTo>
                    <a:pt x="246" y="53"/>
                  </a:lnTo>
                  <a:lnTo>
                    <a:pt x="259" y="38"/>
                  </a:lnTo>
                  <a:lnTo>
                    <a:pt x="268" y="29"/>
                  </a:lnTo>
                  <a:lnTo>
                    <a:pt x="272" y="24"/>
                  </a:lnTo>
                  <a:lnTo>
                    <a:pt x="275" y="24"/>
                  </a:lnTo>
                  <a:lnTo>
                    <a:pt x="283" y="24"/>
                  </a:lnTo>
                  <a:lnTo>
                    <a:pt x="295" y="24"/>
                  </a:lnTo>
                  <a:lnTo>
                    <a:pt x="308" y="24"/>
                  </a:lnTo>
                  <a:lnTo>
                    <a:pt x="324" y="24"/>
                  </a:lnTo>
                  <a:lnTo>
                    <a:pt x="342" y="24"/>
                  </a:lnTo>
                  <a:lnTo>
                    <a:pt x="360" y="24"/>
                  </a:lnTo>
                  <a:lnTo>
                    <a:pt x="380" y="24"/>
                  </a:lnTo>
                  <a:lnTo>
                    <a:pt x="399" y="24"/>
                  </a:lnTo>
                  <a:lnTo>
                    <a:pt x="418" y="24"/>
                  </a:lnTo>
                  <a:lnTo>
                    <a:pt x="435" y="24"/>
                  </a:lnTo>
                  <a:lnTo>
                    <a:pt x="451" y="24"/>
                  </a:lnTo>
                  <a:lnTo>
                    <a:pt x="465" y="24"/>
                  </a:lnTo>
                  <a:lnTo>
                    <a:pt x="476" y="24"/>
                  </a:lnTo>
                  <a:lnTo>
                    <a:pt x="485" y="24"/>
                  </a:lnTo>
                  <a:lnTo>
                    <a:pt x="488" y="24"/>
                  </a:lnTo>
                  <a:lnTo>
                    <a:pt x="491" y="29"/>
                  </a:lnTo>
                  <a:lnTo>
                    <a:pt x="501" y="38"/>
                  </a:lnTo>
                  <a:lnTo>
                    <a:pt x="513" y="53"/>
                  </a:lnTo>
                  <a:lnTo>
                    <a:pt x="531" y="70"/>
                  </a:lnTo>
                  <a:lnTo>
                    <a:pt x="549" y="92"/>
                  </a:lnTo>
                  <a:lnTo>
                    <a:pt x="571" y="115"/>
                  </a:lnTo>
                  <a:lnTo>
                    <a:pt x="593" y="141"/>
                  </a:lnTo>
                  <a:lnTo>
                    <a:pt x="616" y="166"/>
                  </a:lnTo>
                  <a:lnTo>
                    <a:pt x="639" y="192"/>
                  </a:lnTo>
                  <a:lnTo>
                    <a:pt x="662" y="217"/>
                  </a:lnTo>
                  <a:lnTo>
                    <a:pt x="683" y="240"/>
                  </a:lnTo>
                  <a:lnTo>
                    <a:pt x="701" y="260"/>
                  </a:lnTo>
                  <a:lnTo>
                    <a:pt x="716" y="278"/>
                  </a:lnTo>
                  <a:lnTo>
                    <a:pt x="729" y="291"/>
                  </a:lnTo>
                  <a:lnTo>
                    <a:pt x="737" y="300"/>
                  </a:lnTo>
                  <a:lnTo>
                    <a:pt x="739" y="303"/>
                  </a:lnTo>
                  <a:lnTo>
                    <a:pt x="743" y="306"/>
                  </a:lnTo>
                  <a:lnTo>
                    <a:pt x="748" y="308"/>
                  </a:lnTo>
                  <a:lnTo>
                    <a:pt x="753" y="306"/>
                  </a:lnTo>
                  <a:lnTo>
                    <a:pt x="756" y="304"/>
                  </a:lnTo>
                  <a:lnTo>
                    <a:pt x="759" y="301"/>
                  </a:lnTo>
                  <a:lnTo>
                    <a:pt x="761" y="296"/>
                  </a:lnTo>
                  <a:lnTo>
                    <a:pt x="760" y="291"/>
                  </a:lnTo>
                  <a:lnTo>
                    <a:pt x="757" y="288"/>
                  </a:lnTo>
                  <a:lnTo>
                    <a:pt x="502" y="4"/>
                  </a:lnTo>
                  <a:lnTo>
                    <a:pt x="500" y="2"/>
                  </a:lnTo>
                  <a:lnTo>
                    <a:pt x="498" y="1"/>
                  </a:lnTo>
                  <a:lnTo>
                    <a:pt x="496" y="0"/>
                  </a:lnTo>
                  <a:lnTo>
                    <a:pt x="494" y="0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00" name="Freeform 327">
              <a:extLst>
                <a:ext uri="{FF2B5EF4-FFF2-40B4-BE49-F238E27FC236}">
                  <a16:creationId xmlns:a16="http://schemas.microsoft.com/office/drawing/2014/main" id="{29CBB871-964F-42F6-B507-53DF000EFE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1" y="1329"/>
              <a:ext cx="267" cy="99"/>
            </a:xfrm>
            <a:custGeom>
              <a:avLst/>
              <a:gdLst>
                <a:gd name="T0" fmla="*/ 0 w 534"/>
                <a:gd name="T1" fmla="*/ 0 h 198"/>
                <a:gd name="T2" fmla="*/ 126 w 534"/>
                <a:gd name="T3" fmla="*/ 198 h 198"/>
                <a:gd name="T4" fmla="*/ 140 w 534"/>
                <a:gd name="T5" fmla="*/ 183 h 198"/>
                <a:gd name="T6" fmla="*/ 159 w 534"/>
                <a:gd name="T7" fmla="*/ 165 h 198"/>
                <a:gd name="T8" fmla="*/ 170 w 534"/>
                <a:gd name="T9" fmla="*/ 165 h 198"/>
                <a:gd name="T10" fmla="*/ 195 w 534"/>
                <a:gd name="T11" fmla="*/ 165 h 198"/>
                <a:gd name="T12" fmla="*/ 229 w 534"/>
                <a:gd name="T13" fmla="*/ 165 h 198"/>
                <a:gd name="T14" fmla="*/ 267 w 534"/>
                <a:gd name="T15" fmla="*/ 165 h 198"/>
                <a:gd name="T16" fmla="*/ 305 w 534"/>
                <a:gd name="T17" fmla="*/ 165 h 198"/>
                <a:gd name="T18" fmla="*/ 338 w 534"/>
                <a:gd name="T19" fmla="*/ 165 h 198"/>
                <a:gd name="T20" fmla="*/ 363 w 534"/>
                <a:gd name="T21" fmla="*/ 165 h 198"/>
                <a:gd name="T22" fmla="*/ 375 w 534"/>
                <a:gd name="T23" fmla="*/ 165 h 198"/>
                <a:gd name="T24" fmla="*/ 393 w 534"/>
                <a:gd name="T25" fmla="*/ 183 h 198"/>
                <a:gd name="T26" fmla="*/ 407 w 534"/>
                <a:gd name="T27" fmla="*/ 198 h 198"/>
                <a:gd name="T28" fmla="*/ 534 w 534"/>
                <a:gd name="T29" fmla="*/ 0 h 198"/>
                <a:gd name="T30" fmla="*/ 510 w 534"/>
                <a:gd name="T31" fmla="*/ 24 h 198"/>
                <a:gd name="T32" fmla="*/ 510 w 534"/>
                <a:gd name="T33" fmla="*/ 59 h 198"/>
                <a:gd name="T34" fmla="*/ 510 w 534"/>
                <a:gd name="T35" fmla="*/ 90 h 198"/>
                <a:gd name="T36" fmla="*/ 492 w 534"/>
                <a:gd name="T37" fmla="*/ 103 h 198"/>
                <a:gd name="T38" fmla="*/ 461 w 534"/>
                <a:gd name="T39" fmla="*/ 126 h 198"/>
                <a:gd name="T40" fmla="*/ 430 w 534"/>
                <a:gd name="T41" fmla="*/ 150 h 198"/>
                <a:gd name="T42" fmla="*/ 410 w 534"/>
                <a:gd name="T43" fmla="*/ 165 h 198"/>
                <a:gd name="T44" fmla="*/ 395 w 534"/>
                <a:gd name="T45" fmla="*/ 150 h 198"/>
                <a:gd name="T46" fmla="*/ 385 w 534"/>
                <a:gd name="T47" fmla="*/ 141 h 198"/>
                <a:gd name="T48" fmla="*/ 146 w 534"/>
                <a:gd name="T49" fmla="*/ 143 h 198"/>
                <a:gd name="T50" fmla="*/ 131 w 534"/>
                <a:gd name="T51" fmla="*/ 158 h 198"/>
                <a:gd name="T52" fmla="*/ 116 w 534"/>
                <a:gd name="T53" fmla="*/ 160 h 198"/>
                <a:gd name="T54" fmla="*/ 88 w 534"/>
                <a:gd name="T55" fmla="*/ 139 h 198"/>
                <a:gd name="T56" fmla="*/ 55 w 534"/>
                <a:gd name="T57" fmla="*/ 114 h 198"/>
                <a:gd name="T58" fmla="*/ 30 w 534"/>
                <a:gd name="T59" fmla="*/ 95 h 198"/>
                <a:gd name="T60" fmla="*/ 24 w 534"/>
                <a:gd name="T61" fmla="*/ 79 h 198"/>
                <a:gd name="T62" fmla="*/ 24 w 534"/>
                <a:gd name="T63" fmla="*/ 40 h 198"/>
                <a:gd name="T64" fmla="*/ 33 w 534"/>
                <a:gd name="T65" fmla="*/ 24 h 198"/>
                <a:gd name="T66" fmla="*/ 74 w 534"/>
                <a:gd name="T67" fmla="*/ 24 h 198"/>
                <a:gd name="T68" fmla="*/ 141 w 534"/>
                <a:gd name="T69" fmla="*/ 24 h 198"/>
                <a:gd name="T70" fmla="*/ 223 w 534"/>
                <a:gd name="T71" fmla="*/ 24 h 198"/>
                <a:gd name="T72" fmla="*/ 311 w 534"/>
                <a:gd name="T73" fmla="*/ 24 h 198"/>
                <a:gd name="T74" fmla="*/ 392 w 534"/>
                <a:gd name="T75" fmla="*/ 24 h 198"/>
                <a:gd name="T76" fmla="*/ 459 w 534"/>
                <a:gd name="T77" fmla="*/ 24 h 198"/>
                <a:gd name="T78" fmla="*/ 501 w 534"/>
                <a:gd name="T79" fmla="*/ 2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4" h="198">
                  <a:moveTo>
                    <a:pt x="522" y="0"/>
                  </a:moveTo>
                  <a:lnTo>
                    <a:pt x="0" y="0"/>
                  </a:lnTo>
                  <a:lnTo>
                    <a:pt x="0" y="102"/>
                  </a:lnTo>
                  <a:lnTo>
                    <a:pt x="126" y="198"/>
                  </a:lnTo>
                  <a:lnTo>
                    <a:pt x="131" y="193"/>
                  </a:lnTo>
                  <a:lnTo>
                    <a:pt x="140" y="183"/>
                  </a:lnTo>
                  <a:lnTo>
                    <a:pt x="152" y="172"/>
                  </a:lnTo>
                  <a:lnTo>
                    <a:pt x="159" y="165"/>
                  </a:lnTo>
                  <a:lnTo>
                    <a:pt x="162" y="165"/>
                  </a:lnTo>
                  <a:lnTo>
                    <a:pt x="170" y="165"/>
                  </a:lnTo>
                  <a:lnTo>
                    <a:pt x="182" y="165"/>
                  </a:lnTo>
                  <a:lnTo>
                    <a:pt x="195" y="165"/>
                  </a:lnTo>
                  <a:lnTo>
                    <a:pt x="211" y="165"/>
                  </a:lnTo>
                  <a:lnTo>
                    <a:pt x="229" y="165"/>
                  </a:lnTo>
                  <a:lnTo>
                    <a:pt x="247" y="165"/>
                  </a:lnTo>
                  <a:lnTo>
                    <a:pt x="267" y="165"/>
                  </a:lnTo>
                  <a:lnTo>
                    <a:pt x="286" y="165"/>
                  </a:lnTo>
                  <a:lnTo>
                    <a:pt x="305" y="165"/>
                  </a:lnTo>
                  <a:lnTo>
                    <a:pt x="322" y="165"/>
                  </a:lnTo>
                  <a:lnTo>
                    <a:pt x="338" y="165"/>
                  </a:lnTo>
                  <a:lnTo>
                    <a:pt x="352" y="165"/>
                  </a:lnTo>
                  <a:lnTo>
                    <a:pt x="363" y="165"/>
                  </a:lnTo>
                  <a:lnTo>
                    <a:pt x="372" y="165"/>
                  </a:lnTo>
                  <a:lnTo>
                    <a:pt x="375" y="165"/>
                  </a:lnTo>
                  <a:lnTo>
                    <a:pt x="382" y="172"/>
                  </a:lnTo>
                  <a:lnTo>
                    <a:pt x="393" y="183"/>
                  </a:lnTo>
                  <a:lnTo>
                    <a:pt x="403" y="193"/>
                  </a:lnTo>
                  <a:lnTo>
                    <a:pt x="407" y="198"/>
                  </a:lnTo>
                  <a:lnTo>
                    <a:pt x="534" y="102"/>
                  </a:lnTo>
                  <a:lnTo>
                    <a:pt x="534" y="0"/>
                  </a:lnTo>
                  <a:lnTo>
                    <a:pt x="522" y="0"/>
                  </a:lnTo>
                  <a:close/>
                  <a:moveTo>
                    <a:pt x="510" y="24"/>
                  </a:moveTo>
                  <a:lnTo>
                    <a:pt x="510" y="40"/>
                  </a:lnTo>
                  <a:lnTo>
                    <a:pt x="510" y="59"/>
                  </a:lnTo>
                  <a:lnTo>
                    <a:pt x="510" y="79"/>
                  </a:lnTo>
                  <a:lnTo>
                    <a:pt x="510" y="90"/>
                  </a:lnTo>
                  <a:lnTo>
                    <a:pt x="504" y="95"/>
                  </a:lnTo>
                  <a:lnTo>
                    <a:pt x="492" y="103"/>
                  </a:lnTo>
                  <a:lnTo>
                    <a:pt x="479" y="114"/>
                  </a:lnTo>
                  <a:lnTo>
                    <a:pt x="461" y="126"/>
                  </a:lnTo>
                  <a:lnTo>
                    <a:pt x="445" y="139"/>
                  </a:lnTo>
                  <a:lnTo>
                    <a:pt x="430" y="150"/>
                  </a:lnTo>
                  <a:lnTo>
                    <a:pt x="418" y="160"/>
                  </a:lnTo>
                  <a:lnTo>
                    <a:pt x="410" y="165"/>
                  </a:lnTo>
                  <a:lnTo>
                    <a:pt x="403" y="158"/>
                  </a:lnTo>
                  <a:lnTo>
                    <a:pt x="395" y="150"/>
                  </a:lnTo>
                  <a:lnTo>
                    <a:pt x="388" y="143"/>
                  </a:lnTo>
                  <a:lnTo>
                    <a:pt x="385" y="141"/>
                  </a:lnTo>
                  <a:lnTo>
                    <a:pt x="148" y="141"/>
                  </a:lnTo>
                  <a:lnTo>
                    <a:pt x="146" y="143"/>
                  </a:lnTo>
                  <a:lnTo>
                    <a:pt x="139" y="150"/>
                  </a:lnTo>
                  <a:lnTo>
                    <a:pt x="131" y="158"/>
                  </a:lnTo>
                  <a:lnTo>
                    <a:pt x="124" y="165"/>
                  </a:lnTo>
                  <a:lnTo>
                    <a:pt x="116" y="160"/>
                  </a:lnTo>
                  <a:lnTo>
                    <a:pt x="103" y="150"/>
                  </a:lnTo>
                  <a:lnTo>
                    <a:pt x="88" y="139"/>
                  </a:lnTo>
                  <a:lnTo>
                    <a:pt x="72" y="126"/>
                  </a:lnTo>
                  <a:lnTo>
                    <a:pt x="55" y="114"/>
                  </a:lnTo>
                  <a:lnTo>
                    <a:pt x="41" y="103"/>
                  </a:lnTo>
                  <a:lnTo>
                    <a:pt x="30" y="95"/>
                  </a:lnTo>
                  <a:lnTo>
                    <a:pt x="24" y="90"/>
                  </a:lnTo>
                  <a:lnTo>
                    <a:pt x="24" y="79"/>
                  </a:lnTo>
                  <a:lnTo>
                    <a:pt x="24" y="59"/>
                  </a:lnTo>
                  <a:lnTo>
                    <a:pt x="24" y="40"/>
                  </a:lnTo>
                  <a:lnTo>
                    <a:pt x="24" y="24"/>
                  </a:lnTo>
                  <a:lnTo>
                    <a:pt x="33" y="24"/>
                  </a:lnTo>
                  <a:lnTo>
                    <a:pt x="50" y="24"/>
                  </a:lnTo>
                  <a:lnTo>
                    <a:pt x="74" y="24"/>
                  </a:lnTo>
                  <a:lnTo>
                    <a:pt x="106" y="24"/>
                  </a:lnTo>
                  <a:lnTo>
                    <a:pt x="141" y="24"/>
                  </a:lnTo>
                  <a:lnTo>
                    <a:pt x="182" y="24"/>
                  </a:lnTo>
                  <a:lnTo>
                    <a:pt x="223" y="24"/>
                  </a:lnTo>
                  <a:lnTo>
                    <a:pt x="267" y="24"/>
                  </a:lnTo>
                  <a:lnTo>
                    <a:pt x="311" y="24"/>
                  </a:lnTo>
                  <a:lnTo>
                    <a:pt x="352" y="24"/>
                  </a:lnTo>
                  <a:lnTo>
                    <a:pt x="392" y="24"/>
                  </a:lnTo>
                  <a:lnTo>
                    <a:pt x="428" y="24"/>
                  </a:lnTo>
                  <a:lnTo>
                    <a:pt x="459" y="24"/>
                  </a:lnTo>
                  <a:lnTo>
                    <a:pt x="483" y="24"/>
                  </a:lnTo>
                  <a:lnTo>
                    <a:pt x="501" y="24"/>
                  </a:lnTo>
                  <a:lnTo>
                    <a:pt x="51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01" name="Freeform 328">
              <a:extLst>
                <a:ext uri="{FF2B5EF4-FFF2-40B4-BE49-F238E27FC236}">
                  <a16:creationId xmlns:a16="http://schemas.microsoft.com/office/drawing/2014/main" id="{FF8980FE-922A-4437-A91D-EEE4900C16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1" y="1216"/>
              <a:ext cx="387" cy="340"/>
            </a:xfrm>
            <a:custGeom>
              <a:avLst/>
              <a:gdLst>
                <a:gd name="T0" fmla="*/ 293 w 774"/>
                <a:gd name="T1" fmla="*/ 23 h 680"/>
                <a:gd name="T2" fmla="*/ 292 w 774"/>
                <a:gd name="T3" fmla="*/ 23 h 680"/>
                <a:gd name="T4" fmla="*/ 8 w 774"/>
                <a:gd name="T5" fmla="*/ 222 h 680"/>
                <a:gd name="T6" fmla="*/ 2 w 774"/>
                <a:gd name="T7" fmla="*/ 229 h 680"/>
                <a:gd name="T8" fmla="*/ 0 w 774"/>
                <a:gd name="T9" fmla="*/ 237 h 680"/>
                <a:gd name="T10" fmla="*/ 1 w 774"/>
                <a:gd name="T11" fmla="*/ 669 h 680"/>
                <a:gd name="T12" fmla="*/ 11 w 774"/>
                <a:gd name="T13" fmla="*/ 679 h 680"/>
                <a:gd name="T14" fmla="*/ 755 w 774"/>
                <a:gd name="T15" fmla="*/ 680 h 680"/>
                <a:gd name="T16" fmla="*/ 768 w 774"/>
                <a:gd name="T17" fmla="*/ 675 h 680"/>
                <a:gd name="T18" fmla="*/ 774 w 774"/>
                <a:gd name="T19" fmla="*/ 662 h 680"/>
                <a:gd name="T20" fmla="*/ 773 w 774"/>
                <a:gd name="T21" fmla="*/ 232 h 680"/>
                <a:gd name="T22" fmla="*/ 769 w 774"/>
                <a:gd name="T23" fmla="*/ 226 h 680"/>
                <a:gd name="T24" fmla="*/ 482 w 774"/>
                <a:gd name="T25" fmla="*/ 24 h 680"/>
                <a:gd name="T26" fmla="*/ 481 w 774"/>
                <a:gd name="T27" fmla="*/ 23 h 680"/>
                <a:gd name="T28" fmla="*/ 480 w 774"/>
                <a:gd name="T29" fmla="*/ 23 h 680"/>
                <a:gd name="T30" fmla="*/ 457 w 774"/>
                <a:gd name="T31" fmla="*/ 12 h 680"/>
                <a:gd name="T32" fmla="*/ 434 w 774"/>
                <a:gd name="T33" fmla="*/ 6 h 680"/>
                <a:gd name="T34" fmla="*/ 410 w 774"/>
                <a:gd name="T35" fmla="*/ 1 h 680"/>
                <a:gd name="T36" fmla="*/ 387 w 774"/>
                <a:gd name="T37" fmla="*/ 0 h 680"/>
                <a:gd name="T38" fmla="*/ 364 w 774"/>
                <a:gd name="T39" fmla="*/ 1 h 680"/>
                <a:gd name="T40" fmla="*/ 341 w 774"/>
                <a:gd name="T41" fmla="*/ 6 h 680"/>
                <a:gd name="T42" fmla="*/ 317 w 774"/>
                <a:gd name="T43" fmla="*/ 12 h 680"/>
                <a:gd name="T44" fmla="*/ 293 w 774"/>
                <a:gd name="T45" fmla="*/ 23 h 680"/>
                <a:gd name="T46" fmla="*/ 466 w 774"/>
                <a:gd name="T47" fmla="*/ 56 h 680"/>
                <a:gd name="T48" fmla="*/ 488 w 774"/>
                <a:gd name="T49" fmla="*/ 71 h 680"/>
                <a:gd name="T50" fmla="*/ 525 w 774"/>
                <a:gd name="T51" fmla="*/ 98 h 680"/>
                <a:gd name="T52" fmla="*/ 571 w 774"/>
                <a:gd name="T53" fmla="*/ 130 h 680"/>
                <a:gd name="T54" fmla="*/ 621 w 774"/>
                <a:gd name="T55" fmla="*/ 164 h 680"/>
                <a:gd name="T56" fmla="*/ 668 w 774"/>
                <a:gd name="T57" fmla="*/ 198 h 680"/>
                <a:gd name="T58" fmla="*/ 707 w 774"/>
                <a:gd name="T59" fmla="*/ 224 h 680"/>
                <a:gd name="T60" fmla="*/ 732 w 774"/>
                <a:gd name="T61" fmla="*/ 243 h 680"/>
                <a:gd name="T62" fmla="*/ 738 w 774"/>
                <a:gd name="T63" fmla="*/ 311 h 680"/>
                <a:gd name="T64" fmla="*/ 738 w 774"/>
                <a:gd name="T65" fmla="*/ 571 h 680"/>
                <a:gd name="T66" fmla="*/ 725 w 774"/>
                <a:gd name="T67" fmla="*/ 645 h 680"/>
                <a:gd name="T68" fmla="*/ 664 w 774"/>
                <a:gd name="T69" fmla="*/ 645 h 680"/>
                <a:gd name="T70" fmla="*/ 568 w 774"/>
                <a:gd name="T71" fmla="*/ 645 h 680"/>
                <a:gd name="T72" fmla="*/ 450 w 774"/>
                <a:gd name="T73" fmla="*/ 645 h 680"/>
                <a:gd name="T74" fmla="*/ 325 w 774"/>
                <a:gd name="T75" fmla="*/ 645 h 680"/>
                <a:gd name="T76" fmla="*/ 207 w 774"/>
                <a:gd name="T77" fmla="*/ 645 h 680"/>
                <a:gd name="T78" fmla="*/ 110 w 774"/>
                <a:gd name="T79" fmla="*/ 645 h 680"/>
                <a:gd name="T80" fmla="*/ 49 w 774"/>
                <a:gd name="T81" fmla="*/ 645 h 680"/>
                <a:gd name="T82" fmla="*/ 37 w 774"/>
                <a:gd name="T83" fmla="*/ 571 h 680"/>
                <a:gd name="T84" fmla="*/ 37 w 774"/>
                <a:gd name="T85" fmla="*/ 311 h 680"/>
                <a:gd name="T86" fmla="*/ 42 w 774"/>
                <a:gd name="T87" fmla="*/ 243 h 680"/>
                <a:gd name="T88" fmla="*/ 67 w 774"/>
                <a:gd name="T89" fmla="*/ 224 h 680"/>
                <a:gd name="T90" fmla="*/ 106 w 774"/>
                <a:gd name="T91" fmla="*/ 198 h 680"/>
                <a:gd name="T92" fmla="*/ 153 w 774"/>
                <a:gd name="T93" fmla="*/ 164 h 680"/>
                <a:gd name="T94" fmla="*/ 202 w 774"/>
                <a:gd name="T95" fmla="*/ 130 h 680"/>
                <a:gd name="T96" fmla="*/ 249 w 774"/>
                <a:gd name="T97" fmla="*/ 98 h 680"/>
                <a:gd name="T98" fmla="*/ 285 w 774"/>
                <a:gd name="T99" fmla="*/ 71 h 680"/>
                <a:gd name="T100" fmla="*/ 307 w 774"/>
                <a:gd name="T101" fmla="*/ 56 h 680"/>
                <a:gd name="T102" fmla="*/ 330 w 774"/>
                <a:gd name="T103" fmla="*/ 46 h 680"/>
                <a:gd name="T104" fmla="*/ 368 w 774"/>
                <a:gd name="T105" fmla="*/ 37 h 680"/>
                <a:gd name="T106" fmla="*/ 406 w 774"/>
                <a:gd name="T107" fmla="*/ 37 h 680"/>
                <a:gd name="T108" fmla="*/ 444 w 774"/>
                <a:gd name="T109" fmla="*/ 4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4" h="680">
                  <a:moveTo>
                    <a:pt x="293" y="23"/>
                  </a:moveTo>
                  <a:lnTo>
                    <a:pt x="293" y="23"/>
                  </a:lnTo>
                  <a:lnTo>
                    <a:pt x="292" y="23"/>
                  </a:lnTo>
                  <a:lnTo>
                    <a:pt x="292" y="23"/>
                  </a:lnTo>
                  <a:lnTo>
                    <a:pt x="291" y="24"/>
                  </a:lnTo>
                  <a:lnTo>
                    <a:pt x="8" y="222"/>
                  </a:lnTo>
                  <a:lnTo>
                    <a:pt x="4" y="226"/>
                  </a:lnTo>
                  <a:lnTo>
                    <a:pt x="2" y="229"/>
                  </a:lnTo>
                  <a:lnTo>
                    <a:pt x="1" y="232"/>
                  </a:lnTo>
                  <a:lnTo>
                    <a:pt x="0" y="237"/>
                  </a:lnTo>
                  <a:lnTo>
                    <a:pt x="0" y="662"/>
                  </a:lnTo>
                  <a:lnTo>
                    <a:pt x="1" y="669"/>
                  </a:lnTo>
                  <a:lnTo>
                    <a:pt x="6" y="675"/>
                  </a:lnTo>
                  <a:lnTo>
                    <a:pt x="11" y="679"/>
                  </a:lnTo>
                  <a:lnTo>
                    <a:pt x="18" y="680"/>
                  </a:lnTo>
                  <a:lnTo>
                    <a:pt x="755" y="680"/>
                  </a:lnTo>
                  <a:lnTo>
                    <a:pt x="762" y="679"/>
                  </a:lnTo>
                  <a:lnTo>
                    <a:pt x="768" y="675"/>
                  </a:lnTo>
                  <a:lnTo>
                    <a:pt x="773" y="669"/>
                  </a:lnTo>
                  <a:lnTo>
                    <a:pt x="774" y="662"/>
                  </a:lnTo>
                  <a:lnTo>
                    <a:pt x="774" y="237"/>
                  </a:lnTo>
                  <a:lnTo>
                    <a:pt x="773" y="232"/>
                  </a:lnTo>
                  <a:lnTo>
                    <a:pt x="771" y="229"/>
                  </a:lnTo>
                  <a:lnTo>
                    <a:pt x="769" y="226"/>
                  </a:lnTo>
                  <a:lnTo>
                    <a:pt x="766" y="222"/>
                  </a:lnTo>
                  <a:lnTo>
                    <a:pt x="482" y="24"/>
                  </a:lnTo>
                  <a:lnTo>
                    <a:pt x="481" y="23"/>
                  </a:lnTo>
                  <a:lnTo>
                    <a:pt x="481" y="23"/>
                  </a:lnTo>
                  <a:lnTo>
                    <a:pt x="481" y="23"/>
                  </a:lnTo>
                  <a:lnTo>
                    <a:pt x="480" y="23"/>
                  </a:lnTo>
                  <a:lnTo>
                    <a:pt x="469" y="17"/>
                  </a:lnTo>
                  <a:lnTo>
                    <a:pt x="457" y="12"/>
                  </a:lnTo>
                  <a:lnTo>
                    <a:pt x="445" y="9"/>
                  </a:lnTo>
                  <a:lnTo>
                    <a:pt x="434" y="6"/>
                  </a:lnTo>
                  <a:lnTo>
                    <a:pt x="421" y="3"/>
                  </a:lnTo>
                  <a:lnTo>
                    <a:pt x="410" y="1"/>
                  </a:lnTo>
                  <a:lnTo>
                    <a:pt x="398" y="0"/>
                  </a:lnTo>
                  <a:lnTo>
                    <a:pt x="387" y="0"/>
                  </a:lnTo>
                  <a:lnTo>
                    <a:pt x="375" y="0"/>
                  </a:lnTo>
                  <a:lnTo>
                    <a:pt x="364" y="1"/>
                  </a:lnTo>
                  <a:lnTo>
                    <a:pt x="352" y="3"/>
                  </a:lnTo>
                  <a:lnTo>
                    <a:pt x="341" y="6"/>
                  </a:lnTo>
                  <a:lnTo>
                    <a:pt x="328" y="9"/>
                  </a:lnTo>
                  <a:lnTo>
                    <a:pt x="317" y="12"/>
                  </a:lnTo>
                  <a:lnTo>
                    <a:pt x="305" y="17"/>
                  </a:lnTo>
                  <a:lnTo>
                    <a:pt x="293" y="23"/>
                  </a:lnTo>
                  <a:close/>
                  <a:moveTo>
                    <a:pt x="463" y="54"/>
                  </a:moveTo>
                  <a:lnTo>
                    <a:pt x="466" y="56"/>
                  </a:lnTo>
                  <a:lnTo>
                    <a:pt x="474" y="62"/>
                  </a:lnTo>
                  <a:lnTo>
                    <a:pt x="488" y="71"/>
                  </a:lnTo>
                  <a:lnTo>
                    <a:pt x="504" y="84"/>
                  </a:lnTo>
                  <a:lnTo>
                    <a:pt x="525" y="98"/>
                  </a:lnTo>
                  <a:lnTo>
                    <a:pt x="547" y="113"/>
                  </a:lnTo>
                  <a:lnTo>
                    <a:pt x="571" y="130"/>
                  </a:lnTo>
                  <a:lnTo>
                    <a:pt x="595" y="147"/>
                  </a:lnTo>
                  <a:lnTo>
                    <a:pt x="621" y="164"/>
                  </a:lnTo>
                  <a:lnTo>
                    <a:pt x="645" y="182"/>
                  </a:lnTo>
                  <a:lnTo>
                    <a:pt x="668" y="198"/>
                  </a:lnTo>
                  <a:lnTo>
                    <a:pt x="688" y="212"/>
                  </a:lnTo>
                  <a:lnTo>
                    <a:pt x="707" y="224"/>
                  </a:lnTo>
                  <a:lnTo>
                    <a:pt x="722" y="235"/>
                  </a:lnTo>
                  <a:lnTo>
                    <a:pt x="732" y="243"/>
                  </a:lnTo>
                  <a:lnTo>
                    <a:pt x="738" y="246"/>
                  </a:lnTo>
                  <a:lnTo>
                    <a:pt x="738" y="311"/>
                  </a:lnTo>
                  <a:lnTo>
                    <a:pt x="738" y="440"/>
                  </a:lnTo>
                  <a:lnTo>
                    <a:pt x="738" y="571"/>
                  </a:lnTo>
                  <a:lnTo>
                    <a:pt x="738" y="645"/>
                  </a:lnTo>
                  <a:lnTo>
                    <a:pt x="725" y="645"/>
                  </a:lnTo>
                  <a:lnTo>
                    <a:pt x="700" y="645"/>
                  </a:lnTo>
                  <a:lnTo>
                    <a:pt x="664" y="645"/>
                  </a:lnTo>
                  <a:lnTo>
                    <a:pt x="619" y="645"/>
                  </a:lnTo>
                  <a:lnTo>
                    <a:pt x="568" y="645"/>
                  </a:lnTo>
                  <a:lnTo>
                    <a:pt x="510" y="645"/>
                  </a:lnTo>
                  <a:lnTo>
                    <a:pt x="450" y="645"/>
                  </a:lnTo>
                  <a:lnTo>
                    <a:pt x="388" y="645"/>
                  </a:lnTo>
                  <a:lnTo>
                    <a:pt x="325" y="645"/>
                  </a:lnTo>
                  <a:lnTo>
                    <a:pt x="265" y="645"/>
                  </a:lnTo>
                  <a:lnTo>
                    <a:pt x="207" y="645"/>
                  </a:lnTo>
                  <a:lnTo>
                    <a:pt x="155" y="645"/>
                  </a:lnTo>
                  <a:lnTo>
                    <a:pt x="110" y="645"/>
                  </a:lnTo>
                  <a:lnTo>
                    <a:pt x="75" y="645"/>
                  </a:lnTo>
                  <a:lnTo>
                    <a:pt x="49" y="645"/>
                  </a:lnTo>
                  <a:lnTo>
                    <a:pt x="37" y="645"/>
                  </a:lnTo>
                  <a:lnTo>
                    <a:pt x="37" y="571"/>
                  </a:lnTo>
                  <a:lnTo>
                    <a:pt x="37" y="440"/>
                  </a:lnTo>
                  <a:lnTo>
                    <a:pt x="37" y="311"/>
                  </a:lnTo>
                  <a:lnTo>
                    <a:pt x="37" y="246"/>
                  </a:lnTo>
                  <a:lnTo>
                    <a:pt x="42" y="243"/>
                  </a:lnTo>
                  <a:lnTo>
                    <a:pt x="53" y="235"/>
                  </a:lnTo>
                  <a:lnTo>
                    <a:pt x="67" y="224"/>
                  </a:lnTo>
                  <a:lnTo>
                    <a:pt x="85" y="212"/>
                  </a:lnTo>
                  <a:lnTo>
                    <a:pt x="106" y="198"/>
                  </a:lnTo>
                  <a:lnTo>
                    <a:pt x="129" y="182"/>
                  </a:lnTo>
                  <a:lnTo>
                    <a:pt x="153" y="164"/>
                  </a:lnTo>
                  <a:lnTo>
                    <a:pt x="178" y="147"/>
                  </a:lnTo>
                  <a:lnTo>
                    <a:pt x="202" y="130"/>
                  </a:lnTo>
                  <a:lnTo>
                    <a:pt x="227" y="113"/>
                  </a:lnTo>
                  <a:lnTo>
                    <a:pt x="249" y="98"/>
                  </a:lnTo>
                  <a:lnTo>
                    <a:pt x="269" y="84"/>
                  </a:lnTo>
                  <a:lnTo>
                    <a:pt x="285" y="71"/>
                  </a:lnTo>
                  <a:lnTo>
                    <a:pt x="299" y="62"/>
                  </a:lnTo>
                  <a:lnTo>
                    <a:pt x="307" y="56"/>
                  </a:lnTo>
                  <a:lnTo>
                    <a:pt x="311" y="54"/>
                  </a:lnTo>
                  <a:lnTo>
                    <a:pt x="330" y="46"/>
                  </a:lnTo>
                  <a:lnTo>
                    <a:pt x="349" y="40"/>
                  </a:lnTo>
                  <a:lnTo>
                    <a:pt x="368" y="37"/>
                  </a:lnTo>
                  <a:lnTo>
                    <a:pt x="387" y="34"/>
                  </a:lnTo>
                  <a:lnTo>
                    <a:pt x="406" y="37"/>
                  </a:lnTo>
                  <a:lnTo>
                    <a:pt x="425" y="40"/>
                  </a:lnTo>
                  <a:lnTo>
                    <a:pt x="444" y="46"/>
                  </a:lnTo>
                  <a:lnTo>
                    <a:pt x="463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02" name="Freeform 329">
              <a:extLst>
                <a:ext uri="{FF2B5EF4-FFF2-40B4-BE49-F238E27FC236}">
                  <a16:creationId xmlns:a16="http://schemas.microsoft.com/office/drawing/2014/main" id="{78A86C57-9ECD-4C1D-B83E-9060C7524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0" y="1462"/>
              <a:ext cx="111" cy="181"/>
            </a:xfrm>
            <a:custGeom>
              <a:avLst/>
              <a:gdLst>
                <a:gd name="T0" fmla="*/ 0 w 223"/>
                <a:gd name="T1" fmla="*/ 0 h 360"/>
                <a:gd name="T2" fmla="*/ 25 w 223"/>
                <a:gd name="T3" fmla="*/ 277 h 360"/>
                <a:gd name="T4" fmla="*/ 99 w 223"/>
                <a:gd name="T5" fmla="*/ 237 h 360"/>
                <a:gd name="T6" fmla="*/ 167 w 223"/>
                <a:gd name="T7" fmla="*/ 360 h 360"/>
                <a:gd name="T8" fmla="*/ 217 w 223"/>
                <a:gd name="T9" fmla="*/ 332 h 360"/>
                <a:gd name="T10" fmla="*/ 149 w 223"/>
                <a:gd name="T11" fmla="*/ 209 h 360"/>
                <a:gd name="T12" fmla="*/ 223 w 223"/>
                <a:gd name="T13" fmla="*/ 168 h 360"/>
                <a:gd name="T14" fmla="*/ 0 w 223"/>
                <a:gd name="T15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360">
                  <a:moveTo>
                    <a:pt x="0" y="0"/>
                  </a:moveTo>
                  <a:lnTo>
                    <a:pt x="25" y="277"/>
                  </a:lnTo>
                  <a:lnTo>
                    <a:pt x="99" y="237"/>
                  </a:lnTo>
                  <a:lnTo>
                    <a:pt x="167" y="360"/>
                  </a:lnTo>
                  <a:lnTo>
                    <a:pt x="217" y="332"/>
                  </a:lnTo>
                  <a:lnTo>
                    <a:pt x="149" y="209"/>
                  </a:lnTo>
                  <a:lnTo>
                    <a:pt x="223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03" name="Freeform 330">
              <a:extLst>
                <a:ext uri="{FF2B5EF4-FFF2-40B4-BE49-F238E27FC236}">
                  <a16:creationId xmlns:a16="http://schemas.microsoft.com/office/drawing/2014/main" id="{07EAC2EC-B585-4C71-9731-587E874D3E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1" y="1447"/>
              <a:ext cx="133" cy="205"/>
            </a:xfrm>
            <a:custGeom>
              <a:avLst/>
              <a:gdLst>
                <a:gd name="T0" fmla="*/ 30 w 266"/>
                <a:gd name="T1" fmla="*/ 330 h 410"/>
                <a:gd name="T2" fmla="*/ 40 w 266"/>
                <a:gd name="T3" fmla="*/ 324 h 410"/>
                <a:gd name="T4" fmla="*/ 63 w 266"/>
                <a:gd name="T5" fmla="*/ 311 h 410"/>
                <a:gd name="T6" fmla="*/ 91 w 266"/>
                <a:gd name="T7" fmla="*/ 296 h 410"/>
                <a:gd name="T8" fmla="*/ 111 w 266"/>
                <a:gd name="T9" fmla="*/ 285 h 410"/>
                <a:gd name="T10" fmla="*/ 126 w 266"/>
                <a:gd name="T11" fmla="*/ 313 h 410"/>
                <a:gd name="T12" fmla="*/ 149 w 266"/>
                <a:gd name="T13" fmla="*/ 354 h 410"/>
                <a:gd name="T14" fmla="*/ 171 w 266"/>
                <a:gd name="T15" fmla="*/ 394 h 410"/>
                <a:gd name="T16" fmla="*/ 180 w 266"/>
                <a:gd name="T17" fmla="*/ 410 h 410"/>
                <a:gd name="T18" fmla="*/ 251 w 266"/>
                <a:gd name="T19" fmla="*/ 364 h 410"/>
                <a:gd name="T20" fmla="*/ 235 w 266"/>
                <a:gd name="T21" fmla="*/ 335 h 410"/>
                <a:gd name="T22" fmla="*/ 211 w 266"/>
                <a:gd name="T23" fmla="*/ 292 h 410"/>
                <a:gd name="T24" fmla="*/ 190 w 266"/>
                <a:gd name="T25" fmla="*/ 255 h 410"/>
                <a:gd name="T26" fmla="*/ 192 w 266"/>
                <a:gd name="T27" fmla="*/ 239 h 410"/>
                <a:gd name="T28" fmla="*/ 218 w 266"/>
                <a:gd name="T29" fmla="*/ 225 h 410"/>
                <a:gd name="T30" fmla="*/ 244 w 266"/>
                <a:gd name="T31" fmla="*/ 210 h 410"/>
                <a:gd name="T32" fmla="*/ 264 w 266"/>
                <a:gd name="T33" fmla="*/ 200 h 410"/>
                <a:gd name="T34" fmla="*/ 0 w 266"/>
                <a:gd name="T35" fmla="*/ 0 h 410"/>
                <a:gd name="T36" fmla="*/ 34 w 266"/>
                <a:gd name="T37" fmla="*/ 60 h 410"/>
                <a:gd name="T38" fmla="*/ 74 w 266"/>
                <a:gd name="T39" fmla="*/ 90 h 410"/>
                <a:gd name="T40" fmla="*/ 128 w 266"/>
                <a:gd name="T41" fmla="*/ 131 h 410"/>
                <a:gd name="T42" fmla="*/ 181 w 266"/>
                <a:gd name="T43" fmla="*/ 170 h 410"/>
                <a:gd name="T44" fmla="*/ 214 w 266"/>
                <a:gd name="T45" fmla="*/ 195 h 410"/>
                <a:gd name="T46" fmla="*/ 195 w 266"/>
                <a:gd name="T47" fmla="*/ 206 h 410"/>
                <a:gd name="T48" fmla="*/ 173 w 266"/>
                <a:gd name="T49" fmla="*/ 219 h 410"/>
                <a:gd name="T50" fmla="*/ 154 w 266"/>
                <a:gd name="T51" fmla="*/ 229 h 410"/>
                <a:gd name="T52" fmla="*/ 146 w 266"/>
                <a:gd name="T53" fmla="*/ 233 h 410"/>
                <a:gd name="T54" fmla="*/ 156 w 266"/>
                <a:gd name="T55" fmla="*/ 250 h 410"/>
                <a:gd name="T56" fmla="*/ 176 w 266"/>
                <a:gd name="T57" fmla="*/ 288 h 410"/>
                <a:gd name="T58" fmla="*/ 199 w 266"/>
                <a:gd name="T59" fmla="*/ 330 h 410"/>
                <a:gd name="T60" fmla="*/ 215 w 266"/>
                <a:gd name="T61" fmla="*/ 358 h 410"/>
                <a:gd name="T62" fmla="*/ 203 w 266"/>
                <a:gd name="T63" fmla="*/ 365 h 410"/>
                <a:gd name="T64" fmla="*/ 190 w 266"/>
                <a:gd name="T65" fmla="*/ 372 h 410"/>
                <a:gd name="T66" fmla="*/ 174 w 266"/>
                <a:gd name="T67" fmla="*/ 344 h 410"/>
                <a:gd name="T68" fmla="*/ 151 w 266"/>
                <a:gd name="T69" fmla="*/ 301 h 410"/>
                <a:gd name="T70" fmla="*/ 130 w 266"/>
                <a:gd name="T71" fmla="*/ 263 h 410"/>
                <a:gd name="T72" fmla="*/ 121 w 266"/>
                <a:gd name="T73" fmla="*/ 247 h 410"/>
                <a:gd name="T74" fmla="*/ 113 w 266"/>
                <a:gd name="T75" fmla="*/ 252 h 410"/>
                <a:gd name="T76" fmla="*/ 96 w 266"/>
                <a:gd name="T77" fmla="*/ 262 h 410"/>
                <a:gd name="T78" fmla="*/ 73 w 266"/>
                <a:gd name="T79" fmla="*/ 275 h 410"/>
                <a:gd name="T80" fmla="*/ 53 w 266"/>
                <a:gd name="T81" fmla="*/ 285 h 410"/>
                <a:gd name="T82" fmla="*/ 44 w 266"/>
                <a:gd name="T83" fmla="*/ 177 h 410"/>
                <a:gd name="T84" fmla="*/ 34 w 266"/>
                <a:gd name="T85" fmla="*/ 6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410">
                  <a:moveTo>
                    <a:pt x="4" y="31"/>
                  </a:moveTo>
                  <a:lnTo>
                    <a:pt x="30" y="330"/>
                  </a:lnTo>
                  <a:lnTo>
                    <a:pt x="32" y="329"/>
                  </a:lnTo>
                  <a:lnTo>
                    <a:pt x="40" y="324"/>
                  </a:lnTo>
                  <a:lnTo>
                    <a:pt x="51" y="319"/>
                  </a:lnTo>
                  <a:lnTo>
                    <a:pt x="63" y="311"/>
                  </a:lnTo>
                  <a:lnTo>
                    <a:pt x="77" y="304"/>
                  </a:lnTo>
                  <a:lnTo>
                    <a:pt x="91" y="296"/>
                  </a:lnTo>
                  <a:lnTo>
                    <a:pt x="103" y="290"/>
                  </a:lnTo>
                  <a:lnTo>
                    <a:pt x="111" y="285"/>
                  </a:lnTo>
                  <a:lnTo>
                    <a:pt x="116" y="297"/>
                  </a:lnTo>
                  <a:lnTo>
                    <a:pt x="126" y="313"/>
                  </a:lnTo>
                  <a:lnTo>
                    <a:pt x="137" y="334"/>
                  </a:lnTo>
                  <a:lnTo>
                    <a:pt x="149" y="354"/>
                  </a:lnTo>
                  <a:lnTo>
                    <a:pt x="160" y="375"/>
                  </a:lnTo>
                  <a:lnTo>
                    <a:pt x="171" y="394"/>
                  </a:lnTo>
                  <a:lnTo>
                    <a:pt x="177" y="405"/>
                  </a:lnTo>
                  <a:lnTo>
                    <a:pt x="180" y="410"/>
                  </a:lnTo>
                  <a:lnTo>
                    <a:pt x="253" y="368"/>
                  </a:lnTo>
                  <a:lnTo>
                    <a:pt x="251" y="364"/>
                  </a:lnTo>
                  <a:lnTo>
                    <a:pt x="244" y="352"/>
                  </a:lnTo>
                  <a:lnTo>
                    <a:pt x="235" y="335"/>
                  </a:lnTo>
                  <a:lnTo>
                    <a:pt x="224" y="314"/>
                  </a:lnTo>
                  <a:lnTo>
                    <a:pt x="211" y="292"/>
                  </a:lnTo>
                  <a:lnTo>
                    <a:pt x="201" y="271"/>
                  </a:lnTo>
                  <a:lnTo>
                    <a:pt x="190" y="255"/>
                  </a:lnTo>
                  <a:lnTo>
                    <a:pt x="184" y="244"/>
                  </a:lnTo>
                  <a:lnTo>
                    <a:pt x="192" y="239"/>
                  </a:lnTo>
                  <a:lnTo>
                    <a:pt x="204" y="233"/>
                  </a:lnTo>
                  <a:lnTo>
                    <a:pt x="218" y="225"/>
                  </a:lnTo>
                  <a:lnTo>
                    <a:pt x="232" y="217"/>
                  </a:lnTo>
                  <a:lnTo>
                    <a:pt x="244" y="210"/>
                  </a:lnTo>
                  <a:lnTo>
                    <a:pt x="256" y="205"/>
                  </a:lnTo>
                  <a:lnTo>
                    <a:pt x="264" y="200"/>
                  </a:lnTo>
                  <a:lnTo>
                    <a:pt x="266" y="199"/>
                  </a:lnTo>
                  <a:lnTo>
                    <a:pt x="0" y="0"/>
                  </a:lnTo>
                  <a:lnTo>
                    <a:pt x="4" y="31"/>
                  </a:lnTo>
                  <a:close/>
                  <a:moveTo>
                    <a:pt x="34" y="60"/>
                  </a:moveTo>
                  <a:lnTo>
                    <a:pt x="51" y="72"/>
                  </a:lnTo>
                  <a:lnTo>
                    <a:pt x="74" y="90"/>
                  </a:lnTo>
                  <a:lnTo>
                    <a:pt x="100" y="109"/>
                  </a:lnTo>
                  <a:lnTo>
                    <a:pt x="128" y="131"/>
                  </a:lnTo>
                  <a:lnTo>
                    <a:pt x="156" y="152"/>
                  </a:lnTo>
                  <a:lnTo>
                    <a:pt x="181" y="170"/>
                  </a:lnTo>
                  <a:lnTo>
                    <a:pt x="201" y="185"/>
                  </a:lnTo>
                  <a:lnTo>
                    <a:pt x="214" y="195"/>
                  </a:lnTo>
                  <a:lnTo>
                    <a:pt x="205" y="200"/>
                  </a:lnTo>
                  <a:lnTo>
                    <a:pt x="195" y="206"/>
                  </a:lnTo>
                  <a:lnTo>
                    <a:pt x="183" y="213"/>
                  </a:lnTo>
                  <a:lnTo>
                    <a:pt x="173" y="219"/>
                  </a:lnTo>
                  <a:lnTo>
                    <a:pt x="162" y="224"/>
                  </a:lnTo>
                  <a:lnTo>
                    <a:pt x="154" y="229"/>
                  </a:lnTo>
                  <a:lnTo>
                    <a:pt x="149" y="232"/>
                  </a:lnTo>
                  <a:lnTo>
                    <a:pt x="146" y="233"/>
                  </a:lnTo>
                  <a:lnTo>
                    <a:pt x="149" y="238"/>
                  </a:lnTo>
                  <a:lnTo>
                    <a:pt x="156" y="250"/>
                  </a:lnTo>
                  <a:lnTo>
                    <a:pt x="165" y="267"/>
                  </a:lnTo>
                  <a:lnTo>
                    <a:pt x="176" y="288"/>
                  </a:lnTo>
                  <a:lnTo>
                    <a:pt x="189" y="309"/>
                  </a:lnTo>
                  <a:lnTo>
                    <a:pt x="199" y="330"/>
                  </a:lnTo>
                  <a:lnTo>
                    <a:pt x="210" y="346"/>
                  </a:lnTo>
                  <a:lnTo>
                    <a:pt x="215" y="358"/>
                  </a:lnTo>
                  <a:lnTo>
                    <a:pt x="209" y="361"/>
                  </a:lnTo>
                  <a:lnTo>
                    <a:pt x="203" y="365"/>
                  </a:lnTo>
                  <a:lnTo>
                    <a:pt x="197" y="368"/>
                  </a:lnTo>
                  <a:lnTo>
                    <a:pt x="190" y="372"/>
                  </a:lnTo>
                  <a:lnTo>
                    <a:pt x="184" y="360"/>
                  </a:lnTo>
                  <a:lnTo>
                    <a:pt x="174" y="344"/>
                  </a:lnTo>
                  <a:lnTo>
                    <a:pt x="164" y="323"/>
                  </a:lnTo>
                  <a:lnTo>
                    <a:pt x="151" y="301"/>
                  </a:lnTo>
                  <a:lnTo>
                    <a:pt x="139" y="281"/>
                  </a:lnTo>
                  <a:lnTo>
                    <a:pt x="130" y="263"/>
                  </a:lnTo>
                  <a:lnTo>
                    <a:pt x="123" y="252"/>
                  </a:lnTo>
                  <a:lnTo>
                    <a:pt x="121" y="247"/>
                  </a:lnTo>
                  <a:lnTo>
                    <a:pt x="119" y="248"/>
                  </a:lnTo>
                  <a:lnTo>
                    <a:pt x="113" y="252"/>
                  </a:lnTo>
                  <a:lnTo>
                    <a:pt x="105" y="257"/>
                  </a:lnTo>
                  <a:lnTo>
                    <a:pt x="96" y="262"/>
                  </a:lnTo>
                  <a:lnTo>
                    <a:pt x="84" y="268"/>
                  </a:lnTo>
                  <a:lnTo>
                    <a:pt x="73" y="275"/>
                  </a:lnTo>
                  <a:lnTo>
                    <a:pt x="62" y="281"/>
                  </a:lnTo>
                  <a:lnTo>
                    <a:pt x="53" y="285"/>
                  </a:lnTo>
                  <a:lnTo>
                    <a:pt x="50" y="243"/>
                  </a:lnTo>
                  <a:lnTo>
                    <a:pt x="44" y="177"/>
                  </a:lnTo>
                  <a:lnTo>
                    <a:pt x="38" y="109"/>
                  </a:lnTo>
                  <a:lnTo>
                    <a:pt x="3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grpSp>
        <p:nvGrpSpPr>
          <p:cNvPr id="404" name="Group 307">
            <a:extLst>
              <a:ext uri="{FF2B5EF4-FFF2-40B4-BE49-F238E27FC236}">
                <a16:creationId xmlns:a16="http://schemas.microsoft.com/office/drawing/2014/main" id="{6BF92999-29FA-497E-9164-15E899105C16}"/>
              </a:ext>
            </a:extLst>
          </p:cNvPr>
          <p:cNvGrpSpPr>
            <a:grpSpLocks/>
          </p:cNvGrpSpPr>
          <p:nvPr/>
        </p:nvGrpSpPr>
        <p:grpSpPr bwMode="auto">
          <a:xfrm>
            <a:off x="2200099" y="3650381"/>
            <a:ext cx="613951" cy="628734"/>
            <a:chOff x="3401" y="1171"/>
            <a:chExt cx="525" cy="525"/>
          </a:xfrm>
        </p:grpSpPr>
        <p:sp>
          <p:nvSpPr>
            <p:cNvPr id="405" name="Freeform 309">
              <a:extLst>
                <a:ext uri="{FF2B5EF4-FFF2-40B4-BE49-F238E27FC236}">
                  <a16:creationId xmlns:a16="http://schemas.microsoft.com/office/drawing/2014/main" id="{912CE28E-4A8B-427F-8CF2-FC51B4D1C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1" y="1171"/>
              <a:ext cx="525" cy="525"/>
            </a:xfrm>
            <a:custGeom>
              <a:avLst/>
              <a:gdLst>
                <a:gd name="T0" fmla="*/ 1047 w 1049"/>
                <a:gd name="T1" fmla="*/ 578 h 1049"/>
                <a:gd name="T2" fmla="*/ 1026 w 1049"/>
                <a:gd name="T3" fmla="*/ 681 h 1049"/>
                <a:gd name="T4" fmla="*/ 986 w 1049"/>
                <a:gd name="T5" fmla="*/ 775 h 1049"/>
                <a:gd name="T6" fmla="*/ 930 w 1049"/>
                <a:gd name="T7" fmla="*/ 858 h 1049"/>
                <a:gd name="T8" fmla="*/ 858 w 1049"/>
                <a:gd name="T9" fmla="*/ 929 h 1049"/>
                <a:gd name="T10" fmla="*/ 774 w 1049"/>
                <a:gd name="T11" fmla="*/ 986 h 1049"/>
                <a:gd name="T12" fmla="*/ 681 w 1049"/>
                <a:gd name="T13" fmla="*/ 1026 h 1049"/>
                <a:gd name="T14" fmla="*/ 578 w 1049"/>
                <a:gd name="T15" fmla="*/ 1047 h 1049"/>
                <a:gd name="T16" fmla="*/ 471 w 1049"/>
                <a:gd name="T17" fmla="*/ 1047 h 1049"/>
                <a:gd name="T18" fmla="*/ 369 w 1049"/>
                <a:gd name="T19" fmla="*/ 1026 h 1049"/>
                <a:gd name="T20" fmla="*/ 274 w 1049"/>
                <a:gd name="T21" fmla="*/ 986 h 1049"/>
                <a:gd name="T22" fmla="*/ 191 w 1049"/>
                <a:gd name="T23" fmla="*/ 929 h 1049"/>
                <a:gd name="T24" fmla="*/ 120 w 1049"/>
                <a:gd name="T25" fmla="*/ 858 h 1049"/>
                <a:gd name="T26" fmla="*/ 64 w 1049"/>
                <a:gd name="T27" fmla="*/ 775 h 1049"/>
                <a:gd name="T28" fmla="*/ 23 w 1049"/>
                <a:gd name="T29" fmla="*/ 681 h 1049"/>
                <a:gd name="T30" fmla="*/ 3 w 1049"/>
                <a:gd name="T31" fmla="*/ 578 h 1049"/>
                <a:gd name="T32" fmla="*/ 3 w 1049"/>
                <a:gd name="T33" fmla="*/ 471 h 1049"/>
                <a:gd name="T34" fmla="*/ 23 w 1049"/>
                <a:gd name="T35" fmla="*/ 368 h 1049"/>
                <a:gd name="T36" fmla="*/ 64 w 1049"/>
                <a:gd name="T37" fmla="*/ 275 h 1049"/>
                <a:gd name="T38" fmla="*/ 120 w 1049"/>
                <a:gd name="T39" fmla="*/ 191 h 1049"/>
                <a:gd name="T40" fmla="*/ 191 w 1049"/>
                <a:gd name="T41" fmla="*/ 120 h 1049"/>
                <a:gd name="T42" fmla="*/ 274 w 1049"/>
                <a:gd name="T43" fmla="*/ 63 h 1049"/>
                <a:gd name="T44" fmla="*/ 369 w 1049"/>
                <a:gd name="T45" fmla="*/ 23 h 1049"/>
                <a:gd name="T46" fmla="*/ 471 w 1049"/>
                <a:gd name="T47" fmla="*/ 2 h 1049"/>
                <a:gd name="T48" fmla="*/ 578 w 1049"/>
                <a:gd name="T49" fmla="*/ 2 h 1049"/>
                <a:gd name="T50" fmla="*/ 681 w 1049"/>
                <a:gd name="T51" fmla="*/ 23 h 1049"/>
                <a:gd name="T52" fmla="*/ 774 w 1049"/>
                <a:gd name="T53" fmla="*/ 63 h 1049"/>
                <a:gd name="T54" fmla="*/ 858 w 1049"/>
                <a:gd name="T55" fmla="*/ 120 h 1049"/>
                <a:gd name="T56" fmla="*/ 930 w 1049"/>
                <a:gd name="T57" fmla="*/ 191 h 1049"/>
                <a:gd name="T58" fmla="*/ 986 w 1049"/>
                <a:gd name="T59" fmla="*/ 275 h 1049"/>
                <a:gd name="T60" fmla="*/ 1026 w 1049"/>
                <a:gd name="T61" fmla="*/ 368 h 1049"/>
                <a:gd name="T62" fmla="*/ 1047 w 1049"/>
                <a:gd name="T63" fmla="*/ 47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49" h="1049">
                  <a:moveTo>
                    <a:pt x="1049" y="525"/>
                  </a:moveTo>
                  <a:lnTo>
                    <a:pt x="1047" y="578"/>
                  </a:lnTo>
                  <a:lnTo>
                    <a:pt x="1039" y="631"/>
                  </a:lnTo>
                  <a:lnTo>
                    <a:pt x="1026" y="681"/>
                  </a:lnTo>
                  <a:lnTo>
                    <a:pt x="1008" y="729"/>
                  </a:lnTo>
                  <a:lnTo>
                    <a:pt x="986" y="775"/>
                  </a:lnTo>
                  <a:lnTo>
                    <a:pt x="960" y="818"/>
                  </a:lnTo>
                  <a:lnTo>
                    <a:pt x="930" y="858"/>
                  </a:lnTo>
                  <a:lnTo>
                    <a:pt x="896" y="896"/>
                  </a:lnTo>
                  <a:lnTo>
                    <a:pt x="858" y="929"/>
                  </a:lnTo>
                  <a:lnTo>
                    <a:pt x="818" y="959"/>
                  </a:lnTo>
                  <a:lnTo>
                    <a:pt x="774" y="986"/>
                  </a:lnTo>
                  <a:lnTo>
                    <a:pt x="729" y="1008"/>
                  </a:lnTo>
                  <a:lnTo>
                    <a:pt x="681" y="1026"/>
                  </a:lnTo>
                  <a:lnTo>
                    <a:pt x="630" y="1039"/>
                  </a:lnTo>
                  <a:lnTo>
                    <a:pt x="578" y="1047"/>
                  </a:lnTo>
                  <a:lnTo>
                    <a:pt x="524" y="1049"/>
                  </a:lnTo>
                  <a:lnTo>
                    <a:pt x="471" y="1047"/>
                  </a:lnTo>
                  <a:lnTo>
                    <a:pt x="418" y="1039"/>
                  </a:lnTo>
                  <a:lnTo>
                    <a:pt x="369" y="1026"/>
                  </a:lnTo>
                  <a:lnTo>
                    <a:pt x="320" y="1008"/>
                  </a:lnTo>
                  <a:lnTo>
                    <a:pt x="274" y="986"/>
                  </a:lnTo>
                  <a:lnTo>
                    <a:pt x="232" y="959"/>
                  </a:lnTo>
                  <a:lnTo>
                    <a:pt x="191" y="929"/>
                  </a:lnTo>
                  <a:lnTo>
                    <a:pt x="153" y="896"/>
                  </a:lnTo>
                  <a:lnTo>
                    <a:pt x="120" y="858"/>
                  </a:lnTo>
                  <a:lnTo>
                    <a:pt x="90" y="818"/>
                  </a:lnTo>
                  <a:lnTo>
                    <a:pt x="64" y="775"/>
                  </a:lnTo>
                  <a:lnTo>
                    <a:pt x="42" y="729"/>
                  </a:lnTo>
                  <a:lnTo>
                    <a:pt x="23" y="681"/>
                  </a:lnTo>
                  <a:lnTo>
                    <a:pt x="11" y="631"/>
                  </a:lnTo>
                  <a:lnTo>
                    <a:pt x="3" y="578"/>
                  </a:lnTo>
                  <a:lnTo>
                    <a:pt x="0" y="525"/>
                  </a:lnTo>
                  <a:lnTo>
                    <a:pt x="3" y="471"/>
                  </a:lnTo>
                  <a:lnTo>
                    <a:pt x="11" y="419"/>
                  </a:lnTo>
                  <a:lnTo>
                    <a:pt x="23" y="368"/>
                  </a:lnTo>
                  <a:lnTo>
                    <a:pt x="42" y="320"/>
                  </a:lnTo>
                  <a:lnTo>
                    <a:pt x="64" y="275"/>
                  </a:lnTo>
                  <a:lnTo>
                    <a:pt x="90" y="231"/>
                  </a:lnTo>
                  <a:lnTo>
                    <a:pt x="120" y="191"/>
                  </a:lnTo>
                  <a:lnTo>
                    <a:pt x="153" y="153"/>
                  </a:lnTo>
                  <a:lnTo>
                    <a:pt x="191" y="120"/>
                  </a:lnTo>
                  <a:lnTo>
                    <a:pt x="232" y="90"/>
                  </a:lnTo>
                  <a:lnTo>
                    <a:pt x="274" y="63"/>
                  </a:lnTo>
                  <a:lnTo>
                    <a:pt x="320" y="41"/>
                  </a:lnTo>
                  <a:lnTo>
                    <a:pt x="369" y="23"/>
                  </a:lnTo>
                  <a:lnTo>
                    <a:pt x="418" y="10"/>
                  </a:lnTo>
                  <a:lnTo>
                    <a:pt x="471" y="2"/>
                  </a:lnTo>
                  <a:lnTo>
                    <a:pt x="524" y="0"/>
                  </a:lnTo>
                  <a:lnTo>
                    <a:pt x="578" y="2"/>
                  </a:lnTo>
                  <a:lnTo>
                    <a:pt x="630" y="10"/>
                  </a:lnTo>
                  <a:lnTo>
                    <a:pt x="681" y="23"/>
                  </a:lnTo>
                  <a:lnTo>
                    <a:pt x="729" y="41"/>
                  </a:lnTo>
                  <a:lnTo>
                    <a:pt x="774" y="63"/>
                  </a:lnTo>
                  <a:lnTo>
                    <a:pt x="818" y="90"/>
                  </a:lnTo>
                  <a:lnTo>
                    <a:pt x="858" y="120"/>
                  </a:lnTo>
                  <a:lnTo>
                    <a:pt x="896" y="153"/>
                  </a:lnTo>
                  <a:lnTo>
                    <a:pt x="930" y="191"/>
                  </a:lnTo>
                  <a:lnTo>
                    <a:pt x="960" y="231"/>
                  </a:lnTo>
                  <a:lnTo>
                    <a:pt x="986" y="275"/>
                  </a:lnTo>
                  <a:lnTo>
                    <a:pt x="1008" y="320"/>
                  </a:lnTo>
                  <a:lnTo>
                    <a:pt x="1026" y="368"/>
                  </a:lnTo>
                  <a:lnTo>
                    <a:pt x="1039" y="419"/>
                  </a:lnTo>
                  <a:lnTo>
                    <a:pt x="1047" y="471"/>
                  </a:lnTo>
                  <a:lnTo>
                    <a:pt x="1049" y="52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08" name="Freeform 313">
              <a:extLst>
                <a:ext uri="{FF2B5EF4-FFF2-40B4-BE49-F238E27FC236}">
                  <a16:creationId xmlns:a16="http://schemas.microsoft.com/office/drawing/2014/main" id="{C27406BA-F099-49DC-ACC8-B9AD14A564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6" y="1419"/>
              <a:ext cx="172" cy="251"/>
            </a:xfrm>
            <a:custGeom>
              <a:avLst/>
              <a:gdLst>
                <a:gd name="T0" fmla="*/ 38 w 344"/>
                <a:gd name="T1" fmla="*/ 430 h 501"/>
                <a:gd name="T2" fmla="*/ 50 w 344"/>
                <a:gd name="T3" fmla="*/ 423 h 501"/>
                <a:gd name="T4" fmla="*/ 77 w 344"/>
                <a:gd name="T5" fmla="*/ 408 h 501"/>
                <a:gd name="T6" fmla="*/ 108 w 344"/>
                <a:gd name="T7" fmla="*/ 391 h 501"/>
                <a:gd name="T8" fmla="*/ 131 w 344"/>
                <a:gd name="T9" fmla="*/ 378 h 501"/>
                <a:gd name="T10" fmla="*/ 151 w 344"/>
                <a:gd name="T11" fmla="*/ 413 h 501"/>
                <a:gd name="T12" fmla="*/ 173 w 344"/>
                <a:gd name="T13" fmla="*/ 453 h 501"/>
                <a:gd name="T14" fmla="*/ 192 w 344"/>
                <a:gd name="T15" fmla="*/ 487 h 501"/>
                <a:gd name="T16" fmla="*/ 200 w 344"/>
                <a:gd name="T17" fmla="*/ 501 h 501"/>
                <a:gd name="T18" fmla="*/ 318 w 344"/>
                <a:gd name="T19" fmla="*/ 432 h 501"/>
                <a:gd name="T20" fmla="*/ 303 w 344"/>
                <a:gd name="T21" fmla="*/ 406 h 501"/>
                <a:gd name="T22" fmla="*/ 281 w 344"/>
                <a:gd name="T23" fmla="*/ 366 h 501"/>
                <a:gd name="T24" fmla="*/ 259 w 344"/>
                <a:gd name="T25" fmla="*/ 327 h 501"/>
                <a:gd name="T26" fmla="*/ 260 w 344"/>
                <a:gd name="T27" fmla="*/ 305 h 501"/>
                <a:gd name="T28" fmla="*/ 289 w 344"/>
                <a:gd name="T29" fmla="*/ 290 h 501"/>
                <a:gd name="T30" fmla="*/ 320 w 344"/>
                <a:gd name="T31" fmla="*/ 273 h 501"/>
                <a:gd name="T32" fmla="*/ 341 w 344"/>
                <a:gd name="T33" fmla="*/ 262 h 501"/>
                <a:gd name="T34" fmla="*/ 0 w 344"/>
                <a:gd name="T35" fmla="*/ 0 h 501"/>
                <a:gd name="T36" fmla="*/ 96 w 344"/>
                <a:gd name="T37" fmla="*/ 173 h 501"/>
                <a:gd name="T38" fmla="*/ 126 w 344"/>
                <a:gd name="T39" fmla="*/ 195 h 501"/>
                <a:gd name="T40" fmla="*/ 151 w 344"/>
                <a:gd name="T41" fmla="*/ 213 h 501"/>
                <a:gd name="T42" fmla="*/ 174 w 344"/>
                <a:gd name="T43" fmla="*/ 231 h 501"/>
                <a:gd name="T44" fmla="*/ 198 w 344"/>
                <a:gd name="T45" fmla="*/ 249 h 501"/>
                <a:gd name="T46" fmla="*/ 190 w 344"/>
                <a:gd name="T47" fmla="*/ 254 h 501"/>
                <a:gd name="T48" fmla="*/ 180 w 344"/>
                <a:gd name="T49" fmla="*/ 259 h 501"/>
                <a:gd name="T50" fmla="*/ 169 w 344"/>
                <a:gd name="T51" fmla="*/ 265 h 501"/>
                <a:gd name="T52" fmla="*/ 162 w 344"/>
                <a:gd name="T53" fmla="*/ 269 h 501"/>
                <a:gd name="T54" fmla="*/ 160 w 344"/>
                <a:gd name="T55" fmla="*/ 270 h 501"/>
                <a:gd name="T56" fmla="*/ 147 w 344"/>
                <a:gd name="T57" fmla="*/ 277 h 501"/>
                <a:gd name="T58" fmla="*/ 128 w 344"/>
                <a:gd name="T59" fmla="*/ 288 h 501"/>
                <a:gd name="T60" fmla="*/ 112 w 344"/>
                <a:gd name="T61" fmla="*/ 297 h 501"/>
                <a:gd name="T62" fmla="*/ 105 w 344"/>
                <a:gd name="T63" fmla="*/ 270 h 501"/>
                <a:gd name="T64" fmla="*/ 99 w 344"/>
                <a:gd name="T65" fmla="*/ 21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4" h="501">
                  <a:moveTo>
                    <a:pt x="8" y="90"/>
                  </a:moveTo>
                  <a:lnTo>
                    <a:pt x="38" y="430"/>
                  </a:lnTo>
                  <a:lnTo>
                    <a:pt x="41" y="428"/>
                  </a:lnTo>
                  <a:lnTo>
                    <a:pt x="50" y="423"/>
                  </a:lnTo>
                  <a:lnTo>
                    <a:pt x="62" y="416"/>
                  </a:lnTo>
                  <a:lnTo>
                    <a:pt x="77" y="408"/>
                  </a:lnTo>
                  <a:lnTo>
                    <a:pt x="93" y="399"/>
                  </a:lnTo>
                  <a:lnTo>
                    <a:pt x="108" y="391"/>
                  </a:lnTo>
                  <a:lnTo>
                    <a:pt x="122" y="384"/>
                  </a:lnTo>
                  <a:lnTo>
                    <a:pt x="131" y="378"/>
                  </a:lnTo>
                  <a:lnTo>
                    <a:pt x="139" y="393"/>
                  </a:lnTo>
                  <a:lnTo>
                    <a:pt x="151" y="413"/>
                  </a:lnTo>
                  <a:lnTo>
                    <a:pt x="161" y="432"/>
                  </a:lnTo>
                  <a:lnTo>
                    <a:pt x="173" y="453"/>
                  </a:lnTo>
                  <a:lnTo>
                    <a:pt x="183" y="471"/>
                  </a:lnTo>
                  <a:lnTo>
                    <a:pt x="192" y="487"/>
                  </a:lnTo>
                  <a:lnTo>
                    <a:pt x="198" y="498"/>
                  </a:lnTo>
                  <a:lnTo>
                    <a:pt x="200" y="501"/>
                  </a:lnTo>
                  <a:lnTo>
                    <a:pt x="320" y="436"/>
                  </a:lnTo>
                  <a:lnTo>
                    <a:pt x="318" y="432"/>
                  </a:lnTo>
                  <a:lnTo>
                    <a:pt x="312" y="422"/>
                  </a:lnTo>
                  <a:lnTo>
                    <a:pt x="303" y="406"/>
                  </a:lnTo>
                  <a:lnTo>
                    <a:pt x="293" y="387"/>
                  </a:lnTo>
                  <a:lnTo>
                    <a:pt x="281" y="366"/>
                  </a:lnTo>
                  <a:lnTo>
                    <a:pt x="271" y="346"/>
                  </a:lnTo>
                  <a:lnTo>
                    <a:pt x="259" y="327"/>
                  </a:lnTo>
                  <a:lnTo>
                    <a:pt x="251" y="311"/>
                  </a:lnTo>
                  <a:lnTo>
                    <a:pt x="260" y="305"/>
                  </a:lnTo>
                  <a:lnTo>
                    <a:pt x="274" y="299"/>
                  </a:lnTo>
                  <a:lnTo>
                    <a:pt x="289" y="290"/>
                  </a:lnTo>
                  <a:lnTo>
                    <a:pt x="305" y="281"/>
                  </a:lnTo>
                  <a:lnTo>
                    <a:pt x="320" y="273"/>
                  </a:lnTo>
                  <a:lnTo>
                    <a:pt x="333" y="266"/>
                  </a:lnTo>
                  <a:lnTo>
                    <a:pt x="341" y="262"/>
                  </a:lnTo>
                  <a:lnTo>
                    <a:pt x="344" y="259"/>
                  </a:lnTo>
                  <a:lnTo>
                    <a:pt x="0" y="0"/>
                  </a:lnTo>
                  <a:lnTo>
                    <a:pt x="8" y="90"/>
                  </a:lnTo>
                  <a:close/>
                  <a:moveTo>
                    <a:pt x="96" y="173"/>
                  </a:moveTo>
                  <a:lnTo>
                    <a:pt x="112" y="185"/>
                  </a:lnTo>
                  <a:lnTo>
                    <a:pt x="126" y="195"/>
                  </a:lnTo>
                  <a:lnTo>
                    <a:pt x="138" y="205"/>
                  </a:lnTo>
                  <a:lnTo>
                    <a:pt x="151" y="213"/>
                  </a:lnTo>
                  <a:lnTo>
                    <a:pt x="162" y="223"/>
                  </a:lnTo>
                  <a:lnTo>
                    <a:pt x="174" y="231"/>
                  </a:lnTo>
                  <a:lnTo>
                    <a:pt x="185" y="240"/>
                  </a:lnTo>
                  <a:lnTo>
                    <a:pt x="198" y="249"/>
                  </a:lnTo>
                  <a:lnTo>
                    <a:pt x="195" y="251"/>
                  </a:lnTo>
                  <a:lnTo>
                    <a:pt x="190" y="254"/>
                  </a:lnTo>
                  <a:lnTo>
                    <a:pt x="185" y="256"/>
                  </a:lnTo>
                  <a:lnTo>
                    <a:pt x="180" y="259"/>
                  </a:lnTo>
                  <a:lnTo>
                    <a:pt x="175" y="262"/>
                  </a:lnTo>
                  <a:lnTo>
                    <a:pt x="169" y="265"/>
                  </a:lnTo>
                  <a:lnTo>
                    <a:pt x="166" y="267"/>
                  </a:lnTo>
                  <a:lnTo>
                    <a:pt x="162" y="269"/>
                  </a:lnTo>
                  <a:lnTo>
                    <a:pt x="162" y="269"/>
                  </a:lnTo>
                  <a:lnTo>
                    <a:pt x="160" y="270"/>
                  </a:lnTo>
                  <a:lnTo>
                    <a:pt x="154" y="273"/>
                  </a:lnTo>
                  <a:lnTo>
                    <a:pt x="147" y="277"/>
                  </a:lnTo>
                  <a:lnTo>
                    <a:pt x="138" y="282"/>
                  </a:lnTo>
                  <a:lnTo>
                    <a:pt x="128" y="288"/>
                  </a:lnTo>
                  <a:lnTo>
                    <a:pt x="119" y="293"/>
                  </a:lnTo>
                  <a:lnTo>
                    <a:pt x="112" y="297"/>
                  </a:lnTo>
                  <a:lnTo>
                    <a:pt x="107" y="300"/>
                  </a:lnTo>
                  <a:lnTo>
                    <a:pt x="105" y="270"/>
                  </a:lnTo>
                  <a:lnTo>
                    <a:pt x="101" y="241"/>
                  </a:lnTo>
                  <a:lnTo>
                    <a:pt x="99" y="210"/>
                  </a:lnTo>
                  <a:lnTo>
                    <a:pt x="96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09" name="Freeform 314">
              <a:extLst>
                <a:ext uri="{FF2B5EF4-FFF2-40B4-BE49-F238E27FC236}">
                  <a16:creationId xmlns:a16="http://schemas.microsoft.com/office/drawing/2014/main" id="{FDA9A9B2-A7B7-4030-8B20-D41C1D1FD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" y="1419"/>
              <a:ext cx="172" cy="251"/>
            </a:xfrm>
            <a:custGeom>
              <a:avLst/>
              <a:gdLst>
                <a:gd name="T0" fmla="*/ 8 w 344"/>
                <a:gd name="T1" fmla="*/ 90 h 501"/>
                <a:gd name="T2" fmla="*/ 38 w 344"/>
                <a:gd name="T3" fmla="*/ 430 h 501"/>
                <a:gd name="T4" fmla="*/ 41 w 344"/>
                <a:gd name="T5" fmla="*/ 428 h 501"/>
                <a:gd name="T6" fmla="*/ 50 w 344"/>
                <a:gd name="T7" fmla="*/ 423 h 501"/>
                <a:gd name="T8" fmla="*/ 62 w 344"/>
                <a:gd name="T9" fmla="*/ 416 h 501"/>
                <a:gd name="T10" fmla="*/ 77 w 344"/>
                <a:gd name="T11" fmla="*/ 408 h 501"/>
                <a:gd name="T12" fmla="*/ 93 w 344"/>
                <a:gd name="T13" fmla="*/ 399 h 501"/>
                <a:gd name="T14" fmla="*/ 108 w 344"/>
                <a:gd name="T15" fmla="*/ 391 h 501"/>
                <a:gd name="T16" fmla="*/ 122 w 344"/>
                <a:gd name="T17" fmla="*/ 384 h 501"/>
                <a:gd name="T18" fmla="*/ 131 w 344"/>
                <a:gd name="T19" fmla="*/ 378 h 501"/>
                <a:gd name="T20" fmla="*/ 139 w 344"/>
                <a:gd name="T21" fmla="*/ 393 h 501"/>
                <a:gd name="T22" fmla="*/ 151 w 344"/>
                <a:gd name="T23" fmla="*/ 413 h 501"/>
                <a:gd name="T24" fmla="*/ 161 w 344"/>
                <a:gd name="T25" fmla="*/ 432 h 501"/>
                <a:gd name="T26" fmla="*/ 173 w 344"/>
                <a:gd name="T27" fmla="*/ 453 h 501"/>
                <a:gd name="T28" fmla="*/ 183 w 344"/>
                <a:gd name="T29" fmla="*/ 471 h 501"/>
                <a:gd name="T30" fmla="*/ 192 w 344"/>
                <a:gd name="T31" fmla="*/ 487 h 501"/>
                <a:gd name="T32" fmla="*/ 198 w 344"/>
                <a:gd name="T33" fmla="*/ 498 h 501"/>
                <a:gd name="T34" fmla="*/ 200 w 344"/>
                <a:gd name="T35" fmla="*/ 501 h 501"/>
                <a:gd name="T36" fmla="*/ 320 w 344"/>
                <a:gd name="T37" fmla="*/ 436 h 501"/>
                <a:gd name="T38" fmla="*/ 318 w 344"/>
                <a:gd name="T39" fmla="*/ 432 h 501"/>
                <a:gd name="T40" fmla="*/ 312 w 344"/>
                <a:gd name="T41" fmla="*/ 422 h 501"/>
                <a:gd name="T42" fmla="*/ 303 w 344"/>
                <a:gd name="T43" fmla="*/ 406 h 501"/>
                <a:gd name="T44" fmla="*/ 293 w 344"/>
                <a:gd name="T45" fmla="*/ 387 h 501"/>
                <a:gd name="T46" fmla="*/ 281 w 344"/>
                <a:gd name="T47" fmla="*/ 366 h 501"/>
                <a:gd name="T48" fmla="*/ 271 w 344"/>
                <a:gd name="T49" fmla="*/ 346 h 501"/>
                <a:gd name="T50" fmla="*/ 259 w 344"/>
                <a:gd name="T51" fmla="*/ 327 h 501"/>
                <a:gd name="T52" fmla="*/ 251 w 344"/>
                <a:gd name="T53" fmla="*/ 311 h 501"/>
                <a:gd name="T54" fmla="*/ 260 w 344"/>
                <a:gd name="T55" fmla="*/ 305 h 501"/>
                <a:gd name="T56" fmla="*/ 274 w 344"/>
                <a:gd name="T57" fmla="*/ 299 h 501"/>
                <a:gd name="T58" fmla="*/ 289 w 344"/>
                <a:gd name="T59" fmla="*/ 290 h 501"/>
                <a:gd name="T60" fmla="*/ 305 w 344"/>
                <a:gd name="T61" fmla="*/ 281 h 501"/>
                <a:gd name="T62" fmla="*/ 320 w 344"/>
                <a:gd name="T63" fmla="*/ 273 h 501"/>
                <a:gd name="T64" fmla="*/ 333 w 344"/>
                <a:gd name="T65" fmla="*/ 266 h 501"/>
                <a:gd name="T66" fmla="*/ 341 w 344"/>
                <a:gd name="T67" fmla="*/ 262 h 501"/>
                <a:gd name="T68" fmla="*/ 344 w 344"/>
                <a:gd name="T69" fmla="*/ 259 h 501"/>
                <a:gd name="T70" fmla="*/ 0 w 344"/>
                <a:gd name="T71" fmla="*/ 0 h 501"/>
                <a:gd name="T72" fmla="*/ 8 w 344"/>
                <a:gd name="T73" fmla="*/ 9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501">
                  <a:moveTo>
                    <a:pt x="8" y="90"/>
                  </a:moveTo>
                  <a:lnTo>
                    <a:pt x="38" y="430"/>
                  </a:lnTo>
                  <a:lnTo>
                    <a:pt x="41" y="428"/>
                  </a:lnTo>
                  <a:lnTo>
                    <a:pt x="50" y="423"/>
                  </a:lnTo>
                  <a:lnTo>
                    <a:pt x="62" y="416"/>
                  </a:lnTo>
                  <a:lnTo>
                    <a:pt x="77" y="408"/>
                  </a:lnTo>
                  <a:lnTo>
                    <a:pt x="93" y="399"/>
                  </a:lnTo>
                  <a:lnTo>
                    <a:pt x="108" y="391"/>
                  </a:lnTo>
                  <a:lnTo>
                    <a:pt x="122" y="384"/>
                  </a:lnTo>
                  <a:lnTo>
                    <a:pt x="131" y="378"/>
                  </a:lnTo>
                  <a:lnTo>
                    <a:pt x="139" y="393"/>
                  </a:lnTo>
                  <a:lnTo>
                    <a:pt x="151" y="413"/>
                  </a:lnTo>
                  <a:lnTo>
                    <a:pt x="161" y="432"/>
                  </a:lnTo>
                  <a:lnTo>
                    <a:pt x="173" y="453"/>
                  </a:lnTo>
                  <a:lnTo>
                    <a:pt x="183" y="471"/>
                  </a:lnTo>
                  <a:lnTo>
                    <a:pt x="192" y="487"/>
                  </a:lnTo>
                  <a:lnTo>
                    <a:pt x="198" y="498"/>
                  </a:lnTo>
                  <a:lnTo>
                    <a:pt x="200" y="501"/>
                  </a:lnTo>
                  <a:lnTo>
                    <a:pt x="320" y="436"/>
                  </a:lnTo>
                  <a:lnTo>
                    <a:pt x="318" y="432"/>
                  </a:lnTo>
                  <a:lnTo>
                    <a:pt x="312" y="422"/>
                  </a:lnTo>
                  <a:lnTo>
                    <a:pt x="303" y="406"/>
                  </a:lnTo>
                  <a:lnTo>
                    <a:pt x="293" y="387"/>
                  </a:lnTo>
                  <a:lnTo>
                    <a:pt x="281" y="366"/>
                  </a:lnTo>
                  <a:lnTo>
                    <a:pt x="271" y="346"/>
                  </a:lnTo>
                  <a:lnTo>
                    <a:pt x="259" y="327"/>
                  </a:lnTo>
                  <a:lnTo>
                    <a:pt x="251" y="311"/>
                  </a:lnTo>
                  <a:lnTo>
                    <a:pt x="260" y="305"/>
                  </a:lnTo>
                  <a:lnTo>
                    <a:pt x="274" y="299"/>
                  </a:lnTo>
                  <a:lnTo>
                    <a:pt x="289" y="290"/>
                  </a:lnTo>
                  <a:lnTo>
                    <a:pt x="305" y="281"/>
                  </a:lnTo>
                  <a:lnTo>
                    <a:pt x="320" y="273"/>
                  </a:lnTo>
                  <a:lnTo>
                    <a:pt x="333" y="266"/>
                  </a:lnTo>
                  <a:lnTo>
                    <a:pt x="341" y="262"/>
                  </a:lnTo>
                  <a:lnTo>
                    <a:pt x="344" y="259"/>
                  </a:lnTo>
                  <a:lnTo>
                    <a:pt x="0" y="0"/>
                  </a:lnTo>
                  <a:lnTo>
                    <a:pt x="8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10" name="Freeform 315">
              <a:extLst>
                <a:ext uri="{FF2B5EF4-FFF2-40B4-BE49-F238E27FC236}">
                  <a16:creationId xmlns:a16="http://schemas.microsoft.com/office/drawing/2014/main" id="{7CC97E28-624A-4AF6-91D9-046EEAE1A7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1" y="1215"/>
              <a:ext cx="388" cy="342"/>
            </a:xfrm>
            <a:custGeom>
              <a:avLst/>
              <a:gdLst>
                <a:gd name="T0" fmla="*/ 292 w 775"/>
                <a:gd name="T1" fmla="*/ 23 h 683"/>
                <a:gd name="T2" fmla="*/ 291 w 775"/>
                <a:gd name="T3" fmla="*/ 24 h 683"/>
                <a:gd name="T4" fmla="*/ 8 w 775"/>
                <a:gd name="T5" fmla="*/ 223 h 683"/>
                <a:gd name="T6" fmla="*/ 2 w 775"/>
                <a:gd name="T7" fmla="*/ 230 h 683"/>
                <a:gd name="T8" fmla="*/ 0 w 775"/>
                <a:gd name="T9" fmla="*/ 238 h 683"/>
                <a:gd name="T10" fmla="*/ 1 w 775"/>
                <a:gd name="T11" fmla="*/ 671 h 683"/>
                <a:gd name="T12" fmla="*/ 11 w 775"/>
                <a:gd name="T13" fmla="*/ 681 h 683"/>
                <a:gd name="T14" fmla="*/ 755 w 775"/>
                <a:gd name="T15" fmla="*/ 683 h 683"/>
                <a:gd name="T16" fmla="*/ 769 w 775"/>
                <a:gd name="T17" fmla="*/ 677 h 683"/>
                <a:gd name="T18" fmla="*/ 775 w 775"/>
                <a:gd name="T19" fmla="*/ 663 h 683"/>
                <a:gd name="T20" fmla="*/ 774 w 775"/>
                <a:gd name="T21" fmla="*/ 233 h 683"/>
                <a:gd name="T22" fmla="*/ 770 w 775"/>
                <a:gd name="T23" fmla="*/ 227 h 683"/>
                <a:gd name="T24" fmla="*/ 482 w 775"/>
                <a:gd name="T25" fmla="*/ 24 h 683"/>
                <a:gd name="T26" fmla="*/ 481 w 775"/>
                <a:gd name="T27" fmla="*/ 23 h 683"/>
                <a:gd name="T28" fmla="*/ 480 w 775"/>
                <a:gd name="T29" fmla="*/ 23 h 683"/>
                <a:gd name="T30" fmla="*/ 457 w 775"/>
                <a:gd name="T31" fmla="*/ 12 h 683"/>
                <a:gd name="T32" fmla="*/ 434 w 775"/>
                <a:gd name="T33" fmla="*/ 5 h 683"/>
                <a:gd name="T34" fmla="*/ 410 w 775"/>
                <a:gd name="T35" fmla="*/ 1 h 683"/>
                <a:gd name="T36" fmla="*/ 387 w 775"/>
                <a:gd name="T37" fmla="*/ 0 h 683"/>
                <a:gd name="T38" fmla="*/ 364 w 775"/>
                <a:gd name="T39" fmla="*/ 1 h 683"/>
                <a:gd name="T40" fmla="*/ 341 w 775"/>
                <a:gd name="T41" fmla="*/ 5 h 683"/>
                <a:gd name="T42" fmla="*/ 317 w 775"/>
                <a:gd name="T43" fmla="*/ 12 h 683"/>
                <a:gd name="T44" fmla="*/ 293 w 775"/>
                <a:gd name="T45" fmla="*/ 23 h 683"/>
                <a:gd name="T46" fmla="*/ 466 w 775"/>
                <a:gd name="T47" fmla="*/ 58 h 683"/>
                <a:gd name="T48" fmla="*/ 488 w 775"/>
                <a:gd name="T49" fmla="*/ 73 h 683"/>
                <a:gd name="T50" fmla="*/ 524 w 775"/>
                <a:gd name="T51" fmla="*/ 100 h 683"/>
                <a:gd name="T52" fmla="*/ 570 w 775"/>
                <a:gd name="T53" fmla="*/ 132 h 683"/>
                <a:gd name="T54" fmla="*/ 619 w 775"/>
                <a:gd name="T55" fmla="*/ 167 h 683"/>
                <a:gd name="T56" fmla="*/ 667 w 775"/>
                <a:gd name="T57" fmla="*/ 199 h 683"/>
                <a:gd name="T58" fmla="*/ 706 w 775"/>
                <a:gd name="T59" fmla="*/ 227 h 683"/>
                <a:gd name="T60" fmla="*/ 731 w 775"/>
                <a:gd name="T61" fmla="*/ 244 h 683"/>
                <a:gd name="T62" fmla="*/ 737 w 775"/>
                <a:gd name="T63" fmla="*/ 313 h 683"/>
                <a:gd name="T64" fmla="*/ 737 w 775"/>
                <a:gd name="T65" fmla="*/ 571 h 683"/>
                <a:gd name="T66" fmla="*/ 723 w 775"/>
                <a:gd name="T67" fmla="*/ 645 h 683"/>
                <a:gd name="T68" fmla="*/ 662 w 775"/>
                <a:gd name="T69" fmla="*/ 645 h 683"/>
                <a:gd name="T70" fmla="*/ 565 w 775"/>
                <a:gd name="T71" fmla="*/ 645 h 683"/>
                <a:gd name="T72" fmla="*/ 449 w 775"/>
                <a:gd name="T73" fmla="*/ 645 h 683"/>
                <a:gd name="T74" fmla="*/ 325 w 775"/>
                <a:gd name="T75" fmla="*/ 645 h 683"/>
                <a:gd name="T76" fmla="*/ 208 w 775"/>
                <a:gd name="T77" fmla="*/ 645 h 683"/>
                <a:gd name="T78" fmla="*/ 112 w 775"/>
                <a:gd name="T79" fmla="*/ 645 h 683"/>
                <a:gd name="T80" fmla="*/ 50 w 775"/>
                <a:gd name="T81" fmla="*/ 645 h 683"/>
                <a:gd name="T82" fmla="*/ 37 w 775"/>
                <a:gd name="T83" fmla="*/ 571 h 683"/>
                <a:gd name="T84" fmla="*/ 37 w 775"/>
                <a:gd name="T85" fmla="*/ 313 h 683"/>
                <a:gd name="T86" fmla="*/ 42 w 775"/>
                <a:gd name="T87" fmla="*/ 244 h 683"/>
                <a:gd name="T88" fmla="*/ 68 w 775"/>
                <a:gd name="T89" fmla="*/ 227 h 683"/>
                <a:gd name="T90" fmla="*/ 107 w 775"/>
                <a:gd name="T91" fmla="*/ 199 h 683"/>
                <a:gd name="T92" fmla="*/ 154 w 775"/>
                <a:gd name="T93" fmla="*/ 167 h 683"/>
                <a:gd name="T94" fmla="*/ 204 w 775"/>
                <a:gd name="T95" fmla="*/ 132 h 683"/>
                <a:gd name="T96" fmla="*/ 250 w 775"/>
                <a:gd name="T97" fmla="*/ 100 h 683"/>
                <a:gd name="T98" fmla="*/ 285 w 775"/>
                <a:gd name="T99" fmla="*/ 73 h 683"/>
                <a:gd name="T100" fmla="*/ 307 w 775"/>
                <a:gd name="T101" fmla="*/ 58 h 683"/>
                <a:gd name="T102" fmla="*/ 330 w 775"/>
                <a:gd name="T103" fmla="*/ 48 h 683"/>
                <a:gd name="T104" fmla="*/ 368 w 775"/>
                <a:gd name="T105" fmla="*/ 39 h 683"/>
                <a:gd name="T106" fmla="*/ 406 w 775"/>
                <a:gd name="T107" fmla="*/ 39 h 683"/>
                <a:gd name="T108" fmla="*/ 444 w 775"/>
                <a:gd name="T109" fmla="*/ 48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683">
                  <a:moveTo>
                    <a:pt x="293" y="23"/>
                  </a:moveTo>
                  <a:lnTo>
                    <a:pt x="292" y="23"/>
                  </a:lnTo>
                  <a:lnTo>
                    <a:pt x="292" y="23"/>
                  </a:lnTo>
                  <a:lnTo>
                    <a:pt x="291" y="24"/>
                  </a:lnTo>
                  <a:lnTo>
                    <a:pt x="291" y="24"/>
                  </a:lnTo>
                  <a:lnTo>
                    <a:pt x="8" y="223"/>
                  </a:lnTo>
                  <a:lnTo>
                    <a:pt x="4" y="227"/>
                  </a:lnTo>
                  <a:lnTo>
                    <a:pt x="2" y="230"/>
                  </a:lnTo>
                  <a:lnTo>
                    <a:pt x="0" y="233"/>
                  </a:lnTo>
                  <a:lnTo>
                    <a:pt x="0" y="238"/>
                  </a:lnTo>
                  <a:lnTo>
                    <a:pt x="0" y="663"/>
                  </a:lnTo>
                  <a:lnTo>
                    <a:pt x="1" y="671"/>
                  </a:lnTo>
                  <a:lnTo>
                    <a:pt x="6" y="677"/>
                  </a:lnTo>
                  <a:lnTo>
                    <a:pt x="11" y="681"/>
                  </a:lnTo>
                  <a:lnTo>
                    <a:pt x="18" y="683"/>
                  </a:lnTo>
                  <a:lnTo>
                    <a:pt x="755" y="683"/>
                  </a:lnTo>
                  <a:lnTo>
                    <a:pt x="762" y="681"/>
                  </a:lnTo>
                  <a:lnTo>
                    <a:pt x="769" y="677"/>
                  </a:lnTo>
                  <a:lnTo>
                    <a:pt x="774" y="671"/>
                  </a:lnTo>
                  <a:lnTo>
                    <a:pt x="775" y="663"/>
                  </a:lnTo>
                  <a:lnTo>
                    <a:pt x="775" y="238"/>
                  </a:lnTo>
                  <a:lnTo>
                    <a:pt x="774" y="233"/>
                  </a:lnTo>
                  <a:lnTo>
                    <a:pt x="773" y="230"/>
                  </a:lnTo>
                  <a:lnTo>
                    <a:pt x="770" y="227"/>
                  </a:lnTo>
                  <a:lnTo>
                    <a:pt x="767" y="223"/>
                  </a:lnTo>
                  <a:lnTo>
                    <a:pt x="482" y="24"/>
                  </a:lnTo>
                  <a:lnTo>
                    <a:pt x="482" y="24"/>
                  </a:lnTo>
                  <a:lnTo>
                    <a:pt x="481" y="23"/>
                  </a:lnTo>
                  <a:lnTo>
                    <a:pt x="481" y="23"/>
                  </a:lnTo>
                  <a:lnTo>
                    <a:pt x="480" y="23"/>
                  </a:lnTo>
                  <a:lnTo>
                    <a:pt x="469" y="17"/>
                  </a:lnTo>
                  <a:lnTo>
                    <a:pt x="457" y="12"/>
                  </a:lnTo>
                  <a:lnTo>
                    <a:pt x="445" y="9"/>
                  </a:lnTo>
                  <a:lnTo>
                    <a:pt x="434" y="5"/>
                  </a:lnTo>
                  <a:lnTo>
                    <a:pt x="421" y="3"/>
                  </a:lnTo>
                  <a:lnTo>
                    <a:pt x="410" y="1"/>
                  </a:lnTo>
                  <a:lnTo>
                    <a:pt x="398" y="0"/>
                  </a:lnTo>
                  <a:lnTo>
                    <a:pt x="387" y="0"/>
                  </a:lnTo>
                  <a:lnTo>
                    <a:pt x="375" y="0"/>
                  </a:lnTo>
                  <a:lnTo>
                    <a:pt x="364" y="1"/>
                  </a:lnTo>
                  <a:lnTo>
                    <a:pt x="352" y="3"/>
                  </a:lnTo>
                  <a:lnTo>
                    <a:pt x="341" y="5"/>
                  </a:lnTo>
                  <a:lnTo>
                    <a:pt x="328" y="9"/>
                  </a:lnTo>
                  <a:lnTo>
                    <a:pt x="317" y="12"/>
                  </a:lnTo>
                  <a:lnTo>
                    <a:pt x="305" y="17"/>
                  </a:lnTo>
                  <a:lnTo>
                    <a:pt x="293" y="23"/>
                  </a:lnTo>
                  <a:close/>
                  <a:moveTo>
                    <a:pt x="463" y="56"/>
                  </a:moveTo>
                  <a:lnTo>
                    <a:pt x="466" y="58"/>
                  </a:lnTo>
                  <a:lnTo>
                    <a:pt x="474" y="64"/>
                  </a:lnTo>
                  <a:lnTo>
                    <a:pt x="488" y="73"/>
                  </a:lnTo>
                  <a:lnTo>
                    <a:pt x="504" y="86"/>
                  </a:lnTo>
                  <a:lnTo>
                    <a:pt x="524" y="100"/>
                  </a:lnTo>
                  <a:lnTo>
                    <a:pt x="547" y="115"/>
                  </a:lnTo>
                  <a:lnTo>
                    <a:pt x="570" y="132"/>
                  </a:lnTo>
                  <a:lnTo>
                    <a:pt x="595" y="148"/>
                  </a:lnTo>
                  <a:lnTo>
                    <a:pt x="619" y="167"/>
                  </a:lnTo>
                  <a:lnTo>
                    <a:pt x="645" y="183"/>
                  </a:lnTo>
                  <a:lnTo>
                    <a:pt x="667" y="199"/>
                  </a:lnTo>
                  <a:lnTo>
                    <a:pt x="688" y="214"/>
                  </a:lnTo>
                  <a:lnTo>
                    <a:pt x="706" y="227"/>
                  </a:lnTo>
                  <a:lnTo>
                    <a:pt x="721" y="237"/>
                  </a:lnTo>
                  <a:lnTo>
                    <a:pt x="731" y="244"/>
                  </a:lnTo>
                  <a:lnTo>
                    <a:pt x="737" y="248"/>
                  </a:lnTo>
                  <a:lnTo>
                    <a:pt x="737" y="313"/>
                  </a:lnTo>
                  <a:lnTo>
                    <a:pt x="737" y="441"/>
                  </a:lnTo>
                  <a:lnTo>
                    <a:pt x="737" y="571"/>
                  </a:lnTo>
                  <a:lnTo>
                    <a:pt x="737" y="645"/>
                  </a:lnTo>
                  <a:lnTo>
                    <a:pt x="723" y="645"/>
                  </a:lnTo>
                  <a:lnTo>
                    <a:pt x="698" y="645"/>
                  </a:lnTo>
                  <a:lnTo>
                    <a:pt x="662" y="645"/>
                  </a:lnTo>
                  <a:lnTo>
                    <a:pt x="617" y="645"/>
                  </a:lnTo>
                  <a:lnTo>
                    <a:pt x="565" y="645"/>
                  </a:lnTo>
                  <a:lnTo>
                    <a:pt x="509" y="645"/>
                  </a:lnTo>
                  <a:lnTo>
                    <a:pt x="449" y="645"/>
                  </a:lnTo>
                  <a:lnTo>
                    <a:pt x="387" y="645"/>
                  </a:lnTo>
                  <a:lnTo>
                    <a:pt x="325" y="645"/>
                  </a:lnTo>
                  <a:lnTo>
                    <a:pt x="265" y="645"/>
                  </a:lnTo>
                  <a:lnTo>
                    <a:pt x="208" y="645"/>
                  </a:lnTo>
                  <a:lnTo>
                    <a:pt x="156" y="645"/>
                  </a:lnTo>
                  <a:lnTo>
                    <a:pt x="112" y="645"/>
                  </a:lnTo>
                  <a:lnTo>
                    <a:pt x="76" y="645"/>
                  </a:lnTo>
                  <a:lnTo>
                    <a:pt x="50" y="645"/>
                  </a:lnTo>
                  <a:lnTo>
                    <a:pt x="37" y="645"/>
                  </a:lnTo>
                  <a:lnTo>
                    <a:pt x="37" y="571"/>
                  </a:lnTo>
                  <a:lnTo>
                    <a:pt x="37" y="441"/>
                  </a:lnTo>
                  <a:lnTo>
                    <a:pt x="37" y="313"/>
                  </a:lnTo>
                  <a:lnTo>
                    <a:pt x="37" y="248"/>
                  </a:lnTo>
                  <a:lnTo>
                    <a:pt x="42" y="244"/>
                  </a:lnTo>
                  <a:lnTo>
                    <a:pt x="53" y="237"/>
                  </a:lnTo>
                  <a:lnTo>
                    <a:pt x="68" y="227"/>
                  </a:lnTo>
                  <a:lnTo>
                    <a:pt x="85" y="214"/>
                  </a:lnTo>
                  <a:lnTo>
                    <a:pt x="107" y="199"/>
                  </a:lnTo>
                  <a:lnTo>
                    <a:pt x="129" y="183"/>
                  </a:lnTo>
                  <a:lnTo>
                    <a:pt x="154" y="167"/>
                  </a:lnTo>
                  <a:lnTo>
                    <a:pt x="178" y="148"/>
                  </a:lnTo>
                  <a:lnTo>
                    <a:pt x="204" y="132"/>
                  </a:lnTo>
                  <a:lnTo>
                    <a:pt x="227" y="115"/>
                  </a:lnTo>
                  <a:lnTo>
                    <a:pt x="250" y="100"/>
                  </a:lnTo>
                  <a:lnTo>
                    <a:pt x="269" y="86"/>
                  </a:lnTo>
                  <a:lnTo>
                    <a:pt x="285" y="73"/>
                  </a:lnTo>
                  <a:lnTo>
                    <a:pt x="299" y="64"/>
                  </a:lnTo>
                  <a:lnTo>
                    <a:pt x="307" y="58"/>
                  </a:lnTo>
                  <a:lnTo>
                    <a:pt x="311" y="56"/>
                  </a:lnTo>
                  <a:lnTo>
                    <a:pt x="330" y="48"/>
                  </a:lnTo>
                  <a:lnTo>
                    <a:pt x="349" y="42"/>
                  </a:lnTo>
                  <a:lnTo>
                    <a:pt x="368" y="39"/>
                  </a:lnTo>
                  <a:lnTo>
                    <a:pt x="387" y="37"/>
                  </a:lnTo>
                  <a:lnTo>
                    <a:pt x="406" y="39"/>
                  </a:lnTo>
                  <a:lnTo>
                    <a:pt x="425" y="42"/>
                  </a:lnTo>
                  <a:lnTo>
                    <a:pt x="444" y="48"/>
                  </a:lnTo>
                  <a:lnTo>
                    <a:pt x="463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11" name="Freeform 316">
              <a:extLst>
                <a:ext uri="{FF2B5EF4-FFF2-40B4-BE49-F238E27FC236}">
                  <a16:creationId xmlns:a16="http://schemas.microsoft.com/office/drawing/2014/main" id="{7BDE6A2A-7F1E-4BB5-AC6E-1A2BC97A0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" y="1225"/>
              <a:ext cx="368" cy="322"/>
            </a:xfrm>
            <a:custGeom>
              <a:avLst/>
              <a:gdLst>
                <a:gd name="T0" fmla="*/ 454 w 737"/>
                <a:gd name="T1" fmla="*/ 22 h 645"/>
                <a:gd name="T2" fmla="*/ 737 w 737"/>
                <a:gd name="T3" fmla="*/ 220 h 645"/>
                <a:gd name="T4" fmla="*/ 737 w 737"/>
                <a:gd name="T5" fmla="*/ 645 h 645"/>
                <a:gd name="T6" fmla="*/ 0 w 737"/>
                <a:gd name="T7" fmla="*/ 645 h 645"/>
                <a:gd name="T8" fmla="*/ 0 w 737"/>
                <a:gd name="T9" fmla="*/ 220 h 645"/>
                <a:gd name="T10" fmla="*/ 284 w 737"/>
                <a:gd name="T11" fmla="*/ 22 h 645"/>
                <a:gd name="T12" fmla="*/ 304 w 737"/>
                <a:gd name="T13" fmla="*/ 13 h 645"/>
                <a:gd name="T14" fmla="*/ 326 w 737"/>
                <a:gd name="T15" fmla="*/ 6 h 645"/>
                <a:gd name="T16" fmla="*/ 347 w 737"/>
                <a:gd name="T17" fmla="*/ 1 h 645"/>
                <a:gd name="T18" fmla="*/ 369 w 737"/>
                <a:gd name="T19" fmla="*/ 0 h 645"/>
                <a:gd name="T20" fmla="*/ 391 w 737"/>
                <a:gd name="T21" fmla="*/ 1 h 645"/>
                <a:gd name="T22" fmla="*/ 411 w 737"/>
                <a:gd name="T23" fmla="*/ 6 h 645"/>
                <a:gd name="T24" fmla="*/ 433 w 737"/>
                <a:gd name="T25" fmla="*/ 13 h 645"/>
                <a:gd name="T26" fmla="*/ 454 w 737"/>
                <a:gd name="T27" fmla="*/ 22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7" h="645">
                  <a:moveTo>
                    <a:pt x="454" y="22"/>
                  </a:moveTo>
                  <a:lnTo>
                    <a:pt x="737" y="220"/>
                  </a:lnTo>
                  <a:lnTo>
                    <a:pt x="737" y="645"/>
                  </a:lnTo>
                  <a:lnTo>
                    <a:pt x="0" y="645"/>
                  </a:lnTo>
                  <a:lnTo>
                    <a:pt x="0" y="220"/>
                  </a:lnTo>
                  <a:lnTo>
                    <a:pt x="284" y="22"/>
                  </a:lnTo>
                  <a:lnTo>
                    <a:pt x="304" y="13"/>
                  </a:lnTo>
                  <a:lnTo>
                    <a:pt x="326" y="6"/>
                  </a:lnTo>
                  <a:lnTo>
                    <a:pt x="347" y="1"/>
                  </a:lnTo>
                  <a:lnTo>
                    <a:pt x="369" y="0"/>
                  </a:lnTo>
                  <a:lnTo>
                    <a:pt x="391" y="1"/>
                  </a:lnTo>
                  <a:lnTo>
                    <a:pt x="411" y="6"/>
                  </a:lnTo>
                  <a:lnTo>
                    <a:pt x="433" y="13"/>
                  </a:lnTo>
                  <a:lnTo>
                    <a:pt x="45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12" name="Freeform 317">
              <a:extLst>
                <a:ext uri="{FF2B5EF4-FFF2-40B4-BE49-F238E27FC236}">
                  <a16:creationId xmlns:a16="http://schemas.microsoft.com/office/drawing/2014/main" id="{B906FFA8-8617-42ED-BC43-DB58E77D1F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6" y="1200"/>
              <a:ext cx="417" cy="371"/>
            </a:xfrm>
            <a:custGeom>
              <a:avLst/>
              <a:gdLst>
                <a:gd name="T0" fmla="*/ 310 w 834"/>
                <a:gd name="T1" fmla="*/ 27 h 741"/>
                <a:gd name="T2" fmla="*/ 306 w 834"/>
                <a:gd name="T3" fmla="*/ 30 h 741"/>
                <a:gd name="T4" fmla="*/ 21 w 834"/>
                <a:gd name="T5" fmla="*/ 229 h 741"/>
                <a:gd name="T6" fmla="*/ 6 w 834"/>
                <a:gd name="T7" fmla="*/ 246 h 741"/>
                <a:gd name="T8" fmla="*/ 0 w 834"/>
                <a:gd name="T9" fmla="*/ 268 h 741"/>
                <a:gd name="T10" fmla="*/ 1 w 834"/>
                <a:gd name="T11" fmla="*/ 703 h 741"/>
                <a:gd name="T12" fmla="*/ 8 w 834"/>
                <a:gd name="T13" fmla="*/ 721 h 741"/>
                <a:gd name="T14" fmla="*/ 22 w 834"/>
                <a:gd name="T15" fmla="*/ 733 h 741"/>
                <a:gd name="T16" fmla="*/ 39 w 834"/>
                <a:gd name="T17" fmla="*/ 740 h 741"/>
                <a:gd name="T18" fmla="*/ 785 w 834"/>
                <a:gd name="T19" fmla="*/ 741 h 741"/>
                <a:gd name="T20" fmla="*/ 804 w 834"/>
                <a:gd name="T21" fmla="*/ 738 h 741"/>
                <a:gd name="T22" fmla="*/ 820 w 834"/>
                <a:gd name="T23" fmla="*/ 727 h 741"/>
                <a:gd name="T24" fmla="*/ 830 w 834"/>
                <a:gd name="T25" fmla="*/ 713 h 741"/>
                <a:gd name="T26" fmla="*/ 834 w 834"/>
                <a:gd name="T27" fmla="*/ 693 h 741"/>
                <a:gd name="T28" fmla="*/ 832 w 834"/>
                <a:gd name="T29" fmla="*/ 257 h 741"/>
                <a:gd name="T30" fmla="*/ 821 w 834"/>
                <a:gd name="T31" fmla="*/ 237 h 741"/>
                <a:gd name="T32" fmla="*/ 530 w 834"/>
                <a:gd name="T33" fmla="*/ 31 h 741"/>
                <a:gd name="T34" fmla="*/ 526 w 834"/>
                <a:gd name="T35" fmla="*/ 29 h 741"/>
                <a:gd name="T36" fmla="*/ 524 w 834"/>
                <a:gd name="T37" fmla="*/ 26 h 741"/>
                <a:gd name="T38" fmla="*/ 497 w 834"/>
                <a:gd name="T39" fmla="*/ 15 h 741"/>
                <a:gd name="T40" fmla="*/ 471 w 834"/>
                <a:gd name="T41" fmla="*/ 7 h 741"/>
                <a:gd name="T42" fmla="*/ 443 w 834"/>
                <a:gd name="T43" fmla="*/ 2 h 741"/>
                <a:gd name="T44" fmla="*/ 417 w 834"/>
                <a:gd name="T45" fmla="*/ 0 h 741"/>
                <a:gd name="T46" fmla="*/ 390 w 834"/>
                <a:gd name="T47" fmla="*/ 2 h 741"/>
                <a:gd name="T48" fmla="*/ 364 w 834"/>
                <a:gd name="T49" fmla="*/ 7 h 741"/>
                <a:gd name="T50" fmla="*/ 337 w 834"/>
                <a:gd name="T51" fmla="*/ 15 h 741"/>
                <a:gd name="T52" fmla="*/ 311 w 834"/>
                <a:gd name="T53" fmla="*/ 26 h 741"/>
                <a:gd name="T54" fmla="*/ 481 w 834"/>
                <a:gd name="T55" fmla="*/ 114 h 741"/>
                <a:gd name="T56" fmla="*/ 501 w 834"/>
                <a:gd name="T57" fmla="*/ 128 h 741"/>
                <a:gd name="T58" fmla="*/ 534 w 834"/>
                <a:gd name="T59" fmla="*/ 151 h 741"/>
                <a:gd name="T60" fmla="*/ 575 w 834"/>
                <a:gd name="T61" fmla="*/ 179 h 741"/>
                <a:gd name="T62" fmla="*/ 619 w 834"/>
                <a:gd name="T63" fmla="*/ 210 h 741"/>
                <a:gd name="T64" fmla="*/ 663 w 834"/>
                <a:gd name="T65" fmla="*/ 242 h 741"/>
                <a:gd name="T66" fmla="*/ 701 w 834"/>
                <a:gd name="T67" fmla="*/ 268 h 741"/>
                <a:gd name="T68" fmla="*/ 729 w 834"/>
                <a:gd name="T69" fmla="*/ 288 h 741"/>
                <a:gd name="T70" fmla="*/ 738 w 834"/>
                <a:gd name="T71" fmla="*/ 356 h 741"/>
                <a:gd name="T72" fmla="*/ 738 w 834"/>
                <a:gd name="T73" fmla="*/ 566 h 741"/>
                <a:gd name="T74" fmla="*/ 718 w 834"/>
                <a:gd name="T75" fmla="*/ 646 h 741"/>
                <a:gd name="T76" fmla="*/ 656 w 834"/>
                <a:gd name="T77" fmla="*/ 646 h 741"/>
                <a:gd name="T78" fmla="*/ 570 w 834"/>
                <a:gd name="T79" fmla="*/ 646 h 741"/>
                <a:gd name="T80" fmla="*/ 470 w 834"/>
                <a:gd name="T81" fmla="*/ 646 h 741"/>
                <a:gd name="T82" fmla="*/ 364 w 834"/>
                <a:gd name="T83" fmla="*/ 646 h 741"/>
                <a:gd name="T84" fmla="*/ 264 w 834"/>
                <a:gd name="T85" fmla="*/ 646 h 741"/>
                <a:gd name="T86" fmla="*/ 177 w 834"/>
                <a:gd name="T87" fmla="*/ 646 h 741"/>
                <a:gd name="T88" fmla="*/ 116 w 834"/>
                <a:gd name="T89" fmla="*/ 646 h 741"/>
                <a:gd name="T90" fmla="*/ 97 w 834"/>
                <a:gd name="T91" fmla="*/ 566 h 741"/>
                <a:gd name="T92" fmla="*/ 97 w 834"/>
                <a:gd name="T93" fmla="*/ 356 h 741"/>
                <a:gd name="T94" fmla="*/ 105 w 834"/>
                <a:gd name="T95" fmla="*/ 288 h 741"/>
                <a:gd name="T96" fmla="*/ 132 w 834"/>
                <a:gd name="T97" fmla="*/ 268 h 741"/>
                <a:gd name="T98" fmla="*/ 170 w 834"/>
                <a:gd name="T99" fmla="*/ 242 h 741"/>
                <a:gd name="T100" fmla="*/ 214 w 834"/>
                <a:gd name="T101" fmla="*/ 210 h 741"/>
                <a:gd name="T102" fmla="*/ 259 w 834"/>
                <a:gd name="T103" fmla="*/ 179 h 741"/>
                <a:gd name="T104" fmla="*/ 299 w 834"/>
                <a:gd name="T105" fmla="*/ 151 h 741"/>
                <a:gd name="T106" fmla="*/ 333 w 834"/>
                <a:gd name="T107" fmla="*/ 128 h 741"/>
                <a:gd name="T108" fmla="*/ 352 w 834"/>
                <a:gd name="T109" fmla="*/ 114 h 741"/>
                <a:gd name="T110" fmla="*/ 371 w 834"/>
                <a:gd name="T111" fmla="*/ 105 h 741"/>
                <a:gd name="T112" fmla="*/ 402 w 834"/>
                <a:gd name="T113" fmla="*/ 98 h 741"/>
                <a:gd name="T114" fmla="*/ 432 w 834"/>
                <a:gd name="T115" fmla="*/ 98 h 741"/>
                <a:gd name="T116" fmla="*/ 463 w 834"/>
                <a:gd name="T117" fmla="*/ 105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4" h="741">
                  <a:moveTo>
                    <a:pt x="311" y="26"/>
                  </a:moveTo>
                  <a:lnTo>
                    <a:pt x="310" y="27"/>
                  </a:lnTo>
                  <a:lnTo>
                    <a:pt x="307" y="29"/>
                  </a:lnTo>
                  <a:lnTo>
                    <a:pt x="306" y="30"/>
                  </a:lnTo>
                  <a:lnTo>
                    <a:pt x="304" y="31"/>
                  </a:lnTo>
                  <a:lnTo>
                    <a:pt x="21" y="229"/>
                  </a:lnTo>
                  <a:lnTo>
                    <a:pt x="13" y="237"/>
                  </a:lnTo>
                  <a:lnTo>
                    <a:pt x="6" y="246"/>
                  </a:lnTo>
                  <a:lnTo>
                    <a:pt x="1" y="257"/>
                  </a:lnTo>
                  <a:lnTo>
                    <a:pt x="0" y="268"/>
                  </a:lnTo>
                  <a:lnTo>
                    <a:pt x="0" y="693"/>
                  </a:lnTo>
                  <a:lnTo>
                    <a:pt x="1" y="703"/>
                  </a:lnTo>
                  <a:lnTo>
                    <a:pt x="3" y="713"/>
                  </a:lnTo>
                  <a:lnTo>
                    <a:pt x="8" y="721"/>
                  </a:lnTo>
                  <a:lnTo>
                    <a:pt x="14" y="727"/>
                  </a:lnTo>
                  <a:lnTo>
                    <a:pt x="22" y="733"/>
                  </a:lnTo>
                  <a:lnTo>
                    <a:pt x="30" y="738"/>
                  </a:lnTo>
                  <a:lnTo>
                    <a:pt x="39" y="740"/>
                  </a:lnTo>
                  <a:lnTo>
                    <a:pt x="48" y="741"/>
                  </a:lnTo>
                  <a:lnTo>
                    <a:pt x="785" y="741"/>
                  </a:lnTo>
                  <a:lnTo>
                    <a:pt x="794" y="740"/>
                  </a:lnTo>
                  <a:lnTo>
                    <a:pt x="804" y="738"/>
                  </a:lnTo>
                  <a:lnTo>
                    <a:pt x="812" y="733"/>
                  </a:lnTo>
                  <a:lnTo>
                    <a:pt x="820" y="727"/>
                  </a:lnTo>
                  <a:lnTo>
                    <a:pt x="826" y="721"/>
                  </a:lnTo>
                  <a:lnTo>
                    <a:pt x="830" y="713"/>
                  </a:lnTo>
                  <a:lnTo>
                    <a:pt x="832" y="703"/>
                  </a:lnTo>
                  <a:lnTo>
                    <a:pt x="834" y="693"/>
                  </a:lnTo>
                  <a:lnTo>
                    <a:pt x="834" y="268"/>
                  </a:lnTo>
                  <a:lnTo>
                    <a:pt x="832" y="257"/>
                  </a:lnTo>
                  <a:lnTo>
                    <a:pt x="828" y="246"/>
                  </a:lnTo>
                  <a:lnTo>
                    <a:pt x="821" y="237"/>
                  </a:lnTo>
                  <a:lnTo>
                    <a:pt x="813" y="229"/>
                  </a:lnTo>
                  <a:lnTo>
                    <a:pt x="530" y="31"/>
                  </a:lnTo>
                  <a:lnTo>
                    <a:pt x="528" y="30"/>
                  </a:lnTo>
                  <a:lnTo>
                    <a:pt x="526" y="29"/>
                  </a:lnTo>
                  <a:lnTo>
                    <a:pt x="525" y="27"/>
                  </a:lnTo>
                  <a:lnTo>
                    <a:pt x="524" y="26"/>
                  </a:lnTo>
                  <a:lnTo>
                    <a:pt x="510" y="20"/>
                  </a:lnTo>
                  <a:lnTo>
                    <a:pt x="497" y="15"/>
                  </a:lnTo>
                  <a:lnTo>
                    <a:pt x="484" y="10"/>
                  </a:lnTo>
                  <a:lnTo>
                    <a:pt x="471" y="7"/>
                  </a:lnTo>
                  <a:lnTo>
                    <a:pt x="457" y="4"/>
                  </a:lnTo>
                  <a:lnTo>
                    <a:pt x="443" y="2"/>
                  </a:lnTo>
                  <a:lnTo>
                    <a:pt x="431" y="1"/>
                  </a:lnTo>
                  <a:lnTo>
                    <a:pt x="417" y="0"/>
                  </a:lnTo>
                  <a:lnTo>
                    <a:pt x="404" y="1"/>
                  </a:lnTo>
                  <a:lnTo>
                    <a:pt x="390" y="2"/>
                  </a:lnTo>
                  <a:lnTo>
                    <a:pt x="376" y="4"/>
                  </a:lnTo>
                  <a:lnTo>
                    <a:pt x="364" y="7"/>
                  </a:lnTo>
                  <a:lnTo>
                    <a:pt x="350" y="10"/>
                  </a:lnTo>
                  <a:lnTo>
                    <a:pt x="337" y="15"/>
                  </a:lnTo>
                  <a:lnTo>
                    <a:pt x="323" y="20"/>
                  </a:lnTo>
                  <a:lnTo>
                    <a:pt x="311" y="26"/>
                  </a:lnTo>
                  <a:close/>
                  <a:moveTo>
                    <a:pt x="478" y="111"/>
                  </a:moveTo>
                  <a:lnTo>
                    <a:pt x="481" y="114"/>
                  </a:lnTo>
                  <a:lnTo>
                    <a:pt x="489" y="119"/>
                  </a:lnTo>
                  <a:lnTo>
                    <a:pt x="501" y="128"/>
                  </a:lnTo>
                  <a:lnTo>
                    <a:pt x="516" y="138"/>
                  </a:lnTo>
                  <a:lnTo>
                    <a:pt x="534" y="151"/>
                  </a:lnTo>
                  <a:lnTo>
                    <a:pt x="554" y="164"/>
                  </a:lnTo>
                  <a:lnTo>
                    <a:pt x="575" y="179"/>
                  </a:lnTo>
                  <a:lnTo>
                    <a:pt x="598" y="195"/>
                  </a:lnTo>
                  <a:lnTo>
                    <a:pt x="619" y="210"/>
                  </a:lnTo>
                  <a:lnTo>
                    <a:pt x="641" y="227"/>
                  </a:lnTo>
                  <a:lnTo>
                    <a:pt x="663" y="242"/>
                  </a:lnTo>
                  <a:lnTo>
                    <a:pt x="683" y="255"/>
                  </a:lnTo>
                  <a:lnTo>
                    <a:pt x="701" y="268"/>
                  </a:lnTo>
                  <a:lnTo>
                    <a:pt x="717" y="278"/>
                  </a:lnTo>
                  <a:lnTo>
                    <a:pt x="729" y="288"/>
                  </a:lnTo>
                  <a:lnTo>
                    <a:pt x="738" y="293"/>
                  </a:lnTo>
                  <a:lnTo>
                    <a:pt x="738" y="356"/>
                  </a:lnTo>
                  <a:lnTo>
                    <a:pt x="738" y="458"/>
                  </a:lnTo>
                  <a:lnTo>
                    <a:pt x="738" y="566"/>
                  </a:lnTo>
                  <a:lnTo>
                    <a:pt x="738" y="646"/>
                  </a:lnTo>
                  <a:lnTo>
                    <a:pt x="718" y="646"/>
                  </a:lnTo>
                  <a:lnTo>
                    <a:pt x="691" y="646"/>
                  </a:lnTo>
                  <a:lnTo>
                    <a:pt x="656" y="646"/>
                  </a:lnTo>
                  <a:lnTo>
                    <a:pt x="616" y="646"/>
                  </a:lnTo>
                  <a:lnTo>
                    <a:pt x="570" y="646"/>
                  </a:lnTo>
                  <a:lnTo>
                    <a:pt x="522" y="646"/>
                  </a:lnTo>
                  <a:lnTo>
                    <a:pt x="470" y="646"/>
                  </a:lnTo>
                  <a:lnTo>
                    <a:pt x="417" y="646"/>
                  </a:lnTo>
                  <a:lnTo>
                    <a:pt x="364" y="646"/>
                  </a:lnTo>
                  <a:lnTo>
                    <a:pt x="313" y="646"/>
                  </a:lnTo>
                  <a:lnTo>
                    <a:pt x="264" y="646"/>
                  </a:lnTo>
                  <a:lnTo>
                    <a:pt x="219" y="646"/>
                  </a:lnTo>
                  <a:lnTo>
                    <a:pt x="177" y="646"/>
                  </a:lnTo>
                  <a:lnTo>
                    <a:pt x="143" y="646"/>
                  </a:lnTo>
                  <a:lnTo>
                    <a:pt x="116" y="646"/>
                  </a:lnTo>
                  <a:lnTo>
                    <a:pt x="97" y="646"/>
                  </a:lnTo>
                  <a:lnTo>
                    <a:pt x="97" y="566"/>
                  </a:lnTo>
                  <a:lnTo>
                    <a:pt x="97" y="458"/>
                  </a:lnTo>
                  <a:lnTo>
                    <a:pt x="97" y="356"/>
                  </a:lnTo>
                  <a:lnTo>
                    <a:pt x="97" y="293"/>
                  </a:lnTo>
                  <a:lnTo>
                    <a:pt x="105" y="288"/>
                  </a:lnTo>
                  <a:lnTo>
                    <a:pt x="117" y="278"/>
                  </a:lnTo>
                  <a:lnTo>
                    <a:pt x="132" y="268"/>
                  </a:lnTo>
                  <a:lnTo>
                    <a:pt x="151" y="255"/>
                  </a:lnTo>
                  <a:lnTo>
                    <a:pt x="170" y="242"/>
                  </a:lnTo>
                  <a:lnTo>
                    <a:pt x="192" y="227"/>
                  </a:lnTo>
                  <a:lnTo>
                    <a:pt x="214" y="210"/>
                  </a:lnTo>
                  <a:lnTo>
                    <a:pt x="237" y="195"/>
                  </a:lnTo>
                  <a:lnTo>
                    <a:pt x="259" y="179"/>
                  </a:lnTo>
                  <a:lnTo>
                    <a:pt x="280" y="164"/>
                  </a:lnTo>
                  <a:lnTo>
                    <a:pt x="299" y="151"/>
                  </a:lnTo>
                  <a:lnTo>
                    <a:pt x="318" y="138"/>
                  </a:lnTo>
                  <a:lnTo>
                    <a:pt x="333" y="128"/>
                  </a:lnTo>
                  <a:lnTo>
                    <a:pt x="344" y="119"/>
                  </a:lnTo>
                  <a:lnTo>
                    <a:pt x="352" y="114"/>
                  </a:lnTo>
                  <a:lnTo>
                    <a:pt x="356" y="111"/>
                  </a:lnTo>
                  <a:lnTo>
                    <a:pt x="371" y="105"/>
                  </a:lnTo>
                  <a:lnTo>
                    <a:pt x="387" y="100"/>
                  </a:lnTo>
                  <a:lnTo>
                    <a:pt x="402" y="98"/>
                  </a:lnTo>
                  <a:lnTo>
                    <a:pt x="417" y="96"/>
                  </a:lnTo>
                  <a:lnTo>
                    <a:pt x="432" y="98"/>
                  </a:lnTo>
                  <a:lnTo>
                    <a:pt x="447" y="100"/>
                  </a:lnTo>
                  <a:lnTo>
                    <a:pt x="463" y="105"/>
                  </a:lnTo>
                  <a:lnTo>
                    <a:pt x="478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13" name="Freeform 318">
              <a:extLst>
                <a:ext uri="{FF2B5EF4-FFF2-40B4-BE49-F238E27FC236}">
                  <a16:creationId xmlns:a16="http://schemas.microsoft.com/office/drawing/2014/main" id="{9D5BEE4E-289A-4E35-9886-B63E2AE58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" y="1221"/>
              <a:ext cx="368" cy="199"/>
            </a:xfrm>
            <a:custGeom>
              <a:avLst/>
              <a:gdLst>
                <a:gd name="T0" fmla="*/ 0 w 737"/>
                <a:gd name="T1" fmla="*/ 227 h 397"/>
                <a:gd name="T2" fmla="*/ 284 w 737"/>
                <a:gd name="T3" fmla="*/ 29 h 397"/>
                <a:gd name="T4" fmla="*/ 369 w 737"/>
                <a:gd name="T5" fmla="*/ 0 h 397"/>
                <a:gd name="T6" fmla="*/ 454 w 737"/>
                <a:gd name="T7" fmla="*/ 29 h 397"/>
                <a:gd name="T8" fmla="*/ 737 w 737"/>
                <a:gd name="T9" fmla="*/ 227 h 397"/>
                <a:gd name="T10" fmla="*/ 510 w 737"/>
                <a:gd name="T11" fmla="*/ 397 h 397"/>
                <a:gd name="T12" fmla="*/ 483 w 737"/>
                <a:gd name="T13" fmla="*/ 369 h 397"/>
                <a:gd name="T14" fmla="*/ 256 w 737"/>
                <a:gd name="T15" fmla="*/ 369 h 397"/>
                <a:gd name="T16" fmla="*/ 227 w 737"/>
                <a:gd name="T17" fmla="*/ 397 h 397"/>
                <a:gd name="T18" fmla="*/ 0 w 737"/>
                <a:gd name="T19" fmla="*/ 22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7" h="397">
                  <a:moveTo>
                    <a:pt x="0" y="227"/>
                  </a:moveTo>
                  <a:lnTo>
                    <a:pt x="284" y="29"/>
                  </a:lnTo>
                  <a:lnTo>
                    <a:pt x="369" y="0"/>
                  </a:lnTo>
                  <a:lnTo>
                    <a:pt x="454" y="29"/>
                  </a:lnTo>
                  <a:lnTo>
                    <a:pt x="737" y="227"/>
                  </a:lnTo>
                  <a:lnTo>
                    <a:pt x="510" y="397"/>
                  </a:lnTo>
                  <a:lnTo>
                    <a:pt x="483" y="369"/>
                  </a:lnTo>
                  <a:lnTo>
                    <a:pt x="256" y="369"/>
                  </a:lnTo>
                  <a:lnTo>
                    <a:pt x="227" y="397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14" name="Freeform 319">
              <a:extLst>
                <a:ext uri="{FF2B5EF4-FFF2-40B4-BE49-F238E27FC236}">
                  <a16:creationId xmlns:a16="http://schemas.microsoft.com/office/drawing/2014/main" id="{2C8B166D-13F5-4DD4-B743-2980D5789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" y="1329"/>
              <a:ext cx="125" cy="96"/>
            </a:xfrm>
            <a:custGeom>
              <a:avLst/>
              <a:gdLst>
                <a:gd name="T0" fmla="*/ 2 w 250"/>
                <a:gd name="T1" fmla="*/ 4 h 193"/>
                <a:gd name="T2" fmla="*/ 0 w 250"/>
                <a:gd name="T3" fmla="*/ 8 h 193"/>
                <a:gd name="T4" fmla="*/ 0 w 250"/>
                <a:gd name="T5" fmla="*/ 12 h 193"/>
                <a:gd name="T6" fmla="*/ 1 w 250"/>
                <a:gd name="T7" fmla="*/ 17 h 193"/>
                <a:gd name="T8" fmla="*/ 4 w 250"/>
                <a:gd name="T9" fmla="*/ 20 h 193"/>
                <a:gd name="T10" fmla="*/ 231 w 250"/>
                <a:gd name="T11" fmla="*/ 191 h 193"/>
                <a:gd name="T12" fmla="*/ 235 w 250"/>
                <a:gd name="T13" fmla="*/ 193 h 193"/>
                <a:gd name="T14" fmla="*/ 239 w 250"/>
                <a:gd name="T15" fmla="*/ 193 h 193"/>
                <a:gd name="T16" fmla="*/ 244 w 250"/>
                <a:gd name="T17" fmla="*/ 192 h 193"/>
                <a:gd name="T18" fmla="*/ 247 w 250"/>
                <a:gd name="T19" fmla="*/ 188 h 193"/>
                <a:gd name="T20" fmla="*/ 250 w 250"/>
                <a:gd name="T21" fmla="*/ 185 h 193"/>
                <a:gd name="T22" fmla="*/ 250 w 250"/>
                <a:gd name="T23" fmla="*/ 180 h 193"/>
                <a:gd name="T24" fmla="*/ 248 w 250"/>
                <a:gd name="T25" fmla="*/ 176 h 193"/>
                <a:gd name="T26" fmla="*/ 245 w 250"/>
                <a:gd name="T27" fmla="*/ 172 h 193"/>
                <a:gd name="T28" fmla="*/ 18 w 250"/>
                <a:gd name="T29" fmla="*/ 2 h 193"/>
                <a:gd name="T30" fmla="*/ 15 w 250"/>
                <a:gd name="T31" fmla="*/ 0 h 193"/>
                <a:gd name="T32" fmla="*/ 10 w 250"/>
                <a:gd name="T33" fmla="*/ 0 h 193"/>
                <a:gd name="T34" fmla="*/ 5 w 250"/>
                <a:gd name="T35" fmla="*/ 1 h 193"/>
                <a:gd name="T36" fmla="*/ 2 w 250"/>
                <a:gd name="T37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193">
                  <a:moveTo>
                    <a:pt x="2" y="4"/>
                  </a:moveTo>
                  <a:lnTo>
                    <a:pt x="0" y="8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4" y="20"/>
                  </a:lnTo>
                  <a:lnTo>
                    <a:pt x="231" y="191"/>
                  </a:lnTo>
                  <a:lnTo>
                    <a:pt x="235" y="193"/>
                  </a:lnTo>
                  <a:lnTo>
                    <a:pt x="239" y="193"/>
                  </a:lnTo>
                  <a:lnTo>
                    <a:pt x="244" y="192"/>
                  </a:lnTo>
                  <a:lnTo>
                    <a:pt x="247" y="188"/>
                  </a:lnTo>
                  <a:lnTo>
                    <a:pt x="250" y="185"/>
                  </a:lnTo>
                  <a:lnTo>
                    <a:pt x="250" y="180"/>
                  </a:lnTo>
                  <a:lnTo>
                    <a:pt x="248" y="176"/>
                  </a:lnTo>
                  <a:lnTo>
                    <a:pt x="245" y="172"/>
                  </a:lnTo>
                  <a:lnTo>
                    <a:pt x="18" y="2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5" y="1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15" name="Freeform 320">
              <a:extLst>
                <a:ext uri="{FF2B5EF4-FFF2-40B4-BE49-F238E27FC236}">
                  <a16:creationId xmlns:a16="http://schemas.microsoft.com/office/drawing/2014/main" id="{20F8DD0E-DA7F-4B6E-9C81-AC2341DD5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" y="1329"/>
              <a:ext cx="125" cy="96"/>
            </a:xfrm>
            <a:custGeom>
              <a:avLst/>
              <a:gdLst>
                <a:gd name="T0" fmla="*/ 231 w 251"/>
                <a:gd name="T1" fmla="*/ 2 h 193"/>
                <a:gd name="T2" fmla="*/ 4 w 251"/>
                <a:gd name="T3" fmla="*/ 172 h 193"/>
                <a:gd name="T4" fmla="*/ 1 w 251"/>
                <a:gd name="T5" fmla="*/ 176 h 193"/>
                <a:gd name="T6" fmla="*/ 0 w 251"/>
                <a:gd name="T7" fmla="*/ 180 h 193"/>
                <a:gd name="T8" fmla="*/ 0 w 251"/>
                <a:gd name="T9" fmla="*/ 185 h 193"/>
                <a:gd name="T10" fmla="*/ 2 w 251"/>
                <a:gd name="T11" fmla="*/ 188 h 193"/>
                <a:gd name="T12" fmla="*/ 6 w 251"/>
                <a:gd name="T13" fmla="*/ 192 h 193"/>
                <a:gd name="T14" fmla="*/ 10 w 251"/>
                <a:gd name="T15" fmla="*/ 193 h 193"/>
                <a:gd name="T16" fmla="*/ 15 w 251"/>
                <a:gd name="T17" fmla="*/ 193 h 193"/>
                <a:gd name="T18" fmla="*/ 18 w 251"/>
                <a:gd name="T19" fmla="*/ 191 h 193"/>
                <a:gd name="T20" fmla="*/ 245 w 251"/>
                <a:gd name="T21" fmla="*/ 20 h 193"/>
                <a:gd name="T22" fmla="*/ 249 w 251"/>
                <a:gd name="T23" fmla="*/ 17 h 193"/>
                <a:gd name="T24" fmla="*/ 251 w 251"/>
                <a:gd name="T25" fmla="*/ 12 h 193"/>
                <a:gd name="T26" fmla="*/ 251 w 251"/>
                <a:gd name="T27" fmla="*/ 8 h 193"/>
                <a:gd name="T28" fmla="*/ 249 w 251"/>
                <a:gd name="T29" fmla="*/ 4 h 193"/>
                <a:gd name="T30" fmla="*/ 245 w 251"/>
                <a:gd name="T31" fmla="*/ 1 h 193"/>
                <a:gd name="T32" fmla="*/ 241 w 251"/>
                <a:gd name="T33" fmla="*/ 0 h 193"/>
                <a:gd name="T34" fmla="*/ 236 w 251"/>
                <a:gd name="T35" fmla="*/ 0 h 193"/>
                <a:gd name="T36" fmla="*/ 231 w 251"/>
                <a:gd name="T37" fmla="*/ 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1" h="193">
                  <a:moveTo>
                    <a:pt x="231" y="2"/>
                  </a:moveTo>
                  <a:lnTo>
                    <a:pt x="4" y="172"/>
                  </a:lnTo>
                  <a:lnTo>
                    <a:pt x="1" y="176"/>
                  </a:lnTo>
                  <a:lnTo>
                    <a:pt x="0" y="180"/>
                  </a:lnTo>
                  <a:lnTo>
                    <a:pt x="0" y="185"/>
                  </a:lnTo>
                  <a:lnTo>
                    <a:pt x="2" y="188"/>
                  </a:lnTo>
                  <a:lnTo>
                    <a:pt x="6" y="192"/>
                  </a:lnTo>
                  <a:lnTo>
                    <a:pt x="10" y="193"/>
                  </a:lnTo>
                  <a:lnTo>
                    <a:pt x="15" y="193"/>
                  </a:lnTo>
                  <a:lnTo>
                    <a:pt x="18" y="191"/>
                  </a:lnTo>
                  <a:lnTo>
                    <a:pt x="245" y="20"/>
                  </a:lnTo>
                  <a:lnTo>
                    <a:pt x="249" y="17"/>
                  </a:lnTo>
                  <a:lnTo>
                    <a:pt x="251" y="12"/>
                  </a:lnTo>
                  <a:lnTo>
                    <a:pt x="251" y="8"/>
                  </a:lnTo>
                  <a:lnTo>
                    <a:pt x="249" y="4"/>
                  </a:lnTo>
                  <a:lnTo>
                    <a:pt x="245" y="1"/>
                  </a:lnTo>
                  <a:lnTo>
                    <a:pt x="241" y="0"/>
                  </a:lnTo>
                  <a:lnTo>
                    <a:pt x="236" y="0"/>
                  </a:lnTo>
                  <a:lnTo>
                    <a:pt x="23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16" name="Freeform 321">
              <a:extLst>
                <a:ext uri="{FF2B5EF4-FFF2-40B4-BE49-F238E27FC236}">
                  <a16:creationId xmlns:a16="http://schemas.microsoft.com/office/drawing/2014/main" id="{455BB051-9BE9-4E5A-B0A5-E1EF3A1E31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0" y="1474"/>
              <a:ext cx="60" cy="71"/>
            </a:xfrm>
            <a:custGeom>
              <a:avLst/>
              <a:gdLst>
                <a:gd name="T0" fmla="*/ 14 w 120"/>
                <a:gd name="T1" fmla="*/ 27 h 141"/>
                <a:gd name="T2" fmla="*/ 120 w 120"/>
                <a:gd name="T3" fmla="*/ 119 h 141"/>
                <a:gd name="T4" fmla="*/ 16 w 120"/>
                <a:gd name="T5" fmla="*/ 141 h 141"/>
                <a:gd name="T6" fmla="*/ 14 w 120"/>
                <a:gd name="T7" fmla="*/ 27 h 141"/>
                <a:gd name="T8" fmla="*/ 0 w 120"/>
                <a:gd name="T9" fmla="*/ 0 h 141"/>
                <a:gd name="T10" fmla="*/ 0 w 120"/>
                <a:gd name="T11" fmla="*/ 0 h 141"/>
                <a:gd name="T12" fmla="*/ 0 w 120"/>
                <a:gd name="T13" fmla="*/ 0 h 141"/>
                <a:gd name="T14" fmla="*/ 0 w 120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41">
                  <a:moveTo>
                    <a:pt x="14" y="27"/>
                  </a:moveTo>
                  <a:lnTo>
                    <a:pt x="120" y="119"/>
                  </a:lnTo>
                  <a:lnTo>
                    <a:pt x="16" y="141"/>
                  </a:lnTo>
                  <a:lnTo>
                    <a:pt x="14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17" name="Freeform 322">
              <a:extLst>
                <a:ext uri="{FF2B5EF4-FFF2-40B4-BE49-F238E27FC236}">
                  <a16:creationId xmlns:a16="http://schemas.microsoft.com/office/drawing/2014/main" id="{F90B1E0F-235A-4B6F-B734-8E4D52E5F2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4" y="1460"/>
              <a:ext cx="81" cy="92"/>
            </a:xfrm>
            <a:custGeom>
              <a:avLst/>
              <a:gdLst>
                <a:gd name="T0" fmla="*/ 5 w 162"/>
                <a:gd name="T1" fmla="*/ 173 h 184"/>
                <a:gd name="T2" fmla="*/ 5 w 162"/>
                <a:gd name="T3" fmla="*/ 173 h 184"/>
                <a:gd name="T4" fmla="*/ 1 w 162"/>
                <a:gd name="T5" fmla="*/ 28 h 184"/>
                <a:gd name="T6" fmla="*/ 0 w 162"/>
                <a:gd name="T7" fmla="*/ 0 h 184"/>
                <a:gd name="T8" fmla="*/ 22 w 162"/>
                <a:gd name="T9" fmla="*/ 18 h 184"/>
                <a:gd name="T10" fmla="*/ 156 w 162"/>
                <a:gd name="T11" fmla="*/ 134 h 184"/>
                <a:gd name="T12" fmla="*/ 158 w 162"/>
                <a:gd name="T13" fmla="*/ 136 h 184"/>
                <a:gd name="T14" fmla="*/ 160 w 162"/>
                <a:gd name="T15" fmla="*/ 138 h 184"/>
                <a:gd name="T16" fmla="*/ 162 w 162"/>
                <a:gd name="T17" fmla="*/ 141 h 184"/>
                <a:gd name="T18" fmla="*/ 162 w 162"/>
                <a:gd name="T19" fmla="*/ 144 h 184"/>
                <a:gd name="T20" fmla="*/ 160 w 162"/>
                <a:gd name="T21" fmla="*/ 149 h 184"/>
                <a:gd name="T22" fmla="*/ 158 w 162"/>
                <a:gd name="T23" fmla="*/ 153 h 184"/>
                <a:gd name="T24" fmla="*/ 153 w 162"/>
                <a:gd name="T25" fmla="*/ 156 h 184"/>
                <a:gd name="T26" fmla="*/ 149 w 162"/>
                <a:gd name="T27" fmla="*/ 157 h 184"/>
                <a:gd name="T28" fmla="*/ 147 w 162"/>
                <a:gd name="T29" fmla="*/ 157 h 184"/>
                <a:gd name="T30" fmla="*/ 144 w 162"/>
                <a:gd name="T31" fmla="*/ 156 h 184"/>
                <a:gd name="T32" fmla="*/ 142 w 162"/>
                <a:gd name="T33" fmla="*/ 154 h 184"/>
                <a:gd name="T34" fmla="*/ 140 w 162"/>
                <a:gd name="T35" fmla="*/ 153 h 184"/>
                <a:gd name="T36" fmla="*/ 140 w 162"/>
                <a:gd name="T37" fmla="*/ 153 h 184"/>
                <a:gd name="T38" fmla="*/ 27 w 162"/>
                <a:gd name="T39" fmla="*/ 55 h 184"/>
                <a:gd name="T40" fmla="*/ 29 w 162"/>
                <a:gd name="T41" fmla="*/ 172 h 184"/>
                <a:gd name="T42" fmla="*/ 29 w 162"/>
                <a:gd name="T43" fmla="*/ 172 h 184"/>
                <a:gd name="T44" fmla="*/ 29 w 162"/>
                <a:gd name="T45" fmla="*/ 172 h 184"/>
                <a:gd name="T46" fmla="*/ 29 w 162"/>
                <a:gd name="T47" fmla="*/ 172 h 184"/>
                <a:gd name="T48" fmla="*/ 29 w 162"/>
                <a:gd name="T49" fmla="*/ 172 h 184"/>
                <a:gd name="T50" fmla="*/ 29 w 162"/>
                <a:gd name="T51" fmla="*/ 172 h 184"/>
                <a:gd name="T52" fmla="*/ 28 w 162"/>
                <a:gd name="T53" fmla="*/ 176 h 184"/>
                <a:gd name="T54" fmla="*/ 26 w 162"/>
                <a:gd name="T55" fmla="*/ 181 h 184"/>
                <a:gd name="T56" fmla="*/ 21 w 162"/>
                <a:gd name="T57" fmla="*/ 183 h 184"/>
                <a:gd name="T58" fmla="*/ 16 w 162"/>
                <a:gd name="T59" fmla="*/ 184 h 184"/>
                <a:gd name="T60" fmla="*/ 12 w 162"/>
                <a:gd name="T61" fmla="*/ 183 h 184"/>
                <a:gd name="T62" fmla="*/ 8 w 162"/>
                <a:gd name="T63" fmla="*/ 181 h 184"/>
                <a:gd name="T64" fmla="*/ 6 w 162"/>
                <a:gd name="T65" fmla="*/ 177 h 184"/>
                <a:gd name="T66" fmla="*/ 5 w 162"/>
                <a:gd name="T67" fmla="*/ 173 h 184"/>
                <a:gd name="T68" fmla="*/ 13 w 162"/>
                <a:gd name="T69" fmla="*/ 28 h 184"/>
                <a:gd name="T70" fmla="*/ 1 w 162"/>
                <a:gd name="T71" fmla="*/ 28 h 184"/>
                <a:gd name="T72" fmla="*/ 13 w 162"/>
                <a:gd name="T73" fmla="*/ 28 h 184"/>
                <a:gd name="T74" fmla="*/ 22 w 162"/>
                <a:gd name="T75" fmla="*/ 18 h 184"/>
                <a:gd name="T76" fmla="*/ 13 w 162"/>
                <a:gd name="T77" fmla="*/ 28 h 184"/>
                <a:gd name="T78" fmla="*/ 13 w 162"/>
                <a:gd name="T79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84">
                  <a:moveTo>
                    <a:pt x="5" y="173"/>
                  </a:moveTo>
                  <a:lnTo>
                    <a:pt x="5" y="173"/>
                  </a:lnTo>
                  <a:lnTo>
                    <a:pt x="1" y="28"/>
                  </a:lnTo>
                  <a:lnTo>
                    <a:pt x="0" y="0"/>
                  </a:lnTo>
                  <a:lnTo>
                    <a:pt x="22" y="18"/>
                  </a:lnTo>
                  <a:lnTo>
                    <a:pt x="156" y="134"/>
                  </a:lnTo>
                  <a:lnTo>
                    <a:pt x="158" y="136"/>
                  </a:lnTo>
                  <a:lnTo>
                    <a:pt x="160" y="138"/>
                  </a:lnTo>
                  <a:lnTo>
                    <a:pt x="162" y="141"/>
                  </a:lnTo>
                  <a:lnTo>
                    <a:pt x="162" y="144"/>
                  </a:lnTo>
                  <a:lnTo>
                    <a:pt x="160" y="149"/>
                  </a:lnTo>
                  <a:lnTo>
                    <a:pt x="158" y="153"/>
                  </a:lnTo>
                  <a:lnTo>
                    <a:pt x="153" y="156"/>
                  </a:lnTo>
                  <a:lnTo>
                    <a:pt x="149" y="157"/>
                  </a:lnTo>
                  <a:lnTo>
                    <a:pt x="147" y="157"/>
                  </a:lnTo>
                  <a:lnTo>
                    <a:pt x="144" y="156"/>
                  </a:lnTo>
                  <a:lnTo>
                    <a:pt x="142" y="154"/>
                  </a:lnTo>
                  <a:lnTo>
                    <a:pt x="140" y="153"/>
                  </a:lnTo>
                  <a:lnTo>
                    <a:pt x="140" y="153"/>
                  </a:lnTo>
                  <a:lnTo>
                    <a:pt x="27" y="55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8" y="176"/>
                  </a:lnTo>
                  <a:lnTo>
                    <a:pt x="26" y="181"/>
                  </a:lnTo>
                  <a:lnTo>
                    <a:pt x="21" y="183"/>
                  </a:lnTo>
                  <a:lnTo>
                    <a:pt x="16" y="184"/>
                  </a:lnTo>
                  <a:lnTo>
                    <a:pt x="12" y="183"/>
                  </a:lnTo>
                  <a:lnTo>
                    <a:pt x="8" y="181"/>
                  </a:lnTo>
                  <a:lnTo>
                    <a:pt x="6" y="177"/>
                  </a:lnTo>
                  <a:lnTo>
                    <a:pt x="5" y="173"/>
                  </a:lnTo>
                  <a:close/>
                  <a:moveTo>
                    <a:pt x="13" y="28"/>
                  </a:moveTo>
                  <a:lnTo>
                    <a:pt x="1" y="28"/>
                  </a:lnTo>
                  <a:lnTo>
                    <a:pt x="13" y="28"/>
                  </a:lnTo>
                  <a:lnTo>
                    <a:pt x="22" y="18"/>
                  </a:lnTo>
                  <a:lnTo>
                    <a:pt x="13" y="28"/>
                  </a:lnTo>
                  <a:lnTo>
                    <a:pt x="13" y="2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18" name="Freeform 323">
              <a:extLst>
                <a:ext uri="{FF2B5EF4-FFF2-40B4-BE49-F238E27FC236}">
                  <a16:creationId xmlns:a16="http://schemas.microsoft.com/office/drawing/2014/main" id="{13C66C4F-A7FA-4BA9-95EF-12AEE37C5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" y="1405"/>
              <a:ext cx="113" cy="143"/>
            </a:xfrm>
            <a:custGeom>
              <a:avLst/>
              <a:gdLst>
                <a:gd name="T0" fmla="*/ 198 w 227"/>
                <a:gd name="T1" fmla="*/ 0 h 284"/>
                <a:gd name="T2" fmla="*/ 227 w 227"/>
                <a:gd name="T3" fmla="*/ 28 h 284"/>
                <a:gd name="T4" fmla="*/ 0 w 227"/>
                <a:gd name="T5" fmla="*/ 284 h 284"/>
                <a:gd name="T6" fmla="*/ 198 w 227"/>
                <a:gd name="T7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84">
                  <a:moveTo>
                    <a:pt x="198" y="0"/>
                  </a:moveTo>
                  <a:lnTo>
                    <a:pt x="227" y="28"/>
                  </a:lnTo>
                  <a:lnTo>
                    <a:pt x="0" y="284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19" name="Freeform 324">
              <a:extLst>
                <a:ext uri="{FF2B5EF4-FFF2-40B4-BE49-F238E27FC236}">
                  <a16:creationId xmlns:a16="http://schemas.microsoft.com/office/drawing/2014/main" id="{9C7031C4-F3BE-4371-ACB9-77F05D0F5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" y="1405"/>
              <a:ext cx="113" cy="143"/>
            </a:xfrm>
            <a:custGeom>
              <a:avLst/>
              <a:gdLst>
                <a:gd name="T0" fmla="*/ 0 w 227"/>
                <a:gd name="T1" fmla="*/ 28 h 284"/>
                <a:gd name="T2" fmla="*/ 29 w 227"/>
                <a:gd name="T3" fmla="*/ 0 h 284"/>
                <a:gd name="T4" fmla="*/ 227 w 227"/>
                <a:gd name="T5" fmla="*/ 284 h 284"/>
                <a:gd name="T6" fmla="*/ 0 w 227"/>
                <a:gd name="T7" fmla="*/ 2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84">
                  <a:moveTo>
                    <a:pt x="0" y="28"/>
                  </a:moveTo>
                  <a:lnTo>
                    <a:pt x="29" y="0"/>
                  </a:lnTo>
                  <a:lnTo>
                    <a:pt x="227" y="28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20" name="Freeform 325">
              <a:extLst>
                <a:ext uri="{FF2B5EF4-FFF2-40B4-BE49-F238E27FC236}">
                  <a16:creationId xmlns:a16="http://schemas.microsoft.com/office/drawing/2014/main" id="{6EC508AC-E9D2-43DE-947E-BEB75A5E3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" y="1332"/>
              <a:ext cx="256" cy="88"/>
            </a:xfrm>
            <a:custGeom>
              <a:avLst/>
              <a:gdLst>
                <a:gd name="T0" fmla="*/ 511 w 511"/>
                <a:gd name="T1" fmla="*/ 90 h 175"/>
                <a:gd name="T2" fmla="*/ 511 w 511"/>
                <a:gd name="T3" fmla="*/ 0 h 175"/>
                <a:gd name="T4" fmla="*/ 0 w 511"/>
                <a:gd name="T5" fmla="*/ 5 h 175"/>
                <a:gd name="T6" fmla="*/ 0 w 511"/>
                <a:gd name="T7" fmla="*/ 90 h 175"/>
                <a:gd name="T8" fmla="*/ 114 w 511"/>
                <a:gd name="T9" fmla="*/ 175 h 175"/>
                <a:gd name="T10" fmla="*/ 143 w 511"/>
                <a:gd name="T11" fmla="*/ 147 h 175"/>
                <a:gd name="T12" fmla="*/ 370 w 511"/>
                <a:gd name="T13" fmla="*/ 147 h 175"/>
                <a:gd name="T14" fmla="*/ 397 w 511"/>
                <a:gd name="T15" fmla="*/ 175 h 175"/>
                <a:gd name="T16" fmla="*/ 511 w 511"/>
                <a:gd name="T17" fmla="*/ 9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1" h="175">
                  <a:moveTo>
                    <a:pt x="511" y="90"/>
                  </a:moveTo>
                  <a:lnTo>
                    <a:pt x="511" y="0"/>
                  </a:lnTo>
                  <a:lnTo>
                    <a:pt x="0" y="5"/>
                  </a:lnTo>
                  <a:lnTo>
                    <a:pt x="0" y="90"/>
                  </a:lnTo>
                  <a:lnTo>
                    <a:pt x="114" y="175"/>
                  </a:lnTo>
                  <a:lnTo>
                    <a:pt x="143" y="147"/>
                  </a:lnTo>
                  <a:lnTo>
                    <a:pt x="370" y="147"/>
                  </a:lnTo>
                  <a:lnTo>
                    <a:pt x="397" y="175"/>
                  </a:lnTo>
                  <a:lnTo>
                    <a:pt x="511" y="9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21" name="Freeform 326">
              <a:extLst>
                <a:ext uri="{FF2B5EF4-FFF2-40B4-BE49-F238E27FC236}">
                  <a16:creationId xmlns:a16="http://schemas.microsoft.com/office/drawing/2014/main" id="{EBD01B52-7A10-4BB1-B2CF-B7C95A731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" y="1400"/>
              <a:ext cx="380" cy="153"/>
            </a:xfrm>
            <a:custGeom>
              <a:avLst/>
              <a:gdLst>
                <a:gd name="T0" fmla="*/ 265 w 761"/>
                <a:gd name="T1" fmla="*/ 0 h 308"/>
                <a:gd name="T2" fmla="*/ 260 w 761"/>
                <a:gd name="T3" fmla="*/ 2 h 308"/>
                <a:gd name="T4" fmla="*/ 2 w 761"/>
                <a:gd name="T5" fmla="*/ 288 h 308"/>
                <a:gd name="T6" fmla="*/ 0 w 761"/>
                <a:gd name="T7" fmla="*/ 296 h 308"/>
                <a:gd name="T8" fmla="*/ 3 w 761"/>
                <a:gd name="T9" fmla="*/ 304 h 308"/>
                <a:gd name="T10" fmla="*/ 12 w 761"/>
                <a:gd name="T11" fmla="*/ 308 h 308"/>
                <a:gd name="T12" fmla="*/ 20 w 761"/>
                <a:gd name="T13" fmla="*/ 303 h 308"/>
                <a:gd name="T14" fmla="*/ 31 w 761"/>
                <a:gd name="T15" fmla="*/ 291 h 308"/>
                <a:gd name="T16" fmla="*/ 58 w 761"/>
                <a:gd name="T17" fmla="*/ 260 h 308"/>
                <a:gd name="T18" fmla="*/ 98 w 761"/>
                <a:gd name="T19" fmla="*/ 217 h 308"/>
                <a:gd name="T20" fmla="*/ 144 w 761"/>
                <a:gd name="T21" fmla="*/ 166 h 308"/>
                <a:gd name="T22" fmla="*/ 189 w 761"/>
                <a:gd name="T23" fmla="*/ 115 h 308"/>
                <a:gd name="T24" fmla="*/ 229 w 761"/>
                <a:gd name="T25" fmla="*/ 70 h 308"/>
                <a:gd name="T26" fmla="*/ 259 w 761"/>
                <a:gd name="T27" fmla="*/ 38 h 308"/>
                <a:gd name="T28" fmla="*/ 272 w 761"/>
                <a:gd name="T29" fmla="*/ 24 h 308"/>
                <a:gd name="T30" fmla="*/ 283 w 761"/>
                <a:gd name="T31" fmla="*/ 24 h 308"/>
                <a:gd name="T32" fmla="*/ 308 w 761"/>
                <a:gd name="T33" fmla="*/ 24 h 308"/>
                <a:gd name="T34" fmla="*/ 342 w 761"/>
                <a:gd name="T35" fmla="*/ 24 h 308"/>
                <a:gd name="T36" fmla="*/ 380 w 761"/>
                <a:gd name="T37" fmla="*/ 24 h 308"/>
                <a:gd name="T38" fmla="*/ 418 w 761"/>
                <a:gd name="T39" fmla="*/ 24 h 308"/>
                <a:gd name="T40" fmla="*/ 451 w 761"/>
                <a:gd name="T41" fmla="*/ 24 h 308"/>
                <a:gd name="T42" fmla="*/ 476 w 761"/>
                <a:gd name="T43" fmla="*/ 24 h 308"/>
                <a:gd name="T44" fmla="*/ 488 w 761"/>
                <a:gd name="T45" fmla="*/ 24 h 308"/>
                <a:gd name="T46" fmla="*/ 501 w 761"/>
                <a:gd name="T47" fmla="*/ 38 h 308"/>
                <a:gd name="T48" fmla="*/ 531 w 761"/>
                <a:gd name="T49" fmla="*/ 70 h 308"/>
                <a:gd name="T50" fmla="*/ 571 w 761"/>
                <a:gd name="T51" fmla="*/ 115 h 308"/>
                <a:gd name="T52" fmla="*/ 616 w 761"/>
                <a:gd name="T53" fmla="*/ 166 h 308"/>
                <a:gd name="T54" fmla="*/ 662 w 761"/>
                <a:gd name="T55" fmla="*/ 217 h 308"/>
                <a:gd name="T56" fmla="*/ 701 w 761"/>
                <a:gd name="T57" fmla="*/ 260 h 308"/>
                <a:gd name="T58" fmla="*/ 729 w 761"/>
                <a:gd name="T59" fmla="*/ 291 h 308"/>
                <a:gd name="T60" fmla="*/ 739 w 761"/>
                <a:gd name="T61" fmla="*/ 303 h 308"/>
                <a:gd name="T62" fmla="*/ 748 w 761"/>
                <a:gd name="T63" fmla="*/ 308 h 308"/>
                <a:gd name="T64" fmla="*/ 756 w 761"/>
                <a:gd name="T65" fmla="*/ 304 h 308"/>
                <a:gd name="T66" fmla="*/ 761 w 761"/>
                <a:gd name="T67" fmla="*/ 296 h 308"/>
                <a:gd name="T68" fmla="*/ 757 w 761"/>
                <a:gd name="T69" fmla="*/ 288 h 308"/>
                <a:gd name="T70" fmla="*/ 500 w 761"/>
                <a:gd name="T71" fmla="*/ 2 h 308"/>
                <a:gd name="T72" fmla="*/ 496 w 761"/>
                <a:gd name="T73" fmla="*/ 0 h 308"/>
                <a:gd name="T74" fmla="*/ 267 w 761"/>
                <a:gd name="T75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1" h="308">
                  <a:moveTo>
                    <a:pt x="267" y="0"/>
                  </a:moveTo>
                  <a:lnTo>
                    <a:pt x="265" y="0"/>
                  </a:lnTo>
                  <a:lnTo>
                    <a:pt x="262" y="1"/>
                  </a:lnTo>
                  <a:lnTo>
                    <a:pt x="260" y="2"/>
                  </a:lnTo>
                  <a:lnTo>
                    <a:pt x="258" y="4"/>
                  </a:lnTo>
                  <a:lnTo>
                    <a:pt x="2" y="288"/>
                  </a:lnTo>
                  <a:lnTo>
                    <a:pt x="0" y="291"/>
                  </a:lnTo>
                  <a:lnTo>
                    <a:pt x="0" y="296"/>
                  </a:lnTo>
                  <a:lnTo>
                    <a:pt x="1" y="301"/>
                  </a:lnTo>
                  <a:lnTo>
                    <a:pt x="3" y="304"/>
                  </a:lnTo>
                  <a:lnTo>
                    <a:pt x="7" y="306"/>
                  </a:lnTo>
                  <a:lnTo>
                    <a:pt x="12" y="308"/>
                  </a:lnTo>
                  <a:lnTo>
                    <a:pt x="17" y="306"/>
                  </a:lnTo>
                  <a:lnTo>
                    <a:pt x="20" y="303"/>
                  </a:lnTo>
                  <a:lnTo>
                    <a:pt x="23" y="300"/>
                  </a:lnTo>
                  <a:lnTo>
                    <a:pt x="31" y="291"/>
                  </a:lnTo>
                  <a:lnTo>
                    <a:pt x="43" y="278"/>
                  </a:lnTo>
                  <a:lnTo>
                    <a:pt x="58" y="260"/>
                  </a:lnTo>
                  <a:lnTo>
                    <a:pt x="77" y="240"/>
                  </a:lnTo>
                  <a:lnTo>
                    <a:pt x="98" y="217"/>
                  </a:lnTo>
                  <a:lnTo>
                    <a:pt x="121" y="192"/>
                  </a:lnTo>
                  <a:lnTo>
                    <a:pt x="144" y="166"/>
                  </a:lnTo>
                  <a:lnTo>
                    <a:pt x="167" y="141"/>
                  </a:lnTo>
                  <a:lnTo>
                    <a:pt x="189" y="115"/>
                  </a:lnTo>
                  <a:lnTo>
                    <a:pt x="210" y="92"/>
                  </a:lnTo>
                  <a:lnTo>
                    <a:pt x="229" y="70"/>
                  </a:lnTo>
                  <a:lnTo>
                    <a:pt x="246" y="53"/>
                  </a:lnTo>
                  <a:lnTo>
                    <a:pt x="259" y="38"/>
                  </a:lnTo>
                  <a:lnTo>
                    <a:pt x="268" y="29"/>
                  </a:lnTo>
                  <a:lnTo>
                    <a:pt x="272" y="24"/>
                  </a:lnTo>
                  <a:lnTo>
                    <a:pt x="275" y="24"/>
                  </a:lnTo>
                  <a:lnTo>
                    <a:pt x="283" y="24"/>
                  </a:lnTo>
                  <a:lnTo>
                    <a:pt x="295" y="24"/>
                  </a:lnTo>
                  <a:lnTo>
                    <a:pt x="308" y="24"/>
                  </a:lnTo>
                  <a:lnTo>
                    <a:pt x="324" y="24"/>
                  </a:lnTo>
                  <a:lnTo>
                    <a:pt x="342" y="24"/>
                  </a:lnTo>
                  <a:lnTo>
                    <a:pt x="360" y="24"/>
                  </a:lnTo>
                  <a:lnTo>
                    <a:pt x="380" y="24"/>
                  </a:lnTo>
                  <a:lnTo>
                    <a:pt x="399" y="24"/>
                  </a:lnTo>
                  <a:lnTo>
                    <a:pt x="418" y="24"/>
                  </a:lnTo>
                  <a:lnTo>
                    <a:pt x="435" y="24"/>
                  </a:lnTo>
                  <a:lnTo>
                    <a:pt x="451" y="24"/>
                  </a:lnTo>
                  <a:lnTo>
                    <a:pt x="465" y="24"/>
                  </a:lnTo>
                  <a:lnTo>
                    <a:pt x="476" y="24"/>
                  </a:lnTo>
                  <a:lnTo>
                    <a:pt x="485" y="24"/>
                  </a:lnTo>
                  <a:lnTo>
                    <a:pt x="488" y="24"/>
                  </a:lnTo>
                  <a:lnTo>
                    <a:pt x="491" y="29"/>
                  </a:lnTo>
                  <a:lnTo>
                    <a:pt x="501" y="38"/>
                  </a:lnTo>
                  <a:lnTo>
                    <a:pt x="513" y="53"/>
                  </a:lnTo>
                  <a:lnTo>
                    <a:pt x="531" y="70"/>
                  </a:lnTo>
                  <a:lnTo>
                    <a:pt x="549" y="92"/>
                  </a:lnTo>
                  <a:lnTo>
                    <a:pt x="571" y="115"/>
                  </a:lnTo>
                  <a:lnTo>
                    <a:pt x="593" y="141"/>
                  </a:lnTo>
                  <a:lnTo>
                    <a:pt x="616" y="166"/>
                  </a:lnTo>
                  <a:lnTo>
                    <a:pt x="639" y="192"/>
                  </a:lnTo>
                  <a:lnTo>
                    <a:pt x="662" y="217"/>
                  </a:lnTo>
                  <a:lnTo>
                    <a:pt x="683" y="240"/>
                  </a:lnTo>
                  <a:lnTo>
                    <a:pt x="701" y="260"/>
                  </a:lnTo>
                  <a:lnTo>
                    <a:pt x="716" y="278"/>
                  </a:lnTo>
                  <a:lnTo>
                    <a:pt x="729" y="291"/>
                  </a:lnTo>
                  <a:lnTo>
                    <a:pt x="737" y="300"/>
                  </a:lnTo>
                  <a:lnTo>
                    <a:pt x="739" y="303"/>
                  </a:lnTo>
                  <a:lnTo>
                    <a:pt x="743" y="306"/>
                  </a:lnTo>
                  <a:lnTo>
                    <a:pt x="748" y="308"/>
                  </a:lnTo>
                  <a:lnTo>
                    <a:pt x="753" y="306"/>
                  </a:lnTo>
                  <a:lnTo>
                    <a:pt x="756" y="304"/>
                  </a:lnTo>
                  <a:lnTo>
                    <a:pt x="759" y="301"/>
                  </a:lnTo>
                  <a:lnTo>
                    <a:pt x="761" y="296"/>
                  </a:lnTo>
                  <a:lnTo>
                    <a:pt x="760" y="291"/>
                  </a:lnTo>
                  <a:lnTo>
                    <a:pt x="757" y="288"/>
                  </a:lnTo>
                  <a:lnTo>
                    <a:pt x="502" y="4"/>
                  </a:lnTo>
                  <a:lnTo>
                    <a:pt x="500" y="2"/>
                  </a:lnTo>
                  <a:lnTo>
                    <a:pt x="498" y="1"/>
                  </a:lnTo>
                  <a:lnTo>
                    <a:pt x="496" y="0"/>
                  </a:lnTo>
                  <a:lnTo>
                    <a:pt x="494" y="0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22" name="Freeform 327">
              <a:extLst>
                <a:ext uri="{FF2B5EF4-FFF2-40B4-BE49-F238E27FC236}">
                  <a16:creationId xmlns:a16="http://schemas.microsoft.com/office/drawing/2014/main" id="{2AD51A05-4897-4F98-A837-FBDE1B9387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1" y="1329"/>
              <a:ext cx="267" cy="99"/>
            </a:xfrm>
            <a:custGeom>
              <a:avLst/>
              <a:gdLst>
                <a:gd name="T0" fmla="*/ 0 w 534"/>
                <a:gd name="T1" fmla="*/ 0 h 198"/>
                <a:gd name="T2" fmla="*/ 126 w 534"/>
                <a:gd name="T3" fmla="*/ 198 h 198"/>
                <a:gd name="T4" fmla="*/ 140 w 534"/>
                <a:gd name="T5" fmla="*/ 183 h 198"/>
                <a:gd name="T6" fmla="*/ 159 w 534"/>
                <a:gd name="T7" fmla="*/ 165 h 198"/>
                <a:gd name="T8" fmla="*/ 170 w 534"/>
                <a:gd name="T9" fmla="*/ 165 h 198"/>
                <a:gd name="T10" fmla="*/ 195 w 534"/>
                <a:gd name="T11" fmla="*/ 165 h 198"/>
                <a:gd name="T12" fmla="*/ 229 w 534"/>
                <a:gd name="T13" fmla="*/ 165 h 198"/>
                <a:gd name="T14" fmla="*/ 267 w 534"/>
                <a:gd name="T15" fmla="*/ 165 h 198"/>
                <a:gd name="T16" fmla="*/ 305 w 534"/>
                <a:gd name="T17" fmla="*/ 165 h 198"/>
                <a:gd name="T18" fmla="*/ 338 w 534"/>
                <a:gd name="T19" fmla="*/ 165 h 198"/>
                <a:gd name="T20" fmla="*/ 363 w 534"/>
                <a:gd name="T21" fmla="*/ 165 h 198"/>
                <a:gd name="T22" fmla="*/ 375 w 534"/>
                <a:gd name="T23" fmla="*/ 165 h 198"/>
                <a:gd name="T24" fmla="*/ 393 w 534"/>
                <a:gd name="T25" fmla="*/ 183 h 198"/>
                <a:gd name="T26" fmla="*/ 407 w 534"/>
                <a:gd name="T27" fmla="*/ 198 h 198"/>
                <a:gd name="T28" fmla="*/ 534 w 534"/>
                <a:gd name="T29" fmla="*/ 0 h 198"/>
                <a:gd name="T30" fmla="*/ 510 w 534"/>
                <a:gd name="T31" fmla="*/ 24 h 198"/>
                <a:gd name="T32" fmla="*/ 510 w 534"/>
                <a:gd name="T33" fmla="*/ 59 h 198"/>
                <a:gd name="T34" fmla="*/ 510 w 534"/>
                <a:gd name="T35" fmla="*/ 90 h 198"/>
                <a:gd name="T36" fmla="*/ 492 w 534"/>
                <a:gd name="T37" fmla="*/ 103 h 198"/>
                <a:gd name="T38" fmla="*/ 461 w 534"/>
                <a:gd name="T39" fmla="*/ 126 h 198"/>
                <a:gd name="T40" fmla="*/ 430 w 534"/>
                <a:gd name="T41" fmla="*/ 150 h 198"/>
                <a:gd name="T42" fmla="*/ 410 w 534"/>
                <a:gd name="T43" fmla="*/ 165 h 198"/>
                <a:gd name="T44" fmla="*/ 395 w 534"/>
                <a:gd name="T45" fmla="*/ 150 h 198"/>
                <a:gd name="T46" fmla="*/ 385 w 534"/>
                <a:gd name="T47" fmla="*/ 141 h 198"/>
                <a:gd name="T48" fmla="*/ 146 w 534"/>
                <a:gd name="T49" fmla="*/ 143 h 198"/>
                <a:gd name="T50" fmla="*/ 131 w 534"/>
                <a:gd name="T51" fmla="*/ 158 h 198"/>
                <a:gd name="T52" fmla="*/ 116 w 534"/>
                <a:gd name="T53" fmla="*/ 160 h 198"/>
                <a:gd name="T54" fmla="*/ 88 w 534"/>
                <a:gd name="T55" fmla="*/ 139 h 198"/>
                <a:gd name="T56" fmla="*/ 55 w 534"/>
                <a:gd name="T57" fmla="*/ 114 h 198"/>
                <a:gd name="T58" fmla="*/ 30 w 534"/>
                <a:gd name="T59" fmla="*/ 95 h 198"/>
                <a:gd name="T60" fmla="*/ 24 w 534"/>
                <a:gd name="T61" fmla="*/ 79 h 198"/>
                <a:gd name="T62" fmla="*/ 24 w 534"/>
                <a:gd name="T63" fmla="*/ 40 h 198"/>
                <a:gd name="T64" fmla="*/ 33 w 534"/>
                <a:gd name="T65" fmla="*/ 24 h 198"/>
                <a:gd name="T66" fmla="*/ 74 w 534"/>
                <a:gd name="T67" fmla="*/ 24 h 198"/>
                <a:gd name="T68" fmla="*/ 141 w 534"/>
                <a:gd name="T69" fmla="*/ 24 h 198"/>
                <a:gd name="T70" fmla="*/ 223 w 534"/>
                <a:gd name="T71" fmla="*/ 24 h 198"/>
                <a:gd name="T72" fmla="*/ 311 w 534"/>
                <a:gd name="T73" fmla="*/ 24 h 198"/>
                <a:gd name="T74" fmla="*/ 392 w 534"/>
                <a:gd name="T75" fmla="*/ 24 h 198"/>
                <a:gd name="T76" fmla="*/ 459 w 534"/>
                <a:gd name="T77" fmla="*/ 24 h 198"/>
                <a:gd name="T78" fmla="*/ 501 w 534"/>
                <a:gd name="T79" fmla="*/ 2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4" h="198">
                  <a:moveTo>
                    <a:pt x="522" y="0"/>
                  </a:moveTo>
                  <a:lnTo>
                    <a:pt x="0" y="0"/>
                  </a:lnTo>
                  <a:lnTo>
                    <a:pt x="0" y="102"/>
                  </a:lnTo>
                  <a:lnTo>
                    <a:pt x="126" y="198"/>
                  </a:lnTo>
                  <a:lnTo>
                    <a:pt x="131" y="193"/>
                  </a:lnTo>
                  <a:lnTo>
                    <a:pt x="140" y="183"/>
                  </a:lnTo>
                  <a:lnTo>
                    <a:pt x="152" y="172"/>
                  </a:lnTo>
                  <a:lnTo>
                    <a:pt x="159" y="165"/>
                  </a:lnTo>
                  <a:lnTo>
                    <a:pt x="162" y="165"/>
                  </a:lnTo>
                  <a:lnTo>
                    <a:pt x="170" y="165"/>
                  </a:lnTo>
                  <a:lnTo>
                    <a:pt x="182" y="165"/>
                  </a:lnTo>
                  <a:lnTo>
                    <a:pt x="195" y="165"/>
                  </a:lnTo>
                  <a:lnTo>
                    <a:pt x="211" y="165"/>
                  </a:lnTo>
                  <a:lnTo>
                    <a:pt x="229" y="165"/>
                  </a:lnTo>
                  <a:lnTo>
                    <a:pt x="247" y="165"/>
                  </a:lnTo>
                  <a:lnTo>
                    <a:pt x="267" y="165"/>
                  </a:lnTo>
                  <a:lnTo>
                    <a:pt x="286" y="165"/>
                  </a:lnTo>
                  <a:lnTo>
                    <a:pt x="305" y="165"/>
                  </a:lnTo>
                  <a:lnTo>
                    <a:pt x="322" y="165"/>
                  </a:lnTo>
                  <a:lnTo>
                    <a:pt x="338" y="165"/>
                  </a:lnTo>
                  <a:lnTo>
                    <a:pt x="352" y="165"/>
                  </a:lnTo>
                  <a:lnTo>
                    <a:pt x="363" y="165"/>
                  </a:lnTo>
                  <a:lnTo>
                    <a:pt x="372" y="165"/>
                  </a:lnTo>
                  <a:lnTo>
                    <a:pt x="375" y="165"/>
                  </a:lnTo>
                  <a:lnTo>
                    <a:pt x="382" y="172"/>
                  </a:lnTo>
                  <a:lnTo>
                    <a:pt x="393" y="183"/>
                  </a:lnTo>
                  <a:lnTo>
                    <a:pt x="403" y="193"/>
                  </a:lnTo>
                  <a:lnTo>
                    <a:pt x="407" y="198"/>
                  </a:lnTo>
                  <a:lnTo>
                    <a:pt x="534" y="102"/>
                  </a:lnTo>
                  <a:lnTo>
                    <a:pt x="534" y="0"/>
                  </a:lnTo>
                  <a:lnTo>
                    <a:pt x="522" y="0"/>
                  </a:lnTo>
                  <a:close/>
                  <a:moveTo>
                    <a:pt x="510" y="24"/>
                  </a:moveTo>
                  <a:lnTo>
                    <a:pt x="510" y="40"/>
                  </a:lnTo>
                  <a:lnTo>
                    <a:pt x="510" y="59"/>
                  </a:lnTo>
                  <a:lnTo>
                    <a:pt x="510" y="79"/>
                  </a:lnTo>
                  <a:lnTo>
                    <a:pt x="510" y="90"/>
                  </a:lnTo>
                  <a:lnTo>
                    <a:pt x="504" y="95"/>
                  </a:lnTo>
                  <a:lnTo>
                    <a:pt x="492" y="103"/>
                  </a:lnTo>
                  <a:lnTo>
                    <a:pt x="479" y="114"/>
                  </a:lnTo>
                  <a:lnTo>
                    <a:pt x="461" y="126"/>
                  </a:lnTo>
                  <a:lnTo>
                    <a:pt x="445" y="139"/>
                  </a:lnTo>
                  <a:lnTo>
                    <a:pt x="430" y="150"/>
                  </a:lnTo>
                  <a:lnTo>
                    <a:pt x="418" y="160"/>
                  </a:lnTo>
                  <a:lnTo>
                    <a:pt x="410" y="165"/>
                  </a:lnTo>
                  <a:lnTo>
                    <a:pt x="403" y="158"/>
                  </a:lnTo>
                  <a:lnTo>
                    <a:pt x="395" y="150"/>
                  </a:lnTo>
                  <a:lnTo>
                    <a:pt x="388" y="143"/>
                  </a:lnTo>
                  <a:lnTo>
                    <a:pt x="385" y="141"/>
                  </a:lnTo>
                  <a:lnTo>
                    <a:pt x="148" y="141"/>
                  </a:lnTo>
                  <a:lnTo>
                    <a:pt x="146" y="143"/>
                  </a:lnTo>
                  <a:lnTo>
                    <a:pt x="139" y="150"/>
                  </a:lnTo>
                  <a:lnTo>
                    <a:pt x="131" y="158"/>
                  </a:lnTo>
                  <a:lnTo>
                    <a:pt x="124" y="165"/>
                  </a:lnTo>
                  <a:lnTo>
                    <a:pt x="116" y="160"/>
                  </a:lnTo>
                  <a:lnTo>
                    <a:pt x="103" y="150"/>
                  </a:lnTo>
                  <a:lnTo>
                    <a:pt x="88" y="139"/>
                  </a:lnTo>
                  <a:lnTo>
                    <a:pt x="72" y="126"/>
                  </a:lnTo>
                  <a:lnTo>
                    <a:pt x="55" y="114"/>
                  </a:lnTo>
                  <a:lnTo>
                    <a:pt x="41" y="103"/>
                  </a:lnTo>
                  <a:lnTo>
                    <a:pt x="30" y="95"/>
                  </a:lnTo>
                  <a:lnTo>
                    <a:pt x="24" y="90"/>
                  </a:lnTo>
                  <a:lnTo>
                    <a:pt x="24" y="79"/>
                  </a:lnTo>
                  <a:lnTo>
                    <a:pt x="24" y="59"/>
                  </a:lnTo>
                  <a:lnTo>
                    <a:pt x="24" y="40"/>
                  </a:lnTo>
                  <a:lnTo>
                    <a:pt x="24" y="24"/>
                  </a:lnTo>
                  <a:lnTo>
                    <a:pt x="33" y="24"/>
                  </a:lnTo>
                  <a:lnTo>
                    <a:pt x="50" y="24"/>
                  </a:lnTo>
                  <a:lnTo>
                    <a:pt x="74" y="24"/>
                  </a:lnTo>
                  <a:lnTo>
                    <a:pt x="106" y="24"/>
                  </a:lnTo>
                  <a:lnTo>
                    <a:pt x="141" y="24"/>
                  </a:lnTo>
                  <a:lnTo>
                    <a:pt x="182" y="24"/>
                  </a:lnTo>
                  <a:lnTo>
                    <a:pt x="223" y="24"/>
                  </a:lnTo>
                  <a:lnTo>
                    <a:pt x="267" y="24"/>
                  </a:lnTo>
                  <a:lnTo>
                    <a:pt x="311" y="24"/>
                  </a:lnTo>
                  <a:lnTo>
                    <a:pt x="352" y="24"/>
                  </a:lnTo>
                  <a:lnTo>
                    <a:pt x="392" y="24"/>
                  </a:lnTo>
                  <a:lnTo>
                    <a:pt x="428" y="24"/>
                  </a:lnTo>
                  <a:lnTo>
                    <a:pt x="459" y="24"/>
                  </a:lnTo>
                  <a:lnTo>
                    <a:pt x="483" y="24"/>
                  </a:lnTo>
                  <a:lnTo>
                    <a:pt x="501" y="24"/>
                  </a:lnTo>
                  <a:lnTo>
                    <a:pt x="51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23" name="Freeform 328">
              <a:extLst>
                <a:ext uri="{FF2B5EF4-FFF2-40B4-BE49-F238E27FC236}">
                  <a16:creationId xmlns:a16="http://schemas.microsoft.com/office/drawing/2014/main" id="{E9ED6F7B-2F51-4A52-BFE6-5CD74FE403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1" y="1216"/>
              <a:ext cx="387" cy="340"/>
            </a:xfrm>
            <a:custGeom>
              <a:avLst/>
              <a:gdLst>
                <a:gd name="T0" fmla="*/ 293 w 774"/>
                <a:gd name="T1" fmla="*/ 23 h 680"/>
                <a:gd name="T2" fmla="*/ 292 w 774"/>
                <a:gd name="T3" fmla="*/ 23 h 680"/>
                <a:gd name="T4" fmla="*/ 8 w 774"/>
                <a:gd name="T5" fmla="*/ 222 h 680"/>
                <a:gd name="T6" fmla="*/ 2 w 774"/>
                <a:gd name="T7" fmla="*/ 229 h 680"/>
                <a:gd name="T8" fmla="*/ 0 w 774"/>
                <a:gd name="T9" fmla="*/ 237 h 680"/>
                <a:gd name="T10" fmla="*/ 1 w 774"/>
                <a:gd name="T11" fmla="*/ 669 h 680"/>
                <a:gd name="T12" fmla="*/ 11 w 774"/>
                <a:gd name="T13" fmla="*/ 679 h 680"/>
                <a:gd name="T14" fmla="*/ 755 w 774"/>
                <a:gd name="T15" fmla="*/ 680 h 680"/>
                <a:gd name="T16" fmla="*/ 768 w 774"/>
                <a:gd name="T17" fmla="*/ 675 h 680"/>
                <a:gd name="T18" fmla="*/ 774 w 774"/>
                <a:gd name="T19" fmla="*/ 662 h 680"/>
                <a:gd name="T20" fmla="*/ 773 w 774"/>
                <a:gd name="T21" fmla="*/ 232 h 680"/>
                <a:gd name="T22" fmla="*/ 769 w 774"/>
                <a:gd name="T23" fmla="*/ 226 h 680"/>
                <a:gd name="T24" fmla="*/ 482 w 774"/>
                <a:gd name="T25" fmla="*/ 24 h 680"/>
                <a:gd name="T26" fmla="*/ 481 w 774"/>
                <a:gd name="T27" fmla="*/ 23 h 680"/>
                <a:gd name="T28" fmla="*/ 480 w 774"/>
                <a:gd name="T29" fmla="*/ 23 h 680"/>
                <a:gd name="T30" fmla="*/ 457 w 774"/>
                <a:gd name="T31" fmla="*/ 12 h 680"/>
                <a:gd name="T32" fmla="*/ 434 w 774"/>
                <a:gd name="T33" fmla="*/ 6 h 680"/>
                <a:gd name="T34" fmla="*/ 410 w 774"/>
                <a:gd name="T35" fmla="*/ 1 h 680"/>
                <a:gd name="T36" fmla="*/ 387 w 774"/>
                <a:gd name="T37" fmla="*/ 0 h 680"/>
                <a:gd name="T38" fmla="*/ 364 w 774"/>
                <a:gd name="T39" fmla="*/ 1 h 680"/>
                <a:gd name="T40" fmla="*/ 341 w 774"/>
                <a:gd name="T41" fmla="*/ 6 h 680"/>
                <a:gd name="T42" fmla="*/ 317 w 774"/>
                <a:gd name="T43" fmla="*/ 12 h 680"/>
                <a:gd name="T44" fmla="*/ 293 w 774"/>
                <a:gd name="T45" fmla="*/ 23 h 680"/>
                <a:gd name="T46" fmla="*/ 466 w 774"/>
                <a:gd name="T47" fmla="*/ 56 h 680"/>
                <a:gd name="T48" fmla="*/ 488 w 774"/>
                <a:gd name="T49" fmla="*/ 71 h 680"/>
                <a:gd name="T50" fmla="*/ 525 w 774"/>
                <a:gd name="T51" fmla="*/ 98 h 680"/>
                <a:gd name="T52" fmla="*/ 571 w 774"/>
                <a:gd name="T53" fmla="*/ 130 h 680"/>
                <a:gd name="T54" fmla="*/ 621 w 774"/>
                <a:gd name="T55" fmla="*/ 164 h 680"/>
                <a:gd name="T56" fmla="*/ 668 w 774"/>
                <a:gd name="T57" fmla="*/ 198 h 680"/>
                <a:gd name="T58" fmla="*/ 707 w 774"/>
                <a:gd name="T59" fmla="*/ 224 h 680"/>
                <a:gd name="T60" fmla="*/ 732 w 774"/>
                <a:gd name="T61" fmla="*/ 243 h 680"/>
                <a:gd name="T62" fmla="*/ 738 w 774"/>
                <a:gd name="T63" fmla="*/ 311 h 680"/>
                <a:gd name="T64" fmla="*/ 738 w 774"/>
                <a:gd name="T65" fmla="*/ 571 h 680"/>
                <a:gd name="T66" fmla="*/ 725 w 774"/>
                <a:gd name="T67" fmla="*/ 645 h 680"/>
                <a:gd name="T68" fmla="*/ 664 w 774"/>
                <a:gd name="T69" fmla="*/ 645 h 680"/>
                <a:gd name="T70" fmla="*/ 568 w 774"/>
                <a:gd name="T71" fmla="*/ 645 h 680"/>
                <a:gd name="T72" fmla="*/ 450 w 774"/>
                <a:gd name="T73" fmla="*/ 645 h 680"/>
                <a:gd name="T74" fmla="*/ 325 w 774"/>
                <a:gd name="T75" fmla="*/ 645 h 680"/>
                <a:gd name="T76" fmla="*/ 207 w 774"/>
                <a:gd name="T77" fmla="*/ 645 h 680"/>
                <a:gd name="T78" fmla="*/ 110 w 774"/>
                <a:gd name="T79" fmla="*/ 645 h 680"/>
                <a:gd name="T80" fmla="*/ 49 w 774"/>
                <a:gd name="T81" fmla="*/ 645 h 680"/>
                <a:gd name="T82" fmla="*/ 37 w 774"/>
                <a:gd name="T83" fmla="*/ 571 h 680"/>
                <a:gd name="T84" fmla="*/ 37 w 774"/>
                <a:gd name="T85" fmla="*/ 311 h 680"/>
                <a:gd name="T86" fmla="*/ 42 w 774"/>
                <a:gd name="T87" fmla="*/ 243 h 680"/>
                <a:gd name="T88" fmla="*/ 67 w 774"/>
                <a:gd name="T89" fmla="*/ 224 h 680"/>
                <a:gd name="T90" fmla="*/ 106 w 774"/>
                <a:gd name="T91" fmla="*/ 198 h 680"/>
                <a:gd name="T92" fmla="*/ 153 w 774"/>
                <a:gd name="T93" fmla="*/ 164 h 680"/>
                <a:gd name="T94" fmla="*/ 202 w 774"/>
                <a:gd name="T95" fmla="*/ 130 h 680"/>
                <a:gd name="T96" fmla="*/ 249 w 774"/>
                <a:gd name="T97" fmla="*/ 98 h 680"/>
                <a:gd name="T98" fmla="*/ 285 w 774"/>
                <a:gd name="T99" fmla="*/ 71 h 680"/>
                <a:gd name="T100" fmla="*/ 307 w 774"/>
                <a:gd name="T101" fmla="*/ 56 h 680"/>
                <a:gd name="T102" fmla="*/ 330 w 774"/>
                <a:gd name="T103" fmla="*/ 46 h 680"/>
                <a:gd name="T104" fmla="*/ 368 w 774"/>
                <a:gd name="T105" fmla="*/ 37 h 680"/>
                <a:gd name="T106" fmla="*/ 406 w 774"/>
                <a:gd name="T107" fmla="*/ 37 h 680"/>
                <a:gd name="T108" fmla="*/ 444 w 774"/>
                <a:gd name="T109" fmla="*/ 4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4" h="680">
                  <a:moveTo>
                    <a:pt x="293" y="23"/>
                  </a:moveTo>
                  <a:lnTo>
                    <a:pt x="293" y="23"/>
                  </a:lnTo>
                  <a:lnTo>
                    <a:pt x="292" y="23"/>
                  </a:lnTo>
                  <a:lnTo>
                    <a:pt x="292" y="23"/>
                  </a:lnTo>
                  <a:lnTo>
                    <a:pt x="291" y="24"/>
                  </a:lnTo>
                  <a:lnTo>
                    <a:pt x="8" y="222"/>
                  </a:lnTo>
                  <a:lnTo>
                    <a:pt x="4" y="226"/>
                  </a:lnTo>
                  <a:lnTo>
                    <a:pt x="2" y="229"/>
                  </a:lnTo>
                  <a:lnTo>
                    <a:pt x="1" y="232"/>
                  </a:lnTo>
                  <a:lnTo>
                    <a:pt x="0" y="237"/>
                  </a:lnTo>
                  <a:lnTo>
                    <a:pt x="0" y="662"/>
                  </a:lnTo>
                  <a:lnTo>
                    <a:pt x="1" y="669"/>
                  </a:lnTo>
                  <a:lnTo>
                    <a:pt x="6" y="675"/>
                  </a:lnTo>
                  <a:lnTo>
                    <a:pt x="11" y="679"/>
                  </a:lnTo>
                  <a:lnTo>
                    <a:pt x="18" y="680"/>
                  </a:lnTo>
                  <a:lnTo>
                    <a:pt x="755" y="680"/>
                  </a:lnTo>
                  <a:lnTo>
                    <a:pt x="762" y="679"/>
                  </a:lnTo>
                  <a:lnTo>
                    <a:pt x="768" y="675"/>
                  </a:lnTo>
                  <a:lnTo>
                    <a:pt x="773" y="669"/>
                  </a:lnTo>
                  <a:lnTo>
                    <a:pt x="774" y="662"/>
                  </a:lnTo>
                  <a:lnTo>
                    <a:pt x="774" y="237"/>
                  </a:lnTo>
                  <a:lnTo>
                    <a:pt x="773" y="232"/>
                  </a:lnTo>
                  <a:lnTo>
                    <a:pt x="771" y="229"/>
                  </a:lnTo>
                  <a:lnTo>
                    <a:pt x="769" y="226"/>
                  </a:lnTo>
                  <a:lnTo>
                    <a:pt x="766" y="222"/>
                  </a:lnTo>
                  <a:lnTo>
                    <a:pt x="482" y="24"/>
                  </a:lnTo>
                  <a:lnTo>
                    <a:pt x="481" y="23"/>
                  </a:lnTo>
                  <a:lnTo>
                    <a:pt x="481" y="23"/>
                  </a:lnTo>
                  <a:lnTo>
                    <a:pt x="481" y="23"/>
                  </a:lnTo>
                  <a:lnTo>
                    <a:pt x="480" y="23"/>
                  </a:lnTo>
                  <a:lnTo>
                    <a:pt x="469" y="17"/>
                  </a:lnTo>
                  <a:lnTo>
                    <a:pt x="457" y="12"/>
                  </a:lnTo>
                  <a:lnTo>
                    <a:pt x="445" y="9"/>
                  </a:lnTo>
                  <a:lnTo>
                    <a:pt x="434" y="6"/>
                  </a:lnTo>
                  <a:lnTo>
                    <a:pt x="421" y="3"/>
                  </a:lnTo>
                  <a:lnTo>
                    <a:pt x="410" y="1"/>
                  </a:lnTo>
                  <a:lnTo>
                    <a:pt x="398" y="0"/>
                  </a:lnTo>
                  <a:lnTo>
                    <a:pt x="387" y="0"/>
                  </a:lnTo>
                  <a:lnTo>
                    <a:pt x="375" y="0"/>
                  </a:lnTo>
                  <a:lnTo>
                    <a:pt x="364" y="1"/>
                  </a:lnTo>
                  <a:lnTo>
                    <a:pt x="352" y="3"/>
                  </a:lnTo>
                  <a:lnTo>
                    <a:pt x="341" y="6"/>
                  </a:lnTo>
                  <a:lnTo>
                    <a:pt x="328" y="9"/>
                  </a:lnTo>
                  <a:lnTo>
                    <a:pt x="317" y="12"/>
                  </a:lnTo>
                  <a:lnTo>
                    <a:pt x="305" y="17"/>
                  </a:lnTo>
                  <a:lnTo>
                    <a:pt x="293" y="23"/>
                  </a:lnTo>
                  <a:close/>
                  <a:moveTo>
                    <a:pt x="463" y="54"/>
                  </a:moveTo>
                  <a:lnTo>
                    <a:pt x="466" y="56"/>
                  </a:lnTo>
                  <a:lnTo>
                    <a:pt x="474" y="62"/>
                  </a:lnTo>
                  <a:lnTo>
                    <a:pt x="488" y="71"/>
                  </a:lnTo>
                  <a:lnTo>
                    <a:pt x="504" y="84"/>
                  </a:lnTo>
                  <a:lnTo>
                    <a:pt x="525" y="98"/>
                  </a:lnTo>
                  <a:lnTo>
                    <a:pt x="547" y="113"/>
                  </a:lnTo>
                  <a:lnTo>
                    <a:pt x="571" y="130"/>
                  </a:lnTo>
                  <a:lnTo>
                    <a:pt x="595" y="147"/>
                  </a:lnTo>
                  <a:lnTo>
                    <a:pt x="621" y="164"/>
                  </a:lnTo>
                  <a:lnTo>
                    <a:pt x="645" y="182"/>
                  </a:lnTo>
                  <a:lnTo>
                    <a:pt x="668" y="198"/>
                  </a:lnTo>
                  <a:lnTo>
                    <a:pt x="688" y="212"/>
                  </a:lnTo>
                  <a:lnTo>
                    <a:pt x="707" y="224"/>
                  </a:lnTo>
                  <a:lnTo>
                    <a:pt x="722" y="235"/>
                  </a:lnTo>
                  <a:lnTo>
                    <a:pt x="732" y="243"/>
                  </a:lnTo>
                  <a:lnTo>
                    <a:pt x="738" y="246"/>
                  </a:lnTo>
                  <a:lnTo>
                    <a:pt x="738" y="311"/>
                  </a:lnTo>
                  <a:lnTo>
                    <a:pt x="738" y="440"/>
                  </a:lnTo>
                  <a:lnTo>
                    <a:pt x="738" y="571"/>
                  </a:lnTo>
                  <a:lnTo>
                    <a:pt x="738" y="645"/>
                  </a:lnTo>
                  <a:lnTo>
                    <a:pt x="725" y="645"/>
                  </a:lnTo>
                  <a:lnTo>
                    <a:pt x="700" y="645"/>
                  </a:lnTo>
                  <a:lnTo>
                    <a:pt x="664" y="645"/>
                  </a:lnTo>
                  <a:lnTo>
                    <a:pt x="619" y="645"/>
                  </a:lnTo>
                  <a:lnTo>
                    <a:pt x="568" y="645"/>
                  </a:lnTo>
                  <a:lnTo>
                    <a:pt x="510" y="645"/>
                  </a:lnTo>
                  <a:lnTo>
                    <a:pt x="450" y="645"/>
                  </a:lnTo>
                  <a:lnTo>
                    <a:pt x="388" y="645"/>
                  </a:lnTo>
                  <a:lnTo>
                    <a:pt x="325" y="645"/>
                  </a:lnTo>
                  <a:lnTo>
                    <a:pt x="265" y="645"/>
                  </a:lnTo>
                  <a:lnTo>
                    <a:pt x="207" y="645"/>
                  </a:lnTo>
                  <a:lnTo>
                    <a:pt x="155" y="645"/>
                  </a:lnTo>
                  <a:lnTo>
                    <a:pt x="110" y="645"/>
                  </a:lnTo>
                  <a:lnTo>
                    <a:pt x="75" y="645"/>
                  </a:lnTo>
                  <a:lnTo>
                    <a:pt x="49" y="645"/>
                  </a:lnTo>
                  <a:lnTo>
                    <a:pt x="37" y="645"/>
                  </a:lnTo>
                  <a:lnTo>
                    <a:pt x="37" y="571"/>
                  </a:lnTo>
                  <a:lnTo>
                    <a:pt x="37" y="440"/>
                  </a:lnTo>
                  <a:lnTo>
                    <a:pt x="37" y="311"/>
                  </a:lnTo>
                  <a:lnTo>
                    <a:pt x="37" y="246"/>
                  </a:lnTo>
                  <a:lnTo>
                    <a:pt x="42" y="243"/>
                  </a:lnTo>
                  <a:lnTo>
                    <a:pt x="53" y="235"/>
                  </a:lnTo>
                  <a:lnTo>
                    <a:pt x="67" y="224"/>
                  </a:lnTo>
                  <a:lnTo>
                    <a:pt x="85" y="212"/>
                  </a:lnTo>
                  <a:lnTo>
                    <a:pt x="106" y="198"/>
                  </a:lnTo>
                  <a:lnTo>
                    <a:pt x="129" y="182"/>
                  </a:lnTo>
                  <a:lnTo>
                    <a:pt x="153" y="164"/>
                  </a:lnTo>
                  <a:lnTo>
                    <a:pt x="178" y="147"/>
                  </a:lnTo>
                  <a:lnTo>
                    <a:pt x="202" y="130"/>
                  </a:lnTo>
                  <a:lnTo>
                    <a:pt x="227" y="113"/>
                  </a:lnTo>
                  <a:lnTo>
                    <a:pt x="249" y="98"/>
                  </a:lnTo>
                  <a:lnTo>
                    <a:pt x="269" y="84"/>
                  </a:lnTo>
                  <a:lnTo>
                    <a:pt x="285" y="71"/>
                  </a:lnTo>
                  <a:lnTo>
                    <a:pt x="299" y="62"/>
                  </a:lnTo>
                  <a:lnTo>
                    <a:pt x="307" y="56"/>
                  </a:lnTo>
                  <a:lnTo>
                    <a:pt x="311" y="54"/>
                  </a:lnTo>
                  <a:lnTo>
                    <a:pt x="330" y="46"/>
                  </a:lnTo>
                  <a:lnTo>
                    <a:pt x="349" y="40"/>
                  </a:lnTo>
                  <a:lnTo>
                    <a:pt x="368" y="37"/>
                  </a:lnTo>
                  <a:lnTo>
                    <a:pt x="387" y="34"/>
                  </a:lnTo>
                  <a:lnTo>
                    <a:pt x="406" y="37"/>
                  </a:lnTo>
                  <a:lnTo>
                    <a:pt x="425" y="40"/>
                  </a:lnTo>
                  <a:lnTo>
                    <a:pt x="444" y="46"/>
                  </a:lnTo>
                  <a:lnTo>
                    <a:pt x="463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24" name="Freeform 329">
              <a:extLst>
                <a:ext uri="{FF2B5EF4-FFF2-40B4-BE49-F238E27FC236}">
                  <a16:creationId xmlns:a16="http://schemas.microsoft.com/office/drawing/2014/main" id="{3A7A2C1D-CE7E-4F0D-A5EC-7C066E532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0" y="1462"/>
              <a:ext cx="111" cy="181"/>
            </a:xfrm>
            <a:custGeom>
              <a:avLst/>
              <a:gdLst>
                <a:gd name="T0" fmla="*/ 0 w 223"/>
                <a:gd name="T1" fmla="*/ 0 h 360"/>
                <a:gd name="T2" fmla="*/ 25 w 223"/>
                <a:gd name="T3" fmla="*/ 277 h 360"/>
                <a:gd name="T4" fmla="*/ 99 w 223"/>
                <a:gd name="T5" fmla="*/ 237 h 360"/>
                <a:gd name="T6" fmla="*/ 167 w 223"/>
                <a:gd name="T7" fmla="*/ 360 h 360"/>
                <a:gd name="T8" fmla="*/ 217 w 223"/>
                <a:gd name="T9" fmla="*/ 332 h 360"/>
                <a:gd name="T10" fmla="*/ 149 w 223"/>
                <a:gd name="T11" fmla="*/ 209 h 360"/>
                <a:gd name="T12" fmla="*/ 223 w 223"/>
                <a:gd name="T13" fmla="*/ 168 h 360"/>
                <a:gd name="T14" fmla="*/ 0 w 223"/>
                <a:gd name="T15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360">
                  <a:moveTo>
                    <a:pt x="0" y="0"/>
                  </a:moveTo>
                  <a:lnTo>
                    <a:pt x="25" y="277"/>
                  </a:lnTo>
                  <a:lnTo>
                    <a:pt x="99" y="237"/>
                  </a:lnTo>
                  <a:lnTo>
                    <a:pt x="167" y="360"/>
                  </a:lnTo>
                  <a:lnTo>
                    <a:pt x="217" y="332"/>
                  </a:lnTo>
                  <a:lnTo>
                    <a:pt x="149" y="209"/>
                  </a:lnTo>
                  <a:lnTo>
                    <a:pt x="223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25" name="Freeform 330">
              <a:extLst>
                <a:ext uri="{FF2B5EF4-FFF2-40B4-BE49-F238E27FC236}">
                  <a16:creationId xmlns:a16="http://schemas.microsoft.com/office/drawing/2014/main" id="{2C30B85C-7387-4DA7-B459-2C266BA180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1" y="1447"/>
              <a:ext cx="133" cy="205"/>
            </a:xfrm>
            <a:custGeom>
              <a:avLst/>
              <a:gdLst>
                <a:gd name="T0" fmla="*/ 30 w 266"/>
                <a:gd name="T1" fmla="*/ 330 h 410"/>
                <a:gd name="T2" fmla="*/ 40 w 266"/>
                <a:gd name="T3" fmla="*/ 324 h 410"/>
                <a:gd name="T4" fmla="*/ 63 w 266"/>
                <a:gd name="T5" fmla="*/ 311 h 410"/>
                <a:gd name="T6" fmla="*/ 91 w 266"/>
                <a:gd name="T7" fmla="*/ 296 h 410"/>
                <a:gd name="T8" fmla="*/ 111 w 266"/>
                <a:gd name="T9" fmla="*/ 285 h 410"/>
                <a:gd name="T10" fmla="*/ 126 w 266"/>
                <a:gd name="T11" fmla="*/ 313 h 410"/>
                <a:gd name="T12" fmla="*/ 149 w 266"/>
                <a:gd name="T13" fmla="*/ 354 h 410"/>
                <a:gd name="T14" fmla="*/ 171 w 266"/>
                <a:gd name="T15" fmla="*/ 394 h 410"/>
                <a:gd name="T16" fmla="*/ 180 w 266"/>
                <a:gd name="T17" fmla="*/ 410 h 410"/>
                <a:gd name="T18" fmla="*/ 251 w 266"/>
                <a:gd name="T19" fmla="*/ 364 h 410"/>
                <a:gd name="T20" fmla="*/ 235 w 266"/>
                <a:gd name="T21" fmla="*/ 335 h 410"/>
                <a:gd name="T22" fmla="*/ 211 w 266"/>
                <a:gd name="T23" fmla="*/ 292 h 410"/>
                <a:gd name="T24" fmla="*/ 190 w 266"/>
                <a:gd name="T25" fmla="*/ 255 h 410"/>
                <a:gd name="T26" fmla="*/ 192 w 266"/>
                <a:gd name="T27" fmla="*/ 239 h 410"/>
                <a:gd name="T28" fmla="*/ 218 w 266"/>
                <a:gd name="T29" fmla="*/ 225 h 410"/>
                <a:gd name="T30" fmla="*/ 244 w 266"/>
                <a:gd name="T31" fmla="*/ 210 h 410"/>
                <a:gd name="T32" fmla="*/ 264 w 266"/>
                <a:gd name="T33" fmla="*/ 200 h 410"/>
                <a:gd name="T34" fmla="*/ 0 w 266"/>
                <a:gd name="T35" fmla="*/ 0 h 410"/>
                <a:gd name="T36" fmla="*/ 34 w 266"/>
                <a:gd name="T37" fmla="*/ 60 h 410"/>
                <a:gd name="T38" fmla="*/ 74 w 266"/>
                <a:gd name="T39" fmla="*/ 90 h 410"/>
                <a:gd name="T40" fmla="*/ 128 w 266"/>
                <a:gd name="T41" fmla="*/ 131 h 410"/>
                <a:gd name="T42" fmla="*/ 181 w 266"/>
                <a:gd name="T43" fmla="*/ 170 h 410"/>
                <a:gd name="T44" fmla="*/ 214 w 266"/>
                <a:gd name="T45" fmla="*/ 195 h 410"/>
                <a:gd name="T46" fmla="*/ 195 w 266"/>
                <a:gd name="T47" fmla="*/ 206 h 410"/>
                <a:gd name="T48" fmla="*/ 173 w 266"/>
                <a:gd name="T49" fmla="*/ 219 h 410"/>
                <a:gd name="T50" fmla="*/ 154 w 266"/>
                <a:gd name="T51" fmla="*/ 229 h 410"/>
                <a:gd name="T52" fmla="*/ 146 w 266"/>
                <a:gd name="T53" fmla="*/ 233 h 410"/>
                <a:gd name="T54" fmla="*/ 156 w 266"/>
                <a:gd name="T55" fmla="*/ 250 h 410"/>
                <a:gd name="T56" fmla="*/ 176 w 266"/>
                <a:gd name="T57" fmla="*/ 288 h 410"/>
                <a:gd name="T58" fmla="*/ 199 w 266"/>
                <a:gd name="T59" fmla="*/ 330 h 410"/>
                <a:gd name="T60" fmla="*/ 215 w 266"/>
                <a:gd name="T61" fmla="*/ 358 h 410"/>
                <a:gd name="T62" fmla="*/ 203 w 266"/>
                <a:gd name="T63" fmla="*/ 365 h 410"/>
                <a:gd name="T64" fmla="*/ 190 w 266"/>
                <a:gd name="T65" fmla="*/ 372 h 410"/>
                <a:gd name="T66" fmla="*/ 174 w 266"/>
                <a:gd name="T67" fmla="*/ 344 h 410"/>
                <a:gd name="T68" fmla="*/ 151 w 266"/>
                <a:gd name="T69" fmla="*/ 301 h 410"/>
                <a:gd name="T70" fmla="*/ 130 w 266"/>
                <a:gd name="T71" fmla="*/ 263 h 410"/>
                <a:gd name="T72" fmla="*/ 121 w 266"/>
                <a:gd name="T73" fmla="*/ 247 h 410"/>
                <a:gd name="T74" fmla="*/ 113 w 266"/>
                <a:gd name="T75" fmla="*/ 252 h 410"/>
                <a:gd name="T76" fmla="*/ 96 w 266"/>
                <a:gd name="T77" fmla="*/ 262 h 410"/>
                <a:gd name="T78" fmla="*/ 73 w 266"/>
                <a:gd name="T79" fmla="*/ 275 h 410"/>
                <a:gd name="T80" fmla="*/ 53 w 266"/>
                <a:gd name="T81" fmla="*/ 285 h 410"/>
                <a:gd name="T82" fmla="*/ 44 w 266"/>
                <a:gd name="T83" fmla="*/ 177 h 410"/>
                <a:gd name="T84" fmla="*/ 34 w 266"/>
                <a:gd name="T85" fmla="*/ 6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410">
                  <a:moveTo>
                    <a:pt x="4" y="31"/>
                  </a:moveTo>
                  <a:lnTo>
                    <a:pt x="30" y="330"/>
                  </a:lnTo>
                  <a:lnTo>
                    <a:pt x="32" y="329"/>
                  </a:lnTo>
                  <a:lnTo>
                    <a:pt x="40" y="324"/>
                  </a:lnTo>
                  <a:lnTo>
                    <a:pt x="51" y="319"/>
                  </a:lnTo>
                  <a:lnTo>
                    <a:pt x="63" y="311"/>
                  </a:lnTo>
                  <a:lnTo>
                    <a:pt x="77" y="304"/>
                  </a:lnTo>
                  <a:lnTo>
                    <a:pt x="91" y="296"/>
                  </a:lnTo>
                  <a:lnTo>
                    <a:pt x="103" y="290"/>
                  </a:lnTo>
                  <a:lnTo>
                    <a:pt x="111" y="285"/>
                  </a:lnTo>
                  <a:lnTo>
                    <a:pt x="116" y="297"/>
                  </a:lnTo>
                  <a:lnTo>
                    <a:pt x="126" y="313"/>
                  </a:lnTo>
                  <a:lnTo>
                    <a:pt x="137" y="334"/>
                  </a:lnTo>
                  <a:lnTo>
                    <a:pt x="149" y="354"/>
                  </a:lnTo>
                  <a:lnTo>
                    <a:pt x="160" y="375"/>
                  </a:lnTo>
                  <a:lnTo>
                    <a:pt x="171" y="394"/>
                  </a:lnTo>
                  <a:lnTo>
                    <a:pt x="177" y="405"/>
                  </a:lnTo>
                  <a:lnTo>
                    <a:pt x="180" y="410"/>
                  </a:lnTo>
                  <a:lnTo>
                    <a:pt x="253" y="368"/>
                  </a:lnTo>
                  <a:lnTo>
                    <a:pt x="251" y="364"/>
                  </a:lnTo>
                  <a:lnTo>
                    <a:pt x="244" y="352"/>
                  </a:lnTo>
                  <a:lnTo>
                    <a:pt x="235" y="335"/>
                  </a:lnTo>
                  <a:lnTo>
                    <a:pt x="224" y="314"/>
                  </a:lnTo>
                  <a:lnTo>
                    <a:pt x="211" y="292"/>
                  </a:lnTo>
                  <a:lnTo>
                    <a:pt x="201" y="271"/>
                  </a:lnTo>
                  <a:lnTo>
                    <a:pt x="190" y="255"/>
                  </a:lnTo>
                  <a:lnTo>
                    <a:pt x="184" y="244"/>
                  </a:lnTo>
                  <a:lnTo>
                    <a:pt x="192" y="239"/>
                  </a:lnTo>
                  <a:lnTo>
                    <a:pt x="204" y="233"/>
                  </a:lnTo>
                  <a:lnTo>
                    <a:pt x="218" y="225"/>
                  </a:lnTo>
                  <a:lnTo>
                    <a:pt x="232" y="217"/>
                  </a:lnTo>
                  <a:lnTo>
                    <a:pt x="244" y="210"/>
                  </a:lnTo>
                  <a:lnTo>
                    <a:pt x="256" y="205"/>
                  </a:lnTo>
                  <a:lnTo>
                    <a:pt x="264" y="200"/>
                  </a:lnTo>
                  <a:lnTo>
                    <a:pt x="266" y="199"/>
                  </a:lnTo>
                  <a:lnTo>
                    <a:pt x="0" y="0"/>
                  </a:lnTo>
                  <a:lnTo>
                    <a:pt x="4" y="31"/>
                  </a:lnTo>
                  <a:close/>
                  <a:moveTo>
                    <a:pt x="34" y="60"/>
                  </a:moveTo>
                  <a:lnTo>
                    <a:pt x="51" y="72"/>
                  </a:lnTo>
                  <a:lnTo>
                    <a:pt x="74" y="90"/>
                  </a:lnTo>
                  <a:lnTo>
                    <a:pt x="100" y="109"/>
                  </a:lnTo>
                  <a:lnTo>
                    <a:pt x="128" y="131"/>
                  </a:lnTo>
                  <a:lnTo>
                    <a:pt x="156" y="152"/>
                  </a:lnTo>
                  <a:lnTo>
                    <a:pt x="181" y="170"/>
                  </a:lnTo>
                  <a:lnTo>
                    <a:pt x="201" y="185"/>
                  </a:lnTo>
                  <a:lnTo>
                    <a:pt x="214" y="195"/>
                  </a:lnTo>
                  <a:lnTo>
                    <a:pt x="205" y="200"/>
                  </a:lnTo>
                  <a:lnTo>
                    <a:pt x="195" y="206"/>
                  </a:lnTo>
                  <a:lnTo>
                    <a:pt x="183" y="213"/>
                  </a:lnTo>
                  <a:lnTo>
                    <a:pt x="173" y="219"/>
                  </a:lnTo>
                  <a:lnTo>
                    <a:pt x="162" y="224"/>
                  </a:lnTo>
                  <a:lnTo>
                    <a:pt x="154" y="229"/>
                  </a:lnTo>
                  <a:lnTo>
                    <a:pt x="149" y="232"/>
                  </a:lnTo>
                  <a:lnTo>
                    <a:pt x="146" y="233"/>
                  </a:lnTo>
                  <a:lnTo>
                    <a:pt x="149" y="238"/>
                  </a:lnTo>
                  <a:lnTo>
                    <a:pt x="156" y="250"/>
                  </a:lnTo>
                  <a:lnTo>
                    <a:pt x="165" y="267"/>
                  </a:lnTo>
                  <a:lnTo>
                    <a:pt x="176" y="288"/>
                  </a:lnTo>
                  <a:lnTo>
                    <a:pt x="189" y="309"/>
                  </a:lnTo>
                  <a:lnTo>
                    <a:pt x="199" y="330"/>
                  </a:lnTo>
                  <a:lnTo>
                    <a:pt x="210" y="346"/>
                  </a:lnTo>
                  <a:lnTo>
                    <a:pt x="215" y="358"/>
                  </a:lnTo>
                  <a:lnTo>
                    <a:pt x="209" y="361"/>
                  </a:lnTo>
                  <a:lnTo>
                    <a:pt x="203" y="365"/>
                  </a:lnTo>
                  <a:lnTo>
                    <a:pt x="197" y="368"/>
                  </a:lnTo>
                  <a:lnTo>
                    <a:pt x="190" y="372"/>
                  </a:lnTo>
                  <a:lnTo>
                    <a:pt x="184" y="360"/>
                  </a:lnTo>
                  <a:lnTo>
                    <a:pt x="174" y="344"/>
                  </a:lnTo>
                  <a:lnTo>
                    <a:pt x="164" y="323"/>
                  </a:lnTo>
                  <a:lnTo>
                    <a:pt x="151" y="301"/>
                  </a:lnTo>
                  <a:lnTo>
                    <a:pt x="139" y="281"/>
                  </a:lnTo>
                  <a:lnTo>
                    <a:pt x="130" y="263"/>
                  </a:lnTo>
                  <a:lnTo>
                    <a:pt x="123" y="252"/>
                  </a:lnTo>
                  <a:lnTo>
                    <a:pt x="121" y="247"/>
                  </a:lnTo>
                  <a:lnTo>
                    <a:pt x="119" y="248"/>
                  </a:lnTo>
                  <a:lnTo>
                    <a:pt x="113" y="252"/>
                  </a:lnTo>
                  <a:lnTo>
                    <a:pt x="105" y="257"/>
                  </a:lnTo>
                  <a:lnTo>
                    <a:pt x="96" y="262"/>
                  </a:lnTo>
                  <a:lnTo>
                    <a:pt x="84" y="268"/>
                  </a:lnTo>
                  <a:lnTo>
                    <a:pt x="73" y="275"/>
                  </a:lnTo>
                  <a:lnTo>
                    <a:pt x="62" y="281"/>
                  </a:lnTo>
                  <a:lnTo>
                    <a:pt x="53" y="285"/>
                  </a:lnTo>
                  <a:lnTo>
                    <a:pt x="50" y="243"/>
                  </a:lnTo>
                  <a:lnTo>
                    <a:pt x="44" y="177"/>
                  </a:lnTo>
                  <a:lnTo>
                    <a:pt x="38" y="109"/>
                  </a:lnTo>
                  <a:lnTo>
                    <a:pt x="3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grpSp>
        <p:nvGrpSpPr>
          <p:cNvPr id="426" name="Group 307">
            <a:extLst>
              <a:ext uri="{FF2B5EF4-FFF2-40B4-BE49-F238E27FC236}">
                <a16:creationId xmlns:a16="http://schemas.microsoft.com/office/drawing/2014/main" id="{65C20828-2035-41D1-8F2E-91ED55A97DCA}"/>
              </a:ext>
            </a:extLst>
          </p:cNvPr>
          <p:cNvGrpSpPr>
            <a:grpSpLocks/>
          </p:cNvGrpSpPr>
          <p:nvPr/>
        </p:nvGrpSpPr>
        <p:grpSpPr bwMode="auto">
          <a:xfrm>
            <a:off x="3990160" y="3106485"/>
            <a:ext cx="613951" cy="628734"/>
            <a:chOff x="3401" y="1171"/>
            <a:chExt cx="525" cy="525"/>
          </a:xfrm>
        </p:grpSpPr>
        <p:sp>
          <p:nvSpPr>
            <p:cNvPr id="427" name="Freeform 309">
              <a:extLst>
                <a:ext uri="{FF2B5EF4-FFF2-40B4-BE49-F238E27FC236}">
                  <a16:creationId xmlns:a16="http://schemas.microsoft.com/office/drawing/2014/main" id="{170B588F-CDB7-4FCF-BB4F-041396C36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1" y="1171"/>
              <a:ext cx="525" cy="525"/>
            </a:xfrm>
            <a:custGeom>
              <a:avLst/>
              <a:gdLst>
                <a:gd name="T0" fmla="*/ 1047 w 1049"/>
                <a:gd name="T1" fmla="*/ 578 h 1049"/>
                <a:gd name="T2" fmla="*/ 1026 w 1049"/>
                <a:gd name="T3" fmla="*/ 681 h 1049"/>
                <a:gd name="T4" fmla="*/ 986 w 1049"/>
                <a:gd name="T5" fmla="*/ 775 h 1049"/>
                <a:gd name="T6" fmla="*/ 930 w 1049"/>
                <a:gd name="T7" fmla="*/ 858 h 1049"/>
                <a:gd name="T8" fmla="*/ 858 w 1049"/>
                <a:gd name="T9" fmla="*/ 929 h 1049"/>
                <a:gd name="T10" fmla="*/ 774 w 1049"/>
                <a:gd name="T11" fmla="*/ 986 h 1049"/>
                <a:gd name="T12" fmla="*/ 681 w 1049"/>
                <a:gd name="T13" fmla="*/ 1026 h 1049"/>
                <a:gd name="T14" fmla="*/ 578 w 1049"/>
                <a:gd name="T15" fmla="*/ 1047 h 1049"/>
                <a:gd name="T16" fmla="*/ 471 w 1049"/>
                <a:gd name="T17" fmla="*/ 1047 h 1049"/>
                <a:gd name="T18" fmla="*/ 369 w 1049"/>
                <a:gd name="T19" fmla="*/ 1026 h 1049"/>
                <a:gd name="T20" fmla="*/ 274 w 1049"/>
                <a:gd name="T21" fmla="*/ 986 h 1049"/>
                <a:gd name="T22" fmla="*/ 191 w 1049"/>
                <a:gd name="T23" fmla="*/ 929 h 1049"/>
                <a:gd name="T24" fmla="*/ 120 w 1049"/>
                <a:gd name="T25" fmla="*/ 858 h 1049"/>
                <a:gd name="T26" fmla="*/ 64 w 1049"/>
                <a:gd name="T27" fmla="*/ 775 h 1049"/>
                <a:gd name="T28" fmla="*/ 23 w 1049"/>
                <a:gd name="T29" fmla="*/ 681 h 1049"/>
                <a:gd name="T30" fmla="*/ 3 w 1049"/>
                <a:gd name="T31" fmla="*/ 578 h 1049"/>
                <a:gd name="T32" fmla="*/ 3 w 1049"/>
                <a:gd name="T33" fmla="*/ 471 h 1049"/>
                <a:gd name="T34" fmla="*/ 23 w 1049"/>
                <a:gd name="T35" fmla="*/ 368 h 1049"/>
                <a:gd name="T36" fmla="*/ 64 w 1049"/>
                <a:gd name="T37" fmla="*/ 275 h 1049"/>
                <a:gd name="T38" fmla="*/ 120 w 1049"/>
                <a:gd name="T39" fmla="*/ 191 h 1049"/>
                <a:gd name="T40" fmla="*/ 191 w 1049"/>
                <a:gd name="T41" fmla="*/ 120 h 1049"/>
                <a:gd name="T42" fmla="*/ 274 w 1049"/>
                <a:gd name="T43" fmla="*/ 63 h 1049"/>
                <a:gd name="T44" fmla="*/ 369 w 1049"/>
                <a:gd name="T45" fmla="*/ 23 h 1049"/>
                <a:gd name="T46" fmla="*/ 471 w 1049"/>
                <a:gd name="T47" fmla="*/ 2 h 1049"/>
                <a:gd name="T48" fmla="*/ 578 w 1049"/>
                <a:gd name="T49" fmla="*/ 2 h 1049"/>
                <a:gd name="T50" fmla="*/ 681 w 1049"/>
                <a:gd name="T51" fmla="*/ 23 h 1049"/>
                <a:gd name="T52" fmla="*/ 774 w 1049"/>
                <a:gd name="T53" fmla="*/ 63 h 1049"/>
                <a:gd name="T54" fmla="*/ 858 w 1049"/>
                <a:gd name="T55" fmla="*/ 120 h 1049"/>
                <a:gd name="T56" fmla="*/ 930 w 1049"/>
                <a:gd name="T57" fmla="*/ 191 h 1049"/>
                <a:gd name="T58" fmla="*/ 986 w 1049"/>
                <a:gd name="T59" fmla="*/ 275 h 1049"/>
                <a:gd name="T60" fmla="*/ 1026 w 1049"/>
                <a:gd name="T61" fmla="*/ 368 h 1049"/>
                <a:gd name="T62" fmla="*/ 1047 w 1049"/>
                <a:gd name="T63" fmla="*/ 47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49" h="1049">
                  <a:moveTo>
                    <a:pt x="1049" y="525"/>
                  </a:moveTo>
                  <a:lnTo>
                    <a:pt x="1047" y="578"/>
                  </a:lnTo>
                  <a:lnTo>
                    <a:pt x="1039" y="631"/>
                  </a:lnTo>
                  <a:lnTo>
                    <a:pt x="1026" y="681"/>
                  </a:lnTo>
                  <a:lnTo>
                    <a:pt x="1008" y="729"/>
                  </a:lnTo>
                  <a:lnTo>
                    <a:pt x="986" y="775"/>
                  </a:lnTo>
                  <a:lnTo>
                    <a:pt x="960" y="818"/>
                  </a:lnTo>
                  <a:lnTo>
                    <a:pt x="930" y="858"/>
                  </a:lnTo>
                  <a:lnTo>
                    <a:pt x="896" y="896"/>
                  </a:lnTo>
                  <a:lnTo>
                    <a:pt x="858" y="929"/>
                  </a:lnTo>
                  <a:lnTo>
                    <a:pt x="818" y="959"/>
                  </a:lnTo>
                  <a:lnTo>
                    <a:pt x="774" y="986"/>
                  </a:lnTo>
                  <a:lnTo>
                    <a:pt x="729" y="1008"/>
                  </a:lnTo>
                  <a:lnTo>
                    <a:pt x="681" y="1026"/>
                  </a:lnTo>
                  <a:lnTo>
                    <a:pt x="630" y="1039"/>
                  </a:lnTo>
                  <a:lnTo>
                    <a:pt x="578" y="1047"/>
                  </a:lnTo>
                  <a:lnTo>
                    <a:pt x="524" y="1049"/>
                  </a:lnTo>
                  <a:lnTo>
                    <a:pt x="471" y="1047"/>
                  </a:lnTo>
                  <a:lnTo>
                    <a:pt x="418" y="1039"/>
                  </a:lnTo>
                  <a:lnTo>
                    <a:pt x="369" y="1026"/>
                  </a:lnTo>
                  <a:lnTo>
                    <a:pt x="320" y="1008"/>
                  </a:lnTo>
                  <a:lnTo>
                    <a:pt x="274" y="986"/>
                  </a:lnTo>
                  <a:lnTo>
                    <a:pt x="232" y="959"/>
                  </a:lnTo>
                  <a:lnTo>
                    <a:pt x="191" y="929"/>
                  </a:lnTo>
                  <a:lnTo>
                    <a:pt x="153" y="896"/>
                  </a:lnTo>
                  <a:lnTo>
                    <a:pt x="120" y="858"/>
                  </a:lnTo>
                  <a:lnTo>
                    <a:pt x="90" y="818"/>
                  </a:lnTo>
                  <a:lnTo>
                    <a:pt x="64" y="775"/>
                  </a:lnTo>
                  <a:lnTo>
                    <a:pt x="42" y="729"/>
                  </a:lnTo>
                  <a:lnTo>
                    <a:pt x="23" y="681"/>
                  </a:lnTo>
                  <a:lnTo>
                    <a:pt x="11" y="631"/>
                  </a:lnTo>
                  <a:lnTo>
                    <a:pt x="3" y="578"/>
                  </a:lnTo>
                  <a:lnTo>
                    <a:pt x="0" y="525"/>
                  </a:lnTo>
                  <a:lnTo>
                    <a:pt x="3" y="471"/>
                  </a:lnTo>
                  <a:lnTo>
                    <a:pt x="11" y="419"/>
                  </a:lnTo>
                  <a:lnTo>
                    <a:pt x="23" y="368"/>
                  </a:lnTo>
                  <a:lnTo>
                    <a:pt x="42" y="320"/>
                  </a:lnTo>
                  <a:lnTo>
                    <a:pt x="64" y="275"/>
                  </a:lnTo>
                  <a:lnTo>
                    <a:pt x="90" y="231"/>
                  </a:lnTo>
                  <a:lnTo>
                    <a:pt x="120" y="191"/>
                  </a:lnTo>
                  <a:lnTo>
                    <a:pt x="153" y="153"/>
                  </a:lnTo>
                  <a:lnTo>
                    <a:pt x="191" y="120"/>
                  </a:lnTo>
                  <a:lnTo>
                    <a:pt x="232" y="90"/>
                  </a:lnTo>
                  <a:lnTo>
                    <a:pt x="274" y="63"/>
                  </a:lnTo>
                  <a:lnTo>
                    <a:pt x="320" y="41"/>
                  </a:lnTo>
                  <a:lnTo>
                    <a:pt x="369" y="23"/>
                  </a:lnTo>
                  <a:lnTo>
                    <a:pt x="418" y="10"/>
                  </a:lnTo>
                  <a:lnTo>
                    <a:pt x="471" y="2"/>
                  </a:lnTo>
                  <a:lnTo>
                    <a:pt x="524" y="0"/>
                  </a:lnTo>
                  <a:lnTo>
                    <a:pt x="578" y="2"/>
                  </a:lnTo>
                  <a:lnTo>
                    <a:pt x="630" y="10"/>
                  </a:lnTo>
                  <a:lnTo>
                    <a:pt x="681" y="23"/>
                  </a:lnTo>
                  <a:lnTo>
                    <a:pt x="729" y="41"/>
                  </a:lnTo>
                  <a:lnTo>
                    <a:pt x="774" y="63"/>
                  </a:lnTo>
                  <a:lnTo>
                    <a:pt x="818" y="90"/>
                  </a:lnTo>
                  <a:lnTo>
                    <a:pt x="858" y="120"/>
                  </a:lnTo>
                  <a:lnTo>
                    <a:pt x="896" y="153"/>
                  </a:lnTo>
                  <a:lnTo>
                    <a:pt x="930" y="191"/>
                  </a:lnTo>
                  <a:lnTo>
                    <a:pt x="960" y="231"/>
                  </a:lnTo>
                  <a:lnTo>
                    <a:pt x="986" y="275"/>
                  </a:lnTo>
                  <a:lnTo>
                    <a:pt x="1008" y="320"/>
                  </a:lnTo>
                  <a:lnTo>
                    <a:pt x="1026" y="368"/>
                  </a:lnTo>
                  <a:lnTo>
                    <a:pt x="1039" y="419"/>
                  </a:lnTo>
                  <a:lnTo>
                    <a:pt x="1047" y="471"/>
                  </a:lnTo>
                  <a:lnTo>
                    <a:pt x="1049" y="52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30" name="Freeform 313">
              <a:extLst>
                <a:ext uri="{FF2B5EF4-FFF2-40B4-BE49-F238E27FC236}">
                  <a16:creationId xmlns:a16="http://schemas.microsoft.com/office/drawing/2014/main" id="{4B59EFBE-6E01-48D4-BDC7-D4FD896572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6" y="1419"/>
              <a:ext cx="172" cy="251"/>
            </a:xfrm>
            <a:custGeom>
              <a:avLst/>
              <a:gdLst>
                <a:gd name="T0" fmla="*/ 38 w 344"/>
                <a:gd name="T1" fmla="*/ 430 h 501"/>
                <a:gd name="T2" fmla="*/ 50 w 344"/>
                <a:gd name="T3" fmla="*/ 423 h 501"/>
                <a:gd name="T4" fmla="*/ 77 w 344"/>
                <a:gd name="T5" fmla="*/ 408 h 501"/>
                <a:gd name="T6" fmla="*/ 108 w 344"/>
                <a:gd name="T7" fmla="*/ 391 h 501"/>
                <a:gd name="T8" fmla="*/ 131 w 344"/>
                <a:gd name="T9" fmla="*/ 378 h 501"/>
                <a:gd name="T10" fmla="*/ 151 w 344"/>
                <a:gd name="T11" fmla="*/ 413 h 501"/>
                <a:gd name="T12" fmla="*/ 173 w 344"/>
                <a:gd name="T13" fmla="*/ 453 h 501"/>
                <a:gd name="T14" fmla="*/ 192 w 344"/>
                <a:gd name="T15" fmla="*/ 487 h 501"/>
                <a:gd name="T16" fmla="*/ 200 w 344"/>
                <a:gd name="T17" fmla="*/ 501 h 501"/>
                <a:gd name="T18" fmla="*/ 318 w 344"/>
                <a:gd name="T19" fmla="*/ 432 h 501"/>
                <a:gd name="T20" fmla="*/ 303 w 344"/>
                <a:gd name="T21" fmla="*/ 406 h 501"/>
                <a:gd name="T22" fmla="*/ 281 w 344"/>
                <a:gd name="T23" fmla="*/ 366 h 501"/>
                <a:gd name="T24" fmla="*/ 259 w 344"/>
                <a:gd name="T25" fmla="*/ 327 h 501"/>
                <a:gd name="T26" fmla="*/ 260 w 344"/>
                <a:gd name="T27" fmla="*/ 305 h 501"/>
                <a:gd name="T28" fmla="*/ 289 w 344"/>
                <a:gd name="T29" fmla="*/ 290 h 501"/>
                <a:gd name="T30" fmla="*/ 320 w 344"/>
                <a:gd name="T31" fmla="*/ 273 h 501"/>
                <a:gd name="T32" fmla="*/ 341 w 344"/>
                <a:gd name="T33" fmla="*/ 262 h 501"/>
                <a:gd name="T34" fmla="*/ 0 w 344"/>
                <a:gd name="T35" fmla="*/ 0 h 501"/>
                <a:gd name="T36" fmla="*/ 96 w 344"/>
                <a:gd name="T37" fmla="*/ 173 h 501"/>
                <a:gd name="T38" fmla="*/ 126 w 344"/>
                <a:gd name="T39" fmla="*/ 195 h 501"/>
                <a:gd name="T40" fmla="*/ 151 w 344"/>
                <a:gd name="T41" fmla="*/ 213 h 501"/>
                <a:gd name="T42" fmla="*/ 174 w 344"/>
                <a:gd name="T43" fmla="*/ 231 h 501"/>
                <a:gd name="T44" fmla="*/ 198 w 344"/>
                <a:gd name="T45" fmla="*/ 249 h 501"/>
                <a:gd name="T46" fmla="*/ 190 w 344"/>
                <a:gd name="T47" fmla="*/ 254 h 501"/>
                <a:gd name="T48" fmla="*/ 180 w 344"/>
                <a:gd name="T49" fmla="*/ 259 h 501"/>
                <a:gd name="T50" fmla="*/ 169 w 344"/>
                <a:gd name="T51" fmla="*/ 265 h 501"/>
                <a:gd name="T52" fmla="*/ 162 w 344"/>
                <a:gd name="T53" fmla="*/ 269 h 501"/>
                <a:gd name="T54" fmla="*/ 160 w 344"/>
                <a:gd name="T55" fmla="*/ 270 h 501"/>
                <a:gd name="T56" fmla="*/ 147 w 344"/>
                <a:gd name="T57" fmla="*/ 277 h 501"/>
                <a:gd name="T58" fmla="*/ 128 w 344"/>
                <a:gd name="T59" fmla="*/ 288 h 501"/>
                <a:gd name="T60" fmla="*/ 112 w 344"/>
                <a:gd name="T61" fmla="*/ 297 h 501"/>
                <a:gd name="T62" fmla="*/ 105 w 344"/>
                <a:gd name="T63" fmla="*/ 270 h 501"/>
                <a:gd name="T64" fmla="*/ 99 w 344"/>
                <a:gd name="T65" fmla="*/ 21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4" h="501">
                  <a:moveTo>
                    <a:pt x="8" y="90"/>
                  </a:moveTo>
                  <a:lnTo>
                    <a:pt x="38" y="430"/>
                  </a:lnTo>
                  <a:lnTo>
                    <a:pt x="41" y="428"/>
                  </a:lnTo>
                  <a:lnTo>
                    <a:pt x="50" y="423"/>
                  </a:lnTo>
                  <a:lnTo>
                    <a:pt x="62" y="416"/>
                  </a:lnTo>
                  <a:lnTo>
                    <a:pt x="77" y="408"/>
                  </a:lnTo>
                  <a:lnTo>
                    <a:pt x="93" y="399"/>
                  </a:lnTo>
                  <a:lnTo>
                    <a:pt x="108" y="391"/>
                  </a:lnTo>
                  <a:lnTo>
                    <a:pt x="122" y="384"/>
                  </a:lnTo>
                  <a:lnTo>
                    <a:pt x="131" y="378"/>
                  </a:lnTo>
                  <a:lnTo>
                    <a:pt x="139" y="393"/>
                  </a:lnTo>
                  <a:lnTo>
                    <a:pt x="151" y="413"/>
                  </a:lnTo>
                  <a:lnTo>
                    <a:pt x="161" y="432"/>
                  </a:lnTo>
                  <a:lnTo>
                    <a:pt x="173" y="453"/>
                  </a:lnTo>
                  <a:lnTo>
                    <a:pt x="183" y="471"/>
                  </a:lnTo>
                  <a:lnTo>
                    <a:pt x="192" y="487"/>
                  </a:lnTo>
                  <a:lnTo>
                    <a:pt x="198" y="498"/>
                  </a:lnTo>
                  <a:lnTo>
                    <a:pt x="200" y="501"/>
                  </a:lnTo>
                  <a:lnTo>
                    <a:pt x="320" y="436"/>
                  </a:lnTo>
                  <a:lnTo>
                    <a:pt x="318" y="432"/>
                  </a:lnTo>
                  <a:lnTo>
                    <a:pt x="312" y="422"/>
                  </a:lnTo>
                  <a:lnTo>
                    <a:pt x="303" y="406"/>
                  </a:lnTo>
                  <a:lnTo>
                    <a:pt x="293" y="387"/>
                  </a:lnTo>
                  <a:lnTo>
                    <a:pt x="281" y="366"/>
                  </a:lnTo>
                  <a:lnTo>
                    <a:pt x="271" y="346"/>
                  </a:lnTo>
                  <a:lnTo>
                    <a:pt x="259" y="327"/>
                  </a:lnTo>
                  <a:lnTo>
                    <a:pt x="251" y="311"/>
                  </a:lnTo>
                  <a:lnTo>
                    <a:pt x="260" y="305"/>
                  </a:lnTo>
                  <a:lnTo>
                    <a:pt x="274" y="299"/>
                  </a:lnTo>
                  <a:lnTo>
                    <a:pt x="289" y="290"/>
                  </a:lnTo>
                  <a:lnTo>
                    <a:pt x="305" y="281"/>
                  </a:lnTo>
                  <a:lnTo>
                    <a:pt x="320" y="273"/>
                  </a:lnTo>
                  <a:lnTo>
                    <a:pt x="333" y="266"/>
                  </a:lnTo>
                  <a:lnTo>
                    <a:pt x="341" y="262"/>
                  </a:lnTo>
                  <a:lnTo>
                    <a:pt x="344" y="259"/>
                  </a:lnTo>
                  <a:lnTo>
                    <a:pt x="0" y="0"/>
                  </a:lnTo>
                  <a:lnTo>
                    <a:pt x="8" y="90"/>
                  </a:lnTo>
                  <a:close/>
                  <a:moveTo>
                    <a:pt x="96" y="173"/>
                  </a:moveTo>
                  <a:lnTo>
                    <a:pt x="112" y="185"/>
                  </a:lnTo>
                  <a:lnTo>
                    <a:pt x="126" y="195"/>
                  </a:lnTo>
                  <a:lnTo>
                    <a:pt x="138" y="205"/>
                  </a:lnTo>
                  <a:lnTo>
                    <a:pt x="151" y="213"/>
                  </a:lnTo>
                  <a:lnTo>
                    <a:pt x="162" y="223"/>
                  </a:lnTo>
                  <a:lnTo>
                    <a:pt x="174" y="231"/>
                  </a:lnTo>
                  <a:lnTo>
                    <a:pt x="185" y="240"/>
                  </a:lnTo>
                  <a:lnTo>
                    <a:pt x="198" y="249"/>
                  </a:lnTo>
                  <a:lnTo>
                    <a:pt x="195" y="251"/>
                  </a:lnTo>
                  <a:lnTo>
                    <a:pt x="190" y="254"/>
                  </a:lnTo>
                  <a:lnTo>
                    <a:pt x="185" y="256"/>
                  </a:lnTo>
                  <a:lnTo>
                    <a:pt x="180" y="259"/>
                  </a:lnTo>
                  <a:lnTo>
                    <a:pt x="175" y="262"/>
                  </a:lnTo>
                  <a:lnTo>
                    <a:pt x="169" y="265"/>
                  </a:lnTo>
                  <a:lnTo>
                    <a:pt x="166" y="267"/>
                  </a:lnTo>
                  <a:lnTo>
                    <a:pt x="162" y="269"/>
                  </a:lnTo>
                  <a:lnTo>
                    <a:pt x="162" y="269"/>
                  </a:lnTo>
                  <a:lnTo>
                    <a:pt x="160" y="270"/>
                  </a:lnTo>
                  <a:lnTo>
                    <a:pt x="154" y="273"/>
                  </a:lnTo>
                  <a:lnTo>
                    <a:pt x="147" y="277"/>
                  </a:lnTo>
                  <a:lnTo>
                    <a:pt x="138" y="282"/>
                  </a:lnTo>
                  <a:lnTo>
                    <a:pt x="128" y="288"/>
                  </a:lnTo>
                  <a:lnTo>
                    <a:pt x="119" y="293"/>
                  </a:lnTo>
                  <a:lnTo>
                    <a:pt x="112" y="297"/>
                  </a:lnTo>
                  <a:lnTo>
                    <a:pt x="107" y="300"/>
                  </a:lnTo>
                  <a:lnTo>
                    <a:pt x="105" y="270"/>
                  </a:lnTo>
                  <a:lnTo>
                    <a:pt x="101" y="241"/>
                  </a:lnTo>
                  <a:lnTo>
                    <a:pt x="99" y="210"/>
                  </a:lnTo>
                  <a:lnTo>
                    <a:pt x="96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31" name="Freeform 314">
              <a:extLst>
                <a:ext uri="{FF2B5EF4-FFF2-40B4-BE49-F238E27FC236}">
                  <a16:creationId xmlns:a16="http://schemas.microsoft.com/office/drawing/2014/main" id="{40DC4CD8-F783-4795-A4FC-5145D533E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" y="1419"/>
              <a:ext cx="172" cy="251"/>
            </a:xfrm>
            <a:custGeom>
              <a:avLst/>
              <a:gdLst>
                <a:gd name="T0" fmla="*/ 8 w 344"/>
                <a:gd name="T1" fmla="*/ 90 h 501"/>
                <a:gd name="T2" fmla="*/ 38 w 344"/>
                <a:gd name="T3" fmla="*/ 430 h 501"/>
                <a:gd name="T4" fmla="*/ 41 w 344"/>
                <a:gd name="T5" fmla="*/ 428 h 501"/>
                <a:gd name="T6" fmla="*/ 50 w 344"/>
                <a:gd name="T7" fmla="*/ 423 h 501"/>
                <a:gd name="T8" fmla="*/ 62 w 344"/>
                <a:gd name="T9" fmla="*/ 416 h 501"/>
                <a:gd name="T10" fmla="*/ 77 w 344"/>
                <a:gd name="T11" fmla="*/ 408 h 501"/>
                <a:gd name="T12" fmla="*/ 93 w 344"/>
                <a:gd name="T13" fmla="*/ 399 h 501"/>
                <a:gd name="T14" fmla="*/ 108 w 344"/>
                <a:gd name="T15" fmla="*/ 391 h 501"/>
                <a:gd name="T16" fmla="*/ 122 w 344"/>
                <a:gd name="T17" fmla="*/ 384 h 501"/>
                <a:gd name="T18" fmla="*/ 131 w 344"/>
                <a:gd name="T19" fmla="*/ 378 h 501"/>
                <a:gd name="T20" fmla="*/ 139 w 344"/>
                <a:gd name="T21" fmla="*/ 393 h 501"/>
                <a:gd name="T22" fmla="*/ 151 w 344"/>
                <a:gd name="T23" fmla="*/ 413 h 501"/>
                <a:gd name="T24" fmla="*/ 161 w 344"/>
                <a:gd name="T25" fmla="*/ 432 h 501"/>
                <a:gd name="T26" fmla="*/ 173 w 344"/>
                <a:gd name="T27" fmla="*/ 453 h 501"/>
                <a:gd name="T28" fmla="*/ 183 w 344"/>
                <a:gd name="T29" fmla="*/ 471 h 501"/>
                <a:gd name="T30" fmla="*/ 192 w 344"/>
                <a:gd name="T31" fmla="*/ 487 h 501"/>
                <a:gd name="T32" fmla="*/ 198 w 344"/>
                <a:gd name="T33" fmla="*/ 498 h 501"/>
                <a:gd name="T34" fmla="*/ 200 w 344"/>
                <a:gd name="T35" fmla="*/ 501 h 501"/>
                <a:gd name="T36" fmla="*/ 320 w 344"/>
                <a:gd name="T37" fmla="*/ 436 h 501"/>
                <a:gd name="T38" fmla="*/ 318 w 344"/>
                <a:gd name="T39" fmla="*/ 432 h 501"/>
                <a:gd name="T40" fmla="*/ 312 w 344"/>
                <a:gd name="T41" fmla="*/ 422 h 501"/>
                <a:gd name="T42" fmla="*/ 303 w 344"/>
                <a:gd name="T43" fmla="*/ 406 h 501"/>
                <a:gd name="T44" fmla="*/ 293 w 344"/>
                <a:gd name="T45" fmla="*/ 387 h 501"/>
                <a:gd name="T46" fmla="*/ 281 w 344"/>
                <a:gd name="T47" fmla="*/ 366 h 501"/>
                <a:gd name="T48" fmla="*/ 271 w 344"/>
                <a:gd name="T49" fmla="*/ 346 h 501"/>
                <a:gd name="T50" fmla="*/ 259 w 344"/>
                <a:gd name="T51" fmla="*/ 327 h 501"/>
                <a:gd name="T52" fmla="*/ 251 w 344"/>
                <a:gd name="T53" fmla="*/ 311 h 501"/>
                <a:gd name="T54" fmla="*/ 260 w 344"/>
                <a:gd name="T55" fmla="*/ 305 h 501"/>
                <a:gd name="T56" fmla="*/ 274 w 344"/>
                <a:gd name="T57" fmla="*/ 299 h 501"/>
                <a:gd name="T58" fmla="*/ 289 w 344"/>
                <a:gd name="T59" fmla="*/ 290 h 501"/>
                <a:gd name="T60" fmla="*/ 305 w 344"/>
                <a:gd name="T61" fmla="*/ 281 h 501"/>
                <a:gd name="T62" fmla="*/ 320 w 344"/>
                <a:gd name="T63" fmla="*/ 273 h 501"/>
                <a:gd name="T64" fmla="*/ 333 w 344"/>
                <a:gd name="T65" fmla="*/ 266 h 501"/>
                <a:gd name="T66" fmla="*/ 341 w 344"/>
                <a:gd name="T67" fmla="*/ 262 h 501"/>
                <a:gd name="T68" fmla="*/ 344 w 344"/>
                <a:gd name="T69" fmla="*/ 259 h 501"/>
                <a:gd name="T70" fmla="*/ 0 w 344"/>
                <a:gd name="T71" fmla="*/ 0 h 501"/>
                <a:gd name="T72" fmla="*/ 8 w 344"/>
                <a:gd name="T73" fmla="*/ 9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501">
                  <a:moveTo>
                    <a:pt x="8" y="90"/>
                  </a:moveTo>
                  <a:lnTo>
                    <a:pt x="38" y="430"/>
                  </a:lnTo>
                  <a:lnTo>
                    <a:pt x="41" y="428"/>
                  </a:lnTo>
                  <a:lnTo>
                    <a:pt x="50" y="423"/>
                  </a:lnTo>
                  <a:lnTo>
                    <a:pt x="62" y="416"/>
                  </a:lnTo>
                  <a:lnTo>
                    <a:pt x="77" y="408"/>
                  </a:lnTo>
                  <a:lnTo>
                    <a:pt x="93" y="399"/>
                  </a:lnTo>
                  <a:lnTo>
                    <a:pt x="108" y="391"/>
                  </a:lnTo>
                  <a:lnTo>
                    <a:pt x="122" y="384"/>
                  </a:lnTo>
                  <a:lnTo>
                    <a:pt x="131" y="378"/>
                  </a:lnTo>
                  <a:lnTo>
                    <a:pt x="139" y="393"/>
                  </a:lnTo>
                  <a:lnTo>
                    <a:pt x="151" y="413"/>
                  </a:lnTo>
                  <a:lnTo>
                    <a:pt x="161" y="432"/>
                  </a:lnTo>
                  <a:lnTo>
                    <a:pt x="173" y="453"/>
                  </a:lnTo>
                  <a:lnTo>
                    <a:pt x="183" y="471"/>
                  </a:lnTo>
                  <a:lnTo>
                    <a:pt x="192" y="487"/>
                  </a:lnTo>
                  <a:lnTo>
                    <a:pt x="198" y="498"/>
                  </a:lnTo>
                  <a:lnTo>
                    <a:pt x="200" y="501"/>
                  </a:lnTo>
                  <a:lnTo>
                    <a:pt x="320" y="436"/>
                  </a:lnTo>
                  <a:lnTo>
                    <a:pt x="318" y="432"/>
                  </a:lnTo>
                  <a:lnTo>
                    <a:pt x="312" y="422"/>
                  </a:lnTo>
                  <a:lnTo>
                    <a:pt x="303" y="406"/>
                  </a:lnTo>
                  <a:lnTo>
                    <a:pt x="293" y="387"/>
                  </a:lnTo>
                  <a:lnTo>
                    <a:pt x="281" y="366"/>
                  </a:lnTo>
                  <a:lnTo>
                    <a:pt x="271" y="346"/>
                  </a:lnTo>
                  <a:lnTo>
                    <a:pt x="259" y="327"/>
                  </a:lnTo>
                  <a:lnTo>
                    <a:pt x="251" y="311"/>
                  </a:lnTo>
                  <a:lnTo>
                    <a:pt x="260" y="305"/>
                  </a:lnTo>
                  <a:lnTo>
                    <a:pt x="274" y="299"/>
                  </a:lnTo>
                  <a:lnTo>
                    <a:pt x="289" y="290"/>
                  </a:lnTo>
                  <a:lnTo>
                    <a:pt x="305" y="281"/>
                  </a:lnTo>
                  <a:lnTo>
                    <a:pt x="320" y="273"/>
                  </a:lnTo>
                  <a:lnTo>
                    <a:pt x="333" y="266"/>
                  </a:lnTo>
                  <a:lnTo>
                    <a:pt x="341" y="262"/>
                  </a:lnTo>
                  <a:lnTo>
                    <a:pt x="344" y="259"/>
                  </a:lnTo>
                  <a:lnTo>
                    <a:pt x="0" y="0"/>
                  </a:lnTo>
                  <a:lnTo>
                    <a:pt x="8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32" name="Freeform 315">
              <a:extLst>
                <a:ext uri="{FF2B5EF4-FFF2-40B4-BE49-F238E27FC236}">
                  <a16:creationId xmlns:a16="http://schemas.microsoft.com/office/drawing/2014/main" id="{BF61AA2A-5BB2-4881-9887-B75464810A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1" y="1215"/>
              <a:ext cx="388" cy="342"/>
            </a:xfrm>
            <a:custGeom>
              <a:avLst/>
              <a:gdLst>
                <a:gd name="T0" fmla="*/ 292 w 775"/>
                <a:gd name="T1" fmla="*/ 23 h 683"/>
                <a:gd name="T2" fmla="*/ 291 w 775"/>
                <a:gd name="T3" fmla="*/ 24 h 683"/>
                <a:gd name="T4" fmla="*/ 8 w 775"/>
                <a:gd name="T5" fmla="*/ 223 h 683"/>
                <a:gd name="T6" fmla="*/ 2 w 775"/>
                <a:gd name="T7" fmla="*/ 230 h 683"/>
                <a:gd name="T8" fmla="*/ 0 w 775"/>
                <a:gd name="T9" fmla="*/ 238 h 683"/>
                <a:gd name="T10" fmla="*/ 1 w 775"/>
                <a:gd name="T11" fmla="*/ 671 h 683"/>
                <a:gd name="T12" fmla="*/ 11 w 775"/>
                <a:gd name="T13" fmla="*/ 681 h 683"/>
                <a:gd name="T14" fmla="*/ 755 w 775"/>
                <a:gd name="T15" fmla="*/ 683 h 683"/>
                <a:gd name="T16" fmla="*/ 769 w 775"/>
                <a:gd name="T17" fmla="*/ 677 h 683"/>
                <a:gd name="T18" fmla="*/ 775 w 775"/>
                <a:gd name="T19" fmla="*/ 663 h 683"/>
                <a:gd name="T20" fmla="*/ 774 w 775"/>
                <a:gd name="T21" fmla="*/ 233 h 683"/>
                <a:gd name="T22" fmla="*/ 770 w 775"/>
                <a:gd name="T23" fmla="*/ 227 h 683"/>
                <a:gd name="T24" fmla="*/ 482 w 775"/>
                <a:gd name="T25" fmla="*/ 24 h 683"/>
                <a:gd name="T26" fmla="*/ 481 w 775"/>
                <a:gd name="T27" fmla="*/ 23 h 683"/>
                <a:gd name="T28" fmla="*/ 480 w 775"/>
                <a:gd name="T29" fmla="*/ 23 h 683"/>
                <a:gd name="T30" fmla="*/ 457 w 775"/>
                <a:gd name="T31" fmla="*/ 12 h 683"/>
                <a:gd name="T32" fmla="*/ 434 w 775"/>
                <a:gd name="T33" fmla="*/ 5 h 683"/>
                <a:gd name="T34" fmla="*/ 410 w 775"/>
                <a:gd name="T35" fmla="*/ 1 h 683"/>
                <a:gd name="T36" fmla="*/ 387 w 775"/>
                <a:gd name="T37" fmla="*/ 0 h 683"/>
                <a:gd name="T38" fmla="*/ 364 w 775"/>
                <a:gd name="T39" fmla="*/ 1 h 683"/>
                <a:gd name="T40" fmla="*/ 341 w 775"/>
                <a:gd name="T41" fmla="*/ 5 h 683"/>
                <a:gd name="T42" fmla="*/ 317 w 775"/>
                <a:gd name="T43" fmla="*/ 12 h 683"/>
                <a:gd name="T44" fmla="*/ 293 w 775"/>
                <a:gd name="T45" fmla="*/ 23 h 683"/>
                <a:gd name="T46" fmla="*/ 466 w 775"/>
                <a:gd name="T47" fmla="*/ 58 h 683"/>
                <a:gd name="T48" fmla="*/ 488 w 775"/>
                <a:gd name="T49" fmla="*/ 73 h 683"/>
                <a:gd name="T50" fmla="*/ 524 w 775"/>
                <a:gd name="T51" fmla="*/ 100 h 683"/>
                <a:gd name="T52" fmla="*/ 570 w 775"/>
                <a:gd name="T53" fmla="*/ 132 h 683"/>
                <a:gd name="T54" fmla="*/ 619 w 775"/>
                <a:gd name="T55" fmla="*/ 167 h 683"/>
                <a:gd name="T56" fmla="*/ 667 w 775"/>
                <a:gd name="T57" fmla="*/ 199 h 683"/>
                <a:gd name="T58" fmla="*/ 706 w 775"/>
                <a:gd name="T59" fmla="*/ 227 h 683"/>
                <a:gd name="T60" fmla="*/ 731 w 775"/>
                <a:gd name="T61" fmla="*/ 244 h 683"/>
                <a:gd name="T62" fmla="*/ 737 w 775"/>
                <a:gd name="T63" fmla="*/ 313 h 683"/>
                <a:gd name="T64" fmla="*/ 737 w 775"/>
                <a:gd name="T65" fmla="*/ 571 h 683"/>
                <a:gd name="T66" fmla="*/ 723 w 775"/>
                <a:gd name="T67" fmla="*/ 645 h 683"/>
                <a:gd name="T68" fmla="*/ 662 w 775"/>
                <a:gd name="T69" fmla="*/ 645 h 683"/>
                <a:gd name="T70" fmla="*/ 565 w 775"/>
                <a:gd name="T71" fmla="*/ 645 h 683"/>
                <a:gd name="T72" fmla="*/ 449 w 775"/>
                <a:gd name="T73" fmla="*/ 645 h 683"/>
                <a:gd name="T74" fmla="*/ 325 w 775"/>
                <a:gd name="T75" fmla="*/ 645 h 683"/>
                <a:gd name="T76" fmla="*/ 208 w 775"/>
                <a:gd name="T77" fmla="*/ 645 h 683"/>
                <a:gd name="T78" fmla="*/ 112 w 775"/>
                <a:gd name="T79" fmla="*/ 645 h 683"/>
                <a:gd name="T80" fmla="*/ 50 w 775"/>
                <a:gd name="T81" fmla="*/ 645 h 683"/>
                <a:gd name="T82" fmla="*/ 37 w 775"/>
                <a:gd name="T83" fmla="*/ 571 h 683"/>
                <a:gd name="T84" fmla="*/ 37 w 775"/>
                <a:gd name="T85" fmla="*/ 313 h 683"/>
                <a:gd name="T86" fmla="*/ 42 w 775"/>
                <a:gd name="T87" fmla="*/ 244 h 683"/>
                <a:gd name="T88" fmla="*/ 68 w 775"/>
                <a:gd name="T89" fmla="*/ 227 h 683"/>
                <a:gd name="T90" fmla="*/ 107 w 775"/>
                <a:gd name="T91" fmla="*/ 199 h 683"/>
                <a:gd name="T92" fmla="*/ 154 w 775"/>
                <a:gd name="T93" fmla="*/ 167 h 683"/>
                <a:gd name="T94" fmla="*/ 204 w 775"/>
                <a:gd name="T95" fmla="*/ 132 h 683"/>
                <a:gd name="T96" fmla="*/ 250 w 775"/>
                <a:gd name="T97" fmla="*/ 100 h 683"/>
                <a:gd name="T98" fmla="*/ 285 w 775"/>
                <a:gd name="T99" fmla="*/ 73 h 683"/>
                <a:gd name="T100" fmla="*/ 307 w 775"/>
                <a:gd name="T101" fmla="*/ 58 h 683"/>
                <a:gd name="T102" fmla="*/ 330 w 775"/>
                <a:gd name="T103" fmla="*/ 48 h 683"/>
                <a:gd name="T104" fmla="*/ 368 w 775"/>
                <a:gd name="T105" fmla="*/ 39 h 683"/>
                <a:gd name="T106" fmla="*/ 406 w 775"/>
                <a:gd name="T107" fmla="*/ 39 h 683"/>
                <a:gd name="T108" fmla="*/ 444 w 775"/>
                <a:gd name="T109" fmla="*/ 48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683">
                  <a:moveTo>
                    <a:pt x="293" y="23"/>
                  </a:moveTo>
                  <a:lnTo>
                    <a:pt x="292" y="23"/>
                  </a:lnTo>
                  <a:lnTo>
                    <a:pt x="292" y="23"/>
                  </a:lnTo>
                  <a:lnTo>
                    <a:pt x="291" y="24"/>
                  </a:lnTo>
                  <a:lnTo>
                    <a:pt x="291" y="24"/>
                  </a:lnTo>
                  <a:lnTo>
                    <a:pt x="8" y="223"/>
                  </a:lnTo>
                  <a:lnTo>
                    <a:pt x="4" y="227"/>
                  </a:lnTo>
                  <a:lnTo>
                    <a:pt x="2" y="230"/>
                  </a:lnTo>
                  <a:lnTo>
                    <a:pt x="0" y="233"/>
                  </a:lnTo>
                  <a:lnTo>
                    <a:pt x="0" y="238"/>
                  </a:lnTo>
                  <a:lnTo>
                    <a:pt x="0" y="663"/>
                  </a:lnTo>
                  <a:lnTo>
                    <a:pt x="1" y="671"/>
                  </a:lnTo>
                  <a:lnTo>
                    <a:pt x="6" y="677"/>
                  </a:lnTo>
                  <a:lnTo>
                    <a:pt x="11" y="681"/>
                  </a:lnTo>
                  <a:lnTo>
                    <a:pt x="18" y="683"/>
                  </a:lnTo>
                  <a:lnTo>
                    <a:pt x="755" y="683"/>
                  </a:lnTo>
                  <a:lnTo>
                    <a:pt x="762" y="681"/>
                  </a:lnTo>
                  <a:lnTo>
                    <a:pt x="769" y="677"/>
                  </a:lnTo>
                  <a:lnTo>
                    <a:pt x="774" y="671"/>
                  </a:lnTo>
                  <a:lnTo>
                    <a:pt x="775" y="663"/>
                  </a:lnTo>
                  <a:lnTo>
                    <a:pt x="775" y="238"/>
                  </a:lnTo>
                  <a:lnTo>
                    <a:pt x="774" y="233"/>
                  </a:lnTo>
                  <a:lnTo>
                    <a:pt x="773" y="230"/>
                  </a:lnTo>
                  <a:lnTo>
                    <a:pt x="770" y="227"/>
                  </a:lnTo>
                  <a:lnTo>
                    <a:pt x="767" y="223"/>
                  </a:lnTo>
                  <a:lnTo>
                    <a:pt x="482" y="24"/>
                  </a:lnTo>
                  <a:lnTo>
                    <a:pt x="482" y="24"/>
                  </a:lnTo>
                  <a:lnTo>
                    <a:pt x="481" y="23"/>
                  </a:lnTo>
                  <a:lnTo>
                    <a:pt x="481" y="23"/>
                  </a:lnTo>
                  <a:lnTo>
                    <a:pt x="480" y="23"/>
                  </a:lnTo>
                  <a:lnTo>
                    <a:pt x="469" y="17"/>
                  </a:lnTo>
                  <a:lnTo>
                    <a:pt x="457" y="12"/>
                  </a:lnTo>
                  <a:lnTo>
                    <a:pt x="445" y="9"/>
                  </a:lnTo>
                  <a:lnTo>
                    <a:pt x="434" y="5"/>
                  </a:lnTo>
                  <a:lnTo>
                    <a:pt x="421" y="3"/>
                  </a:lnTo>
                  <a:lnTo>
                    <a:pt x="410" y="1"/>
                  </a:lnTo>
                  <a:lnTo>
                    <a:pt x="398" y="0"/>
                  </a:lnTo>
                  <a:lnTo>
                    <a:pt x="387" y="0"/>
                  </a:lnTo>
                  <a:lnTo>
                    <a:pt x="375" y="0"/>
                  </a:lnTo>
                  <a:lnTo>
                    <a:pt x="364" y="1"/>
                  </a:lnTo>
                  <a:lnTo>
                    <a:pt x="352" y="3"/>
                  </a:lnTo>
                  <a:lnTo>
                    <a:pt x="341" y="5"/>
                  </a:lnTo>
                  <a:lnTo>
                    <a:pt x="328" y="9"/>
                  </a:lnTo>
                  <a:lnTo>
                    <a:pt x="317" y="12"/>
                  </a:lnTo>
                  <a:lnTo>
                    <a:pt x="305" y="17"/>
                  </a:lnTo>
                  <a:lnTo>
                    <a:pt x="293" y="23"/>
                  </a:lnTo>
                  <a:close/>
                  <a:moveTo>
                    <a:pt x="463" y="56"/>
                  </a:moveTo>
                  <a:lnTo>
                    <a:pt x="466" y="58"/>
                  </a:lnTo>
                  <a:lnTo>
                    <a:pt x="474" y="64"/>
                  </a:lnTo>
                  <a:lnTo>
                    <a:pt x="488" y="73"/>
                  </a:lnTo>
                  <a:lnTo>
                    <a:pt x="504" y="86"/>
                  </a:lnTo>
                  <a:lnTo>
                    <a:pt x="524" y="100"/>
                  </a:lnTo>
                  <a:lnTo>
                    <a:pt x="547" y="115"/>
                  </a:lnTo>
                  <a:lnTo>
                    <a:pt x="570" y="132"/>
                  </a:lnTo>
                  <a:lnTo>
                    <a:pt x="595" y="148"/>
                  </a:lnTo>
                  <a:lnTo>
                    <a:pt x="619" y="167"/>
                  </a:lnTo>
                  <a:lnTo>
                    <a:pt x="645" y="183"/>
                  </a:lnTo>
                  <a:lnTo>
                    <a:pt x="667" y="199"/>
                  </a:lnTo>
                  <a:lnTo>
                    <a:pt x="688" y="214"/>
                  </a:lnTo>
                  <a:lnTo>
                    <a:pt x="706" y="227"/>
                  </a:lnTo>
                  <a:lnTo>
                    <a:pt x="721" y="237"/>
                  </a:lnTo>
                  <a:lnTo>
                    <a:pt x="731" y="244"/>
                  </a:lnTo>
                  <a:lnTo>
                    <a:pt x="737" y="248"/>
                  </a:lnTo>
                  <a:lnTo>
                    <a:pt x="737" y="313"/>
                  </a:lnTo>
                  <a:lnTo>
                    <a:pt x="737" y="441"/>
                  </a:lnTo>
                  <a:lnTo>
                    <a:pt x="737" y="571"/>
                  </a:lnTo>
                  <a:lnTo>
                    <a:pt x="737" y="645"/>
                  </a:lnTo>
                  <a:lnTo>
                    <a:pt x="723" y="645"/>
                  </a:lnTo>
                  <a:lnTo>
                    <a:pt x="698" y="645"/>
                  </a:lnTo>
                  <a:lnTo>
                    <a:pt x="662" y="645"/>
                  </a:lnTo>
                  <a:lnTo>
                    <a:pt x="617" y="645"/>
                  </a:lnTo>
                  <a:lnTo>
                    <a:pt x="565" y="645"/>
                  </a:lnTo>
                  <a:lnTo>
                    <a:pt x="509" y="645"/>
                  </a:lnTo>
                  <a:lnTo>
                    <a:pt x="449" y="645"/>
                  </a:lnTo>
                  <a:lnTo>
                    <a:pt x="387" y="645"/>
                  </a:lnTo>
                  <a:lnTo>
                    <a:pt x="325" y="645"/>
                  </a:lnTo>
                  <a:lnTo>
                    <a:pt x="265" y="645"/>
                  </a:lnTo>
                  <a:lnTo>
                    <a:pt x="208" y="645"/>
                  </a:lnTo>
                  <a:lnTo>
                    <a:pt x="156" y="645"/>
                  </a:lnTo>
                  <a:lnTo>
                    <a:pt x="112" y="645"/>
                  </a:lnTo>
                  <a:lnTo>
                    <a:pt x="76" y="645"/>
                  </a:lnTo>
                  <a:lnTo>
                    <a:pt x="50" y="645"/>
                  </a:lnTo>
                  <a:lnTo>
                    <a:pt x="37" y="645"/>
                  </a:lnTo>
                  <a:lnTo>
                    <a:pt x="37" y="571"/>
                  </a:lnTo>
                  <a:lnTo>
                    <a:pt x="37" y="441"/>
                  </a:lnTo>
                  <a:lnTo>
                    <a:pt x="37" y="313"/>
                  </a:lnTo>
                  <a:lnTo>
                    <a:pt x="37" y="248"/>
                  </a:lnTo>
                  <a:lnTo>
                    <a:pt x="42" y="244"/>
                  </a:lnTo>
                  <a:lnTo>
                    <a:pt x="53" y="237"/>
                  </a:lnTo>
                  <a:lnTo>
                    <a:pt x="68" y="227"/>
                  </a:lnTo>
                  <a:lnTo>
                    <a:pt x="85" y="214"/>
                  </a:lnTo>
                  <a:lnTo>
                    <a:pt x="107" y="199"/>
                  </a:lnTo>
                  <a:lnTo>
                    <a:pt x="129" y="183"/>
                  </a:lnTo>
                  <a:lnTo>
                    <a:pt x="154" y="167"/>
                  </a:lnTo>
                  <a:lnTo>
                    <a:pt x="178" y="148"/>
                  </a:lnTo>
                  <a:lnTo>
                    <a:pt x="204" y="132"/>
                  </a:lnTo>
                  <a:lnTo>
                    <a:pt x="227" y="115"/>
                  </a:lnTo>
                  <a:lnTo>
                    <a:pt x="250" y="100"/>
                  </a:lnTo>
                  <a:lnTo>
                    <a:pt x="269" y="86"/>
                  </a:lnTo>
                  <a:lnTo>
                    <a:pt x="285" y="73"/>
                  </a:lnTo>
                  <a:lnTo>
                    <a:pt x="299" y="64"/>
                  </a:lnTo>
                  <a:lnTo>
                    <a:pt x="307" y="58"/>
                  </a:lnTo>
                  <a:lnTo>
                    <a:pt x="311" y="56"/>
                  </a:lnTo>
                  <a:lnTo>
                    <a:pt x="330" y="48"/>
                  </a:lnTo>
                  <a:lnTo>
                    <a:pt x="349" y="42"/>
                  </a:lnTo>
                  <a:lnTo>
                    <a:pt x="368" y="39"/>
                  </a:lnTo>
                  <a:lnTo>
                    <a:pt x="387" y="37"/>
                  </a:lnTo>
                  <a:lnTo>
                    <a:pt x="406" y="39"/>
                  </a:lnTo>
                  <a:lnTo>
                    <a:pt x="425" y="42"/>
                  </a:lnTo>
                  <a:lnTo>
                    <a:pt x="444" y="48"/>
                  </a:lnTo>
                  <a:lnTo>
                    <a:pt x="463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33" name="Freeform 316">
              <a:extLst>
                <a:ext uri="{FF2B5EF4-FFF2-40B4-BE49-F238E27FC236}">
                  <a16:creationId xmlns:a16="http://schemas.microsoft.com/office/drawing/2014/main" id="{9DE2F54B-936F-49AD-86DD-A5E6416EF3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" y="1225"/>
              <a:ext cx="368" cy="322"/>
            </a:xfrm>
            <a:custGeom>
              <a:avLst/>
              <a:gdLst>
                <a:gd name="T0" fmla="*/ 454 w 737"/>
                <a:gd name="T1" fmla="*/ 22 h 645"/>
                <a:gd name="T2" fmla="*/ 737 w 737"/>
                <a:gd name="T3" fmla="*/ 220 h 645"/>
                <a:gd name="T4" fmla="*/ 737 w 737"/>
                <a:gd name="T5" fmla="*/ 645 h 645"/>
                <a:gd name="T6" fmla="*/ 0 w 737"/>
                <a:gd name="T7" fmla="*/ 645 h 645"/>
                <a:gd name="T8" fmla="*/ 0 w 737"/>
                <a:gd name="T9" fmla="*/ 220 h 645"/>
                <a:gd name="T10" fmla="*/ 284 w 737"/>
                <a:gd name="T11" fmla="*/ 22 h 645"/>
                <a:gd name="T12" fmla="*/ 304 w 737"/>
                <a:gd name="T13" fmla="*/ 13 h 645"/>
                <a:gd name="T14" fmla="*/ 326 w 737"/>
                <a:gd name="T15" fmla="*/ 6 h 645"/>
                <a:gd name="T16" fmla="*/ 347 w 737"/>
                <a:gd name="T17" fmla="*/ 1 h 645"/>
                <a:gd name="T18" fmla="*/ 369 w 737"/>
                <a:gd name="T19" fmla="*/ 0 h 645"/>
                <a:gd name="T20" fmla="*/ 391 w 737"/>
                <a:gd name="T21" fmla="*/ 1 h 645"/>
                <a:gd name="T22" fmla="*/ 411 w 737"/>
                <a:gd name="T23" fmla="*/ 6 h 645"/>
                <a:gd name="T24" fmla="*/ 433 w 737"/>
                <a:gd name="T25" fmla="*/ 13 h 645"/>
                <a:gd name="T26" fmla="*/ 454 w 737"/>
                <a:gd name="T27" fmla="*/ 22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7" h="645">
                  <a:moveTo>
                    <a:pt x="454" y="22"/>
                  </a:moveTo>
                  <a:lnTo>
                    <a:pt x="737" y="220"/>
                  </a:lnTo>
                  <a:lnTo>
                    <a:pt x="737" y="645"/>
                  </a:lnTo>
                  <a:lnTo>
                    <a:pt x="0" y="645"/>
                  </a:lnTo>
                  <a:lnTo>
                    <a:pt x="0" y="220"/>
                  </a:lnTo>
                  <a:lnTo>
                    <a:pt x="284" y="22"/>
                  </a:lnTo>
                  <a:lnTo>
                    <a:pt x="304" y="13"/>
                  </a:lnTo>
                  <a:lnTo>
                    <a:pt x="326" y="6"/>
                  </a:lnTo>
                  <a:lnTo>
                    <a:pt x="347" y="1"/>
                  </a:lnTo>
                  <a:lnTo>
                    <a:pt x="369" y="0"/>
                  </a:lnTo>
                  <a:lnTo>
                    <a:pt x="391" y="1"/>
                  </a:lnTo>
                  <a:lnTo>
                    <a:pt x="411" y="6"/>
                  </a:lnTo>
                  <a:lnTo>
                    <a:pt x="433" y="13"/>
                  </a:lnTo>
                  <a:lnTo>
                    <a:pt x="45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34" name="Freeform 317">
              <a:extLst>
                <a:ext uri="{FF2B5EF4-FFF2-40B4-BE49-F238E27FC236}">
                  <a16:creationId xmlns:a16="http://schemas.microsoft.com/office/drawing/2014/main" id="{AC5B1A84-08CC-47D4-9B6A-5B1B9208BE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6" y="1200"/>
              <a:ext cx="417" cy="371"/>
            </a:xfrm>
            <a:custGeom>
              <a:avLst/>
              <a:gdLst>
                <a:gd name="T0" fmla="*/ 310 w 834"/>
                <a:gd name="T1" fmla="*/ 27 h 741"/>
                <a:gd name="T2" fmla="*/ 306 w 834"/>
                <a:gd name="T3" fmla="*/ 30 h 741"/>
                <a:gd name="T4" fmla="*/ 21 w 834"/>
                <a:gd name="T5" fmla="*/ 229 h 741"/>
                <a:gd name="T6" fmla="*/ 6 w 834"/>
                <a:gd name="T7" fmla="*/ 246 h 741"/>
                <a:gd name="T8" fmla="*/ 0 w 834"/>
                <a:gd name="T9" fmla="*/ 268 h 741"/>
                <a:gd name="T10" fmla="*/ 1 w 834"/>
                <a:gd name="T11" fmla="*/ 703 h 741"/>
                <a:gd name="T12" fmla="*/ 8 w 834"/>
                <a:gd name="T13" fmla="*/ 721 h 741"/>
                <a:gd name="T14" fmla="*/ 22 w 834"/>
                <a:gd name="T15" fmla="*/ 733 h 741"/>
                <a:gd name="T16" fmla="*/ 39 w 834"/>
                <a:gd name="T17" fmla="*/ 740 h 741"/>
                <a:gd name="T18" fmla="*/ 785 w 834"/>
                <a:gd name="T19" fmla="*/ 741 h 741"/>
                <a:gd name="T20" fmla="*/ 804 w 834"/>
                <a:gd name="T21" fmla="*/ 738 h 741"/>
                <a:gd name="T22" fmla="*/ 820 w 834"/>
                <a:gd name="T23" fmla="*/ 727 h 741"/>
                <a:gd name="T24" fmla="*/ 830 w 834"/>
                <a:gd name="T25" fmla="*/ 713 h 741"/>
                <a:gd name="T26" fmla="*/ 834 w 834"/>
                <a:gd name="T27" fmla="*/ 693 h 741"/>
                <a:gd name="T28" fmla="*/ 832 w 834"/>
                <a:gd name="T29" fmla="*/ 257 h 741"/>
                <a:gd name="T30" fmla="*/ 821 w 834"/>
                <a:gd name="T31" fmla="*/ 237 h 741"/>
                <a:gd name="T32" fmla="*/ 530 w 834"/>
                <a:gd name="T33" fmla="*/ 31 h 741"/>
                <a:gd name="T34" fmla="*/ 526 w 834"/>
                <a:gd name="T35" fmla="*/ 29 h 741"/>
                <a:gd name="T36" fmla="*/ 524 w 834"/>
                <a:gd name="T37" fmla="*/ 26 h 741"/>
                <a:gd name="T38" fmla="*/ 497 w 834"/>
                <a:gd name="T39" fmla="*/ 15 h 741"/>
                <a:gd name="T40" fmla="*/ 471 w 834"/>
                <a:gd name="T41" fmla="*/ 7 h 741"/>
                <a:gd name="T42" fmla="*/ 443 w 834"/>
                <a:gd name="T43" fmla="*/ 2 h 741"/>
                <a:gd name="T44" fmla="*/ 417 w 834"/>
                <a:gd name="T45" fmla="*/ 0 h 741"/>
                <a:gd name="T46" fmla="*/ 390 w 834"/>
                <a:gd name="T47" fmla="*/ 2 h 741"/>
                <a:gd name="T48" fmla="*/ 364 w 834"/>
                <a:gd name="T49" fmla="*/ 7 h 741"/>
                <a:gd name="T50" fmla="*/ 337 w 834"/>
                <a:gd name="T51" fmla="*/ 15 h 741"/>
                <a:gd name="T52" fmla="*/ 311 w 834"/>
                <a:gd name="T53" fmla="*/ 26 h 741"/>
                <a:gd name="T54" fmla="*/ 481 w 834"/>
                <a:gd name="T55" fmla="*/ 114 h 741"/>
                <a:gd name="T56" fmla="*/ 501 w 834"/>
                <a:gd name="T57" fmla="*/ 128 h 741"/>
                <a:gd name="T58" fmla="*/ 534 w 834"/>
                <a:gd name="T59" fmla="*/ 151 h 741"/>
                <a:gd name="T60" fmla="*/ 575 w 834"/>
                <a:gd name="T61" fmla="*/ 179 h 741"/>
                <a:gd name="T62" fmla="*/ 619 w 834"/>
                <a:gd name="T63" fmla="*/ 210 h 741"/>
                <a:gd name="T64" fmla="*/ 663 w 834"/>
                <a:gd name="T65" fmla="*/ 242 h 741"/>
                <a:gd name="T66" fmla="*/ 701 w 834"/>
                <a:gd name="T67" fmla="*/ 268 h 741"/>
                <a:gd name="T68" fmla="*/ 729 w 834"/>
                <a:gd name="T69" fmla="*/ 288 h 741"/>
                <a:gd name="T70" fmla="*/ 738 w 834"/>
                <a:gd name="T71" fmla="*/ 356 h 741"/>
                <a:gd name="T72" fmla="*/ 738 w 834"/>
                <a:gd name="T73" fmla="*/ 566 h 741"/>
                <a:gd name="T74" fmla="*/ 718 w 834"/>
                <a:gd name="T75" fmla="*/ 646 h 741"/>
                <a:gd name="T76" fmla="*/ 656 w 834"/>
                <a:gd name="T77" fmla="*/ 646 h 741"/>
                <a:gd name="T78" fmla="*/ 570 w 834"/>
                <a:gd name="T79" fmla="*/ 646 h 741"/>
                <a:gd name="T80" fmla="*/ 470 w 834"/>
                <a:gd name="T81" fmla="*/ 646 h 741"/>
                <a:gd name="T82" fmla="*/ 364 w 834"/>
                <a:gd name="T83" fmla="*/ 646 h 741"/>
                <a:gd name="T84" fmla="*/ 264 w 834"/>
                <a:gd name="T85" fmla="*/ 646 h 741"/>
                <a:gd name="T86" fmla="*/ 177 w 834"/>
                <a:gd name="T87" fmla="*/ 646 h 741"/>
                <a:gd name="T88" fmla="*/ 116 w 834"/>
                <a:gd name="T89" fmla="*/ 646 h 741"/>
                <a:gd name="T90" fmla="*/ 97 w 834"/>
                <a:gd name="T91" fmla="*/ 566 h 741"/>
                <a:gd name="T92" fmla="*/ 97 w 834"/>
                <a:gd name="T93" fmla="*/ 356 h 741"/>
                <a:gd name="T94" fmla="*/ 105 w 834"/>
                <a:gd name="T95" fmla="*/ 288 h 741"/>
                <a:gd name="T96" fmla="*/ 132 w 834"/>
                <a:gd name="T97" fmla="*/ 268 h 741"/>
                <a:gd name="T98" fmla="*/ 170 w 834"/>
                <a:gd name="T99" fmla="*/ 242 h 741"/>
                <a:gd name="T100" fmla="*/ 214 w 834"/>
                <a:gd name="T101" fmla="*/ 210 h 741"/>
                <a:gd name="T102" fmla="*/ 259 w 834"/>
                <a:gd name="T103" fmla="*/ 179 h 741"/>
                <a:gd name="T104" fmla="*/ 299 w 834"/>
                <a:gd name="T105" fmla="*/ 151 h 741"/>
                <a:gd name="T106" fmla="*/ 333 w 834"/>
                <a:gd name="T107" fmla="*/ 128 h 741"/>
                <a:gd name="T108" fmla="*/ 352 w 834"/>
                <a:gd name="T109" fmla="*/ 114 h 741"/>
                <a:gd name="T110" fmla="*/ 371 w 834"/>
                <a:gd name="T111" fmla="*/ 105 h 741"/>
                <a:gd name="T112" fmla="*/ 402 w 834"/>
                <a:gd name="T113" fmla="*/ 98 h 741"/>
                <a:gd name="T114" fmla="*/ 432 w 834"/>
                <a:gd name="T115" fmla="*/ 98 h 741"/>
                <a:gd name="T116" fmla="*/ 463 w 834"/>
                <a:gd name="T117" fmla="*/ 105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4" h="741">
                  <a:moveTo>
                    <a:pt x="311" y="26"/>
                  </a:moveTo>
                  <a:lnTo>
                    <a:pt x="310" y="27"/>
                  </a:lnTo>
                  <a:lnTo>
                    <a:pt x="307" y="29"/>
                  </a:lnTo>
                  <a:lnTo>
                    <a:pt x="306" y="30"/>
                  </a:lnTo>
                  <a:lnTo>
                    <a:pt x="304" y="31"/>
                  </a:lnTo>
                  <a:lnTo>
                    <a:pt x="21" y="229"/>
                  </a:lnTo>
                  <a:lnTo>
                    <a:pt x="13" y="237"/>
                  </a:lnTo>
                  <a:lnTo>
                    <a:pt x="6" y="246"/>
                  </a:lnTo>
                  <a:lnTo>
                    <a:pt x="1" y="257"/>
                  </a:lnTo>
                  <a:lnTo>
                    <a:pt x="0" y="268"/>
                  </a:lnTo>
                  <a:lnTo>
                    <a:pt x="0" y="693"/>
                  </a:lnTo>
                  <a:lnTo>
                    <a:pt x="1" y="703"/>
                  </a:lnTo>
                  <a:lnTo>
                    <a:pt x="3" y="713"/>
                  </a:lnTo>
                  <a:lnTo>
                    <a:pt x="8" y="721"/>
                  </a:lnTo>
                  <a:lnTo>
                    <a:pt x="14" y="727"/>
                  </a:lnTo>
                  <a:lnTo>
                    <a:pt x="22" y="733"/>
                  </a:lnTo>
                  <a:lnTo>
                    <a:pt x="30" y="738"/>
                  </a:lnTo>
                  <a:lnTo>
                    <a:pt x="39" y="740"/>
                  </a:lnTo>
                  <a:lnTo>
                    <a:pt x="48" y="741"/>
                  </a:lnTo>
                  <a:lnTo>
                    <a:pt x="785" y="741"/>
                  </a:lnTo>
                  <a:lnTo>
                    <a:pt x="794" y="740"/>
                  </a:lnTo>
                  <a:lnTo>
                    <a:pt x="804" y="738"/>
                  </a:lnTo>
                  <a:lnTo>
                    <a:pt x="812" y="733"/>
                  </a:lnTo>
                  <a:lnTo>
                    <a:pt x="820" y="727"/>
                  </a:lnTo>
                  <a:lnTo>
                    <a:pt x="826" y="721"/>
                  </a:lnTo>
                  <a:lnTo>
                    <a:pt x="830" y="713"/>
                  </a:lnTo>
                  <a:lnTo>
                    <a:pt x="832" y="703"/>
                  </a:lnTo>
                  <a:lnTo>
                    <a:pt x="834" y="693"/>
                  </a:lnTo>
                  <a:lnTo>
                    <a:pt x="834" y="268"/>
                  </a:lnTo>
                  <a:lnTo>
                    <a:pt x="832" y="257"/>
                  </a:lnTo>
                  <a:lnTo>
                    <a:pt x="828" y="246"/>
                  </a:lnTo>
                  <a:lnTo>
                    <a:pt x="821" y="237"/>
                  </a:lnTo>
                  <a:lnTo>
                    <a:pt x="813" y="229"/>
                  </a:lnTo>
                  <a:lnTo>
                    <a:pt x="530" y="31"/>
                  </a:lnTo>
                  <a:lnTo>
                    <a:pt x="528" y="30"/>
                  </a:lnTo>
                  <a:lnTo>
                    <a:pt x="526" y="29"/>
                  </a:lnTo>
                  <a:lnTo>
                    <a:pt x="525" y="27"/>
                  </a:lnTo>
                  <a:lnTo>
                    <a:pt x="524" y="26"/>
                  </a:lnTo>
                  <a:lnTo>
                    <a:pt x="510" y="20"/>
                  </a:lnTo>
                  <a:lnTo>
                    <a:pt x="497" y="15"/>
                  </a:lnTo>
                  <a:lnTo>
                    <a:pt x="484" y="10"/>
                  </a:lnTo>
                  <a:lnTo>
                    <a:pt x="471" y="7"/>
                  </a:lnTo>
                  <a:lnTo>
                    <a:pt x="457" y="4"/>
                  </a:lnTo>
                  <a:lnTo>
                    <a:pt x="443" y="2"/>
                  </a:lnTo>
                  <a:lnTo>
                    <a:pt x="431" y="1"/>
                  </a:lnTo>
                  <a:lnTo>
                    <a:pt x="417" y="0"/>
                  </a:lnTo>
                  <a:lnTo>
                    <a:pt x="404" y="1"/>
                  </a:lnTo>
                  <a:lnTo>
                    <a:pt x="390" y="2"/>
                  </a:lnTo>
                  <a:lnTo>
                    <a:pt x="376" y="4"/>
                  </a:lnTo>
                  <a:lnTo>
                    <a:pt x="364" y="7"/>
                  </a:lnTo>
                  <a:lnTo>
                    <a:pt x="350" y="10"/>
                  </a:lnTo>
                  <a:lnTo>
                    <a:pt x="337" y="15"/>
                  </a:lnTo>
                  <a:lnTo>
                    <a:pt x="323" y="20"/>
                  </a:lnTo>
                  <a:lnTo>
                    <a:pt x="311" y="26"/>
                  </a:lnTo>
                  <a:close/>
                  <a:moveTo>
                    <a:pt x="478" y="111"/>
                  </a:moveTo>
                  <a:lnTo>
                    <a:pt x="481" y="114"/>
                  </a:lnTo>
                  <a:lnTo>
                    <a:pt x="489" y="119"/>
                  </a:lnTo>
                  <a:lnTo>
                    <a:pt x="501" y="128"/>
                  </a:lnTo>
                  <a:lnTo>
                    <a:pt x="516" y="138"/>
                  </a:lnTo>
                  <a:lnTo>
                    <a:pt x="534" y="151"/>
                  </a:lnTo>
                  <a:lnTo>
                    <a:pt x="554" y="164"/>
                  </a:lnTo>
                  <a:lnTo>
                    <a:pt x="575" y="179"/>
                  </a:lnTo>
                  <a:lnTo>
                    <a:pt x="598" y="195"/>
                  </a:lnTo>
                  <a:lnTo>
                    <a:pt x="619" y="210"/>
                  </a:lnTo>
                  <a:lnTo>
                    <a:pt x="641" y="227"/>
                  </a:lnTo>
                  <a:lnTo>
                    <a:pt x="663" y="242"/>
                  </a:lnTo>
                  <a:lnTo>
                    <a:pt x="683" y="255"/>
                  </a:lnTo>
                  <a:lnTo>
                    <a:pt x="701" y="268"/>
                  </a:lnTo>
                  <a:lnTo>
                    <a:pt x="717" y="278"/>
                  </a:lnTo>
                  <a:lnTo>
                    <a:pt x="729" y="288"/>
                  </a:lnTo>
                  <a:lnTo>
                    <a:pt x="738" y="293"/>
                  </a:lnTo>
                  <a:lnTo>
                    <a:pt x="738" y="356"/>
                  </a:lnTo>
                  <a:lnTo>
                    <a:pt x="738" y="458"/>
                  </a:lnTo>
                  <a:lnTo>
                    <a:pt x="738" y="566"/>
                  </a:lnTo>
                  <a:lnTo>
                    <a:pt x="738" y="646"/>
                  </a:lnTo>
                  <a:lnTo>
                    <a:pt x="718" y="646"/>
                  </a:lnTo>
                  <a:lnTo>
                    <a:pt x="691" y="646"/>
                  </a:lnTo>
                  <a:lnTo>
                    <a:pt x="656" y="646"/>
                  </a:lnTo>
                  <a:lnTo>
                    <a:pt x="616" y="646"/>
                  </a:lnTo>
                  <a:lnTo>
                    <a:pt x="570" y="646"/>
                  </a:lnTo>
                  <a:lnTo>
                    <a:pt x="522" y="646"/>
                  </a:lnTo>
                  <a:lnTo>
                    <a:pt x="470" y="646"/>
                  </a:lnTo>
                  <a:lnTo>
                    <a:pt x="417" y="646"/>
                  </a:lnTo>
                  <a:lnTo>
                    <a:pt x="364" y="646"/>
                  </a:lnTo>
                  <a:lnTo>
                    <a:pt x="313" y="646"/>
                  </a:lnTo>
                  <a:lnTo>
                    <a:pt x="264" y="646"/>
                  </a:lnTo>
                  <a:lnTo>
                    <a:pt x="219" y="646"/>
                  </a:lnTo>
                  <a:lnTo>
                    <a:pt x="177" y="646"/>
                  </a:lnTo>
                  <a:lnTo>
                    <a:pt x="143" y="646"/>
                  </a:lnTo>
                  <a:lnTo>
                    <a:pt x="116" y="646"/>
                  </a:lnTo>
                  <a:lnTo>
                    <a:pt x="97" y="646"/>
                  </a:lnTo>
                  <a:lnTo>
                    <a:pt x="97" y="566"/>
                  </a:lnTo>
                  <a:lnTo>
                    <a:pt x="97" y="458"/>
                  </a:lnTo>
                  <a:lnTo>
                    <a:pt x="97" y="356"/>
                  </a:lnTo>
                  <a:lnTo>
                    <a:pt x="97" y="293"/>
                  </a:lnTo>
                  <a:lnTo>
                    <a:pt x="105" y="288"/>
                  </a:lnTo>
                  <a:lnTo>
                    <a:pt x="117" y="278"/>
                  </a:lnTo>
                  <a:lnTo>
                    <a:pt x="132" y="268"/>
                  </a:lnTo>
                  <a:lnTo>
                    <a:pt x="151" y="255"/>
                  </a:lnTo>
                  <a:lnTo>
                    <a:pt x="170" y="242"/>
                  </a:lnTo>
                  <a:lnTo>
                    <a:pt x="192" y="227"/>
                  </a:lnTo>
                  <a:lnTo>
                    <a:pt x="214" y="210"/>
                  </a:lnTo>
                  <a:lnTo>
                    <a:pt x="237" y="195"/>
                  </a:lnTo>
                  <a:lnTo>
                    <a:pt x="259" y="179"/>
                  </a:lnTo>
                  <a:lnTo>
                    <a:pt x="280" y="164"/>
                  </a:lnTo>
                  <a:lnTo>
                    <a:pt x="299" y="151"/>
                  </a:lnTo>
                  <a:lnTo>
                    <a:pt x="318" y="138"/>
                  </a:lnTo>
                  <a:lnTo>
                    <a:pt x="333" y="128"/>
                  </a:lnTo>
                  <a:lnTo>
                    <a:pt x="344" y="119"/>
                  </a:lnTo>
                  <a:lnTo>
                    <a:pt x="352" y="114"/>
                  </a:lnTo>
                  <a:lnTo>
                    <a:pt x="356" y="111"/>
                  </a:lnTo>
                  <a:lnTo>
                    <a:pt x="371" y="105"/>
                  </a:lnTo>
                  <a:lnTo>
                    <a:pt x="387" y="100"/>
                  </a:lnTo>
                  <a:lnTo>
                    <a:pt x="402" y="98"/>
                  </a:lnTo>
                  <a:lnTo>
                    <a:pt x="417" y="96"/>
                  </a:lnTo>
                  <a:lnTo>
                    <a:pt x="432" y="98"/>
                  </a:lnTo>
                  <a:lnTo>
                    <a:pt x="447" y="100"/>
                  </a:lnTo>
                  <a:lnTo>
                    <a:pt x="463" y="105"/>
                  </a:lnTo>
                  <a:lnTo>
                    <a:pt x="478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35" name="Freeform 318">
              <a:extLst>
                <a:ext uri="{FF2B5EF4-FFF2-40B4-BE49-F238E27FC236}">
                  <a16:creationId xmlns:a16="http://schemas.microsoft.com/office/drawing/2014/main" id="{5BE73ACB-D9EA-4F28-8790-707591B4AA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" y="1221"/>
              <a:ext cx="368" cy="199"/>
            </a:xfrm>
            <a:custGeom>
              <a:avLst/>
              <a:gdLst>
                <a:gd name="T0" fmla="*/ 0 w 737"/>
                <a:gd name="T1" fmla="*/ 227 h 397"/>
                <a:gd name="T2" fmla="*/ 284 w 737"/>
                <a:gd name="T3" fmla="*/ 29 h 397"/>
                <a:gd name="T4" fmla="*/ 369 w 737"/>
                <a:gd name="T5" fmla="*/ 0 h 397"/>
                <a:gd name="T6" fmla="*/ 454 w 737"/>
                <a:gd name="T7" fmla="*/ 29 h 397"/>
                <a:gd name="T8" fmla="*/ 737 w 737"/>
                <a:gd name="T9" fmla="*/ 227 h 397"/>
                <a:gd name="T10" fmla="*/ 510 w 737"/>
                <a:gd name="T11" fmla="*/ 397 h 397"/>
                <a:gd name="T12" fmla="*/ 483 w 737"/>
                <a:gd name="T13" fmla="*/ 369 h 397"/>
                <a:gd name="T14" fmla="*/ 256 w 737"/>
                <a:gd name="T15" fmla="*/ 369 h 397"/>
                <a:gd name="T16" fmla="*/ 227 w 737"/>
                <a:gd name="T17" fmla="*/ 397 h 397"/>
                <a:gd name="T18" fmla="*/ 0 w 737"/>
                <a:gd name="T19" fmla="*/ 22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7" h="397">
                  <a:moveTo>
                    <a:pt x="0" y="227"/>
                  </a:moveTo>
                  <a:lnTo>
                    <a:pt x="284" y="29"/>
                  </a:lnTo>
                  <a:lnTo>
                    <a:pt x="369" y="0"/>
                  </a:lnTo>
                  <a:lnTo>
                    <a:pt x="454" y="29"/>
                  </a:lnTo>
                  <a:lnTo>
                    <a:pt x="737" y="227"/>
                  </a:lnTo>
                  <a:lnTo>
                    <a:pt x="510" y="397"/>
                  </a:lnTo>
                  <a:lnTo>
                    <a:pt x="483" y="369"/>
                  </a:lnTo>
                  <a:lnTo>
                    <a:pt x="256" y="369"/>
                  </a:lnTo>
                  <a:lnTo>
                    <a:pt x="227" y="397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36" name="Freeform 319">
              <a:extLst>
                <a:ext uri="{FF2B5EF4-FFF2-40B4-BE49-F238E27FC236}">
                  <a16:creationId xmlns:a16="http://schemas.microsoft.com/office/drawing/2014/main" id="{4A4AEAE7-8AC5-4F7A-BB01-99A0CDFAF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" y="1329"/>
              <a:ext cx="125" cy="96"/>
            </a:xfrm>
            <a:custGeom>
              <a:avLst/>
              <a:gdLst>
                <a:gd name="T0" fmla="*/ 2 w 250"/>
                <a:gd name="T1" fmla="*/ 4 h 193"/>
                <a:gd name="T2" fmla="*/ 0 w 250"/>
                <a:gd name="T3" fmla="*/ 8 h 193"/>
                <a:gd name="T4" fmla="*/ 0 w 250"/>
                <a:gd name="T5" fmla="*/ 12 h 193"/>
                <a:gd name="T6" fmla="*/ 1 w 250"/>
                <a:gd name="T7" fmla="*/ 17 h 193"/>
                <a:gd name="T8" fmla="*/ 4 w 250"/>
                <a:gd name="T9" fmla="*/ 20 h 193"/>
                <a:gd name="T10" fmla="*/ 231 w 250"/>
                <a:gd name="T11" fmla="*/ 191 h 193"/>
                <a:gd name="T12" fmla="*/ 235 w 250"/>
                <a:gd name="T13" fmla="*/ 193 h 193"/>
                <a:gd name="T14" fmla="*/ 239 w 250"/>
                <a:gd name="T15" fmla="*/ 193 h 193"/>
                <a:gd name="T16" fmla="*/ 244 w 250"/>
                <a:gd name="T17" fmla="*/ 192 h 193"/>
                <a:gd name="T18" fmla="*/ 247 w 250"/>
                <a:gd name="T19" fmla="*/ 188 h 193"/>
                <a:gd name="T20" fmla="*/ 250 w 250"/>
                <a:gd name="T21" fmla="*/ 185 h 193"/>
                <a:gd name="T22" fmla="*/ 250 w 250"/>
                <a:gd name="T23" fmla="*/ 180 h 193"/>
                <a:gd name="T24" fmla="*/ 248 w 250"/>
                <a:gd name="T25" fmla="*/ 176 h 193"/>
                <a:gd name="T26" fmla="*/ 245 w 250"/>
                <a:gd name="T27" fmla="*/ 172 h 193"/>
                <a:gd name="T28" fmla="*/ 18 w 250"/>
                <a:gd name="T29" fmla="*/ 2 h 193"/>
                <a:gd name="T30" fmla="*/ 15 w 250"/>
                <a:gd name="T31" fmla="*/ 0 h 193"/>
                <a:gd name="T32" fmla="*/ 10 w 250"/>
                <a:gd name="T33" fmla="*/ 0 h 193"/>
                <a:gd name="T34" fmla="*/ 5 w 250"/>
                <a:gd name="T35" fmla="*/ 1 h 193"/>
                <a:gd name="T36" fmla="*/ 2 w 250"/>
                <a:gd name="T37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193">
                  <a:moveTo>
                    <a:pt x="2" y="4"/>
                  </a:moveTo>
                  <a:lnTo>
                    <a:pt x="0" y="8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4" y="20"/>
                  </a:lnTo>
                  <a:lnTo>
                    <a:pt x="231" y="191"/>
                  </a:lnTo>
                  <a:lnTo>
                    <a:pt x="235" y="193"/>
                  </a:lnTo>
                  <a:lnTo>
                    <a:pt x="239" y="193"/>
                  </a:lnTo>
                  <a:lnTo>
                    <a:pt x="244" y="192"/>
                  </a:lnTo>
                  <a:lnTo>
                    <a:pt x="247" y="188"/>
                  </a:lnTo>
                  <a:lnTo>
                    <a:pt x="250" y="185"/>
                  </a:lnTo>
                  <a:lnTo>
                    <a:pt x="250" y="180"/>
                  </a:lnTo>
                  <a:lnTo>
                    <a:pt x="248" y="176"/>
                  </a:lnTo>
                  <a:lnTo>
                    <a:pt x="245" y="172"/>
                  </a:lnTo>
                  <a:lnTo>
                    <a:pt x="18" y="2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5" y="1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37" name="Freeform 320">
              <a:extLst>
                <a:ext uri="{FF2B5EF4-FFF2-40B4-BE49-F238E27FC236}">
                  <a16:creationId xmlns:a16="http://schemas.microsoft.com/office/drawing/2014/main" id="{7908AB30-86ED-4030-B006-BB2A52E1B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" y="1329"/>
              <a:ext cx="125" cy="96"/>
            </a:xfrm>
            <a:custGeom>
              <a:avLst/>
              <a:gdLst>
                <a:gd name="T0" fmla="*/ 231 w 251"/>
                <a:gd name="T1" fmla="*/ 2 h 193"/>
                <a:gd name="T2" fmla="*/ 4 w 251"/>
                <a:gd name="T3" fmla="*/ 172 h 193"/>
                <a:gd name="T4" fmla="*/ 1 w 251"/>
                <a:gd name="T5" fmla="*/ 176 h 193"/>
                <a:gd name="T6" fmla="*/ 0 w 251"/>
                <a:gd name="T7" fmla="*/ 180 h 193"/>
                <a:gd name="T8" fmla="*/ 0 w 251"/>
                <a:gd name="T9" fmla="*/ 185 h 193"/>
                <a:gd name="T10" fmla="*/ 2 w 251"/>
                <a:gd name="T11" fmla="*/ 188 h 193"/>
                <a:gd name="T12" fmla="*/ 6 w 251"/>
                <a:gd name="T13" fmla="*/ 192 h 193"/>
                <a:gd name="T14" fmla="*/ 10 w 251"/>
                <a:gd name="T15" fmla="*/ 193 h 193"/>
                <a:gd name="T16" fmla="*/ 15 w 251"/>
                <a:gd name="T17" fmla="*/ 193 h 193"/>
                <a:gd name="T18" fmla="*/ 18 w 251"/>
                <a:gd name="T19" fmla="*/ 191 h 193"/>
                <a:gd name="T20" fmla="*/ 245 w 251"/>
                <a:gd name="T21" fmla="*/ 20 h 193"/>
                <a:gd name="T22" fmla="*/ 249 w 251"/>
                <a:gd name="T23" fmla="*/ 17 h 193"/>
                <a:gd name="T24" fmla="*/ 251 w 251"/>
                <a:gd name="T25" fmla="*/ 12 h 193"/>
                <a:gd name="T26" fmla="*/ 251 w 251"/>
                <a:gd name="T27" fmla="*/ 8 h 193"/>
                <a:gd name="T28" fmla="*/ 249 w 251"/>
                <a:gd name="T29" fmla="*/ 4 h 193"/>
                <a:gd name="T30" fmla="*/ 245 w 251"/>
                <a:gd name="T31" fmla="*/ 1 h 193"/>
                <a:gd name="T32" fmla="*/ 241 w 251"/>
                <a:gd name="T33" fmla="*/ 0 h 193"/>
                <a:gd name="T34" fmla="*/ 236 w 251"/>
                <a:gd name="T35" fmla="*/ 0 h 193"/>
                <a:gd name="T36" fmla="*/ 231 w 251"/>
                <a:gd name="T37" fmla="*/ 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1" h="193">
                  <a:moveTo>
                    <a:pt x="231" y="2"/>
                  </a:moveTo>
                  <a:lnTo>
                    <a:pt x="4" y="172"/>
                  </a:lnTo>
                  <a:lnTo>
                    <a:pt x="1" y="176"/>
                  </a:lnTo>
                  <a:lnTo>
                    <a:pt x="0" y="180"/>
                  </a:lnTo>
                  <a:lnTo>
                    <a:pt x="0" y="185"/>
                  </a:lnTo>
                  <a:lnTo>
                    <a:pt x="2" y="188"/>
                  </a:lnTo>
                  <a:lnTo>
                    <a:pt x="6" y="192"/>
                  </a:lnTo>
                  <a:lnTo>
                    <a:pt x="10" y="193"/>
                  </a:lnTo>
                  <a:lnTo>
                    <a:pt x="15" y="193"/>
                  </a:lnTo>
                  <a:lnTo>
                    <a:pt x="18" y="191"/>
                  </a:lnTo>
                  <a:lnTo>
                    <a:pt x="245" y="20"/>
                  </a:lnTo>
                  <a:lnTo>
                    <a:pt x="249" y="17"/>
                  </a:lnTo>
                  <a:lnTo>
                    <a:pt x="251" y="12"/>
                  </a:lnTo>
                  <a:lnTo>
                    <a:pt x="251" y="8"/>
                  </a:lnTo>
                  <a:lnTo>
                    <a:pt x="249" y="4"/>
                  </a:lnTo>
                  <a:lnTo>
                    <a:pt x="245" y="1"/>
                  </a:lnTo>
                  <a:lnTo>
                    <a:pt x="241" y="0"/>
                  </a:lnTo>
                  <a:lnTo>
                    <a:pt x="236" y="0"/>
                  </a:lnTo>
                  <a:lnTo>
                    <a:pt x="23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38" name="Freeform 321">
              <a:extLst>
                <a:ext uri="{FF2B5EF4-FFF2-40B4-BE49-F238E27FC236}">
                  <a16:creationId xmlns:a16="http://schemas.microsoft.com/office/drawing/2014/main" id="{7DA9E37C-52EA-4A1C-8529-464766CEE7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0" y="1474"/>
              <a:ext cx="60" cy="71"/>
            </a:xfrm>
            <a:custGeom>
              <a:avLst/>
              <a:gdLst>
                <a:gd name="T0" fmla="*/ 14 w 120"/>
                <a:gd name="T1" fmla="*/ 27 h 141"/>
                <a:gd name="T2" fmla="*/ 120 w 120"/>
                <a:gd name="T3" fmla="*/ 119 h 141"/>
                <a:gd name="T4" fmla="*/ 16 w 120"/>
                <a:gd name="T5" fmla="*/ 141 h 141"/>
                <a:gd name="T6" fmla="*/ 14 w 120"/>
                <a:gd name="T7" fmla="*/ 27 h 141"/>
                <a:gd name="T8" fmla="*/ 0 w 120"/>
                <a:gd name="T9" fmla="*/ 0 h 141"/>
                <a:gd name="T10" fmla="*/ 0 w 120"/>
                <a:gd name="T11" fmla="*/ 0 h 141"/>
                <a:gd name="T12" fmla="*/ 0 w 120"/>
                <a:gd name="T13" fmla="*/ 0 h 141"/>
                <a:gd name="T14" fmla="*/ 0 w 120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41">
                  <a:moveTo>
                    <a:pt x="14" y="27"/>
                  </a:moveTo>
                  <a:lnTo>
                    <a:pt x="120" y="119"/>
                  </a:lnTo>
                  <a:lnTo>
                    <a:pt x="16" y="141"/>
                  </a:lnTo>
                  <a:lnTo>
                    <a:pt x="14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39" name="Freeform 322">
              <a:extLst>
                <a:ext uri="{FF2B5EF4-FFF2-40B4-BE49-F238E27FC236}">
                  <a16:creationId xmlns:a16="http://schemas.microsoft.com/office/drawing/2014/main" id="{A6DF4538-D688-4741-BB46-E0F7091DD0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4" y="1460"/>
              <a:ext cx="81" cy="92"/>
            </a:xfrm>
            <a:custGeom>
              <a:avLst/>
              <a:gdLst>
                <a:gd name="T0" fmla="*/ 5 w 162"/>
                <a:gd name="T1" fmla="*/ 173 h 184"/>
                <a:gd name="T2" fmla="*/ 5 w 162"/>
                <a:gd name="T3" fmla="*/ 173 h 184"/>
                <a:gd name="T4" fmla="*/ 1 w 162"/>
                <a:gd name="T5" fmla="*/ 28 h 184"/>
                <a:gd name="T6" fmla="*/ 0 w 162"/>
                <a:gd name="T7" fmla="*/ 0 h 184"/>
                <a:gd name="T8" fmla="*/ 22 w 162"/>
                <a:gd name="T9" fmla="*/ 18 h 184"/>
                <a:gd name="T10" fmla="*/ 156 w 162"/>
                <a:gd name="T11" fmla="*/ 134 h 184"/>
                <a:gd name="T12" fmla="*/ 158 w 162"/>
                <a:gd name="T13" fmla="*/ 136 h 184"/>
                <a:gd name="T14" fmla="*/ 160 w 162"/>
                <a:gd name="T15" fmla="*/ 138 h 184"/>
                <a:gd name="T16" fmla="*/ 162 w 162"/>
                <a:gd name="T17" fmla="*/ 141 h 184"/>
                <a:gd name="T18" fmla="*/ 162 w 162"/>
                <a:gd name="T19" fmla="*/ 144 h 184"/>
                <a:gd name="T20" fmla="*/ 160 w 162"/>
                <a:gd name="T21" fmla="*/ 149 h 184"/>
                <a:gd name="T22" fmla="*/ 158 w 162"/>
                <a:gd name="T23" fmla="*/ 153 h 184"/>
                <a:gd name="T24" fmla="*/ 153 w 162"/>
                <a:gd name="T25" fmla="*/ 156 h 184"/>
                <a:gd name="T26" fmla="*/ 149 w 162"/>
                <a:gd name="T27" fmla="*/ 157 h 184"/>
                <a:gd name="T28" fmla="*/ 147 w 162"/>
                <a:gd name="T29" fmla="*/ 157 h 184"/>
                <a:gd name="T30" fmla="*/ 144 w 162"/>
                <a:gd name="T31" fmla="*/ 156 h 184"/>
                <a:gd name="T32" fmla="*/ 142 w 162"/>
                <a:gd name="T33" fmla="*/ 154 h 184"/>
                <a:gd name="T34" fmla="*/ 140 w 162"/>
                <a:gd name="T35" fmla="*/ 153 h 184"/>
                <a:gd name="T36" fmla="*/ 140 w 162"/>
                <a:gd name="T37" fmla="*/ 153 h 184"/>
                <a:gd name="T38" fmla="*/ 27 w 162"/>
                <a:gd name="T39" fmla="*/ 55 h 184"/>
                <a:gd name="T40" fmla="*/ 29 w 162"/>
                <a:gd name="T41" fmla="*/ 172 h 184"/>
                <a:gd name="T42" fmla="*/ 29 w 162"/>
                <a:gd name="T43" fmla="*/ 172 h 184"/>
                <a:gd name="T44" fmla="*/ 29 w 162"/>
                <a:gd name="T45" fmla="*/ 172 h 184"/>
                <a:gd name="T46" fmla="*/ 29 w 162"/>
                <a:gd name="T47" fmla="*/ 172 h 184"/>
                <a:gd name="T48" fmla="*/ 29 w 162"/>
                <a:gd name="T49" fmla="*/ 172 h 184"/>
                <a:gd name="T50" fmla="*/ 29 w 162"/>
                <a:gd name="T51" fmla="*/ 172 h 184"/>
                <a:gd name="T52" fmla="*/ 28 w 162"/>
                <a:gd name="T53" fmla="*/ 176 h 184"/>
                <a:gd name="T54" fmla="*/ 26 w 162"/>
                <a:gd name="T55" fmla="*/ 181 h 184"/>
                <a:gd name="T56" fmla="*/ 21 w 162"/>
                <a:gd name="T57" fmla="*/ 183 h 184"/>
                <a:gd name="T58" fmla="*/ 16 w 162"/>
                <a:gd name="T59" fmla="*/ 184 h 184"/>
                <a:gd name="T60" fmla="*/ 12 w 162"/>
                <a:gd name="T61" fmla="*/ 183 h 184"/>
                <a:gd name="T62" fmla="*/ 8 w 162"/>
                <a:gd name="T63" fmla="*/ 181 h 184"/>
                <a:gd name="T64" fmla="*/ 6 w 162"/>
                <a:gd name="T65" fmla="*/ 177 h 184"/>
                <a:gd name="T66" fmla="*/ 5 w 162"/>
                <a:gd name="T67" fmla="*/ 173 h 184"/>
                <a:gd name="T68" fmla="*/ 13 w 162"/>
                <a:gd name="T69" fmla="*/ 28 h 184"/>
                <a:gd name="T70" fmla="*/ 1 w 162"/>
                <a:gd name="T71" fmla="*/ 28 h 184"/>
                <a:gd name="T72" fmla="*/ 13 w 162"/>
                <a:gd name="T73" fmla="*/ 28 h 184"/>
                <a:gd name="T74" fmla="*/ 22 w 162"/>
                <a:gd name="T75" fmla="*/ 18 h 184"/>
                <a:gd name="T76" fmla="*/ 13 w 162"/>
                <a:gd name="T77" fmla="*/ 28 h 184"/>
                <a:gd name="T78" fmla="*/ 13 w 162"/>
                <a:gd name="T79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84">
                  <a:moveTo>
                    <a:pt x="5" y="173"/>
                  </a:moveTo>
                  <a:lnTo>
                    <a:pt x="5" y="173"/>
                  </a:lnTo>
                  <a:lnTo>
                    <a:pt x="1" y="28"/>
                  </a:lnTo>
                  <a:lnTo>
                    <a:pt x="0" y="0"/>
                  </a:lnTo>
                  <a:lnTo>
                    <a:pt x="22" y="18"/>
                  </a:lnTo>
                  <a:lnTo>
                    <a:pt x="156" y="134"/>
                  </a:lnTo>
                  <a:lnTo>
                    <a:pt x="158" y="136"/>
                  </a:lnTo>
                  <a:lnTo>
                    <a:pt x="160" y="138"/>
                  </a:lnTo>
                  <a:lnTo>
                    <a:pt x="162" y="141"/>
                  </a:lnTo>
                  <a:lnTo>
                    <a:pt x="162" y="144"/>
                  </a:lnTo>
                  <a:lnTo>
                    <a:pt x="160" y="149"/>
                  </a:lnTo>
                  <a:lnTo>
                    <a:pt x="158" y="153"/>
                  </a:lnTo>
                  <a:lnTo>
                    <a:pt x="153" y="156"/>
                  </a:lnTo>
                  <a:lnTo>
                    <a:pt x="149" y="157"/>
                  </a:lnTo>
                  <a:lnTo>
                    <a:pt x="147" y="157"/>
                  </a:lnTo>
                  <a:lnTo>
                    <a:pt x="144" y="156"/>
                  </a:lnTo>
                  <a:lnTo>
                    <a:pt x="142" y="154"/>
                  </a:lnTo>
                  <a:lnTo>
                    <a:pt x="140" y="153"/>
                  </a:lnTo>
                  <a:lnTo>
                    <a:pt x="140" y="153"/>
                  </a:lnTo>
                  <a:lnTo>
                    <a:pt x="27" y="55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9" y="172"/>
                  </a:lnTo>
                  <a:lnTo>
                    <a:pt x="28" y="176"/>
                  </a:lnTo>
                  <a:lnTo>
                    <a:pt x="26" y="181"/>
                  </a:lnTo>
                  <a:lnTo>
                    <a:pt x="21" y="183"/>
                  </a:lnTo>
                  <a:lnTo>
                    <a:pt x="16" y="184"/>
                  </a:lnTo>
                  <a:lnTo>
                    <a:pt x="12" y="183"/>
                  </a:lnTo>
                  <a:lnTo>
                    <a:pt x="8" y="181"/>
                  </a:lnTo>
                  <a:lnTo>
                    <a:pt x="6" y="177"/>
                  </a:lnTo>
                  <a:lnTo>
                    <a:pt x="5" y="173"/>
                  </a:lnTo>
                  <a:close/>
                  <a:moveTo>
                    <a:pt x="13" y="28"/>
                  </a:moveTo>
                  <a:lnTo>
                    <a:pt x="1" y="28"/>
                  </a:lnTo>
                  <a:lnTo>
                    <a:pt x="13" y="28"/>
                  </a:lnTo>
                  <a:lnTo>
                    <a:pt x="22" y="18"/>
                  </a:lnTo>
                  <a:lnTo>
                    <a:pt x="13" y="28"/>
                  </a:lnTo>
                  <a:lnTo>
                    <a:pt x="13" y="2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40" name="Freeform 323">
              <a:extLst>
                <a:ext uri="{FF2B5EF4-FFF2-40B4-BE49-F238E27FC236}">
                  <a16:creationId xmlns:a16="http://schemas.microsoft.com/office/drawing/2014/main" id="{74D6DDC6-E015-4060-AFF0-4449C8BEB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" y="1405"/>
              <a:ext cx="113" cy="143"/>
            </a:xfrm>
            <a:custGeom>
              <a:avLst/>
              <a:gdLst>
                <a:gd name="T0" fmla="*/ 198 w 227"/>
                <a:gd name="T1" fmla="*/ 0 h 284"/>
                <a:gd name="T2" fmla="*/ 227 w 227"/>
                <a:gd name="T3" fmla="*/ 28 h 284"/>
                <a:gd name="T4" fmla="*/ 0 w 227"/>
                <a:gd name="T5" fmla="*/ 284 h 284"/>
                <a:gd name="T6" fmla="*/ 198 w 227"/>
                <a:gd name="T7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84">
                  <a:moveTo>
                    <a:pt x="198" y="0"/>
                  </a:moveTo>
                  <a:lnTo>
                    <a:pt x="227" y="28"/>
                  </a:lnTo>
                  <a:lnTo>
                    <a:pt x="0" y="284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41" name="Freeform 324">
              <a:extLst>
                <a:ext uri="{FF2B5EF4-FFF2-40B4-BE49-F238E27FC236}">
                  <a16:creationId xmlns:a16="http://schemas.microsoft.com/office/drawing/2014/main" id="{2DE39864-2DC9-45A3-83E9-0E14948BC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" y="1405"/>
              <a:ext cx="113" cy="143"/>
            </a:xfrm>
            <a:custGeom>
              <a:avLst/>
              <a:gdLst>
                <a:gd name="T0" fmla="*/ 0 w 227"/>
                <a:gd name="T1" fmla="*/ 28 h 284"/>
                <a:gd name="T2" fmla="*/ 29 w 227"/>
                <a:gd name="T3" fmla="*/ 0 h 284"/>
                <a:gd name="T4" fmla="*/ 227 w 227"/>
                <a:gd name="T5" fmla="*/ 284 h 284"/>
                <a:gd name="T6" fmla="*/ 0 w 227"/>
                <a:gd name="T7" fmla="*/ 2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84">
                  <a:moveTo>
                    <a:pt x="0" y="28"/>
                  </a:moveTo>
                  <a:lnTo>
                    <a:pt x="29" y="0"/>
                  </a:lnTo>
                  <a:lnTo>
                    <a:pt x="227" y="28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42" name="Freeform 325">
              <a:extLst>
                <a:ext uri="{FF2B5EF4-FFF2-40B4-BE49-F238E27FC236}">
                  <a16:creationId xmlns:a16="http://schemas.microsoft.com/office/drawing/2014/main" id="{F2E847EC-3D0A-4E48-84AF-542E9BB9D3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" y="1332"/>
              <a:ext cx="256" cy="88"/>
            </a:xfrm>
            <a:custGeom>
              <a:avLst/>
              <a:gdLst>
                <a:gd name="T0" fmla="*/ 511 w 511"/>
                <a:gd name="T1" fmla="*/ 90 h 175"/>
                <a:gd name="T2" fmla="*/ 511 w 511"/>
                <a:gd name="T3" fmla="*/ 0 h 175"/>
                <a:gd name="T4" fmla="*/ 0 w 511"/>
                <a:gd name="T5" fmla="*/ 5 h 175"/>
                <a:gd name="T6" fmla="*/ 0 w 511"/>
                <a:gd name="T7" fmla="*/ 90 h 175"/>
                <a:gd name="T8" fmla="*/ 114 w 511"/>
                <a:gd name="T9" fmla="*/ 175 h 175"/>
                <a:gd name="T10" fmla="*/ 143 w 511"/>
                <a:gd name="T11" fmla="*/ 147 h 175"/>
                <a:gd name="T12" fmla="*/ 370 w 511"/>
                <a:gd name="T13" fmla="*/ 147 h 175"/>
                <a:gd name="T14" fmla="*/ 397 w 511"/>
                <a:gd name="T15" fmla="*/ 175 h 175"/>
                <a:gd name="T16" fmla="*/ 511 w 511"/>
                <a:gd name="T17" fmla="*/ 9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1" h="175">
                  <a:moveTo>
                    <a:pt x="511" y="90"/>
                  </a:moveTo>
                  <a:lnTo>
                    <a:pt x="511" y="0"/>
                  </a:lnTo>
                  <a:lnTo>
                    <a:pt x="0" y="5"/>
                  </a:lnTo>
                  <a:lnTo>
                    <a:pt x="0" y="90"/>
                  </a:lnTo>
                  <a:lnTo>
                    <a:pt x="114" y="175"/>
                  </a:lnTo>
                  <a:lnTo>
                    <a:pt x="143" y="147"/>
                  </a:lnTo>
                  <a:lnTo>
                    <a:pt x="370" y="147"/>
                  </a:lnTo>
                  <a:lnTo>
                    <a:pt x="397" y="175"/>
                  </a:lnTo>
                  <a:lnTo>
                    <a:pt x="511" y="9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43" name="Freeform 326">
              <a:extLst>
                <a:ext uri="{FF2B5EF4-FFF2-40B4-BE49-F238E27FC236}">
                  <a16:creationId xmlns:a16="http://schemas.microsoft.com/office/drawing/2014/main" id="{0E1623DE-598B-400D-B2D4-1FFC5CA24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" y="1400"/>
              <a:ext cx="380" cy="153"/>
            </a:xfrm>
            <a:custGeom>
              <a:avLst/>
              <a:gdLst>
                <a:gd name="T0" fmla="*/ 265 w 761"/>
                <a:gd name="T1" fmla="*/ 0 h 308"/>
                <a:gd name="T2" fmla="*/ 260 w 761"/>
                <a:gd name="T3" fmla="*/ 2 h 308"/>
                <a:gd name="T4" fmla="*/ 2 w 761"/>
                <a:gd name="T5" fmla="*/ 288 h 308"/>
                <a:gd name="T6" fmla="*/ 0 w 761"/>
                <a:gd name="T7" fmla="*/ 296 h 308"/>
                <a:gd name="T8" fmla="*/ 3 w 761"/>
                <a:gd name="T9" fmla="*/ 304 h 308"/>
                <a:gd name="T10" fmla="*/ 12 w 761"/>
                <a:gd name="T11" fmla="*/ 308 h 308"/>
                <a:gd name="T12" fmla="*/ 20 w 761"/>
                <a:gd name="T13" fmla="*/ 303 h 308"/>
                <a:gd name="T14" fmla="*/ 31 w 761"/>
                <a:gd name="T15" fmla="*/ 291 h 308"/>
                <a:gd name="T16" fmla="*/ 58 w 761"/>
                <a:gd name="T17" fmla="*/ 260 h 308"/>
                <a:gd name="T18" fmla="*/ 98 w 761"/>
                <a:gd name="T19" fmla="*/ 217 h 308"/>
                <a:gd name="T20" fmla="*/ 144 w 761"/>
                <a:gd name="T21" fmla="*/ 166 h 308"/>
                <a:gd name="T22" fmla="*/ 189 w 761"/>
                <a:gd name="T23" fmla="*/ 115 h 308"/>
                <a:gd name="T24" fmla="*/ 229 w 761"/>
                <a:gd name="T25" fmla="*/ 70 h 308"/>
                <a:gd name="T26" fmla="*/ 259 w 761"/>
                <a:gd name="T27" fmla="*/ 38 h 308"/>
                <a:gd name="T28" fmla="*/ 272 w 761"/>
                <a:gd name="T29" fmla="*/ 24 h 308"/>
                <a:gd name="T30" fmla="*/ 283 w 761"/>
                <a:gd name="T31" fmla="*/ 24 h 308"/>
                <a:gd name="T32" fmla="*/ 308 w 761"/>
                <a:gd name="T33" fmla="*/ 24 h 308"/>
                <a:gd name="T34" fmla="*/ 342 w 761"/>
                <a:gd name="T35" fmla="*/ 24 h 308"/>
                <a:gd name="T36" fmla="*/ 380 w 761"/>
                <a:gd name="T37" fmla="*/ 24 h 308"/>
                <a:gd name="T38" fmla="*/ 418 w 761"/>
                <a:gd name="T39" fmla="*/ 24 h 308"/>
                <a:gd name="T40" fmla="*/ 451 w 761"/>
                <a:gd name="T41" fmla="*/ 24 h 308"/>
                <a:gd name="T42" fmla="*/ 476 w 761"/>
                <a:gd name="T43" fmla="*/ 24 h 308"/>
                <a:gd name="T44" fmla="*/ 488 w 761"/>
                <a:gd name="T45" fmla="*/ 24 h 308"/>
                <a:gd name="T46" fmla="*/ 501 w 761"/>
                <a:gd name="T47" fmla="*/ 38 h 308"/>
                <a:gd name="T48" fmla="*/ 531 w 761"/>
                <a:gd name="T49" fmla="*/ 70 h 308"/>
                <a:gd name="T50" fmla="*/ 571 w 761"/>
                <a:gd name="T51" fmla="*/ 115 h 308"/>
                <a:gd name="T52" fmla="*/ 616 w 761"/>
                <a:gd name="T53" fmla="*/ 166 h 308"/>
                <a:gd name="T54" fmla="*/ 662 w 761"/>
                <a:gd name="T55" fmla="*/ 217 h 308"/>
                <a:gd name="T56" fmla="*/ 701 w 761"/>
                <a:gd name="T57" fmla="*/ 260 h 308"/>
                <a:gd name="T58" fmla="*/ 729 w 761"/>
                <a:gd name="T59" fmla="*/ 291 h 308"/>
                <a:gd name="T60" fmla="*/ 739 w 761"/>
                <a:gd name="T61" fmla="*/ 303 h 308"/>
                <a:gd name="T62" fmla="*/ 748 w 761"/>
                <a:gd name="T63" fmla="*/ 308 h 308"/>
                <a:gd name="T64" fmla="*/ 756 w 761"/>
                <a:gd name="T65" fmla="*/ 304 h 308"/>
                <a:gd name="T66" fmla="*/ 761 w 761"/>
                <a:gd name="T67" fmla="*/ 296 h 308"/>
                <a:gd name="T68" fmla="*/ 757 w 761"/>
                <a:gd name="T69" fmla="*/ 288 h 308"/>
                <a:gd name="T70" fmla="*/ 500 w 761"/>
                <a:gd name="T71" fmla="*/ 2 h 308"/>
                <a:gd name="T72" fmla="*/ 496 w 761"/>
                <a:gd name="T73" fmla="*/ 0 h 308"/>
                <a:gd name="T74" fmla="*/ 267 w 761"/>
                <a:gd name="T75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1" h="308">
                  <a:moveTo>
                    <a:pt x="267" y="0"/>
                  </a:moveTo>
                  <a:lnTo>
                    <a:pt x="265" y="0"/>
                  </a:lnTo>
                  <a:lnTo>
                    <a:pt x="262" y="1"/>
                  </a:lnTo>
                  <a:lnTo>
                    <a:pt x="260" y="2"/>
                  </a:lnTo>
                  <a:lnTo>
                    <a:pt x="258" y="4"/>
                  </a:lnTo>
                  <a:lnTo>
                    <a:pt x="2" y="288"/>
                  </a:lnTo>
                  <a:lnTo>
                    <a:pt x="0" y="291"/>
                  </a:lnTo>
                  <a:lnTo>
                    <a:pt x="0" y="296"/>
                  </a:lnTo>
                  <a:lnTo>
                    <a:pt x="1" y="301"/>
                  </a:lnTo>
                  <a:lnTo>
                    <a:pt x="3" y="304"/>
                  </a:lnTo>
                  <a:lnTo>
                    <a:pt x="7" y="306"/>
                  </a:lnTo>
                  <a:lnTo>
                    <a:pt x="12" y="308"/>
                  </a:lnTo>
                  <a:lnTo>
                    <a:pt x="17" y="306"/>
                  </a:lnTo>
                  <a:lnTo>
                    <a:pt x="20" y="303"/>
                  </a:lnTo>
                  <a:lnTo>
                    <a:pt x="23" y="300"/>
                  </a:lnTo>
                  <a:lnTo>
                    <a:pt x="31" y="291"/>
                  </a:lnTo>
                  <a:lnTo>
                    <a:pt x="43" y="278"/>
                  </a:lnTo>
                  <a:lnTo>
                    <a:pt x="58" y="260"/>
                  </a:lnTo>
                  <a:lnTo>
                    <a:pt x="77" y="240"/>
                  </a:lnTo>
                  <a:lnTo>
                    <a:pt x="98" y="217"/>
                  </a:lnTo>
                  <a:lnTo>
                    <a:pt x="121" y="192"/>
                  </a:lnTo>
                  <a:lnTo>
                    <a:pt x="144" y="166"/>
                  </a:lnTo>
                  <a:lnTo>
                    <a:pt x="167" y="141"/>
                  </a:lnTo>
                  <a:lnTo>
                    <a:pt x="189" y="115"/>
                  </a:lnTo>
                  <a:lnTo>
                    <a:pt x="210" y="92"/>
                  </a:lnTo>
                  <a:lnTo>
                    <a:pt x="229" y="70"/>
                  </a:lnTo>
                  <a:lnTo>
                    <a:pt x="246" y="53"/>
                  </a:lnTo>
                  <a:lnTo>
                    <a:pt x="259" y="38"/>
                  </a:lnTo>
                  <a:lnTo>
                    <a:pt x="268" y="29"/>
                  </a:lnTo>
                  <a:lnTo>
                    <a:pt x="272" y="24"/>
                  </a:lnTo>
                  <a:lnTo>
                    <a:pt x="275" y="24"/>
                  </a:lnTo>
                  <a:lnTo>
                    <a:pt x="283" y="24"/>
                  </a:lnTo>
                  <a:lnTo>
                    <a:pt x="295" y="24"/>
                  </a:lnTo>
                  <a:lnTo>
                    <a:pt x="308" y="24"/>
                  </a:lnTo>
                  <a:lnTo>
                    <a:pt x="324" y="24"/>
                  </a:lnTo>
                  <a:lnTo>
                    <a:pt x="342" y="24"/>
                  </a:lnTo>
                  <a:lnTo>
                    <a:pt x="360" y="24"/>
                  </a:lnTo>
                  <a:lnTo>
                    <a:pt x="380" y="24"/>
                  </a:lnTo>
                  <a:lnTo>
                    <a:pt x="399" y="24"/>
                  </a:lnTo>
                  <a:lnTo>
                    <a:pt x="418" y="24"/>
                  </a:lnTo>
                  <a:lnTo>
                    <a:pt x="435" y="24"/>
                  </a:lnTo>
                  <a:lnTo>
                    <a:pt x="451" y="24"/>
                  </a:lnTo>
                  <a:lnTo>
                    <a:pt x="465" y="24"/>
                  </a:lnTo>
                  <a:lnTo>
                    <a:pt x="476" y="24"/>
                  </a:lnTo>
                  <a:lnTo>
                    <a:pt x="485" y="24"/>
                  </a:lnTo>
                  <a:lnTo>
                    <a:pt x="488" y="24"/>
                  </a:lnTo>
                  <a:lnTo>
                    <a:pt x="491" y="29"/>
                  </a:lnTo>
                  <a:lnTo>
                    <a:pt x="501" y="38"/>
                  </a:lnTo>
                  <a:lnTo>
                    <a:pt x="513" y="53"/>
                  </a:lnTo>
                  <a:lnTo>
                    <a:pt x="531" y="70"/>
                  </a:lnTo>
                  <a:lnTo>
                    <a:pt x="549" y="92"/>
                  </a:lnTo>
                  <a:lnTo>
                    <a:pt x="571" y="115"/>
                  </a:lnTo>
                  <a:lnTo>
                    <a:pt x="593" y="141"/>
                  </a:lnTo>
                  <a:lnTo>
                    <a:pt x="616" y="166"/>
                  </a:lnTo>
                  <a:lnTo>
                    <a:pt x="639" y="192"/>
                  </a:lnTo>
                  <a:lnTo>
                    <a:pt x="662" y="217"/>
                  </a:lnTo>
                  <a:lnTo>
                    <a:pt x="683" y="240"/>
                  </a:lnTo>
                  <a:lnTo>
                    <a:pt x="701" y="260"/>
                  </a:lnTo>
                  <a:lnTo>
                    <a:pt x="716" y="278"/>
                  </a:lnTo>
                  <a:lnTo>
                    <a:pt x="729" y="291"/>
                  </a:lnTo>
                  <a:lnTo>
                    <a:pt x="737" y="300"/>
                  </a:lnTo>
                  <a:lnTo>
                    <a:pt x="739" y="303"/>
                  </a:lnTo>
                  <a:lnTo>
                    <a:pt x="743" y="306"/>
                  </a:lnTo>
                  <a:lnTo>
                    <a:pt x="748" y="308"/>
                  </a:lnTo>
                  <a:lnTo>
                    <a:pt x="753" y="306"/>
                  </a:lnTo>
                  <a:lnTo>
                    <a:pt x="756" y="304"/>
                  </a:lnTo>
                  <a:lnTo>
                    <a:pt x="759" y="301"/>
                  </a:lnTo>
                  <a:lnTo>
                    <a:pt x="761" y="296"/>
                  </a:lnTo>
                  <a:lnTo>
                    <a:pt x="760" y="291"/>
                  </a:lnTo>
                  <a:lnTo>
                    <a:pt x="757" y="288"/>
                  </a:lnTo>
                  <a:lnTo>
                    <a:pt x="502" y="4"/>
                  </a:lnTo>
                  <a:lnTo>
                    <a:pt x="500" y="2"/>
                  </a:lnTo>
                  <a:lnTo>
                    <a:pt x="498" y="1"/>
                  </a:lnTo>
                  <a:lnTo>
                    <a:pt x="496" y="0"/>
                  </a:lnTo>
                  <a:lnTo>
                    <a:pt x="494" y="0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44" name="Freeform 327">
              <a:extLst>
                <a:ext uri="{FF2B5EF4-FFF2-40B4-BE49-F238E27FC236}">
                  <a16:creationId xmlns:a16="http://schemas.microsoft.com/office/drawing/2014/main" id="{034CD189-1058-4689-A38F-06A32DF029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1" y="1329"/>
              <a:ext cx="267" cy="99"/>
            </a:xfrm>
            <a:custGeom>
              <a:avLst/>
              <a:gdLst>
                <a:gd name="T0" fmla="*/ 0 w 534"/>
                <a:gd name="T1" fmla="*/ 0 h 198"/>
                <a:gd name="T2" fmla="*/ 126 w 534"/>
                <a:gd name="T3" fmla="*/ 198 h 198"/>
                <a:gd name="T4" fmla="*/ 140 w 534"/>
                <a:gd name="T5" fmla="*/ 183 h 198"/>
                <a:gd name="T6" fmla="*/ 159 w 534"/>
                <a:gd name="T7" fmla="*/ 165 h 198"/>
                <a:gd name="T8" fmla="*/ 170 w 534"/>
                <a:gd name="T9" fmla="*/ 165 h 198"/>
                <a:gd name="T10" fmla="*/ 195 w 534"/>
                <a:gd name="T11" fmla="*/ 165 h 198"/>
                <a:gd name="T12" fmla="*/ 229 w 534"/>
                <a:gd name="T13" fmla="*/ 165 h 198"/>
                <a:gd name="T14" fmla="*/ 267 w 534"/>
                <a:gd name="T15" fmla="*/ 165 h 198"/>
                <a:gd name="T16" fmla="*/ 305 w 534"/>
                <a:gd name="T17" fmla="*/ 165 h 198"/>
                <a:gd name="T18" fmla="*/ 338 w 534"/>
                <a:gd name="T19" fmla="*/ 165 h 198"/>
                <a:gd name="T20" fmla="*/ 363 w 534"/>
                <a:gd name="T21" fmla="*/ 165 h 198"/>
                <a:gd name="T22" fmla="*/ 375 w 534"/>
                <a:gd name="T23" fmla="*/ 165 h 198"/>
                <a:gd name="T24" fmla="*/ 393 w 534"/>
                <a:gd name="T25" fmla="*/ 183 h 198"/>
                <a:gd name="T26" fmla="*/ 407 w 534"/>
                <a:gd name="T27" fmla="*/ 198 h 198"/>
                <a:gd name="T28" fmla="*/ 534 w 534"/>
                <a:gd name="T29" fmla="*/ 0 h 198"/>
                <a:gd name="T30" fmla="*/ 510 w 534"/>
                <a:gd name="T31" fmla="*/ 24 h 198"/>
                <a:gd name="T32" fmla="*/ 510 w 534"/>
                <a:gd name="T33" fmla="*/ 59 h 198"/>
                <a:gd name="T34" fmla="*/ 510 w 534"/>
                <a:gd name="T35" fmla="*/ 90 h 198"/>
                <a:gd name="T36" fmla="*/ 492 w 534"/>
                <a:gd name="T37" fmla="*/ 103 h 198"/>
                <a:gd name="T38" fmla="*/ 461 w 534"/>
                <a:gd name="T39" fmla="*/ 126 h 198"/>
                <a:gd name="T40" fmla="*/ 430 w 534"/>
                <a:gd name="T41" fmla="*/ 150 h 198"/>
                <a:gd name="T42" fmla="*/ 410 w 534"/>
                <a:gd name="T43" fmla="*/ 165 h 198"/>
                <a:gd name="T44" fmla="*/ 395 w 534"/>
                <a:gd name="T45" fmla="*/ 150 h 198"/>
                <a:gd name="T46" fmla="*/ 385 w 534"/>
                <a:gd name="T47" fmla="*/ 141 h 198"/>
                <a:gd name="T48" fmla="*/ 146 w 534"/>
                <a:gd name="T49" fmla="*/ 143 h 198"/>
                <a:gd name="T50" fmla="*/ 131 w 534"/>
                <a:gd name="T51" fmla="*/ 158 h 198"/>
                <a:gd name="T52" fmla="*/ 116 w 534"/>
                <a:gd name="T53" fmla="*/ 160 h 198"/>
                <a:gd name="T54" fmla="*/ 88 w 534"/>
                <a:gd name="T55" fmla="*/ 139 h 198"/>
                <a:gd name="T56" fmla="*/ 55 w 534"/>
                <a:gd name="T57" fmla="*/ 114 h 198"/>
                <a:gd name="T58" fmla="*/ 30 w 534"/>
                <a:gd name="T59" fmla="*/ 95 h 198"/>
                <a:gd name="T60" fmla="*/ 24 w 534"/>
                <a:gd name="T61" fmla="*/ 79 h 198"/>
                <a:gd name="T62" fmla="*/ 24 w 534"/>
                <a:gd name="T63" fmla="*/ 40 h 198"/>
                <a:gd name="T64" fmla="*/ 33 w 534"/>
                <a:gd name="T65" fmla="*/ 24 h 198"/>
                <a:gd name="T66" fmla="*/ 74 w 534"/>
                <a:gd name="T67" fmla="*/ 24 h 198"/>
                <a:gd name="T68" fmla="*/ 141 w 534"/>
                <a:gd name="T69" fmla="*/ 24 h 198"/>
                <a:gd name="T70" fmla="*/ 223 w 534"/>
                <a:gd name="T71" fmla="*/ 24 h 198"/>
                <a:gd name="T72" fmla="*/ 311 w 534"/>
                <a:gd name="T73" fmla="*/ 24 h 198"/>
                <a:gd name="T74" fmla="*/ 392 w 534"/>
                <a:gd name="T75" fmla="*/ 24 h 198"/>
                <a:gd name="T76" fmla="*/ 459 w 534"/>
                <a:gd name="T77" fmla="*/ 24 h 198"/>
                <a:gd name="T78" fmla="*/ 501 w 534"/>
                <a:gd name="T79" fmla="*/ 2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4" h="198">
                  <a:moveTo>
                    <a:pt x="522" y="0"/>
                  </a:moveTo>
                  <a:lnTo>
                    <a:pt x="0" y="0"/>
                  </a:lnTo>
                  <a:lnTo>
                    <a:pt x="0" y="102"/>
                  </a:lnTo>
                  <a:lnTo>
                    <a:pt x="126" y="198"/>
                  </a:lnTo>
                  <a:lnTo>
                    <a:pt x="131" y="193"/>
                  </a:lnTo>
                  <a:lnTo>
                    <a:pt x="140" y="183"/>
                  </a:lnTo>
                  <a:lnTo>
                    <a:pt x="152" y="172"/>
                  </a:lnTo>
                  <a:lnTo>
                    <a:pt x="159" y="165"/>
                  </a:lnTo>
                  <a:lnTo>
                    <a:pt x="162" y="165"/>
                  </a:lnTo>
                  <a:lnTo>
                    <a:pt x="170" y="165"/>
                  </a:lnTo>
                  <a:lnTo>
                    <a:pt x="182" y="165"/>
                  </a:lnTo>
                  <a:lnTo>
                    <a:pt x="195" y="165"/>
                  </a:lnTo>
                  <a:lnTo>
                    <a:pt x="211" y="165"/>
                  </a:lnTo>
                  <a:lnTo>
                    <a:pt x="229" y="165"/>
                  </a:lnTo>
                  <a:lnTo>
                    <a:pt x="247" y="165"/>
                  </a:lnTo>
                  <a:lnTo>
                    <a:pt x="267" y="165"/>
                  </a:lnTo>
                  <a:lnTo>
                    <a:pt x="286" y="165"/>
                  </a:lnTo>
                  <a:lnTo>
                    <a:pt x="305" y="165"/>
                  </a:lnTo>
                  <a:lnTo>
                    <a:pt x="322" y="165"/>
                  </a:lnTo>
                  <a:lnTo>
                    <a:pt x="338" y="165"/>
                  </a:lnTo>
                  <a:lnTo>
                    <a:pt x="352" y="165"/>
                  </a:lnTo>
                  <a:lnTo>
                    <a:pt x="363" y="165"/>
                  </a:lnTo>
                  <a:lnTo>
                    <a:pt x="372" y="165"/>
                  </a:lnTo>
                  <a:lnTo>
                    <a:pt x="375" y="165"/>
                  </a:lnTo>
                  <a:lnTo>
                    <a:pt x="382" y="172"/>
                  </a:lnTo>
                  <a:lnTo>
                    <a:pt x="393" y="183"/>
                  </a:lnTo>
                  <a:lnTo>
                    <a:pt x="403" y="193"/>
                  </a:lnTo>
                  <a:lnTo>
                    <a:pt x="407" y="198"/>
                  </a:lnTo>
                  <a:lnTo>
                    <a:pt x="534" y="102"/>
                  </a:lnTo>
                  <a:lnTo>
                    <a:pt x="534" y="0"/>
                  </a:lnTo>
                  <a:lnTo>
                    <a:pt x="522" y="0"/>
                  </a:lnTo>
                  <a:close/>
                  <a:moveTo>
                    <a:pt x="510" y="24"/>
                  </a:moveTo>
                  <a:lnTo>
                    <a:pt x="510" y="40"/>
                  </a:lnTo>
                  <a:lnTo>
                    <a:pt x="510" y="59"/>
                  </a:lnTo>
                  <a:lnTo>
                    <a:pt x="510" y="79"/>
                  </a:lnTo>
                  <a:lnTo>
                    <a:pt x="510" y="90"/>
                  </a:lnTo>
                  <a:lnTo>
                    <a:pt x="504" y="95"/>
                  </a:lnTo>
                  <a:lnTo>
                    <a:pt x="492" y="103"/>
                  </a:lnTo>
                  <a:lnTo>
                    <a:pt x="479" y="114"/>
                  </a:lnTo>
                  <a:lnTo>
                    <a:pt x="461" y="126"/>
                  </a:lnTo>
                  <a:lnTo>
                    <a:pt x="445" y="139"/>
                  </a:lnTo>
                  <a:lnTo>
                    <a:pt x="430" y="150"/>
                  </a:lnTo>
                  <a:lnTo>
                    <a:pt x="418" y="160"/>
                  </a:lnTo>
                  <a:lnTo>
                    <a:pt x="410" y="165"/>
                  </a:lnTo>
                  <a:lnTo>
                    <a:pt x="403" y="158"/>
                  </a:lnTo>
                  <a:lnTo>
                    <a:pt x="395" y="150"/>
                  </a:lnTo>
                  <a:lnTo>
                    <a:pt x="388" y="143"/>
                  </a:lnTo>
                  <a:lnTo>
                    <a:pt x="385" y="141"/>
                  </a:lnTo>
                  <a:lnTo>
                    <a:pt x="148" y="141"/>
                  </a:lnTo>
                  <a:lnTo>
                    <a:pt x="146" y="143"/>
                  </a:lnTo>
                  <a:lnTo>
                    <a:pt x="139" y="150"/>
                  </a:lnTo>
                  <a:lnTo>
                    <a:pt x="131" y="158"/>
                  </a:lnTo>
                  <a:lnTo>
                    <a:pt x="124" y="165"/>
                  </a:lnTo>
                  <a:lnTo>
                    <a:pt x="116" y="160"/>
                  </a:lnTo>
                  <a:lnTo>
                    <a:pt x="103" y="150"/>
                  </a:lnTo>
                  <a:lnTo>
                    <a:pt x="88" y="139"/>
                  </a:lnTo>
                  <a:lnTo>
                    <a:pt x="72" y="126"/>
                  </a:lnTo>
                  <a:lnTo>
                    <a:pt x="55" y="114"/>
                  </a:lnTo>
                  <a:lnTo>
                    <a:pt x="41" y="103"/>
                  </a:lnTo>
                  <a:lnTo>
                    <a:pt x="30" y="95"/>
                  </a:lnTo>
                  <a:lnTo>
                    <a:pt x="24" y="90"/>
                  </a:lnTo>
                  <a:lnTo>
                    <a:pt x="24" y="79"/>
                  </a:lnTo>
                  <a:lnTo>
                    <a:pt x="24" y="59"/>
                  </a:lnTo>
                  <a:lnTo>
                    <a:pt x="24" y="40"/>
                  </a:lnTo>
                  <a:lnTo>
                    <a:pt x="24" y="24"/>
                  </a:lnTo>
                  <a:lnTo>
                    <a:pt x="33" y="24"/>
                  </a:lnTo>
                  <a:lnTo>
                    <a:pt x="50" y="24"/>
                  </a:lnTo>
                  <a:lnTo>
                    <a:pt x="74" y="24"/>
                  </a:lnTo>
                  <a:lnTo>
                    <a:pt x="106" y="24"/>
                  </a:lnTo>
                  <a:lnTo>
                    <a:pt x="141" y="24"/>
                  </a:lnTo>
                  <a:lnTo>
                    <a:pt x="182" y="24"/>
                  </a:lnTo>
                  <a:lnTo>
                    <a:pt x="223" y="24"/>
                  </a:lnTo>
                  <a:lnTo>
                    <a:pt x="267" y="24"/>
                  </a:lnTo>
                  <a:lnTo>
                    <a:pt x="311" y="24"/>
                  </a:lnTo>
                  <a:lnTo>
                    <a:pt x="352" y="24"/>
                  </a:lnTo>
                  <a:lnTo>
                    <a:pt x="392" y="24"/>
                  </a:lnTo>
                  <a:lnTo>
                    <a:pt x="428" y="24"/>
                  </a:lnTo>
                  <a:lnTo>
                    <a:pt x="459" y="24"/>
                  </a:lnTo>
                  <a:lnTo>
                    <a:pt x="483" y="24"/>
                  </a:lnTo>
                  <a:lnTo>
                    <a:pt x="501" y="24"/>
                  </a:lnTo>
                  <a:lnTo>
                    <a:pt x="51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45" name="Freeform 328">
              <a:extLst>
                <a:ext uri="{FF2B5EF4-FFF2-40B4-BE49-F238E27FC236}">
                  <a16:creationId xmlns:a16="http://schemas.microsoft.com/office/drawing/2014/main" id="{04D4090E-F837-4E5C-9105-51AC3FADD9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1" y="1216"/>
              <a:ext cx="387" cy="340"/>
            </a:xfrm>
            <a:custGeom>
              <a:avLst/>
              <a:gdLst>
                <a:gd name="T0" fmla="*/ 293 w 774"/>
                <a:gd name="T1" fmla="*/ 23 h 680"/>
                <a:gd name="T2" fmla="*/ 292 w 774"/>
                <a:gd name="T3" fmla="*/ 23 h 680"/>
                <a:gd name="T4" fmla="*/ 8 w 774"/>
                <a:gd name="T5" fmla="*/ 222 h 680"/>
                <a:gd name="T6" fmla="*/ 2 w 774"/>
                <a:gd name="T7" fmla="*/ 229 h 680"/>
                <a:gd name="T8" fmla="*/ 0 w 774"/>
                <a:gd name="T9" fmla="*/ 237 h 680"/>
                <a:gd name="T10" fmla="*/ 1 w 774"/>
                <a:gd name="T11" fmla="*/ 669 h 680"/>
                <a:gd name="T12" fmla="*/ 11 w 774"/>
                <a:gd name="T13" fmla="*/ 679 h 680"/>
                <a:gd name="T14" fmla="*/ 755 w 774"/>
                <a:gd name="T15" fmla="*/ 680 h 680"/>
                <a:gd name="T16" fmla="*/ 768 w 774"/>
                <a:gd name="T17" fmla="*/ 675 h 680"/>
                <a:gd name="T18" fmla="*/ 774 w 774"/>
                <a:gd name="T19" fmla="*/ 662 h 680"/>
                <a:gd name="T20" fmla="*/ 773 w 774"/>
                <a:gd name="T21" fmla="*/ 232 h 680"/>
                <a:gd name="T22" fmla="*/ 769 w 774"/>
                <a:gd name="T23" fmla="*/ 226 h 680"/>
                <a:gd name="T24" fmla="*/ 482 w 774"/>
                <a:gd name="T25" fmla="*/ 24 h 680"/>
                <a:gd name="T26" fmla="*/ 481 w 774"/>
                <a:gd name="T27" fmla="*/ 23 h 680"/>
                <a:gd name="T28" fmla="*/ 480 w 774"/>
                <a:gd name="T29" fmla="*/ 23 h 680"/>
                <a:gd name="T30" fmla="*/ 457 w 774"/>
                <a:gd name="T31" fmla="*/ 12 h 680"/>
                <a:gd name="T32" fmla="*/ 434 w 774"/>
                <a:gd name="T33" fmla="*/ 6 h 680"/>
                <a:gd name="T34" fmla="*/ 410 w 774"/>
                <a:gd name="T35" fmla="*/ 1 h 680"/>
                <a:gd name="T36" fmla="*/ 387 w 774"/>
                <a:gd name="T37" fmla="*/ 0 h 680"/>
                <a:gd name="T38" fmla="*/ 364 w 774"/>
                <a:gd name="T39" fmla="*/ 1 h 680"/>
                <a:gd name="T40" fmla="*/ 341 w 774"/>
                <a:gd name="T41" fmla="*/ 6 h 680"/>
                <a:gd name="T42" fmla="*/ 317 w 774"/>
                <a:gd name="T43" fmla="*/ 12 h 680"/>
                <a:gd name="T44" fmla="*/ 293 w 774"/>
                <a:gd name="T45" fmla="*/ 23 h 680"/>
                <a:gd name="T46" fmla="*/ 466 w 774"/>
                <a:gd name="T47" fmla="*/ 56 h 680"/>
                <a:gd name="T48" fmla="*/ 488 w 774"/>
                <a:gd name="T49" fmla="*/ 71 h 680"/>
                <a:gd name="T50" fmla="*/ 525 w 774"/>
                <a:gd name="T51" fmla="*/ 98 h 680"/>
                <a:gd name="T52" fmla="*/ 571 w 774"/>
                <a:gd name="T53" fmla="*/ 130 h 680"/>
                <a:gd name="T54" fmla="*/ 621 w 774"/>
                <a:gd name="T55" fmla="*/ 164 h 680"/>
                <a:gd name="T56" fmla="*/ 668 w 774"/>
                <a:gd name="T57" fmla="*/ 198 h 680"/>
                <a:gd name="T58" fmla="*/ 707 w 774"/>
                <a:gd name="T59" fmla="*/ 224 h 680"/>
                <a:gd name="T60" fmla="*/ 732 w 774"/>
                <a:gd name="T61" fmla="*/ 243 h 680"/>
                <a:gd name="T62" fmla="*/ 738 w 774"/>
                <a:gd name="T63" fmla="*/ 311 h 680"/>
                <a:gd name="T64" fmla="*/ 738 w 774"/>
                <a:gd name="T65" fmla="*/ 571 h 680"/>
                <a:gd name="T66" fmla="*/ 725 w 774"/>
                <a:gd name="T67" fmla="*/ 645 h 680"/>
                <a:gd name="T68" fmla="*/ 664 w 774"/>
                <a:gd name="T69" fmla="*/ 645 h 680"/>
                <a:gd name="T70" fmla="*/ 568 w 774"/>
                <a:gd name="T71" fmla="*/ 645 h 680"/>
                <a:gd name="T72" fmla="*/ 450 w 774"/>
                <a:gd name="T73" fmla="*/ 645 h 680"/>
                <a:gd name="T74" fmla="*/ 325 w 774"/>
                <a:gd name="T75" fmla="*/ 645 h 680"/>
                <a:gd name="T76" fmla="*/ 207 w 774"/>
                <a:gd name="T77" fmla="*/ 645 h 680"/>
                <a:gd name="T78" fmla="*/ 110 w 774"/>
                <a:gd name="T79" fmla="*/ 645 h 680"/>
                <a:gd name="T80" fmla="*/ 49 w 774"/>
                <a:gd name="T81" fmla="*/ 645 h 680"/>
                <a:gd name="T82" fmla="*/ 37 w 774"/>
                <a:gd name="T83" fmla="*/ 571 h 680"/>
                <a:gd name="T84" fmla="*/ 37 w 774"/>
                <a:gd name="T85" fmla="*/ 311 h 680"/>
                <a:gd name="T86" fmla="*/ 42 w 774"/>
                <a:gd name="T87" fmla="*/ 243 h 680"/>
                <a:gd name="T88" fmla="*/ 67 w 774"/>
                <a:gd name="T89" fmla="*/ 224 h 680"/>
                <a:gd name="T90" fmla="*/ 106 w 774"/>
                <a:gd name="T91" fmla="*/ 198 h 680"/>
                <a:gd name="T92" fmla="*/ 153 w 774"/>
                <a:gd name="T93" fmla="*/ 164 h 680"/>
                <a:gd name="T94" fmla="*/ 202 w 774"/>
                <a:gd name="T95" fmla="*/ 130 h 680"/>
                <a:gd name="T96" fmla="*/ 249 w 774"/>
                <a:gd name="T97" fmla="*/ 98 h 680"/>
                <a:gd name="T98" fmla="*/ 285 w 774"/>
                <a:gd name="T99" fmla="*/ 71 h 680"/>
                <a:gd name="T100" fmla="*/ 307 w 774"/>
                <a:gd name="T101" fmla="*/ 56 h 680"/>
                <a:gd name="T102" fmla="*/ 330 w 774"/>
                <a:gd name="T103" fmla="*/ 46 h 680"/>
                <a:gd name="T104" fmla="*/ 368 w 774"/>
                <a:gd name="T105" fmla="*/ 37 h 680"/>
                <a:gd name="T106" fmla="*/ 406 w 774"/>
                <a:gd name="T107" fmla="*/ 37 h 680"/>
                <a:gd name="T108" fmla="*/ 444 w 774"/>
                <a:gd name="T109" fmla="*/ 4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4" h="680">
                  <a:moveTo>
                    <a:pt x="293" y="23"/>
                  </a:moveTo>
                  <a:lnTo>
                    <a:pt x="293" y="23"/>
                  </a:lnTo>
                  <a:lnTo>
                    <a:pt x="292" y="23"/>
                  </a:lnTo>
                  <a:lnTo>
                    <a:pt x="292" y="23"/>
                  </a:lnTo>
                  <a:lnTo>
                    <a:pt x="291" y="24"/>
                  </a:lnTo>
                  <a:lnTo>
                    <a:pt x="8" y="222"/>
                  </a:lnTo>
                  <a:lnTo>
                    <a:pt x="4" y="226"/>
                  </a:lnTo>
                  <a:lnTo>
                    <a:pt x="2" y="229"/>
                  </a:lnTo>
                  <a:lnTo>
                    <a:pt x="1" y="232"/>
                  </a:lnTo>
                  <a:lnTo>
                    <a:pt x="0" y="237"/>
                  </a:lnTo>
                  <a:lnTo>
                    <a:pt x="0" y="662"/>
                  </a:lnTo>
                  <a:lnTo>
                    <a:pt x="1" y="669"/>
                  </a:lnTo>
                  <a:lnTo>
                    <a:pt x="6" y="675"/>
                  </a:lnTo>
                  <a:lnTo>
                    <a:pt x="11" y="679"/>
                  </a:lnTo>
                  <a:lnTo>
                    <a:pt x="18" y="680"/>
                  </a:lnTo>
                  <a:lnTo>
                    <a:pt x="755" y="680"/>
                  </a:lnTo>
                  <a:lnTo>
                    <a:pt x="762" y="679"/>
                  </a:lnTo>
                  <a:lnTo>
                    <a:pt x="768" y="675"/>
                  </a:lnTo>
                  <a:lnTo>
                    <a:pt x="773" y="669"/>
                  </a:lnTo>
                  <a:lnTo>
                    <a:pt x="774" y="662"/>
                  </a:lnTo>
                  <a:lnTo>
                    <a:pt x="774" y="237"/>
                  </a:lnTo>
                  <a:lnTo>
                    <a:pt x="773" y="232"/>
                  </a:lnTo>
                  <a:lnTo>
                    <a:pt x="771" y="229"/>
                  </a:lnTo>
                  <a:lnTo>
                    <a:pt x="769" y="226"/>
                  </a:lnTo>
                  <a:lnTo>
                    <a:pt x="766" y="222"/>
                  </a:lnTo>
                  <a:lnTo>
                    <a:pt x="482" y="24"/>
                  </a:lnTo>
                  <a:lnTo>
                    <a:pt x="481" y="23"/>
                  </a:lnTo>
                  <a:lnTo>
                    <a:pt x="481" y="23"/>
                  </a:lnTo>
                  <a:lnTo>
                    <a:pt x="481" y="23"/>
                  </a:lnTo>
                  <a:lnTo>
                    <a:pt x="480" y="23"/>
                  </a:lnTo>
                  <a:lnTo>
                    <a:pt x="469" y="17"/>
                  </a:lnTo>
                  <a:lnTo>
                    <a:pt x="457" y="12"/>
                  </a:lnTo>
                  <a:lnTo>
                    <a:pt x="445" y="9"/>
                  </a:lnTo>
                  <a:lnTo>
                    <a:pt x="434" y="6"/>
                  </a:lnTo>
                  <a:lnTo>
                    <a:pt x="421" y="3"/>
                  </a:lnTo>
                  <a:lnTo>
                    <a:pt x="410" y="1"/>
                  </a:lnTo>
                  <a:lnTo>
                    <a:pt x="398" y="0"/>
                  </a:lnTo>
                  <a:lnTo>
                    <a:pt x="387" y="0"/>
                  </a:lnTo>
                  <a:lnTo>
                    <a:pt x="375" y="0"/>
                  </a:lnTo>
                  <a:lnTo>
                    <a:pt x="364" y="1"/>
                  </a:lnTo>
                  <a:lnTo>
                    <a:pt x="352" y="3"/>
                  </a:lnTo>
                  <a:lnTo>
                    <a:pt x="341" y="6"/>
                  </a:lnTo>
                  <a:lnTo>
                    <a:pt x="328" y="9"/>
                  </a:lnTo>
                  <a:lnTo>
                    <a:pt x="317" y="12"/>
                  </a:lnTo>
                  <a:lnTo>
                    <a:pt x="305" y="17"/>
                  </a:lnTo>
                  <a:lnTo>
                    <a:pt x="293" y="23"/>
                  </a:lnTo>
                  <a:close/>
                  <a:moveTo>
                    <a:pt x="463" y="54"/>
                  </a:moveTo>
                  <a:lnTo>
                    <a:pt x="466" y="56"/>
                  </a:lnTo>
                  <a:lnTo>
                    <a:pt x="474" y="62"/>
                  </a:lnTo>
                  <a:lnTo>
                    <a:pt x="488" y="71"/>
                  </a:lnTo>
                  <a:lnTo>
                    <a:pt x="504" y="84"/>
                  </a:lnTo>
                  <a:lnTo>
                    <a:pt x="525" y="98"/>
                  </a:lnTo>
                  <a:lnTo>
                    <a:pt x="547" y="113"/>
                  </a:lnTo>
                  <a:lnTo>
                    <a:pt x="571" y="130"/>
                  </a:lnTo>
                  <a:lnTo>
                    <a:pt x="595" y="147"/>
                  </a:lnTo>
                  <a:lnTo>
                    <a:pt x="621" y="164"/>
                  </a:lnTo>
                  <a:lnTo>
                    <a:pt x="645" y="182"/>
                  </a:lnTo>
                  <a:lnTo>
                    <a:pt x="668" y="198"/>
                  </a:lnTo>
                  <a:lnTo>
                    <a:pt x="688" y="212"/>
                  </a:lnTo>
                  <a:lnTo>
                    <a:pt x="707" y="224"/>
                  </a:lnTo>
                  <a:lnTo>
                    <a:pt x="722" y="235"/>
                  </a:lnTo>
                  <a:lnTo>
                    <a:pt x="732" y="243"/>
                  </a:lnTo>
                  <a:lnTo>
                    <a:pt x="738" y="246"/>
                  </a:lnTo>
                  <a:lnTo>
                    <a:pt x="738" y="311"/>
                  </a:lnTo>
                  <a:lnTo>
                    <a:pt x="738" y="440"/>
                  </a:lnTo>
                  <a:lnTo>
                    <a:pt x="738" y="571"/>
                  </a:lnTo>
                  <a:lnTo>
                    <a:pt x="738" y="645"/>
                  </a:lnTo>
                  <a:lnTo>
                    <a:pt x="725" y="645"/>
                  </a:lnTo>
                  <a:lnTo>
                    <a:pt x="700" y="645"/>
                  </a:lnTo>
                  <a:lnTo>
                    <a:pt x="664" y="645"/>
                  </a:lnTo>
                  <a:lnTo>
                    <a:pt x="619" y="645"/>
                  </a:lnTo>
                  <a:lnTo>
                    <a:pt x="568" y="645"/>
                  </a:lnTo>
                  <a:lnTo>
                    <a:pt x="510" y="645"/>
                  </a:lnTo>
                  <a:lnTo>
                    <a:pt x="450" y="645"/>
                  </a:lnTo>
                  <a:lnTo>
                    <a:pt x="388" y="645"/>
                  </a:lnTo>
                  <a:lnTo>
                    <a:pt x="325" y="645"/>
                  </a:lnTo>
                  <a:lnTo>
                    <a:pt x="265" y="645"/>
                  </a:lnTo>
                  <a:lnTo>
                    <a:pt x="207" y="645"/>
                  </a:lnTo>
                  <a:lnTo>
                    <a:pt x="155" y="645"/>
                  </a:lnTo>
                  <a:lnTo>
                    <a:pt x="110" y="645"/>
                  </a:lnTo>
                  <a:lnTo>
                    <a:pt x="75" y="645"/>
                  </a:lnTo>
                  <a:lnTo>
                    <a:pt x="49" y="645"/>
                  </a:lnTo>
                  <a:lnTo>
                    <a:pt x="37" y="645"/>
                  </a:lnTo>
                  <a:lnTo>
                    <a:pt x="37" y="571"/>
                  </a:lnTo>
                  <a:lnTo>
                    <a:pt x="37" y="440"/>
                  </a:lnTo>
                  <a:lnTo>
                    <a:pt x="37" y="311"/>
                  </a:lnTo>
                  <a:lnTo>
                    <a:pt x="37" y="246"/>
                  </a:lnTo>
                  <a:lnTo>
                    <a:pt x="42" y="243"/>
                  </a:lnTo>
                  <a:lnTo>
                    <a:pt x="53" y="235"/>
                  </a:lnTo>
                  <a:lnTo>
                    <a:pt x="67" y="224"/>
                  </a:lnTo>
                  <a:lnTo>
                    <a:pt x="85" y="212"/>
                  </a:lnTo>
                  <a:lnTo>
                    <a:pt x="106" y="198"/>
                  </a:lnTo>
                  <a:lnTo>
                    <a:pt x="129" y="182"/>
                  </a:lnTo>
                  <a:lnTo>
                    <a:pt x="153" y="164"/>
                  </a:lnTo>
                  <a:lnTo>
                    <a:pt x="178" y="147"/>
                  </a:lnTo>
                  <a:lnTo>
                    <a:pt x="202" y="130"/>
                  </a:lnTo>
                  <a:lnTo>
                    <a:pt x="227" y="113"/>
                  </a:lnTo>
                  <a:lnTo>
                    <a:pt x="249" y="98"/>
                  </a:lnTo>
                  <a:lnTo>
                    <a:pt x="269" y="84"/>
                  </a:lnTo>
                  <a:lnTo>
                    <a:pt x="285" y="71"/>
                  </a:lnTo>
                  <a:lnTo>
                    <a:pt x="299" y="62"/>
                  </a:lnTo>
                  <a:lnTo>
                    <a:pt x="307" y="56"/>
                  </a:lnTo>
                  <a:lnTo>
                    <a:pt x="311" y="54"/>
                  </a:lnTo>
                  <a:lnTo>
                    <a:pt x="330" y="46"/>
                  </a:lnTo>
                  <a:lnTo>
                    <a:pt x="349" y="40"/>
                  </a:lnTo>
                  <a:lnTo>
                    <a:pt x="368" y="37"/>
                  </a:lnTo>
                  <a:lnTo>
                    <a:pt x="387" y="34"/>
                  </a:lnTo>
                  <a:lnTo>
                    <a:pt x="406" y="37"/>
                  </a:lnTo>
                  <a:lnTo>
                    <a:pt x="425" y="40"/>
                  </a:lnTo>
                  <a:lnTo>
                    <a:pt x="444" y="46"/>
                  </a:lnTo>
                  <a:lnTo>
                    <a:pt x="463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46" name="Freeform 329">
              <a:extLst>
                <a:ext uri="{FF2B5EF4-FFF2-40B4-BE49-F238E27FC236}">
                  <a16:creationId xmlns:a16="http://schemas.microsoft.com/office/drawing/2014/main" id="{577D848E-2285-4A5B-8555-3B05346CE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0" y="1462"/>
              <a:ext cx="111" cy="181"/>
            </a:xfrm>
            <a:custGeom>
              <a:avLst/>
              <a:gdLst>
                <a:gd name="T0" fmla="*/ 0 w 223"/>
                <a:gd name="T1" fmla="*/ 0 h 360"/>
                <a:gd name="T2" fmla="*/ 25 w 223"/>
                <a:gd name="T3" fmla="*/ 277 h 360"/>
                <a:gd name="T4" fmla="*/ 99 w 223"/>
                <a:gd name="T5" fmla="*/ 237 h 360"/>
                <a:gd name="T6" fmla="*/ 167 w 223"/>
                <a:gd name="T7" fmla="*/ 360 h 360"/>
                <a:gd name="T8" fmla="*/ 217 w 223"/>
                <a:gd name="T9" fmla="*/ 332 h 360"/>
                <a:gd name="T10" fmla="*/ 149 w 223"/>
                <a:gd name="T11" fmla="*/ 209 h 360"/>
                <a:gd name="T12" fmla="*/ 223 w 223"/>
                <a:gd name="T13" fmla="*/ 168 h 360"/>
                <a:gd name="T14" fmla="*/ 0 w 223"/>
                <a:gd name="T15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360">
                  <a:moveTo>
                    <a:pt x="0" y="0"/>
                  </a:moveTo>
                  <a:lnTo>
                    <a:pt x="25" y="277"/>
                  </a:lnTo>
                  <a:lnTo>
                    <a:pt x="99" y="237"/>
                  </a:lnTo>
                  <a:lnTo>
                    <a:pt x="167" y="360"/>
                  </a:lnTo>
                  <a:lnTo>
                    <a:pt x="217" y="332"/>
                  </a:lnTo>
                  <a:lnTo>
                    <a:pt x="149" y="209"/>
                  </a:lnTo>
                  <a:lnTo>
                    <a:pt x="223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47" name="Freeform 330">
              <a:extLst>
                <a:ext uri="{FF2B5EF4-FFF2-40B4-BE49-F238E27FC236}">
                  <a16:creationId xmlns:a16="http://schemas.microsoft.com/office/drawing/2014/main" id="{F9E78FD6-559C-451A-9B38-6757381C10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1" y="1447"/>
              <a:ext cx="133" cy="205"/>
            </a:xfrm>
            <a:custGeom>
              <a:avLst/>
              <a:gdLst>
                <a:gd name="T0" fmla="*/ 30 w 266"/>
                <a:gd name="T1" fmla="*/ 330 h 410"/>
                <a:gd name="T2" fmla="*/ 40 w 266"/>
                <a:gd name="T3" fmla="*/ 324 h 410"/>
                <a:gd name="T4" fmla="*/ 63 w 266"/>
                <a:gd name="T5" fmla="*/ 311 h 410"/>
                <a:gd name="T6" fmla="*/ 91 w 266"/>
                <a:gd name="T7" fmla="*/ 296 h 410"/>
                <a:gd name="T8" fmla="*/ 111 w 266"/>
                <a:gd name="T9" fmla="*/ 285 h 410"/>
                <a:gd name="T10" fmla="*/ 126 w 266"/>
                <a:gd name="T11" fmla="*/ 313 h 410"/>
                <a:gd name="T12" fmla="*/ 149 w 266"/>
                <a:gd name="T13" fmla="*/ 354 h 410"/>
                <a:gd name="T14" fmla="*/ 171 w 266"/>
                <a:gd name="T15" fmla="*/ 394 h 410"/>
                <a:gd name="T16" fmla="*/ 180 w 266"/>
                <a:gd name="T17" fmla="*/ 410 h 410"/>
                <a:gd name="T18" fmla="*/ 251 w 266"/>
                <a:gd name="T19" fmla="*/ 364 h 410"/>
                <a:gd name="T20" fmla="*/ 235 w 266"/>
                <a:gd name="T21" fmla="*/ 335 h 410"/>
                <a:gd name="T22" fmla="*/ 211 w 266"/>
                <a:gd name="T23" fmla="*/ 292 h 410"/>
                <a:gd name="T24" fmla="*/ 190 w 266"/>
                <a:gd name="T25" fmla="*/ 255 h 410"/>
                <a:gd name="T26" fmla="*/ 192 w 266"/>
                <a:gd name="T27" fmla="*/ 239 h 410"/>
                <a:gd name="T28" fmla="*/ 218 w 266"/>
                <a:gd name="T29" fmla="*/ 225 h 410"/>
                <a:gd name="T30" fmla="*/ 244 w 266"/>
                <a:gd name="T31" fmla="*/ 210 h 410"/>
                <a:gd name="T32" fmla="*/ 264 w 266"/>
                <a:gd name="T33" fmla="*/ 200 h 410"/>
                <a:gd name="T34" fmla="*/ 0 w 266"/>
                <a:gd name="T35" fmla="*/ 0 h 410"/>
                <a:gd name="T36" fmla="*/ 34 w 266"/>
                <a:gd name="T37" fmla="*/ 60 h 410"/>
                <a:gd name="T38" fmla="*/ 74 w 266"/>
                <a:gd name="T39" fmla="*/ 90 h 410"/>
                <a:gd name="T40" fmla="*/ 128 w 266"/>
                <a:gd name="T41" fmla="*/ 131 h 410"/>
                <a:gd name="T42" fmla="*/ 181 w 266"/>
                <a:gd name="T43" fmla="*/ 170 h 410"/>
                <a:gd name="T44" fmla="*/ 214 w 266"/>
                <a:gd name="T45" fmla="*/ 195 h 410"/>
                <a:gd name="T46" fmla="*/ 195 w 266"/>
                <a:gd name="T47" fmla="*/ 206 h 410"/>
                <a:gd name="T48" fmla="*/ 173 w 266"/>
                <a:gd name="T49" fmla="*/ 219 h 410"/>
                <a:gd name="T50" fmla="*/ 154 w 266"/>
                <a:gd name="T51" fmla="*/ 229 h 410"/>
                <a:gd name="T52" fmla="*/ 146 w 266"/>
                <a:gd name="T53" fmla="*/ 233 h 410"/>
                <a:gd name="T54" fmla="*/ 156 w 266"/>
                <a:gd name="T55" fmla="*/ 250 h 410"/>
                <a:gd name="T56" fmla="*/ 176 w 266"/>
                <a:gd name="T57" fmla="*/ 288 h 410"/>
                <a:gd name="T58" fmla="*/ 199 w 266"/>
                <a:gd name="T59" fmla="*/ 330 h 410"/>
                <a:gd name="T60" fmla="*/ 215 w 266"/>
                <a:gd name="T61" fmla="*/ 358 h 410"/>
                <a:gd name="T62" fmla="*/ 203 w 266"/>
                <a:gd name="T63" fmla="*/ 365 h 410"/>
                <a:gd name="T64" fmla="*/ 190 w 266"/>
                <a:gd name="T65" fmla="*/ 372 h 410"/>
                <a:gd name="T66" fmla="*/ 174 w 266"/>
                <a:gd name="T67" fmla="*/ 344 h 410"/>
                <a:gd name="T68" fmla="*/ 151 w 266"/>
                <a:gd name="T69" fmla="*/ 301 h 410"/>
                <a:gd name="T70" fmla="*/ 130 w 266"/>
                <a:gd name="T71" fmla="*/ 263 h 410"/>
                <a:gd name="T72" fmla="*/ 121 w 266"/>
                <a:gd name="T73" fmla="*/ 247 h 410"/>
                <a:gd name="T74" fmla="*/ 113 w 266"/>
                <a:gd name="T75" fmla="*/ 252 h 410"/>
                <a:gd name="T76" fmla="*/ 96 w 266"/>
                <a:gd name="T77" fmla="*/ 262 h 410"/>
                <a:gd name="T78" fmla="*/ 73 w 266"/>
                <a:gd name="T79" fmla="*/ 275 h 410"/>
                <a:gd name="T80" fmla="*/ 53 w 266"/>
                <a:gd name="T81" fmla="*/ 285 h 410"/>
                <a:gd name="T82" fmla="*/ 44 w 266"/>
                <a:gd name="T83" fmla="*/ 177 h 410"/>
                <a:gd name="T84" fmla="*/ 34 w 266"/>
                <a:gd name="T85" fmla="*/ 6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410">
                  <a:moveTo>
                    <a:pt x="4" y="31"/>
                  </a:moveTo>
                  <a:lnTo>
                    <a:pt x="30" y="330"/>
                  </a:lnTo>
                  <a:lnTo>
                    <a:pt x="32" y="329"/>
                  </a:lnTo>
                  <a:lnTo>
                    <a:pt x="40" y="324"/>
                  </a:lnTo>
                  <a:lnTo>
                    <a:pt x="51" y="319"/>
                  </a:lnTo>
                  <a:lnTo>
                    <a:pt x="63" y="311"/>
                  </a:lnTo>
                  <a:lnTo>
                    <a:pt x="77" y="304"/>
                  </a:lnTo>
                  <a:lnTo>
                    <a:pt x="91" y="296"/>
                  </a:lnTo>
                  <a:lnTo>
                    <a:pt x="103" y="290"/>
                  </a:lnTo>
                  <a:lnTo>
                    <a:pt x="111" y="285"/>
                  </a:lnTo>
                  <a:lnTo>
                    <a:pt x="116" y="297"/>
                  </a:lnTo>
                  <a:lnTo>
                    <a:pt x="126" y="313"/>
                  </a:lnTo>
                  <a:lnTo>
                    <a:pt x="137" y="334"/>
                  </a:lnTo>
                  <a:lnTo>
                    <a:pt x="149" y="354"/>
                  </a:lnTo>
                  <a:lnTo>
                    <a:pt x="160" y="375"/>
                  </a:lnTo>
                  <a:lnTo>
                    <a:pt x="171" y="394"/>
                  </a:lnTo>
                  <a:lnTo>
                    <a:pt x="177" y="405"/>
                  </a:lnTo>
                  <a:lnTo>
                    <a:pt x="180" y="410"/>
                  </a:lnTo>
                  <a:lnTo>
                    <a:pt x="253" y="368"/>
                  </a:lnTo>
                  <a:lnTo>
                    <a:pt x="251" y="364"/>
                  </a:lnTo>
                  <a:lnTo>
                    <a:pt x="244" y="352"/>
                  </a:lnTo>
                  <a:lnTo>
                    <a:pt x="235" y="335"/>
                  </a:lnTo>
                  <a:lnTo>
                    <a:pt x="224" y="314"/>
                  </a:lnTo>
                  <a:lnTo>
                    <a:pt x="211" y="292"/>
                  </a:lnTo>
                  <a:lnTo>
                    <a:pt x="201" y="271"/>
                  </a:lnTo>
                  <a:lnTo>
                    <a:pt x="190" y="255"/>
                  </a:lnTo>
                  <a:lnTo>
                    <a:pt x="184" y="244"/>
                  </a:lnTo>
                  <a:lnTo>
                    <a:pt x="192" y="239"/>
                  </a:lnTo>
                  <a:lnTo>
                    <a:pt x="204" y="233"/>
                  </a:lnTo>
                  <a:lnTo>
                    <a:pt x="218" y="225"/>
                  </a:lnTo>
                  <a:lnTo>
                    <a:pt x="232" y="217"/>
                  </a:lnTo>
                  <a:lnTo>
                    <a:pt x="244" y="210"/>
                  </a:lnTo>
                  <a:lnTo>
                    <a:pt x="256" y="205"/>
                  </a:lnTo>
                  <a:lnTo>
                    <a:pt x="264" y="200"/>
                  </a:lnTo>
                  <a:lnTo>
                    <a:pt x="266" y="199"/>
                  </a:lnTo>
                  <a:lnTo>
                    <a:pt x="0" y="0"/>
                  </a:lnTo>
                  <a:lnTo>
                    <a:pt x="4" y="31"/>
                  </a:lnTo>
                  <a:close/>
                  <a:moveTo>
                    <a:pt x="34" y="60"/>
                  </a:moveTo>
                  <a:lnTo>
                    <a:pt x="51" y="72"/>
                  </a:lnTo>
                  <a:lnTo>
                    <a:pt x="74" y="90"/>
                  </a:lnTo>
                  <a:lnTo>
                    <a:pt x="100" y="109"/>
                  </a:lnTo>
                  <a:lnTo>
                    <a:pt x="128" y="131"/>
                  </a:lnTo>
                  <a:lnTo>
                    <a:pt x="156" y="152"/>
                  </a:lnTo>
                  <a:lnTo>
                    <a:pt x="181" y="170"/>
                  </a:lnTo>
                  <a:lnTo>
                    <a:pt x="201" y="185"/>
                  </a:lnTo>
                  <a:lnTo>
                    <a:pt x="214" y="195"/>
                  </a:lnTo>
                  <a:lnTo>
                    <a:pt x="205" y="200"/>
                  </a:lnTo>
                  <a:lnTo>
                    <a:pt x="195" y="206"/>
                  </a:lnTo>
                  <a:lnTo>
                    <a:pt x="183" y="213"/>
                  </a:lnTo>
                  <a:lnTo>
                    <a:pt x="173" y="219"/>
                  </a:lnTo>
                  <a:lnTo>
                    <a:pt x="162" y="224"/>
                  </a:lnTo>
                  <a:lnTo>
                    <a:pt x="154" y="229"/>
                  </a:lnTo>
                  <a:lnTo>
                    <a:pt x="149" y="232"/>
                  </a:lnTo>
                  <a:lnTo>
                    <a:pt x="146" y="233"/>
                  </a:lnTo>
                  <a:lnTo>
                    <a:pt x="149" y="238"/>
                  </a:lnTo>
                  <a:lnTo>
                    <a:pt x="156" y="250"/>
                  </a:lnTo>
                  <a:lnTo>
                    <a:pt x="165" y="267"/>
                  </a:lnTo>
                  <a:lnTo>
                    <a:pt x="176" y="288"/>
                  </a:lnTo>
                  <a:lnTo>
                    <a:pt x="189" y="309"/>
                  </a:lnTo>
                  <a:lnTo>
                    <a:pt x="199" y="330"/>
                  </a:lnTo>
                  <a:lnTo>
                    <a:pt x="210" y="346"/>
                  </a:lnTo>
                  <a:lnTo>
                    <a:pt x="215" y="358"/>
                  </a:lnTo>
                  <a:lnTo>
                    <a:pt x="209" y="361"/>
                  </a:lnTo>
                  <a:lnTo>
                    <a:pt x="203" y="365"/>
                  </a:lnTo>
                  <a:lnTo>
                    <a:pt x="197" y="368"/>
                  </a:lnTo>
                  <a:lnTo>
                    <a:pt x="190" y="372"/>
                  </a:lnTo>
                  <a:lnTo>
                    <a:pt x="184" y="360"/>
                  </a:lnTo>
                  <a:lnTo>
                    <a:pt x="174" y="344"/>
                  </a:lnTo>
                  <a:lnTo>
                    <a:pt x="164" y="323"/>
                  </a:lnTo>
                  <a:lnTo>
                    <a:pt x="151" y="301"/>
                  </a:lnTo>
                  <a:lnTo>
                    <a:pt x="139" y="281"/>
                  </a:lnTo>
                  <a:lnTo>
                    <a:pt x="130" y="263"/>
                  </a:lnTo>
                  <a:lnTo>
                    <a:pt x="123" y="252"/>
                  </a:lnTo>
                  <a:lnTo>
                    <a:pt x="121" y="247"/>
                  </a:lnTo>
                  <a:lnTo>
                    <a:pt x="119" y="248"/>
                  </a:lnTo>
                  <a:lnTo>
                    <a:pt x="113" y="252"/>
                  </a:lnTo>
                  <a:lnTo>
                    <a:pt x="105" y="257"/>
                  </a:lnTo>
                  <a:lnTo>
                    <a:pt x="96" y="262"/>
                  </a:lnTo>
                  <a:lnTo>
                    <a:pt x="84" y="268"/>
                  </a:lnTo>
                  <a:lnTo>
                    <a:pt x="73" y="275"/>
                  </a:lnTo>
                  <a:lnTo>
                    <a:pt x="62" y="281"/>
                  </a:lnTo>
                  <a:lnTo>
                    <a:pt x="53" y="285"/>
                  </a:lnTo>
                  <a:lnTo>
                    <a:pt x="50" y="243"/>
                  </a:lnTo>
                  <a:lnTo>
                    <a:pt x="44" y="177"/>
                  </a:lnTo>
                  <a:lnTo>
                    <a:pt x="38" y="109"/>
                  </a:lnTo>
                  <a:lnTo>
                    <a:pt x="3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034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Rechteck 163">
            <a:extLst>
              <a:ext uri="{FF2B5EF4-FFF2-40B4-BE49-F238E27FC236}">
                <a16:creationId xmlns:a16="http://schemas.microsoft.com/office/drawing/2014/main" id="{D3824C1B-E349-44EE-A8DC-0A879E30E609}"/>
              </a:ext>
            </a:extLst>
          </p:cNvPr>
          <p:cNvSpPr/>
          <p:nvPr/>
        </p:nvSpPr>
        <p:spPr>
          <a:xfrm>
            <a:off x="6265373" y="1815611"/>
            <a:ext cx="80919" cy="522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114" name="Rechteck 113">
            <a:extLst>
              <a:ext uri="{FF2B5EF4-FFF2-40B4-BE49-F238E27FC236}">
                <a16:creationId xmlns:a16="http://schemas.microsoft.com/office/drawing/2014/main" id="{67014891-FFA7-4276-9151-7E9B9388E554}"/>
              </a:ext>
            </a:extLst>
          </p:cNvPr>
          <p:cNvSpPr/>
          <p:nvPr/>
        </p:nvSpPr>
        <p:spPr>
          <a:xfrm>
            <a:off x="5723012" y="1737394"/>
            <a:ext cx="80919" cy="522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111" name="Rechteck 110">
            <a:extLst>
              <a:ext uri="{FF2B5EF4-FFF2-40B4-BE49-F238E27FC236}">
                <a16:creationId xmlns:a16="http://schemas.microsoft.com/office/drawing/2014/main" id="{E86E7F71-9218-4F29-91A3-0414C011336B}"/>
              </a:ext>
            </a:extLst>
          </p:cNvPr>
          <p:cNvSpPr/>
          <p:nvPr/>
        </p:nvSpPr>
        <p:spPr>
          <a:xfrm>
            <a:off x="2492180" y="1558070"/>
            <a:ext cx="80919" cy="522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3" name="Rectangle 30">
            <a:extLst>
              <a:ext uri="{FF2B5EF4-FFF2-40B4-BE49-F238E27FC236}">
                <a16:creationId xmlns:a16="http://schemas.microsoft.com/office/drawing/2014/main" id="{3B883DE7-CAEA-4905-B0C1-E043FD9CFB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3699" y="3229634"/>
            <a:ext cx="1439863" cy="574675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altLang="de-DE" sz="2000">
                <a:latin typeface="Arial Narrow" panose="020B0606020202030204" pitchFamily="34" charset="0"/>
              </a:rPr>
              <a:t>F</a:t>
            </a:r>
          </a:p>
        </p:txBody>
      </p:sp>
      <p:sp>
        <p:nvSpPr>
          <p:cNvPr id="4" name="Text Box 31">
            <a:extLst>
              <a:ext uri="{FF2B5EF4-FFF2-40B4-BE49-F238E27FC236}">
                <a16:creationId xmlns:a16="http://schemas.microsoft.com/office/drawing/2014/main" id="{46868F33-EB00-4C43-980A-05A500D72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324" y="3316533"/>
            <a:ext cx="771045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/>
          <a:p>
            <a:pPr>
              <a:buFontTx/>
              <a:buNone/>
            </a:pPr>
            <a:r>
              <a:rPr lang="de-DE" altLang="de-DE" sz="2000" dirty="0">
                <a:latin typeface="Arial Narrow" panose="020B0606020202030204" pitchFamily="34" charset="0"/>
              </a:rPr>
              <a:t>Klartext </a:t>
            </a:r>
          </a:p>
        </p:txBody>
      </p:sp>
      <p:sp>
        <p:nvSpPr>
          <p:cNvPr id="5" name="Text Box 32">
            <a:extLst>
              <a:ext uri="{FF2B5EF4-FFF2-40B4-BE49-F238E27FC236}">
                <a16:creationId xmlns:a16="http://schemas.microsoft.com/office/drawing/2014/main" id="{B8FACA46-1D63-468C-8027-EE0F57A68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1874" y="3316119"/>
            <a:ext cx="730521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/>
          <a:p>
            <a:pPr>
              <a:buFontTx/>
              <a:buNone/>
            </a:pPr>
            <a:r>
              <a:rPr lang="de-DE" altLang="de-DE" sz="2000" dirty="0">
                <a:latin typeface="Arial Narrow" panose="020B0606020202030204" pitchFamily="34" charset="0"/>
              </a:rPr>
              <a:t> Chiffrat</a:t>
            </a:r>
          </a:p>
        </p:txBody>
      </p:sp>
      <p:cxnSp>
        <p:nvCxnSpPr>
          <p:cNvPr id="6" name="AutoShape 33">
            <a:extLst>
              <a:ext uri="{FF2B5EF4-FFF2-40B4-BE49-F238E27FC236}">
                <a16:creationId xmlns:a16="http://schemas.microsoft.com/office/drawing/2014/main" id="{EF132131-591D-4905-A470-62165CBF1860}"/>
              </a:ext>
            </a:extLst>
          </p:cNvPr>
          <p:cNvCxnSpPr>
            <a:cxnSpLocks noChangeShapeType="1"/>
            <a:stCxn id="4" idx="3"/>
            <a:endCxn id="3" idx="1"/>
          </p:cNvCxnSpPr>
          <p:nvPr/>
        </p:nvCxnSpPr>
        <p:spPr bwMode="auto">
          <a:xfrm flipV="1">
            <a:off x="1362369" y="3516972"/>
            <a:ext cx="451330" cy="70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AutoShape 34">
            <a:extLst>
              <a:ext uri="{FF2B5EF4-FFF2-40B4-BE49-F238E27FC236}">
                <a16:creationId xmlns:a16="http://schemas.microsoft.com/office/drawing/2014/main" id="{19246042-8722-4257-B61B-2E8F6E7F1992}"/>
              </a:ext>
            </a:extLst>
          </p:cNvPr>
          <p:cNvCxnSpPr>
            <a:cxnSpLocks noChangeShapeType="1"/>
            <a:stCxn id="3" idx="3"/>
            <a:endCxn id="5" idx="1"/>
          </p:cNvCxnSpPr>
          <p:nvPr/>
        </p:nvCxnSpPr>
        <p:spPr bwMode="auto">
          <a:xfrm>
            <a:off x="3253562" y="3516972"/>
            <a:ext cx="468312" cy="293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AutoShape 35">
            <a:extLst>
              <a:ext uri="{FF2B5EF4-FFF2-40B4-BE49-F238E27FC236}">
                <a16:creationId xmlns:a16="http://schemas.microsoft.com/office/drawing/2014/main" id="{9FDCAC41-B5B0-4C9F-AD18-3CB94DBE5BA1}"/>
              </a:ext>
            </a:extLst>
          </p:cNvPr>
          <p:cNvCxnSpPr>
            <a:cxnSpLocks noChangeShapeType="1"/>
            <a:stCxn id="13" idx="18"/>
            <a:endCxn id="3" idx="0"/>
          </p:cNvCxnSpPr>
          <p:nvPr/>
        </p:nvCxnSpPr>
        <p:spPr bwMode="auto">
          <a:xfrm>
            <a:off x="2532757" y="1763779"/>
            <a:ext cx="874" cy="146585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9" name="Group 36">
            <a:extLst>
              <a:ext uri="{FF2B5EF4-FFF2-40B4-BE49-F238E27FC236}">
                <a16:creationId xmlns:a16="http://schemas.microsoft.com/office/drawing/2014/main" id="{56638644-3636-4D0B-A335-74C7F5258DD3}"/>
              </a:ext>
            </a:extLst>
          </p:cNvPr>
          <p:cNvGrpSpPr>
            <a:grpSpLocks/>
          </p:cNvGrpSpPr>
          <p:nvPr/>
        </p:nvGrpSpPr>
        <p:grpSpPr bwMode="auto">
          <a:xfrm>
            <a:off x="1953399" y="1432792"/>
            <a:ext cx="1212850" cy="587375"/>
            <a:chOff x="2587" y="1547"/>
            <a:chExt cx="1589" cy="726"/>
          </a:xfrm>
        </p:grpSpPr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AF4A321E-15C0-4B41-863C-23CE89A464E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587" y="1547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010723F0-E8FB-4077-84D2-92AE36E0EFA7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30" y="1619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 dirty="0">
                <a:latin typeface="Arial Narrow" panose="020B0606020202030204" pitchFamily="34" charset="0"/>
              </a:endParaRPr>
            </a:p>
          </p:txBody>
        </p:sp>
        <p:sp>
          <p:nvSpPr>
            <p:cNvPr id="12" name="Freeform 39">
              <a:extLst>
                <a:ext uri="{FF2B5EF4-FFF2-40B4-BE49-F238E27FC236}">
                  <a16:creationId xmlns:a16="http://schemas.microsoft.com/office/drawing/2014/main" id="{5B1822B0-AF13-44B3-8161-D24D909C0F03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74" y="1660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3" name="Freeform 40">
              <a:extLst>
                <a:ext uri="{FF2B5EF4-FFF2-40B4-BE49-F238E27FC236}">
                  <a16:creationId xmlns:a16="http://schemas.microsoft.com/office/drawing/2014/main" id="{C2ACC712-44FE-4F11-B541-62E1576A9C73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3212" y="1828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4" name="Freeform 41">
              <a:extLst>
                <a:ext uri="{FF2B5EF4-FFF2-40B4-BE49-F238E27FC236}">
                  <a16:creationId xmlns:a16="http://schemas.microsoft.com/office/drawing/2014/main" id="{8AAD9ABE-79FE-47E7-AC88-79B49F5A0528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44" y="1807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5" name="Freeform 42">
              <a:extLst>
                <a:ext uri="{FF2B5EF4-FFF2-40B4-BE49-F238E27FC236}">
                  <a16:creationId xmlns:a16="http://schemas.microsoft.com/office/drawing/2014/main" id="{4529D33A-37E0-4A9C-B74C-279AC4B750F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11" y="1848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6" name="Freeform 43">
              <a:extLst>
                <a:ext uri="{FF2B5EF4-FFF2-40B4-BE49-F238E27FC236}">
                  <a16:creationId xmlns:a16="http://schemas.microsoft.com/office/drawing/2014/main" id="{8345E3F1-D929-4088-8ED8-8861876BFB27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97" y="2052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</p:grpSp>
      <p:sp>
        <p:nvSpPr>
          <p:cNvPr id="18" name="Rectangle 45">
            <a:extLst>
              <a:ext uri="{FF2B5EF4-FFF2-40B4-BE49-F238E27FC236}">
                <a16:creationId xmlns:a16="http://schemas.microsoft.com/office/drawing/2014/main" id="{DE2B0B18-8612-43CC-9BEA-B0FF34E7CE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6625" y="3533640"/>
            <a:ext cx="1439863" cy="574675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altLang="de-DE" sz="2000">
                <a:latin typeface="Arial Narrow" panose="020B0606020202030204" pitchFamily="34" charset="0"/>
              </a:rPr>
              <a:t>F </a:t>
            </a:r>
            <a:r>
              <a:rPr lang="de-DE" altLang="de-DE" sz="2000" baseline="30000">
                <a:latin typeface="Arial Narrow" panose="020B0606020202030204" pitchFamily="34" charset="0"/>
              </a:rPr>
              <a:t>-1</a:t>
            </a:r>
          </a:p>
        </p:txBody>
      </p:sp>
      <p:cxnSp>
        <p:nvCxnSpPr>
          <p:cNvPr id="19" name="AutoShape 46">
            <a:extLst>
              <a:ext uri="{FF2B5EF4-FFF2-40B4-BE49-F238E27FC236}">
                <a16:creationId xmlns:a16="http://schemas.microsoft.com/office/drawing/2014/main" id="{42CC9C47-FE88-4A6B-8010-B5A48D2CCC93}"/>
              </a:ext>
            </a:extLst>
          </p:cNvPr>
          <p:cNvCxnSpPr>
            <a:cxnSpLocks noChangeShapeType="1"/>
            <a:endCxn id="18" idx="0"/>
          </p:cNvCxnSpPr>
          <p:nvPr/>
        </p:nvCxnSpPr>
        <p:spPr bwMode="auto">
          <a:xfrm>
            <a:off x="5766557" y="1849964"/>
            <a:ext cx="0" cy="1683676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 Box 47">
            <a:extLst>
              <a:ext uri="{FF2B5EF4-FFF2-40B4-BE49-F238E27FC236}">
                <a16:creationId xmlns:a16="http://schemas.microsoft.com/office/drawing/2014/main" id="{90FC06AA-166E-4F11-BFBB-94D43B911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4561" y="3610600"/>
            <a:ext cx="730521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/>
          <a:p>
            <a:pPr>
              <a:buFontTx/>
              <a:buNone/>
            </a:pPr>
            <a:r>
              <a:rPr lang="de-DE" altLang="de-DE" sz="2000" dirty="0">
                <a:latin typeface="Arial Narrow" panose="020B0606020202030204" pitchFamily="34" charset="0"/>
              </a:rPr>
              <a:t>Chiffrat </a:t>
            </a:r>
          </a:p>
        </p:txBody>
      </p:sp>
      <p:sp>
        <p:nvSpPr>
          <p:cNvPr id="21" name="Text Box 48">
            <a:extLst>
              <a:ext uri="{FF2B5EF4-FFF2-40B4-BE49-F238E27FC236}">
                <a16:creationId xmlns:a16="http://schemas.microsoft.com/office/drawing/2014/main" id="{8311D0C9-5709-4713-9039-474D3A7FEA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6121" y="3620539"/>
            <a:ext cx="771045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/>
          <a:p>
            <a:pPr>
              <a:buFontTx/>
              <a:buNone/>
            </a:pPr>
            <a:r>
              <a:rPr lang="de-DE" altLang="de-DE" sz="2000" dirty="0">
                <a:latin typeface="Arial Narrow" panose="020B0606020202030204" pitchFamily="34" charset="0"/>
              </a:rPr>
              <a:t> Klartext</a:t>
            </a:r>
          </a:p>
        </p:txBody>
      </p:sp>
      <p:cxnSp>
        <p:nvCxnSpPr>
          <p:cNvPr id="22" name="AutoShape 49">
            <a:extLst>
              <a:ext uri="{FF2B5EF4-FFF2-40B4-BE49-F238E27FC236}">
                <a16:creationId xmlns:a16="http://schemas.microsoft.com/office/drawing/2014/main" id="{EC2C96AD-8F35-4B79-A34E-1FD84A388721}"/>
              </a:ext>
            </a:extLst>
          </p:cNvPr>
          <p:cNvCxnSpPr>
            <a:cxnSpLocks noChangeShapeType="1"/>
            <a:stCxn id="20" idx="3"/>
            <a:endCxn id="18" idx="1"/>
          </p:cNvCxnSpPr>
          <p:nvPr/>
        </p:nvCxnSpPr>
        <p:spPr bwMode="auto">
          <a:xfrm>
            <a:off x="4515082" y="3811746"/>
            <a:ext cx="531543" cy="923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AutoShape 50">
            <a:extLst>
              <a:ext uri="{FF2B5EF4-FFF2-40B4-BE49-F238E27FC236}">
                <a16:creationId xmlns:a16="http://schemas.microsoft.com/office/drawing/2014/main" id="{FEC32B7E-0F84-41F8-9684-7520AFF9D25F}"/>
              </a:ext>
            </a:extLst>
          </p:cNvPr>
          <p:cNvCxnSpPr>
            <a:cxnSpLocks noChangeShapeType="1"/>
            <a:stCxn id="18" idx="3"/>
            <a:endCxn id="21" idx="1"/>
          </p:cNvCxnSpPr>
          <p:nvPr/>
        </p:nvCxnSpPr>
        <p:spPr bwMode="auto">
          <a:xfrm>
            <a:off x="6486488" y="3820978"/>
            <a:ext cx="399633" cy="70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4" name="Group 51">
            <a:extLst>
              <a:ext uri="{FF2B5EF4-FFF2-40B4-BE49-F238E27FC236}">
                <a16:creationId xmlns:a16="http://schemas.microsoft.com/office/drawing/2014/main" id="{98B84C6C-227C-40FC-A70F-C0EBD9F6BC37}"/>
              </a:ext>
            </a:extLst>
          </p:cNvPr>
          <p:cNvGrpSpPr>
            <a:grpSpLocks/>
          </p:cNvGrpSpPr>
          <p:nvPr/>
        </p:nvGrpSpPr>
        <p:grpSpPr bwMode="auto">
          <a:xfrm>
            <a:off x="5189500" y="1613663"/>
            <a:ext cx="1195388" cy="574675"/>
            <a:chOff x="2587" y="2540"/>
            <a:chExt cx="1589" cy="726"/>
          </a:xfrm>
        </p:grpSpPr>
        <p:sp>
          <p:nvSpPr>
            <p:cNvPr id="25" name="Freeform 52">
              <a:extLst>
                <a:ext uri="{FF2B5EF4-FFF2-40B4-BE49-F238E27FC236}">
                  <a16:creationId xmlns:a16="http://schemas.microsoft.com/office/drawing/2014/main" id="{527BFDB8-F858-4B4E-B5E2-3CD31EE1F282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587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26" name="Freeform 53">
              <a:extLst>
                <a:ext uri="{FF2B5EF4-FFF2-40B4-BE49-F238E27FC236}">
                  <a16:creationId xmlns:a16="http://schemas.microsoft.com/office/drawing/2014/main" id="{5BA1B3BB-2961-4226-8DCC-E522E05D3FC2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38" y="2612"/>
              <a:ext cx="1494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 dirty="0">
                <a:latin typeface="Arial Narrow" panose="020B0606020202030204" pitchFamily="34" charset="0"/>
              </a:endParaRPr>
            </a:p>
          </p:txBody>
        </p:sp>
        <p:sp>
          <p:nvSpPr>
            <p:cNvPr id="27" name="Freeform 54">
              <a:extLst>
                <a:ext uri="{FF2B5EF4-FFF2-40B4-BE49-F238E27FC236}">
                  <a16:creationId xmlns:a16="http://schemas.microsoft.com/office/drawing/2014/main" id="{B904F9A3-6271-4823-9F42-F71DCC29E3D6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74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28" name="Freeform 55">
              <a:extLst>
                <a:ext uri="{FF2B5EF4-FFF2-40B4-BE49-F238E27FC236}">
                  <a16:creationId xmlns:a16="http://schemas.microsoft.com/office/drawing/2014/main" id="{9BCDB7BC-85CB-4AEA-9E96-F2FC5154CDA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3212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29" name="Freeform 56">
              <a:extLst>
                <a:ext uri="{FF2B5EF4-FFF2-40B4-BE49-F238E27FC236}">
                  <a16:creationId xmlns:a16="http://schemas.microsoft.com/office/drawing/2014/main" id="{9D4D67D8-C271-4FE6-A52D-2E0D5E2A5A1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44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 dirty="0">
                <a:latin typeface="Arial Narrow" panose="020B0606020202030204" pitchFamily="34" charset="0"/>
              </a:endParaRPr>
            </a:p>
          </p:txBody>
        </p:sp>
        <p:sp>
          <p:nvSpPr>
            <p:cNvPr id="30" name="Freeform 57">
              <a:extLst>
                <a:ext uri="{FF2B5EF4-FFF2-40B4-BE49-F238E27FC236}">
                  <a16:creationId xmlns:a16="http://schemas.microsoft.com/office/drawing/2014/main" id="{9C893BA6-D512-46B4-9259-2B725716E58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11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31" name="Freeform 58">
              <a:extLst>
                <a:ext uri="{FF2B5EF4-FFF2-40B4-BE49-F238E27FC236}">
                  <a16:creationId xmlns:a16="http://schemas.microsoft.com/office/drawing/2014/main" id="{9E0A0D8F-A15E-49F1-8CC5-04C83B17B9C3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97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</p:grpSp>
      <p:grpSp>
        <p:nvGrpSpPr>
          <p:cNvPr id="99" name="Gruppieren 98">
            <a:extLst>
              <a:ext uri="{FF2B5EF4-FFF2-40B4-BE49-F238E27FC236}">
                <a16:creationId xmlns:a16="http://schemas.microsoft.com/office/drawing/2014/main" id="{555887AB-2595-4DA8-A4F7-A15F4AED3B4A}"/>
              </a:ext>
            </a:extLst>
          </p:cNvPr>
          <p:cNvGrpSpPr/>
          <p:nvPr/>
        </p:nvGrpSpPr>
        <p:grpSpPr>
          <a:xfrm>
            <a:off x="6919660" y="1356881"/>
            <a:ext cx="1731963" cy="981874"/>
            <a:chOff x="5582488" y="746532"/>
            <a:chExt cx="1731963" cy="981874"/>
          </a:xfrm>
        </p:grpSpPr>
        <p:sp>
          <p:nvSpPr>
            <p:cNvPr id="97" name="Rechteck: abgerundete Ecken 96">
              <a:extLst>
                <a:ext uri="{FF2B5EF4-FFF2-40B4-BE49-F238E27FC236}">
                  <a16:creationId xmlns:a16="http://schemas.microsoft.com/office/drawing/2014/main" id="{836F34E6-EC08-4197-BA48-BE6C96DAD786}"/>
                </a:ext>
              </a:extLst>
            </p:cNvPr>
            <p:cNvSpPr/>
            <p:nvPr/>
          </p:nvSpPr>
          <p:spPr>
            <a:xfrm>
              <a:off x="5582488" y="746532"/>
              <a:ext cx="1731963" cy="981874"/>
            </a:xfrm>
            <a:prstGeom prst="roundRect">
              <a:avLst>
                <a:gd name="adj" fmla="val 755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>
                <a:latin typeface="Arial Narrow" panose="020B0606020202030204" pitchFamily="34" charset="0"/>
              </a:endParaRPr>
            </a:p>
          </p:txBody>
        </p:sp>
        <p:grpSp>
          <p:nvGrpSpPr>
            <p:cNvPr id="86" name="Gruppieren 85">
              <a:extLst>
                <a:ext uri="{FF2B5EF4-FFF2-40B4-BE49-F238E27FC236}">
                  <a16:creationId xmlns:a16="http://schemas.microsoft.com/office/drawing/2014/main" id="{311BB96B-BDD8-4926-BD69-8B617961F4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28602" y="1002564"/>
              <a:ext cx="694862" cy="454660"/>
              <a:chOff x="1722437" y="3180522"/>
              <a:chExt cx="868578" cy="568325"/>
            </a:xfrm>
          </p:grpSpPr>
          <p:sp>
            <p:nvSpPr>
              <p:cNvPr id="76" name="Rechteck: abgerundete Ecken 75">
                <a:extLst>
                  <a:ext uri="{FF2B5EF4-FFF2-40B4-BE49-F238E27FC236}">
                    <a16:creationId xmlns:a16="http://schemas.microsoft.com/office/drawing/2014/main" id="{7F0A616A-A948-4FEC-BE59-172132720B1E}"/>
                  </a:ext>
                </a:extLst>
              </p:cNvPr>
              <p:cNvSpPr/>
              <p:nvPr/>
            </p:nvSpPr>
            <p:spPr>
              <a:xfrm>
                <a:off x="1722437" y="3180522"/>
                <a:ext cx="868578" cy="568325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2000">
                  <a:latin typeface="Arial Narrow" panose="020B0606020202030204" pitchFamily="34" charset="0"/>
                </a:endParaRPr>
              </a:p>
            </p:txBody>
          </p:sp>
          <p:cxnSp>
            <p:nvCxnSpPr>
              <p:cNvPr id="78" name="Gerader Verbinder 77">
                <a:extLst>
                  <a:ext uri="{FF2B5EF4-FFF2-40B4-BE49-F238E27FC236}">
                    <a16:creationId xmlns:a16="http://schemas.microsoft.com/office/drawing/2014/main" id="{415CC324-2B93-44A1-8A52-CFAFCABA3C3D}"/>
                  </a:ext>
                </a:extLst>
              </p:cNvPr>
              <p:cNvCxnSpPr/>
              <p:nvPr/>
            </p:nvCxnSpPr>
            <p:spPr>
              <a:xfrm>
                <a:off x="2006600" y="3180522"/>
                <a:ext cx="0" cy="568325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Gerader Verbinder 78">
                <a:extLst>
                  <a:ext uri="{FF2B5EF4-FFF2-40B4-BE49-F238E27FC236}">
                    <a16:creationId xmlns:a16="http://schemas.microsoft.com/office/drawing/2014/main" id="{9F1F7B49-6C84-4515-9DE7-93F80E8CCC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5525" y="3362325"/>
                <a:ext cx="0" cy="38652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Gerader Verbinder 80">
                <a:extLst>
                  <a:ext uri="{FF2B5EF4-FFF2-40B4-BE49-F238E27FC236}">
                    <a16:creationId xmlns:a16="http://schemas.microsoft.com/office/drawing/2014/main" id="{52CD620D-F8A9-435C-BBDC-265FDFA4D3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89175" y="3361911"/>
                <a:ext cx="29880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Gerader Verbinder 82">
                <a:extLst>
                  <a:ext uri="{FF2B5EF4-FFF2-40B4-BE49-F238E27FC236}">
                    <a16:creationId xmlns:a16="http://schemas.microsoft.com/office/drawing/2014/main" id="{5E60A34A-25BE-4C8A-A01A-09268BD7D4D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95525" y="3542886"/>
                <a:ext cx="29127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Gerader Verbinder 83">
                <a:extLst>
                  <a:ext uri="{FF2B5EF4-FFF2-40B4-BE49-F238E27FC236}">
                    <a16:creationId xmlns:a16="http://schemas.microsoft.com/office/drawing/2014/main" id="{8FF37699-82D1-4977-83DE-B5A95351AE5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22437" y="3361911"/>
                <a:ext cx="29127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Gerader Verbinder 84">
                <a:extLst>
                  <a:ext uri="{FF2B5EF4-FFF2-40B4-BE49-F238E27FC236}">
                    <a16:creationId xmlns:a16="http://schemas.microsoft.com/office/drawing/2014/main" id="{20797707-5E65-427C-9029-02E9482EB3A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22437" y="3542886"/>
                <a:ext cx="29127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2" name="Text Box 49">
            <a:extLst>
              <a:ext uri="{FF2B5EF4-FFF2-40B4-BE49-F238E27FC236}">
                <a16:creationId xmlns:a16="http://schemas.microsoft.com/office/drawing/2014/main" id="{7BFB97DD-3581-4508-A200-819626FF6D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6519" y="536028"/>
            <a:ext cx="995465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/>
          <a:p>
            <a:pPr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de-DE" altLang="de-DE" sz="2000" dirty="0">
                <a:latin typeface="Arial Narrow" panose="020B0606020202030204" pitchFamily="34" charset="0"/>
              </a:rPr>
              <a:t>Schlüssel-</a:t>
            </a:r>
          </a:p>
          <a:p>
            <a:pPr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de-DE" altLang="de-DE" sz="2000" dirty="0" err="1">
                <a:latin typeface="Arial Narrow" panose="020B0606020202030204" pitchFamily="34" charset="0"/>
              </a:rPr>
              <a:t>erzeugung</a:t>
            </a:r>
            <a:endParaRPr lang="de-DE" altLang="de-DE" sz="2000" dirty="0">
              <a:latin typeface="Arial Narrow" panose="020B0606020202030204" pitchFamily="34" charset="0"/>
            </a:endParaRPr>
          </a:p>
        </p:txBody>
      </p:sp>
      <p:cxnSp>
        <p:nvCxnSpPr>
          <p:cNvPr id="103" name="AutoShape 52">
            <a:extLst>
              <a:ext uri="{FF2B5EF4-FFF2-40B4-BE49-F238E27FC236}">
                <a16:creationId xmlns:a16="http://schemas.microsoft.com/office/drawing/2014/main" id="{2430CEDF-8319-49CE-ACCF-72DC4912B528}"/>
              </a:ext>
            </a:extLst>
          </p:cNvPr>
          <p:cNvCxnSpPr>
            <a:cxnSpLocks noChangeShapeType="1"/>
            <a:stCxn id="111" idx="0"/>
            <a:endCxn id="102" idx="1"/>
          </p:cNvCxnSpPr>
          <p:nvPr/>
        </p:nvCxnSpPr>
        <p:spPr bwMode="auto">
          <a:xfrm rot="5400000" flipH="1" flipV="1">
            <a:off x="2815686" y="577238"/>
            <a:ext cx="697786" cy="1263879"/>
          </a:xfrm>
          <a:prstGeom prst="bentConnector2">
            <a:avLst/>
          </a:prstGeom>
          <a:noFill/>
          <a:ln w="38100">
            <a:solidFill>
              <a:schemeClr val="tx1"/>
            </a:solidFill>
            <a:prstDash val="sysDot"/>
            <a:miter lim="800000"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5" name="AutoShape 52">
            <a:extLst>
              <a:ext uri="{FF2B5EF4-FFF2-40B4-BE49-F238E27FC236}">
                <a16:creationId xmlns:a16="http://schemas.microsoft.com/office/drawing/2014/main" id="{B9DDD4AA-B77E-428B-924E-B1EE22AD87C7}"/>
              </a:ext>
            </a:extLst>
          </p:cNvPr>
          <p:cNvCxnSpPr>
            <a:cxnSpLocks noChangeShapeType="1"/>
            <a:stCxn id="114" idx="0"/>
            <a:endCxn id="102" idx="3"/>
          </p:cNvCxnSpPr>
          <p:nvPr/>
        </p:nvCxnSpPr>
        <p:spPr bwMode="auto">
          <a:xfrm rot="16200000" flipV="1">
            <a:off x="4839173" y="813095"/>
            <a:ext cx="877110" cy="971488"/>
          </a:xfrm>
          <a:prstGeom prst="bentConnector2">
            <a:avLst/>
          </a:prstGeom>
          <a:noFill/>
          <a:ln w="38100">
            <a:solidFill>
              <a:schemeClr val="tx1"/>
            </a:solidFill>
            <a:prstDash val="sysDot"/>
            <a:miter lim="800000"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8" name="Text Box 54">
            <a:extLst>
              <a:ext uri="{FF2B5EF4-FFF2-40B4-BE49-F238E27FC236}">
                <a16:creationId xmlns:a16="http://schemas.microsoft.com/office/drawing/2014/main" id="{C7EA6CBF-1FDC-4906-91F2-FE5E058D7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1148" y="521703"/>
            <a:ext cx="136881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/>
          <a:p>
            <a:pPr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de-DE" altLang="de-DE" sz="2000" dirty="0">
                <a:latin typeface="Arial Narrow" panose="020B0606020202030204" pitchFamily="34" charset="0"/>
              </a:rPr>
              <a:t>Registrierung</a:t>
            </a:r>
          </a:p>
        </p:txBody>
      </p:sp>
      <p:cxnSp>
        <p:nvCxnSpPr>
          <p:cNvPr id="139" name="AutoShape 52">
            <a:extLst>
              <a:ext uri="{FF2B5EF4-FFF2-40B4-BE49-F238E27FC236}">
                <a16:creationId xmlns:a16="http://schemas.microsoft.com/office/drawing/2014/main" id="{9D7FE8C7-2B71-44BB-A9E1-3D097EA5B2FC}"/>
              </a:ext>
            </a:extLst>
          </p:cNvPr>
          <p:cNvCxnSpPr>
            <a:cxnSpLocks noChangeShapeType="1"/>
            <a:stCxn id="76" idx="1"/>
            <a:endCxn id="164" idx="3"/>
          </p:cNvCxnSpPr>
          <p:nvPr/>
        </p:nvCxnSpPr>
        <p:spPr bwMode="auto">
          <a:xfrm rot="10800000" flipV="1">
            <a:off x="6346292" y="1840242"/>
            <a:ext cx="719482" cy="1479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prstDash val="sysDot"/>
            <a:miter lim="800000"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7" name="AutoShape 52">
            <a:extLst>
              <a:ext uri="{FF2B5EF4-FFF2-40B4-BE49-F238E27FC236}">
                <a16:creationId xmlns:a16="http://schemas.microsoft.com/office/drawing/2014/main" id="{9BFBE386-68A7-4F87-B12B-98999A495B06}"/>
              </a:ext>
            </a:extLst>
          </p:cNvPr>
          <p:cNvCxnSpPr>
            <a:cxnSpLocks noChangeShapeType="1"/>
            <a:stCxn id="138" idx="3"/>
            <a:endCxn id="200" idx="0"/>
          </p:cNvCxnSpPr>
          <p:nvPr/>
        </p:nvCxnSpPr>
        <p:spPr bwMode="auto">
          <a:xfrm>
            <a:off x="7699965" y="707460"/>
            <a:ext cx="512584" cy="359576"/>
          </a:xfrm>
          <a:prstGeom prst="bentConnector2">
            <a:avLst/>
          </a:prstGeom>
          <a:noFill/>
          <a:ln w="38100">
            <a:solidFill>
              <a:schemeClr val="tx1"/>
            </a:solidFill>
            <a:prstDash val="sysDot"/>
            <a:miter lim="800000"/>
            <a:headEnd type="none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5" name="Textfeld 174">
            <a:extLst>
              <a:ext uri="{FF2B5EF4-FFF2-40B4-BE49-F238E27FC236}">
                <a16:creationId xmlns:a16="http://schemas.microsoft.com/office/drawing/2014/main" id="{72C186A2-90D3-4FD9-AEE9-C7FE0B61402D}"/>
              </a:ext>
            </a:extLst>
          </p:cNvPr>
          <p:cNvSpPr txBox="1"/>
          <p:nvPr/>
        </p:nvSpPr>
        <p:spPr>
          <a:xfrm>
            <a:off x="475520" y="4246118"/>
            <a:ext cx="6737739" cy="1015663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marL="0" lvl="1"/>
            <a:r>
              <a:rPr lang="de-DE" altLang="de-DE" sz="2000" u="sng" dirty="0">
                <a:latin typeface="Arial Narrow" panose="020B0606020202030204" pitchFamily="34" charset="0"/>
              </a:rPr>
              <a:t>4. Problem</a:t>
            </a:r>
            <a:r>
              <a:rPr lang="de-DE" altLang="de-DE" sz="2000" dirty="0">
                <a:latin typeface="Arial Narrow" panose="020B0606020202030204" pitchFamily="34" charset="0"/>
              </a:rPr>
              <a:t>: Woher weiß der </a:t>
            </a:r>
            <a:r>
              <a:rPr lang="de-DE" altLang="de-DE" sz="2000" u="sng" dirty="0">
                <a:latin typeface="Arial Narrow" panose="020B0606020202030204" pitchFamily="34" charset="0"/>
              </a:rPr>
              <a:t>Absender</a:t>
            </a:r>
            <a:r>
              <a:rPr lang="de-DE" altLang="de-DE" sz="2000" dirty="0">
                <a:latin typeface="Arial Narrow" panose="020B0606020202030204" pitchFamily="34" charset="0"/>
              </a:rPr>
              <a:t>, dass er wirklich den öffentlichen Schlüssel des Adressaten (gewünschter </a:t>
            </a:r>
            <a:r>
              <a:rPr lang="de-DE" altLang="de-DE" sz="2000" u="sng" dirty="0">
                <a:latin typeface="Arial Narrow" panose="020B0606020202030204" pitchFamily="34" charset="0"/>
              </a:rPr>
              <a:t>Empfänger</a:t>
            </a:r>
            <a:r>
              <a:rPr lang="de-DE" altLang="de-DE" sz="2000" dirty="0">
                <a:latin typeface="Arial Narrow" panose="020B0606020202030204" pitchFamily="34" charset="0"/>
              </a:rPr>
              <a:t>) verwendet (Authentizität)?</a:t>
            </a:r>
          </a:p>
        </p:txBody>
      </p:sp>
      <p:sp>
        <p:nvSpPr>
          <p:cNvPr id="176" name="Textfeld 175">
            <a:extLst>
              <a:ext uri="{FF2B5EF4-FFF2-40B4-BE49-F238E27FC236}">
                <a16:creationId xmlns:a16="http://schemas.microsoft.com/office/drawing/2014/main" id="{81EB276A-49BE-41BF-BC2D-D7CDF4253906}"/>
              </a:ext>
            </a:extLst>
          </p:cNvPr>
          <p:cNvSpPr txBox="1"/>
          <p:nvPr/>
        </p:nvSpPr>
        <p:spPr>
          <a:xfrm>
            <a:off x="475520" y="2514296"/>
            <a:ext cx="1695163" cy="707886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marL="0" lvl="1"/>
            <a:r>
              <a:rPr lang="de-DE" altLang="de-DE" sz="2000" u="sng" dirty="0">
                <a:latin typeface="Arial Narrow" panose="020B0606020202030204" pitchFamily="34" charset="0"/>
              </a:rPr>
              <a:t>2. Absender</a:t>
            </a:r>
            <a:br>
              <a:rPr lang="de-DE" altLang="de-DE" sz="2000" u="sng" dirty="0">
                <a:latin typeface="Arial Narrow" panose="020B0606020202030204" pitchFamily="34" charset="0"/>
              </a:rPr>
            </a:br>
            <a:r>
              <a:rPr lang="de-DE" altLang="de-DE" sz="2000" dirty="0">
                <a:latin typeface="Arial Narrow" panose="020B0606020202030204" pitchFamily="34" charset="0"/>
              </a:rPr>
              <a:t>(verschlüsselt)</a:t>
            </a:r>
          </a:p>
        </p:txBody>
      </p:sp>
      <p:sp>
        <p:nvSpPr>
          <p:cNvPr id="177" name="Textfeld 176">
            <a:extLst>
              <a:ext uri="{FF2B5EF4-FFF2-40B4-BE49-F238E27FC236}">
                <a16:creationId xmlns:a16="http://schemas.microsoft.com/office/drawing/2014/main" id="{B7A60335-926E-47AA-9155-D6E6D06E61EF}"/>
              </a:ext>
            </a:extLst>
          </p:cNvPr>
          <p:cNvSpPr txBox="1"/>
          <p:nvPr/>
        </p:nvSpPr>
        <p:spPr>
          <a:xfrm>
            <a:off x="6026083" y="2514296"/>
            <a:ext cx="17415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de-DE" altLang="de-DE" sz="2000" u="sng" dirty="0">
                <a:latin typeface="Arial Narrow" panose="020B0606020202030204" pitchFamily="34" charset="0"/>
              </a:rPr>
              <a:t>3. Empfänger</a:t>
            </a:r>
            <a:br>
              <a:rPr lang="de-DE" altLang="de-DE" sz="2000" u="sng" dirty="0">
                <a:latin typeface="Arial Narrow" panose="020B0606020202030204" pitchFamily="34" charset="0"/>
              </a:rPr>
            </a:br>
            <a:r>
              <a:rPr lang="de-DE" altLang="de-DE" sz="2000" dirty="0">
                <a:latin typeface="Arial Narrow" panose="020B0606020202030204" pitchFamily="34" charset="0"/>
              </a:rPr>
              <a:t>(entschlüsselt)</a:t>
            </a:r>
          </a:p>
        </p:txBody>
      </p:sp>
      <p:sp>
        <p:nvSpPr>
          <p:cNvPr id="178" name="Textfeld 177">
            <a:extLst>
              <a:ext uri="{FF2B5EF4-FFF2-40B4-BE49-F238E27FC236}">
                <a16:creationId xmlns:a16="http://schemas.microsoft.com/office/drawing/2014/main" id="{90F82ED7-5FE0-4275-8796-708160570931}"/>
              </a:ext>
            </a:extLst>
          </p:cNvPr>
          <p:cNvSpPr txBox="1"/>
          <p:nvPr/>
        </p:nvSpPr>
        <p:spPr>
          <a:xfrm>
            <a:off x="475520" y="508943"/>
            <a:ext cx="1707513" cy="400110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marL="0" lvl="1"/>
            <a:r>
              <a:rPr lang="de-DE" altLang="de-DE" sz="2000" u="sng" dirty="0">
                <a:latin typeface="Arial Narrow" panose="020B0606020202030204" pitchFamily="34" charset="0"/>
              </a:rPr>
              <a:t>1. Vorbereitung</a:t>
            </a:r>
            <a:endParaRPr lang="de-DE" altLang="de-DE" sz="2000" dirty="0">
              <a:latin typeface="Arial Narrow" panose="020B0606020202030204" pitchFamily="34" charset="0"/>
            </a:endParaRPr>
          </a:p>
        </p:txBody>
      </p:sp>
      <p:sp>
        <p:nvSpPr>
          <p:cNvPr id="183" name="Text Box 28">
            <a:extLst>
              <a:ext uri="{FF2B5EF4-FFF2-40B4-BE49-F238E27FC236}">
                <a16:creationId xmlns:a16="http://schemas.microsoft.com/office/drawing/2014/main" id="{4430E053-C688-4AA7-9962-A77BD40EA2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4428" y="4877863"/>
            <a:ext cx="234038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/>
          <a:p>
            <a:pPr>
              <a:buFontTx/>
              <a:buNone/>
            </a:pPr>
            <a:r>
              <a:rPr lang="de-DE" altLang="de-DE" sz="4000" dirty="0">
                <a:solidFill>
                  <a:schemeClr val="accent6"/>
                </a:solidFill>
                <a:latin typeface="Arial Narrow" panose="020B0606020202030204" pitchFamily="34" charset="0"/>
              </a:rPr>
              <a:t>?</a:t>
            </a:r>
          </a:p>
        </p:txBody>
      </p:sp>
      <p:grpSp>
        <p:nvGrpSpPr>
          <p:cNvPr id="184" name="Group 36">
            <a:extLst>
              <a:ext uri="{FF2B5EF4-FFF2-40B4-BE49-F238E27FC236}">
                <a16:creationId xmlns:a16="http://schemas.microsoft.com/office/drawing/2014/main" id="{8121E6F4-EF44-4A8A-A98D-AB5667F51BDC}"/>
              </a:ext>
            </a:extLst>
          </p:cNvPr>
          <p:cNvGrpSpPr>
            <a:grpSpLocks/>
          </p:cNvGrpSpPr>
          <p:nvPr/>
        </p:nvGrpSpPr>
        <p:grpSpPr bwMode="auto">
          <a:xfrm>
            <a:off x="3325986" y="4990997"/>
            <a:ext cx="1212850" cy="587375"/>
            <a:chOff x="2587" y="1547"/>
            <a:chExt cx="1589" cy="726"/>
          </a:xfrm>
        </p:grpSpPr>
        <p:sp>
          <p:nvSpPr>
            <p:cNvPr id="185" name="Freeform 37">
              <a:extLst>
                <a:ext uri="{FF2B5EF4-FFF2-40B4-BE49-F238E27FC236}">
                  <a16:creationId xmlns:a16="http://schemas.microsoft.com/office/drawing/2014/main" id="{834C6C9F-3B68-44B9-B2F0-7540D90F190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587" y="1547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86" name="Freeform 38">
              <a:extLst>
                <a:ext uri="{FF2B5EF4-FFF2-40B4-BE49-F238E27FC236}">
                  <a16:creationId xmlns:a16="http://schemas.microsoft.com/office/drawing/2014/main" id="{DCEE52E9-0B50-44A5-8F85-1368557B179C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30" y="1619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 dirty="0">
                <a:latin typeface="Arial Narrow" panose="020B0606020202030204" pitchFamily="34" charset="0"/>
              </a:endParaRPr>
            </a:p>
          </p:txBody>
        </p:sp>
        <p:sp>
          <p:nvSpPr>
            <p:cNvPr id="187" name="Freeform 39">
              <a:extLst>
                <a:ext uri="{FF2B5EF4-FFF2-40B4-BE49-F238E27FC236}">
                  <a16:creationId xmlns:a16="http://schemas.microsoft.com/office/drawing/2014/main" id="{3BFB1FD6-8D5E-45D2-90D5-3EC7BFF43FF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74" y="1660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88" name="Freeform 40">
              <a:extLst>
                <a:ext uri="{FF2B5EF4-FFF2-40B4-BE49-F238E27FC236}">
                  <a16:creationId xmlns:a16="http://schemas.microsoft.com/office/drawing/2014/main" id="{786A930D-E7BD-466B-8260-E2A21EDEA58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3212" y="1828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89" name="Freeform 41">
              <a:extLst>
                <a:ext uri="{FF2B5EF4-FFF2-40B4-BE49-F238E27FC236}">
                  <a16:creationId xmlns:a16="http://schemas.microsoft.com/office/drawing/2014/main" id="{AAF8A43B-2A86-4C66-89C7-8FEFB0FD6A27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44" y="1807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90" name="Freeform 42">
              <a:extLst>
                <a:ext uri="{FF2B5EF4-FFF2-40B4-BE49-F238E27FC236}">
                  <a16:creationId xmlns:a16="http://schemas.microsoft.com/office/drawing/2014/main" id="{98524A6A-E63A-4F3C-81DF-63A93FFAC1F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11" y="1848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91" name="Freeform 43">
              <a:extLst>
                <a:ext uri="{FF2B5EF4-FFF2-40B4-BE49-F238E27FC236}">
                  <a16:creationId xmlns:a16="http://schemas.microsoft.com/office/drawing/2014/main" id="{B9037A0C-6386-4F05-93CA-57D07CD46E8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97" y="2052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</p:grpSp>
      <p:cxnSp>
        <p:nvCxnSpPr>
          <p:cNvPr id="193" name="Gerader Verbinder 192">
            <a:extLst>
              <a:ext uri="{FF2B5EF4-FFF2-40B4-BE49-F238E27FC236}">
                <a16:creationId xmlns:a16="http://schemas.microsoft.com/office/drawing/2014/main" id="{0B1A4D79-A59C-4B4F-8602-502E1E72E881}"/>
              </a:ext>
            </a:extLst>
          </p:cNvPr>
          <p:cNvCxnSpPr>
            <a:cxnSpLocks/>
          </p:cNvCxnSpPr>
          <p:nvPr/>
        </p:nvCxnSpPr>
        <p:spPr>
          <a:xfrm flipV="1">
            <a:off x="475520" y="2480696"/>
            <a:ext cx="8176102" cy="7144"/>
          </a:xfrm>
          <a:prstGeom prst="line">
            <a:avLst/>
          </a:prstGeom>
          <a:ln w="28575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feld 195">
            <a:extLst>
              <a:ext uri="{FF2B5EF4-FFF2-40B4-BE49-F238E27FC236}">
                <a16:creationId xmlns:a16="http://schemas.microsoft.com/office/drawing/2014/main" id="{B1C75671-302B-449C-B16E-479488F00B54}"/>
              </a:ext>
            </a:extLst>
          </p:cNvPr>
          <p:cNvSpPr txBox="1"/>
          <p:nvPr/>
        </p:nvSpPr>
        <p:spPr>
          <a:xfrm>
            <a:off x="475521" y="5906460"/>
            <a:ext cx="81761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 18: Problemstellung bei Anwendung asymmetrischer Kryptografie (Verschlüsselung)</a:t>
            </a:r>
            <a:endParaRPr lang="de-DE" dirty="0">
              <a:latin typeface="Arial Narrow" panose="020B0606020202030204" pitchFamily="34" charset="0"/>
            </a:endParaRPr>
          </a:p>
        </p:txBody>
      </p:sp>
      <p:grpSp>
        <p:nvGrpSpPr>
          <p:cNvPr id="197" name="Group 243">
            <a:extLst>
              <a:ext uri="{FF2B5EF4-FFF2-40B4-BE49-F238E27FC236}">
                <a16:creationId xmlns:a16="http://schemas.microsoft.com/office/drawing/2014/main" id="{541141C1-746F-4C9D-9409-22F54B8191C8}"/>
              </a:ext>
            </a:extLst>
          </p:cNvPr>
          <p:cNvGrpSpPr>
            <a:grpSpLocks/>
          </p:cNvGrpSpPr>
          <p:nvPr/>
        </p:nvGrpSpPr>
        <p:grpSpPr bwMode="auto">
          <a:xfrm>
            <a:off x="8053799" y="1067036"/>
            <a:ext cx="317500" cy="735013"/>
            <a:chOff x="3145" y="2996"/>
            <a:chExt cx="234" cy="556"/>
          </a:xfrm>
          <a:solidFill>
            <a:schemeClr val="accent6"/>
          </a:solidFill>
        </p:grpSpPr>
        <p:sp>
          <p:nvSpPr>
            <p:cNvPr id="198" name="Rectangle 244">
              <a:extLst>
                <a:ext uri="{FF2B5EF4-FFF2-40B4-BE49-F238E27FC236}">
                  <a16:creationId xmlns:a16="http://schemas.microsoft.com/office/drawing/2014/main" id="{D6466DCE-3914-43AC-BE7B-8F1A3A6C88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5" y="3318"/>
              <a:ext cx="234" cy="23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99" name="Oval 245">
              <a:extLst>
                <a:ext uri="{FF2B5EF4-FFF2-40B4-BE49-F238E27FC236}">
                  <a16:creationId xmlns:a16="http://schemas.microsoft.com/office/drawing/2014/main" id="{9D54B844-B11F-4B81-8677-EB65062CC2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5" y="3198"/>
              <a:ext cx="234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200" name="Oval 246">
              <a:extLst>
                <a:ext uri="{FF2B5EF4-FFF2-40B4-BE49-F238E27FC236}">
                  <a16:creationId xmlns:a16="http://schemas.microsoft.com/office/drawing/2014/main" id="{5F78C32D-2F07-4948-A05F-3267840992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5" y="2996"/>
              <a:ext cx="234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</p:grpSp>
      <p:sp>
        <p:nvSpPr>
          <p:cNvPr id="2" name="Text Box 49">
            <a:extLst>
              <a:ext uri="{FF2B5EF4-FFF2-40B4-BE49-F238E27FC236}">
                <a16:creationId xmlns:a16="http://schemas.microsoft.com/office/drawing/2014/main" id="{3DA89D0A-F9AF-463F-A94B-60FDE5CA8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5492" y="1840137"/>
            <a:ext cx="1023870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/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de-DE" altLang="de-DE" sz="2000" dirty="0">
                <a:latin typeface="Arial Narrow" panose="020B0606020202030204" pitchFamily="34" charset="0"/>
              </a:rPr>
              <a:t>öffentlicher</a:t>
            </a:r>
          </a:p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de-DE" altLang="de-DE" sz="2000" dirty="0">
                <a:latin typeface="Arial Narrow" panose="020B0606020202030204" pitchFamily="34" charset="0"/>
              </a:rPr>
              <a:t>Schlüssel</a:t>
            </a:r>
          </a:p>
        </p:txBody>
      </p:sp>
      <p:sp>
        <p:nvSpPr>
          <p:cNvPr id="70" name="Text Box 49">
            <a:extLst>
              <a:ext uri="{FF2B5EF4-FFF2-40B4-BE49-F238E27FC236}">
                <a16:creationId xmlns:a16="http://schemas.microsoft.com/office/drawing/2014/main" id="{3BB0FB5B-3979-4915-ABFC-850D70953F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6688" y="1840137"/>
            <a:ext cx="902491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/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de-DE" altLang="de-DE" sz="2000" dirty="0">
                <a:latin typeface="Arial Narrow" panose="020B0606020202030204" pitchFamily="34" charset="0"/>
              </a:rPr>
              <a:t>privater</a:t>
            </a:r>
          </a:p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de-DE" altLang="de-DE" sz="2000" dirty="0">
                <a:latin typeface="Arial Narrow" panose="020B0606020202030204" pitchFamily="34" charset="0"/>
              </a:rPr>
              <a:t>Schlüssel</a:t>
            </a:r>
          </a:p>
        </p:txBody>
      </p:sp>
    </p:spTree>
    <p:extLst>
      <p:ext uri="{BB962C8B-B14F-4D97-AF65-F5344CB8AC3E}">
        <p14:creationId xmlns:p14="http://schemas.microsoft.com/office/powerpoint/2010/main" val="2395541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Rechteck 124">
            <a:extLst>
              <a:ext uri="{FF2B5EF4-FFF2-40B4-BE49-F238E27FC236}">
                <a16:creationId xmlns:a16="http://schemas.microsoft.com/office/drawing/2014/main" id="{8F1C594C-4660-4850-A887-1BD65B8E9BD5}"/>
              </a:ext>
            </a:extLst>
          </p:cNvPr>
          <p:cNvSpPr/>
          <p:nvPr/>
        </p:nvSpPr>
        <p:spPr>
          <a:xfrm>
            <a:off x="5890033" y="4448082"/>
            <a:ext cx="225681" cy="1124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9CC8DD9-4408-4737-A04C-F4CD5F2AF1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7613" y="4260501"/>
            <a:ext cx="1909762" cy="148141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BDD7DF8E-31F4-487A-A1AE-C3C2510104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663" y="1147763"/>
            <a:ext cx="3241675" cy="8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8288" indent="-268288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25488" indent="-266700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84275" indent="-268288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41475" indent="-266700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100263" indent="-268288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574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30146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718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9290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SzPct val="75000"/>
            </a:pPr>
            <a:r>
              <a:rPr lang="de-DE" altLang="de-DE" sz="2000" u="sng" dirty="0">
                <a:latin typeface="Arial Narrow" panose="020B0606020202030204" pitchFamily="34" charset="0"/>
              </a:rPr>
              <a:t>1. Absender</a:t>
            </a:r>
            <a:r>
              <a:rPr lang="de-DE" altLang="de-DE" sz="2000" dirty="0">
                <a:latin typeface="Arial Narrow" panose="020B0606020202030204" pitchFamily="34" charset="0"/>
              </a:rPr>
              <a:t> (verschlüsselt): Wer darf das Dokument öffnen/lesen?</a:t>
            </a:r>
          </a:p>
        </p:txBody>
      </p:sp>
      <p:grpSp>
        <p:nvGrpSpPr>
          <p:cNvPr id="4" name="Group 45">
            <a:extLst>
              <a:ext uri="{FF2B5EF4-FFF2-40B4-BE49-F238E27FC236}">
                <a16:creationId xmlns:a16="http://schemas.microsoft.com/office/drawing/2014/main" id="{748259D0-8253-41AE-83CF-A0FA58C01822}"/>
              </a:ext>
            </a:extLst>
          </p:cNvPr>
          <p:cNvGrpSpPr>
            <a:grpSpLocks/>
          </p:cNvGrpSpPr>
          <p:nvPr/>
        </p:nvGrpSpPr>
        <p:grpSpPr bwMode="auto">
          <a:xfrm>
            <a:off x="3752850" y="1135063"/>
            <a:ext cx="1195387" cy="857250"/>
            <a:chOff x="3065" y="1288"/>
            <a:chExt cx="753" cy="540"/>
          </a:xfrm>
        </p:grpSpPr>
        <p:grpSp>
          <p:nvGrpSpPr>
            <p:cNvPr id="5" name="Group 46">
              <a:extLst>
                <a:ext uri="{FF2B5EF4-FFF2-40B4-BE49-F238E27FC236}">
                  <a16:creationId xmlns:a16="http://schemas.microsoft.com/office/drawing/2014/main" id="{F1A32D3C-3C9D-4B66-A2DC-0906600C69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18" y="1321"/>
              <a:ext cx="200" cy="464"/>
              <a:chOff x="3145" y="2996"/>
              <a:chExt cx="234" cy="556"/>
            </a:xfrm>
          </p:grpSpPr>
          <p:sp>
            <p:nvSpPr>
              <p:cNvPr id="22" name="Rectangle 47">
                <a:extLst>
                  <a:ext uri="{FF2B5EF4-FFF2-40B4-BE49-F238E27FC236}">
                    <a16:creationId xmlns:a16="http://schemas.microsoft.com/office/drawing/2014/main" id="{27086F97-8D77-450F-B021-EA0D6BE94A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" y="3318"/>
                <a:ext cx="234" cy="23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3" name="Oval 48">
                <a:extLst>
                  <a:ext uri="{FF2B5EF4-FFF2-40B4-BE49-F238E27FC236}">
                    <a16:creationId xmlns:a16="http://schemas.microsoft.com/office/drawing/2014/main" id="{4108993B-14CE-49DC-95BE-DDD28C631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" y="3198"/>
                <a:ext cx="234" cy="218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4" name="Oval 49">
                <a:extLst>
                  <a:ext uri="{FF2B5EF4-FFF2-40B4-BE49-F238E27FC236}">
                    <a16:creationId xmlns:a16="http://schemas.microsoft.com/office/drawing/2014/main" id="{C196395D-11CE-42E7-A4CF-EF36F39106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" y="2996"/>
                <a:ext cx="234" cy="218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6" name="Group 50">
              <a:extLst>
                <a:ext uri="{FF2B5EF4-FFF2-40B4-BE49-F238E27FC236}">
                  <a16:creationId xmlns:a16="http://schemas.microsoft.com/office/drawing/2014/main" id="{3DB1347C-7972-46E5-B2BC-A26498EB83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65" y="1308"/>
              <a:ext cx="200" cy="463"/>
              <a:chOff x="3145" y="2996"/>
              <a:chExt cx="234" cy="556"/>
            </a:xfrm>
          </p:grpSpPr>
          <p:sp>
            <p:nvSpPr>
              <p:cNvPr id="19" name="Rectangle 51">
                <a:extLst>
                  <a:ext uri="{FF2B5EF4-FFF2-40B4-BE49-F238E27FC236}">
                    <a16:creationId xmlns:a16="http://schemas.microsoft.com/office/drawing/2014/main" id="{E8F1E896-1FA2-4FF4-94BD-AF0B741A6F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" y="3318"/>
                <a:ext cx="234" cy="23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0" name="Oval 52">
                <a:extLst>
                  <a:ext uri="{FF2B5EF4-FFF2-40B4-BE49-F238E27FC236}">
                    <a16:creationId xmlns:a16="http://schemas.microsoft.com/office/drawing/2014/main" id="{6569075A-5231-4B05-A39F-2FBA7C6CA9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" y="3198"/>
                <a:ext cx="234" cy="218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1" name="Oval 53">
                <a:extLst>
                  <a:ext uri="{FF2B5EF4-FFF2-40B4-BE49-F238E27FC236}">
                    <a16:creationId xmlns:a16="http://schemas.microsoft.com/office/drawing/2014/main" id="{E6228C2A-776D-4FCF-B8E5-D39B148B6A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" y="2996"/>
                <a:ext cx="234" cy="218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7" name="Group 54">
              <a:extLst>
                <a:ext uri="{FF2B5EF4-FFF2-40B4-BE49-F238E27FC236}">
                  <a16:creationId xmlns:a16="http://schemas.microsoft.com/office/drawing/2014/main" id="{B7EA324E-5396-4A70-B6F3-A8CD8ECCBF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58" y="1371"/>
              <a:ext cx="148" cy="367"/>
              <a:chOff x="3145" y="2996"/>
              <a:chExt cx="234" cy="556"/>
            </a:xfrm>
          </p:grpSpPr>
          <p:sp>
            <p:nvSpPr>
              <p:cNvPr id="16" name="Rectangle 55">
                <a:extLst>
                  <a:ext uri="{FF2B5EF4-FFF2-40B4-BE49-F238E27FC236}">
                    <a16:creationId xmlns:a16="http://schemas.microsoft.com/office/drawing/2014/main" id="{DCA3D481-9E4B-43BC-8C92-FB1E9427DA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" y="3318"/>
                <a:ext cx="234" cy="23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7" name="Oval 56">
                <a:extLst>
                  <a:ext uri="{FF2B5EF4-FFF2-40B4-BE49-F238E27FC236}">
                    <a16:creationId xmlns:a16="http://schemas.microsoft.com/office/drawing/2014/main" id="{63BDEDA6-A7FA-4B93-BE92-25D69519BE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" y="3198"/>
                <a:ext cx="234" cy="218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8" name="Oval 57">
                <a:extLst>
                  <a:ext uri="{FF2B5EF4-FFF2-40B4-BE49-F238E27FC236}">
                    <a16:creationId xmlns:a16="http://schemas.microsoft.com/office/drawing/2014/main" id="{2A597428-9193-4EDB-8B96-9FAC6C6CA6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" y="2996"/>
                <a:ext cx="234" cy="218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8" name="Group 58">
              <a:extLst>
                <a:ext uri="{FF2B5EF4-FFF2-40B4-BE49-F238E27FC236}">
                  <a16:creationId xmlns:a16="http://schemas.microsoft.com/office/drawing/2014/main" id="{716460ED-C837-4732-979D-89687E12E5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84" y="1288"/>
              <a:ext cx="200" cy="463"/>
              <a:chOff x="3145" y="2996"/>
              <a:chExt cx="234" cy="556"/>
            </a:xfrm>
          </p:grpSpPr>
          <p:sp>
            <p:nvSpPr>
              <p:cNvPr id="13" name="Rectangle 59">
                <a:extLst>
                  <a:ext uri="{FF2B5EF4-FFF2-40B4-BE49-F238E27FC236}">
                    <a16:creationId xmlns:a16="http://schemas.microsoft.com/office/drawing/2014/main" id="{12493364-D3A0-46FC-AABF-A78854FF68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" y="3318"/>
                <a:ext cx="234" cy="23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4" name="Oval 60">
                <a:extLst>
                  <a:ext uri="{FF2B5EF4-FFF2-40B4-BE49-F238E27FC236}">
                    <a16:creationId xmlns:a16="http://schemas.microsoft.com/office/drawing/2014/main" id="{3929FF1C-17DF-490B-B5A0-E07F510F1A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" y="3198"/>
                <a:ext cx="234" cy="218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5" name="Oval 61">
                <a:extLst>
                  <a:ext uri="{FF2B5EF4-FFF2-40B4-BE49-F238E27FC236}">
                    <a16:creationId xmlns:a16="http://schemas.microsoft.com/office/drawing/2014/main" id="{FBFFA8E6-ED27-4DB5-A010-E82884117B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" y="2996"/>
                <a:ext cx="234" cy="218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9" name="Group 62">
              <a:extLst>
                <a:ext uri="{FF2B5EF4-FFF2-40B4-BE49-F238E27FC236}">
                  <a16:creationId xmlns:a16="http://schemas.microsoft.com/office/drawing/2014/main" id="{9E148002-7181-4095-9726-2D414337B2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63" y="1365"/>
              <a:ext cx="200" cy="463"/>
              <a:chOff x="3145" y="2996"/>
              <a:chExt cx="234" cy="556"/>
            </a:xfrm>
          </p:grpSpPr>
          <p:sp>
            <p:nvSpPr>
              <p:cNvPr id="10" name="Rectangle 63">
                <a:extLst>
                  <a:ext uri="{FF2B5EF4-FFF2-40B4-BE49-F238E27FC236}">
                    <a16:creationId xmlns:a16="http://schemas.microsoft.com/office/drawing/2014/main" id="{A91DA215-67E6-4CAE-9F32-C5F5B69B21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" y="3318"/>
                <a:ext cx="234" cy="23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" name="Oval 64">
                <a:extLst>
                  <a:ext uri="{FF2B5EF4-FFF2-40B4-BE49-F238E27FC236}">
                    <a16:creationId xmlns:a16="http://schemas.microsoft.com/office/drawing/2014/main" id="{276C7346-7D74-4A4D-9B9E-1CDF4D440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" y="3198"/>
                <a:ext cx="234" cy="21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2" name="Oval 65">
                <a:extLst>
                  <a:ext uri="{FF2B5EF4-FFF2-40B4-BE49-F238E27FC236}">
                    <a16:creationId xmlns:a16="http://schemas.microsoft.com/office/drawing/2014/main" id="{C3A53984-9D13-40F5-9DA1-86DE6042BF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" y="2996"/>
                <a:ext cx="234" cy="21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</p:grpSp>
      <p:grpSp>
        <p:nvGrpSpPr>
          <p:cNvPr id="25" name="Group 66">
            <a:extLst>
              <a:ext uri="{FF2B5EF4-FFF2-40B4-BE49-F238E27FC236}">
                <a16:creationId xmlns:a16="http://schemas.microsoft.com/office/drawing/2014/main" id="{609FCB87-1E36-4C2B-BCB4-0C348FEB1C52}"/>
              </a:ext>
            </a:extLst>
          </p:cNvPr>
          <p:cNvGrpSpPr>
            <a:grpSpLocks/>
          </p:cNvGrpSpPr>
          <p:nvPr/>
        </p:nvGrpSpPr>
        <p:grpSpPr bwMode="auto">
          <a:xfrm>
            <a:off x="712788" y="4438092"/>
            <a:ext cx="317500" cy="735013"/>
            <a:chOff x="3145" y="2996"/>
            <a:chExt cx="234" cy="556"/>
          </a:xfrm>
          <a:solidFill>
            <a:schemeClr val="accent6"/>
          </a:solidFill>
        </p:grpSpPr>
        <p:sp>
          <p:nvSpPr>
            <p:cNvPr id="26" name="Rectangle 67">
              <a:extLst>
                <a:ext uri="{FF2B5EF4-FFF2-40B4-BE49-F238E27FC236}">
                  <a16:creationId xmlns:a16="http://schemas.microsoft.com/office/drawing/2014/main" id="{90276B38-6FE0-4E92-8A73-25B5224BCE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5" y="3318"/>
              <a:ext cx="234" cy="23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7" name="Oval 68">
              <a:extLst>
                <a:ext uri="{FF2B5EF4-FFF2-40B4-BE49-F238E27FC236}">
                  <a16:creationId xmlns:a16="http://schemas.microsoft.com/office/drawing/2014/main" id="{E3F9E034-A166-44DF-B888-9AC609012E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5" y="3198"/>
              <a:ext cx="234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8" name="Oval 69">
              <a:extLst>
                <a:ext uri="{FF2B5EF4-FFF2-40B4-BE49-F238E27FC236}">
                  <a16:creationId xmlns:a16="http://schemas.microsoft.com/office/drawing/2014/main" id="{C25FCEC4-4508-4BB8-A924-A1770507A5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5" y="2996"/>
              <a:ext cx="234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29" name="Text Box 70">
            <a:extLst>
              <a:ext uri="{FF2B5EF4-FFF2-40B4-BE49-F238E27FC236}">
                <a16:creationId xmlns:a16="http://schemas.microsoft.com/office/drawing/2014/main" id="{A45B6A5C-1A97-4ACF-8756-BFF980F74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313" y="4619038"/>
            <a:ext cx="1168130" cy="1011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38188" indent="-266700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96975" indent="-268288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54175" indent="-266700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112963" indent="-268288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701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30273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845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9417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SzPct val="75000"/>
              <a:buFont typeface="Wingdings" panose="05000000000000000000" pitchFamily="2" charset="2"/>
              <a:buNone/>
            </a:pPr>
            <a:r>
              <a:rPr lang="de-DE" altLang="de-DE" sz="2000" dirty="0">
                <a:latin typeface="Arial Narrow" panose="020B0606020202030204" pitchFamily="34" charset="0"/>
              </a:rPr>
              <a:t>soll das </a:t>
            </a:r>
            <a:br>
              <a:rPr lang="de-DE" altLang="de-DE" sz="2000" dirty="0">
                <a:latin typeface="Arial Narrow" panose="020B0606020202030204" pitchFamily="34" charset="0"/>
              </a:rPr>
            </a:br>
            <a:r>
              <a:rPr lang="de-DE" altLang="de-DE" sz="2000" dirty="0">
                <a:latin typeface="Arial Narrow" panose="020B0606020202030204" pitchFamily="34" charset="0"/>
              </a:rPr>
              <a:t>Dokument öffnen/lesen </a:t>
            </a:r>
            <a:br>
              <a:rPr lang="de-DE" altLang="de-DE" sz="2000" dirty="0">
                <a:latin typeface="Arial Narrow" panose="020B0606020202030204" pitchFamily="34" charset="0"/>
              </a:rPr>
            </a:br>
            <a:r>
              <a:rPr lang="de-DE" altLang="de-DE" sz="2000" dirty="0">
                <a:latin typeface="Arial Narrow" panose="020B0606020202030204" pitchFamily="34" charset="0"/>
              </a:rPr>
              <a:t>können.</a:t>
            </a:r>
          </a:p>
        </p:txBody>
      </p:sp>
      <p:sp>
        <p:nvSpPr>
          <p:cNvPr id="30" name="Text Box 73">
            <a:extLst>
              <a:ext uri="{FF2B5EF4-FFF2-40B4-BE49-F238E27FC236}">
                <a16:creationId xmlns:a16="http://schemas.microsoft.com/office/drawing/2014/main" id="{4FF0B16E-6DED-4802-8976-9F3DEC385E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7738" y="1147763"/>
            <a:ext cx="3538331" cy="8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8288" indent="-268288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25488" indent="-266700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84275" indent="-268288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41475" indent="-266700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100263" indent="-268288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574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30146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718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9290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SzPct val="75000"/>
            </a:pPr>
            <a:r>
              <a:rPr lang="de-DE" altLang="de-DE" sz="2000" u="sng" dirty="0">
                <a:latin typeface="Arial Narrow" panose="020B0606020202030204" pitchFamily="34" charset="0"/>
              </a:rPr>
              <a:t>2. Empfänger</a:t>
            </a:r>
            <a:r>
              <a:rPr lang="de-DE" altLang="de-DE" sz="2000" dirty="0">
                <a:latin typeface="Arial Narrow" panose="020B0606020202030204" pitchFamily="34" charset="0"/>
              </a:rPr>
              <a:t> (entschlüsselt): Besitzer der Chipkarte, die zum „Zertifikat“ gehört</a:t>
            </a:r>
          </a:p>
        </p:txBody>
      </p:sp>
      <p:grpSp>
        <p:nvGrpSpPr>
          <p:cNvPr id="31" name="Group 78">
            <a:extLst>
              <a:ext uri="{FF2B5EF4-FFF2-40B4-BE49-F238E27FC236}">
                <a16:creationId xmlns:a16="http://schemas.microsoft.com/office/drawing/2014/main" id="{0A34A14D-C483-4E83-9E60-5D8867A09F8D}"/>
              </a:ext>
            </a:extLst>
          </p:cNvPr>
          <p:cNvGrpSpPr>
            <a:grpSpLocks/>
          </p:cNvGrpSpPr>
          <p:nvPr/>
        </p:nvGrpSpPr>
        <p:grpSpPr bwMode="auto">
          <a:xfrm>
            <a:off x="2662238" y="2128838"/>
            <a:ext cx="1090612" cy="1211262"/>
            <a:chOff x="3105" y="1926"/>
            <a:chExt cx="687" cy="763"/>
          </a:xfrm>
        </p:grpSpPr>
        <p:grpSp>
          <p:nvGrpSpPr>
            <p:cNvPr id="32" name="Group 79">
              <a:extLst>
                <a:ext uri="{FF2B5EF4-FFF2-40B4-BE49-F238E27FC236}">
                  <a16:creationId xmlns:a16="http://schemas.microsoft.com/office/drawing/2014/main" id="{F9EB5EB6-4D6D-45D1-9890-830F8655C5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05" y="1926"/>
              <a:ext cx="687" cy="763"/>
              <a:chOff x="3105" y="1926"/>
              <a:chExt cx="687" cy="763"/>
            </a:xfrm>
          </p:grpSpPr>
          <p:sp>
            <p:nvSpPr>
              <p:cNvPr id="41" name="AutoShape 80">
                <a:extLst>
                  <a:ext uri="{FF2B5EF4-FFF2-40B4-BE49-F238E27FC236}">
                    <a16:creationId xmlns:a16="http://schemas.microsoft.com/office/drawing/2014/main" id="{FE5844B5-3B4E-430B-87BE-419149704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5" y="1926"/>
                <a:ext cx="687" cy="618"/>
              </a:xfrm>
              <a:prstGeom prst="roundRect">
                <a:avLst>
                  <a:gd name="adj" fmla="val 16667"/>
                </a:avLst>
              </a:prstGeom>
              <a:solidFill>
                <a:srgbClr val="D2CFBA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432000" tIns="36000" rIns="0" bIns="46800"/>
              <a:lstStyle/>
              <a:p>
                <a:pPr>
                  <a:lnSpc>
                    <a:spcPct val="90000"/>
                  </a:lnSpc>
                  <a:spcAft>
                    <a:spcPct val="0"/>
                  </a:spcAft>
                  <a:buFontTx/>
                  <a:buNone/>
                </a:pPr>
                <a:r>
                  <a:rPr lang="de-DE" altLang="de-DE" sz="1200">
                    <a:latin typeface="Arial Narrow" panose="020B0606020202030204" pitchFamily="34" charset="0"/>
                  </a:rPr>
                  <a:t>Name</a:t>
                </a:r>
              </a:p>
              <a:p>
                <a:pPr>
                  <a:lnSpc>
                    <a:spcPct val="90000"/>
                  </a:lnSpc>
                  <a:spcAft>
                    <a:spcPct val="0"/>
                  </a:spcAft>
                  <a:buFontTx/>
                  <a:buNone/>
                </a:pPr>
                <a:r>
                  <a:rPr lang="de-DE" altLang="de-DE" sz="1200">
                    <a:latin typeface="Arial Narrow" panose="020B0606020202030204" pitchFamily="34" charset="0"/>
                  </a:rPr>
                  <a:t>E-Mail</a:t>
                </a:r>
              </a:p>
              <a:p>
                <a:pPr>
                  <a:lnSpc>
                    <a:spcPct val="90000"/>
                  </a:lnSpc>
                  <a:spcAft>
                    <a:spcPct val="0"/>
                  </a:spcAft>
                  <a:buFontTx/>
                  <a:buNone/>
                </a:pPr>
                <a:r>
                  <a:rPr lang="de-DE" altLang="de-DE" sz="1200">
                    <a:latin typeface="Arial Narrow" panose="020B0606020202030204" pitchFamily="34" charset="0"/>
                  </a:rPr>
                  <a:t>Adresse</a:t>
                </a:r>
              </a:p>
            </p:txBody>
          </p:sp>
          <p:grpSp>
            <p:nvGrpSpPr>
              <p:cNvPr id="42" name="Group 81">
                <a:extLst>
                  <a:ext uri="{FF2B5EF4-FFF2-40B4-BE49-F238E27FC236}">
                    <a16:creationId xmlns:a16="http://schemas.microsoft.com/office/drawing/2014/main" id="{AEEC080C-8076-4779-A6F7-441825456D7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09" y="2306"/>
                <a:ext cx="192" cy="383"/>
                <a:chOff x="5163" y="1328"/>
                <a:chExt cx="327" cy="724"/>
              </a:xfrm>
            </p:grpSpPr>
            <p:sp>
              <p:nvSpPr>
                <p:cNvPr id="47" name="Freeform 82">
                  <a:extLst>
                    <a:ext uri="{FF2B5EF4-FFF2-40B4-BE49-F238E27FC236}">
                      <a16:creationId xmlns:a16="http://schemas.microsoft.com/office/drawing/2014/main" id="{6DA77BA0-73BD-4048-ACB2-E016B32A41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14" y="1395"/>
                  <a:ext cx="264" cy="657"/>
                </a:xfrm>
                <a:custGeom>
                  <a:avLst/>
                  <a:gdLst>
                    <a:gd name="T0" fmla="*/ 138 w 465"/>
                    <a:gd name="T1" fmla="*/ 1142 h 1227"/>
                    <a:gd name="T2" fmla="*/ 125 w 465"/>
                    <a:gd name="T3" fmla="*/ 1097 h 1227"/>
                    <a:gd name="T4" fmla="*/ 36 w 465"/>
                    <a:gd name="T5" fmla="*/ 1199 h 1227"/>
                    <a:gd name="T6" fmla="*/ 133 w 465"/>
                    <a:gd name="T7" fmla="*/ 463 h 1227"/>
                    <a:gd name="T8" fmla="*/ 67 w 465"/>
                    <a:gd name="T9" fmla="*/ 409 h 1227"/>
                    <a:gd name="T10" fmla="*/ 13 w 465"/>
                    <a:gd name="T11" fmla="*/ 351 h 1227"/>
                    <a:gd name="T12" fmla="*/ 5 w 465"/>
                    <a:gd name="T13" fmla="*/ 289 h 1227"/>
                    <a:gd name="T14" fmla="*/ 23 w 465"/>
                    <a:gd name="T15" fmla="*/ 219 h 1227"/>
                    <a:gd name="T16" fmla="*/ 36 w 465"/>
                    <a:gd name="T17" fmla="*/ 107 h 1227"/>
                    <a:gd name="T18" fmla="*/ 164 w 465"/>
                    <a:gd name="T19" fmla="*/ 18 h 1227"/>
                    <a:gd name="T20" fmla="*/ 291 w 465"/>
                    <a:gd name="T21" fmla="*/ 10 h 1227"/>
                    <a:gd name="T22" fmla="*/ 192 w 465"/>
                    <a:gd name="T23" fmla="*/ 23 h 1227"/>
                    <a:gd name="T24" fmla="*/ 184 w 465"/>
                    <a:gd name="T25" fmla="*/ 68 h 1227"/>
                    <a:gd name="T26" fmla="*/ 259 w 465"/>
                    <a:gd name="T27" fmla="*/ 89 h 1227"/>
                    <a:gd name="T28" fmla="*/ 264 w 465"/>
                    <a:gd name="T29" fmla="*/ 112 h 1227"/>
                    <a:gd name="T30" fmla="*/ 218 w 465"/>
                    <a:gd name="T31" fmla="*/ 94 h 1227"/>
                    <a:gd name="T32" fmla="*/ 174 w 465"/>
                    <a:gd name="T33" fmla="*/ 112 h 1227"/>
                    <a:gd name="T34" fmla="*/ 129 w 465"/>
                    <a:gd name="T35" fmla="*/ 148 h 1227"/>
                    <a:gd name="T36" fmla="*/ 102 w 465"/>
                    <a:gd name="T37" fmla="*/ 216 h 1227"/>
                    <a:gd name="T38" fmla="*/ 98 w 465"/>
                    <a:gd name="T39" fmla="*/ 265 h 1227"/>
                    <a:gd name="T40" fmla="*/ 125 w 465"/>
                    <a:gd name="T41" fmla="*/ 305 h 1227"/>
                    <a:gd name="T42" fmla="*/ 129 w 465"/>
                    <a:gd name="T43" fmla="*/ 343 h 1227"/>
                    <a:gd name="T44" fmla="*/ 192 w 465"/>
                    <a:gd name="T45" fmla="*/ 379 h 1227"/>
                    <a:gd name="T46" fmla="*/ 241 w 465"/>
                    <a:gd name="T47" fmla="*/ 405 h 1227"/>
                    <a:gd name="T48" fmla="*/ 309 w 465"/>
                    <a:gd name="T49" fmla="*/ 364 h 1227"/>
                    <a:gd name="T50" fmla="*/ 340 w 465"/>
                    <a:gd name="T51" fmla="*/ 343 h 1227"/>
                    <a:gd name="T52" fmla="*/ 363 w 465"/>
                    <a:gd name="T53" fmla="*/ 273 h 1227"/>
                    <a:gd name="T54" fmla="*/ 368 w 465"/>
                    <a:gd name="T55" fmla="*/ 201 h 1227"/>
                    <a:gd name="T56" fmla="*/ 340 w 465"/>
                    <a:gd name="T57" fmla="*/ 153 h 1227"/>
                    <a:gd name="T58" fmla="*/ 332 w 465"/>
                    <a:gd name="T59" fmla="*/ 125 h 1227"/>
                    <a:gd name="T60" fmla="*/ 319 w 465"/>
                    <a:gd name="T61" fmla="*/ 31 h 1227"/>
                    <a:gd name="T62" fmla="*/ 368 w 465"/>
                    <a:gd name="T63" fmla="*/ 63 h 1227"/>
                    <a:gd name="T64" fmla="*/ 434 w 465"/>
                    <a:gd name="T65" fmla="*/ 117 h 1227"/>
                    <a:gd name="T66" fmla="*/ 452 w 465"/>
                    <a:gd name="T67" fmla="*/ 262 h 1227"/>
                    <a:gd name="T68" fmla="*/ 456 w 465"/>
                    <a:gd name="T69" fmla="*/ 310 h 1227"/>
                    <a:gd name="T70" fmla="*/ 392 w 465"/>
                    <a:gd name="T71" fmla="*/ 413 h 1227"/>
                    <a:gd name="T72" fmla="*/ 332 w 465"/>
                    <a:gd name="T73" fmla="*/ 396 h 1227"/>
                    <a:gd name="T74" fmla="*/ 246 w 465"/>
                    <a:gd name="T75" fmla="*/ 422 h 1227"/>
                    <a:gd name="T76" fmla="*/ 264 w 465"/>
                    <a:gd name="T77" fmla="*/ 466 h 1227"/>
                    <a:gd name="T78" fmla="*/ 337 w 465"/>
                    <a:gd name="T79" fmla="*/ 453 h 1227"/>
                    <a:gd name="T80" fmla="*/ 363 w 465"/>
                    <a:gd name="T81" fmla="*/ 453 h 1227"/>
                    <a:gd name="T82" fmla="*/ 304 w 465"/>
                    <a:gd name="T83" fmla="*/ 530 h 1227"/>
                    <a:gd name="T84" fmla="*/ 314 w 465"/>
                    <a:gd name="T85" fmla="*/ 652 h 1227"/>
                    <a:gd name="T86" fmla="*/ 327 w 465"/>
                    <a:gd name="T87" fmla="*/ 728 h 1227"/>
                    <a:gd name="T88" fmla="*/ 337 w 465"/>
                    <a:gd name="T89" fmla="*/ 884 h 1227"/>
                    <a:gd name="T90" fmla="*/ 348 w 465"/>
                    <a:gd name="T91" fmla="*/ 929 h 1227"/>
                    <a:gd name="T92" fmla="*/ 348 w 465"/>
                    <a:gd name="T93" fmla="*/ 1020 h 1227"/>
                    <a:gd name="T94" fmla="*/ 322 w 465"/>
                    <a:gd name="T95" fmla="*/ 983 h 1227"/>
                    <a:gd name="T96" fmla="*/ 259 w 465"/>
                    <a:gd name="T97" fmla="*/ 876 h 1227"/>
                    <a:gd name="T98" fmla="*/ 233 w 465"/>
                    <a:gd name="T99" fmla="*/ 884 h 1227"/>
                    <a:gd name="T100" fmla="*/ 205 w 465"/>
                    <a:gd name="T101" fmla="*/ 1204 h 1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65" h="1227">
                      <a:moveTo>
                        <a:pt x="184" y="1222"/>
                      </a:moveTo>
                      <a:lnTo>
                        <a:pt x="179" y="1204"/>
                      </a:lnTo>
                      <a:lnTo>
                        <a:pt x="161" y="1186"/>
                      </a:lnTo>
                      <a:lnTo>
                        <a:pt x="151" y="1159"/>
                      </a:lnTo>
                      <a:lnTo>
                        <a:pt x="138" y="1142"/>
                      </a:lnTo>
                      <a:lnTo>
                        <a:pt x="138" y="1113"/>
                      </a:lnTo>
                      <a:lnTo>
                        <a:pt x="133" y="1105"/>
                      </a:lnTo>
                      <a:lnTo>
                        <a:pt x="133" y="1100"/>
                      </a:lnTo>
                      <a:lnTo>
                        <a:pt x="129" y="1097"/>
                      </a:lnTo>
                      <a:lnTo>
                        <a:pt x="125" y="1097"/>
                      </a:lnTo>
                      <a:lnTo>
                        <a:pt x="120" y="1100"/>
                      </a:lnTo>
                      <a:lnTo>
                        <a:pt x="54" y="1194"/>
                      </a:lnTo>
                      <a:lnTo>
                        <a:pt x="54" y="1199"/>
                      </a:lnTo>
                      <a:lnTo>
                        <a:pt x="36" y="1217"/>
                      </a:lnTo>
                      <a:lnTo>
                        <a:pt x="36" y="1199"/>
                      </a:lnTo>
                      <a:lnTo>
                        <a:pt x="41" y="1024"/>
                      </a:lnTo>
                      <a:lnTo>
                        <a:pt x="67" y="840"/>
                      </a:lnTo>
                      <a:lnTo>
                        <a:pt x="98" y="660"/>
                      </a:lnTo>
                      <a:lnTo>
                        <a:pt x="138" y="473"/>
                      </a:lnTo>
                      <a:lnTo>
                        <a:pt x="133" y="463"/>
                      </a:lnTo>
                      <a:lnTo>
                        <a:pt x="102" y="440"/>
                      </a:lnTo>
                      <a:lnTo>
                        <a:pt x="102" y="437"/>
                      </a:lnTo>
                      <a:lnTo>
                        <a:pt x="88" y="413"/>
                      </a:lnTo>
                      <a:lnTo>
                        <a:pt x="75" y="413"/>
                      </a:lnTo>
                      <a:lnTo>
                        <a:pt x="67" y="409"/>
                      </a:lnTo>
                      <a:lnTo>
                        <a:pt x="46" y="396"/>
                      </a:lnTo>
                      <a:lnTo>
                        <a:pt x="46" y="392"/>
                      </a:lnTo>
                      <a:lnTo>
                        <a:pt x="31" y="379"/>
                      </a:lnTo>
                      <a:lnTo>
                        <a:pt x="26" y="364"/>
                      </a:lnTo>
                      <a:lnTo>
                        <a:pt x="13" y="351"/>
                      </a:lnTo>
                      <a:lnTo>
                        <a:pt x="13" y="333"/>
                      </a:lnTo>
                      <a:lnTo>
                        <a:pt x="10" y="323"/>
                      </a:lnTo>
                      <a:lnTo>
                        <a:pt x="10" y="305"/>
                      </a:lnTo>
                      <a:lnTo>
                        <a:pt x="5" y="302"/>
                      </a:lnTo>
                      <a:lnTo>
                        <a:pt x="5" y="289"/>
                      </a:lnTo>
                      <a:lnTo>
                        <a:pt x="0" y="283"/>
                      </a:lnTo>
                      <a:lnTo>
                        <a:pt x="0" y="250"/>
                      </a:lnTo>
                      <a:lnTo>
                        <a:pt x="5" y="242"/>
                      </a:lnTo>
                      <a:lnTo>
                        <a:pt x="13" y="219"/>
                      </a:lnTo>
                      <a:lnTo>
                        <a:pt x="23" y="219"/>
                      </a:lnTo>
                      <a:lnTo>
                        <a:pt x="23" y="216"/>
                      </a:lnTo>
                      <a:lnTo>
                        <a:pt x="13" y="210"/>
                      </a:lnTo>
                      <a:lnTo>
                        <a:pt x="18" y="158"/>
                      </a:lnTo>
                      <a:lnTo>
                        <a:pt x="23" y="148"/>
                      </a:lnTo>
                      <a:lnTo>
                        <a:pt x="36" y="107"/>
                      </a:lnTo>
                      <a:lnTo>
                        <a:pt x="46" y="107"/>
                      </a:lnTo>
                      <a:lnTo>
                        <a:pt x="129" y="23"/>
                      </a:lnTo>
                      <a:lnTo>
                        <a:pt x="138" y="23"/>
                      </a:lnTo>
                      <a:lnTo>
                        <a:pt x="143" y="18"/>
                      </a:lnTo>
                      <a:lnTo>
                        <a:pt x="164" y="18"/>
                      </a:lnTo>
                      <a:lnTo>
                        <a:pt x="174" y="10"/>
                      </a:lnTo>
                      <a:lnTo>
                        <a:pt x="179" y="10"/>
                      </a:lnTo>
                      <a:lnTo>
                        <a:pt x="197" y="3"/>
                      </a:lnTo>
                      <a:lnTo>
                        <a:pt x="202" y="0"/>
                      </a:lnTo>
                      <a:lnTo>
                        <a:pt x="291" y="10"/>
                      </a:lnTo>
                      <a:lnTo>
                        <a:pt x="291" y="23"/>
                      </a:lnTo>
                      <a:lnTo>
                        <a:pt x="205" y="15"/>
                      </a:lnTo>
                      <a:lnTo>
                        <a:pt x="202" y="18"/>
                      </a:lnTo>
                      <a:lnTo>
                        <a:pt x="197" y="18"/>
                      </a:lnTo>
                      <a:lnTo>
                        <a:pt x="192" y="23"/>
                      </a:lnTo>
                      <a:lnTo>
                        <a:pt x="174" y="23"/>
                      </a:lnTo>
                      <a:lnTo>
                        <a:pt x="174" y="31"/>
                      </a:lnTo>
                      <a:lnTo>
                        <a:pt x="179" y="37"/>
                      </a:lnTo>
                      <a:lnTo>
                        <a:pt x="179" y="63"/>
                      </a:lnTo>
                      <a:lnTo>
                        <a:pt x="184" y="68"/>
                      </a:lnTo>
                      <a:lnTo>
                        <a:pt x="192" y="99"/>
                      </a:lnTo>
                      <a:lnTo>
                        <a:pt x="197" y="99"/>
                      </a:lnTo>
                      <a:lnTo>
                        <a:pt x="224" y="81"/>
                      </a:lnTo>
                      <a:lnTo>
                        <a:pt x="259" y="81"/>
                      </a:lnTo>
                      <a:lnTo>
                        <a:pt x="259" y="89"/>
                      </a:lnTo>
                      <a:lnTo>
                        <a:pt x="264" y="94"/>
                      </a:lnTo>
                      <a:lnTo>
                        <a:pt x="268" y="94"/>
                      </a:lnTo>
                      <a:lnTo>
                        <a:pt x="291" y="104"/>
                      </a:lnTo>
                      <a:lnTo>
                        <a:pt x="278" y="99"/>
                      </a:lnTo>
                      <a:lnTo>
                        <a:pt x="264" y="112"/>
                      </a:lnTo>
                      <a:lnTo>
                        <a:pt x="255" y="112"/>
                      </a:lnTo>
                      <a:lnTo>
                        <a:pt x="246" y="89"/>
                      </a:lnTo>
                      <a:lnTo>
                        <a:pt x="229" y="89"/>
                      </a:lnTo>
                      <a:lnTo>
                        <a:pt x="224" y="94"/>
                      </a:lnTo>
                      <a:lnTo>
                        <a:pt x="218" y="94"/>
                      </a:lnTo>
                      <a:lnTo>
                        <a:pt x="215" y="99"/>
                      </a:lnTo>
                      <a:lnTo>
                        <a:pt x="202" y="122"/>
                      </a:lnTo>
                      <a:lnTo>
                        <a:pt x="189" y="117"/>
                      </a:lnTo>
                      <a:lnTo>
                        <a:pt x="184" y="112"/>
                      </a:lnTo>
                      <a:lnTo>
                        <a:pt x="174" y="112"/>
                      </a:lnTo>
                      <a:lnTo>
                        <a:pt x="169" y="117"/>
                      </a:lnTo>
                      <a:lnTo>
                        <a:pt x="151" y="148"/>
                      </a:lnTo>
                      <a:lnTo>
                        <a:pt x="138" y="145"/>
                      </a:lnTo>
                      <a:lnTo>
                        <a:pt x="133" y="145"/>
                      </a:lnTo>
                      <a:lnTo>
                        <a:pt x="129" y="148"/>
                      </a:lnTo>
                      <a:lnTo>
                        <a:pt x="120" y="161"/>
                      </a:lnTo>
                      <a:lnTo>
                        <a:pt x="120" y="167"/>
                      </a:lnTo>
                      <a:lnTo>
                        <a:pt x="125" y="185"/>
                      </a:lnTo>
                      <a:lnTo>
                        <a:pt x="120" y="193"/>
                      </a:lnTo>
                      <a:lnTo>
                        <a:pt x="102" y="216"/>
                      </a:lnTo>
                      <a:lnTo>
                        <a:pt x="107" y="219"/>
                      </a:lnTo>
                      <a:lnTo>
                        <a:pt x="107" y="229"/>
                      </a:lnTo>
                      <a:lnTo>
                        <a:pt x="111" y="234"/>
                      </a:lnTo>
                      <a:lnTo>
                        <a:pt x="111" y="250"/>
                      </a:lnTo>
                      <a:lnTo>
                        <a:pt x="98" y="265"/>
                      </a:lnTo>
                      <a:lnTo>
                        <a:pt x="98" y="283"/>
                      </a:lnTo>
                      <a:lnTo>
                        <a:pt x="102" y="289"/>
                      </a:lnTo>
                      <a:lnTo>
                        <a:pt x="120" y="291"/>
                      </a:lnTo>
                      <a:lnTo>
                        <a:pt x="120" y="302"/>
                      </a:lnTo>
                      <a:lnTo>
                        <a:pt x="125" y="305"/>
                      </a:lnTo>
                      <a:lnTo>
                        <a:pt x="125" y="310"/>
                      </a:lnTo>
                      <a:lnTo>
                        <a:pt x="120" y="323"/>
                      </a:lnTo>
                      <a:lnTo>
                        <a:pt x="125" y="328"/>
                      </a:lnTo>
                      <a:lnTo>
                        <a:pt x="125" y="338"/>
                      </a:lnTo>
                      <a:lnTo>
                        <a:pt x="129" y="343"/>
                      </a:lnTo>
                      <a:lnTo>
                        <a:pt x="151" y="346"/>
                      </a:lnTo>
                      <a:lnTo>
                        <a:pt x="156" y="351"/>
                      </a:lnTo>
                      <a:lnTo>
                        <a:pt x="161" y="374"/>
                      </a:lnTo>
                      <a:lnTo>
                        <a:pt x="169" y="379"/>
                      </a:lnTo>
                      <a:lnTo>
                        <a:pt x="192" y="379"/>
                      </a:lnTo>
                      <a:lnTo>
                        <a:pt x="202" y="382"/>
                      </a:lnTo>
                      <a:lnTo>
                        <a:pt x="210" y="392"/>
                      </a:lnTo>
                      <a:lnTo>
                        <a:pt x="210" y="396"/>
                      </a:lnTo>
                      <a:lnTo>
                        <a:pt x="238" y="409"/>
                      </a:lnTo>
                      <a:lnTo>
                        <a:pt x="241" y="405"/>
                      </a:lnTo>
                      <a:lnTo>
                        <a:pt x="255" y="400"/>
                      </a:lnTo>
                      <a:lnTo>
                        <a:pt x="255" y="392"/>
                      </a:lnTo>
                      <a:lnTo>
                        <a:pt x="278" y="369"/>
                      </a:lnTo>
                      <a:lnTo>
                        <a:pt x="304" y="369"/>
                      </a:lnTo>
                      <a:lnTo>
                        <a:pt x="309" y="364"/>
                      </a:lnTo>
                      <a:lnTo>
                        <a:pt x="319" y="346"/>
                      </a:lnTo>
                      <a:lnTo>
                        <a:pt x="327" y="346"/>
                      </a:lnTo>
                      <a:lnTo>
                        <a:pt x="322" y="346"/>
                      </a:lnTo>
                      <a:lnTo>
                        <a:pt x="332" y="343"/>
                      </a:lnTo>
                      <a:lnTo>
                        <a:pt x="340" y="343"/>
                      </a:lnTo>
                      <a:lnTo>
                        <a:pt x="358" y="323"/>
                      </a:lnTo>
                      <a:lnTo>
                        <a:pt x="363" y="302"/>
                      </a:lnTo>
                      <a:lnTo>
                        <a:pt x="358" y="296"/>
                      </a:lnTo>
                      <a:lnTo>
                        <a:pt x="358" y="283"/>
                      </a:lnTo>
                      <a:lnTo>
                        <a:pt x="363" y="273"/>
                      </a:lnTo>
                      <a:lnTo>
                        <a:pt x="373" y="250"/>
                      </a:lnTo>
                      <a:lnTo>
                        <a:pt x="368" y="247"/>
                      </a:lnTo>
                      <a:lnTo>
                        <a:pt x="358" y="219"/>
                      </a:lnTo>
                      <a:lnTo>
                        <a:pt x="368" y="219"/>
                      </a:lnTo>
                      <a:lnTo>
                        <a:pt x="368" y="201"/>
                      </a:lnTo>
                      <a:lnTo>
                        <a:pt x="363" y="197"/>
                      </a:lnTo>
                      <a:lnTo>
                        <a:pt x="340" y="180"/>
                      </a:lnTo>
                      <a:lnTo>
                        <a:pt x="340" y="175"/>
                      </a:lnTo>
                      <a:lnTo>
                        <a:pt x="345" y="158"/>
                      </a:lnTo>
                      <a:lnTo>
                        <a:pt x="340" y="153"/>
                      </a:lnTo>
                      <a:lnTo>
                        <a:pt x="332" y="153"/>
                      </a:lnTo>
                      <a:lnTo>
                        <a:pt x="332" y="148"/>
                      </a:lnTo>
                      <a:lnTo>
                        <a:pt x="319" y="145"/>
                      </a:lnTo>
                      <a:lnTo>
                        <a:pt x="319" y="130"/>
                      </a:lnTo>
                      <a:lnTo>
                        <a:pt x="332" y="125"/>
                      </a:lnTo>
                      <a:lnTo>
                        <a:pt x="340" y="107"/>
                      </a:lnTo>
                      <a:lnTo>
                        <a:pt x="355" y="86"/>
                      </a:lnTo>
                      <a:lnTo>
                        <a:pt x="355" y="71"/>
                      </a:lnTo>
                      <a:lnTo>
                        <a:pt x="319" y="45"/>
                      </a:lnTo>
                      <a:lnTo>
                        <a:pt x="319" y="31"/>
                      </a:lnTo>
                      <a:lnTo>
                        <a:pt x="327" y="31"/>
                      </a:lnTo>
                      <a:lnTo>
                        <a:pt x="340" y="41"/>
                      </a:lnTo>
                      <a:lnTo>
                        <a:pt x="345" y="41"/>
                      </a:lnTo>
                      <a:lnTo>
                        <a:pt x="368" y="58"/>
                      </a:lnTo>
                      <a:lnTo>
                        <a:pt x="368" y="63"/>
                      </a:lnTo>
                      <a:lnTo>
                        <a:pt x="373" y="76"/>
                      </a:lnTo>
                      <a:lnTo>
                        <a:pt x="376" y="76"/>
                      </a:lnTo>
                      <a:lnTo>
                        <a:pt x="407" y="81"/>
                      </a:lnTo>
                      <a:lnTo>
                        <a:pt x="407" y="89"/>
                      </a:lnTo>
                      <a:lnTo>
                        <a:pt x="434" y="117"/>
                      </a:lnTo>
                      <a:lnTo>
                        <a:pt x="434" y="122"/>
                      </a:lnTo>
                      <a:lnTo>
                        <a:pt x="460" y="188"/>
                      </a:lnTo>
                      <a:lnTo>
                        <a:pt x="465" y="193"/>
                      </a:lnTo>
                      <a:lnTo>
                        <a:pt x="460" y="262"/>
                      </a:lnTo>
                      <a:lnTo>
                        <a:pt x="452" y="262"/>
                      </a:lnTo>
                      <a:lnTo>
                        <a:pt x="442" y="265"/>
                      </a:lnTo>
                      <a:lnTo>
                        <a:pt x="442" y="270"/>
                      </a:lnTo>
                      <a:lnTo>
                        <a:pt x="446" y="279"/>
                      </a:lnTo>
                      <a:lnTo>
                        <a:pt x="456" y="279"/>
                      </a:lnTo>
                      <a:lnTo>
                        <a:pt x="456" y="310"/>
                      </a:lnTo>
                      <a:lnTo>
                        <a:pt x="452" y="320"/>
                      </a:lnTo>
                      <a:lnTo>
                        <a:pt x="416" y="413"/>
                      </a:lnTo>
                      <a:lnTo>
                        <a:pt x="403" y="409"/>
                      </a:lnTo>
                      <a:lnTo>
                        <a:pt x="399" y="409"/>
                      </a:lnTo>
                      <a:lnTo>
                        <a:pt x="392" y="413"/>
                      </a:lnTo>
                      <a:lnTo>
                        <a:pt x="363" y="418"/>
                      </a:lnTo>
                      <a:lnTo>
                        <a:pt x="363" y="409"/>
                      </a:lnTo>
                      <a:lnTo>
                        <a:pt x="355" y="409"/>
                      </a:lnTo>
                      <a:lnTo>
                        <a:pt x="345" y="400"/>
                      </a:lnTo>
                      <a:lnTo>
                        <a:pt x="332" y="396"/>
                      </a:lnTo>
                      <a:lnTo>
                        <a:pt x="327" y="382"/>
                      </a:lnTo>
                      <a:lnTo>
                        <a:pt x="286" y="382"/>
                      </a:lnTo>
                      <a:lnTo>
                        <a:pt x="259" y="413"/>
                      </a:lnTo>
                      <a:lnTo>
                        <a:pt x="255" y="413"/>
                      </a:lnTo>
                      <a:lnTo>
                        <a:pt x="246" y="422"/>
                      </a:lnTo>
                      <a:lnTo>
                        <a:pt x="246" y="427"/>
                      </a:lnTo>
                      <a:lnTo>
                        <a:pt x="251" y="440"/>
                      </a:lnTo>
                      <a:lnTo>
                        <a:pt x="255" y="445"/>
                      </a:lnTo>
                      <a:lnTo>
                        <a:pt x="255" y="463"/>
                      </a:lnTo>
                      <a:lnTo>
                        <a:pt x="264" y="466"/>
                      </a:lnTo>
                      <a:lnTo>
                        <a:pt x="286" y="473"/>
                      </a:lnTo>
                      <a:lnTo>
                        <a:pt x="296" y="463"/>
                      </a:lnTo>
                      <a:lnTo>
                        <a:pt x="322" y="463"/>
                      </a:lnTo>
                      <a:lnTo>
                        <a:pt x="332" y="453"/>
                      </a:lnTo>
                      <a:lnTo>
                        <a:pt x="337" y="453"/>
                      </a:lnTo>
                      <a:lnTo>
                        <a:pt x="348" y="437"/>
                      </a:lnTo>
                      <a:lnTo>
                        <a:pt x="368" y="437"/>
                      </a:lnTo>
                      <a:lnTo>
                        <a:pt x="368" y="445"/>
                      </a:lnTo>
                      <a:lnTo>
                        <a:pt x="373" y="445"/>
                      </a:lnTo>
                      <a:lnTo>
                        <a:pt x="363" y="453"/>
                      </a:lnTo>
                      <a:lnTo>
                        <a:pt x="319" y="481"/>
                      </a:lnTo>
                      <a:lnTo>
                        <a:pt x="319" y="473"/>
                      </a:lnTo>
                      <a:lnTo>
                        <a:pt x="299" y="481"/>
                      </a:lnTo>
                      <a:lnTo>
                        <a:pt x="299" y="526"/>
                      </a:lnTo>
                      <a:lnTo>
                        <a:pt x="304" y="530"/>
                      </a:lnTo>
                      <a:lnTo>
                        <a:pt x="304" y="580"/>
                      </a:lnTo>
                      <a:lnTo>
                        <a:pt x="309" y="583"/>
                      </a:lnTo>
                      <a:lnTo>
                        <a:pt x="309" y="621"/>
                      </a:lnTo>
                      <a:lnTo>
                        <a:pt x="314" y="624"/>
                      </a:lnTo>
                      <a:lnTo>
                        <a:pt x="314" y="652"/>
                      </a:lnTo>
                      <a:lnTo>
                        <a:pt x="319" y="656"/>
                      </a:lnTo>
                      <a:lnTo>
                        <a:pt x="319" y="686"/>
                      </a:lnTo>
                      <a:lnTo>
                        <a:pt x="322" y="692"/>
                      </a:lnTo>
                      <a:lnTo>
                        <a:pt x="322" y="723"/>
                      </a:lnTo>
                      <a:lnTo>
                        <a:pt x="327" y="728"/>
                      </a:lnTo>
                      <a:lnTo>
                        <a:pt x="327" y="830"/>
                      </a:lnTo>
                      <a:lnTo>
                        <a:pt x="332" y="835"/>
                      </a:lnTo>
                      <a:lnTo>
                        <a:pt x="332" y="856"/>
                      </a:lnTo>
                      <a:lnTo>
                        <a:pt x="337" y="863"/>
                      </a:lnTo>
                      <a:lnTo>
                        <a:pt x="337" y="884"/>
                      </a:lnTo>
                      <a:lnTo>
                        <a:pt x="340" y="890"/>
                      </a:lnTo>
                      <a:lnTo>
                        <a:pt x="340" y="912"/>
                      </a:lnTo>
                      <a:lnTo>
                        <a:pt x="345" y="916"/>
                      </a:lnTo>
                      <a:lnTo>
                        <a:pt x="345" y="925"/>
                      </a:lnTo>
                      <a:lnTo>
                        <a:pt x="348" y="929"/>
                      </a:lnTo>
                      <a:lnTo>
                        <a:pt x="348" y="960"/>
                      </a:lnTo>
                      <a:lnTo>
                        <a:pt x="355" y="965"/>
                      </a:lnTo>
                      <a:lnTo>
                        <a:pt x="355" y="988"/>
                      </a:lnTo>
                      <a:lnTo>
                        <a:pt x="358" y="993"/>
                      </a:lnTo>
                      <a:lnTo>
                        <a:pt x="348" y="1020"/>
                      </a:lnTo>
                      <a:lnTo>
                        <a:pt x="340" y="1014"/>
                      </a:lnTo>
                      <a:lnTo>
                        <a:pt x="337" y="1011"/>
                      </a:lnTo>
                      <a:lnTo>
                        <a:pt x="337" y="1006"/>
                      </a:lnTo>
                      <a:lnTo>
                        <a:pt x="322" y="988"/>
                      </a:lnTo>
                      <a:lnTo>
                        <a:pt x="322" y="983"/>
                      </a:lnTo>
                      <a:lnTo>
                        <a:pt x="309" y="957"/>
                      </a:lnTo>
                      <a:lnTo>
                        <a:pt x="304" y="952"/>
                      </a:lnTo>
                      <a:lnTo>
                        <a:pt x="286" y="920"/>
                      </a:lnTo>
                      <a:lnTo>
                        <a:pt x="278" y="912"/>
                      </a:lnTo>
                      <a:lnTo>
                        <a:pt x="259" y="876"/>
                      </a:lnTo>
                      <a:lnTo>
                        <a:pt x="255" y="871"/>
                      </a:lnTo>
                      <a:lnTo>
                        <a:pt x="255" y="866"/>
                      </a:lnTo>
                      <a:lnTo>
                        <a:pt x="251" y="863"/>
                      </a:lnTo>
                      <a:lnTo>
                        <a:pt x="238" y="876"/>
                      </a:lnTo>
                      <a:lnTo>
                        <a:pt x="233" y="884"/>
                      </a:lnTo>
                      <a:lnTo>
                        <a:pt x="218" y="899"/>
                      </a:lnTo>
                      <a:lnTo>
                        <a:pt x="215" y="907"/>
                      </a:lnTo>
                      <a:lnTo>
                        <a:pt x="215" y="920"/>
                      </a:lnTo>
                      <a:lnTo>
                        <a:pt x="202" y="1199"/>
                      </a:lnTo>
                      <a:lnTo>
                        <a:pt x="205" y="1204"/>
                      </a:lnTo>
                      <a:lnTo>
                        <a:pt x="205" y="1227"/>
                      </a:lnTo>
                      <a:lnTo>
                        <a:pt x="197" y="1227"/>
                      </a:lnTo>
                      <a:lnTo>
                        <a:pt x="189" y="1217"/>
                      </a:lnTo>
                      <a:lnTo>
                        <a:pt x="184" y="12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8" name="Freeform 83">
                  <a:extLst>
                    <a:ext uri="{FF2B5EF4-FFF2-40B4-BE49-F238E27FC236}">
                      <a16:creationId xmlns:a16="http://schemas.microsoft.com/office/drawing/2014/main" id="{C5EE7245-3FCD-437A-98C4-7F404E39D0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54" y="1640"/>
                  <a:ext cx="73" cy="371"/>
                </a:xfrm>
                <a:custGeom>
                  <a:avLst/>
                  <a:gdLst>
                    <a:gd name="T0" fmla="*/ 134 w 152"/>
                    <a:gd name="T1" fmla="*/ 713 h 720"/>
                    <a:gd name="T2" fmla="*/ 114 w 152"/>
                    <a:gd name="T3" fmla="*/ 678 h 720"/>
                    <a:gd name="T4" fmla="*/ 111 w 152"/>
                    <a:gd name="T5" fmla="*/ 673 h 720"/>
                    <a:gd name="T6" fmla="*/ 111 w 152"/>
                    <a:gd name="T7" fmla="*/ 661 h 720"/>
                    <a:gd name="T8" fmla="*/ 106 w 152"/>
                    <a:gd name="T9" fmla="*/ 655 h 720"/>
                    <a:gd name="T10" fmla="*/ 101 w 152"/>
                    <a:gd name="T11" fmla="*/ 639 h 720"/>
                    <a:gd name="T12" fmla="*/ 98 w 152"/>
                    <a:gd name="T13" fmla="*/ 634 h 720"/>
                    <a:gd name="T14" fmla="*/ 79 w 152"/>
                    <a:gd name="T15" fmla="*/ 593 h 720"/>
                    <a:gd name="T16" fmla="*/ 75 w 152"/>
                    <a:gd name="T17" fmla="*/ 598 h 720"/>
                    <a:gd name="T18" fmla="*/ 52 w 152"/>
                    <a:gd name="T19" fmla="*/ 621 h 720"/>
                    <a:gd name="T20" fmla="*/ 38 w 152"/>
                    <a:gd name="T21" fmla="*/ 644 h 720"/>
                    <a:gd name="T22" fmla="*/ 25 w 152"/>
                    <a:gd name="T23" fmla="*/ 670 h 720"/>
                    <a:gd name="T24" fmla="*/ 12 w 152"/>
                    <a:gd name="T25" fmla="*/ 683 h 720"/>
                    <a:gd name="T26" fmla="*/ 0 w 152"/>
                    <a:gd name="T27" fmla="*/ 687 h 720"/>
                    <a:gd name="T28" fmla="*/ 0 w 152"/>
                    <a:gd name="T29" fmla="*/ 561 h 720"/>
                    <a:gd name="T30" fmla="*/ 17 w 152"/>
                    <a:gd name="T31" fmla="*/ 427 h 720"/>
                    <a:gd name="T32" fmla="*/ 38 w 152"/>
                    <a:gd name="T33" fmla="*/ 293 h 720"/>
                    <a:gd name="T34" fmla="*/ 70 w 152"/>
                    <a:gd name="T35" fmla="*/ 158 h 720"/>
                    <a:gd name="T36" fmla="*/ 75 w 152"/>
                    <a:gd name="T37" fmla="*/ 145 h 720"/>
                    <a:gd name="T38" fmla="*/ 98 w 152"/>
                    <a:gd name="T39" fmla="*/ 10 h 720"/>
                    <a:gd name="T40" fmla="*/ 101 w 152"/>
                    <a:gd name="T41" fmla="*/ 0 h 720"/>
                    <a:gd name="T42" fmla="*/ 152 w 152"/>
                    <a:gd name="T43" fmla="*/ 18 h 720"/>
                    <a:gd name="T44" fmla="*/ 152 w 152"/>
                    <a:gd name="T45" fmla="*/ 24 h 720"/>
                    <a:gd name="T46" fmla="*/ 142 w 152"/>
                    <a:gd name="T47" fmla="*/ 41 h 720"/>
                    <a:gd name="T48" fmla="*/ 142 w 152"/>
                    <a:gd name="T49" fmla="*/ 46 h 720"/>
                    <a:gd name="T50" fmla="*/ 124 w 152"/>
                    <a:gd name="T51" fmla="*/ 247 h 720"/>
                    <a:gd name="T52" fmla="*/ 129 w 152"/>
                    <a:gd name="T53" fmla="*/ 252 h 720"/>
                    <a:gd name="T54" fmla="*/ 114 w 152"/>
                    <a:gd name="T55" fmla="*/ 445 h 720"/>
                    <a:gd name="T56" fmla="*/ 119 w 152"/>
                    <a:gd name="T57" fmla="*/ 449 h 720"/>
                    <a:gd name="T58" fmla="*/ 119 w 152"/>
                    <a:gd name="T59" fmla="*/ 502 h 720"/>
                    <a:gd name="T60" fmla="*/ 124 w 152"/>
                    <a:gd name="T61" fmla="*/ 502 h 720"/>
                    <a:gd name="T62" fmla="*/ 152 w 152"/>
                    <a:gd name="T63" fmla="*/ 481 h 720"/>
                    <a:gd name="T64" fmla="*/ 147 w 152"/>
                    <a:gd name="T65" fmla="*/ 494 h 720"/>
                    <a:gd name="T66" fmla="*/ 142 w 152"/>
                    <a:gd name="T67" fmla="*/ 720 h 720"/>
                    <a:gd name="T68" fmla="*/ 134 w 152"/>
                    <a:gd name="T69" fmla="*/ 713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52" h="720">
                      <a:moveTo>
                        <a:pt x="134" y="713"/>
                      </a:moveTo>
                      <a:lnTo>
                        <a:pt x="114" y="678"/>
                      </a:lnTo>
                      <a:lnTo>
                        <a:pt x="111" y="673"/>
                      </a:lnTo>
                      <a:lnTo>
                        <a:pt x="111" y="661"/>
                      </a:lnTo>
                      <a:lnTo>
                        <a:pt x="106" y="655"/>
                      </a:lnTo>
                      <a:lnTo>
                        <a:pt x="101" y="639"/>
                      </a:lnTo>
                      <a:lnTo>
                        <a:pt x="98" y="634"/>
                      </a:lnTo>
                      <a:lnTo>
                        <a:pt x="79" y="593"/>
                      </a:lnTo>
                      <a:lnTo>
                        <a:pt x="75" y="598"/>
                      </a:lnTo>
                      <a:lnTo>
                        <a:pt x="52" y="621"/>
                      </a:lnTo>
                      <a:lnTo>
                        <a:pt x="38" y="644"/>
                      </a:lnTo>
                      <a:lnTo>
                        <a:pt x="25" y="670"/>
                      </a:lnTo>
                      <a:lnTo>
                        <a:pt x="12" y="683"/>
                      </a:lnTo>
                      <a:lnTo>
                        <a:pt x="0" y="687"/>
                      </a:lnTo>
                      <a:lnTo>
                        <a:pt x="0" y="561"/>
                      </a:lnTo>
                      <a:lnTo>
                        <a:pt x="17" y="427"/>
                      </a:lnTo>
                      <a:lnTo>
                        <a:pt x="38" y="293"/>
                      </a:lnTo>
                      <a:lnTo>
                        <a:pt x="70" y="158"/>
                      </a:lnTo>
                      <a:lnTo>
                        <a:pt x="75" y="145"/>
                      </a:lnTo>
                      <a:lnTo>
                        <a:pt x="98" y="10"/>
                      </a:lnTo>
                      <a:lnTo>
                        <a:pt x="101" y="0"/>
                      </a:lnTo>
                      <a:lnTo>
                        <a:pt x="152" y="18"/>
                      </a:lnTo>
                      <a:lnTo>
                        <a:pt x="152" y="24"/>
                      </a:lnTo>
                      <a:lnTo>
                        <a:pt x="142" y="41"/>
                      </a:lnTo>
                      <a:lnTo>
                        <a:pt x="142" y="46"/>
                      </a:lnTo>
                      <a:lnTo>
                        <a:pt x="124" y="247"/>
                      </a:lnTo>
                      <a:lnTo>
                        <a:pt x="129" y="252"/>
                      </a:lnTo>
                      <a:lnTo>
                        <a:pt x="114" y="445"/>
                      </a:lnTo>
                      <a:lnTo>
                        <a:pt x="119" y="449"/>
                      </a:lnTo>
                      <a:lnTo>
                        <a:pt x="119" y="502"/>
                      </a:lnTo>
                      <a:lnTo>
                        <a:pt x="124" y="502"/>
                      </a:lnTo>
                      <a:lnTo>
                        <a:pt x="152" y="481"/>
                      </a:lnTo>
                      <a:lnTo>
                        <a:pt x="147" y="494"/>
                      </a:lnTo>
                      <a:lnTo>
                        <a:pt x="142" y="720"/>
                      </a:lnTo>
                      <a:lnTo>
                        <a:pt x="134" y="713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9" name="Freeform 84">
                  <a:extLst>
                    <a:ext uri="{FF2B5EF4-FFF2-40B4-BE49-F238E27FC236}">
                      <a16:creationId xmlns:a16="http://schemas.microsoft.com/office/drawing/2014/main" id="{053EB51C-2AEF-4824-8BD3-6448583489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6" y="1640"/>
                  <a:ext cx="78" cy="262"/>
                </a:xfrm>
                <a:custGeom>
                  <a:avLst/>
                  <a:gdLst>
                    <a:gd name="T0" fmla="*/ 153 w 161"/>
                    <a:gd name="T1" fmla="*/ 502 h 509"/>
                    <a:gd name="T2" fmla="*/ 112 w 161"/>
                    <a:gd name="T3" fmla="*/ 440 h 509"/>
                    <a:gd name="T4" fmla="*/ 112 w 161"/>
                    <a:gd name="T5" fmla="*/ 436 h 509"/>
                    <a:gd name="T6" fmla="*/ 80 w 161"/>
                    <a:gd name="T7" fmla="*/ 382 h 509"/>
                    <a:gd name="T8" fmla="*/ 80 w 161"/>
                    <a:gd name="T9" fmla="*/ 374 h 509"/>
                    <a:gd name="T10" fmla="*/ 72 w 161"/>
                    <a:gd name="T11" fmla="*/ 364 h 509"/>
                    <a:gd name="T12" fmla="*/ 67 w 161"/>
                    <a:gd name="T13" fmla="*/ 364 h 509"/>
                    <a:gd name="T14" fmla="*/ 39 w 161"/>
                    <a:gd name="T15" fmla="*/ 395 h 509"/>
                    <a:gd name="T16" fmla="*/ 39 w 161"/>
                    <a:gd name="T17" fmla="*/ 405 h 509"/>
                    <a:gd name="T18" fmla="*/ 36 w 161"/>
                    <a:gd name="T19" fmla="*/ 414 h 509"/>
                    <a:gd name="T20" fmla="*/ 0 w 161"/>
                    <a:gd name="T21" fmla="*/ 453 h 509"/>
                    <a:gd name="T22" fmla="*/ 5 w 161"/>
                    <a:gd name="T23" fmla="*/ 445 h 509"/>
                    <a:gd name="T24" fmla="*/ 5 w 161"/>
                    <a:gd name="T25" fmla="*/ 242 h 509"/>
                    <a:gd name="T26" fmla="*/ 13 w 161"/>
                    <a:gd name="T27" fmla="*/ 145 h 509"/>
                    <a:gd name="T28" fmla="*/ 31 w 161"/>
                    <a:gd name="T29" fmla="*/ 37 h 509"/>
                    <a:gd name="T30" fmla="*/ 36 w 161"/>
                    <a:gd name="T31" fmla="*/ 24 h 509"/>
                    <a:gd name="T32" fmla="*/ 45 w 161"/>
                    <a:gd name="T33" fmla="*/ 10 h 509"/>
                    <a:gd name="T34" fmla="*/ 50 w 161"/>
                    <a:gd name="T35" fmla="*/ 10 h 509"/>
                    <a:gd name="T36" fmla="*/ 72 w 161"/>
                    <a:gd name="T37" fmla="*/ 0 h 509"/>
                    <a:gd name="T38" fmla="*/ 80 w 161"/>
                    <a:gd name="T39" fmla="*/ 5 h 509"/>
                    <a:gd name="T40" fmla="*/ 94 w 161"/>
                    <a:gd name="T41" fmla="*/ 5 h 509"/>
                    <a:gd name="T42" fmla="*/ 94 w 161"/>
                    <a:gd name="T43" fmla="*/ 15 h 509"/>
                    <a:gd name="T44" fmla="*/ 107 w 161"/>
                    <a:gd name="T45" fmla="*/ 15 h 509"/>
                    <a:gd name="T46" fmla="*/ 107 w 161"/>
                    <a:gd name="T47" fmla="*/ 28 h 509"/>
                    <a:gd name="T48" fmla="*/ 112 w 161"/>
                    <a:gd name="T49" fmla="*/ 33 h 509"/>
                    <a:gd name="T50" fmla="*/ 112 w 161"/>
                    <a:gd name="T51" fmla="*/ 68 h 509"/>
                    <a:gd name="T52" fmla="*/ 117 w 161"/>
                    <a:gd name="T53" fmla="*/ 73 h 509"/>
                    <a:gd name="T54" fmla="*/ 117 w 161"/>
                    <a:gd name="T55" fmla="*/ 122 h 509"/>
                    <a:gd name="T56" fmla="*/ 120 w 161"/>
                    <a:gd name="T57" fmla="*/ 127 h 509"/>
                    <a:gd name="T58" fmla="*/ 120 w 161"/>
                    <a:gd name="T59" fmla="*/ 158 h 509"/>
                    <a:gd name="T60" fmla="*/ 125 w 161"/>
                    <a:gd name="T61" fmla="*/ 161 h 509"/>
                    <a:gd name="T62" fmla="*/ 125 w 161"/>
                    <a:gd name="T63" fmla="*/ 184 h 509"/>
                    <a:gd name="T64" fmla="*/ 130 w 161"/>
                    <a:gd name="T65" fmla="*/ 189 h 509"/>
                    <a:gd name="T66" fmla="*/ 130 w 161"/>
                    <a:gd name="T67" fmla="*/ 219 h 509"/>
                    <a:gd name="T68" fmla="*/ 135 w 161"/>
                    <a:gd name="T69" fmla="*/ 224 h 509"/>
                    <a:gd name="T70" fmla="*/ 135 w 161"/>
                    <a:gd name="T71" fmla="*/ 315 h 509"/>
                    <a:gd name="T72" fmla="*/ 140 w 161"/>
                    <a:gd name="T73" fmla="*/ 319 h 509"/>
                    <a:gd name="T74" fmla="*/ 140 w 161"/>
                    <a:gd name="T75" fmla="*/ 374 h 509"/>
                    <a:gd name="T76" fmla="*/ 143 w 161"/>
                    <a:gd name="T77" fmla="*/ 379 h 509"/>
                    <a:gd name="T78" fmla="*/ 143 w 161"/>
                    <a:gd name="T79" fmla="*/ 390 h 509"/>
                    <a:gd name="T80" fmla="*/ 148 w 161"/>
                    <a:gd name="T81" fmla="*/ 395 h 509"/>
                    <a:gd name="T82" fmla="*/ 148 w 161"/>
                    <a:gd name="T83" fmla="*/ 418 h 509"/>
                    <a:gd name="T84" fmla="*/ 153 w 161"/>
                    <a:gd name="T85" fmla="*/ 423 h 509"/>
                    <a:gd name="T86" fmla="*/ 153 w 161"/>
                    <a:gd name="T87" fmla="*/ 449 h 509"/>
                    <a:gd name="T88" fmla="*/ 158 w 161"/>
                    <a:gd name="T89" fmla="*/ 453 h 509"/>
                    <a:gd name="T90" fmla="*/ 158 w 161"/>
                    <a:gd name="T91" fmla="*/ 476 h 509"/>
                    <a:gd name="T92" fmla="*/ 161 w 161"/>
                    <a:gd name="T93" fmla="*/ 481 h 509"/>
                    <a:gd name="T94" fmla="*/ 161 w 161"/>
                    <a:gd name="T95" fmla="*/ 509 h 509"/>
                    <a:gd name="T96" fmla="*/ 153 w 161"/>
                    <a:gd name="T97" fmla="*/ 502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61" h="509">
                      <a:moveTo>
                        <a:pt x="153" y="502"/>
                      </a:moveTo>
                      <a:lnTo>
                        <a:pt x="112" y="440"/>
                      </a:lnTo>
                      <a:lnTo>
                        <a:pt x="112" y="436"/>
                      </a:lnTo>
                      <a:lnTo>
                        <a:pt x="80" y="382"/>
                      </a:lnTo>
                      <a:lnTo>
                        <a:pt x="80" y="374"/>
                      </a:lnTo>
                      <a:lnTo>
                        <a:pt x="72" y="364"/>
                      </a:lnTo>
                      <a:lnTo>
                        <a:pt x="67" y="364"/>
                      </a:lnTo>
                      <a:lnTo>
                        <a:pt x="39" y="395"/>
                      </a:lnTo>
                      <a:lnTo>
                        <a:pt x="39" y="405"/>
                      </a:lnTo>
                      <a:lnTo>
                        <a:pt x="36" y="414"/>
                      </a:lnTo>
                      <a:lnTo>
                        <a:pt x="0" y="453"/>
                      </a:lnTo>
                      <a:lnTo>
                        <a:pt x="5" y="445"/>
                      </a:lnTo>
                      <a:lnTo>
                        <a:pt x="5" y="242"/>
                      </a:lnTo>
                      <a:lnTo>
                        <a:pt x="13" y="145"/>
                      </a:lnTo>
                      <a:lnTo>
                        <a:pt x="31" y="37"/>
                      </a:lnTo>
                      <a:lnTo>
                        <a:pt x="36" y="24"/>
                      </a:lnTo>
                      <a:lnTo>
                        <a:pt x="45" y="10"/>
                      </a:lnTo>
                      <a:lnTo>
                        <a:pt x="50" y="10"/>
                      </a:lnTo>
                      <a:lnTo>
                        <a:pt x="72" y="0"/>
                      </a:lnTo>
                      <a:lnTo>
                        <a:pt x="80" y="5"/>
                      </a:lnTo>
                      <a:lnTo>
                        <a:pt x="94" y="5"/>
                      </a:lnTo>
                      <a:lnTo>
                        <a:pt x="94" y="15"/>
                      </a:lnTo>
                      <a:lnTo>
                        <a:pt x="107" y="15"/>
                      </a:lnTo>
                      <a:lnTo>
                        <a:pt x="107" y="28"/>
                      </a:lnTo>
                      <a:lnTo>
                        <a:pt x="112" y="33"/>
                      </a:lnTo>
                      <a:lnTo>
                        <a:pt x="112" y="68"/>
                      </a:lnTo>
                      <a:lnTo>
                        <a:pt x="117" y="73"/>
                      </a:lnTo>
                      <a:lnTo>
                        <a:pt x="117" y="122"/>
                      </a:lnTo>
                      <a:lnTo>
                        <a:pt x="120" y="127"/>
                      </a:lnTo>
                      <a:lnTo>
                        <a:pt x="120" y="158"/>
                      </a:lnTo>
                      <a:lnTo>
                        <a:pt x="125" y="161"/>
                      </a:lnTo>
                      <a:lnTo>
                        <a:pt x="125" y="184"/>
                      </a:lnTo>
                      <a:lnTo>
                        <a:pt x="130" y="189"/>
                      </a:lnTo>
                      <a:lnTo>
                        <a:pt x="130" y="219"/>
                      </a:lnTo>
                      <a:lnTo>
                        <a:pt x="135" y="224"/>
                      </a:lnTo>
                      <a:lnTo>
                        <a:pt x="135" y="315"/>
                      </a:lnTo>
                      <a:lnTo>
                        <a:pt x="140" y="319"/>
                      </a:lnTo>
                      <a:lnTo>
                        <a:pt x="140" y="374"/>
                      </a:lnTo>
                      <a:lnTo>
                        <a:pt x="143" y="379"/>
                      </a:lnTo>
                      <a:lnTo>
                        <a:pt x="143" y="390"/>
                      </a:lnTo>
                      <a:lnTo>
                        <a:pt x="148" y="395"/>
                      </a:lnTo>
                      <a:lnTo>
                        <a:pt x="148" y="418"/>
                      </a:lnTo>
                      <a:lnTo>
                        <a:pt x="153" y="423"/>
                      </a:lnTo>
                      <a:lnTo>
                        <a:pt x="153" y="449"/>
                      </a:lnTo>
                      <a:lnTo>
                        <a:pt x="158" y="453"/>
                      </a:lnTo>
                      <a:lnTo>
                        <a:pt x="158" y="476"/>
                      </a:lnTo>
                      <a:lnTo>
                        <a:pt x="161" y="481"/>
                      </a:lnTo>
                      <a:lnTo>
                        <a:pt x="161" y="509"/>
                      </a:lnTo>
                      <a:lnTo>
                        <a:pt x="153" y="502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0" name="AutoShape 85">
                  <a:extLst>
                    <a:ext uri="{FF2B5EF4-FFF2-40B4-BE49-F238E27FC236}">
                      <a16:creationId xmlns:a16="http://schemas.microsoft.com/office/drawing/2014/main" id="{95BEAE4F-4EF1-428B-8BF3-9989AA97A1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63" y="1333"/>
                  <a:ext cx="327" cy="371"/>
                </a:xfrm>
                <a:prstGeom prst="octagon">
                  <a:avLst>
                    <a:gd name="adj" fmla="val 29287"/>
                  </a:avLst>
                </a:prstGeom>
                <a:solidFill>
                  <a:schemeClr val="tx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46800" rIns="0" bIns="46800" anchor="ctr"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1" name="Freeform 86">
                  <a:extLst>
                    <a:ext uri="{FF2B5EF4-FFF2-40B4-BE49-F238E27FC236}">
                      <a16:creationId xmlns:a16="http://schemas.microsoft.com/office/drawing/2014/main" id="{028645E9-3D63-4463-AB83-79EEA8370B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17" y="1362"/>
                  <a:ext cx="233" cy="287"/>
                </a:xfrm>
                <a:custGeom>
                  <a:avLst/>
                  <a:gdLst>
                    <a:gd name="T0" fmla="*/ 272 w 319"/>
                    <a:gd name="T1" fmla="*/ 85 h 362"/>
                    <a:gd name="T2" fmla="*/ 270 w 319"/>
                    <a:gd name="T3" fmla="*/ 76 h 362"/>
                    <a:gd name="T4" fmla="*/ 265 w 319"/>
                    <a:gd name="T5" fmla="*/ 67 h 362"/>
                    <a:gd name="T6" fmla="*/ 250 w 319"/>
                    <a:gd name="T7" fmla="*/ 44 h 362"/>
                    <a:gd name="T8" fmla="*/ 233 w 319"/>
                    <a:gd name="T9" fmla="*/ 23 h 362"/>
                    <a:gd name="T10" fmla="*/ 224 w 319"/>
                    <a:gd name="T11" fmla="*/ 15 h 362"/>
                    <a:gd name="T12" fmla="*/ 216 w 319"/>
                    <a:gd name="T13" fmla="*/ 10 h 362"/>
                    <a:gd name="T14" fmla="*/ 210 w 319"/>
                    <a:gd name="T15" fmla="*/ 8 h 362"/>
                    <a:gd name="T16" fmla="*/ 198 w 319"/>
                    <a:gd name="T17" fmla="*/ 7 h 362"/>
                    <a:gd name="T18" fmla="*/ 169 w 319"/>
                    <a:gd name="T19" fmla="*/ 3 h 362"/>
                    <a:gd name="T20" fmla="*/ 138 w 319"/>
                    <a:gd name="T21" fmla="*/ 2 h 362"/>
                    <a:gd name="T22" fmla="*/ 127 w 319"/>
                    <a:gd name="T23" fmla="*/ 0 h 362"/>
                    <a:gd name="T24" fmla="*/ 119 w 319"/>
                    <a:gd name="T25" fmla="*/ 0 h 362"/>
                    <a:gd name="T26" fmla="*/ 94 w 319"/>
                    <a:gd name="T27" fmla="*/ 8 h 362"/>
                    <a:gd name="T28" fmla="*/ 72 w 319"/>
                    <a:gd name="T29" fmla="*/ 20 h 362"/>
                    <a:gd name="T30" fmla="*/ 50 w 319"/>
                    <a:gd name="T31" fmla="*/ 36 h 362"/>
                    <a:gd name="T32" fmla="*/ 33 w 319"/>
                    <a:gd name="T33" fmla="*/ 52 h 362"/>
                    <a:gd name="T34" fmla="*/ 23 w 319"/>
                    <a:gd name="T35" fmla="*/ 63 h 362"/>
                    <a:gd name="T36" fmla="*/ 15 w 319"/>
                    <a:gd name="T37" fmla="*/ 78 h 362"/>
                    <a:gd name="T38" fmla="*/ 5 w 319"/>
                    <a:gd name="T39" fmla="*/ 111 h 362"/>
                    <a:gd name="T40" fmla="*/ 0 w 319"/>
                    <a:gd name="T41" fmla="*/ 145 h 362"/>
                    <a:gd name="T42" fmla="*/ 0 w 319"/>
                    <a:gd name="T43" fmla="*/ 177 h 362"/>
                    <a:gd name="T44" fmla="*/ 8 w 319"/>
                    <a:gd name="T45" fmla="*/ 208 h 362"/>
                    <a:gd name="T46" fmla="*/ 24 w 319"/>
                    <a:gd name="T47" fmla="*/ 239 h 362"/>
                    <a:gd name="T48" fmla="*/ 41 w 319"/>
                    <a:gd name="T49" fmla="*/ 268 h 362"/>
                    <a:gd name="T50" fmla="*/ 52 w 319"/>
                    <a:gd name="T51" fmla="*/ 296 h 362"/>
                    <a:gd name="T52" fmla="*/ 57 w 319"/>
                    <a:gd name="T53" fmla="*/ 314 h 362"/>
                    <a:gd name="T54" fmla="*/ 67 w 319"/>
                    <a:gd name="T55" fmla="*/ 333 h 362"/>
                    <a:gd name="T56" fmla="*/ 81 w 319"/>
                    <a:gd name="T57" fmla="*/ 351 h 362"/>
                    <a:gd name="T58" fmla="*/ 89 w 319"/>
                    <a:gd name="T59" fmla="*/ 358 h 362"/>
                    <a:gd name="T60" fmla="*/ 98 w 319"/>
                    <a:gd name="T61" fmla="*/ 361 h 362"/>
                    <a:gd name="T62" fmla="*/ 107 w 319"/>
                    <a:gd name="T63" fmla="*/ 362 h 362"/>
                    <a:gd name="T64" fmla="*/ 122 w 319"/>
                    <a:gd name="T65" fmla="*/ 362 h 362"/>
                    <a:gd name="T66" fmla="*/ 158 w 319"/>
                    <a:gd name="T67" fmla="*/ 361 h 362"/>
                    <a:gd name="T68" fmla="*/ 194 w 319"/>
                    <a:gd name="T69" fmla="*/ 358 h 362"/>
                    <a:gd name="T70" fmla="*/ 207 w 319"/>
                    <a:gd name="T71" fmla="*/ 354 h 362"/>
                    <a:gd name="T72" fmla="*/ 216 w 319"/>
                    <a:gd name="T73" fmla="*/ 351 h 362"/>
                    <a:gd name="T74" fmla="*/ 239 w 319"/>
                    <a:gd name="T75" fmla="*/ 335 h 362"/>
                    <a:gd name="T76" fmla="*/ 260 w 319"/>
                    <a:gd name="T77" fmla="*/ 315 h 362"/>
                    <a:gd name="T78" fmla="*/ 280 w 319"/>
                    <a:gd name="T79" fmla="*/ 291 h 362"/>
                    <a:gd name="T80" fmla="*/ 296 w 319"/>
                    <a:gd name="T81" fmla="*/ 265 h 362"/>
                    <a:gd name="T82" fmla="*/ 307 w 319"/>
                    <a:gd name="T83" fmla="*/ 236 h 362"/>
                    <a:gd name="T84" fmla="*/ 316 w 319"/>
                    <a:gd name="T85" fmla="*/ 206 h 362"/>
                    <a:gd name="T86" fmla="*/ 319 w 319"/>
                    <a:gd name="T87" fmla="*/ 176 h 362"/>
                    <a:gd name="T88" fmla="*/ 317 w 319"/>
                    <a:gd name="T89" fmla="*/ 145 h 362"/>
                    <a:gd name="T90" fmla="*/ 314 w 319"/>
                    <a:gd name="T91" fmla="*/ 137 h 362"/>
                    <a:gd name="T92" fmla="*/ 309 w 319"/>
                    <a:gd name="T93" fmla="*/ 122 h 362"/>
                    <a:gd name="T94" fmla="*/ 304 w 319"/>
                    <a:gd name="T95" fmla="*/ 109 h 362"/>
                    <a:gd name="T96" fmla="*/ 301 w 319"/>
                    <a:gd name="T97" fmla="*/ 106 h 362"/>
                    <a:gd name="T98" fmla="*/ 301 w 319"/>
                    <a:gd name="T99" fmla="*/ 102 h 362"/>
                    <a:gd name="T100" fmla="*/ 294 w 319"/>
                    <a:gd name="T101" fmla="*/ 89 h 362"/>
                    <a:gd name="T102" fmla="*/ 290 w 319"/>
                    <a:gd name="T103" fmla="*/ 86 h 362"/>
                    <a:gd name="T104" fmla="*/ 281 w 319"/>
                    <a:gd name="T105" fmla="*/ 80 h 362"/>
                    <a:gd name="T106" fmla="*/ 275 w 319"/>
                    <a:gd name="T107" fmla="*/ 72 h 362"/>
                    <a:gd name="T108" fmla="*/ 272 w 319"/>
                    <a:gd name="T109" fmla="*/ 65 h 362"/>
                    <a:gd name="T110" fmla="*/ 277 w 319"/>
                    <a:gd name="T111" fmla="*/ 72 h 362"/>
                    <a:gd name="T112" fmla="*/ 280 w 319"/>
                    <a:gd name="T113" fmla="*/ 76 h 362"/>
                    <a:gd name="T114" fmla="*/ 277 w 319"/>
                    <a:gd name="T115" fmla="*/ 76 h 362"/>
                    <a:gd name="T116" fmla="*/ 270 w 319"/>
                    <a:gd name="T117" fmla="*/ 70 h 362"/>
                    <a:gd name="T118" fmla="*/ 262 w 319"/>
                    <a:gd name="T119" fmla="*/ 65 h 362"/>
                    <a:gd name="T120" fmla="*/ 265 w 319"/>
                    <a:gd name="T121" fmla="*/ 75 h 362"/>
                    <a:gd name="T122" fmla="*/ 272 w 319"/>
                    <a:gd name="T123" fmla="*/ 85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319" h="362">
                      <a:moveTo>
                        <a:pt x="272" y="85"/>
                      </a:moveTo>
                      <a:lnTo>
                        <a:pt x="270" y="76"/>
                      </a:lnTo>
                      <a:lnTo>
                        <a:pt x="265" y="67"/>
                      </a:lnTo>
                      <a:lnTo>
                        <a:pt x="250" y="44"/>
                      </a:lnTo>
                      <a:lnTo>
                        <a:pt x="233" y="23"/>
                      </a:lnTo>
                      <a:lnTo>
                        <a:pt x="224" y="15"/>
                      </a:lnTo>
                      <a:lnTo>
                        <a:pt x="216" y="10"/>
                      </a:lnTo>
                      <a:lnTo>
                        <a:pt x="210" y="8"/>
                      </a:lnTo>
                      <a:lnTo>
                        <a:pt x="198" y="7"/>
                      </a:lnTo>
                      <a:lnTo>
                        <a:pt x="169" y="3"/>
                      </a:lnTo>
                      <a:lnTo>
                        <a:pt x="138" y="2"/>
                      </a:lnTo>
                      <a:lnTo>
                        <a:pt x="127" y="0"/>
                      </a:lnTo>
                      <a:lnTo>
                        <a:pt x="119" y="0"/>
                      </a:lnTo>
                      <a:lnTo>
                        <a:pt x="94" y="8"/>
                      </a:lnTo>
                      <a:lnTo>
                        <a:pt x="72" y="20"/>
                      </a:lnTo>
                      <a:lnTo>
                        <a:pt x="50" y="36"/>
                      </a:lnTo>
                      <a:lnTo>
                        <a:pt x="33" y="52"/>
                      </a:lnTo>
                      <a:lnTo>
                        <a:pt x="23" y="63"/>
                      </a:lnTo>
                      <a:lnTo>
                        <a:pt x="15" y="78"/>
                      </a:lnTo>
                      <a:lnTo>
                        <a:pt x="5" y="111"/>
                      </a:lnTo>
                      <a:lnTo>
                        <a:pt x="0" y="145"/>
                      </a:lnTo>
                      <a:lnTo>
                        <a:pt x="0" y="177"/>
                      </a:lnTo>
                      <a:lnTo>
                        <a:pt x="8" y="208"/>
                      </a:lnTo>
                      <a:lnTo>
                        <a:pt x="24" y="239"/>
                      </a:lnTo>
                      <a:lnTo>
                        <a:pt x="41" y="268"/>
                      </a:lnTo>
                      <a:lnTo>
                        <a:pt x="52" y="296"/>
                      </a:lnTo>
                      <a:lnTo>
                        <a:pt x="57" y="314"/>
                      </a:lnTo>
                      <a:lnTo>
                        <a:pt x="67" y="333"/>
                      </a:lnTo>
                      <a:lnTo>
                        <a:pt x="81" y="351"/>
                      </a:lnTo>
                      <a:lnTo>
                        <a:pt x="89" y="358"/>
                      </a:lnTo>
                      <a:lnTo>
                        <a:pt x="98" y="361"/>
                      </a:lnTo>
                      <a:lnTo>
                        <a:pt x="107" y="362"/>
                      </a:lnTo>
                      <a:lnTo>
                        <a:pt x="122" y="362"/>
                      </a:lnTo>
                      <a:lnTo>
                        <a:pt x="158" y="361"/>
                      </a:lnTo>
                      <a:lnTo>
                        <a:pt x="194" y="358"/>
                      </a:lnTo>
                      <a:lnTo>
                        <a:pt x="207" y="354"/>
                      </a:lnTo>
                      <a:lnTo>
                        <a:pt x="216" y="351"/>
                      </a:lnTo>
                      <a:lnTo>
                        <a:pt x="239" y="335"/>
                      </a:lnTo>
                      <a:lnTo>
                        <a:pt x="260" y="315"/>
                      </a:lnTo>
                      <a:lnTo>
                        <a:pt x="280" y="291"/>
                      </a:lnTo>
                      <a:lnTo>
                        <a:pt x="296" y="265"/>
                      </a:lnTo>
                      <a:lnTo>
                        <a:pt x="307" y="236"/>
                      </a:lnTo>
                      <a:lnTo>
                        <a:pt x="316" y="206"/>
                      </a:lnTo>
                      <a:lnTo>
                        <a:pt x="319" y="176"/>
                      </a:lnTo>
                      <a:lnTo>
                        <a:pt x="317" y="145"/>
                      </a:lnTo>
                      <a:lnTo>
                        <a:pt x="314" y="137"/>
                      </a:lnTo>
                      <a:lnTo>
                        <a:pt x="309" y="122"/>
                      </a:lnTo>
                      <a:lnTo>
                        <a:pt x="304" y="109"/>
                      </a:lnTo>
                      <a:lnTo>
                        <a:pt x="301" y="106"/>
                      </a:lnTo>
                      <a:lnTo>
                        <a:pt x="301" y="102"/>
                      </a:lnTo>
                      <a:lnTo>
                        <a:pt x="294" y="89"/>
                      </a:lnTo>
                      <a:lnTo>
                        <a:pt x="290" y="86"/>
                      </a:lnTo>
                      <a:lnTo>
                        <a:pt x="281" y="80"/>
                      </a:lnTo>
                      <a:lnTo>
                        <a:pt x="275" y="72"/>
                      </a:lnTo>
                      <a:lnTo>
                        <a:pt x="272" y="65"/>
                      </a:lnTo>
                      <a:lnTo>
                        <a:pt x="277" y="72"/>
                      </a:lnTo>
                      <a:lnTo>
                        <a:pt x="280" y="76"/>
                      </a:lnTo>
                      <a:lnTo>
                        <a:pt x="277" y="76"/>
                      </a:lnTo>
                      <a:lnTo>
                        <a:pt x="270" y="70"/>
                      </a:lnTo>
                      <a:lnTo>
                        <a:pt x="262" y="65"/>
                      </a:lnTo>
                      <a:lnTo>
                        <a:pt x="265" y="75"/>
                      </a:lnTo>
                      <a:lnTo>
                        <a:pt x="272" y="85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0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2" name="Freeform 87">
                  <a:extLst>
                    <a:ext uri="{FF2B5EF4-FFF2-40B4-BE49-F238E27FC236}">
                      <a16:creationId xmlns:a16="http://schemas.microsoft.com/office/drawing/2014/main" id="{B1F71E9C-6384-41F4-88A8-96F78243AF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35" y="1612"/>
                  <a:ext cx="102" cy="81"/>
                </a:xfrm>
                <a:custGeom>
                  <a:avLst/>
                  <a:gdLst>
                    <a:gd name="T0" fmla="*/ 78 w 140"/>
                    <a:gd name="T1" fmla="*/ 0 h 101"/>
                    <a:gd name="T2" fmla="*/ 41 w 140"/>
                    <a:gd name="T3" fmla="*/ 23 h 101"/>
                    <a:gd name="T4" fmla="*/ 41 w 140"/>
                    <a:gd name="T5" fmla="*/ 26 h 101"/>
                    <a:gd name="T6" fmla="*/ 41 w 140"/>
                    <a:gd name="T7" fmla="*/ 25 h 101"/>
                    <a:gd name="T8" fmla="*/ 34 w 140"/>
                    <a:gd name="T9" fmla="*/ 26 h 101"/>
                    <a:gd name="T10" fmla="*/ 31 w 140"/>
                    <a:gd name="T11" fmla="*/ 26 h 101"/>
                    <a:gd name="T12" fmla="*/ 29 w 140"/>
                    <a:gd name="T13" fmla="*/ 31 h 101"/>
                    <a:gd name="T14" fmla="*/ 20 w 140"/>
                    <a:gd name="T15" fmla="*/ 44 h 101"/>
                    <a:gd name="T16" fmla="*/ 18 w 140"/>
                    <a:gd name="T17" fmla="*/ 46 h 101"/>
                    <a:gd name="T18" fmla="*/ 5 w 140"/>
                    <a:gd name="T19" fmla="*/ 46 h 101"/>
                    <a:gd name="T20" fmla="*/ 0 w 140"/>
                    <a:gd name="T21" fmla="*/ 51 h 101"/>
                    <a:gd name="T22" fmla="*/ 5 w 140"/>
                    <a:gd name="T23" fmla="*/ 83 h 101"/>
                    <a:gd name="T24" fmla="*/ 10 w 140"/>
                    <a:gd name="T25" fmla="*/ 85 h 101"/>
                    <a:gd name="T26" fmla="*/ 18 w 140"/>
                    <a:gd name="T27" fmla="*/ 93 h 101"/>
                    <a:gd name="T28" fmla="*/ 23 w 140"/>
                    <a:gd name="T29" fmla="*/ 99 h 101"/>
                    <a:gd name="T30" fmla="*/ 23 w 140"/>
                    <a:gd name="T31" fmla="*/ 101 h 101"/>
                    <a:gd name="T32" fmla="*/ 50 w 140"/>
                    <a:gd name="T33" fmla="*/ 99 h 101"/>
                    <a:gd name="T34" fmla="*/ 72 w 140"/>
                    <a:gd name="T35" fmla="*/ 98 h 101"/>
                    <a:gd name="T36" fmla="*/ 88 w 140"/>
                    <a:gd name="T37" fmla="*/ 95 h 101"/>
                    <a:gd name="T38" fmla="*/ 96 w 140"/>
                    <a:gd name="T39" fmla="*/ 91 h 101"/>
                    <a:gd name="T40" fmla="*/ 96 w 140"/>
                    <a:gd name="T41" fmla="*/ 86 h 101"/>
                    <a:gd name="T42" fmla="*/ 103 w 140"/>
                    <a:gd name="T43" fmla="*/ 86 h 101"/>
                    <a:gd name="T44" fmla="*/ 109 w 140"/>
                    <a:gd name="T45" fmla="*/ 83 h 101"/>
                    <a:gd name="T46" fmla="*/ 129 w 140"/>
                    <a:gd name="T47" fmla="*/ 67 h 101"/>
                    <a:gd name="T48" fmla="*/ 138 w 140"/>
                    <a:gd name="T49" fmla="*/ 64 h 101"/>
                    <a:gd name="T50" fmla="*/ 140 w 140"/>
                    <a:gd name="T51" fmla="*/ 64 h 101"/>
                    <a:gd name="T52" fmla="*/ 140 w 140"/>
                    <a:gd name="T53" fmla="*/ 59 h 101"/>
                    <a:gd name="T54" fmla="*/ 137 w 140"/>
                    <a:gd name="T55" fmla="*/ 52 h 101"/>
                    <a:gd name="T56" fmla="*/ 127 w 140"/>
                    <a:gd name="T57" fmla="*/ 38 h 101"/>
                    <a:gd name="T58" fmla="*/ 109 w 140"/>
                    <a:gd name="T59" fmla="*/ 18 h 101"/>
                    <a:gd name="T60" fmla="*/ 104 w 140"/>
                    <a:gd name="T61" fmla="*/ 15 h 101"/>
                    <a:gd name="T62" fmla="*/ 88 w 140"/>
                    <a:gd name="T63" fmla="*/ 10 h 101"/>
                    <a:gd name="T64" fmla="*/ 78 w 140"/>
                    <a:gd name="T65" fmla="*/ 8 h 101"/>
                    <a:gd name="T66" fmla="*/ 78 w 140"/>
                    <a:gd name="T67" fmla="*/ 5 h 101"/>
                    <a:gd name="T68" fmla="*/ 76 w 140"/>
                    <a:gd name="T69" fmla="*/ 4 h 101"/>
                    <a:gd name="T70" fmla="*/ 78 w 140"/>
                    <a:gd name="T71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40" h="101">
                      <a:moveTo>
                        <a:pt x="78" y="0"/>
                      </a:moveTo>
                      <a:lnTo>
                        <a:pt x="41" y="23"/>
                      </a:lnTo>
                      <a:lnTo>
                        <a:pt x="41" y="26"/>
                      </a:lnTo>
                      <a:lnTo>
                        <a:pt x="41" y="25"/>
                      </a:lnTo>
                      <a:lnTo>
                        <a:pt x="34" y="26"/>
                      </a:lnTo>
                      <a:lnTo>
                        <a:pt x="31" y="26"/>
                      </a:lnTo>
                      <a:lnTo>
                        <a:pt x="29" y="31"/>
                      </a:lnTo>
                      <a:lnTo>
                        <a:pt x="20" y="44"/>
                      </a:lnTo>
                      <a:lnTo>
                        <a:pt x="18" y="46"/>
                      </a:lnTo>
                      <a:lnTo>
                        <a:pt x="5" y="46"/>
                      </a:lnTo>
                      <a:lnTo>
                        <a:pt x="0" y="51"/>
                      </a:lnTo>
                      <a:lnTo>
                        <a:pt x="5" y="83"/>
                      </a:lnTo>
                      <a:lnTo>
                        <a:pt x="10" y="85"/>
                      </a:lnTo>
                      <a:lnTo>
                        <a:pt x="18" y="93"/>
                      </a:lnTo>
                      <a:lnTo>
                        <a:pt x="23" y="99"/>
                      </a:lnTo>
                      <a:lnTo>
                        <a:pt x="23" y="101"/>
                      </a:lnTo>
                      <a:lnTo>
                        <a:pt x="50" y="99"/>
                      </a:lnTo>
                      <a:lnTo>
                        <a:pt x="72" y="98"/>
                      </a:lnTo>
                      <a:lnTo>
                        <a:pt x="88" y="95"/>
                      </a:lnTo>
                      <a:lnTo>
                        <a:pt x="96" y="91"/>
                      </a:lnTo>
                      <a:lnTo>
                        <a:pt x="96" y="86"/>
                      </a:lnTo>
                      <a:lnTo>
                        <a:pt x="103" y="86"/>
                      </a:lnTo>
                      <a:lnTo>
                        <a:pt x="109" y="83"/>
                      </a:lnTo>
                      <a:lnTo>
                        <a:pt x="129" y="67"/>
                      </a:lnTo>
                      <a:lnTo>
                        <a:pt x="138" y="64"/>
                      </a:lnTo>
                      <a:lnTo>
                        <a:pt x="140" y="64"/>
                      </a:lnTo>
                      <a:lnTo>
                        <a:pt x="140" y="59"/>
                      </a:lnTo>
                      <a:lnTo>
                        <a:pt x="137" y="52"/>
                      </a:lnTo>
                      <a:lnTo>
                        <a:pt x="127" y="38"/>
                      </a:lnTo>
                      <a:lnTo>
                        <a:pt x="109" y="18"/>
                      </a:lnTo>
                      <a:lnTo>
                        <a:pt x="104" y="15"/>
                      </a:lnTo>
                      <a:lnTo>
                        <a:pt x="88" y="10"/>
                      </a:lnTo>
                      <a:lnTo>
                        <a:pt x="78" y="8"/>
                      </a:lnTo>
                      <a:lnTo>
                        <a:pt x="78" y="5"/>
                      </a:lnTo>
                      <a:lnTo>
                        <a:pt x="76" y="4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0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3" name="Freeform 88">
                  <a:extLst>
                    <a:ext uri="{FF2B5EF4-FFF2-40B4-BE49-F238E27FC236}">
                      <a16:creationId xmlns:a16="http://schemas.microsoft.com/office/drawing/2014/main" id="{C6875274-2CC6-487B-8A5F-9D14DC268F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67" y="1328"/>
                  <a:ext cx="159" cy="104"/>
                </a:xfrm>
                <a:custGeom>
                  <a:avLst/>
                  <a:gdLst>
                    <a:gd name="T0" fmla="*/ 217 w 217"/>
                    <a:gd name="T1" fmla="*/ 57 h 131"/>
                    <a:gd name="T2" fmla="*/ 202 w 217"/>
                    <a:gd name="T3" fmla="*/ 49 h 131"/>
                    <a:gd name="T4" fmla="*/ 179 w 217"/>
                    <a:gd name="T5" fmla="*/ 32 h 131"/>
                    <a:gd name="T6" fmla="*/ 165 w 217"/>
                    <a:gd name="T7" fmla="*/ 23 h 131"/>
                    <a:gd name="T8" fmla="*/ 156 w 217"/>
                    <a:gd name="T9" fmla="*/ 21 h 131"/>
                    <a:gd name="T10" fmla="*/ 147 w 217"/>
                    <a:gd name="T11" fmla="*/ 18 h 131"/>
                    <a:gd name="T12" fmla="*/ 127 w 217"/>
                    <a:gd name="T13" fmla="*/ 11 h 131"/>
                    <a:gd name="T14" fmla="*/ 119 w 217"/>
                    <a:gd name="T15" fmla="*/ 8 h 131"/>
                    <a:gd name="T16" fmla="*/ 116 w 217"/>
                    <a:gd name="T17" fmla="*/ 1 h 131"/>
                    <a:gd name="T18" fmla="*/ 69 w 217"/>
                    <a:gd name="T19" fmla="*/ 0 h 131"/>
                    <a:gd name="T20" fmla="*/ 56 w 217"/>
                    <a:gd name="T21" fmla="*/ 0 h 131"/>
                    <a:gd name="T22" fmla="*/ 43 w 217"/>
                    <a:gd name="T23" fmla="*/ 1 h 131"/>
                    <a:gd name="T24" fmla="*/ 33 w 217"/>
                    <a:gd name="T25" fmla="*/ 5 h 131"/>
                    <a:gd name="T26" fmla="*/ 25 w 217"/>
                    <a:gd name="T27" fmla="*/ 11 h 131"/>
                    <a:gd name="T28" fmla="*/ 8 w 217"/>
                    <a:gd name="T29" fmla="*/ 29 h 131"/>
                    <a:gd name="T30" fmla="*/ 5 w 217"/>
                    <a:gd name="T31" fmla="*/ 36 h 131"/>
                    <a:gd name="T32" fmla="*/ 5 w 217"/>
                    <a:gd name="T33" fmla="*/ 39 h 131"/>
                    <a:gd name="T34" fmla="*/ 2 w 217"/>
                    <a:gd name="T35" fmla="*/ 39 h 131"/>
                    <a:gd name="T36" fmla="*/ 0 w 217"/>
                    <a:gd name="T37" fmla="*/ 44 h 131"/>
                    <a:gd name="T38" fmla="*/ 0 w 217"/>
                    <a:gd name="T39" fmla="*/ 50 h 131"/>
                    <a:gd name="T40" fmla="*/ 10 w 217"/>
                    <a:gd name="T41" fmla="*/ 81 h 131"/>
                    <a:gd name="T42" fmla="*/ 25 w 217"/>
                    <a:gd name="T43" fmla="*/ 81 h 131"/>
                    <a:gd name="T44" fmla="*/ 18 w 217"/>
                    <a:gd name="T45" fmla="*/ 81 h 131"/>
                    <a:gd name="T46" fmla="*/ 25 w 217"/>
                    <a:gd name="T47" fmla="*/ 88 h 131"/>
                    <a:gd name="T48" fmla="*/ 25 w 217"/>
                    <a:gd name="T49" fmla="*/ 89 h 131"/>
                    <a:gd name="T50" fmla="*/ 33 w 217"/>
                    <a:gd name="T51" fmla="*/ 89 h 131"/>
                    <a:gd name="T52" fmla="*/ 33 w 217"/>
                    <a:gd name="T53" fmla="*/ 94 h 131"/>
                    <a:gd name="T54" fmla="*/ 34 w 217"/>
                    <a:gd name="T55" fmla="*/ 91 h 131"/>
                    <a:gd name="T56" fmla="*/ 39 w 217"/>
                    <a:gd name="T57" fmla="*/ 94 h 131"/>
                    <a:gd name="T58" fmla="*/ 43 w 217"/>
                    <a:gd name="T59" fmla="*/ 94 h 131"/>
                    <a:gd name="T60" fmla="*/ 43 w 217"/>
                    <a:gd name="T61" fmla="*/ 99 h 131"/>
                    <a:gd name="T62" fmla="*/ 78 w 217"/>
                    <a:gd name="T63" fmla="*/ 89 h 131"/>
                    <a:gd name="T64" fmla="*/ 80 w 217"/>
                    <a:gd name="T65" fmla="*/ 91 h 131"/>
                    <a:gd name="T66" fmla="*/ 90 w 217"/>
                    <a:gd name="T67" fmla="*/ 92 h 131"/>
                    <a:gd name="T68" fmla="*/ 122 w 217"/>
                    <a:gd name="T69" fmla="*/ 97 h 131"/>
                    <a:gd name="T70" fmla="*/ 143 w 217"/>
                    <a:gd name="T71" fmla="*/ 97 h 131"/>
                    <a:gd name="T72" fmla="*/ 148 w 217"/>
                    <a:gd name="T73" fmla="*/ 101 h 131"/>
                    <a:gd name="T74" fmla="*/ 171 w 217"/>
                    <a:gd name="T75" fmla="*/ 122 h 131"/>
                    <a:gd name="T76" fmla="*/ 179 w 217"/>
                    <a:gd name="T77" fmla="*/ 128 h 131"/>
                    <a:gd name="T78" fmla="*/ 189 w 217"/>
                    <a:gd name="T79" fmla="*/ 131 h 131"/>
                    <a:gd name="T80" fmla="*/ 191 w 217"/>
                    <a:gd name="T81" fmla="*/ 123 h 131"/>
                    <a:gd name="T82" fmla="*/ 200 w 217"/>
                    <a:gd name="T83" fmla="*/ 114 h 131"/>
                    <a:gd name="T84" fmla="*/ 204 w 217"/>
                    <a:gd name="T85" fmla="*/ 109 h 131"/>
                    <a:gd name="T86" fmla="*/ 204 w 217"/>
                    <a:gd name="T87" fmla="*/ 99 h 131"/>
                    <a:gd name="T88" fmla="*/ 207 w 217"/>
                    <a:gd name="T89" fmla="*/ 99 h 131"/>
                    <a:gd name="T90" fmla="*/ 207 w 217"/>
                    <a:gd name="T91" fmla="*/ 62 h 131"/>
                    <a:gd name="T92" fmla="*/ 217 w 217"/>
                    <a:gd name="T93" fmla="*/ 57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17" h="131">
                      <a:moveTo>
                        <a:pt x="217" y="57"/>
                      </a:moveTo>
                      <a:lnTo>
                        <a:pt x="202" y="49"/>
                      </a:lnTo>
                      <a:lnTo>
                        <a:pt x="179" y="32"/>
                      </a:lnTo>
                      <a:lnTo>
                        <a:pt x="165" y="23"/>
                      </a:lnTo>
                      <a:lnTo>
                        <a:pt x="156" y="21"/>
                      </a:lnTo>
                      <a:lnTo>
                        <a:pt x="147" y="18"/>
                      </a:lnTo>
                      <a:lnTo>
                        <a:pt x="127" y="11"/>
                      </a:lnTo>
                      <a:lnTo>
                        <a:pt x="119" y="8"/>
                      </a:lnTo>
                      <a:lnTo>
                        <a:pt x="116" y="1"/>
                      </a:lnTo>
                      <a:lnTo>
                        <a:pt x="69" y="0"/>
                      </a:lnTo>
                      <a:lnTo>
                        <a:pt x="56" y="0"/>
                      </a:lnTo>
                      <a:lnTo>
                        <a:pt x="43" y="1"/>
                      </a:lnTo>
                      <a:lnTo>
                        <a:pt x="33" y="5"/>
                      </a:lnTo>
                      <a:lnTo>
                        <a:pt x="25" y="11"/>
                      </a:lnTo>
                      <a:lnTo>
                        <a:pt x="8" y="29"/>
                      </a:lnTo>
                      <a:lnTo>
                        <a:pt x="5" y="36"/>
                      </a:lnTo>
                      <a:lnTo>
                        <a:pt x="5" y="39"/>
                      </a:lnTo>
                      <a:lnTo>
                        <a:pt x="2" y="39"/>
                      </a:lnTo>
                      <a:lnTo>
                        <a:pt x="0" y="44"/>
                      </a:lnTo>
                      <a:lnTo>
                        <a:pt x="0" y="50"/>
                      </a:lnTo>
                      <a:lnTo>
                        <a:pt x="10" y="81"/>
                      </a:lnTo>
                      <a:lnTo>
                        <a:pt x="25" y="81"/>
                      </a:lnTo>
                      <a:lnTo>
                        <a:pt x="18" y="81"/>
                      </a:lnTo>
                      <a:lnTo>
                        <a:pt x="25" y="88"/>
                      </a:lnTo>
                      <a:lnTo>
                        <a:pt x="25" y="89"/>
                      </a:lnTo>
                      <a:lnTo>
                        <a:pt x="33" y="89"/>
                      </a:lnTo>
                      <a:lnTo>
                        <a:pt x="33" y="94"/>
                      </a:lnTo>
                      <a:lnTo>
                        <a:pt x="34" y="91"/>
                      </a:lnTo>
                      <a:lnTo>
                        <a:pt x="39" y="94"/>
                      </a:lnTo>
                      <a:lnTo>
                        <a:pt x="43" y="94"/>
                      </a:lnTo>
                      <a:lnTo>
                        <a:pt x="43" y="99"/>
                      </a:lnTo>
                      <a:lnTo>
                        <a:pt x="78" y="89"/>
                      </a:lnTo>
                      <a:lnTo>
                        <a:pt x="80" y="91"/>
                      </a:lnTo>
                      <a:lnTo>
                        <a:pt x="90" y="92"/>
                      </a:lnTo>
                      <a:lnTo>
                        <a:pt x="122" y="97"/>
                      </a:lnTo>
                      <a:lnTo>
                        <a:pt x="143" y="97"/>
                      </a:lnTo>
                      <a:lnTo>
                        <a:pt x="148" y="101"/>
                      </a:lnTo>
                      <a:lnTo>
                        <a:pt x="171" y="122"/>
                      </a:lnTo>
                      <a:lnTo>
                        <a:pt x="179" y="128"/>
                      </a:lnTo>
                      <a:lnTo>
                        <a:pt x="189" y="131"/>
                      </a:lnTo>
                      <a:lnTo>
                        <a:pt x="191" y="123"/>
                      </a:lnTo>
                      <a:lnTo>
                        <a:pt x="200" y="114"/>
                      </a:lnTo>
                      <a:lnTo>
                        <a:pt x="204" y="109"/>
                      </a:lnTo>
                      <a:lnTo>
                        <a:pt x="204" y="99"/>
                      </a:lnTo>
                      <a:lnTo>
                        <a:pt x="207" y="99"/>
                      </a:lnTo>
                      <a:lnTo>
                        <a:pt x="207" y="62"/>
                      </a:lnTo>
                      <a:lnTo>
                        <a:pt x="217" y="57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0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4" name="Freeform 89">
                  <a:extLst>
                    <a:ext uri="{FF2B5EF4-FFF2-40B4-BE49-F238E27FC236}">
                      <a16:creationId xmlns:a16="http://schemas.microsoft.com/office/drawing/2014/main" id="{DC841642-8211-4797-B8DD-F01F530B25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28" y="1607"/>
                  <a:ext cx="105" cy="104"/>
                </a:xfrm>
                <a:custGeom>
                  <a:avLst/>
                  <a:gdLst>
                    <a:gd name="T0" fmla="*/ 117 w 144"/>
                    <a:gd name="T1" fmla="*/ 125 h 130"/>
                    <a:gd name="T2" fmla="*/ 71 w 144"/>
                    <a:gd name="T3" fmla="*/ 110 h 130"/>
                    <a:gd name="T4" fmla="*/ 63 w 144"/>
                    <a:gd name="T5" fmla="*/ 107 h 130"/>
                    <a:gd name="T6" fmla="*/ 22 w 144"/>
                    <a:gd name="T7" fmla="*/ 76 h 130"/>
                    <a:gd name="T8" fmla="*/ 18 w 144"/>
                    <a:gd name="T9" fmla="*/ 76 h 130"/>
                    <a:gd name="T10" fmla="*/ 4 w 144"/>
                    <a:gd name="T11" fmla="*/ 76 h 130"/>
                    <a:gd name="T12" fmla="*/ 4 w 144"/>
                    <a:gd name="T13" fmla="*/ 66 h 130"/>
                    <a:gd name="T14" fmla="*/ 0 w 144"/>
                    <a:gd name="T15" fmla="*/ 62 h 130"/>
                    <a:gd name="T16" fmla="*/ 0 w 144"/>
                    <a:gd name="T17" fmla="*/ 57 h 130"/>
                    <a:gd name="T18" fmla="*/ 0 w 144"/>
                    <a:gd name="T19" fmla="*/ 49 h 130"/>
                    <a:gd name="T20" fmla="*/ 4 w 144"/>
                    <a:gd name="T21" fmla="*/ 40 h 130"/>
                    <a:gd name="T22" fmla="*/ 40 w 144"/>
                    <a:gd name="T23" fmla="*/ 0 h 130"/>
                    <a:gd name="T24" fmla="*/ 50 w 144"/>
                    <a:gd name="T25" fmla="*/ 0 h 130"/>
                    <a:gd name="T26" fmla="*/ 50 w 144"/>
                    <a:gd name="T27" fmla="*/ 13 h 130"/>
                    <a:gd name="T28" fmla="*/ 55 w 144"/>
                    <a:gd name="T29" fmla="*/ 16 h 130"/>
                    <a:gd name="T30" fmla="*/ 55 w 144"/>
                    <a:gd name="T31" fmla="*/ 23 h 130"/>
                    <a:gd name="T32" fmla="*/ 58 w 144"/>
                    <a:gd name="T33" fmla="*/ 26 h 130"/>
                    <a:gd name="T34" fmla="*/ 91 w 144"/>
                    <a:gd name="T35" fmla="*/ 31 h 130"/>
                    <a:gd name="T36" fmla="*/ 99 w 144"/>
                    <a:gd name="T37" fmla="*/ 36 h 130"/>
                    <a:gd name="T38" fmla="*/ 104 w 144"/>
                    <a:gd name="T39" fmla="*/ 44 h 130"/>
                    <a:gd name="T40" fmla="*/ 107 w 144"/>
                    <a:gd name="T41" fmla="*/ 49 h 130"/>
                    <a:gd name="T42" fmla="*/ 107 w 144"/>
                    <a:gd name="T43" fmla="*/ 53 h 130"/>
                    <a:gd name="T44" fmla="*/ 112 w 144"/>
                    <a:gd name="T45" fmla="*/ 57 h 130"/>
                    <a:gd name="T46" fmla="*/ 140 w 144"/>
                    <a:gd name="T47" fmla="*/ 66 h 130"/>
                    <a:gd name="T48" fmla="*/ 140 w 144"/>
                    <a:gd name="T49" fmla="*/ 76 h 130"/>
                    <a:gd name="T50" fmla="*/ 140 w 144"/>
                    <a:gd name="T51" fmla="*/ 79 h 130"/>
                    <a:gd name="T52" fmla="*/ 144 w 144"/>
                    <a:gd name="T53" fmla="*/ 84 h 130"/>
                    <a:gd name="T54" fmla="*/ 144 w 144"/>
                    <a:gd name="T55" fmla="*/ 120 h 130"/>
                    <a:gd name="T56" fmla="*/ 135 w 144"/>
                    <a:gd name="T57" fmla="*/ 120 h 130"/>
                    <a:gd name="T58" fmla="*/ 122 w 144"/>
                    <a:gd name="T59" fmla="*/ 130 h 130"/>
                    <a:gd name="T60" fmla="*/ 117 w 144"/>
                    <a:gd name="T61" fmla="*/ 12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44" h="130">
                      <a:moveTo>
                        <a:pt x="117" y="125"/>
                      </a:moveTo>
                      <a:lnTo>
                        <a:pt x="71" y="110"/>
                      </a:lnTo>
                      <a:lnTo>
                        <a:pt x="63" y="107"/>
                      </a:lnTo>
                      <a:lnTo>
                        <a:pt x="22" y="76"/>
                      </a:lnTo>
                      <a:lnTo>
                        <a:pt x="18" y="76"/>
                      </a:lnTo>
                      <a:lnTo>
                        <a:pt x="4" y="76"/>
                      </a:lnTo>
                      <a:lnTo>
                        <a:pt x="4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49"/>
                      </a:lnTo>
                      <a:lnTo>
                        <a:pt x="4" y="40"/>
                      </a:lnTo>
                      <a:lnTo>
                        <a:pt x="40" y="0"/>
                      </a:lnTo>
                      <a:lnTo>
                        <a:pt x="50" y="0"/>
                      </a:lnTo>
                      <a:lnTo>
                        <a:pt x="50" y="13"/>
                      </a:lnTo>
                      <a:lnTo>
                        <a:pt x="55" y="16"/>
                      </a:lnTo>
                      <a:lnTo>
                        <a:pt x="55" y="23"/>
                      </a:lnTo>
                      <a:lnTo>
                        <a:pt x="58" y="26"/>
                      </a:lnTo>
                      <a:lnTo>
                        <a:pt x="91" y="31"/>
                      </a:lnTo>
                      <a:lnTo>
                        <a:pt x="99" y="36"/>
                      </a:lnTo>
                      <a:lnTo>
                        <a:pt x="104" y="44"/>
                      </a:lnTo>
                      <a:lnTo>
                        <a:pt x="107" y="49"/>
                      </a:lnTo>
                      <a:lnTo>
                        <a:pt x="107" y="53"/>
                      </a:lnTo>
                      <a:lnTo>
                        <a:pt x="112" y="57"/>
                      </a:lnTo>
                      <a:lnTo>
                        <a:pt x="140" y="66"/>
                      </a:lnTo>
                      <a:lnTo>
                        <a:pt x="140" y="76"/>
                      </a:lnTo>
                      <a:lnTo>
                        <a:pt x="140" y="79"/>
                      </a:lnTo>
                      <a:lnTo>
                        <a:pt x="144" y="84"/>
                      </a:lnTo>
                      <a:lnTo>
                        <a:pt x="144" y="120"/>
                      </a:lnTo>
                      <a:lnTo>
                        <a:pt x="135" y="120"/>
                      </a:lnTo>
                      <a:lnTo>
                        <a:pt x="122" y="130"/>
                      </a:lnTo>
                      <a:lnTo>
                        <a:pt x="117" y="125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5" name="Freeform 90">
                  <a:extLst>
                    <a:ext uri="{FF2B5EF4-FFF2-40B4-BE49-F238E27FC236}">
                      <a16:creationId xmlns:a16="http://schemas.microsoft.com/office/drawing/2014/main" id="{5C78EED9-C7D2-4014-8DA2-9B731591CF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67" y="1500"/>
                  <a:ext cx="81" cy="146"/>
                </a:xfrm>
                <a:custGeom>
                  <a:avLst/>
                  <a:gdLst>
                    <a:gd name="T0" fmla="*/ 57 w 110"/>
                    <a:gd name="T1" fmla="*/ 179 h 184"/>
                    <a:gd name="T2" fmla="*/ 44 w 110"/>
                    <a:gd name="T3" fmla="*/ 175 h 184"/>
                    <a:gd name="T4" fmla="*/ 35 w 110"/>
                    <a:gd name="T5" fmla="*/ 162 h 184"/>
                    <a:gd name="T6" fmla="*/ 21 w 110"/>
                    <a:gd name="T7" fmla="*/ 148 h 184"/>
                    <a:gd name="T8" fmla="*/ 21 w 110"/>
                    <a:gd name="T9" fmla="*/ 135 h 184"/>
                    <a:gd name="T10" fmla="*/ 16 w 110"/>
                    <a:gd name="T11" fmla="*/ 125 h 184"/>
                    <a:gd name="T12" fmla="*/ 11 w 110"/>
                    <a:gd name="T13" fmla="*/ 109 h 184"/>
                    <a:gd name="T14" fmla="*/ 8 w 110"/>
                    <a:gd name="T15" fmla="*/ 102 h 184"/>
                    <a:gd name="T16" fmla="*/ 8 w 110"/>
                    <a:gd name="T17" fmla="*/ 89 h 184"/>
                    <a:gd name="T18" fmla="*/ 3 w 110"/>
                    <a:gd name="T19" fmla="*/ 86 h 184"/>
                    <a:gd name="T20" fmla="*/ 3 w 110"/>
                    <a:gd name="T21" fmla="*/ 70 h 184"/>
                    <a:gd name="T22" fmla="*/ 0 w 110"/>
                    <a:gd name="T23" fmla="*/ 67 h 184"/>
                    <a:gd name="T24" fmla="*/ 3 w 110"/>
                    <a:gd name="T25" fmla="*/ 32 h 184"/>
                    <a:gd name="T26" fmla="*/ 3 w 110"/>
                    <a:gd name="T27" fmla="*/ 26 h 184"/>
                    <a:gd name="T28" fmla="*/ 21 w 110"/>
                    <a:gd name="T29" fmla="*/ 0 h 184"/>
                    <a:gd name="T30" fmla="*/ 26 w 110"/>
                    <a:gd name="T31" fmla="*/ 0 h 184"/>
                    <a:gd name="T32" fmla="*/ 79 w 110"/>
                    <a:gd name="T33" fmla="*/ 0 h 184"/>
                    <a:gd name="T34" fmla="*/ 79 w 110"/>
                    <a:gd name="T35" fmla="*/ 10 h 184"/>
                    <a:gd name="T36" fmla="*/ 87 w 110"/>
                    <a:gd name="T37" fmla="*/ 21 h 184"/>
                    <a:gd name="T38" fmla="*/ 83 w 110"/>
                    <a:gd name="T39" fmla="*/ 32 h 184"/>
                    <a:gd name="T40" fmla="*/ 73 w 110"/>
                    <a:gd name="T41" fmla="*/ 36 h 184"/>
                    <a:gd name="T42" fmla="*/ 70 w 110"/>
                    <a:gd name="T43" fmla="*/ 44 h 184"/>
                    <a:gd name="T44" fmla="*/ 70 w 110"/>
                    <a:gd name="T45" fmla="*/ 58 h 184"/>
                    <a:gd name="T46" fmla="*/ 73 w 110"/>
                    <a:gd name="T47" fmla="*/ 63 h 184"/>
                    <a:gd name="T48" fmla="*/ 92 w 110"/>
                    <a:gd name="T49" fmla="*/ 76 h 184"/>
                    <a:gd name="T50" fmla="*/ 92 w 110"/>
                    <a:gd name="T51" fmla="*/ 86 h 184"/>
                    <a:gd name="T52" fmla="*/ 92 w 110"/>
                    <a:gd name="T53" fmla="*/ 112 h 184"/>
                    <a:gd name="T54" fmla="*/ 96 w 110"/>
                    <a:gd name="T55" fmla="*/ 117 h 184"/>
                    <a:gd name="T56" fmla="*/ 96 w 110"/>
                    <a:gd name="T57" fmla="*/ 122 h 184"/>
                    <a:gd name="T58" fmla="*/ 105 w 110"/>
                    <a:gd name="T59" fmla="*/ 125 h 184"/>
                    <a:gd name="T60" fmla="*/ 110 w 110"/>
                    <a:gd name="T61" fmla="*/ 130 h 184"/>
                    <a:gd name="T62" fmla="*/ 110 w 110"/>
                    <a:gd name="T63" fmla="*/ 140 h 184"/>
                    <a:gd name="T64" fmla="*/ 87 w 110"/>
                    <a:gd name="T65" fmla="*/ 166 h 184"/>
                    <a:gd name="T66" fmla="*/ 83 w 110"/>
                    <a:gd name="T67" fmla="*/ 166 h 184"/>
                    <a:gd name="T68" fmla="*/ 79 w 110"/>
                    <a:gd name="T69" fmla="*/ 184 h 184"/>
                    <a:gd name="T70" fmla="*/ 70 w 110"/>
                    <a:gd name="T71" fmla="*/ 184 h 184"/>
                    <a:gd name="T72" fmla="*/ 61 w 110"/>
                    <a:gd name="T73" fmla="*/ 184 h 184"/>
                    <a:gd name="T74" fmla="*/ 57 w 110"/>
                    <a:gd name="T75" fmla="*/ 179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0" h="184">
                      <a:moveTo>
                        <a:pt x="57" y="179"/>
                      </a:moveTo>
                      <a:lnTo>
                        <a:pt x="44" y="175"/>
                      </a:lnTo>
                      <a:lnTo>
                        <a:pt x="35" y="162"/>
                      </a:lnTo>
                      <a:lnTo>
                        <a:pt x="21" y="148"/>
                      </a:lnTo>
                      <a:lnTo>
                        <a:pt x="21" y="135"/>
                      </a:lnTo>
                      <a:lnTo>
                        <a:pt x="16" y="125"/>
                      </a:lnTo>
                      <a:lnTo>
                        <a:pt x="11" y="109"/>
                      </a:lnTo>
                      <a:lnTo>
                        <a:pt x="8" y="102"/>
                      </a:lnTo>
                      <a:lnTo>
                        <a:pt x="8" y="89"/>
                      </a:lnTo>
                      <a:lnTo>
                        <a:pt x="3" y="86"/>
                      </a:lnTo>
                      <a:lnTo>
                        <a:pt x="3" y="70"/>
                      </a:lnTo>
                      <a:lnTo>
                        <a:pt x="0" y="67"/>
                      </a:lnTo>
                      <a:lnTo>
                        <a:pt x="3" y="32"/>
                      </a:lnTo>
                      <a:lnTo>
                        <a:pt x="3" y="26"/>
                      </a:lnTo>
                      <a:lnTo>
                        <a:pt x="21" y="0"/>
                      </a:lnTo>
                      <a:lnTo>
                        <a:pt x="26" y="0"/>
                      </a:lnTo>
                      <a:lnTo>
                        <a:pt x="79" y="0"/>
                      </a:lnTo>
                      <a:lnTo>
                        <a:pt x="79" y="10"/>
                      </a:lnTo>
                      <a:lnTo>
                        <a:pt x="87" y="21"/>
                      </a:lnTo>
                      <a:lnTo>
                        <a:pt x="83" y="32"/>
                      </a:lnTo>
                      <a:lnTo>
                        <a:pt x="73" y="36"/>
                      </a:lnTo>
                      <a:lnTo>
                        <a:pt x="70" y="44"/>
                      </a:lnTo>
                      <a:lnTo>
                        <a:pt x="70" y="58"/>
                      </a:lnTo>
                      <a:lnTo>
                        <a:pt x="73" y="63"/>
                      </a:lnTo>
                      <a:lnTo>
                        <a:pt x="92" y="76"/>
                      </a:lnTo>
                      <a:lnTo>
                        <a:pt x="92" y="86"/>
                      </a:lnTo>
                      <a:lnTo>
                        <a:pt x="92" y="112"/>
                      </a:lnTo>
                      <a:lnTo>
                        <a:pt x="96" y="117"/>
                      </a:lnTo>
                      <a:lnTo>
                        <a:pt x="96" y="122"/>
                      </a:lnTo>
                      <a:lnTo>
                        <a:pt x="105" y="125"/>
                      </a:lnTo>
                      <a:lnTo>
                        <a:pt x="110" y="130"/>
                      </a:lnTo>
                      <a:lnTo>
                        <a:pt x="110" y="140"/>
                      </a:lnTo>
                      <a:lnTo>
                        <a:pt x="87" y="166"/>
                      </a:lnTo>
                      <a:lnTo>
                        <a:pt x="83" y="166"/>
                      </a:lnTo>
                      <a:lnTo>
                        <a:pt x="79" y="184"/>
                      </a:lnTo>
                      <a:lnTo>
                        <a:pt x="70" y="184"/>
                      </a:lnTo>
                      <a:lnTo>
                        <a:pt x="61" y="184"/>
                      </a:lnTo>
                      <a:lnTo>
                        <a:pt x="57" y="179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6" name="Freeform 91">
                  <a:extLst>
                    <a:ext uri="{FF2B5EF4-FFF2-40B4-BE49-F238E27FC236}">
                      <a16:creationId xmlns:a16="http://schemas.microsoft.com/office/drawing/2014/main" id="{B0E49BD1-7EA3-4FF9-AFE7-D20CE11AEF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99" y="1535"/>
                  <a:ext cx="81" cy="111"/>
                </a:xfrm>
                <a:custGeom>
                  <a:avLst/>
                  <a:gdLst>
                    <a:gd name="T0" fmla="*/ 36 w 110"/>
                    <a:gd name="T1" fmla="*/ 135 h 140"/>
                    <a:gd name="T2" fmla="*/ 0 w 110"/>
                    <a:gd name="T3" fmla="*/ 104 h 140"/>
                    <a:gd name="T4" fmla="*/ 0 w 110"/>
                    <a:gd name="T5" fmla="*/ 99 h 140"/>
                    <a:gd name="T6" fmla="*/ 5 w 110"/>
                    <a:gd name="T7" fmla="*/ 81 h 140"/>
                    <a:gd name="T8" fmla="*/ 13 w 110"/>
                    <a:gd name="T9" fmla="*/ 81 h 140"/>
                    <a:gd name="T10" fmla="*/ 23 w 110"/>
                    <a:gd name="T11" fmla="*/ 81 h 140"/>
                    <a:gd name="T12" fmla="*/ 26 w 110"/>
                    <a:gd name="T13" fmla="*/ 78 h 140"/>
                    <a:gd name="T14" fmla="*/ 44 w 110"/>
                    <a:gd name="T15" fmla="*/ 50 h 140"/>
                    <a:gd name="T16" fmla="*/ 44 w 110"/>
                    <a:gd name="T17" fmla="*/ 45 h 140"/>
                    <a:gd name="T18" fmla="*/ 44 w 110"/>
                    <a:gd name="T19" fmla="*/ 32 h 140"/>
                    <a:gd name="T20" fmla="*/ 41 w 110"/>
                    <a:gd name="T21" fmla="*/ 26 h 140"/>
                    <a:gd name="T22" fmla="*/ 44 w 110"/>
                    <a:gd name="T23" fmla="*/ 5 h 140"/>
                    <a:gd name="T24" fmla="*/ 52 w 110"/>
                    <a:gd name="T25" fmla="*/ 5 h 140"/>
                    <a:gd name="T26" fmla="*/ 58 w 110"/>
                    <a:gd name="T27" fmla="*/ 0 h 140"/>
                    <a:gd name="T28" fmla="*/ 63 w 110"/>
                    <a:gd name="T29" fmla="*/ 0 h 140"/>
                    <a:gd name="T30" fmla="*/ 75 w 110"/>
                    <a:gd name="T31" fmla="*/ 0 h 140"/>
                    <a:gd name="T32" fmla="*/ 84 w 110"/>
                    <a:gd name="T33" fmla="*/ 5 h 140"/>
                    <a:gd name="T34" fmla="*/ 110 w 110"/>
                    <a:gd name="T35" fmla="*/ 24 h 140"/>
                    <a:gd name="T36" fmla="*/ 110 w 110"/>
                    <a:gd name="T37" fmla="*/ 26 h 140"/>
                    <a:gd name="T38" fmla="*/ 110 w 110"/>
                    <a:gd name="T39" fmla="*/ 45 h 140"/>
                    <a:gd name="T40" fmla="*/ 106 w 110"/>
                    <a:gd name="T41" fmla="*/ 55 h 140"/>
                    <a:gd name="T42" fmla="*/ 67 w 110"/>
                    <a:gd name="T43" fmla="*/ 140 h 140"/>
                    <a:gd name="T44" fmla="*/ 63 w 110"/>
                    <a:gd name="T45" fmla="*/ 140 h 140"/>
                    <a:gd name="T46" fmla="*/ 41 w 110"/>
                    <a:gd name="T47" fmla="*/ 140 h 140"/>
                    <a:gd name="T48" fmla="*/ 36 w 110"/>
                    <a:gd name="T49" fmla="*/ 135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10" h="140">
                      <a:moveTo>
                        <a:pt x="36" y="135"/>
                      </a:moveTo>
                      <a:lnTo>
                        <a:pt x="0" y="104"/>
                      </a:lnTo>
                      <a:lnTo>
                        <a:pt x="0" y="99"/>
                      </a:lnTo>
                      <a:lnTo>
                        <a:pt x="5" y="81"/>
                      </a:lnTo>
                      <a:lnTo>
                        <a:pt x="13" y="81"/>
                      </a:lnTo>
                      <a:lnTo>
                        <a:pt x="23" y="81"/>
                      </a:lnTo>
                      <a:lnTo>
                        <a:pt x="26" y="78"/>
                      </a:lnTo>
                      <a:lnTo>
                        <a:pt x="44" y="50"/>
                      </a:lnTo>
                      <a:lnTo>
                        <a:pt x="44" y="45"/>
                      </a:lnTo>
                      <a:lnTo>
                        <a:pt x="44" y="32"/>
                      </a:lnTo>
                      <a:lnTo>
                        <a:pt x="41" y="26"/>
                      </a:lnTo>
                      <a:lnTo>
                        <a:pt x="44" y="5"/>
                      </a:lnTo>
                      <a:lnTo>
                        <a:pt x="52" y="5"/>
                      </a:lnTo>
                      <a:lnTo>
                        <a:pt x="58" y="0"/>
                      </a:lnTo>
                      <a:lnTo>
                        <a:pt x="63" y="0"/>
                      </a:lnTo>
                      <a:lnTo>
                        <a:pt x="75" y="0"/>
                      </a:lnTo>
                      <a:lnTo>
                        <a:pt x="84" y="5"/>
                      </a:lnTo>
                      <a:lnTo>
                        <a:pt x="110" y="24"/>
                      </a:lnTo>
                      <a:lnTo>
                        <a:pt x="110" y="26"/>
                      </a:lnTo>
                      <a:lnTo>
                        <a:pt x="110" y="45"/>
                      </a:lnTo>
                      <a:lnTo>
                        <a:pt x="106" y="55"/>
                      </a:lnTo>
                      <a:lnTo>
                        <a:pt x="67" y="140"/>
                      </a:lnTo>
                      <a:lnTo>
                        <a:pt x="63" y="140"/>
                      </a:lnTo>
                      <a:lnTo>
                        <a:pt x="41" y="140"/>
                      </a:lnTo>
                      <a:lnTo>
                        <a:pt x="36" y="135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7" name="Freeform 92">
                  <a:extLst>
                    <a:ext uri="{FF2B5EF4-FFF2-40B4-BE49-F238E27FC236}">
                      <a16:creationId xmlns:a16="http://schemas.microsoft.com/office/drawing/2014/main" id="{340A7A3A-BB51-42C4-A302-3E158428AE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51" y="1425"/>
                  <a:ext cx="154" cy="186"/>
                </a:xfrm>
                <a:custGeom>
                  <a:avLst/>
                  <a:gdLst>
                    <a:gd name="T0" fmla="*/ 81 w 211"/>
                    <a:gd name="T1" fmla="*/ 229 h 234"/>
                    <a:gd name="T2" fmla="*/ 45 w 211"/>
                    <a:gd name="T3" fmla="*/ 203 h 234"/>
                    <a:gd name="T4" fmla="*/ 22 w 211"/>
                    <a:gd name="T5" fmla="*/ 188 h 234"/>
                    <a:gd name="T6" fmla="*/ 9 w 211"/>
                    <a:gd name="T7" fmla="*/ 165 h 234"/>
                    <a:gd name="T8" fmla="*/ 4 w 211"/>
                    <a:gd name="T9" fmla="*/ 143 h 234"/>
                    <a:gd name="T10" fmla="*/ 0 w 211"/>
                    <a:gd name="T11" fmla="*/ 135 h 234"/>
                    <a:gd name="T12" fmla="*/ 9 w 211"/>
                    <a:gd name="T13" fmla="*/ 74 h 234"/>
                    <a:gd name="T14" fmla="*/ 14 w 211"/>
                    <a:gd name="T15" fmla="*/ 58 h 234"/>
                    <a:gd name="T16" fmla="*/ 35 w 211"/>
                    <a:gd name="T17" fmla="*/ 22 h 234"/>
                    <a:gd name="T18" fmla="*/ 63 w 211"/>
                    <a:gd name="T19" fmla="*/ 8 h 234"/>
                    <a:gd name="T20" fmla="*/ 99 w 211"/>
                    <a:gd name="T21" fmla="*/ 5 h 234"/>
                    <a:gd name="T22" fmla="*/ 167 w 211"/>
                    <a:gd name="T23" fmla="*/ 8 h 234"/>
                    <a:gd name="T24" fmla="*/ 175 w 211"/>
                    <a:gd name="T25" fmla="*/ 26 h 234"/>
                    <a:gd name="T26" fmla="*/ 190 w 211"/>
                    <a:gd name="T27" fmla="*/ 34 h 234"/>
                    <a:gd name="T28" fmla="*/ 162 w 211"/>
                    <a:gd name="T29" fmla="*/ 26 h 234"/>
                    <a:gd name="T30" fmla="*/ 86 w 211"/>
                    <a:gd name="T31" fmla="*/ 13 h 234"/>
                    <a:gd name="T32" fmla="*/ 76 w 211"/>
                    <a:gd name="T33" fmla="*/ 18 h 234"/>
                    <a:gd name="T34" fmla="*/ 22 w 211"/>
                    <a:gd name="T35" fmla="*/ 61 h 234"/>
                    <a:gd name="T36" fmla="*/ 14 w 211"/>
                    <a:gd name="T37" fmla="*/ 120 h 234"/>
                    <a:gd name="T38" fmla="*/ 19 w 211"/>
                    <a:gd name="T39" fmla="*/ 138 h 234"/>
                    <a:gd name="T40" fmla="*/ 22 w 211"/>
                    <a:gd name="T41" fmla="*/ 165 h 234"/>
                    <a:gd name="T42" fmla="*/ 68 w 211"/>
                    <a:gd name="T43" fmla="*/ 196 h 234"/>
                    <a:gd name="T44" fmla="*/ 73 w 211"/>
                    <a:gd name="T45" fmla="*/ 206 h 234"/>
                    <a:gd name="T46" fmla="*/ 126 w 211"/>
                    <a:gd name="T47" fmla="*/ 216 h 234"/>
                    <a:gd name="T48" fmla="*/ 149 w 211"/>
                    <a:gd name="T49" fmla="*/ 209 h 234"/>
                    <a:gd name="T50" fmla="*/ 175 w 211"/>
                    <a:gd name="T51" fmla="*/ 196 h 234"/>
                    <a:gd name="T52" fmla="*/ 193 w 211"/>
                    <a:gd name="T53" fmla="*/ 97 h 234"/>
                    <a:gd name="T54" fmla="*/ 190 w 211"/>
                    <a:gd name="T55" fmla="*/ 61 h 234"/>
                    <a:gd name="T56" fmla="*/ 208 w 211"/>
                    <a:gd name="T57" fmla="*/ 87 h 234"/>
                    <a:gd name="T58" fmla="*/ 198 w 211"/>
                    <a:gd name="T59" fmla="*/ 193 h 234"/>
                    <a:gd name="T60" fmla="*/ 170 w 211"/>
                    <a:gd name="T61" fmla="*/ 216 h 234"/>
                    <a:gd name="T62" fmla="*/ 152 w 211"/>
                    <a:gd name="T63" fmla="*/ 219 h 234"/>
                    <a:gd name="T64" fmla="*/ 109 w 211"/>
                    <a:gd name="T65" fmla="*/ 229 h 234"/>
                    <a:gd name="T66" fmla="*/ 99 w 211"/>
                    <a:gd name="T67" fmla="*/ 229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11" h="234">
                      <a:moveTo>
                        <a:pt x="99" y="229"/>
                      </a:moveTo>
                      <a:lnTo>
                        <a:pt x="81" y="229"/>
                      </a:lnTo>
                      <a:lnTo>
                        <a:pt x="73" y="224"/>
                      </a:lnTo>
                      <a:lnTo>
                        <a:pt x="45" y="203"/>
                      </a:lnTo>
                      <a:lnTo>
                        <a:pt x="35" y="203"/>
                      </a:lnTo>
                      <a:lnTo>
                        <a:pt x="22" y="188"/>
                      </a:lnTo>
                      <a:lnTo>
                        <a:pt x="22" y="180"/>
                      </a:lnTo>
                      <a:lnTo>
                        <a:pt x="9" y="165"/>
                      </a:lnTo>
                      <a:lnTo>
                        <a:pt x="9" y="148"/>
                      </a:lnTo>
                      <a:lnTo>
                        <a:pt x="4" y="143"/>
                      </a:lnTo>
                      <a:lnTo>
                        <a:pt x="4" y="138"/>
                      </a:lnTo>
                      <a:lnTo>
                        <a:pt x="0" y="135"/>
                      </a:lnTo>
                      <a:lnTo>
                        <a:pt x="0" y="97"/>
                      </a:lnTo>
                      <a:lnTo>
                        <a:pt x="9" y="74"/>
                      </a:lnTo>
                      <a:lnTo>
                        <a:pt x="9" y="66"/>
                      </a:lnTo>
                      <a:lnTo>
                        <a:pt x="14" y="58"/>
                      </a:lnTo>
                      <a:lnTo>
                        <a:pt x="35" y="31"/>
                      </a:lnTo>
                      <a:lnTo>
                        <a:pt x="35" y="22"/>
                      </a:lnTo>
                      <a:lnTo>
                        <a:pt x="60" y="8"/>
                      </a:lnTo>
                      <a:lnTo>
                        <a:pt x="63" y="8"/>
                      </a:lnTo>
                      <a:lnTo>
                        <a:pt x="73" y="5"/>
                      </a:lnTo>
                      <a:lnTo>
                        <a:pt x="99" y="5"/>
                      </a:lnTo>
                      <a:lnTo>
                        <a:pt x="104" y="0"/>
                      </a:lnTo>
                      <a:lnTo>
                        <a:pt x="167" y="8"/>
                      </a:lnTo>
                      <a:lnTo>
                        <a:pt x="167" y="26"/>
                      </a:lnTo>
                      <a:lnTo>
                        <a:pt x="175" y="26"/>
                      </a:lnTo>
                      <a:lnTo>
                        <a:pt x="180" y="31"/>
                      </a:lnTo>
                      <a:lnTo>
                        <a:pt x="190" y="34"/>
                      </a:lnTo>
                      <a:lnTo>
                        <a:pt x="175" y="39"/>
                      </a:lnTo>
                      <a:lnTo>
                        <a:pt x="162" y="26"/>
                      </a:lnTo>
                      <a:lnTo>
                        <a:pt x="135" y="13"/>
                      </a:lnTo>
                      <a:lnTo>
                        <a:pt x="86" y="13"/>
                      </a:lnTo>
                      <a:lnTo>
                        <a:pt x="81" y="18"/>
                      </a:lnTo>
                      <a:lnTo>
                        <a:pt x="76" y="18"/>
                      </a:lnTo>
                      <a:lnTo>
                        <a:pt x="73" y="22"/>
                      </a:lnTo>
                      <a:lnTo>
                        <a:pt x="22" y="61"/>
                      </a:lnTo>
                      <a:lnTo>
                        <a:pt x="22" y="66"/>
                      </a:lnTo>
                      <a:lnTo>
                        <a:pt x="14" y="120"/>
                      </a:lnTo>
                      <a:lnTo>
                        <a:pt x="19" y="126"/>
                      </a:lnTo>
                      <a:lnTo>
                        <a:pt x="19" y="138"/>
                      </a:lnTo>
                      <a:lnTo>
                        <a:pt x="22" y="143"/>
                      </a:lnTo>
                      <a:lnTo>
                        <a:pt x="22" y="165"/>
                      </a:lnTo>
                      <a:lnTo>
                        <a:pt x="32" y="165"/>
                      </a:lnTo>
                      <a:lnTo>
                        <a:pt x="68" y="196"/>
                      </a:lnTo>
                      <a:lnTo>
                        <a:pt x="68" y="206"/>
                      </a:lnTo>
                      <a:lnTo>
                        <a:pt x="73" y="206"/>
                      </a:lnTo>
                      <a:lnTo>
                        <a:pt x="81" y="209"/>
                      </a:lnTo>
                      <a:lnTo>
                        <a:pt x="126" y="216"/>
                      </a:lnTo>
                      <a:lnTo>
                        <a:pt x="130" y="209"/>
                      </a:lnTo>
                      <a:lnTo>
                        <a:pt x="149" y="209"/>
                      </a:lnTo>
                      <a:lnTo>
                        <a:pt x="152" y="206"/>
                      </a:lnTo>
                      <a:lnTo>
                        <a:pt x="175" y="196"/>
                      </a:lnTo>
                      <a:lnTo>
                        <a:pt x="190" y="175"/>
                      </a:lnTo>
                      <a:lnTo>
                        <a:pt x="193" y="97"/>
                      </a:lnTo>
                      <a:lnTo>
                        <a:pt x="190" y="94"/>
                      </a:lnTo>
                      <a:lnTo>
                        <a:pt x="190" y="61"/>
                      </a:lnTo>
                      <a:lnTo>
                        <a:pt x="203" y="61"/>
                      </a:lnTo>
                      <a:lnTo>
                        <a:pt x="208" y="87"/>
                      </a:lnTo>
                      <a:lnTo>
                        <a:pt x="211" y="94"/>
                      </a:lnTo>
                      <a:lnTo>
                        <a:pt x="198" y="193"/>
                      </a:lnTo>
                      <a:lnTo>
                        <a:pt x="190" y="193"/>
                      </a:lnTo>
                      <a:lnTo>
                        <a:pt x="170" y="216"/>
                      </a:lnTo>
                      <a:lnTo>
                        <a:pt x="167" y="216"/>
                      </a:lnTo>
                      <a:lnTo>
                        <a:pt x="152" y="219"/>
                      </a:lnTo>
                      <a:lnTo>
                        <a:pt x="144" y="229"/>
                      </a:lnTo>
                      <a:lnTo>
                        <a:pt x="109" y="229"/>
                      </a:lnTo>
                      <a:lnTo>
                        <a:pt x="104" y="234"/>
                      </a:lnTo>
                      <a:lnTo>
                        <a:pt x="99" y="2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8" name="Freeform 93">
                  <a:extLst>
                    <a:ext uri="{FF2B5EF4-FFF2-40B4-BE49-F238E27FC236}">
                      <a16:creationId xmlns:a16="http://schemas.microsoft.com/office/drawing/2014/main" id="{E9437CF9-329D-4A9B-B5F0-F695909236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10" y="1397"/>
                  <a:ext cx="77" cy="135"/>
                </a:xfrm>
                <a:custGeom>
                  <a:avLst/>
                  <a:gdLst>
                    <a:gd name="T0" fmla="*/ 34 w 105"/>
                    <a:gd name="T1" fmla="*/ 166 h 171"/>
                    <a:gd name="T2" fmla="*/ 34 w 105"/>
                    <a:gd name="T3" fmla="*/ 156 h 171"/>
                    <a:gd name="T4" fmla="*/ 29 w 105"/>
                    <a:gd name="T5" fmla="*/ 151 h 171"/>
                    <a:gd name="T6" fmla="*/ 26 w 105"/>
                    <a:gd name="T7" fmla="*/ 148 h 171"/>
                    <a:gd name="T8" fmla="*/ 26 w 105"/>
                    <a:gd name="T9" fmla="*/ 143 h 171"/>
                    <a:gd name="T10" fmla="*/ 29 w 105"/>
                    <a:gd name="T11" fmla="*/ 110 h 171"/>
                    <a:gd name="T12" fmla="*/ 26 w 105"/>
                    <a:gd name="T13" fmla="*/ 107 h 171"/>
                    <a:gd name="T14" fmla="*/ 26 w 105"/>
                    <a:gd name="T15" fmla="*/ 102 h 171"/>
                    <a:gd name="T16" fmla="*/ 16 w 105"/>
                    <a:gd name="T17" fmla="*/ 97 h 171"/>
                    <a:gd name="T18" fmla="*/ 11 w 105"/>
                    <a:gd name="T19" fmla="*/ 84 h 171"/>
                    <a:gd name="T20" fmla="*/ 8 w 105"/>
                    <a:gd name="T21" fmla="*/ 80 h 171"/>
                    <a:gd name="T22" fmla="*/ 3 w 105"/>
                    <a:gd name="T23" fmla="*/ 75 h 171"/>
                    <a:gd name="T24" fmla="*/ 3 w 105"/>
                    <a:gd name="T25" fmla="*/ 70 h 171"/>
                    <a:gd name="T26" fmla="*/ 3 w 105"/>
                    <a:gd name="T27" fmla="*/ 54 h 171"/>
                    <a:gd name="T28" fmla="*/ 0 w 105"/>
                    <a:gd name="T29" fmla="*/ 49 h 171"/>
                    <a:gd name="T30" fmla="*/ 0 w 105"/>
                    <a:gd name="T31" fmla="*/ 36 h 171"/>
                    <a:gd name="T32" fmla="*/ 3 w 105"/>
                    <a:gd name="T33" fmla="*/ 26 h 171"/>
                    <a:gd name="T34" fmla="*/ 26 w 105"/>
                    <a:gd name="T35" fmla="*/ 0 h 171"/>
                    <a:gd name="T36" fmla="*/ 29 w 105"/>
                    <a:gd name="T37" fmla="*/ 0 h 171"/>
                    <a:gd name="T38" fmla="*/ 37 w 105"/>
                    <a:gd name="T39" fmla="*/ 0 h 171"/>
                    <a:gd name="T40" fmla="*/ 48 w 105"/>
                    <a:gd name="T41" fmla="*/ 3 h 171"/>
                    <a:gd name="T42" fmla="*/ 73 w 105"/>
                    <a:gd name="T43" fmla="*/ 31 h 171"/>
                    <a:gd name="T44" fmla="*/ 73 w 105"/>
                    <a:gd name="T45" fmla="*/ 36 h 171"/>
                    <a:gd name="T46" fmla="*/ 100 w 105"/>
                    <a:gd name="T47" fmla="*/ 102 h 171"/>
                    <a:gd name="T48" fmla="*/ 105 w 105"/>
                    <a:gd name="T49" fmla="*/ 107 h 171"/>
                    <a:gd name="T50" fmla="*/ 105 w 105"/>
                    <a:gd name="T51" fmla="*/ 151 h 171"/>
                    <a:gd name="T52" fmla="*/ 100 w 105"/>
                    <a:gd name="T53" fmla="*/ 159 h 171"/>
                    <a:gd name="T54" fmla="*/ 91 w 105"/>
                    <a:gd name="T55" fmla="*/ 171 h 171"/>
                    <a:gd name="T56" fmla="*/ 87 w 105"/>
                    <a:gd name="T57" fmla="*/ 171 h 171"/>
                    <a:gd name="T58" fmla="*/ 60 w 105"/>
                    <a:gd name="T59" fmla="*/ 166 h 171"/>
                    <a:gd name="T60" fmla="*/ 56 w 105"/>
                    <a:gd name="T61" fmla="*/ 171 h 171"/>
                    <a:gd name="T62" fmla="*/ 37 w 105"/>
                    <a:gd name="T63" fmla="*/ 171 h 171"/>
                    <a:gd name="T64" fmla="*/ 34 w 105"/>
                    <a:gd name="T65" fmla="*/ 166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5" h="171">
                      <a:moveTo>
                        <a:pt x="34" y="166"/>
                      </a:moveTo>
                      <a:lnTo>
                        <a:pt x="34" y="156"/>
                      </a:lnTo>
                      <a:lnTo>
                        <a:pt x="29" y="151"/>
                      </a:lnTo>
                      <a:lnTo>
                        <a:pt x="26" y="148"/>
                      </a:lnTo>
                      <a:lnTo>
                        <a:pt x="26" y="143"/>
                      </a:lnTo>
                      <a:lnTo>
                        <a:pt x="29" y="110"/>
                      </a:lnTo>
                      <a:lnTo>
                        <a:pt x="26" y="107"/>
                      </a:lnTo>
                      <a:lnTo>
                        <a:pt x="26" y="102"/>
                      </a:lnTo>
                      <a:lnTo>
                        <a:pt x="16" y="97"/>
                      </a:lnTo>
                      <a:lnTo>
                        <a:pt x="11" y="84"/>
                      </a:lnTo>
                      <a:lnTo>
                        <a:pt x="8" y="80"/>
                      </a:lnTo>
                      <a:lnTo>
                        <a:pt x="3" y="75"/>
                      </a:lnTo>
                      <a:lnTo>
                        <a:pt x="3" y="70"/>
                      </a:lnTo>
                      <a:lnTo>
                        <a:pt x="3" y="54"/>
                      </a:lnTo>
                      <a:lnTo>
                        <a:pt x="0" y="49"/>
                      </a:lnTo>
                      <a:lnTo>
                        <a:pt x="0" y="36"/>
                      </a:lnTo>
                      <a:lnTo>
                        <a:pt x="3" y="26"/>
                      </a:lnTo>
                      <a:lnTo>
                        <a:pt x="26" y="0"/>
                      </a:lnTo>
                      <a:lnTo>
                        <a:pt x="29" y="0"/>
                      </a:lnTo>
                      <a:lnTo>
                        <a:pt x="37" y="0"/>
                      </a:lnTo>
                      <a:lnTo>
                        <a:pt x="48" y="3"/>
                      </a:lnTo>
                      <a:lnTo>
                        <a:pt x="73" y="31"/>
                      </a:lnTo>
                      <a:lnTo>
                        <a:pt x="73" y="36"/>
                      </a:lnTo>
                      <a:lnTo>
                        <a:pt x="100" y="102"/>
                      </a:lnTo>
                      <a:lnTo>
                        <a:pt x="105" y="107"/>
                      </a:lnTo>
                      <a:lnTo>
                        <a:pt x="105" y="151"/>
                      </a:lnTo>
                      <a:lnTo>
                        <a:pt x="100" y="159"/>
                      </a:lnTo>
                      <a:lnTo>
                        <a:pt x="91" y="171"/>
                      </a:lnTo>
                      <a:lnTo>
                        <a:pt x="87" y="171"/>
                      </a:lnTo>
                      <a:lnTo>
                        <a:pt x="60" y="166"/>
                      </a:lnTo>
                      <a:lnTo>
                        <a:pt x="56" y="171"/>
                      </a:lnTo>
                      <a:lnTo>
                        <a:pt x="37" y="171"/>
                      </a:lnTo>
                      <a:lnTo>
                        <a:pt x="34" y="166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9" name="Freeform 94">
                  <a:extLst>
                    <a:ext uri="{FF2B5EF4-FFF2-40B4-BE49-F238E27FC236}">
                      <a16:creationId xmlns:a16="http://schemas.microsoft.com/office/drawing/2014/main" id="{F3595669-508E-40EB-B10D-BB5F8A6978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73" y="1346"/>
                  <a:ext cx="114" cy="154"/>
                </a:xfrm>
                <a:custGeom>
                  <a:avLst/>
                  <a:gdLst>
                    <a:gd name="T0" fmla="*/ 49 w 156"/>
                    <a:gd name="T1" fmla="*/ 186 h 193"/>
                    <a:gd name="T2" fmla="*/ 0 w 156"/>
                    <a:gd name="T3" fmla="*/ 182 h 193"/>
                    <a:gd name="T4" fmla="*/ 0 w 156"/>
                    <a:gd name="T5" fmla="*/ 173 h 193"/>
                    <a:gd name="T6" fmla="*/ 8 w 156"/>
                    <a:gd name="T7" fmla="*/ 125 h 193"/>
                    <a:gd name="T8" fmla="*/ 13 w 156"/>
                    <a:gd name="T9" fmla="*/ 117 h 193"/>
                    <a:gd name="T10" fmla="*/ 65 w 156"/>
                    <a:gd name="T11" fmla="*/ 40 h 193"/>
                    <a:gd name="T12" fmla="*/ 71 w 156"/>
                    <a:gd name="T13" fmla="*/ 40 h 193"/>
                    <a:gd name="T14" fmla="*/ 120 w 156"/>
                    <a:gd name="T15" fmla="*/ 9 h 193"/>
                    <a:gd name="T16" fmla="*/ 120 w 156"/>
                    <a:gd name="T17" fmla="*/ 0 h 193"/>
                    <a:gd name="T18" fmla="*/ 141 w 156"/>
                    <a:gd name="T19" fmla="*/ 9 h 193"/>
                    <a:gd name="T20" fmla="*/ 141 w 156"/>
                    <a:gd name="T21" fmla="*/ 13 h 193"/>
                    <a:gd name="T22" fmla="*/ 141 w 156"/>
                    <a:gd name="T23" fmla="*/ 16 h 193"/>
                    <a:gd name="T24" fmla="*/ 146 w 156"/>
                    <a:gd name="T25" fmla="*/ 22 h 193"/>
                    <a:gd name="T26" fmla="*/ 146 w 156"/>
                    <a:gd name="T27" fmla="*/ 40 h 193"/>
                    <a:gd name="T28" fmla="*/ 151 w 156"/>
                    <a:gd name="T29" fmla="*/ 43 h 193"/>
                    <a:gd name="T30" fmla="*/ 151 w 156"/>
                    <a:gd name="T31" fmla="*/ 53 h 193"/>
                    <a:gd name="T32" fmla="*/ 156 w 156"/>
                    <a:gd name="T33" fmla="*/ 58 h 193"/>
                    <a:gd name="T34" fmla="*/ 156 w 156"/>
                    <a:gd name="T35" fmla="*/ 76 h 193"/>
                    <a:gd name="T36" fmla="*/ 146 w 156"/>
                    <a:gd name="T37" fmla="*/ 76 h 193"/>
                    <a:gd name="T38" fmla="*/ 120 w 156"/>
                    <a:gd name="T39" fmla="*/ 107 h 193"/>
                    <a:gd name="T40" fmla="*/ 115 w 156"/>
                    <a:gd name="T41" fmla="*/ 107 h 193"/>
                    <a:gd name="T42" fmla="*/ 106 w 156"/>
                    <a:gd name="T43" fmla="*/ 107 h 193"/>
                    <a:gd name="T44" fmla="*/ 102 w 156"/>
                    <a:gd name="T45" fmla="*/ 112 h 193"/>
                    <a:gd name="T46" fmla="*/ 84 w 156"/>
                    <a:gd name="T47" fmla="*/ 152 h 193"/>
                    <a:gd name="T48" fmla="*/ 88 w 156"/>
                    <a:gd name="T49" fmla="*/ 157 h 193"/>
                    <a:gd name="T50" fmla="*/ 71 w 156"/>
                    <a:gd name="T51" fmla="*/ 186 h 193"/>
                    <a:gd name="T52" fmla="*/ 62 w 156"/>
                    <a:gd name="T53" fmla="*/ 186 h 193"/>
                    <a:gd name="T54" fmla="*/ 53 w 156"/>
                    <a:gd name="T55" fmla="*/ 193 h 193"/>
                    <a:gd name="T56" fmla="*/ 49 w 156"/>
                    <a:gd name="T57" fmla="*/ 186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56" h="193">
                      <a:moveTo>
                        <a:pt x="49" y="186"/>
                      </a:moveTo>
                      <a:lnTo>
                        <a:pt x="0" y="182"/>
                      </a:lnTo>
                      <a:lnTo>
                        <a:pt x="0" y="173"/>
                      </a:lnTo>
                      <a:lnTo>
                        <a:pt x="8" y="125"/>
                      </a:lnTo>
                      <a:lnTo>
                        <a:pt x="13" y="117"/>
                      </a:lnTo>
                      <a:lnTo>
                        <a:pt x="65" y="40"/>
                      </a:lnTo>
                      <a:lnTo>
                        <a:pt x="71" y="40"/>
                      </a:lnTo>
                      <a:lnTo>
                        <a:pt x="120" y="9"/>
                      </a:lnTo>
                      <a:lnTo>
                        <a:pt x="120" y="0"/>
                      </a:lnTo>
                      <a:lnTo>
                        <a:pt x="141" y="9"/>
                      </a:lnTo>
                      <a:lnTo>
                        <a:pt x="141" y="13"/>
                      </a:lnTo>
                      <a:lnTo>
                        <a:pt x="141" y="16"/>
                      </a:lnTo>
                      <a:lnTo>
                        <a:pt x="146" y="22"/>
                      </a:lnTo>
                      <a:lnTo>
                        <a:pt x="146" y="40"/>
                      </a:lnTo>
                      <a:lnTo>
                        <a:pt x="151" y="43"/>
                      </a:lnTo>
                      <a:lnTo>
                        <a:pt x="151" y="53"/>
                      </a:lnTo>
                      <a:lnTo>
                        <a:pt x="156" y="58"/>
                      </a:lnTo>
                      <a:lnTo>
                        <a:pt x="156" y="76"/>
                      </a:lnTo>
                      <a:lnTo>
                        <a:pt x="146" y="76"/>
                      </a:lnTo>
                      <a:lnTo>
                        <a:pt x="120" y="107"/>
                      </a:lnTo>
                      <a:lnTo>
                        <a:pt x="115" y="107"/>
                      </a:lnTo>
                      <a:lnTo>
                        <a:pt x="106" y="107"/>
                      </a:lnTo>
                      <a:lnTo>
                        <a:pt x="102" y="112"/>
                      </a:lnTo>
                      <a:lnTo>
                        <a:pt x="84" y="152"/>
                      </a:lnTo>
                      <a:lnTo>
                        <a:pt x="88" y="157"/>
                      </a:lnTo>
                      <a:lnTo>
                        <a:pt x="71" y="186"/>
                      </a:lnTo>
                      <a:lnTo>
                        <a:pt x="62" y="186"/>
                      </a:lnTo>
                      <a:lnTo>
                        <a:pt x="53" y="193"/>
                      </a:lnTo>
                      <a:lnTo>
                        <a:pt x="49" y="186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grpSp>
              <p:nvGrpSpPr>
                <p:cNvPr id="60" name="Group 95">
                  <a:extLst>
                    <a:ext uri="{FF2B5EF4-FFF2-40B4-BE49-F238E27FC236}">
                      <a16:creationId xmlns:a16="http://schemas.microsoft.com/office/drawing/2014/main" id="{26B8B168-7DF8-4800-98A4-EBAE7953131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291" y="1463"/>
                  <a:ext cx="89" cy="97"/>
                  <a:chOff x="1411" y="1258"/>
                  <a:chExt cx="185" cy="188"/>
                </a:xfrm>
              </p:grpSpPr>
              <p:sp>
                <p:nvSpPr>
                  <p:cNvPr id="62" name="Freeform 96">
                    <a:extLst>
                      <a:ext uri="{FF2B5EF4-FFF2-40B4-BE49-F238E27FC236}">
                        <a16:creationId xmlns:a16="http://schemas.microsoft.com/office/drawing/2014/main" id="{71350303-4DDC-49C5-878E-56D4A026AB9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411" y="1278"/>
                    <a:ext cx="61" cy="168"/>
                  </a:xfrm>
                  <a:custGeom>
                    <a:avLst/>
                    <a:gdLst>
                      <a:gd name="T0" fmla="*/ 18 w 40"/>
                      <a:gd name="T1" fmla="*/ 103 h 109"/>
                      <a:gd name="T2" fmla="*/ 18 w 40"/>
                      <a:gd name="T3" fmla="*/ 36 h 109"/>
                      <a:gd name="T4" fmla="*/ 13 w 40"/>
                      <a:gd name="T5" fmla="*/ 36 h 109"/>
                      <a:gd name="T6" fmla="*/ 0 w 40"/>
                      <a:gd name="T7" fmla="*/ 26 h 109"/>
                      <a:gd name="T8" fmla="*/ 0 w 40"/>
                      <a:gd name="T9" fmla="*/ 25 h 109"/>
                      <a:gd name="T10" fmla="*/ 13 w 40"/>
                      <a:gd name="T11" fmla="*/ 10 h 109"/>
                      <a:gd name="T12" fmla="*/ 13 w 40"/>
                      <a:gd name="T13" fmla="*/ 0 h 109"/>
                      <a:gd name="T14" fmla="*/ 40 w 40"/>
                      <a:gd name="T15" fmla="*/ 0 h 109"/>
                      <a:gd name="T16" fmla="*/ 40 w 40"/>
                      <a:gd name="T17" fmla="*/ 10 h 109"/>
                      <a:gd name="T18" fmla="*/ 40 w 40"/>
                      <a:gd name="T19" fmla="*/ 100 h 109"/>
                      <a:gd name="T20" fmla="*/ 31 w 40"/>
                      <a:gd name="T21" fmla="*/ 103 h 109"/>
                      <a:gd name="T22" fmla="*/ 21 w 40"/>
                      <a:gd name="T23" fmla="*/ 109 h 109"/>
                      <a:gd name="T24" fmla="*/ 18 w 40"/>
                      <a:gd name="T25" fmla="*/ 103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0" h="109">
                        <a:moveTo>
                          <a:pt x="18" y="103"/>
                        </a:moveTo>
                        <a:lnTo>
                          <a:pt x="18" y="36"/>
                        </a:lnTo>
                        <a:lnTo>
                          <a:pt x="13" y="36"/>
                        </a:lnTo>
                        <a:lnTo>
                          <a:pt x="0" y="26"/>
                        </a:lnTo>
                        <a:lnTo>
                          <a:pt x="0" y="25"/>
                        </a:lnTo>
                        <a:lnTo>
                          <a:pt x="13" y="10"/>
                        </a:lnTo>
                        <a:lnTo>
                          <a:pt x="13" y="0"/>
                        </a:lnTo>
                        <a:lnTo>
                          <a:pt x="40" y="0"/>
                        </a:lnTo>
                        <a:lnTo>
                          <a:pt x="40" y="10"/>
                        </a:lnTo>
                        <a:lnTo>
                          <a:pt x="40" y="100"/>
                        </a:lnTo>
                        <a:lnTo>
                          <a:pt x="31" y="103"/>
                        </a:lnTo>
                        <a:lnTo>
                          <a:pt x="21" y="109"/>
                        </a:lnTo>
                        <a:lnTo>
                          <a:pt x="18" y="103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de-DE"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63" name="Freeform 97">
                    <a:extLst>
                      <a:ext uri="{FF2B5EF4-FFF2-40B4-BE49-F238E27FC236}">
                        <a16:creationId xmlns:a16="http://schemas.microsoft.com/office/drawing/2014/main" id="{85457814-0143-48D7-9855-6D8DA76E19D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499" y="1274"/>
                    <a:ext cx="40" cy="75"/>
                  </a:xfrm>
                  <a:custGeom>
                    <a:avLst/>
                    <a:gdLst>
                      <a:gd name="T0" fmla="*/ 9 w 26"/>
                      <a:gd name="T1" fmla="*/ 44 h 49"/>
                      <a:gd name="T2" fmla="*/ 4 w 26"/>
                      <a:gd name="T3" fmla="*/ 29 h 49"/>
                      <a:gd name="T4" fmla="*/ 13 w 26"/>
                      <a:gd name="T5" fmla="*/ 29 h 49"/>
                      <a:gd name="T6" fmla="*/ 0 w 26"/>
                      <a:gd name="T7" fmla="*/ 13 h 49"/>
                      <a:gd name="T8" fmla="*/ 4 w 26"/>
                      <a:gd name="T9" fmla="*/ 3 h 49"/>
                      <a:gd name="T10" fmla="*/ 18 w 26"/>
                      <a:gd name="T11" fmla="*/ 0 h 49"/>
                      <a:gd name="T12" fmla="*/ 18 w 26"/>
                      <a:gd name="T13" fmla="*/ 8 h 49"/>
                      <a:gd name="T14" fmla="*/ 18 w 26"/>
                      <a:gd name="T15" fmla="*/ 13 h 49"/>
                      <a:gd name="T16" fmla="*/ 26 w 26"/>
                      <a:gd name="T17" fmla="*/ 16 h 49"/>
                      <a:gd name="T18" fmla="*/ 26 w 26"/>
                      <a:gd name="T19" fmla="*/ 49 h 49"/>
                      <a:gd name="T20" fmla="*/ 18 w 26"/>
                      <a:gd name="T21" fmla="*/ 49 h 49"/>
                      <a:gd name="T22" fmla="*/ 13 w 26"/>
                      <a:gd name="T23" fmla="*/ 49 h 49"/>
                      <a:gd name="T24" fmla="*/ 9 w 26"/>
                      <a:gd name="T25" fmla="*/ 44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6" h="49">
                        <a:moveTo>
                          <a:pt x="9" y="44"/>
                        </a:moveTo>
                        <a:lnTo>
                          <a:pt x="4" y="29"/>
                        </a:lnTo>
                        <a:lnTo>
                          <a:pt x="13" y="29"/>
                        </a:lnTo>
                        <a:lnTo>
                          <a:pt x="0" y="13"/>
                        </a:lnTo>
                        <a:lnTo>
                          <a:pt x="4" y="3"/>
                        </a:lnTo>
                        <a:lnTo>
                          <a:pt x="18" y="0"/>
                        </a:lnTo>
                        <a:lnTo>
                          <a:pt x="18" y="8"/>
                        </a:lnTo>
                        <a:lnTo>
                          <a:pt x="18" y="13"/>
                        </a:lnTo>
                        <a:lnTo>
                          <a:pt x="26" y="16"/>
                        </a:lnTo>
                        <a:lnTo>
                          <a:pt x="26" y="49"/>
                        </a:lnTo>
                        <a:lnTo>
                          <a:pt x="18" y="49"/>
                        </a:lnTo>
                        <a:lnTo>
                          <a:pt x="13" y="49"/>
                        </a:lnTo>
                        <a:lnTo>
                          <a:pt x="9" y="4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de-DE"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64" name="Freeform 98">
                    <a:extLst>
                      <a:ext uri="{FF2B5EF4-FFF2-40B4-BE49-F238E27FC236}">
                        <a16:creationId xmlns:a16="http://schemas.microsoft.com/office/drawing/2014/main" id="{0EE378E4-ECF4-4C00-B41A-BBAED3B20CF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6" y="1258"/>
                    <a:ext cx="50" cy="91"/>
                  </a:xfrm>
                  <a:custGeom>
                    <a:avLst/>
                    <a:gdLst>
                      <a:gd name="T0" fmla="*/ 5 w 33"/>
                      <a:gd name="T1" fmla="*/ 54 h 59"/>
                      <a:gd name="T2" fmla="*/ 5 w 33"/>
                      <a:gd name="T3" fmla="*/ 26 h 59"/>
                      <a:gd name="T4" fmla="*/ 0 w 33"/>
                      <a:gd name="T5" fmla="*/ 23 h 59"/>
                      <a:gd name="T6" fmla="*/ 0 w 33"/>
                      <a:gd name="T7" fmla="*/ 13 h 59"/>
                      <a:gd name="T8" fmla="*/ 10 w 33"/>
                      <a:gd name="T9" fmla="*/ 13 h 59"/>
                      <a:gd name="T10" fmla="*/ 10 w 33"/>
                      <a:gd name="T11" fmla="*/ 0 h 59"/>
                      <a:gd name="T12" fmla="*/ 23 w 33"/>
                      <a:gd name="T13" fmla="*/ 0 h 59"/>
                      <a:gd name="T14" fmla="*/ 23 w 33"/>
                      <a:gd name="T15" fmla="*/ 18 h 59"/>
                      <a:gd name="T16" fmla="*/ 33 w 33"/>
                      <a:gd name="T17" fmla="*/ 18 h 59"/>
                      <a:gd name="T18" fmla="*/ 33 w 33"/>
                      <a:gd name="T19" fmla="*/ 31 h 59"/>
                      <a:gd name="T20" fmla="*/ 23 w 33"/>
                      <a:gd name="T21" fmla="*/ 31 h 59"/>
                      <a:gd name="T22" fmla="*/ 18 w 33"/>
                      <a:gd name="T23" fmla="*/ 31 h 59"/>
                      <a:gd name="T24" fmla="*/ 18 w 33"/>
                      <a:gd name="T25" fmla="*/ 38 h 59"/>
                      <a:gd name="T26" fmla="*/ 10 w 33"/>
                      <a:gd name="T27" fmla="*/ 59 h 59"/>
                      <a:gd name="T28" fmla="*/ 5 w 33"/>
                      <a:gd name="T29" fmla="*/ 54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3" h="59">
                        <a:moveTo>
                          <a:pt x="5" y="54"/>
                        </a:moveTo>
                        <a:lnTo>
                          <a:pt x="5" y="26"/>
                        </a:lnTo>
                        <a:lnTo>
                          <a:pt x="0" y="23"/>
                        </a:lnTo>
                        <a:lnTo>
                          <a:pt x="0" y="13"/>
                        </a:lnTo>
                        <a:lnTo>
                          <a:pt x="10" y="13"/>
                        </a:lnTo>
                        <a:lnTo>
                          <a:pt x="10" y="0"/>
                        </a:lnTo>
                        <a:lnTo>
                          <a:pt x="23" y="0"/>
                        </a:lnTo>
                        <a:lnTo>
                          <a:pt x="23" y="18"/>
                        </a:lnTo>
                        <a:lnTo>
                          <a:pt x="33" y="18"/>
                        </a:lnTo>
                        <a:lnTo>
                          <a:pt x="33" y="31"/>
                        </a:lnTo>
                        <a:lnTo>
                          <a:pt x="23" y="31"/>
                        </a:lnTo>
                        <a:lnTo>
                          <a:pt x="18" y="31"/>
                        </a:lnTo>
                        <a:lnTo>
                          <a:pt x="18" y="38"/>
                        </a:lnTo>
                        <a:lnTo>
                          <a:pt x="10" y="59"/>
                        </a:lnTo>
                        <a:lnTo>
                          <a:pt x="5" y="5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de-DE"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65" name="Freeform 99">
                    <a:extLst>
                      <a:ext uri="{FF2B5EF4-FFF2-40B4-BE49-F238E27FC236}">
                        <a16:creationId xmlns:a16="http://schemas.microsoft.com/office/drawing/2014/main" id="{04E003DC-C837-4059-950B-F45310EFFC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436" y="1286"/>
                    <a:ext cx="16" cy="99"/>
                  </a:xfrm>
                  <a:custGeom>
                    <a:avLst/>
                    <a:gdLst>
                      <a:gd name="T0" fmla="*/ 11 w 11"/>
                      <a:gd name="T1" fmla="*/ 64 h 64"/>
                      <a:gd name="T2" fmla="*/ 11 w 11"/>
                      <a:gd name="T3" fmla="*/ 23 h 64"/>
                      <a:gd name="T4" fmla="*/ 7 w 11"/>
                      <a:gd name="T5" fmla="*/ 15 h 64"/>
                      <a:gd name="T6" fmla="*/ 7 w 11"/>
                      <a:gd name="T7" fmla="*/ 17 h 64"/>
                      <a:gd name="T8" fmla="*/ 3 w 11"/>
                      <a:gd name="T9" fmla="*/ 0 h 64"/>
                      <a:gd name="T10" fmla="*/ 0 w 11"/>
                      <a:gd name="T11" fmla="*/ 0 h 64"/>
                      <a:gd name="T12" fmla="*/ 3 w 11"/>
                      <a:gd name="T13" fmla="*/ 17 h 64"/>
                      <a:gd name="T14" fmla="*/ 8 w 11"/>
                      <a:gd name="T15" fmla="*/ 25 h 64"/>
                      <a:gd name="T16" fmla="*/ 8 w 11"/>
                      <a:gd name="T17" fmla="*/ 23 h 64"/>
                      <a:gd name="T18" fmla="*/ 8 w 11"/>
                      <a:gd name="T19" fmla="*/ 64 h 64"/>
                      <a:gd name="T20" fmla="*/ 11 w 11"/>
                      <a:gd name="T21" fmla="*/ 64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1" h="64">
                        <a:moveTo>
                          <a:pt x="11" y="64"/>
                        </a:moveTo>
                        <a:lnTo>
                          <a:pt x="11" y="23"/>
                        </a:lnTo>
                        <a:lnTo>
                          <a:pt x="7" y="15"/>
                        </a:lnTo>
                        <a:lnTo>
                          <a:pt x="7" y="17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3" y="17"/>
                        </a:lnTo>
                        <a:lnTo>
                          <a:pt x="8" y="25"/>
                        </a:lnTo>
                        <a:lnTo>
                          <a:pt x="8" y="23"/>
                        </a:lnTo>
                        <a:lnTo>
                          <a:pt x="8" y="64"/>
                        </a:lnTo>
                        <a:lnTo>
                          <a:pt x="11" y="6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de-DE"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66" name="Freeform 100">
                    <a:extLst>
                      <a:ext uri="{FF2B5EF4-FFF2-40B4-BE49-F238E27FC236}">
                        <a16:creationId xmlns:a16="http://schemas.microsoft.com/office/drawing/2014/main" id="{95D56CCC-E269-4B5E-9DFB-3B9DEE854AA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421" y="1305"/>
                    <a:ext cx="22" cy="9"/>
                  </a:xfrm>
                  <a:custGeom>
                    <a:avLst/>
                    <a:gdLst>
                      <a:gd name="T0" fmla="*/ 12 w 15"/>
                      <a:gd name="T1" fmla="*/ 3 h 6"/>
                      <a:gd name="T2" fmla="*/ 0 w 15"/>
                      <a:gd name="T3" fmla="*/ 0 h 6"/>
                      <a:gd name="T4" fmla="*/ 0 w 15"/>
                      <a:gd name="T5" fmla="*/ 6 h 6"/>
                      <a:gd name="T6" fmla="*/ 15 w 15"/>
                      <a:gd name="T7" fmla="*/ 3 h 6"/>
                      <a:gd name="T8" fmla="*/ 15 w 15"/>
                      <a:gd name="T9" fmla="*/ 0 h 6"/>
                      <a:gd name="T10" fmla="*/ 2 w 15"/>
                      <a:gd name="T11" fmla="*/ 3 h 6"/>
                      <a:gd name="T12" fmla="*/ 4 w 15"/>
                      <a:gd name="T13" fmla="*/ 5 h 6"/>
                      <a:gd name="T14" fmla="*/ 4 w 15"/>
                      <a:gd name="T15" fmla="*/ 1 h 6"/>
                      <a:gd name="T16" fmla="*/ 2 w 15"/>
                      <a:gd name="T17" fmla="*/ 3 h 6"/>
                      <a:gd name="T18" fmla="*/ 12 w 15"/>
                      <a:gd name="T19" fmla="*/ 6 h 6"/>
                      <a:gd name="T20" fmla="*/ 12 w 15"/>
                      <a:gd name="T21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6">
                        <a:moveTo>
                          <a:pt x="12" y="3"/>
                        </a:moveTo>
                        <a:lnTo>
                          <a:pt x="0" y="0"/>
                        </a:lnTo>
                        <a:lnTo>
                          <a:pt x="0" y="6"/>
                        </a:lnTo>
                        <a:lnTo>
                          <a:pt x="15" y="3"/>
                        </a:lnTo>
                        <a:lnTo>
                          <a:pt x="15" y="0"/>
                        </a:lnTo>
                        <a:lnTo>
                          <a:pt x="2" y="3"/>
                        </a:lnTo>
                        <a:lnTo>
                          <a:pt x="4" y="5"/>
                        </a:lnTo>
                        <a:lnTo>
                          <a:pt x="4" y="1"/>
                        </a:lnTo>
                        <a:lnTo>
                          <a:pt x="2" y="3"/>
                        </a:lnTo>
                        <a:lnTo>
                          <a:pt x="12" y="6"/>
                        </a:lnTo>
                        <a:lnTo>
                          <a:pt x="12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de-DE">
                      <a:latin typeface="Arial Narrow" panose="020B0606020202030204" pitchFamily="34" charset="0"/>
                    </a:endParaRPr>
                  </a:p>
                </p:txBody>
              </p:sp>
            </p:grpSp>
            <p:sp>
              <p:nvSpPr>
                <p:cNvPr id="61" name="Freeform 101">
                  <a:extLst>
                    <a:ext uri="{FF2B5EF4-FFF2-40B4-BE49-F238E27FC236}">
                      <a16:creationId xmlns:a16="http://schemas.microsoft.com/office/drawing/2014/main" id="{D1DAA15C-DECD-42A9-A2A9-EA6C9D0116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79" y="1342"/>
                  <a:ext cx="13" cy="8"/>
                </a:xfrm>
                <a:custGeom>
                  <a:avLst/>
                  <a:gdLst>
                    <a:gd name="T0" fmla="*/ 18 w 18"/>
                    <a:gd name="T1" fmla="*/ 6 h 9"/>
                    <a:gd name="T2" fmla="*/ 10 w 18"/>
                    <a:gd name="T3" fmla="*/ 6 h 9"/>
                    <a:gd name="T4" fmla="*/ 12 w 18"/>
                    <a:gd name="T5" fmla="*/ 8 h 9"/>
                    <a:gd name="T6" fmla="*/ 12 w 18"/>
                    <a:gd name="T7" fmla="*/ 3 h 9"/>
                    <a:gd name="T8" fmla="*/ 2 w 18"/>
                    <a:gd name="T9" fmla="*/ 3 h 9"/>
                    <a:gd name="T10" fmla="*/ 3 w 18"/>
                    <a:gd name="T11" fmla="*/ 5 h 9"/>
                    <a:gd name="T12" fmla="*/ 3 w 18"/>
                    <a:gd name="T13" fmla="*/ 0 h 9"/>
                    <a:gd name="T14" fmla="*/ 0 w 18"/>
                    <a:gd name="T15" fmla="*/ 0 h 9"/>
                    <a:gd name="T16" fmla="*/ 0 w 18"/>
                    <a:gd name="T17" fmla="*/ 6 h 9"/>
                    <a:gd name="T18" fmla="*/ 10 w 18"/>
                    <a:gd name="T19" fmla="*/ 6 h 9"/>
                    <a:gd name="T20" fmla="*/ 8 w 18"/>
                    <a:gd name="T21" fmla="*/ 5 h 9"/>
                    <a:gd name="T22" fmla="*/ 8 w 18"/>
                    <a:gd name="T23" fmla="*/ 9 h 9"/>
                    <a:gd name="T24" fmla="*/ 18 w 18"/>
                    <a:gd name="T25" fmla="*/ 9 h 9"/>
                    <a:gd name="T26" fmla="*/ 18 w 18"/>
                    <a:gd name="T27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9">
                      <a:moveTo>
                        <a:pt x="18" y="6"/>
                      </a:moveTo>
                      <a:lnTo>
                        <a:pt x="10" y="6"/>
                      </a:lnTo>
                      <a:lnTo>
                        <a:pt x="12" y="8"/>
                      </a:lnTo>
                      <a:lnTo>
                        <a:pt x="12" y="3"/>
                      </a:lnTo>
                      <a:lnTo>
                        <a:pt x="2" y="3"/>
                      </a:lnTo>
                      <a:lnTo>
                        <a:pt x="3" y="5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0" y="6"/>
                      </a:lnTo>
                      <a:lnTo>
                        <a:pt x="8" y="5"/>
                      </a:lnTo>
                      <a:lnTo>
                        <a:pt x="8" y="9"/>
                      </a:lnTo>
                      <a:lnTo>
                        <a:pt x="18" y="9"/>
                      </a:lnTo>
                      <a:lnTo>
                        <a:pt x="18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43" name="Group 102">
                <a:extLst>
                  <a:ext uri="{FF2B5EF4-FFF2-40B4-BE49-F238E27FC236}">
                    <a16:creationId xmlns:a16="http://schemas.microsoft.com/office/drawing/2014/main" id="{60E6C644-CF69-4BCB-81B5-B3118321B3A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74" y="1978"/>
                <a:ext cx="141" cy="323"/>
                <a:chOff x="3145" y="2996"/>
                <a:chExt cx="234" cy="556"/>
              </a:xfrm>
            </p:grpSpPr>
            <p:sp>
              <p:nvSpPr>
                <p:cNvPr id="44" name="Rectangle 103">
                  <a:extLst>
                    <a:ext uri="{FF2B5EF4-FFF2-40B4-BE49-F238E27FC236}">
                      <a16:creationId xmlns:a16="http://schemas.microsoft.com/office/drawing/2014/main" id="{C2E62A73-E4CD-4626-AE05-BEA8D52D1C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45" y="3318"/>
                  <a:ext cx="234" cy="234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905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46800" rIns="0" bIns="46800" anchor="ctr"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5" name="Oval 104">
                  <a:extLst>
                    <a:ext uri="{FF2B5EF4-FFF2-40B4-BE49-F238E27FC236}">
                      <a16:creationId xmlns:a16="http://schemas.microsoft.com/office/drawing/2014/main" id="{B459A471-715E-4B88-8919-B1FA8B7CBC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45" y="3198"/>
                  <a:ext cx="234" cy="218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9050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46800" rIns="0" bIns="46800" anchor="ctr"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6" name="Oval 105">
                  <a:extLst>
                    <a:ext uri="{FF2B5EF4-FFF2-40B4-BE49-F238E27FC236}">
                      <a16:creationId xmlns:a16="http://schemas.microsoft.com/office/drawing/2014/main" id="{B8ED6A5F-E6EA-42EB-9E8D-9A736EB231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45" y="2996"/>
                  <a:ext cx="234" cy="218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9050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46800" rIns="0" bIns="46800" anchor="ctr"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</p:grpSp>
        <p:grpSp>
          <p:nvGrpSpPr>
            <p:cNvPr id="33" name="Group 106">
              <a:extLst>
                <a:ext uri="{FF2B5EF4-FFF2-40B4-BE49-F238E27FC236}">
                  <a16:creationId xmlns:a16="http://schemas.microsoft.com/office/drawing/2014/main" id="{8D2953D2-CA90-44B4-A449-FE199C0EAF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62" y="2352"/>
              <a:ext cx="306" cy="147"/>
              <a:chOff x="2587" y="1547"/>
              <a:chExt cx="1589" cy="726"/>
            </a:xfrm>
          </p:grpSpPr>
          <p:sp>
            <p:nvSpPr>
              <p:cNvPr id="34" name="Freeform 107">
                <a:extLst>
                  <a:ext uri="{FF2B5EF4-FFF2-40B4-BE49-F238E27FC236}">
                    <a16:creationId xmlns:a16="http://schemas.microsoft.com/office/drawing/2014/main" id="{7EDDB715-0D92-4270-B086-352DA18E975D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587" y="1547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5" name="Freeform 108">
                <a:extLst>
                  <a:ext uri="{FF2B5EF4-FFF2-40B4-BE49-F238E27FC236}">
                    <a16:creationId xmlns:a16="http://schemas.microsoft.com/office/drawing/2014/main" id="{AD3F1744-5EEE-48FD-A149-42521088A03D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30" y="1619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6" name="Freeform 109">
                <a:extLst>
                  <a:ext uri="{FF2B5EF4-FFF2-40B4-BE49-F238E27FC236}">
                    <a16:creationId xmlns:a16="http://schemas.microsoft.com/office/drawing/2014/main" id="{3058F371-3E2B-4021-97BB-C0396DD0B57B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74" y="1660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7" name="Freeform 110">
                <a:extLst>
                  <a:ext uri="{FF2B5EF4-FFF2-40B4-BE49-F238E27FC236}">
                    <a16:creationId xmlns:a16="http://schemas.microsoft.com/office/drawing/2014/main" id="{E7A800E0-1820-4C02-A167-136EBF2B4C9A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3212" y="1828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8" name="Freeform 111">
                <a:extLst>
                  <a:ext uri="{FF2B5EF4-FFF2-40B4-BE49-F238E27FC236}">
                    <a16:creationId xmlns:a16="http://schemas.microsoft.com/office/drawing/2014/main" id="{BF1CE547-F546-4CAF-A9C7-90C657F39A8A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44" y="1807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9" name="Freeform 112">
                <a:extLst>
                  <a:ext uri="{FF2B5EF4-FFF2-40B4-BE49-F238E27FC236}">
                    <a16:creationId xmlns:a16="http://schemas.microsoft.com/office/drawing/2014/main" id="{B04BC1B7-3A97-4F0E-A59E-89644D9416A3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11" y="1848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0" name="Freeform 113">
                <a:extLst>
                  <a:ext uri="{FF2B5EF4-FFF2-40B4-BE49-F238E27FC236}">
                    <a16:creationId xmlns:a16="http://schemas.microsoft.com/office/drawing/2014/main" id="{2EDF0E0F-68F8-4C73-8716-7E9463638354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97" y="2052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</p:grpSp>
      <p:grpSp>
        <p:nvGrpSpPr>
          <p:cNvPr id="67" name="Group 114">
            <a:extLst>
              <a:ext uri="{FF2B5EF4-FFF2-40B4-BE49-F238E27FC236}">
                <a16:creationId xmlns:a16="http://schemas.microsoft.com/office/drawing/2014/main" id="{FAB1C2B2-727E-4864-B143-77CBFB9C3517}"/>
              </a:ext>
            </a:extLst>
          </p:cNvPr>
          <p:cNvGrpSpPr>
            <a:grpSpLocks/>
          </p:cNvGrpSpPr>
          <p:nvPr/>
        </p:nvGrpSpPr>
        <p:grpSpPr bwMode="auto">
          <a:xfrm>
            <a:off x="2671763" y="4530376"/>
            <a:ext cx="717550" cy="354012"/>
            <a:chOff x="2587" y="1547"/>
            <a:chExt cx="1589" cy="726"/>
          </a:xfrm>
        </p:grpSpPr>
        <p:sp>
          <p:nvSpPr>
            <p:cNvPr id="68" name="Freeform 115">
              <a:extLst>
                <a:ext uri="{FF2B5EF4-FFF2-40B4-BE49-F238E27FC236}">
                  <a16:creationId xmlns:a16="http://schemas.microsoft.com/office/drawing/2014/main" id="{E40DDC0B-6E5A-4E44-A18D-7380EF03F556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587" y="1547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69" name="Freeform 116">
              <a:extLst>
                <a:ext uri="{FF2B5EF4-FFF2-40B4-BE49-F238E27FC236}">
                  <a16:creationId xmlns:a16="http://schemas.microsoft.com/office/drawing/2014/main" id="{1B7E3CD1-1204-4B63-8E1B-C9123E376FB3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30" y="1619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70" name="Freeform 117">
              <a:extLst>
                <a:ext uri="{FF2B5EF4-FFF2-40B4-BE49-F238E27FC236}">
                  <a16:creationId xmlns:a16="http://schemas.microsoft.com/office/drawing/2014/main" id="{7AD3CEC2-C002-4365-B5BB-C1D21618FDE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74" y="1660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71" name="Freeform 118">
              <a:extLst>
                <a:ext uri="{FF2B5EF4-FFF2-40B4-BE49-F238E27FC236}">
                  <a16:creationId xmlns:a16="http://schemas.microsoft.com/office/drawing/2014/main" id="{718D4598-82E5-438A-B057-2F6A7E3C663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3212" y="1828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72" name="Freeform 119">
              <a:extLst>
                <a:ext uri="{FF2B5EF4-FFF2-40B4-BE49-F238E27FC236}">
                  <a16:creationId xmlns:a16="http://schemas.microsoft.com/office/drawing/2014/main" id="{D2EF8EA5-D0A5-4AF0-B01E-C05EFFDD4C0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44" y="1807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73" name="Freeform 120">
              <a:extLst>
                <a:ext uri="{FF2B5EF4-FFF2-40B4-BE49-F238E27FC236}">
                  <a16:creationId xmlns:a16="http://schemas.microsoft.com/office/drawing/2014/main" id="{F6667ACB-3B0E-43C1-B396-CFEC44AC54E2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11" y="1848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74" name="Freeform 121">
              <a:extLst>
                <a:ext uri="{FF2B5EF4-FFF2-40B4-BE49-F238E27FC236}">
                  <a16:creationId xmlns:a16="http://schemas.microsoft.com/office/drawing/2014/main" id="{88099F03-93EA-4634-A50E-02449D72B2C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97" y="2052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75" name="AutoShape 122">
            <a:extLst>
              <a:ext uri="{FF2B5EF4-FFF2-40B4-BE49-F238E27FC236}">
                <a16:creationId xmlns:a16="http://schemas.microsoft.com/office/drawing/2014/main" id="{E78D7BFB-CB93-46F9-84BD-F968948A59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225" y="3209925"/>
            <a:ext cx="306388" cy="1260022"/>
          </a:xfrm>
          <a:prstGeom prst="downArrow">
            <a:avLst>
              <a:gd name="adj1" fmla="val 50000"/>
              <a:gd name="adj2" fmla="val 44948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76" name="Text Box 124">
            <a:extLst>
              <a:ext uri="{FF2B5EF4-FFF2-40B4-BE49-F238E27FC236}">
                <a16:creationId xmlns:a16="http://schemas.microsoft.com/office/drawing/2014/main" id="{32182120-A036-460D-9753-BC84F786AF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0813" y="4865066"/>
            <a:ext cx="1693862" cy="923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38188" indent="-266700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96975" indent="-268288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54175" indent="-266700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112963" indent="-268288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701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30273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845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9417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SzPct val="75000"/>
              <a:buFont typeface="Wingdings" panose="05000000000000000000" pitchFamily="2" charset="2"/>
              <a:buNone/>
            </a:pPr>
            <a:r>
              <a:rPr lang="de-DE" altLang="de-DE" sz="2000" dirty="0">
                <a:latin typeface="Arial Narrow" panose="020B0606020202030204" pitchFamily="34" charset="0"/>
              </a:rPr>
              <a:t>dieser öffentliche Schlüssel wird verwendet.</a:t>
            </a:r>
          </a:p>
        </p:txBody>
      </p:sp>
      <p:sp>
        <p:nvSpPr>
          <p:cNvPr id="77" name="Rectangle 151">
            <a:extLst>
              <a:ext uri="{FF2B5EF4-FFF2-40B4-BE49-F238E27FC236}">
                <a16:creationId xmlns:a16="http://schemas.microsoft.com/office/drawing/2014/main" id="{D7D25425-4024-4C32-B077-E4E0A4F430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788" y="4260292"/>
            <a:ext cx="1703387" cy="148141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endParaRPr lang="de-DE">
              <a:latin typeface="Arial Narrow" panose="020B0606020202030204" pitchFamily="34" charset="0"/>
            </a:endParaRPr>
          </a:p>
        </p:txBody>
      </p:sp>
      <p:grpSp>
        <p:nvGrpSpPr>
          <p:cNvPr id="78" name="Group 251">
            <a:extLst>
              <a:ext uri="{FF2B5EF4-FFF2-40B4-BE49-F238E27FC236}">
                <a16:creationId xmlns:a16="http://schemas.microsoft.com/office/drawing/2014/main" id="{94A0BF6B-9CCC-4EC2-9F45-289A1B209D60}"/>
              </a:ext>
            </a:extLst>
          </p:cNvPr>
          <p:cNvGrpSpPr>
            <a:grpSpLocks/>
          </p:cNvGrpSpPr>
          <p:nvPr/>
        </p:nvGrpSpPr>
        <p:grpSpPr bwMode="auto">
          <a:xfrm>
            <a:off x="941388" y="2476500"/>
            <a:ext cx="1597025" cy="2033261"/>
            <a:chOff x="593" y="1746"/>
            <a:chExt cx="1006" cy="830"/>
          </a:xfrm>
        </p:grpSpPr>
        <p:sp>
          <p:nvSpPr>
            <p:cNvPr id="79" name="Rectangle 123">
              <a:extLst>
                <a:ext uri="{FF2B5EF4-FFF2-40B4-BE49-F238E27FC236}">
                  <a16:creationId xmlns:a16="http://schemas.microsoft.com/office/drawing/2014/main" id="{8F97FF98-2BD4-4CFF-BCF1-285F28F2F29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22" y="1746"/>
              <a:ext cx="877" cy="7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80" name="AutoShape 152">
              <a:extLst>
                <a:ext uri="{FF2B5EF4-FFF2-40B4-BE49-F238E27FC236}">
                  <a16:creationId xmlns:a16="http://schemas.microsoft.com/office/drawing/2014/main" id="{8A600428-13FF-4F24-9BB2-061B7F8FC98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93" y="1746"/>
              <a:ext cx="193" cy="830"/>
            </a:xfrm>
            <a:prstGeom prst="downArrow">
              <a:avLst>
                <a:gd name="adj1" fmla="val 50259"/>
                <a:gd name="adj2" fmla="val 54393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81" name="Group 154">
            <a:extLst>
              <a:ext uri="{FF2B5EF4-FFF2-40B4-BE49-F238E27FC236}">
                <a16:creationId xmlns:a16="http://schemas.microsoft.com/office/drawing/2014/main" id="{7B196771-BAB0-443C-9FB0-0B5CD43796AC}"/>
              </a:ext>
            </a:extLst>
          </p:cNvPr>
          <p:cNvGrpSpPr>
            <a:grpSpLocks/>
          </p:cNvGrpSpPr>
          <p:nvPr/>
        </p:nvGrpSpPr>
        <p:grpSpPr bwMode="auto">
          <a:xfrm>
            <a:off x="5479431" y="4577523"/>
            <a:ext cx="1030287" cy="549275"/>
            <a:chOff x="1226" y="2575"/>
            <a:chExt cx="781" cy="460"/>
          </a:xfrm>
        </p:grpSpPr>
        <p:sp>
          <p:nvSpPr>
            <p:cNvPr id="82" name="Rectangle 155">
              <a:extLst>
                <a:ext uri="{FF2B5EF4-FFF2-40B4-BE49-F238E27FC236}">
                  <a16:creationId xmlns:a16="http://schemas.microsoft.com/office/drawing/2014/main" id="{51062872-8905-44EF-A62D-69A2171DBF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2575"/>
              <a:ext cx="781" cy="460"/>
            </a:xfrm>
            <a:prstGeom prst="rect">
              <a:avLst/>
            </a:prstGeom>
            <a:solidFill>
              <a:srgbClr val="D2CFBA"/>
            </a:solidFill>
            <a:ln w="1905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83" name="AutoShape 156">
              <a:extLst>
                <a:ext uri="{FF2B5EF4-FFF2-40B4-BE49-F238E27FC236}">
                  <a16:creationId xmlns:a16="http://schemas.microsoft.com/office/drawing/2014/main" id="{959248A8-0339-4561-99C6-39A311D115C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226" y="2747"/>
              <a:ext cx="781" cy="288"/>
            </a:xfrm>
            <a:custGeom>
              <a:avLst/>
              <a:gdLst>
                <a:gd name="G0" fmla="+- 7660 0 0"/>
                <a:gd name="G1" fmla="+- 21600 0 7660"/>
                <a:gd name="G2" fmla="*/ 7660 1 2"/>
                <a:gd name="G3" fmla="+- 21600 0 G2"/>
                <a:gd name="G4" fmla="+/ 7660 21600 2"/>
                <a:gd name="G5" fmla="+/ G1 0 2"/>
                <a:gd name="G6" fmla="*/ 21600 21600 7660"/>
                <a:gd name="G7" fmla="*/ G6 1 2"/>
                <a:gd name="G8" fmla="+- 21600 0 G7"/>
                <a:gd name="G9" fmla="*/ 21600 1 2"/>
                <a:gd name="G10" fmla="+- 7660 0 G9"/>
                <a:gd name="G11" fmla="?: G10 G8 0"/>
                <a:gd name="G12" fmla="?: G10 G7 21600"/>
                <a:gd name="T0" fmla="*/ 17770 w 21600"/>
                <a:gd name="T1" fmla="*/ 10800 h 21600"/>
                <a:gd name="T2" fmla="*/ 10800 w 21600"/>
                <a:gd name="T3" fmla="*/ 21600 h 21600"/>
                <a:gd name="T4" fmla="*/ 3830 w 21600"/>
                <a:gd name="T5" fmla="*/ 10800 h 21600"/>
                <a:gd name="T6" fmla="*/ 10800 w 21600"/>
                <a:gd name="T7" fmla="*/ 0 h 21600"/>
                <a:gd name="T8" fmla="*/ 5630 w 21600"/>
                <a:gd name="T9" fmla="*/ 5630 h 21600"/>
                <a:gd name="T10" fmla="*/ 15970 w 21600"/>
                <a:gd name="T11" fmla="*/ 1597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660" y="21600"/>
                  </a:lnTo>
                  <a:lnTo>
                    <a:pt x="1394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2CFB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84" name="AutoShape 157">
              <a:extLst>
                <a:ext uri="{FF2B5EF4-FFF2-40B4-BE49-F238E27FC236}">
                  <a16:creationId xmlns:a16="http://schemas.microsoft.com/office/drawing/2014/main" id="{9D5C35C0-A6A3-4692-98A7-70948B9AB9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2575"/>
              <a:ext cx="781" cy="172"/>
            </a:xfrm>
            <a:custGeom>
              <a:avLst/>
              <a:gdLst>
                <a:gd name="G0" fmla="+- 7660 0 0"/>
                <a:gd name="G1" fmla="+- 21600 0 7660"/>
                <a:gd name="G2" fmla="*/ 7660 1 2"/>
                <a:gd name="G3" fmla="+- 21600 0 G2"/>
                <a:gd name="G4" fmla="+/ 7660 21600 2"/>
                <a:gd name="G5" fmla="+/ G1 0 2"/>
                <a:gd name="G6" fmla="*/ 21600 21600 7660"/>
                <a:gd name="G7" fmla="*/ G6 1 2"/>
                <a:gd name="G8" fmla="+- 21600 0 G7"/>
                <a:gd name="G9" fmla="*/ 21600 1 2"/>
                <a:gd name="G10" fmla="+- 7660 0 G9"/>
                <a:gd name="G11" fmla="?: G10 G8 0"/>
                <a:gd name="G12" fmla="?: G10 G7 21600"/>
                <a:gd name="T0" fmla="*/ 17770 w 21600"/>
                <a:gd name="T1" fmla="*/ 10800 h 21600"/>
                <a:gd name="T2" fmla="*/ 10800 w 21600"/>
                <a:gd name="T3" fmla="*/ 21600 h 21600"/>
                <a:gd name="T4" fmla="*/ 3830 w 21600"/>
                <a:gd name="T5" fmla="*/ 10800 h 21600"/>
                <a:gd name="T6" fmla="*/ 10800 w 21600"/>
                <a:gd name="T7" fmla="*/ 0 h 21600"/>
                <a:gd name="T8" fmla="*/ 5630 w 21600"/>
                <a:gd name="T9" fmla="*/ 5630 h 21600"/>
                <a:gd name="T10" fmla="*/ 15970 w 21600"/>
                <a:gd name="T11" fmla="*/ 1597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660" y="21600"/>
                  </a:lnTo>
                  <a:lnTo>
                    <a:pt x="1394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2CFB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85" name="AutoShape 158">
              <a:extLst>
                <a:ext uri="{FF2B5EF4-FFF2-40B4-BE49-F238E27FC236}">
                  <a16:creationId xmlns:a16="http://schemas.microsoft.com/office/drawing/2014/main" id="{64EC8033-9777-4324-B7DC-57B56BED17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2575"/>
              <a:ext cx="781" cy="288"/>
            </a:xfrm>
            <a:custGeom>
              <a:avLst/>
              <a:gdLst>
                <a:gd name="G0" fmla="+- 7660 0 0"/>
                <a:gd name="G1" fmla="+- 21600 0 7660"/>
                <a:gd name="G2" fmla="*/ 7660 1 2"/>
                <a:gd name="G3" fmla="+- 21600 0 G2"/>
                <a:gd name="G4" fmla="+/ 7660 21600 2"/>
                <a:gd name="G5" fmla="+/ G1 0 2"/>
                <a:gd name="G6" fmla="*/ 21600 21600 7660"/>
                <a:gd name="G7" fmla="*/ G6 1 2"/>
                <a:gd name="G8" fmla="+- 21600 0 G7"/>
                <a:gd name="G9" fmla="*/ 21600 1 2"/>
                <a:gd name="G10" fmla="+- 7660 0 G9"/>
                <a:gd name="G11" fmla="?: G10 G8 0"/>
                <a:gd name="G12" fmla="?: G10 G7 21600"/>
                <a:gd name="T0" fmla="*/ 17770 w 21600"/>
                <a:gd name="T1" fmla="*/ 10800 h 21600"/>
                <a:gd name="T2" fmla="*/ 10800 w 21600"/>
                <a:gd name="T3" fmla="*/ 21600 h 21600"/>
                <a:gd name="T4" fmla="*/ 3830 w 21600"/>
                <a:gd name="T5" fmla="*/ 10800 h 21600"/>
                <a:gd name="T6" fmla="*/ 10800 w 21600"/>
                <a:gd name="T7" fmla="*/ 0 h 21600"/>
                <a:gd name="T8" fmla="*/ 5630 w 21600"/>
                <a:gd name="T9" fmla="*/ 5630 h 21600"/>
                <a:gd name="T10" fmla="*/ 15970 w 21600"/>
                <a:gd name="T11" fmla="*/ 1597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660" y="21600"/>
                  </a:lnTo>
                  <a:lnTo>
                    <a:pt x="1394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86" name="Group 160">
            <a:extLst>
              <a:ext uri="{FF2B5EF4-FFF2-40B4-BE49-F238E27FC236}">
                <a16:creationId xmlns:a16="http://schemas.microsoft.com/office/drawing/2014/main" id="{2F807F02-4E8E-48AE-90D2-AFBA9C13FDCD}"/>
              </a:ext>
            </a:extLst>
          </p:cNvPr>
          <p:cNvGrpSpPr>
            <a:grpSpLocks/>
          </p:cNvGrpSpPr>
          <p:nvPr/>
        </p:nvGrpSpPr>
        <p:grpSpPr bwMode="auto">
          <a:xfrm>
            <a:off x="7455387" y="3471792"/>
            <a:ext cx="1030287" cy="549275"/>
            <a:chOff x="1226" y="2575"/>
            <a:chExt cx="781" cy="460"/>
          </a:xfrm>
        </p:grpSpPr>
        <p:sp>
          <p:nvSpPr>
            <p:cNvPr id="87" name="Rectangle 161">
              <a:extLst>
                <a:ext uri="{FF2B5EF4-FFF2-40B4-BE49-F238E27FC236}">
                  <a16:creationId xmlns:a16="http://schemas.microsoft.com/office/drawing/2014/main" id="{DEE53A41-A32D-4B28-B255-F906230077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2575"/>
              <a:ext cx="781" cy="460"/>
            </a:xfrm>
            <a:prstGeom prst="rect">
              <a:avLst/>
            </a:prstGeom>
            <a:solidFill>
              <a:srgbClr val="D2CFBA"/>
            </a:solidFill>
            <a:ln w="1905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88" name="AutoShape 162">
              <a:extLst>
                <a:ext uri="{FF2B5EF4-FFF2-40B4-BE49-F238E27FC236}">
                  <a16:creationId xmlns:a16="http://schemas.microsoft.com/office/drawing/2014/main" id="{FC99EFD9-AC97-4615-A828-9C165E07273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226" y="2747"/>
              <a:ext cx="781" cy="288"/>
            </a:xfrm>
            <a:custGeom>
              <a:avLst/>
              <a:gdLst>
                <a:gd name="G0" fmla="+- 7660 0 0"/>
                <a:gd name="G1" fmla="+- 21600 0 7660"/>
                <a:gd name="G2" fmla="*/ 7660 1 2"/>
                <a:gd name="G3" fmla="+- 21600 0 G2"/>
                <a:gd name="G4" fmla="+/ 7660 21600 2"/>
                <a:gd name="G5" fmla="+/ G1 0 2"/>
                <a:gd name="G6" fmla="*/ 21600 21600 7660"/>
                <a:gd name="G7" fmla="*/ G6 1 2"/>
                <a:gd name="G8" fmla="+- 21600 0 G7"/>
                <a:gd name="G9" fmla="*/ 21600 1 2"/>
                <a:gd name="G10" fmla="+- 7660 0 G9"/>
                <a:gd name="G11" fmla="?: G10 G8 0"/>
                <a:gd name="G12" fmla="?: G10 G7 21600"/>
                <a:gd name="T0" fmla="*/ 17770 w 21600"/>
                <a:gd name="T1" fmla="*/ 10800 h 21600"/>
                <a:gd name="T2" fmla="*/ 10800 w 21600"/>
                <a:gd name="T3" fmla="*/ 21600 h 21600"/>
                <a:gd name="T4" fmla="*/ 3830 w 21600"/>
                <a:gd name="T5" fmla="*/ 10800 h 21600"/>
                <a:gd name="T6" fmla="*/ 10800 w 21600"/>
                <a:gd name="T7" fmla="*/ 0 h 21600"/>
                <a:gd name="T8" fmla="*/ 5630 w 21600"/>
                <a:gd name="T9" fmla="*/ 5630 h 21600"/>
                <a:gd name="T10" fmla="*/ 15970 w 21600"/>
                <a:gd name="T11" fmla="*/ 1597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660" y="21600"/>
                  </a:lnTo>
                  <a:lnTo>
                    <a:pt x="1394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2CFB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89" name="AutoShape 163">
              <a:extLst>
                <a:ext uri="{FF2B5EF4-FFF2-40B4-BE49-F238E27FC236}">
                  <a16:creationId xmlns:a16="http://schemas.microsoft.com/office/drawing/2014/main" id="{034DCFC3-B6C9-42A9-B295-E8E7FA070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2575"/>
              <a:ext cx="781" cy="172"/>
            </a:xfrm>
            <a:custGeom>
              <a:avLst/>
              <a:gdLst>
                <a:gd name="G0" fmla="+- 7660 0 0"/>
                <a:gd name="G1" fmla="+- 21600 0 7660"/>
                <a:gd name="G2" fmla="*/ 7660 1 2"/>
                <a:gd name="G3" fmla="+- 21600 0 G2"/>
                <a:gd name="G4" fmla="+/ 7660 21600 2"/>
                <a:gd name="G5" fmla="+/ G1 0 2"/>
                <a:gd name="G6" fmla="*/ 21600 21600 7660"/>
                <a:gd name="G7" fmla="*/ G6 1 2"/>
                <a:gd name="G8" fmla="+- 21600 0 G7"/>
                <a:gd name="G9" fmla="*/ 21600 1 2"/>
                <a:gd name="G10" fmla="+- 7660 0 G9"/>
                <a:gd name="G11" fmla="?: G10 G8 0"/>
                <a:gd name="G12" fmla="?: G10 G7 21600"/>
                <a:gd name="T0" fmla="*/ 17770 w 21600"/>
                <a:gd name="T1" fmla="*/ 10800 h 21600"/>
                <a:gd name="T2" fmla="*/ 10800 w 21600"/>
                <a:gd name="T3" fmla="*/ 21600 h 21600"/>
                <a:gd name="T4" fmla="*/ 3830 w 21600"/>
                <a:gd name="T5" fmla="*/ 10800 h 21600"/>
                <a:gd name="T6" fmla="*/ 10800 w 21600"/>
                <a:gd name="T7" fmla="*/ 0 h 21600"/>
                <a:gd name="T8" fmla="*/ 5630 w 21600"/>
                <a:gd name="T9" fmla="*/ 5630 h 21600"/>
                <a:gd name="T10" fmla="*/ 15970 w 21600"/>
                <a:gd name="T11" fmla="*/ 1597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660" y="21600"/>
                  </a:lnTo>
                  <a:lnTo>
                    <a:pt x="1394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2CFB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90" name="AutoShape 164">
              <a:extLst>
                <a:ext uri="{FF2B5EF4-FFF2-40B4-BE49-F238E27FC236}">
                  <a16:creationId xmlns:a16="http://schemas.microsoft.com/office/drawing/2014/main" id="{FB76C021-B23B-4679-91AF-CA4AEE3FFD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2575"/>
              <a:ext cx="781" cy="288"/>
            </a:xfrm>
            <a:custGeom>
              <a:avLst/>
              <a:gdLst>
                <a:gd name="G0" fmla="+- 7660 0 0"/>
                <a:gd name="G1" fmla="+- 21600 0 7660"/>
                <a:gd name="G2" fmla="*/ 7660 1 2"/>
                <a:gd name="G3" fmla="+- 21600 0 G2"/>
                <a:gd name="G4" fmla="+/ 7660 21600 2"/>
                <a:gd name="G5" fmla="+/ G1 0 2"/>
                <a:gd name="G6" fmla="*/ 21600 21600 7660"/>
                <a:gd name="G7" fmla="*/ G6 1 2"/>
                <a:gd name="G8" fmla="+- 21600 0 G7"/>
                <a:gd name="G9" fmla="*/ 21600 1 2"/>
                <a:gd name="G10" fmla="+- 7660 0 G9"/>
                <a:gd name="G11" fmla="?: G10 G8 0"/>
                <a:gd name="G12" fmla="?: G10 G7 21600"/>
                <a:gd name="T0" fmla="*/ 17770 w 21600"/>
                <a:gd name="T1" fmla="*/ 10800 h 21600"/>
                <a:gd name="T2" fmla="*/ 10800 w 21600"/>
                <a:gd name="T3" fmla="*/ 21600 h 21600"/>
                <a:gd name="T4" fmla="*/ 3830 w 21600"/>
                <a:gd name="T5" fmla="*/ 10800 h 21600"/>
                <a:gd name="T6" fmla="*/ 10800 w 21600"/>
                <a:gd name="T7" fmla="*/ 0 h 21600"/>
                <a:gd name="T8" fmla="*/ 5630 w 21600"/>
                <a:gd name="T9" fmla="*/ 5630 h 21600"/>
                <a:gd name="T10" fmla="*/ 15970 w 21600"/>
                <a:gd name="T11" fmla="*/ 1597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660" y="21600"/>
                  </a:lnTo>
                  <a:lnTo>
                    <a:pt x="1394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91" name="AutoShape 187">
            <a:extLst>
              <a:ext uri="{FF2B5EF4-FFF2-40B4-BE49-F238E27FC236}">
                <a16:creationId xmlns:a16="http://schemas.microsoft.com/office/drawing/2014/main" id="{BCEABAAC-D7EA-4F34-A9D7-F43FD249AE4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607719" y="4279948"/>
            <a:ext cx="306387" cy="1152525"/>
          </a:xfrm>
          <a:prstGeom prst="downArrow">
            <a:avLst>
              <a:gd name="adj1" fmla="val 50259"/>
              <a:gd name="adj2" fmla="val 65812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endParaRPr lang="de-DE">
              <a:latin typeface="Arial Narrow" panose="020B0606020202030204" pitchFamily="34" charset="0"/>
            </a:endParaRPr>
          </a:p>
        </p:txBody>
      </p:sp>
      <p:grpSp>
        <p:nvGrpSpPr>
          <p:cNvPr id="92" name="Group 239">
            <a:extLst>
              <a:ext uri="{FF2B5EF4-FFF2-40B4-BE49-F238E27FC236}">
                <a16:creationId xmlns:a16="http://schemas.microsoft.com/office/drawing/2014/main" id="{FD2865B3-6DFB-48FA-8104-91765E860FF6}"/>
              </a:ext>
            </a:extLst>
          </p:cNvPr>
          <p:cNvGrpSpPr>
            <a:grpSpLocks/>
          </p:cNvGrpSpPr>
          <p:nvPr/>
        </p:nvGrpSpPr>
        <p:grpSpPr bwMode="auto">
          <a:xfrm>
            <a:off x="5654249" y="4384583"/>
            <a:ext cx="654050" cy="862013"/>
            <a:chOff x="4967" y="1939"/>
            <a:chExt cx="294" cy="410"/>
          </a:xfrm>
        </p:grpSpPr>
        <p:sp>
          <p:nvSpPr>
            <p:cNvPr id="93" name="Freeform 226">
              <a:extLst>
                <a:ext uri="{FF2B5EF4-FFF2-40B4-BE49-F238E27FC236}">
                  <a16:creationId xmlns:a16="http://schemas.microsoft.com/office/drawing/2014/main" id="{CF237F1F-FF61-44E4-A3DB-98FFA7739A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7" y="1939"/>
              <a:ext cx="294" cy="410"/>
            </a:xfrm>
            <a:custGeom>
              <a:avLst/>
              <a:gdLst>
                <a:gd name="T0" fmla="*/ 234 w 345"/>
                <a:gd name="T1" fmla="*/ 488 h 494"/>
                <a:gd name="T2" fmla="*/ 293 w 345"/>
                <a:gd name="T3" fmla="*/ 479 h 494"/>
                <a:gd name="T4" fmla="*/ 336 w 345"/>
                <a:gd name="T5" fmla="*/ 454 h 494"/>
                <a:gd name="T6" fmla="*/ 325 w 345"/>
                <a:gd name="T7" fmla="*/ 440 h 494"/>
                <a:gd name="T8" fmla="*/ 335 w 345"/>
                <a:gd name="T9" fmla="*/ 431 h 494"/>
                <a:gd name="T10" fmla="*/ 339 w 345"/>
                <a:gd name="T11" fmla="*/ 403 h 494"/>
                <a:gd name="T12" fmla="*/ 331 w 345"/>
                <a:gd name="T13" fmla="*/ 398 h 494"/>
                <a:gd name="T14" fmla="*/ 336 w 345"/>
                <a:gd name="T15" fmla="*/ 391 h 494"/>
                <a:gd name="T16" fmla="*/ 345 w 345"/>
                <a:gd name="T17" fmla="*/ 369 h 494"/>
                <a:gd name="T18" fmla="*/ 331 w 345"/>
                <a:gd name="T19" fmla="*/ 353 h 494"/>
                <a:gd name="T20" fmla="*/ 341 w 345"/>
                <a:gd name="T21" fmla="*/ 343 h 494"/>
                <a:gd name="T22" fmla="*/ 342 w 345"/>
                <a:gd name="T23" fmla="*/ 313 h 494"/>
                <a:gd name="T24" fmla="*/ 335 w 345"/>
                <a:gd name="T25" fmla="*/ 259 h 494"/>
                <a:gd name="T26" fmla="*/ 333 w 345"/>
                <a:gd name="T27" fmla="*/ 229 h 494"/>
                <a:gd name="T28" fmla="*/ 319 w 345"/>
                <a:gd name="T29" fmla="*/ 210 h 494"/>
                <a:gd name="T30" fmla="*/ 292 w 345"/>
                <a:gd name="T31" fmla="*/ 204 h 494"/>
                <a:gd name="T32" fmla="*/ 291 w 345"/>
                <a:gd name="T33" fmla="*/ 124 h 494"/>
                <a:gd name="T34" fmla="*/ 279 w 345"/>
                <a:gd name="T35" fmla="*/ 68 h 494"/>
                <a:gd name="T36" fmla="*/ 253 w 345"/>
                <a:gd name="T37" fmla="*/ 28 h 494"/>
                <a:gd name="T38" fmla="*/ 213 w 345"/>
                <a:gd name="T39" fmla="*/ 6 h 494"/>
                <a:gd name="T40" fmla="*/ 175 w 345"/>
                <a:gd name="T41" fmla="*/ 0 h 494"/>
                <a:gd name="T42" fmla="*/ 147 w 345"/>
                <a:gd name="T43" fmla="*/ 12 h 494"/>
                <a:gd name="T44" fmla="*/ 107 w 345"/>
                <a:gd name="T45" fmla="*/ 40 h 494"/>
                <a:gd name="T46" fmla="*/ 64 w 345"/>
                <a:gd name="T47" fmla="*/ 99 h 494"/>
                <a:gd name="T48" fmla="*/ 52 w 345"/>
                <a:gd name="T49" fmla="*/ 146 h 494"/>
                <a:gd name="T50" fmla="*/ 50 w 345"/>
                <a:gd name="T51" fmla="*/ 199 h 494"/>
                <a:gd name="T52" fmla="*/ 35 w 345"/>
                <a:gd name="T53" fmla="*/ 211 h 494"/>
                <a:gd name="T54" fmla="*/ 16 w 345"/>
                <a:gd name="T55" fmla="*/ 227 h 494"/>
                <a:gd name="T56" fmla="*/ 8 w 345"/>
                <a:gd name="T57" fmla="*/ 240 h 494"/>
                <a:gd name="T58" fmla="*/ 3 w 345"/>
                <a:gd name="T59" fmla="*/ 300 h 494"/>
                <a:gd name="T60" fmla="*/ 6 w 345"/>
                <a:gd name="T61" fmla="*/ 328 h 494"/>
                <a:gd name="T62" fmla="*/ 14 w 345"/>
                <a:gd name="T63" fmla="*/ 341 h 494"/>
                <a:gd name="T64" fmla="*/ 1 w 345"/>
                <a:gd name="T65" fmla="*/ 354 h 494"/>
                <a:gd name="T66" fmla="*/ 2 w 345"/>
                <a:gd name="T67" fmla="*/ 372 h 494"/>
                <a:gd name="T68" fmla="*/ 12 w 345"/>
                <a:gd name="T69" fmla="*/ 384 h 494"/>
                <a:gd name="T70" fmla="*/ 1 w 345"/>
                <a:gd name="T71" fmla="*/ 393 h 494"/>
                <a:gd name="T72" fmla="*/ 4 w 345"/>
                <a:gd name="T73" fmla="*/ 419 h 494"/>
                <a:gd name="T74" fmla="*/ 15 w 345"/>
                <a:gd name="T75" fmla="*/ 424 h 494"/>
                <a:gd name="T76" fmla="*/ 3 w 345"/>
                <a:gd name="T77" fmla="*/ 439 h 494"/>
                <a:gd name="T78" fmla="*/ 5 w 345"/>
                <a:gd name="T79" fmla="*/ 465 h 494"/>
                <a:gd name="T80" fmla="*/ 19 w 345"/>
                <a:gd name="T81" fmla="*/ 474 h 494"/>
                <a:gd name="T82" fmla="*/ 71 w 345"/>
                <a:gd name="T83" fmla="*/ 48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5" h="494">
                  <a:moveTo>
                    <a:pt x="135" y="494"/>
                  </a:moveTo>
                  <a:lnTo>
                    <a:pt x="213" y="489"/>
                  </a:lnTo>
                  <a:lnTo>
                    <a:pt x="234" y="488"/>
                  </a:lnTo>
                  <a:lnTo>
                    <a:pt x="254" y="485"/>
                  </a:lnTo>
                  <a:lnTo>
                    <a:pt x="283" y="480"/>
                  </a:lnTo>
                  <a:lnTo>
                    <a:pt x="293" y="479"/>
                  </a:lnTo>
                  <a:lnTo>
                    <a:pt x="297" y="479"/>
                  </a:lnTo>
                  <a:lnTo>
                    <a:pt x="335" y="463"/>
                  </a:lnTo>
                  <a:lnTo>
                    <a:pt x="336" y="454"/>
                  </a:lnTo>
                  <a:lnTo>
                    <a:pt x="332" y="446"/>
                  </a:lnTo>
                  <a:lnTo>
                    <a:pt x="325" y="443"/>
                  </a:lnTo>
                  <a:lnTo>
                    <a:pt x="325" y="440"/>
                  </a:lnTo>
                  <a:lnTo>
                    <a:pt x="327" y="438"/>
                  </a:lnTo>
                  <a:lnTo>
                    <a:pt x="332" y="433"/>
                  </a:lnTo>
                  <a:lnTo>
                    <a:pt x="335" y="431"/>
                  </a:lnTo>
                  <a:lnTo>
                    <a:pt x="342" y="431"/>
                  </a:lnTo>
                  <a:lnTo>
                    <a:pt x="343" y="414"/>
                  </a:lnTo>
                  <a:lnTo>
                    <a:pt x="339" y="403"/>
                  </a:lnTo>
                  <a:lnTo>
                    <a:pt x="337" y="401"/>
                  </a:lnTo>
                  <a:lnTo>
                    <a:pt x="332" y="400"/>
                  </a:lnTo>
                  <a:lnTo>
                    <a:pt x="331" y="398"/>
                  </a:lnTo>
                  <a:lnTo>
                    <a:pt x="331" y="397"/>
                  </a:lnTo>
                  <a:lnTo>
                    <a:pt x="333" y="394"/>
                  </a:lnTo>
                  <a:lnTo>
                    <a:pt x="336" y="391"/>
                  </a:lnTo>
                  <a:lnTo>
                    <a:pt x="340" y="389"/>
                  </a:lnTo>
                  <a:lnTo>
                    <a:pt x="345" y="388"/>
                  </a:lnTo>
                  <a:lnTo>
                    <a:pt x="345" y="369"/>
                  </a:lnTo>
                  <a:lnTo>
                    <a:pt x="339" y="358"/>
                  </a:lnTo>
                  <a:lnTo>
                    <a:pt x="332" y="355"/>
                  </a:lnTo>
                  <a:lnTo>
                    <a:pt x="331" y="353"/>
                  </a:lnTo>
                  <a:lnTo>
                    <a:pt x="332" y="351"/>
                  </a:lnTo>
                  <a:lnTo>
                    <a:pt x="338" y="346"/>
                  </a:lnTo>
                  <a:lnTo>
                    <a:pt x="341" y="343"/>
                  </a:lnTo>
                  <a:lnTo>
                    <a:pt x="342" y="342"/>
                  </a:lnTo>
                  <a:lnTo>
                    <a:pt x="342" y="328"/>
                  </a:lnTo>
                  <a:lnTo>
                    <a:pt x="342" y="313"/>
                  </a:lnTo>
                  <a:lnTo>
                    <a:pt x="340" y="300"/>
                  </a:lnTo>
                  <a:lnTo>
                    <a:pt x="337" y="273"/>
                  </a:lnTo>
                  <a:lnTo>
                    <a:pt x="335" y="259"/>
                  </a:lnTo>
                  <a:lnTo>
                    <a:pt x="334" y="238"/>
                  </a:lnTo>
                  <a:lnTo>
                    <a:pt x="335" y="231"/>
                  </a:lnTo>
                  <a:lnTo>
                    <a:pt x="333" y="229"/>
                  </a:lnTo>
                  <a:lnTo>
                    <a:pt x="331" y="218"/>
                  </a:lnTo>
                  <a:lnTo>
                    <a:pt x="325" y="213"/>
                  </a:lnTo>
                  <a:lnTo>
                    <a:pt x="319" y="210"/>
                  </a:lnTo>
                  <a:lnTo>
                    <a:pt x="308" y="206"/>
                  </a:lnTo>
                  <a:lnTo>
                    <a:pt x="297" y="204"/>
                  </a:lnTo>
                  <a:lnTo>
                    <a:pt x="292" y="204"/>
                  </a:lnTo>
                  <a:lnTo>
                    <a:pt x="293" y="164"/>
                  </a:lnTo>
                  <a:lnTo>
                    <a:pt x="292" y="138"/>
                  </a:lnTo>
                  <a:lnTo>
                    <a:pt x="291" y="124"/>
                  </a:lnTo>
                  <a:lnTo>
                    <a:pt x="288" y="105"/>
                  </a:lnTo>
                  <a:lnTo>
                    <a:pt x="287" y="93"/>
                  </a:lnTo>
                  <a:lnTo>
                    <a:pt x="279" y="68"/>
                  </a:lnTo>
                  <a:lnTo>
                    <a:pt x="269" y="46"/>
                  </a:lnTo>
                  <a:lnTo>
                    <a:pt x="262" y="37"/>
                  </a:lnTo>
                  <a:lnTo>
                    <a:pt x="253" y="28"/>
                  </a:lnTo>
                  <a:lnTo>
                    <a:pt x="242" y="19"/>
                  </a:lnTo>
                  <a:lnTo>
                    <a:pt x="229" y="12"/>
                  </a:lnTo>
                  <a:lnTo>
                    <a:pt x="213" y="6"/>
                  </a:lnTo>
                  <a:lnTo>
                    <a:pt x="206" y="4"/>
                  </a:lnTo>
                  <a:lnTo>
                    <a:pt x="199" y="3"/>
                  </a:lnTo>
                  <a:lnTo>
                    <a:pt x="175" y="0"/>
                  </a:lnTo>
                  <a:lnTo>
                    <a:pt x="172" y="4"/>
                  </a:lnTo>
                  <a:lnTo>
                    <a:pt x="159" y="7"/>
                  </a:lnTo>
                  <a:lnTo>
                    <a:pt x="147" y="12"/>
                  </a:lnTo>
                  <a:lnTo>
                    <a:pt x="136" y="18"/>
                  </a:lnTo>
                  <a:lnTo>
                    <a:pt x="121" y="28"/>
                  </a:lnTo>
                  <a:lnTo>
                    <a:pt x="107" y="40"/>
                  </a:lnTo>
                  <a:lnTo>
                    <a:pt x="89" y="58"/>
                  </a:lnTo>
                  <a:lnTo>
                    <a:pt x="71" y="84"/>
                  </a:lnTo>
                  <a:lnTo>
                    <a:pt x="64" y="99"/>
                  </a:lnTo>
                  <a:lnTo>
                    <a:pt x="58" y="114"/>
                  </a:lnTo>
                  <a:lnTo>
                    <a:pt x="54" y="130"/>
                  </a:lnTo>
                  <a:lnTo>
                    <a:pt x="52" y="146"/>
                  </a:lnTo>
                  <a:lnTo>
                    <a:pt x="50" y="163"/>
                  </a:lnTo>
                  <a:lnTo>
                    <a:pt x="49" y="181"/>
                  </a:lnTo>
                  <a:lnTo>
                    <a:pt x="50" y="199"/>
                  </a:lnTo>
                  <a:lnTo>
                    <a:pt x="52" y="207"/>
                  </a:lnTo>
                  <a:lnTo>
                    <a:pt x="44" y="209"/>
                  </a:lnTo>
                  <a:lnTo>
                    <a:pt x="35" y="211"/>
                  </a:lnTo>
                  <a:lnTo>
                    <a:pt x="25" y="215"/>
                  </a:lnTo>
                  <a:lnTo>
                    <a:pt x="21" y="220"/>
                  </a:lnTo>
                  <a:lnTo>
                    <a:pt x="16" y="227"/>
                  </a:lnTo>
                  <a:lnTo>
                    <a:pt x="12" y="228"/>
                  </a:lnTo>
                  <a:lnTo>
                    <a:pt x="10" y="239"/>
                  </a:lnTo>
                  <a:lnTo>
                    <a:pt x="8" y="240"/>
                  </a:lnTo>
                  <a:lnTo>
                    <a:pt x="8" y="246"/>
                  </a:lnTo>
                  <a:lnTo>
                    <a:pt x="7" y="264"/>
                  </a:lnTo>
                  <a:lnTo>
                    <a:pt x="3" y="300"/>
                  </a:lnTo>
                  <a:lnTo>
                    <a:pt x="3" y="309"/>
                  </a:lnTo>
                  <a:lnTo>
                    <a:pt x="4" y="319"/>
                  </a:lnTo>
                  <a:lnTo>
                    <a:pt x="6" y="328"/>
                  </a:lnTo>
                  <a:lnTo>
                    <a:pt x="10" y="334"/>
                  </a:lnTo>
                  <a:lnTo>
                    <a:pt x="15" y="339"/>
                  </a:lnTo>
                  <a:lnTo>
                    <a:pt x="14" y="341"/>
                  </a:lnTo>
                  <a:lnTo>
                    <a:pt x="12" y="342"/>
                  </a:lnTo>
                  <a:lnTo>
                    <a:pt x="4" y="345"/>
                  </a:lnTo>
                  <a:lnTo>
                    <a:pt x="1" y="354"/>
                  </a:lnTo>
                  <a:lnTo>
                    <a:pt x="0" y="362"/>
                  </a:lnTo>
                  <a:lnTo>
                    <a:pt x="1" y="369"/>
                  </a:lnTo>
                  <a:lnTo>
                    <a:pt x="2" y="372"/>
                  </a:lnTo>
                  <a:lnTo>
                    <a:pt x="13" y="376"/>
                  </a:lnTo>
                  <a:lnTo>
                    <a:pt x="15" y="379"/>
                  </a:lnTo>
                  <a:lnTo>
                    <a:pt x="12" y="384"/>
                  </a:lnTo>
                  <a:lnTo>
                    <a:pt x="5" y="388"/>
                  </a:lnTo>
                  <a:lnTo>
                    <a:pt x="2" y="391"/>
                  </a:lnTo>
                  <a:lnTo>
                    <a:pt x="1" y="393"/>
                  </a:lnTo>
                  <a:lnTo>
                    <a:pt x="0" y="416"/>
                  </a:lnTo>
                  <a:lnTo>
                    <a:pt x="1" y="418"/>
                  </a:lnTo>
                  <a:lnTo>
                    <a:pt x="4" y="419"/>
                  </a:lnTo>
                  <a:lnTo>
                    <a:pt x="10" y="419"/>
                  </a:lnTo>
                  <a:lnTo>
                    <a:pt x="12" y="421"/>
                  </a:lnTo>
                  <a:lnTo>
                    <a:pt x="15" y="424"/>
                  </a:lnTo>
                  <a:lnTo>
                    <a:pt x="14" y="427"/>
                  </a:lnTo>
                  <a:lnTo>
                    <a:pt x="5" y="434"/>
                  </a:lnTo>
                  <a:lnTo>
                    <a:pt x="3" y="439"/>
                  </a:lnTo>
                  <a:lnTo>
                    <a:pt x="2" y="445"/>
                  </a:lnTo>
                  <a:lnTo>
                    <a:pt x="4" y="465"/>
                  </a:lnTo>
                  <a:lnTo>
                    <a:pt x="5" y="465"/>
                  </a:lnTo>
                  <a:lnTo>
                    <a:pt x="10" y="470"/>
                  </a:lnTo>
                  <a:lnTo>
                    <a:pt x="14" y="472"/>
                  </a:lnTo>
                  <a:lnTo>
                    <a:pt x="19" y="474"/>
                  </a:lnTo>
                  <a:lnTo>
                    <a:pt x="41" y="479"/>
                  </a:lnTo>
                  <a:lnTo>
                    <a:pt x="52" y="482"/>
                  </a:lnTo>
                  <a:lnTo>
                    <a:pt x="71" y="485"/>
                  </a:lnTo>
                  <a:lnTo>
                    <a:pt x="92" y="488"/>
                  </a:lnTo>
                  <a:lnTo>
                    <a:pt x="135" y="4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94" name="Freeform 227">
              <a:extLst>
                <a:ext uri="{FF2B5EF4-FFF2-40B4-BE49-F238E27FC236}">
                  <a16:creationId xmlns:a16="http://schemas.microsoft.com/office/drawing/2014/main" id="{C63BFB07-C1D0-4F7D-BB24-9E079B244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3" y="2137"/>
              <a:ext cx="279" cy="202"/>
            </a:xfrm>
            <a:custGeom>
              <a:avLst/>
              <a:gdLst>
                <a:gd name="T0" fmla="*/ 133 w 328"/>
                <a:gd name="T1" fmla="*/ 244 h 244"/>
                <a:gd name="T2" fmla="*/ 194 w 328"/>
                <a:gd name="T3" fmla="*/ 241 h 244"/>
                <a:gd name="T4" fmla="*/ 275 w 328"/>
                <a:gd name="T5" fmla="*/ 235 h 244"/>
                <a:gd name="T6" fmla="*/ 312 w 328"/>
                <a:gd name="T7" fmla="*/ 227 h 244"/>
                <a:gd name="T8" fmla="*/ 311 w 328"/>
                <a:gd name="T9" fmla="*/ 210 h 244"/>
                <a:gd name="T10" fmla="*/ 311 w 328"/>
                <a:gd name="T11" fmla="*/ 200 h 244"/>
                <a:gd name="T12" fmla="*/ 315 w 328"/>
                <a:gd name="T13" fmla="*/ 194 h 244"/>
                <a:gd name="T14" fmla="*/ 326 w 328"/>
                <a:gd name="T15" fmla="*/ 175 h 244"/>
                <a:gd name="T16" fmla="*/ 316 w 328"/>
                <a:gd name="T17" fmla="*/ 163 h 244"/>
                <a:gd name="T18" fmla="*/ 317 w 328"/>
                <a:gd name="T19" fmla="*/ 154 h 244"/>
                <a:gd name="T20" fmla="*/ 327 w 328"/>
                <a:gd name="T21" fmla="*/ 141 h 244"/>
                <a:gd name="T22" fmla="*/ 326 w 328"/>
                <a:gd name="T23" fmla="*/ 127 h 244"/>
                <a:gd name="T24" fmla="*/ 316 w 328"/>
                <a:gd name="T25" fmla="*/ 120 h 244"/>
                <a:gd name="T26" fmla="*/ 317 w 328"/>
                <a:gd name="T27" fmla="*/ 109 h 244"/>
                <a:gd name="T28" fmla="*/ 326 w 328"/>
                <a:gd name="T29" fmla="*/ 93 h 244"/>
                <a:gd name="T30" fmla="*/ 327 w 328"/>
                <a:gd name="T31" fmla="*/ 75 h 244"/>
                <a:gd name="T32" fmla="*/ 320 w 328"/>
                <a:gd name="T33" fmla="*/ 25 h 244"/>
                <a:gd name="T34" fmla="*/ 313 w 328"/>
                <a:gd name="T35" fmla="*/ 5 h 244"/>
                <a:gd name="T36" fmla="*/ 296 w 328"/>
                <a:gd name="T37" fmla="*/ 13 h 244"/>
                <a:gd name="T38" fmla="*/ 275 w 328"/>
                <a:gd name="T39" fmla="*/ 16 h 244"/>
                <a:gd name="T40" fmla="*/ 255 w 328"/>
                <a:gd name="T41" fmla="*/ 16 h 244"/>
                <a:gd name="T42" fmla="*/ 130 w 328"/>
                <a:gd name="T43" fmla="*/ 17 h 244"/>
                <a:gd name="T44" fmla="*/ 100 w 328"/>
                <a:gd name="T45" fmla="*/ 16 h 244"/>
                <a:gd name="T46" fmla="*/ 66 w 328"/>
                <a:gd name="T47" fmla="*/ 14 h 244"/>
                <a:gd name="T48" fmla="*/ 37 w 328"/>
                <a:gd name="T49" fmla="*/ 13 h 244"/>
                <a:gd name="T50" fmla="*/ 16 w 328"/>
                <a:gd name="T51" fmla="*/ 7 h 244"/>
                <a:gd name="T52" fmla="*/ 9 w 328"/>
                <a:gd name="T53" fmla="*/ 8 h 244"/>
                <a:gd name="T54" fmla="*/ 8 w 328"/>
                <a:gd name="T55" fmla="*/ 27 h 244"/>
                <a:gd name="T56" fmla="*/ 3 w 328"/>
                <a:gd name="T57" fmla="*/ 61 h 244"/>
                <a:gd name="T58" fmla="*/ 5 w 328"/>
                <a:gd name="T59" fmla="*/ 74 h 244"/>
                <a:gd name="T60" fmla="*/ 7 w 328"/>
                <a:gd name="T61" fmla="*/ 83 h 244"/>
                <a:gd name="T62" fmla="*/ 10 w 328"/>
                <a:gd name="T63" fmla="*/ 115 h 244"/>
                <a:gd name="T64" fmla="*/ 1 w 328"/>
                <a:gd name="T65" fmla="*/ 122 h 244"/>
                <a:gd name="T66" fmla="*/ 15 w 328"/>
                <a:gd name="T67" fmla="*/ 135 h 244"/>
                <a:gd name="T68" fmla="*/ 1 w 328"/>
                <a:gd name="T69" fmla="*/ 162 h 244"/>
                <a:gd name="T70" fmla="*/ 17 w 328"/>
                <a:gd name="T71" fmla="*/ 178 h 244"/>
                <a:gd name="T72" fmla="*/ 9 w 328"/>
                <a:gd name="T73" fmla="*/ 197 h 244"/>
                <a:gd name="T74" fmla="*/ 3 w 328"/>
                <a:gd name="T75" fmla="*/ 209 h 244"/>
                <a:gd name="T76" fmla="*/ 3 w 328"/>
                <a:gd name="T77" fmla="*/ 216 h 244"/>
                <a:gd name="T78" fmla="*/ 13 w 328"/>
                <a:gd name="T79" fmla="*/ 225 h 244"/>
                <a:gd name="T80" fmla="*/ 31 w 328"/>
                <a:gd name="T81" fmla="*/ 230 h 244"/>
                <a:gd name="T82" fmla="*/ 51 w 328"/>
                <a:gd name="T83" fmla="*/ 235 h 244"/>
                <a:gd name="T84" fmla="*/ 97 w 328"/>
                <a:gd name="T85" fmla="*/ 24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8" h="244">
                  <a:moveTo>
                    <a:pt x="113" y="243"/>
                  </a:moveTo>
                  <a:lnTo>
                    <a:pt x="133" y="244"/>
                  </a:lnTo>
                  <a:lnTo>
                    <a:pt x="153" y="243"/>
                  </a:lnTo>
                  <a:lnTo>
                    <a:pt x="194" y="241"/>
                  </a:lnTo>
                  <a:lnTo>
                    <a:pt x="255" y="236"/>
                  </a:lnTo>
                  <a:lnTo>
                    <a:pt x="275" y="235"/>
                  </a:lnTo>
                  <a:lnTo>
                    <a:pt x="303" y="230"/>
                  </a:lnTo>
                  <a:lnTo>
                    <a:pt x="312" y="227"/>
                  </a:lnTo>
                  <a:lnTo>
                    <a:pt x="318" y="218"/>
                  </a:lnTo>
                  <a:lnTo>
                    <a:pt x="311" y="210"/>
                  </a:lnTo>
                  <a:lnTo>
                    <a:pt x="311" y="205"/>
                  </a:lnTo>
                  <a:lnTo>
                    <a:pt x="311" y="200"/>
                  </a:lnTo>
                  <a:lnTo>
                    <a:pt x="314" y="196"/>
                  </a:lnTo>
                  <a:lnTo>
                    <a:pt x="315" y="194"/>
                  </a:lnTo>
                  <a:lnTo>
                    <a:pt x="324" y="187"/>
                  </a:lnTo>
                  <a:lnTo>
                    <a:pt x="326" y="175"/>
                  </a:lnTo>
                  <a:lnTo>
                    <a:pt x="318" y="166"/>
                  </a:lnTo>
                  <a:lnTo>
                    <a:pt x="316" y="163"/>
                  </a:lnTo>
                  <a:lnTo>
                    <a:pt x="316" y="158"/>
                  </a:lnTo>
                  <a:lnTo>
                    <a:pt x="317" y="154"/>
                  </a:lnTo>
                  <a:lnTo>
                    <a:pt x="321" y="149"/>
                  </a:lnTo>
                  <a:lnTo>
                    <a:pt x="327" y="141"/>
                  </a:lnTo>
                  <a:lnTo>
                    <a:pt x="328" y="140"/>
                  </a:lnTo>
                  <a:lnTo>
                    <a:pt x="326" y="127"/>
                  </a:lnTo>
                  <a:lnTo>
                    <a:pt x="322" y="127"/>
                  </a:lnTo>
                  <a:lnTo>
                    <a:pt x="316" y="120"/>
                  </a:lnTo>
                  <a:lnTo>
                    <a:pt x="316" y="118"/>
                  </a:lnTo>
                  <a:lnTo>
                    <a:pt x="317" y="109"/>
                  </a:lnTo>
                  <a:lnTo>
                    <a:pt x="322" y="104"/>
                  </a:lnTo>
                  <a:lnTo>
                    <a:pt x="326" y="93"/>
                  </a:lnTo>
                  <a:lnTo>
                    <a:pt x="327" y="84"/>
                  </a:lnTo>
                  <a:lnTo>
                    <a:pt x="327" y="75"/>
                  </a:lnTo>
                  <a:lnTo>
                    <a:pt x="322" y="27"/>
                  </a:lnTo>
                  <a:lnTo>
                    <a:pt x="320" y="25"/>
                  </a:lnTo>
                  <a:lnTo>
                    <a:pt x="320" y="0"/>
                  </a:lnTo>
                  <a:lnTo>
                    <a:pt x="313" y="5"/>
                  </a:lnTo>
                  <a:lnTo>
                    <a:pt x="305" y="9"/>
                  </a:lnTo>
                  <a:lnTo>
                    <a:pt x="296" y="13"/>
                  </a:lnTo>
                  <a:lnTo>
                    <a:pt x="286" y="15"/>
                  </a:lnTo>
                  <a:lnTo>
                    <a:pt x="275" y="16"/>
                  </a:lnTo>
                  <a:lnTo>
                    <a:pt x="265" y="16"/>
                  </a:lnTo>
                  <a:lnTo>
                    <a:pt x="255" y="16"/>
                  </a:lnTo>
                  <a:lnTo>
                    <a:pt x="246" y="15"/>
                  </a:lnTo>
                  <a:lnTo>
                    <a:pt x="130" y="17"/>
                  </a:lnTo>
                  <a:lnTo>
                    <a:pt x="117" y="16"/>
                  </a:lnTo>
                  <a:lnTo>
                    <a:pt x="100" y="16"/>
                  </a:lnTo>
                  <a:lnTo>
                    <a:pt x="89" y="15"/>
                  </a:lnTo>
                  <a:lnTo>
                    <a:pt x="66" y="14"/>
                  </a:lnTo>
                  <a:lnTo>
                    <a:pt x="48" y="14"/>
                  </a:lnTo>
                  <a:lnTo>
                    <a:pt x="37" y="13"/>
                  </a:lnTo>
                  <a:lnTo>
                    <a:pt x="26" y="11"/>
                  </a:lnTo>
                  <a:lnTo>
                    <a:pt x="16" y="7"/>
                  </a:lnTo>
                  <a:lnTo>
                    <a:pt x="11" y="5"/>
                  </a:lnTo>
                  <a:lnTo>
                    <a:pt x="9" y="8"/>
                  </a:lnTo>
                  <a:lnTo>
                    <a:pt x="9" y="17"/>
                  </a:lnTo>
                  <a:lnTo>
                    <a:pt x="8" y="27"/>
                  </a:lnTo>
                  <a:lnTo>
                    <a:pt x="5" y="51"/>
                  </a:lnTo>
                  <a:lnTo>
                    <a:pt x="3" y="61"/>
                  </a:lnTo>
                  <a:lnTo>
                    <a:pt x="3" y="66"/>
                  </a:lnTo>
                  <a:lnTo>
                    <a:pt x="5" y="74"/>
                  </a:lnTo>
                  <a:lnTo>
                    <a:pt x="5" y="78"/>
                  </a:lnTo>
                  <a:lnTo>
                    <a:pt x="7" y="83"/>
                  </a:lnTo>
                  <a:lnTo>
                    <a:pt x="19" y="96"/>
                  </a:lnTo>
                  <a:lnTo>
                    <a:pt x="10" y="115"/>
                  </a:lnTo>
                  <a:lnTo>
                    <a:pt x="3" y="118"/>
                  </a:lnTo>
                  <a:lnTo>
                    <a:pt x="1" y="122"/>
                  </a:lnTo>
                  <a:lnTo>
                    <a:pt x="1" y="123"/>
                  </a:lnTo>
                  <a:lnTo>
                    <a:pt x="15" y="135"/>
                  </a:lnTo>
                  <a:lnTo>
                    <a:pt x="14" y="147"/>
                  </a:lnTo>
                  <a:lnTo>
                    <a:pt x="1" y="162"/>
                  </a:lnTo>
                  <a:lnTo>
                    <a:pt x="0" y="167"/>
                  </a:lnTo>
                  <a:lnTo>
                    <a:pt x="17" y="178"/>
                  </a:lnTo>
                  <a:lnTo>
                    <a:pt x="14" y="189"/>
                  </a:lnTo>
                  <a:lnTo>
                    <a:pt x="9" y="197"/>
                  </a:lnTo>
                  <a:lnTo>
                    <a:pt x="3" y="206"/>
                  </a:lnTo>
                  <a:lnTo>
                    <a:pt x="3" y="209"/>
                  </a:lnTo>
                  <a:lnTo>
                    <a:pt x="3" y="212"/>
                  </a:lnTo>
                  <a:lnTo>
                    <a:pt x="3" y="216"/>
                  </a:lnTo>
                  <a:lnTo>
                    <a:pt x="7" y="221"/>
                  </a:lnTo>
                  <a:lnTo>
                    <a:pt x="13" y="225"/>
                  </a:lnTo>
                  <a:lnTo>
                    <a:pt x="18" y="227"/>
                  </a:lnTo>
                  <a:lnTo>
                    <a:pt x="31" y="230"/>
                  </a:lnTo>
                  <a:lnTo>
                    <a:pt x="45" y="233"/>
                  </a:lnTo>
                  <a:lnTo>
                    <a:pt x="51" y="235"/>
                  </a:lnTo>
                  <a:lnTo>
                    <a:pt x="66" y="238"/>
                  </a:lnTo>
                  <a:lnTo>
                    <a:pt x="97" y="241"/>
                  </a:lnTo>
                  <a:lnTo>
                    <a:pt x="113" y="24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95" name="Freeform 228">
              <a:extLst>
                <a:ext uri="{FF2B5EF4-FFF2-40B4-BE49-F238E27FC236}">
                  <a16:creationId xmlns:a16="http://schemas.microsoft.com/office/drawing/2014/main" id="{D2860FFB-286B-46AF-A2AD-15E2375DA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9" y="2295"/>
              <a:ext cx="214" cy="15"/>
            </a:xfrm>
            <a:custGeom>
              <a:avLst/>
              <a:gdLst>
                <a:gd name="T0" fmla="*/ 101 w 251"/>
                <a:gd name="T1" fmla="*/ 18 h 18"/>
                <a:gd name="T2" fmla="*/ 118 w 251"/>
                <a:gd name="T3" fmla="*/ 18 h 18"/>
                <a:gd name="T4" fmla="*/ 171 w 251"/>
                <a:gd name="T5" fmla="*/ 18 h 18"/>
                <a:gd name="T6" fmla="*/ 189 w 251"/>
                <a:gd name="T7" fmla="*/ 18 h 18"/>
                <a:gd name="T8" fmla="*/ 207 w 251"/>
                <a:gd name="T9" fmla="*/ 17 h 18"/>
                <a:gd name="T10" fmla="*/ 224 w 251"/>
                <a:gd name="T11" fmla="*/ 16 h 18"/>
                <a:gd name="T12" fmla="*/ 242 w 251"/>
                <a:gd name="T13" fmla="*/ 12 h 18"/>
                <a:gd name="T14" fmla="*/ 243 w 251"/>
                <a:gd name="T15" fmla="*/ 13 h 18"/>
                <a:gd name="T16" fmla="*/ 244 w 251"/>
                <a:gd name="T17" fmla="*/ 13 h 18"/>
                <a:gd name="T18" fmla="*/ 251 w 251"/>
                <a:gd name="T19" fmla="*/ 11 h 18"/>
                <a:gd name="T20" fmla="*/ 251 w 251"/>
                <a:gd name="T21" fmla="*/ 9 h 18"/>
                <a:gd name="T22" fmla="*/ 234 w 251"/>
                <a:gd name="T23" fmla="*/ 6 h 18"/>
                <a:gd name="T24" fmla="*/ 217 w 251"/>
                <a:gd name="T25" fmla="*/ 4 h 18"/>
                <a:gd name="T26" fmla="*/ 199 w 251"/>
                <a:gd name="T27" fmla="*/ 3 h 18"/>
                <a:gd name="T28" fmla="*/ 180 w 251"/>
                <a:gd name="T29" fmla="*/ 4 h 18"/>
                <a:gd name="T30" fmla="*/ 143 w 251"/>
                <a:gd name="T31" fmla="*/ 5 h 18"/>
                <a:gd name="T32" fmla="*/ 116 w 251"/>
                <a:gd name="T33" fmla="*/ 6 h 18"/>
                <a:gd name="T34" fmla="*/ 107 w 251"/>
                <a:gd name="T35" fmla="*/ 5 h 18"/>
                <a:gd name="T36" fmla="*/ 101 w 251"/>
                <a:gd name="T37" fmla="*/ 6 h 18"/>
                <a:gd name="T38" fmla="*/ 86 w 251"/>
                <a:gd name="T39" fmla="*/ 6 h 18"/>
                <a:gd name="T40" fmla="*/ 80 w 251"/>
                <a:gd name="T41" fmla="*/ 5 h 18"/>
                <a:gd name="T42" fmla="*/ 45 w 251"/>
                <a:gd name="T43" fmla="*/ 1 h 18"/>
                <a:gd name="T44" fmla="*/ 33 w 251"/>
                <a:gd name="T45" fmla="*/ 0 h 18"/>
                <a:gd name="T46" fmla="*/ 26 w 251"/>
                <a:gd name="T47" fmla="*/ 0 h 18"/>
                <a:gd name="T48" fmla="*/ 18 w 251"/>
                <a:gd name="T49" fmla="*/ 1 h 18"/>
                <a:gd name="T50" fmla="*/ 12 w 251"/>
                <a:gd name="T51" fmla="*/ 2 h 18"/>
                <a:gd name="T52" fmla="*/ 6 w 251"/>
                <a:gd name="T53" fmla="*/ 4 h 18"/>
                <a:gd name="T54" fmla="*/ 0 w 251"/>
                <a:gd name="T55" fmla="*/ 7 h 18"/>
                <a:gd name="T56" fmla="*/ 0 w 251"/>
                <a:gd name="T57" fmla="*/ 8 h 18"/>
                <a:gd name="T58" fmla="*/ 6 w 251"/>
                <a:gd name="T59" fmla="*/ 8 h 18"/>
                <a:gd name="T60" fmla="*/ 14 w 251"/>
                <a:gd name="T61" fmla="*/ 9 h 18"/>
                <a:gd name="T62" fmla="*/ 33 w 251"/>
                <a:gd name="T63" fmla="*/ 13 h 18"/>
                <a:gd name="T64" fmla="*/ 37 w 251"/>
                <a:gd name="T65" fmla="*/ 14 h 18"/>
                <a:gd name="T66" fmla="*/ 43 w 251"/>
                <a:gd name="T67" fmla="*/ 15 h 18"/>
                <a:gd name="T68" fmla="*/ 53 w 251"/>
                <a:gd name="T69" fmla="*/ 17 h 18"/>
                <a:gd name="T70" fmla="*/ 59 w 251"/>
                <a:gd name="T71" fmla="*/ 16 h 18"/>
                <a:gd name="T72" fmla="*/ 94 w 251"/>
                <a:gd name="T73" fmla="*/ 18 h 18"/>
                <a:gd name="T74" fmla="*/ 101 w 251"/>
                <a:gd name="T7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1" h="18">
                  <a:moveTo>
                    <a:pt x="101" y="18"/>
                  </a:moveTo>
                  <a:lnTo>
                    <a:pt x="118" y="18"/>
                  </a:lnTo>
                  <a:lnTo>
                    <a:pt x="171" y="18"/>
                  </a:lnTo>
                  <a:lnTo>
                    <a:pt x="189" y="18"/>
                  </a:lnTo>
                  <a:lnTo>
                    <a:pt x="207" y="17"/>
                  </a:lnTo>
                  <a:lnTo>
                    <a:pt x="224" y="16"/>
                  </a:lnTo>
                  <a:lnTo>
                    <a:pt x="242" y="12"/>
                  </a:lnTo>
                  <a:lnTo>
                    <a:pt x="243" y="13"/>
                  </a:lnTo>
                  <a:lnTo>
                    <a:pt x="244" y="13"/>
                  </a:lnTo>
                  <a:lnTo>
                    <a:pt x="251" y="11"/>
                  </a:lnTo>
                  <a:lnTo>
                    <a:pt x="251" y="9"/>
                  </a:lnTo>
                  <a:lnTo>
                    <a:pt x="234" y="6"/>
                  </a:lnTo>
                  <a:lnTo>
                    <a:pt x="217" y="4"/>
                  </a:lnTo>
                  <a:lnTo>
                    <a:pt x="199" y="3"/>
                  </a:lnTo>
                  <a:lnTo>
                    <a:pt x="180" y="4"/>
                  </a:lnTo>
                  <a:lnTo>
                    <a:pt x="143" y="5"/>
                  </a:lnTo>
                  <a:lnTo>
                    <a:pt x="116" y="6"/>
                  </a:lnTo>
                  <a:lnTo>
                    <a:pt x="107" y="5"/>
                  </a:lnTo>
                  <a:lnTo>
                    <a:pt x="101" y="6"/>
                  </a:lnTo>
                  <a:lnTo>
                    <a:pt x="86" y="6"/>
                  </a:lnTo>
                  <a:lnTo>
                    <a:pt x="80" y="5"/>
                  </a:lnTo>
                  <a:lnTo>
                    <a:pt x="45" y="1"/>
                  </a:lnTo>
                  <a:lnTo>
                    <a:pt x="33" y="0"/>
                  </a:lnTo>
                  <a:lnTo>
                    <a:pt x="26" y="0"/>
                  </a:lnTo>
                  <a:lnTo>
                    <a:pt x="18" y="1"/>
                  </a:lnTo>
                  <a:lnTo>
                    <a:pt x="12" y="2"/>
                  </a:lnTo>
                  <a:lnTo>
                    <a:pt x="6" y="4"/>
                  </a:lnTo>
                  <a:lnTo>
                    <a:pt x="0" y="7"/>
                  </a:lnTo>
                  <a:lnTo>
                    <a:pt x="0" y="8"/>
                  </a:lnTo>
                  <a:lnTo>
                    <a:pt x="6" y="8"/>
                  </a:lnTo>
                  <a:lnTo>
                    <a:pt x="14" y="9"/>
                  </a:lnTo>
                  <a:lnTo>
                    <a:pt x="33" y="13"/>
                  </a:lnTo>
                  <a:lnTo>
                    <a:pt x="37" y="14"/>
                  </a:lnTo>
                  <a:lnTo>
                    <a:pt x="43" y="15"/>
                  </a:lnTo>
                  <a:lnTo>
                    <a:pt x="53" y="17"/>
                  </a:lnTo>
                  <a:lnTo>
                    <a:pt x="59" y="16"/>
                  </a:lnTo>
                  <a:lnTo>
                    <a:pt x="94" y="18"/>
                  </a:lnTo>
                  <a:lnTo>
                    <a:pt x="101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96" name="Freeform 229">
              <a:extLst>
                <a:ext uri="{FF2B5EF4-FFF2-40B4-BE49-F238E27FC236}">
                  <a16:creationId xmlns:a16="http://schemas.microsoft.com/office/drawing/2014/main" id="{C5CB8334-BBCA-46C0-AD77-C198D9A27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8" y="2264"/>
              <a:ext cx="208" cy="10"/>
            </a:xfrm>
            <a:custGeom>
              <a:avLst/>
              <a:gdLst>
                <a:gd name="T0" fmla="*/ 117 w 245"/>
                <a:gd name="T1" fmla="*/ 12 h 12"/>
                <a:gd name="T2" fmla="*/ 240 w 245"/>
                <a:gd name="T3" fmla="*/ 6 h 12"/>
                <a:gd name="T4" fmla="*/ 245 w 245"/>
                <a:gd name="T5" fmla="*/ 4 h 12"/>
                <a:gd name="T6" fmla="*/ 245 w 245"/>
                <a:gd name="T7" fmla="*/ 3 h 12"/>
                <a:gd name="T8" fmla="*/ 245 w 245"/>
                <a:gd name="T9" fmla="*/ 2 h 12"/>
                <a:gd name="T10" fmla="*/ 244 w 245"/>
                <a:gd name="T11" fmla="*/ 1 h 12"/>
                <a:gd name="T12" fmla="*/ 243 w 245"/>
                <a:gd name="T13" fmla="*/ 0 h 12"/>
                <a:gd name="T14" fmla="*/ 229 w 245"/>
                <a:gd name="T15" fmla="*/ 1 h 12"/>
                <a:gd name="T16" fmla="*/ 214 w 245"/>
                <a:gd name="T17" fmla="*/ 1 h 12"/>
                <a:gd name="T18" fmla="*/ 199 w 245"/>
                <a:gd name="T19" fmla="*/ 2 h 12"/>
                <a:gd name="T20" fmla="*/ 183 w 245"/>
                <a:gd name="T21" fmla="*/ 2 h 12"/>
                <a:gd name="T22" fmla="*/ 153 w 245"/>
                <a:gd name="T23" fmla="*/ 1 h 12"/>
                <a:gd name="T24" fmla="*/ 122 w 245"/>
                <a:gd name="T25" fmla="*/ 1 h 12"/>
                <a:gd name="T26" fmla="*/ 91 w 245"/>
                <a:gd name="T27" fmla="*/ 0 h 12"/>
                <a:gd name="T28" fmla="*/ 61 w 245"/>
                <a:gd name="T29" fmla="*/ 0 h 12"/>
                <a:gd name="T30" fmla="*/ 46 w 245"/>
                <a:gd name="T31" fmla="*/ 0 h 12"/>
                <a:gd name="T32" fmla="*/ 31 w 245"/>
                <a:gd name="T33" fmla="*/ 0 h 12"/>
                <a:gd name="T34" fmla="*/ 16 w 245"/>
                <a:gd name="T35" fmla="*/ 0 h 12"/>
                <a:gd name="T36" fmla="*/ 0 w 245"/>
                <a:gd name="T37" fmla="*/ 1 h 12"/>
                <a:gd name="T38" fmla="*/ 6 w 245"/>
                <a:gd name="T39" fmla="*/ 1 h 12"/>
                <a:gd name="T40" fmla="*/ 12 w 245"/>
                <a:gd name="T41" fmla="*/ 2 h 12"/>
                <a:gd name="T42" fmla="*/ 17 w 245"/>
                <a:gd name="T43" fmla="*/ 3 h 12"/>
                <a:gd name="T44" fmla="*/ 23 w 245"/>
                <a:gd name="T45" fmla="*/ 4 h 12"/>
                <a:gd name="T46" fmla="*/ 34 w 245"/>
                <a:gd name="T47" fmla="*/ 4 h 12"/>
                <a:gd name="T48" fmla="*/ 46 w 245"/>
                <a:gd name="T49" fmla="*/ 6 h 12"/>
                <a:gd name="T50" fmla="*/ 70 w 245"/>
                <a:gd name="T51" fmla="*/ 9 h 12"/>
                <a:gd name="T52" fmla="*/ 93 w 245"/>
                <a:gd name="T53" fmla="*/ 11 h 12"/>
                <a:gd name="T54" fmla="*/ 117 w 245"/>
                <a:gd name="T5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5" h="12">
                  <a:moveTo>
                    <a:pt x="117" y="12"/>
                  </a:moveTo>
                  <a:lnTo>
                    <a:pt x="240" y="6"/>
                  </a:lnTo>
                  <a:lnTo>
                    <a:pt x="245" y="4"/>
                  </a:lnTo>
                  <a:lnTo>
                    <a:pt x="245" y="3"/>
                  </a:lnTo>
                  <a:lnTo>
                    <a:pt x="245" y="2"/>
                  </a:lnTo>
                  <a:lnTo>
                    <a:pt x="244" y="1"/>
                  </a:lnTo>
                  <a:lnTo>
                    <a:pt x="243" y="0"/>
                  </a:lnTo>
                  <a:lnTo>
                    <a:pt x="229" y="1"/>
                  </a:lnTo>
                  <a:lnTo>
                    <a:pt x="214" y="1"/>
                  </a:lnTo>
                  <a:lnTo>
                    <a:pt x="199" y="2"/>
                  </a:lnTo>
                  <a:lnTo>
                    <a:pt x="183" y="2"/>
                  </a:lnTo>
                  <a:lnTo>
                    <a:pt x="153" y="1"/>
                  </a:lnTo>
                  <a:lnTo>
                    <a:pt x="122" y="1"/>
                  </a:lnTo>
                  <a:lnTo>
                    <a:pt x="91" y="0"/>
                  </a:lnTo>
                  <a:lnTo>
                    <a:pt x="61" y="0"/>
                  </a:lnTo>
                  <a:lnTo>
                    <a:pt x="46" y="0"/>
                  </a:lnTo>
                  <a:lnTo>
                    <a:pt x="31" y="0"/>
                  </a:lnTo>
                  <a:lnTo>
                    <a:pt x="16" y="0"/>
                  </a:lnTo>
                  <a:lnTo>
                    <a:pt x="0" y="1"/>
                  </a:lnTo>
                  <a:lnTo>
                    <a:pt x="6" y="1"/>
                  </a:lnTo>
                  <a:lnTo>
                    <a:pt x="12" y="2"/>
                  </a:lnTo>
                  <a:lnTo>
                    <a:pt x="17" y="3"/>
                  </a:lnTo>
                  <a:lnTo>
                    <a:pt x="23" y="4"/>
                  </a:lnTo>
                  <a:lnTo>
                    <a:pt x="34" y="4"/>
                  </a:lnTo>
                  <a:lnTo>
                    <a:pt x="46" y="6"/>
                  </a:lnTo>
                  <a:lnTo>
                    <a:pt x="70" y="9"/>
                  </a:lnTo>
                  <a:lnTo>
                    <a:pt x="93" y="11"/>
                  </a:lnTo>
                  <a:lnTo>
                    <a:pt x="117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97" name="Freeform 230">
              <a:extLst>
                <a:ext uri="{FF2B5EF4-FFF2-40B4-BE49-F238E27FC236}">
                  <a16:creationId xmlns:a16="http://schemas.microsoft.com/office/drawing/2014/main" id="{08140561-AEAB-4DF1-9B25-10AF48675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0" y="2230"/>
              <a:ext cx="175" cy="14"/>
            </a:xfrm>
            <a:custGeom>
              <a:avLst/>
              <a:gdLst>
                <a:gd name="T0" fmla="*/ 117 w 206"/>
                <a:gd name="T1" fmla="*/ 16 h 16"/>
                <a:gd name="T2" fmla="*/ 128 w 206"/>
                <a:gd name="T3" fmla="*/ 15 h 16"/>
                <a:gd name="T4" fmla="*/ 150 w 206"/>
                <a:gd name="T5" fmla="*/ 15 h 16"/>
                <a:gd name="T6" fmla="*/ 155 w 206"/>
                <a:gd name="T7" fmla="*/ 14 h 16"/>
                <a:gd name="T8" fmla="*/ 189 w 206"/>
                <a:gd name="T9" fmla="*/ 9 h 16"/>
                <a:gd name="T10" fmla="*/ 199 w 206"/>
                <a:gd name="T11" fmla="*/ 8 h 16"/>
                <a:gd name="T12" fmla="*/ 201 w 206"/>
                <a:gd name="T13" fmla="*/ 7 h 16"/>
                <a:gd name="T14" fmla="*/ 204 w 206"/>
                <a:gd name="T15" fmla="*/ 6 h 16"/>
                <a:gd name="T16" fmla="*/ 205 w 206"/>
                <a:gd name="T17" fmla="*/ 5 h 16"/>
                <a:gd name="T18" fmla="*/ 206 w 206"/>
                <a:gd name="T19" fmla="*/ 4 h 16"/>
                <a:gd name="T20" fmla="*/ 203 w 206"/>
                <a:gd name="T21" fmla="*/ 2 h 16"/>
                <a:gd name="T22" fmla="*/ 200 w 206"/>
                <a:gd name="T23" fmla="*/ 0 h 16"/>
                <a:gd name="T24" fmla="*/ 188 w 206"/>
                <a:gd name="T25" fmla="*/ 2 h 16"/>
                <a:gd name="T26" fmla="*/ 176 w 206"/>
                <a:gd name="T27" fmla="*/ 3 h 16"/>
                <a:gd name="T28" fmla="*/ 152 w 206"/>
                <a:gd name="T29" fmla="*/ 4 h 16"/>
                <a:gd name="T30" fmla="*/ 127 w 206"/>
                <a:gd name="T31" fmla="*/ 5 h 16"/>
                <a:gd name="T32" fmla="*/ 78 w 206"/>
                <a:gd name="T33" fmla="*/ 3 h 16"/>
                <a:gd name="T34" fmla="*/ 53 w 206"/>
                <a:gd name="T35" fmla="*/ 3 h 16"/>
                <a:gd name="T36" fmla="*/ 30 w 206"/>
                <a:gd name="T37" fmla="*/ 2 h 16"/>
                <a:gd name="T38" fmla="*/ 6 w 206"/>
                <a:gd name="T39" fmla="*/ 2 h 16"/>
                <a:gd name="T40" fmla="*/ 0 w 206"/>
                <a:gd name="T41" fmla="*/ 5 h 16"/>
                <a:gd name="T42" fmla="*/ 11 w 206"/>
                <a:gd name="T43" fmla="*/ 8 h 16"/>
                <a:gd name="T44" fmla="*/ 32 w 206"/>
                <a:gd name="T45" fmla="*/ 12 h 16"/>
                <a:gd name="T46" fmla="*/ 44 w 206"/>
                <a:gd name="T47" fmla="*/ 12 h 16"/>
                <a:gd name="T48" fmla="*/ 66 w 206"/>
                <a:gd name="T49" fmla="*/ 14 h 16"/>
                <a:gd name="T50" fmla="*/ 88 w 206"/>
                <a:gd name="T51" fmla="*/ 15 h 16"/>
                <a:gd name="T52" fmla="*/ 96 w 206"/>
                <a:gd name="T53" fmla="*/ 14 h 16"/>
                <a:gd name="T54" fmla="*/ 111 w 206"/>
                <a:gd name="T55" fmla="*/ 16 h 16"/>
                <a:gd name="T56" fmla="*/ 117 w 206"/>
                <a:gd name="T5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6" h="16">
                  <a:moveTo>
                    <a:pt x="117" y="16"/>
                  </a:moveTo>
                  <a:lnTo>
                    <a:pt x="128" y="15"/>
                  </a:lnTo>
                  <a:lnTo>
                    <a:pt x="150" y="15"/>
                  </a:lnTo>
                  <a:lnTo>
                    <a:pt x="155" y="14"/>
                  </a:lnTo>
                  <a:lnTo>
                    <a:pt x="189" y="9"/>
                  </a:lnTo>
                  <a:lnTo>
                    <a:pt x="199" y="8"/>
                  </a:lnTo>
                  <a:lnTo>
                    <a:pt x="201" y="7"/>
                  </a:lnTo>
                  <a:lnTo>
                    <a:pt x="204" y="6"/>
                  </a:lnTo>
                  <a:lnTo>
                    <a:pt x="205" y="5"/>
                  </a:lnTo>
                  <a:lnTo>
                    <a:pt x="206" y="4"/>
                  </a:lnTo>
                  <a:lnTo>
                    <a:pt x="203" y="2"/>
                  </a:lnTo>
                  <a:lnTo>
                    <a:pt x="200" y="0"/>
                  </a:lnTo>
                  <a:lnTo>
                    <a:pt x="188" y="2"/>
                  </a:lnTo>
                  <a:lnTo>
                    <a:pt x="176" y="3"/>
                  </a:lnTo>
                  <a:lnTo>
                    <a:pt x="152" y="4"/>
                  </a:lnTo>
                  <a:lnTo>
                    <a:pt x="127" y="5"/>
                  </a:lnTo>
                  <a:lnTo>
                    <a:pt x="78" y="3"/>
                  </a:lnTo>
                  <a:lnTo>
                    <a:pt x="53" y="3"/>
                  </a:lnTo>
                  <a:lnTo>
                    <a:pt x="30" y="2"/>
                  </a:lnTo>
                  <a:lnTo>
                    <a:pt x="6" y="2"/>
                  </a:lnTo>
                  <a:lnTo>
                    <a:pt x="0" y="5"/>
                  </a:lnTo>
                  <a:lnTo>
                    <a:pt x="11" y="8"/>
                  </a:lnTo>
                  <a:lnTo>
                    <a:pt x="32" y="12"/>
                  </a:lnTo>
                  <a:lnTo>
                    <a:pt x="44" y="12"/>
                  </a:lnTo>
                  <a:lnTo>
                    <a:pt x="66" y="14"/>
                  </a:lnTo>
                  <a:lnTo>
                    <a:pt x="88" y="15"/>
                  </a:lnTo>
                  <a:lnTo>
                    <a:pt x="96" y="14"/>
                  </a:lnTo>
                  <a:lnTo>
                    <a:pt x="111" y="16"/>
                  </a:lnTo>
                  <a:lnTo>
                    <a:pt x="117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98" name="Freeform 231">
              <a:extLst>
                <a:ext uri="{FF2B5EF4-FFF2-40B4-BE49-F238E27FC236}">
                  <a16:creationId xmlns:a16="http://schemas.microsoft.com/office/drawing/2014/main" id="{E0C3BBCA-B7A4-4B99-BDFD-388B3A6A1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6" y="2188"/>
              <a:ext cx="133" cy="28"/>
            </a:xfrm>
            <a:custGeom>
              <a:avLst/>
              <a:gdLst>
                <a:gd name="T0" fmla="*/ 155 w 156"/>
                <a:gd name="T1" fmla="*/ 34 h 34"/>
                <a:gd name="T2" fmla="*/ 156 w 156"/>
                <a:gd name="T3" fmla="*/ 33 h 34"/>
                <a:gd name="T4" fmla="*/ 153 w 156"/>
                <a:gd name="T5" fmla="*/ 4 h 34"/>
                <a:gd name="T6" fmla="*/ 148 w 156"/>
                <a:gd name="T7" fmla="*/ 2 h 34"/>
                <a:gd name="T8" fmla="*/ 145 w 156"/>
                <a:gd name="T9" fmla="*/ 2 h 34"/>
                <a:gd name="T10" fmla="*/ 139 w 156"/>
                <a:gd name="T11" fmla="*/ 3 h 34"/>
                <a:gd name="T12" fmla="*/ 137 w 156"/>
                <a:gd name="T13" fmla="*/ 3 h 34"/>
                <a:gd name="T14" fmla="*/ 131 w 156"/>
                <a:gd name="T15" fmla="*/ 2 h 34"/>
                <a:gd name="T16" fmla="*/ 118 w 156"/>
                <a:gd name="T17" fmla="*/ 2 h 34"/>
                <a:gd name="T18" fmla="*/ 115 w 156"/>
                <a:gd name="T19" fmla="*/ 2 h 34"/>
                <a:gd name="T20" fmla="*/ 98 w 156"/>
                <a:gd name="T21" fmla="*/ 4 h 34"/>
                <a:gd name="T22" fmla="*/ 51 w 156"/>
                <a:gd name="T23" fmla="*/ 4 h 34"/>
                <a:gd name="T24" fmla="*/ 40 w 156"/>
                <a:gd name="T25" fmla="*/ 4 h 34"/>
                <a:gd name="T26" fmla="*/ 20 w 156"/>
                <a:gd name="T27" fmla="*/ 2 h 34"/>
                <a:gd name="T28" fmla="*/ 11 w 156"/>
                <a:gd name="T29" fmla="*/ 0 h 34"/>
                <a:gd name="T30" fmla="*/ 6 w 156"/>
                <a:gd name="T31" fmla="*/ 21 h 34"/>
                <a:gd name="T32" fmla="*/ 0 w 156"/>
                <a:gd name="T33" fmla="*/ 29 h 34"/>
                <a:gd name="T34" fmla="*/ 11 w 156"/>
                <a:gd name="T35" fmla="*/ 32 h 34"/>
                <a:gd name="T36" fmla="*/ 15 w 156"/>
                <a:gd name="T37" fmla="*/ 29 h 34"/>
                <a:gd name="T38" fmla="*/ 17 w 156"/>
                <a:gd name="T39" fmla="*/ 27 h 34"/>
                <a:gd name="T40" fmla="*/ 57 w 156"/>
                <a:gd name="T41" fmla="*/ 27 h 34"/>
                <a:gd name="T42" fmla="*/ 73 w 156"/>
                <a:gd name="T43" fmla="*/ 29 h 34"/>
                <a:gd name="T44" fmla="*/ 90 w 156"/>
                <a:gd name="T45" fmla="*/ 30 h 34"/>
                <a:gd name="T46" fmla="*/ 122 w 156"/>
                <a:gd name="T47" fmla="*/ 31 h 34"/>
                <a:gd name="T48" fmla="*/ 126 w 156"/>
                <a:gd name="T49" fmla="*/ 30 h 34"/>
                <a:gd name="T50" fmla="*/ 155 w 156"/>
                <a:gd name="T5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6" h="34">
                  <a:moveTo>
                    <a:pt x="155" y="34"/>
                  </a:moveTo>
                  <a:lnTo>
                    <a:pt x="156" y="33"/>
                  </a:lnTo>
                  <a:lnTo>
                    <a:pt x="153" y="4"/>
                  </a:lnTo>
                  <a:lnTo>
                    <a:pt x="148" y="2"/>
                  </a:lnTo>
                  <a:lnTo>
                    <a:pt x="145" y="2"/>
                  </a:lnTo>
                  <a:lnTo>
                    <a:pt x="139" y="3"/>
                  </a:lnTo>
                  <a:lnTo>
                    <a:pt x="137" y="3"/>
                  </a:lnTo>
                  <a:lnTo>
                    <a:pt x="131" y="2"/>
                  </a:lnTo>
                  <a:lnTo>
                    <a:pt x="118" y="2"/>
                  </a:lnTo>
                  <a:lnTo>
                    <a:pt x="115" y="2"/>
                  </a:lnTo>
                  <a:lnTo>
                    <a:pt x="98" y="4"/>
                  </a:lnTo>
                  <a:lnTo>
                    <a:pt x="51" y="4"/>
                  </a:lnTo>
                  <a:lnTo>
                    <a:pt x="40" y="4"/>
                  </a:lnTo>
                  <a:lnTo>
                    <a:pt x="20" y="2"/>
                  </a:lnTo>
                  <a:lnTo>
                    <a:pt x="11" y="0"/>
                  </a:lnTo>
                  <a:lnTo>
                    <a:pt x="6" y="21"/>
                  </a:lnTo>
                  <a:lnTo>
                    <a:pt x="0" y="29"/>
                  </a:lnTo>
                  <a:lnTo>
                    <a:pt x="11" y="32"/>
                  </a:lnTo>
                  <a:lnTo>
                    <a:pt x="15" y="29"/>
                  </a:lnTo>
                  <a:lnTo>
                    <a:pt x="17" y="27"/>
                  </a:lnTo>
                  <a:lnTo>
                    <a:pt x="57" y="27"/>
                  </a:lnTo>
                  <a:lnTo>
                    <a:pt x="73" y="29"/>
                  </a:lnTo>
                  <a:lnTo>
                    <a:pt x="90" y="30"/>
                  </a:lnTo>
                  <a:lnTo>
                    <a:pt x="122" y="31"/>
                  </a:lnTo>
                  <a:lnTo>
                    <a:pt x="126" y="30"/>
                  </a:lnTo>
                  <a:lnTo>
                    <a:pt x="155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99" name="Freeform 232">
              <a:extLst>
                <a:ext uri="{FF2B5EF4-FFF2-40B4-BE49-F238E27FC236}">
                  <a16:creationId xmlns:a16="http://schemas.microsoft.com/office/drawing/2014/main" id="{FCB29B2F-1E44-4166-832B-00D57DA12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" y="2112"/>
              <a:ext cx="254" cy="30"/>
            </a:xfrm>
            <a:custGeom>
              <a:avLst/>
              <a:gdLst>
                <a:gd name="T0" fmla="*/ 235 w 298"/>
                <a:gd name="T1" fmla="*/ 35 h 35"/>
                <a:gd name="T2" fmla="*/ 259 w 298"/>
                <a:gd name="T3" fmla="*/ 34 h 35"/>
                <a:gd name="T4" fmla="*/ 270 w 298"/>
                <a:gd name="T5" fmla="*/ 33 h 35"/>
                <a:gd name="T6" fmla="*/ 278 w 298"/>
                <a:gd name="T7" fmla="*/ 31 h 35"/>
                <a:gd name="T8" fmla="*/ 286 w 298"/>
                <a:gd name="T9" fmla="*/ 29 h 35"/>
                <a:gd name="T10" fmla="*/ 292 w 298"/>
                <a:gd name="T11" fmla="*/ 25 h 35"/>
                <a:gd name="T12" fmla="*/ 295 w 298"/>
                <a:gd name="T13" fmla="*/ 22 h 35"/>
                <a:gd name="T14" fmla="*/ 298 w 298"/>
                <a:gd name="T15" fmla="*/ 18 h 35"/>
                <a:gd name="T16" fmla="*/ 293 w 298"/>
                <a:gd name="T17" fmla="*/ 12 h 35"/>
                <a:gd name="T18" fmla="*/ 286 w 298"/>
                <a:gd name="T19" fmla="*/ 9 h 35"/>
                <a:gd name="T20" fmla="*/ 269 w 298"/>
                <a:gd name="T21" fmla="*/ 4 h 35"/>
                <a:gd name="T22" fmla="*/ 265 w 298"/>
                <a:gd name="T23" fmla="*/ 15 h 35"/>
                <a:gd name="T24" fmla="*/ 264 w 298"/>
                <a:gd name="T25" fmla="*/ 15 h 35"/>
                <a:gd name="T26" fmla="*/ 270 w 298"/>
                <a:gd name="T27" fmla="*/ 17 h 35"/>
                <a:gd name="T28" fmla="*/ 271 w 298"/>
                <a:gd name="T29" fmla="*/ 19 h 35"/>
                <a:gd name="T30" fmla="*/ 261 w 298"/>
                <a:gd name="T31" fmla="*/ 26 h 35"/>
                <a:gd name="T32" fmla="*/ 253 w 298"/>
                <a:gd name="T33" fmla="*/ 28 h 35"/>
                <a:gd name="T34" fmla="*/ 243 w 298"/>
                <a:gd name="T35" fmla="*/ 29 h 35"/>
                <a:gd name="T36" fmla="*/ 236 w 298"/>
                <a:gd name="T37" fmla="*/ 29 h 35"/>
                <a:gd name="T38" fmla="*/ 224 w 298"/>
                <a:gd name="T39" fmla="*/ 27 h 35"/>
                <a:gd name="T40" fmla="*/ 219 w 298"/>
                <a:gd name="T41" fmla="*/ 21 h 35"/>
                <a:gd name="T42" fmla="*/ 218 w 298"/>
                <a:gd name="T43" fmla="*/ 19 h 35"/>
                <a:gd name="T44" fmla="*/ 218 w 298"/>
                <a:gd name="T45" fmla="*/ 15 h 35"/>
                <a:gd name="T46" fmla="*/ 220 w 298"/>
                <a:gd name="T47" fmla="*/ 8 h 35"/>
                <a:gd name="T48" fmla="*/ 220 w 298"/>
                <a:gd name="T49" fmla="*/ 6 h 35"/>
                <a:gd name="T50" fmla="*/ 220 w 298"/>
                <a:gd name="T51" fmla="*/ 4 h 35"/>
                <a:gd name="T52" fmla="*/ 211 w 298"/>
                <a:gd name="T53" fmla="*/ 4 h 35"/>
                <a:gd name="T54" fmla="*/ 79 w 298"/>
                <a:gd name="T55" fmla="*/ 0 h 35"/>
                <a:gd name="T56" fmla="*/ 78 w 298"/>
                <a:gd name="T57" fmla="*/ 13 h 35"/>
                <a:gd name="T58" fmla="*/ 60 w 298"/>
                <a:gd name="T59" fmla="*/ 27 h 35"/>
                <a:gd name="T60" fmla="*/ 51 w 298"/>
                <a:gd name="T61" fmla="*/ 26 h 35"/>
                <a:gd name="T62" fmla="*/ 47 w 298"/>
                <a:gd name="T63" fmla="*/ 25 h 35"/>
                <a:gd name="T64" fmla="*/ 40 w 298"/>
                <a:gd name="T65" fmla="*/ 21 h 35"/>
                <a:gd name="T66" fmla="*/ 34 w 298"/>
                <a:gd name="T67" fmla="*/ 16 h 35"/>
                <a:gd name="T68" fmla="*/ 30 w 298"/>
                <a:gd name="T69" fmla="*/ 13 h 35"/>
                <a:gd name="T70" fmla="*/ 28 w 298"/>
                <a:gd name="T71" fmla="*/ 9 h 35"/>
                <a:gd name="T72" fmla="*/ 1 w 298"/>
                <a:gd name="T73" fmla="*/ 16 h 35"/>
                <a:gd name="T74" fmla="*/ 0 w 298"/>
                <a:gd name="T75" fmla="*/ 19 h 35"/>
                <a:gd name="T76" fmla="*/ 5 w 298"/>
                <a:gd name="T77" fmla="*/ 22 h 35"/>
                <a:gd name="T78" fmla="*/ 11 w 298"/>
                <a:gd name="T79" fmla="*/ 25 h 35"/>
                <a:gd name="T80" fmla="*/ 18 w 298"/>
                <a:gd name="T81" fmla="*/ 27 h 35"/>
                <a:gd name="T82" fmla="*/ 55 w 298"/>
                <a:gd name="T83" fmla="*/ 31 h 35"/>
                <a:gd name="T84" fmla="*/ 62 w 298"/>
                <a:gd name="T85" fmla="*/ 31 h 35"/>
                <a:gd name="T86" fmla="*/ 85 w 298"/>
                <a:gd name="T87" fmla="*/ 31 h 35"/>
                <a:gd name="T88" fmla="*/ 103 w 298"/>
                <a:gd name="T89" fmla="*/ 33 h 35"/>
                <a:gd name="T90" fmla="*/ 122 w 298"/>
                <a:gd name="T91" fmla="*/ 33 h 35"/>
                <a:gd name="T92" fmla="*/ 161 w 298"/>
                <a:gd name="T93" fmla="*/ 34 h 35"/>
                <a:gd name="T94" fmla="*/ 217 w 298"/>
                <a:gd name="T95" fmla="*/ 34 h 35"/>
                <a:gd name="T96" fmla="*/ 235 w 298"/>
                <a:gd name="T9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8" h="35">
                  <a:moveTo>
                    <a:pt x="235" y="35"/>
                  </a:moveTo>
                  <a:lnTo>
                    <a:pt x="259" y="34"/>
                  </a:lnTo>
                  <a:lnTo>
                    <a:pt x="270" y="33"/>
                  </a:lnTo>
                  <a:lnTo>
                    <a:pt x="278" y="31"/>
                  </a:lnTo>
                  <a:lnTo>
                    <a:pt x="286" y="29"/>
                  </a:lnTo>
                  <a:lnTo>
                    <a:pt x="292" y="25"/>
                  </a:lnTo>
                  <a:lnTo>
                    <a:pt x="295" y="22"/>
                  </a:lnTo>
                  <a:lnTo>
                    <a:pt x="298" y="18"/>
                  </a:lnTo>
                  <a:lnTo>
                    <a:pt x="293" y="12"/>
                  </a:lnTo>
                  <a:lnTo>
                    <a:pt x="286" y="9"/>
                  </a:lnTo>
                  <a:lnTo>
                    <a:pt x="269" y="4"/>
                  </a:lnTo>
                  <a:lnTo>
                    <a:pt x="265" y="15"/>
                  </a:lnTo>
                  <a:lnTo>
                    <a:pt x="264" y="15"/>
                  </a:lnTo>
                  <a:lnTo>
                    <a:pt x="270" y="17"/>
                  </a:lnTo>
                  <a:lnTo>
                    <a:pt x="271" y="19"/>
                  </a:lnTo>
                  <a:lnTo>
                    <a:pt x="261" y="26"/>
                  </a:lnTo>
                  <a:lnTo>
                    <a:pt x="253" y="28"/>
                  </a:lnTo>
                  <a:lnTo>
                    <a:pt x="243" y="29"/>
                  </a:lnTo>
                  <a:lnTo>
                    <a:pt x="236" y="29"/>
                  </a:lnTo>
                  <a:lnTo>
                    <a:pt x="224" y="27"/>
                  </a:lnTo>
                  <a:lnTo>
                    <a:pt x="219" y="21"/>
                  </a:lnTo>
                  <a:lnTo>
                    <a:pt x="218" y="19"/>
                  </a:lnTo>
                  <a:lnTo>
                    <a:pt x="218" y="15"/>
                  </a:lnTo>
                  <a:lnTo>
                    <a:pt x="220" y="8"/>
                  </a:lnTo>
                  <a:lnTo>
                    <a:pt x="220" y="6"/>
                  </a:lnTo>
                  <a:lnTo>
                    <a:pt x="220" y="4"/>
                  </a:lnTo>
                  <a:lnTo>
                    <a:pt x="211" y="4"/>
                  </a:lnTo>
                  <a:lnTo>
                    <a:pt x="79" y="0"/>
                  </a:lnTo>
                  <a:lnTo>
                    <a:pt x="78" y="13"/>
                  </a:lnTo>
                  <a:lnTo>
                    <a:pt x="60" y="27"/>
                  </a:lnTo>
                  <a:lnTo>
                    <a:pt x="51" y="26"/>
                  </a:lnTo>
                  <a:lnTo>
                    <a:pt x="47" y="25"/>
                  </a:lnTo>
                  <a:lnTo>
                    <a:pt x="40" y="21"/>
                  </a:lnTo>
                  <a:lnTo>
                    <a:pt x="34" y="16"/>
                  </a:lnTo>
                  <a:lnTo>
                    <a:pt x="30" y="13"/>
                  </a:lnTo>
                  <a:lnTo>
                    <a:pt x="28" y="9"/>
                  </a:lnTo>
                  <a:lnTo>
                    <a:pt x="1" y="16"/>
                  </a:lnTo>
                  <a:lnTo>
                    <a:pt x="0" y="19"/>
                  </a:lnTo>
                  <a:lnTo>
                    <a:pt x="5" y="22"/>
                  </a:lnTo>
                  <a:lnTo>
                    <a:pt x="11" y="25"/>
                  </a:lnTo>
                  <a:lnTo>
                    <a:pt x="18" y="27"/>
                  </a:lnTo>
                  <a:lnTo>
                    <a:pt x="55" y="31"/>
                  </a:lnTo>
                  <a:lnTo>
                    <a:pt x="62" y="31"/>
                  </a:lnTo>
                  <a:lnTo>
                    <a:pt x="85" y="31"/>
                  </a:lnTo>
                  <a:lnTo>
                    <a:pt x="103" y="33"/>
                  </a:lnTo>
                  <a:lnTo>
                    <a:pt x="122" y="33"/>
                  </a:lnTo>
                  <a:lnTo>
                    <a:pt x="161" y="34"/>
                  </a:lnTo>
                  <a:lnTo>
                    <a:pt x="217" y="34"/>
                  </a:lnTo>
                  <a:lnTo>
                    <a:pt x="235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00" name="Freeform 233">
              <a:extLst>
                <a:ext uri="{FF2B5EF4-FFF2-40B4-BE49-F238E27FC236}">
                  <a16:creationId xmlns:a16="http://schemas.microsoft.com/office/drawing/2014/main" id="{61B8BD7C-53CA-48BF-BABC-0CBD61F51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7" y="1944"/>
              <a:ext cx="188" cy="186"/>
            </a:xfrm>
            <a:custGeom>
              <a:avLst/>
              <a:gdLst>
                <a:gd name="T0" fmla="*/ 215 w 220"/>
                <a:gd name="T1" fmla="*/ 224 h 224"/>
                <a:gd name="T2" fmla="*/ 220 w 220"/>
                <a:gd name="T3" fmla="*/ 202 h 224"/>
                <a:gd name="T4" fmla="*/ 219 w 220"/>
                <a:gd name="T5" fmla="*/ 154 h 224"/>
                <a:gd name="T6" fmla="*/ 220 w 220"/>
                <a:gd name="T7" fmla="*/ 131 h 224"/>
                <a:gd name="T8" fmla="*/ 218 w 220"/>
                <a:gd name="T9" fmla="*/ 96 h 224"/>
                <a:gd name="T10" fmla="*/ 210 w 220"/>
                <a:gd name="T11" fmla="*/ 65 h 224"/>
                <a:gd name="T12" fmla="*/ 199 w 220"/>
                <a:gd name="T13" fmla="*/ 44 h 224"/>
                <a:gd name="T14" fmla="*/ 178 w 220"/>
                <a:gd name="T15" fmla="*/ 20 h 224"/>
                <a:gd name="T16" fmla="*/ 154 w 220"/>
                <a:gd name="T17" fmla="*/ 7 h 224"/>
                <a:gd name="T18" fmla="*/ 129 w 220"/>
                <a:gd name="T19" fmla="*/ 1 h 224"/>
                <a:gd name="T20" fmla="*/ 117 w 220"/>
                <a:gd name="T21" fmla="*/ 2 h 224"/>
                <a:gd name="T22" fmla="*/ 100 w 220"/>
                <a:gd name="T23" fmla="*/ 7 h 224"/>
                <a:gd name="T24" fmla="*/ 70 w 220"/>
                <a:gd name="T25" fmla="*/ 24 h 224"/>
                <a:gd name="T26" fmla="*/ 35 w 220"/>
                <a:gd name="T27" fmla="*/ 59 h 224"/>
                <a:gd name="T28" fmla="*/ 16 w 220"/>
                <a:gd name="T29" fmla="*/ 90 h 224"/>
                <a:gd name="T30" fmla="*/ 4 w 220"/>
                <a:gd name="T31" fmla="*/ 120 h 224"/>
                <a:gd name="T32" fmla="*/ 0 w 220"/>
                <a:gd name="T33" fmla="*/ 165 h 224"/>
                <a:gd name="T34" fmla="*/ 6 w 220"/>
                <a:gd name="T35" fmla="*/ 207 h 224"/>
                <a:gd name="T36" fmla="*/ 13 w 220"/>
                <a:gd name="T37" fmla="*/ 215 h 224"/>
                <a:gd name="T38" fmla="*/ 27 w 220"/>
                <a:gd name="T39" fmla="*/ 219 h 224"/>
                <a:gd name="T40" fmla="*/ 37 w 220"/>
                <a:gd name="T41" fmla="*/ 216 h 224"/>
                <a:gd name="T42" fmla="*/ 37 w 220"/>
                <a:gd name="T43" fmla="*/ 207 h 224"/>
                <a:gd name="T44" fmla="*/ 37 w 220"/>
                <a:gd name="T45" fmla="*/ 185 h 224"/>
                <a:gd name="T46" fmla="*/ 48 w 220"/>
                <a:gd name="T47" fmla="*/ 123 h 224"/>
                <a:gd name="T48" fmla="*/ 56 w 220"/>
                <a:gd name="T49" fmla="*/ 93 h 224"/>
                <a:gd name="T50" fmla="*/ 67 w 220"/>
                <a:gd name="T51" fmla="*/ 73 h 224"/>
                <a:gd name="T52" fmla="*/ 81 w 220"/>
                <a:gd name="T53" fmla="*/ 57 h 224"/>
                <a:gd name="T54" fmla="*/ 103 w 220"/>
                <a:gd name="T55" fmla="*/ 41 h 224"/>
                <a:gd name="T56" fmla="*/ 120 w 220"/>
                <a:gd name="T57" fmla="*/ 36 h 224"/>
                <a:gd name="T58" fmla="*/ 142 w 220"/>
                <a:gd name="T59" fmla="*/ 34 h 224"/>
                <a:gd name="T60" fmla="*/ 158 w 220"/>
                <a:gd name="T61" fmla="*/ 36 h 224"/>
                <a:gd name="T62" fmla="*/ 182 w 220"/>
                <a:gd name="T63" fmla="*/ 51 h 224"/>
                <a:gd name="T64" fmla="*/ 195 w 220"/>
                <a:gd name="T65" fmla="*/ 65 h 224"/>
                <a:gd name="T66" fmla="*/ 204 w 220"/>
                <a:gd name="T67" fmla="*/ 82 h 224"/>
                <a:gd name="T68" fmla="*/ 211 w 220"/>
                <a:gd name="T69" fmla="*/ 118 h 224"/>
                <a:gd name="T70" fmla="*/ 212 w 220"/>
                <a:gd name="T71" fmla="*/ 200 h 224"/>
                <a:gd name="T72" fmla="*/ 212 w 220"/>
                <a:gd name="T7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0" h="224">
                  <a:moveTo>
                    <a:pt x="212" y="224"/>
                  </a:moveTo>
                  <a:lnTo>
                    <a:pt x="215" y="224"/>
                  </a:lnTo>
                  <a:lnTo>
                    <a:pt x="219" y="214"/>
                  </a:lnTo>
                  <a:lnTo>
                    <a:pt x="220" y="202"/>
                  </a:lnTo>
                  <a:lnTo>
                    <a:pt x="220" y="190"/>
                  </a:lnTo>
                  <a:lnTo>
                    <a:pt x="219" y="154"/>
                  </a:lnTo>
                  <a:lnTo>
                    <a:pt x="219" y="142"/>
                  </a:lnTo>
                  <a:lnTo>
                    <a:pt x="220" y="131"/>
                  </a:lnTo>
                  <a:lnTo>
                    <a:pt x="220" y="113"/>
                  </a:lnTo>
                  <a:lnTo>
                    <a:pt x="218" y="96"/>
                  </a:lnTo>
                  <a:lnTo>
                    <a:pt x="214" y="81"/>
                  </a:lnTo>
                  <a:lnTo>
                    <a:pt x="210" y="65"/>
                  </a:lnTo>
                  <a:lnTo>
                    <a:pt x="206" y="58"/>
                  </a:lnTo>
                  <a:lnTo>
                    <a:pt x="199" y="44"/>
                  </a:lnTo>
                  <a:lnTo>
                    <a:pt x="190" y="32"/>
                  </a:lnTo>
                  <a:lnTo>
                    <a:pt x="178" y="20"/>
                  </a:lnTo>
                  <a:lnTo>
                    <a:pt x="172" y="15"/>
                  </a:lnTo>
                  <a:lnTo>
                    <a:pt x="154" y="7"/>
                  </a:lnTo>
                  <a:lnTo>
                    <a:pt x="142" y="4"/>
                  </a:lnTo>
                  <a:lnTo>
                    <a:pt x="129" y="1"/>
                  </a:lnTo>
                  <a:lnTo>
                    <a:pt x="122" y="0"/>
                  </a:lnTo>
                  <a:lnTo>
                    <a:pt x="117" y="2"/>
                  </a:lnTo>
                  <a:lnTo>
                    <a:pt x="107" y="4"/>
                  </a:lnTo>
                  <a:lnTo>
                    <a:pt x="100" y="7"/>
                  </a:lnTo>
                  <a:lnTo>
                    <a:pt x="79" y="17"/>
                  </a:lnTo>
                  <a:lnTo>
                    <a:pt x="70" y="24"/>
                  </a:lnTo>
                  <a:lnTo>
                    <a:pt x="58" y="35"/>
                  </a:lnTo>
                  <a:lnTo>
                    <a:pt x="35" y="59"/>
                  </a:lnTo>
                  <a:lnTo>
                    <a:pt x="23" y="76"/>
                  </a:lnTo>
                  <a:lnTo>
                    <a:pt x="16" y="90"/>
                  </a:lnTo>
                  <a:lnTo>
                    <a:pt x="9" y="105"/>
                  </a:lnTo>
                  <a:lnTo>
                    <a:pt x="4" y="120"/>
                  </a:lnTo>
                  <a:lnTo>
                    <a:pt x="1" y="137"/>
                  </a:lnTo>
                  <a:lnTo>
                    <a:pt x="0" y="165"/>
                  </a:lnTo>
                  <a:lnTo>
                    <a:pt x="1" y="189"/>
                  </a:lnTo>
                  <a:lnTo>
                    <a:pt x="6" y="207"/>
                  </a:lnTo>
                  <a:lnTo>
                    <a:pt x="7" y="211"/>
                  </a:lnTo>
                  <a:lnTo>
                    <a:pt x="13" y="215"/>
                  </a:lnTo>
                  <a:lnTo>
                    <a:pt x="20" y="218"/>
                  </a:lnTo>
                  <a:lnTo>
                    <a:pt x="27" y="219"/>
                  </a:lnTo>
                  <a:lnTo>
                    <a:pt x="29" y="219"/>
                  </a:lnTo>
                  <a:lnTo>
                    <a:pt x="37" y="216"/>
                  </a:lnTo>
                  <a:lnTo>
                    <a:pt x="38" y="215"/>
                  </a:lnTo>
                  <a:lnTo>
                    <a:pt x="37" y="207"/>
                  </a:lnTo>
                  <a:lnTo>
                    <a:pt x="36" y="197"/>
                  </a:lnTo>
                  <a:lnTo>
                    <a:pt x="37" y="185"/>
                  </a:lnTo>
                  <a:lnTo>
                    <a:pt x="42" y="154"/>
                  </a:lnTo>
                  <a:lnTo>
                    <a:pt x="48" y="123"/>
                  </a:lnTo>
                  <a:lnTo>
                    <a:pt x="54" y="99"/>
                  </a:lnTo>
                  <a:lnTo>
                    <a:pt x="56" y="93"/>
                  </a:lnTo>
                  <a:lnTo>
                    <a:pt x="60" y="86"/>
                  </a:lnTo>
                  <a:lnTo>
                    <a:pt x="67" y="73"/>
                  </a:lnTo>
                  <a:lnTo>
                    <a:pt x="77" y="63"/>
                  </a:lnTo>
                  <a:lnTo>
                    <a:pt x="81" y="57"/>
                  </a:lnTo>
                  <a:lnTo>
                    <a:pt x="95" y="46"/>
                  </a:lnTo>
                  <a:lnTo>
                    <a:pt x="103" y="41"/>
                  </a:lnTo>
                  <a:lnTo>
                    <a:pt x="112" y="38"/>
                  </a:lnTo>
                  <a:lnTo>
                    <a:pt x="120" y="36"/>
                  </a:lnTo>
                  <a:lnTo>
                    <a:pt x="133" y="34"/>
                  </a:lnTo>
                  <a:lnTo>
                    <a:pt x="142" y="34"/>
                  </a:lnTo>
                  <a:lnTo>
                    <a:pt x="150" y="35"/>
                  </a:lnTo>
                  <a:lnTo>
                    <a:pt x="158" y="36"/>
                  </a:lnTo>
                  <a:lnTo>
                    <a:pt x="175" y="46"/>
                  </a:lnTo>
                  <a:lnTo>
                    <a:pt x="182" y="51"/>
                  </a:lnTo>
                  <a:lnTo>
                    <a:pt x="189" y="58"/>
                  </a:lnTo>
                  <a:lnTo>
                    <a:pt x="195" y="65"/>
                  </a:lnTo>
                  <a:lnTo>
                    <a:pt x="201" y="73"/>
                  </a:lnTo>
                  <a:lnTo>
                    <a:pt x="204" y="82"/>
                  </a:lnTo>
                  <a:lnTo>
                    <a:pt x="207" y="91"/>
                  </a:lnTo>
                  <a:lnTo>
                    <a:pt x="211" y="118"/>
                  </a:lnTo>
                  <a:lnTo>
                    <a:pt x="212" y="146"/>
                  </a:lnTo>
                  <a:lnTo>
                    <a:pt x="212" y="200"/>
                  </a:lnTo>
                  <a:lnTo>
                    <a:pt x="210" y="224"/>
                  </a:lnTo>
                  <a:lnTo>
                    <a:pt x="212" y="22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101" name="Freeform 234">
              <a:extLst>
                <a:ext uri="{FF2B5EF4-FFF2-40B4-BE49-F238E27FC236}">
                  <a16:creationId xmlns:a16="http://schemas.microsoft.com/office/drawing/2014/main" id="{835CD5E3-264C-4C1D-9BCA-2DBE0D6BF4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6" y="1985"/>
              <a:ext cx="121" cy="125"/>
            </a:xfrm>
            <a:custGeom>
              <a:avLst/>
              <a:gdLst>
                <a:gd name="T0" fmla="*/ 141 w 142"/>
                <a:gd name="T1" fmla="*/ 151 h 151"/>
                <a:gd name="T2" fmla="*/ 142 w 142"/>
                <a:gd name="T3" fmla="*/ 151 h 151"/>
                <a:gd name="T4" fmla="*/ 142 w 142"/>
                <a:gd name="T5" fmla="*/ 127 h 151"/>
                <a:gd name="T6" fmla="*/ 142 w 142"/>
                <a:gd name="T7" fmla="*/ 103 h 151"/>
                <a:gd name="T8" fmla="*/ 136 w 142"/>
                <a:gd name="T9" fmla="*/ 56 h 151"/>
                <a:gd name="T10" fmla="*/ 133 w 142"/>
                <a:gd name="T11" fmla="*/ 42 h 151"/>
                <a:gd name="T12" fmla="*/ 129 w 142"/>
                <a:gd name="T13" fmla="*/ 30 h 151"/>
                <a:gd name="T14" fmla="*/ 123 w 142"/>
                <a:gd name="T15" fmla="*/ 18 h 151"/>
                <a:gd name="T16" fmla="*/ 114 w 142"/>
                <a:gd name="T17" fmla="*/ 8 h 151"/>
                <a:gd name="T18" fmla="*/ 109 w 142"/>
                <a:gd name="T19" fmla="*/ 5 h 151"/>
                <a:gd name="T20" fmla="*/ 104 w 142"/>
                <a:gd name="T21" fmla="*/ 2 h 151"/>
                <a:gd name="T22" fmla="*/ 92 w 142"/>
                <a:gd name="T23" fmla="*/ 0 h 151"/>
                <a:gd name="T24" fmla="*/ 80 w 142"/>
                <a:gd name="T25" fmla="*/ 1 h 151"/>
                <a:gd name="T26" fmla="*/ 68 w 142"/>
                <a:gd name="T27" fmla="*/ 3 h 151"/>
                <a:gd name="T28" fmla="*/ 63 w 142"/>
                <a:gd name="T29" fmla="*/ 5 h 151"/>
                <a:gd name="T30" fmla="*/ 61 w 142"/>
                <a:gd name="T31" fmla="*/ 6 h 151"/>
                <a:gd name="T32" fmla="*/ 58 w 142"/>
                <a:gd name="T33" fmla="*/ 6 h 151"/>
                <a:gd name="T34" fmla="*/ 48 w 142"/>
                <a:gd name="T35" fmla="*/ 13 h 151"/>
                <a:gd name="T36" fmla="*/ 38 w 142"/>
                <a:gd name="T37" fmla="*/ 21 h 151"/>
                <a:gd name="T38" fmla="*/ 30 w 142"/>
                <a:gd name="T39" fmla="*/ 31 h 151"/>
                <a:gd name="T40" fmla="*/ 24 w 142"/>
                <a:gd name="T41" fmla="*/ 41 h 151"/>
                <a:gd name="T42" fmla="*/ 14 w 142"/>
                <a:gd name="T43" fmla="*/ 66 h 151"/>
                <a:gd name="T44" fmla="*/ 7 w 142"/>
                <a:gd name="T45" fmla="*/ 93 h 151"/>
                <a:gd name="T46" fmla="*/ 3 w 142"/>
                <a:gd name="T47" fmla="*/ 118 h 151"/>
                <a:gd name="T48" fmla="*/ 0 w 142"/>
                <a:gd name="T49" fmla="*/ 143 h 151"/>
                <a:gd name="T50" fmla="*/ 35 w 142"/>
                <a:gd name="T51" fmla="*/ 142 h 151"/>
                <a:gd name="T52" fmla="*/ 71 w 142"/>
                <a:gd name="T53" fmla="*/ 142 h 151"/>
                <a:gd name="T54" fmla="*/ 106 w 142"/>
                <a:gd name="T55" fmla="*/ 144 h 151"/>
                <a:gd name="T56" fmla="*/ 124 w 142"/>
                <a:gd name="T57" fmla="*/ 147 h 151"/>
                <a:gd name="T58" fmla="*/ 141 w 142"/>
                <a:gd name="T5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" h="151">
                  <a:moveTo>
                    <a:pt x="141" y="151"/>
                  </a:moveTo>
                  <a:lnTo>
                    <a:pt x="142" y="151"/>
                  </a:lnTo>
                  <a:lnTo>
                    <a:pt x="142" y="127"/>
                  </a:lnTo>
                  <a:lnTo>
                    <a:pt x="142" y="103"/>
                  </a:lnTo>
                  <a:lnTo>
                    <a:pt x="136" y="56"/>
                  </a:lnTo>
                  <a:lnTo>
                    <a:pt x="133" y="42"/>
                  </a:lnTo>
                  <a:lnTo>
                    <a:pt x="129" y="30"/>
                  </a:lnTo>
                  <a:lnTo>
                    <a:pt x="123" y="18"/>
                  </a:lnTo>
                  <a:lnTo>
                    <a:pt x="114" y="8"/>
                  </a:lnTo>
                  <a:lnTo>
                    <a:pt x="109" y="5"/>
                  </a:lnTo>
                  <a:lnTo>
                    <a:pt x="104" y="2"/>
                  </a:lnTo>
                  <a:lnTo>
                    <a:pt x="92" y="0"/>
                  </a:lnTo>
                  <a:lnTo>
                    <a:pt x="80" y="1"/>
                  </a:lnTo>
                  <a:lnTo>
                    <a:pt x="68" y="3"/>
                  </a:lnTo>
                  <a:lnTo>
                    <a:pt x="63" y="5"/>
                  </a:lnTo>
                  <a:lnTo>
                    <a:pt x="61" y="6"/>
                  </a:lnTo>
                  <a:lnTo>
                    <a:pt x="58" y="6"/>
                  </a:lnTo>
                  <a:lnTo>
                    <a:pt x="48" y="13"/>
                  </a:lnTo>
                  <a:lnTo>
                    <a:pt x="38" y="21"/>
                  </a:lnTo>
                  <a:lnTo>
                    <a:pt x="30" y="31"/>
                  </a:lnTo>
                  <a:lnTo>
                    <a:pt x="24" y="41"/>
                  </a:lnTo>
                  <a:lnTo>
                    <a:pt x="14" y="66"/>
                  </a:lnTo>
                  <a:lnTo>
                    <a:pt x="7" y="93"/>
                  </a:lnTo>
                  <a:lnTo>
                    <a:pt x="3" y="118"/>
                  </a:lnTo>
                  <a:lnTo>
                    <a:pt x="0" y="143"/>
                  </a:lnTo>
                  <a:lnTo>
                    <a:pt x="35" y="142"/>
                  </a:lnTo>
                  <a:lnTo>
                    <a:pt x="71" y="142"/>
                  </a:lnTo>
                  <a:lnTo>
                    <a:pt x="106" y="144"/>
                  </a:lnTo>
                  <a:lnTo>
                    <a:pt x="124" y="147"/>
                  </a:lnTo>
                  <a:lnTo>
                    <a:pt x="141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103" name="Text Box 242">
            <a:extLst>
              <a:ext uri="{FF2B5EF4-FFF2-40B4-BE49-F238E27FC236}">
                <a16:creationId xmlns:a16="http://schemas.microsoft.com/office/drawing/2014/main" id="{AA9EC6B4-1E67-4324-83A7-255A67230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523" y="2281238"/>
            <a:ext cx="53219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/>
          <a:p>
            <a:pPr>
              <a:buFontTx/>
              <a:buNone/>
            </a:pPr>
            <a:r>
              <a:rPr lang="de-DE" altLang="de-DE" dirty="0">
                <a:latin typeface="Arial Narrow" panose="020B0606020202030204" pitchFamily="34" charset="0"/>
              </a:rPr>
              <a:t>+ PIN </a:t>
            </a:r>
          </a:p>
        </p:txBody>
      </p:sp>
      <p:sp>
        <p:nvSpPr>
          <p:cNvPr id="104" name="AutoShape 248">
            <a:extLst>
              <a:ext uri="{FF2B5EF4-FFF2-40B4-BE49-F238E27FC236}">
                <a16:creationId xmlns:a16="http://schemas.microsoft.com/office/drawing/2014/main" id="{75088CB0-5507-4F09-B1D8-93E01F924F19}"/>
              </a:ext>
            </a:extLst>
          </p:cNvPr>
          <p:cNvSpPr>
            <a:spLocks noChangeArrowheads="1"/>
          </p:cNvSpPr>
          <p:nvPr/>
        </p:nvSpPr>
        <p:spPr bwMode="auto">
          <a:xfrm rot="14646980">
            <a:off x="6702118" y="3532911"/>
            <a:ext cx="306387" cy="1152525"/>
          </a:xfrm>
          <a:prstGeom prst="downArrow">
            <a:avLst>
              <a:gd name="adj1" fmla="val 50259"/>
              <a:gd name="adj2" fmla="val 65812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105" name="AutoShape 249">
            <a:extLst>
              <a:ext uri="{FF2B5EF4-FFF2-40B4-BE49-F238E27FC236}">
                <a16:creationId xmlns:a16="http://schemas.microsoft.com/office/drawing/2014/main" id="{8149C4EB-AB88-42F9-A1FA-270A7E55ACE9}"/>
              </a:ext>
            </a:extLst>
          </p:cNvPr>
          <p:cNvSpPr>
            <a:spLocks noChangeArrowheads="1"/>
          </p:cNvSpPr>
          <p:nvPr/>
        </p:nvSpPr>
        <p:spPr bwMode="auto">
          <a:xfrm rot="6953020" flipV="1">
            <a:off x="6702118" y="2782023"/>
            <a:ext cx="306388" cy="1152525"/>
          </a:xfrm>
          <a:prstGeom prst="downArrow">
            <a:avLst>
              <a:gd name="adj1" fmla="val 50259"/>
              <a:gd name="adj2" fmla="val 65811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106" name="Rectangle 250">
            <a:extLst>
              <a:ext uri="{FF2B5EF4-FFF2-40B4-BE49-F238E27FC236}">
                <a16:creationId xmlns:a16="http://schemas.microsoft.com/office/drawing/2014/main" id="{296EA40D-3821-4723-8153-1972EC3D06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3338" y="2468563"/>
            <a:ext cx="1852612" cy="161925"/>
          </a:xfrm>
          <a:prstGeom prst="rect">
            <a:avLst/>
          </a:prstGeom>
          <a:pattFill prst="pct20">
            <a:fgClr>
              <a:schemeClr val="tx1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endParaRPr lang="de-DE">
              <a:latin typeface="Arial Narrow" panose="020B0606020202030204" pitchFamily="34" charset="0"/>
            </a:endParaRPr>
          </a:p>
        </p:txBody>
      </p:sp>
      <p:grpSp>
        <p:nvGrpSpPr>
          <p:cNvPr id="107" name="Group 243">
            <a:extLst>
              <a:ext uri="{FF2B5EF4-FFF2-40B4-BE49-F238E27FC236}">
                <a16:creationId xmlns:a16="http://schemas.microsoft.com/office/drawing/2014/main" id="{C9872883-E016-4FC2-83C4-DA49569B0CBF}"/>
              </a:ext>
            </a:extLst>
          </p:cNvPr>
          <p:cNvGrpSpPr>
            <a:grpSpLocks/>
          </p:cNvGrpSpPr>
          <p:nvPr/>
        </p:nvGrpSpPr>
        <p:grpSpPr bwMode="auto">
          <a:xfrm>
            <a:off x="5273675" y="2200275"/>
            <a:ext cx="317500" cy="735013"/>
            <a:chOff x="3145" y="2996"/>
            <a:chExt cx="234" cy="556"/>
          </a:xfrm>
          <a:solidFill>
            <a:schemeClr val="accent6"/>
          </a:solidFill>
        </p:grpSpPr>
        <p:sp>
          <p:nvSpPr>
            <p:cNvPr id="108" name="Rectangle 244">
              <a:extLst>
                <a:ext uri="{FF2B5EF4-FFF2-40B4-BE49-F238E27FC236}">
                  <a16:creationId xmlns:a16="http://schemas.microsoft.com/office/drawing/2014/main" id="{60CF18C8-EACC-4171-B065-C8B6FBBD95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5" y="3318"/>
              <a:ext cx="234" cy="23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09" name="Oval 245">
              <a:extLst>
                <a:ext uri="{FF2B5EF4-FFF2-40B4-BE49-F238E27FC236}">
                  <a16:creationId xmlns:a16="http://schemas.microsoft.com/office/drawing/2014/main" id="{3CA5A350-D93B-4866-8163-2109A8B12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5" y="3198"/>
              <a:ext cx="234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10" name="Oval 246">
              <a:extLst>
                <a:ext uri="{FF2B5EF4-FFF2-40B4-BE49-F238E27FC236}">
                  <a16:creationId xmlns:a16="http://schemas.microsoft.com/office/drawing/2014/main" id="{E8EF038C-AC4D-4585-8DE1-914E97B0CC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5" y="2996"/>
              <a:ext cx="234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111" name="Gruppieren 110">
            <a:extLst>
              <a:ext uri="{FF2B5EF4-FFF2-40B4-BE49-F238E27FC236}">
                <a16:creationId xmlns:a16="http://schemas.microsoft.com/office/drawing/2014/main" id="{AED187FF-42A3-45F9-B909-6601D9331590}"/>
              </a:ext>
            </a:extLst>
          </p:cNvPr>
          <p:cNvGrpSpPr>
            <a:grpSpLocks noChangeAspect="1"/>
          </p:cNvGrpSpPr>
          <p:nvPr/>
        </p:nvGrpSpPr>
        <p:grpSpPr>
          <a:xfrm>
            <a:off x="5711738" y="2299920"/>
            <a:ext cx="1012503" cy="574008"/>
            <a:chOff x="5582488" y="746532"/>
            <a:chExt cx="1731963" cy="981874"/>
          </a:xfrm>
        </p:grpSpPr>
        <p:sp>
          <p:nvSpPr>
            <p:cNvPr id="112" name="Rechteck: abgerundete Ecken 111">
              <a:extLst>
                <a:ext uri="{FF2B5EF4-FFF2-40B4-BE49-F238E27FC236}">
                  <a16:creationId xmlns:a16="http://schemas.microsoft.com/office/drawing/2014/main" id="{8B24157F-E09A-4E8A-B17E-3B1A207745B5}"/>
                </a:ext>
              </a:extLst>
            </p:cNvPr>
            <p:cNvSpPr/>
            <p:nvPr/>
          </p:nvSpPr>
          <p:spPr>
            <a:xfrm>
              <a:off x="5582488" y="746532"/>
              <a:ext cx="1731963" cy="981874"/>
            </a:xfrm>
            <a:prstGeom prst="roundRect">
              <a:avLst>
                <a:gd name="adj" fmla="val 755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113" name="Gruppieren 112">
              <a:extLst>
                <a:ext uri="{FF2B5EF4-FFF2-40B4-BE49-F238E27FC236}">
                  <a16:creationId xmlns:a16="http://schemas.microsoft.com/office/drawing/2014/main" id="{7E94E3E9-8041-45E3-BE7F-5CCBEF395C3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28602" y="1002564"/>
              <a:ext cx="694862" cy="454660"/>
              <a:chOff x="1722437" y="3180522"/>
              <a:chExt cx="868578" cy="568325"/>
            </a:xfrm>
          </p:grpSpPr>
          <p:sp>
            <p:nvSpPr>
              <p:cNvPr id="114" name="Rechteck: abgerundete Ecken 113">
                <a:extLst>
                  <a:ext uri="{FF2B5EF4-FFF2-40B4-BE49-F238E27FC236}">
                    <a16:creationId xmlns:a16="http://schemas.microsoft.com/office/drawing/2014/main" id="{A356E2B1-96BA-4BFD-90F7-4C0D1CA641B6}"/>
                  </a:ext>
                </a:extLst>
              </p:cNvPr>
              <p:cNvSpPr/>
              <p:nvPr/>
            </p:nvSpPr>
            <p:spPr>
              <a:xfrm>
                <a:off x="1722437" y="3180522"/>
                <a:ext cx="868578" cy="568325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cxnSp>
            <p:nvCxnSpPr>
              <p:cNvPr id="115" name="Gerader Verbinder 114">
                <a:extLst>
                  <a:ext uri="{FF2B5EF4-FFF2-40B4-BE49-F238E27FC236}">
                    <a16:creationId xmlns:a16="http://schemas.microsoft.com/office/drawing/2014/main" id="{4C1A4CCF-3EB1-4604-B88A-F3F5D1413266}"/>
                  </a:ext>
                </a:extLst>
              </p:cNvPr>
              <p:cNvCxnSpPr/>
              <p:nvPr/>
            </p:nvCxnSpPr>
            <p:spPr>
              <a:xfrm>
                <a:off x="2006600" y="3180522"/>
                <a:ext cx="0" cy="568325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Gerader Verbinder 115">
                <a:extLst>
                  <a:ext uri="{FF2B5EF4-FFF2-40B4-BE49-F238E27FC236}">
                    <a16:creationId xmlns:a16="http://schemas.microsoft.com/office/drawing/2014/main" id="{6FF86529-FCB2-4ED4-BC7A-C63E04B082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5525" y="3362325"/>
                <a:ext cx="0" cy="38652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Gerader Verbinder 116">
                <a:extLst>
                  <a:ext uri="{FF2B5EF4-FFF2-40B4-BE49-F238E27FC236}">
                    <a16:creationId xmlns:a16="http://schemas.microsoft.com/office/drawing/2014/main" id="{796A713F-F2EC-4230-9D39-0110F467B36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89175" y="3361911"/>
                <a:ext cx="29880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Gerader Verbinder 117">
                <a:extLst>
                  <a:ext uri="{FF2B5EF4-FFF2-40B4-BE49-F238E27FC236}">
                    <a16:creationId xmlns:a16="http://schemas.microsoft.com/office/drawing/2014/main" id="{40A7545E-4C7B-4DEE-A701-F0FCA2F1916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95525" y="3542886"/>
                <a:ext cx="29127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Gerader Verbinder 118">
                <a:extLst>
                  <a:ext uri="{FF2B5EF4-FFF2-40B4-BE49-F238E27FC236}">
                    <a16:creationId xmlns:a16="http://schemas.microsoft.com/office/drawing/2014/main" id="{A16AFDF9-CD37-42FF-BCB1-951EFFD0990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22437" y="3361911"/>
                <a:ext cx="29127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Gerader Verbinder 119">
                <a:extLst>
                  <a:ext uri="{FF2B5EF4-FFF2-40B4-BE49-F238E27FC236}">
                    <a16:creationId xmlns:a16="http://schemas.microsoft.com/office/drawing/2014/main" id="{79EEDFAC-E000-4632-9672-9DE3867290F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22437" y="3542886"/>
                <a:ext cx="29127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1" name="AutoShape 52">
            <a:extLst>
              <a:ext uri="{FF2B5EF4-FFF2-40B4-BE49-F238E27FC236}">
                <a16:creationId xmlns:a16="http://schemas.microsoft.com/office/drawing/2014/main" id="{B601E78B-49D6-46E4-98A9-AD9125025B60}"/>
              </a:ext>
            </a:extLst>
          </p:cNvPr>
          <p:cNvCxnSpPr>
            <a:cxnSpLocks noChangeShapeType="1"/>
            <a:stCxn id="125" idx="0"/>
          </p:cNvCxnSpPr>
          <p:nvPr/>
        </p:nvCxnSpPr>
        <p:spPr bwMode="auto">
          <a:xfrm rot="16200000" flipV="1">
            <a:off x="5135227" y="3580434"/>
            <a:ext cx="1732689" cy="260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prstDash val="sysDot"/>
            <a:miter lim="800000"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0" name="Text Box 73">
            <a:extLst>
              <a:ext uri="{FF2B5EF4-FFF2-40B4-BE49-F238E27FC236}">
                <a16:creationId xmlns:a16="http://schemas.microsoft.com/office/drawing/2014/main" id="{7FB0BDE0-5A82-4E49-AF03-010F5E0AF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1297" y="3395832"/>
            <a:ext cx="2364664" cy="718199"/>
          </a:xfrm>
          <a:prstGeom prst="wedgeRoundRectCallout">
            <a:avLst>
              <a:gd name="adj1" fmla="val -30229"/>
              <a:gd name="adj2" fmla="val -93058"/>
              <a:gd name="adj3" fmla="val 16667"/>
            </a:avLst>
          </a:prstGeom>
          <a:noFill/>
          <a:ln w="28575">
            <a:solidFill>
              <a:schemeClr val="accent6"/>
            </a:solidFill>
          </a:ln>
          <a:effectLst/>
        </p:spPr>
        <p:txBody>
          <a:bodyPr lIns="72000" tIns="72000" rIns="36000" bIns="72000"/>
          <a:lstStyle>
            <a:lvl1pPr marL="268288" indent="-268288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25488" indent="-266700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84275" indent="-268288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41475" indent="-266700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100263" indent="-268288"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574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30146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718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929063" indent="-268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indent="0">
              <a:lnSpc>
                <a:spcPct val="90000"/>
              </a:lnSpc>
              <a:spcBef>
                <a:spcPct val="20000"/>
              </a:spcBef>
              <a:buSzPct val="75000"/>
            </a:pPr>
            <a:r>
              <a:rPr lang="de-DE" altLang="de-DE" sz="2000" dirty="0">
                <a:solidFill>
                  <a:schemeClr val="accent6"/>
                </a:solidFill>
                <a:latin typeface="Arial Narrow" panose="020B0606020202030204" pitchFamily="34" charset="0"/>
              </a:rPr>
              <a:t>Zertifikat:</a:t>
            </a:r>
            <a:br>
              <a:rPr lang="de-DE" altLang="de-DE" sz="2000" dirty="0">
                <a:solidFill>
                  <a:schemeClr val="accent6"/>
                </a:solidFill>
                <a:latin typeface="Arial Narrow" panose="020B0606020202030204" pitchFamily="34" charset="0"/>
              </a:rPr>
            </a:br>
            <a:r>
              <a:rPr lang="de-DE" altLang="de-DE" sz="2000" dirty="0">
                <a:solidFill>
                  <a:schemeClr val="accent6"/>
                </a:solidFill>
                <a:latin typeface="Arial Narrow" panose="020B0606020202030204" pitchFamily="34" charset="0"/>
              </a:rPr>
              <a:t>„digitaler Ausweis“</a:t>
            </a:r>
          </a:p>
        </p:txBody>
      </p:sp>
      <p:sp>
        <p:nvSpPr>
          <p:cNvPr id="132" name="Textfeld 131">
            <a:extLst>
              <a:ext uri="{FF2B5EF4-FFF2-40B4-BE49-F238E27FC236}">
                <a16:creationId xmlns:a16="http://schemas.microsoft.com/office/drawing/2014/main" id="{95C6CA2C-1E0F-49E2-8952-66F8CCB3EB6A}"/>
              </a:ext>
            </a:extLst>
          </p:cNvPr>
          <p:cNvSpPr txBox="1"/>
          <p:nvPr/>
        </p:nvSpPr>
        <p:spPr>
          <a:xfrm>
            <a:off x="474635" y="6127678"/>
            <a:ext cx="83314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19: Lösung des Problems asymmetrischer Kryptografie mit „Zertifikaten“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7931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B5D41307-4C59-4D2A-8F76-53F4F244A8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110" y="954157"/>
            <a:ext cx="3065456" cy="3757984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B81DB0F-A6C9-4D6F-81E2-FBF6A87C4A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7417" y="954156"/>
            <a:ext cx="3065456" cy="375798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B55D653D-9D62-4D88-AE5F-E052E9777E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3720" y="954156"/>
            <a:ext cx="3065455" cy="3757984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4B77758-F690-4826-94C3-96B949DB33A2}"/>
              </a:ext>
            </a:extLst>
          </p:cNvPr>
          <p:cNvSpPr txBox="1"/>
          <p:nvPr/>
        </p:nvSpPr>
        <p:spPr>
          <a:xfrm>
            <a:off x="661719" y="5580677"/>
            <a:ext cx="76374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20: Drei Tabs des Zertifikats der Internet-Seite www.bing.com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319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feld 107">
            <a:extLst>
              <a:ext uri="{FF2B5EF4-FFF2-40B4-BE49-F238E27FC236}">
                <a16:creationId xmlns:a16="http://schemas.microsoft.com/office/drawing/2014/main" id="{18805036-2C88-4387-9D96-CA005C662349}"/>
              </a:ext>
            </a:extLst>
          </p:cNvPr>
          <p:cNvSpPr txBox="1"/>
          <p:nvPr/>
        </p:nvSpPr>
        <p:spPr>
          <a:xfrm>
            <a:off x="536713" y="5461441"/>
            <a:ext cx="7954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21: Zertifizierungspfad mit Anwender-, Zertifizierungsstellen- und Root-Zertifikat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111" name="Rechteck 110">
            <a:extLst>
              <a:ext uri="{FF2B5EF4-FFF2-40B4-BE49-F238E27FC236}">
                <a16:creationId xmlns:a16="http://schemas.microsoft.com/office/drawing/2014/main" id="{48B59076-737E-4963-AB2A-4DC8885F2969}"/>
              </a:ext>
            </a:extLst>
          </p:cNvPr>
          <p:cNvSpPr/>
          <p:nvPr/>
        </p:nvSpPr>
        <p:spPr>
          <a:xfrm>
            <a:off x="4324301" y="4142058"/>
            <a:ext cx="236974" cy="118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112" name="Rechteck 111">
            <a:extLst>
              <a:ext uri="{FF2B5EF4-FFF2-40B4-BE49-F238E27FC236}">
                <a16:creationId xmlns:a16="http://schemas.microsoft.com/office/drawing/2014/main" id="{A3C851CE-FA02-4080-A4CB-F23A71F78A79}"/>
              </a:ext>
            </a:extLst>
          </p:cNvPr>
          <p:cNvSpPr/>
          <p:nvPr/>
        </p:nvSpPr>
        <p:spPr>
          <a:xfrm>
            <a:off x="4324301" y="4280560"/>
            <a:ext cx="236974" cy="118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113" name="Rechteck 112">
            <a:extLst>
              <a:ext uri="{FF2B5EF4-FFF2-40B4-BE49-F238E27FC236}">
                <a16:creationId xmlns:a16="http://schemas.microsoft.com/office/drawing/2014/main" id="{924261C3-E354-4460-A04D-45CACD07455E}"/>
              </a:ext>
            </a:extLst>
          </p:cNvPr>
          <p:cNvSpPr/>
          <p:nvPr/>
        </p:nvSpPr>
        <p:spPr>
          <a:xfrm>
            <a:off x="4324301" y="2791651"/>
            <a:ext cx="236974" cy="118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114" name="Rectangle 73">
            <a:extLst>
              <a:ext uri="{FF2B5EF4-FFF2-40B4-BE49-F238E27FC236}">
                <a16:creationId xmlns:a16="http://schemas.microsoft.com/office/drawing/2014/main" id="{82F10725-ABB3-4666-9152-5CEAC1DA7A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193" y="2455035"/>
            <a:ext cx="1462088" cy="977900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800" rIns="0" bIns="46800" anchor="ctr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115" name="Rectangle 4">
            <a:extLst>
              <a:ext uri="{FF2B5EF4-FFF2-40B4-BE49-F238E27FC236}">
                <a16:creationId xmlns:a16="http://schemas.microsoft.com/office/drawing/2014/main" id="{EA55A852-607E-451C-BB15-FCB1D6D1C2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193" y="3800061"/>
            <a:ext cx="1462088" cy="977900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800" rIns="0" bIns="46800" anchor="ctr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116" name="Rectangle 5">
            <a:extLst>
              <a:ext uri="{FF2B5EF4-FFF2-40B4-BE49-F238E27FC236}">
                <a16:creationId xmlns:a16="http://schemas.microsoft.com/office/drawing/2014/main" id="{36A25376-729A-46C5-A443-ABC754451E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256" y="3803236"/>
            <a:ext cx="2917825" cy="982662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800" rIns="0" bIns="46800" anchor="ctr"/>
          <a:lstStyle/>
          <a:p>
            <a:pPr algn="ctr">
              <a:buFontTx/>
              <a:buNone/>
            </a:pPr>
            <a:r>
              <a:rPr lang="de-DE" altLang="de-DE" dirty="0">
                <a:latin typeface="Arial Narrow" panose="020B0606020202030204" pitchFamily="34" charset="0"/>
              </a:rPr>
              <a:t>Name der Root CA</a:t>
            </a:r>
            <a:br>
              <a:rPr lang="de-DE" altLang="de-DE" dirty="0">
                <a:latin typeface="Arial Narrow" panose="020B0606020202030204" pitchFamily="34" charset="0"/>
              </a:rPr>
            </a:br>
            <a:r>
              <a:rPr lang="de-DE" altLang="de-DE" dirty="0">
                <a:latin typeface="Arial Narrow" panose="020B0606020202030204" pitchFamily="34" charset="0"/>
              </a:rPr>
              <a:t>(+ weitere Angaben)</a:t>
            </a:r>
          </a:p>
        </p:txBody>
      </p:sp>
      <p:sp>
        <p:nvSpPr>
          <p:cNvPr id="117" name="Rectangle 6">
            <a:extLst>
              <a:ext uri="{FF2B5EF4-FFF2-40B4-BE49-F238E27FC236}">
                <a16:creationId xmlns:a16="http://schemas.microsoft.com/office/drawing/2014/main" id="{8E918487-0726-4B43-8D8D-8CE254C306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14" y="3707986"/>
            <a:ext cx="7954030" cy="1179512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118" name="Rectangle 7">
            <a:extLst>
              <a:ext uri="{FF2B5EF4-FFF2-40B4-BE49-F238E27FC236}">
                <a16:creationId xmlns:a16="http://schemas.microsoft.com/office/drawing/2014/main" id="{512FAD55-415D-4E15-BCF4-40EB006928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9868" y="3803236"/>
            <a:ext cx="2190750" cy="982662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800" rIns="0" bIns="46800" anchor="ctr"/>
          <a:lstStyle/>
          <a:p>
            <a:pPr algn="ctr">
              <a:buFontTx/>
              <a:buNone/>
            </a:pPr>
            <a:r>
              <a:rPr lang="de-DE" altLang="de-DE">
                <a:latin typeface="Arial Narrow" panose="020B0606020202030204" pitchFamily="34" charset="0"/>
              </a:rPr>
              <a:t>Name der Root CA</a:t>
            </a:r>
            <a:br>
              <a:rPr lang="de-DE" altLang="de-DE">
                <a:latin typeface="Arial Narrow" panose="020B0606020202030204" pitchFamily="34" charset="0"/>
              </a:rPr>
            </a:br>
            <a:r>
              <a:rPr lang="de-DE" altLang="de-DE">
                <a:latin typeface="Arial Narrow" panose="020B0606020202030204" pitchFamily="34" charset="0"/>
              </a:rPr>
              <a:t>(+ weitere Angaben)</a:t>
            </a:r>
            <a:endParaRPr lang="de-DE" altLang="de-DE" dirty="0">
              <a:latin typeface="Arial Narrow" panose="020B0606020202030204" pitchFamily="34" charset="0"/>
            </a:endParaRPr>
          </a:p>
        </p:txBody>
      </p:sp>
      <p:sp>
        <p:nvSpPr>
          <p:cNvPr id="119" name="Rectangle 8">
            <a:extLst>
              <a:ext uri="{FF2B5EF4-FFF2-40B4-BE49-F238E27FC236}">
                <a16:creationId xmlns:a16="http://schemas.microsoft.com/office/drawing/2014/main" id="{1274F776-6CCA-4D80-8758-D46B8C6A66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193" y="1105660"/>
            <a:ext cx="1462088" cy="977900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800" rIns="0" bIns="46800" anchor="ctr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120" name="Rectangle 9">
            <a:extLst>
              <a:ext uri="{FF2B5EF4-FFF2-40B4-BE49-F238E27FC236}">
                <a16:creationId xmlns:a16="http://schemas.microsoft.com/office/drawing/2014/main" id="{FA9FE862-932B-4E42-95F8-2DABFCD409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256" y="1108835"/>
            <a:ext cx="2917825" cy="982662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800" rIns="0" bIns="46800" anchor="ctr"/>
          <a:lstStyle/>
          <a:p>
            <a:pPr algn="ctr">
              <a:buFontTx/>
              <a:buNone/>
            </a:pPr>
            <a:r>
              <a:rPr lang="de-DE" altLang="de-DE" dirty="0">
                <a:latin typeface="Arial Narrow" panose="020B0606020202030204" pitchFamily="34" charset="0"/>
              </a:rPr>
              <a:t>Name des Inhabers des zertifizierten Schlüsselpaars</a:t>
            </a:r>
            <a:br>
              <a:rPr lang="de-DE" altLang="de-DE" dirty="0">
                <a:latin typeface="Arial Narrow" panose="020B0606020202030204" pitchFamily="34" charset="0"/>
              </a:rPr>
            </a:br>
            <a:r>
              <a:rPr lang="de-DE" altLang="de-DE" dirty="0">
                <a:latin typeface="Arial Narrow" panose="020B0606020202030204" pitchFamily="34" charset="0"/>
              </a:rPr>
              <a:t>(+ weitere Angaben)</a:t>
            </a:r>
          </a:p>
        </p:txBody>
      </p:sp>
      <p:sp>
        <p:nvSpPr>
          <p:cNvPr id="121" name="Rectangle 10">
            <a:extLst>
              <a:ext uri="{FF2B5EF4-FFF2-40B4-BE49-F238E27FC236}">
                <a16:creationId xmlns:a16="http://schemas.microsoft.com/office/drawing/2014/main" id="{5846CE0B-C7A7-48DC-B2AA-88DF9B7E1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14" y="1013585"/>
            <a:ext cx="7954030" cy="1179512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122" name="Rectangle 11">
            <a:extLst>
              <a:ext uri="{FF2B5EF4-FFF2-40B4-BE49-F238E27FC236}">
                <a16:creationId xmlns:a16="http://schemas.microsoft.com/office/drawing/2014/main" id="{2662466F-06E7-4EBA-9324-05D50D5F50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9868" y="1108835"/>
            <a:ext cx="2190750" cy="982662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800" rIns="0" bIns="46800" anchor="ctr"/>
          <a:lstStyle/>
          <a:p>
            <a:pPr algn="ctr">
              <a:buFontTx/>
              <a:buNone/>
            </a:pPr>
            <a:r>
              <a:rPr lang="de-DE" altLang="de-DE">
                <a:latin typeface="Arial Narrow" panose="020B0606020202030204" pitchFamily="34" charset="0"/>
              </a:rPr>
              <a:t>Angaben zum Aussteller (CA1)</a:t>
            </a:r>
          </a:p>
        </p:txBody>
      </p:sp>
      <p:grpSp>
        <p:nvGrpSpPr>
          <p:cNvPr id="123" name="Group 12">
            <a:extLst>
              <a:ext uri="{FF2B5EF4-FFF2-40B4-BE49-F238E27FC236}">
                <a16:creationId xmlns:a16="http://schemas.microsoft.com/office/drawing/2014/main" id="{F41EDFB8-1497-4B29-B23A-0BFE9CA4ADD3}"/>
              </a:ext>
            </a:extLst>
          </p:cNvPr>
          <p:cNvGrpSpPr>
            <a:grpSpLocks/>
          </p:cNvGrpSpPr>
          <p:nvPr/>
        </p:nvGrpSpPr>
        <p:grpSpPr bwMode="auto">
          <a:xfrm>
            <a:off x="3833018" y="3995323"/>
            <a:ext cx="1212850" cy="587375"/>
            <a:chOff x="2682" y="1328"/>
            <a:chExt cx="764" cy="370"/>
          </a:xfrm>
        </p:grpSpPr>
        <p:sp>
          <p:nvSpPr>
            <p:cNvPr id="124" name="Freeform 13">
              <a:extLst>
                <a:ext uri="{FF2B5EF4-FFF2-40B4-BE49-F238E27FC236}">
                  <a16:creationId xmlns:a16="http://schemas.microsoft.com/office/drawing/2014/main" id="{AC2C6E46-946F-4DB5-95F5-EA13C627F57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82" y="1328"/>
              <a:ext cx="764" cy="370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25" name="Freeform 14">
              <a:extLst>
                <a:ext uri="{FF2B5EF4-FFF2-40B4-BE49-F238E27FC236}">
                  <a16:creationId xmlns:a16="http://schemas.microsoft.com/office/drawing/2014/main" id="{07BC9BF5-7B20-4F26-94F6-342E72CB209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03" y="1365"/>
              <a:ext cx="715" cy="305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 dirty="0">
                <a:latin typeface="Arial Narrow" panose="020B0606020202030204" pitchFamily="34" charset="0"/>
              </a:endParaRPr>
            </a:p>
          </p:txBody>
        </p:sp>
        <p:sp>
          <p:nvSpPr>
            <p:cNvPr id="126" name="Freeform 15">
              <a:extLst>
                <a:ext uri="{FF2B5EF4-FFF2-40B4-BE49-F238E27FC236}">
                  <a16:creationId xmlns:a16="http://schemas.microsoft.com/office/drawing/2014/main" id="{379FA332-EF30-4E8C-9725-0F90B90753D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20" y="1386"/>
              <a:ext cx="99" cy="4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27" name="Freeform 16">
              <a:extLst>
                <a:ext uri="{FF2B5EF4-FFF2-40B4-BE49-F238E27FC236}">
                  <a16:creationId xmlns:a16="http://schemas.microsoft.com/office/drawing/2014/main" id="{EA87F409-0A9E-43CE-8511-83E7509F385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983" y="1471"/>
              <a:ext cx="373" cy="73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28" name="Freeform 17">
              <a:extLst>
                <a:ext uri="{FF2B5EF4-FFF2-40B4-BE49-F238E27FC236}">
                  <a16:creationId xmlns:a16="http://schemas.microsoft.com/office/drawing/2014/main" id="{1E0B79B5-B2EA-42C7-8129-19EB39A45B78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57" y="1461"/>
              <a:ext cx="92" cy="96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29" name="Freeform 18">
              <a:extLst>
                <a:ext uri="{FF2B5EF4-FFF2-40B4-BE49-F238E27FC236}">
                  <a16:creationId xmlns:a16="http://schemas.microsoft.com/office/drawing/2014/main" id="{2F55D58E-ED3E-4AFD-87FD-5059CBF7C08E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90" y="1481"/>
              <a:ext cx="36" cy="3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30" name="Freeform 19">
              <a:extLst>
                <a:ext uri="{FF2B5EF4-FFF2-40B4-BE49-F238E27FC236}">
                  <a16:creationId xmlns:a16="http://schemas.microsoft.com/office/drawing/2014/main" id="{FE6A3E49-493D-4AC8-8FC3-E3669C4DC398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31" y="1585"/>
              <a:ext cx="102" cy="42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</p:grpSp>
      <p:grpSp>
        <p:nvGrpSpPr>
          <p:cNvPr id="131" name="Group 20">
            <a:extLst>
              <a:ext uri="{FF2B5EF4-FFF2-40B4-BE49-F238E27FC236}">
                <a16:creationId xmlns:a16="http://schemas.microsoft.com/office/drawing/2014/main" id="{125ECC6D-5659-4385-A4EE-B786411F047E}"/>
              </a:ext>
            </a:extLst>
          </p:cNvPr>
          <p:cNvGrpSpPr>
            <a:grpSpLocks/>
          </p:cNvGrpSpPr>
          <p:nvPr/>
        </p:nvGrpSpPr>
        <p:grpSpPr bwMode="auto">
          <a:xfrm>
            <a:off x="7771606" y="3995323"/>
            <a:ext cx="519112" cy="1149350"/>
            <a:chOff x="5163" y="1328"/>
            <a:chExt cx="327" cy="724"/>
          </a:xfrm>
        </p:grpSpPr>
        <p:sp>
          <p:nvSpPr>
            <p:cNvPr id="132" name="Freeform 21">
              <a:extLst>
                <a:ext uri="{FF2B5EF4-FFF2-40B4-BE49-F238E27FC236}">
                  <a16:creationId xmlns:a16="http://schemas.microsoft.com/office/drawing/2014/main" id="{FDF82FED-97A1-42A4-95EB-BF763DFBB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" y="1395"/>
              <a:ext cx="264" cy="657"/>
            </a:xfrm>
            <a:custGeom>
              <a:avLst/>
              <a:gdLst>
                <a:gd name="T0" fmla="*/ 138 w 465"/>
                <a:gd name="T1" fmla="*/ 1142 h 1227"/>
                <a:gd name="T2" fmla="*/ 125 w 465"/>
                <a:gd name="T3" fmla="*/ 1097 h 1227"/>
                <a:gd name="T4" fmla="*/ 36 w 465"/>
                <a:gd name="T5" fmla="*/ 1199 h 1227"/>
                <a:gd name="T6" fmla="*/ 133 w 465"/>
                <a:gd name="T7" fmla="*/ 463 h 1227"/>
                <a:gd name="T8" fmla="*/ 67 w 465"/>
                <a:gd name="T9" fmla="*/ 409 h 1227"/>
                <a:gd name="T10" fmla="*/ 13 w 465"/>
                <a:gd name="T11" fmla="*/ 351 h 1227"/>
                <a:gd name="T12" fmla="*/ 5 w 465"/>
                <a:gd name="T13" fmla="*/ 289 h 1227"/>
                <a:gd name="T14" fmla="*/ 23 w 465"/>
                <a:gd name="T15" fmla="*/ 219 h 1227"/>
                <a:gd name="T16" fmla="*/ 36 w 465"/>
                <a:gd name="T17" fmla="*/ 107 h 1227"/>
                <a:gd name="T18" fmla="*/ 164 w 465"/>
                <a:gd name="T19" fmla="*/ 18 h 1227"/>
                <a:gd name="T20" fmla="*/ 291 w 465"/>
                <a:gd name="T21" fmla="*/ 10 h 1227"/>
                <a:gd name="T22" fmla="*/ 192 w 465"/>
                <a:gd name="T23" fmla="*/ 23 h 1227"/>
                <a:gd name="T24" fmla="*/ 184 w 465"/>
                <a:gd name="T25" fmla="*/ 68 h 1227"/>
                <a:gd name="T26" fmla="*/ 259 w 465"/>
                <a:gd name="T27" fmla="*/ 89 h 1227"/>
                <a:gd name="T28" fmla="*/ 264 w 465"/>
                <a:gd name="T29" fmla="*/ 112 h 1227"/>
                <a:gd name="T30" fmla="*/ 218 w 465"/>
                <a:gd name="T31" fmla="*/ 94 h 1227"/>
                <a:gd name="T32" fmla="*/ 174 w 465"/>
                <a:gd name="T33" fmla="*/ 112 h 1227"/>
                <a:gd name="T34" fmla="*/ 129 w 465"/>
                <a:gd name="T35" fmla="*/ 148 h 1227"/>
                <a:gd name="T36" fmla="*/ 102 w 465"/>
                <a:gd name="T37" fmla="*/ 216 h 1227"/>
                <a:gd name="T38" fmla="*/ 98 w 465"/>
                <a:gd name="T39" fmla="*/ 265 h 1227"/>
                <a:gd name="T40" fmla="*/ 125 w 465"/>
                <a:gd name="T41" fmla="*/ 305 h 1227"/>
                <a:gd name="T42" fmla="*/ 129 w 465"/>
                <a:gd name="T43" fmla="*/ 343 h 1227"/>
                <a:gd name="T44" fmla="*/ 192 w 465"/>
                <a:gd name="T45" fmla="*/ 379 h 1227"/>
                <a:gd name="T46" fmla="*/ 241 w 465"/>
                <a:gd name="T47" fmla="*/ 405 h 1227"/>
                <a:gd name="T48" fmla="*/ 309 w 465"/>
                <a:gd name="T49" fmla="*/ 364 h 1227"/>
                <a:gd name="T50" fmla="*/ 340 w 465"/>
                <a:gd name="T51" fmla="*/ 343 h 1227"/>
                <a:gd name="T52" fmla="*/ 363 w 465"/>
                <a:gd name="T53" fmla="*/ 273 h 1227"/>
                <a:gd name="T54" fmla="*/ 368 w 465"/>
                <a:gd name="T55" fmla="*/ 201 h 1227"/>
                <a:gd name="T56" fmla="*/ 340 w 465"/>
                <a:gd name="T57" fmla="*/ 153 h 1227"/>
                <a:gd name="T58" fmla="*/ 332 w 465"/>
                <a:gd name="T59" fmla="*/ 125 h 1227"/>
                <a:gd name="T60" fmla="*/ 319 w 465"/>
                <a:gd name="T61" fmla="*/ 31 h 1227"/>
                <a:gd name="T62" fmla="*/ 368 w 465"/>
                <a:gd name="T63" fmla="*/ 63 h 1227"/>
                <a:gd name="T64" fmla="*/ 434 w 465"/>
                <a:gd name="T65" fmla="*/ 117 h 1227"/>
                <a:gd name="T66" fmla="*/ 452 w 465"/>
                <a:gd name="T67" fmla="*/ 262 h 1227"/>
                <a:gd name="T68" fmla="*/ 456 w 465"/>
                <a:gd name="T69" fmla="*/ 310 h 1227"/>
                <a:gd name="T70" fmla="*/ 392 w 465"/>
                <a:gd name="T71" fmla="*/ 413 h 1227"/>
                <a:gd name="T72" fmla="*/ 332 w 465"/>
                <a:gd name="T73" fmla="*/ 396 h 1227"/>
                <a:gd name="T74" fmla="*/ 246 w 465"/>
                <a:gd name="T75" fmla="*/ 422 h 1227"/>
                <a:gd name="T76" fmla="*/ 264 w 465"/>
                <a:gd name="T77" fmla="*/ 466 h 1227"/>
                <a:gd name="T78" fmla="*/ 337 w 465"/>
                <a:gd name="T79" fmla="*/ 453 h 1227"/>
                <a:gd name="T80" fmla="*/ 363 w 465"/>
                <a:gd name="T81" fmla="*/ 453 h 1227"/>
                <a:gd name="T82" fmla="*/ 304 w 465"/>
                <a:gd name="T83" fmla="*/ 530 h 1227"/>
                <a:gd name="T84" fmla="*/ 314 w 465"/>
                <a:gd name="T85" fmla="*/ 652 h 1227"/>
                <a:gd name="T86" fmla="*/ 327 w 465"/>
                <a:gd name="T87" fmla="*/ 728 h 1227"/>
                <a:gd name="T88" fmla="*/ 337 w 465"/>
                <a:gd name="T89" fmla="*/ 884 h 1227"/>
                <a:gd name="T90" fmla="*/ 348 w 465"/>
                <a:gd name="T91" fmla="*/ 929 h 1227"/>
                <a:gd name="T92" fmla="*/ 348 w 465"/>
                <a:gd name="T93" fmla="*/ 1020 h 1227"/>
                <a:gd name="T94" fmla="*/ 322 w 465"/>
                <a:gd name="T95" fmla="*/ 983 h 1227"/>
                <a:gd name="T96" fmla="*/ 259 w 465"/>
                <a:gd name="T97" fmla="*/ 876 h 1227"/>
                <a:gd name="T98" fmla="*/ 233 w 465"/>
                <a:gd name="T99" fmla="*/ 884 h 1227"/>
                <a:gd name="T100" fmla="*/ 205 w 465"/>
                <a:gd name="T101" fmla="*/ 1204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5" h="1227">
                  <a:moveTo>
                    <a:pt x="184" y="1222"/>
                  </a:moveTo>
                  <a:lnTo>
                    <a:pt x="179" y="1204"/>
                  </a:lnTo>
                  <a:lnTo>
                    <a:pt x="161" y="1186"/>
                  </a:lnTo>
                  <a:lnTo>
                    <a:pt x="151" y="1159"/>
                  </a:lnTo>
                  <a:lnTo>
                    <a:pt x="138" y="1142"/>
                  </a:lnTo>
                  <a:lnTo>
                    <a:pt x="138" y="1113"/>
                  </a:lnTo>
                  <a:lnTo>
                    <a:pt x="133" y="1105"/>
                  </a:lnTo>
                  <a:lnTo>
                    <a:pt x="133" y="1100"/>
                  </a:lnTo>
                  <a:lnTo>
                    <a:pt x="129" y="1097"/>
                  </a:lnTo>
                  <a:lnTo>
                    <a:pt x="125" y="1097"/>
                  </a:lnTo>
                  <a:lnTo>
                    <a:pt x="120" y="1100"/>
                  </a:lnTo>
                  <a:lnTo>
                    <a:pt x="54" y="1194"/>
                  </a:lnTo>
                  <a:lnTo>
                    <a:pt x="54" y="1199"/>
                  </a:lnTo>
                  <a:lnTo>
                    <a:pt x="36" y="1217"/>
                  </a:lnTo>
                  <a:lnTo>
                    <a:pt x="36" y="1199"/>
                  </a:lnTo>
                  <a:lnTo>
                    <a:pt x="41" y="1024"/>
                  </a:lnTo>
                  <a:lnTo>
                    <a:pt x="67" y="840"/>
                  </a:lnTo>
                  <a:lnTo>
                    <a:pt x="98" y="660"/>
                  </a:lnTo>
                  <a:lnTo>
                    <a:pt x="138" y="473"/>
                  </a:lnTo>
                  <a:lnTo>
                    <a:pt x="133" y="463"/>
                  </a:lnTo>
                  <a:lnTo>
                    <a:pt x="102" y="440"/>
                  </a:lnTo>
                  <a:lnTo>
                    <a:pt x="102" y="437"/>
                  </a:lnTo>
                  <a:lnTo>
                    <a:pt x="88" y="413"/>
                  </a:lnTo>
                  <a:lnTo>
                    <a:pt x="75" y="413"/>
                  </a:lnTo>
                  <a:lnTo>
                    <a:pt x="67" y="409"/>
                  </a:lnTo>
                  <a:lnTo>
                    <a:pt x="46" y="396"/>
                  </a:lnTo>
                  <a:lnTo>
                    <a:pt x="46" y="392"/>
                  </a:lnTo>
                  <a:lnTo>
                    <a:pt x="31" y="379"/>
                  </a:lnTo>
                  <a:lnTo>
                    <a:pt x="26" y="364"/>
                  </a:lnTo>
                  <a:lnTo>
                    <a:pt x="13" y="351"/>
                  </a:lnTo>
                  <a:lnTo>
                    <a:pt x="13" y="333"/>
                  </a:lnTo>
                  <a:lnTo>
                    <a:pt x="10" y="323"/>
                  </a:lnTo>
                  <a:lnTo>
                    <a:pt x="10" y="305"/>
                  </a:lnTo>
                  <a:lnTo>
                    <a:pt x="5" y="302"/>
                  </a:lnTo>
                  <a:lnTo>
                    <a:pt x="5" y="289"/>
                  </a:lnTo>
                  <a:lnTo>
                    <a:pt x="0" y="283"/>
                  </a:lnTo>
                  <a:lnTo>
                    <a:pt x="0" y="250"/>
                  </a:lnTo>
                  <a:lnTo>
                    <a:pt x="5" y="242"/>
                  </a:lnTo>
                  <a:lnTo>
                    <a:pt x="13" y="219"/>
                  </a:lnTo>
                  <a:lnTo>
                    <a:pt x="23" y="219"/>
                  </a:lnTo>
                  <a:lnTo>
                    <a:pt x="23" y="216"/>
                  </a:lnTo>
                  <a:lnTo>
                    <a:pt x="13" y="210"/>
                  </a:lnTo>
                  <a:lnTo>
                    <a:pt x="18" y="158"/>
                  </a:lnTo>
                  <a:lnTo>
                    <a:pt x="23" y="148"/>
                  </a:lnTo>
                  <a:lnTo>
                    <a:pt x="36" y="107"/>
                  </a:lnTo>
                  <a:lnTo>
                    <a:pt x="46" y="107"/>
                  </a:lnTo>
                  <a:lnTo>
                    <a:pt x="129" y="23"/>
                  </a:lnTo>
                  <a:lnTo>
                    <a:pt x="138" y="23"/>
                  </a:lnTo>
                  <a:lnTo>
                    <a:pt x="143" y="18"/>
                  </a:lnTo>
                  <a:lnTo>
                    <a:pt x="164" y="18"/>
                  </a:lnTo>
                  <a:lnTo>
                    <a:pt x="174" y="10"/>
                  </a:lnTo>
                  <a:lnTo>
                    <a:pt x="179" y="10"/>
                  </a:lnTo>
                  <a:lnTo>
                    <a:pt x="197" y="3"/>
                  </a:lnTo>
                  <a:lnTo>
                    <a:pt x="202" y="0"/>
                  </a:lnTo>
                  <a:lnTo>
                    <a:pt x="291" y="10"/>
                  </a:lnTo>
                  <a:lnTo>
                    <a:pt x="291" y="23"/>
                  </a:lnTo>
                  <a:lnTo>
                    <a:pt x="205" y="15"/>
                  </a:lnTo>
                  <a:lnTo>
                    <a:pt x="202" y="18"/>
                  </a:lnTo>
                  <a:lnTo>
                    <a:pt x="197" y="18"/>
                  </a:lnTo>
                  <a:lnTo>
                    <a:pt x="192" y="23"/>
                  </a:lnTo>
                  <a:lnTo>
                    <a:pt x="174" y="23"/>
                  </a:lnTo>
                  <a:lnTo>
                    <a:pt x="174" y="31"/>
                  </a:lnTo>
                  <a:lnTo>
                    <a:pt x="179" y="37"/>
                  </a:lnTo>
                  <a:lnTo>
                    <a:pt x="179" y="63"/>
                  </a:lnTo>
                  <a:lnTo>
                    <a:pt x="184" y="68"/>
                  </a:lnTo>
                  <a:lnTo>
                    <a:pt x="192" y="99"/>
                  </a:lnTo>
                  <a:lnTo>
                    <a:pt x="197" y="99"/>
                  </a:lnTo>
                  <a:lnTo>
                    <a:pt x="224" y="81"/>
                  </a:lnTo>
                  <a:lnTo>
                    <a:pt x="259" y="81"/>
                  </a:lnTo>
                  <a:lnTo>
                    <a:pt x="259" y="89"/>
                  </a:lnTo>
                  <a:lnTo>
                    <a:pt x="264" y="94"/>
                  </a:lnTo>
                  <a:lnTo>
                    <a:pt x="268" y="94"/>
                  </a:lnTo>
                  <a:lnTo>
                    <a:pt x="291" y="104"/>
                  </a:lnTo>
                  <a:lnTo>
                    <a:pt x="278" y="99"/>
                  </a:lnTo>
                  <a:lnTo>
                    <a:pt x="264" y="112"/>
                  </a:lnTo>
                  <a:lnTo>
                    <a:pt x="255" y="112"/>
                  </a:lnTo>
                  <a:lnTo>
                    <a:pt x="246" y="89"/>
                  </a:lnTo>
                  <a:lnTo>
                    <a:pt x="229" y="89"/>
                  </a:lnTo>
                  <a:lnTo>
                    <a:pt x="224" y="94"/>
                  </a:lnTo>
                  <a:lnTo>
                    <a:pt x="218" y="94"/>
                  </a:lnTo>
                  <a:lnTo>
                    <a:pt x="215" y="99"/>
                  </a:lnTo>
                  <a:lnTo>
                    <a:pt x="202" y="122"/>
                  </a:lnTo>
                  <a:lnTo>
                    <a:pt x="189" y="117"/>
                  </a:lnTo>
                  <a:lnTo>
                    <a:pt x="184" y="112"/>
                  </a:lnTo>
                  <a:lnTo>
                    <a:pt x="174" y="112"/>
                  </a:lnTo>
                  <a:lnTo>
                    <a:pt x="169" y="117"/>
                  </a:lnTo>
                  <a:lnTo>
                    <a:pt x="151" y="148"/>
                  </a:lnTo>
                  <a:lnTo>
                    <a:pt x="138" y="145"/>
                  </a:lnTo>
                  <a:lnTo>
                    <a:pt x="133" y="145"/>
                  </a:lnTo>
                  <a:lnTo>
                    <a:pt x="129" y="148"/>
                  </a:lnTo>
                  <a:lnTo>
                    <a:pt x="120" y="161"/>
                  </a:lnTo>
                  <a:lnTo>
                    <a:pt x="120" y="167"/>
                  </a:lnTo>
                  <a:lnTo>
                    <a:pt x="125" y="185"/>
                  </a:lnTo>
                  <a:lnTo>
                    <a:pt x="120" y="193"/>
                  </a:lnTo>
                  <a:lnTo>
                    <a:pt x="102" y="216"/>
                  </a:lnTo>
                  <a:lnTo>
                    <a:pt x="107" y="219"/>
                  </a:lnTo>
                  <a:lnTo>
                    <a:pt x="107" y="229"/>
                  </a:lnTo>
                  <a:lnTo>
                    <a:pt x="111" y="234"/>
                  </a:lnTo>
                  <a:lnTo>
                    <a:pt x="111" y="250"/>
                  </a:lnTo>
                  <a:lnTo>
                    <a:pt x="98" y="265"/>
                  </a:lnTo>
                  <a:lnTo>
                    <a:pt x="98" y="283"/>
                  </a:lnTo>
                  <a:lnTo>
                    <a:pt x="102" y="289"/>
                  </a:lnTo>
                  <a:lnTo>
                    <a:pt x="120" y="291"/>
                  </a:lnTo>
                  <a:lnTo>
                    <a:pt x="120" y="302"/>
                  </a:lnTo>
                  <a:lnTo>
                    <a:pt x="125" y="305"/>
                  </a:lnTo>
                  <a:lnTo>
                    <a:pt x="125" y="310"/>
                  </a:lnTo>
                  <a:lnTo>
                    <a:pt x="120" y="323"/>
                  </a:lnTo>
                  <a:lnTo>
                    <a:pt x="125" y="328"/>
                  </a:lnTo>
                  <a:lnTo>
                    <a:pt x="125" y="338"/>
                  </a:lnTo>
                  <a:lnTo>
                    <a:pt x="129" y="343"/>
                  </a:lnTo>
                  <a:lnTo>
                    <a:pt x="151" y="346"/>
                  </a:lnTo>
                  <a:lnTo>
                    <a:pt x="156" y="351"/>
                  </a:lnTo>
                  <a:lnTo>
                    <a:pt x="161" y="374"/>
                  </a:lnTo>
                  <a:lnTo>
                    <a:pt x="169" y="379"/>
                  </a:lnTo>
                  <a:lnTo>
                    <a:pt x="192" y="379"/>
                  </a:lnTo>
                  <a:lnTo>
                    <a:pt x="202" y="382"/>
                  </a:lnTo>
                  <a:lnTo>
                    <a:pt x="210" y="392"/>
                  </a:lnTo>
                  <a:lnTo>
                    <a:pt x="210" y="396"/>
                  </a:lnTo>
                  <a:lnTo>
                    <a:pt x="238" y="409"/>
                  </a:lnTo>
                  <a:lnTo>
                    <a:pt x="241" y="405"/>
                  </a:lnTo>
                  <a:lnTo>
                    <a:pt x="255" y="400"/>
                  </a:lnTo>
                  <a:lnTo>
                    <a:pt x="255" y="392"/>
                  </a:lnTo>
                  <a:lnTo>
                    <a:pt x="278" y="369"/>
                  </a:lnTo>
                  <a:lnTo>
                    <a:pt x="304" y="369"/>
                  </a:lnTo>
                  <a:lnTo>
                    <a:pt x="309" y="364"/>
                  </a:lnTo>
                  <a:lnTo>
                    <a:pt x="319" y="346"/>
                  </a:lnTo>
                  <a:lnTo>
                    <a:pt x="327" y="346"/>
                  </a:lnTo>
                  <a:lnTo>
                    <a:pt x="322" y="346"/>
                  </a:lnTo>
                  <a:lnTo>
                    <a:pt x="332" y="343"/>
                  </a:lnTo>
                  <a:lnTo>
                    <a:pt x="340" y="343"/>
                  </a:lnTo>
                  <a:lnTo>
                    <a:pt x="358" y="323"/>
                  </a:lnTo>
                  <a:lnTo>
                    <a:pt x="363" y="302"/>
                  </a:lnTo>
                  <a:lnTo>
                    <a:pt x="358" y="296"/>
                  </a:lnTo>
                  <a:lnTo>
                    <a:pt x="358" y="283"/>
                  </a:lnTo>
                  <a:lnTo>
                    <a:pt x="363" y="273"/>
                  </a:lnTo>
                  <a:lnTo>
                    <a:pt x="373" y="250"/>
                  </a:lnTo>
                  <a:lnTo>
                    <a:pt x="368" y="247"/>
                  </a:lnTo>
                  <a:lnTo>
                    <a:pt x="358" y="219"/>
                  </a:lnTo>
                  <a:lnTo>
                    <a:pt x="368" y="219"/>
                  </a:lnTo>
                  <a:lnTo>
                    <a:pt x="368" y="201"/>
                  </a:lnTo>
                  <a:lnTo>
                    <a:pt x="363" y="197"/>
                  </a:lnTo>
                  <a:lnTo>
                    <a:pt x="340" y="180"/>
                  </a:lnTo>
                  <a:lnTo>
                    <a:pt x="340" y="175"/>
                  </a:lnTo>
                  <a:lnTo>
                    <a:pt x="345" y="158"/>
                  </a:lnTo>
                  <a:lnTo>
                    <a:pt x="340" y="153"/>
                  </a:lnTo>
                  <a:lnTo>
                    <a:pt x="332" y="153"/>
                  </a:lnTo>
                  <a:lnTo>
                    <a:pt x="332" y="148"/>
                  </a:lnTo>
                  <a:lnTo>
                    <a:pt x="319" y="145"/>
                  </a:lnTo>
                  <a:lnTo>
                    <a:pt x="319" y="130"/>
                  </a:lnTo>
                  <a:lnTo>
                    <a:pt x="332" y="125"/>
                  </a:lnTo>
                  <a:lnTo>
                    <a:pt x="340" y="107"/>
                  </a:lnTo>
                  <a:lnTo>
                    <a:pt x="355" y="86"/>
                  </a:lnTo>
                  <a:lnTo>
                    <a:pt x="355" y="71"/>
                  </a:lnTo>
                  <a:lnTo>
                    <a:pt x="319" y="45"/>
                  </a:lnTo>
                  <a:lnTo>
                    <a:pt x="319" y="31"/>
                  </a:lnTo>
                  <a:lnTo>
                    <a:pt x="327" y="31"/>
                  </a:lnTo>
                  <a:lnTo>
                    <a:pt x="340" y="41"/>
                  </a:lnTo>
                  <a:lnTo>
                    <a:pt x="345" y="41"/>
                  </a:lnTo>
                  <a:lnTo>
                    <a:pt x="368" y="58"/>
                  </a:lnTo>
                  <a:lnTo>
                    <a:pt x="368" y="63"/>
                  </a:lnTo>
                  <a:lnTo>
                    <a:pt x="373" y="76"/>
                  </a:lnTo>
                  <a:lnTo>
                    <a:pt x="376" y="76"/>
                  </a:lnTo>
                  <a:lnTo>
                    <a:pt x="407" y="81"/>
                  </a:lnTo>
                  <a:lnTo>
                    <a:pt x="407" y="89"/>
                  </a:lnTo>
                  <a:lnTo>
                    <a:pt x="434" y="117"/>
                  </a:lnTo>
                  <a:lnTo>
                    <a:pt x="434" y="122"/>
                  </a:lnTo>
                  <a:lnTo>
                    <a:pt x="460" y="188"/>
                  </a:lnTo>
                  <a:lnTo>
                    <a:pt x="465" y="193"/>
                  </a:lnTo>
                  <a:lnTo>
                    <a:pt x="460" y="262"/>
                  </a:lnTo>
                  <a:lnTo>
                    <a:pt x="452" y="262"/>
                  </a:lnTo>
                  <a:lnTo>
                    <a:pt x="442" y="265"/>
                  </a:lnTo>
                  <a:lnTo>
                    <a:pt x="442" y="270"/>
                  </a:lnTo>
                  <a:lnTo>
                    <a:pt x="446" y="279"/>
                  </a:lnTo>
                  <a:lnTo>
                    <a:pt x="456" y="279"/>
                  </a:lnTo>
                  <a:lnTo>
                    <a:pt x="456" y="310"/>
                  </a:lnTo>
                  <a:lnTo>
                    <a:pt x="452" y="320"/>
                  </a:lnTo>
                  <a:lnTo>
                    <a:pt x="416" y="413"/>
                  </a:lnTo>
                  <a:lnTo>
                    <a:pt x="403" y="409"/>
                  </a:lnTo>
                  <a:lnTo>
                    <a:pt x="399" y="409"/>
                  </a:lnTo>
                  <a:lnTo>
                    <a:pt x="392" y="413"/>
                  </a:lnTo>
                  <a:lnTo>
                    <a:pt x="363" y="418"/>
                  </a:lnTo>
                  <a:lnTo>
                    <a:pt x="363" y="409"/>
                  </a:lnTo>
                  <a:lnTo>
                    <a:pt x="355" y="409"/>
                  </a:lnTo>
                  <a:lnTo>
                    <a:pt x="345" y="400"/>
                  </a:lnTo>
                  <a:lnTo>
                    <a:pt x="332" y="396"/>
                  </a:lnTo>
                  <a:lnTo>
                    <a:pt x="327" y="382"/>
                  </a:lnTo>
                  <a:lnTo>
                    <a:pt x="286" y="382"/>
                  </a:lnTo>
                  <a:lnTo>
                    <a:pt x="259" y="413"/>
                  </a:lnTo>
                  <a:lnTo>
                    <a:pt x="255" y="413"/>
                  </a:lnTo>
                  <a:lnTo>
                    <a:pt x="246" y="422"/>
                  </a:lnTo>
                  <a:lnTo>
                    <a:pt x="246" y="427"/>
                  </a:lnTo>
                  <a:lnTo>
                    <a:pt x="251" y="440"/>
                  </a:lnTo>
                  <a:lnTo>
                    <a:pt x="255" y="445"/>
                  </a:lnTo>
                  <a:lnTo>
                    <a:pt x="255" y="463"/>
                  </a:lnTo>
                  <a:lnTo>
                    <a:pt x="264" y="466"/>
                  </a:lnTo>
                  <a:lnTo>
                    <a:pt x="286" y="473"/>
                  </a:lnTo>
                  <a:lnTo>
                    <a:pt x="296" y="463"/>
                  </a:lnTo>
                  <a:lnTo>
                    <a:pt x="322" y="463"/>
                  </a:lnTo>
                  <a:lnTo>
                    <a:pt x="332" y="453"/>
                  </a:lnTo>
                  <a:lnTo>
                    <a:pt x="337" y="453"/>
                  </a:lnTo>
                  <a:lnTo>
                    <a:pt x="348" y="437"/>
                  </a:lnTo>
                  <a:lnTo>
                    <a:pt x="368" y="437"/>
                  </a:lnTo>
                  <a:lnTo>
                    <a:pt x="368" y="445"/>
                  </a:lnTo>
                  <a:lnTo>
                    <a:pt x="373" y="445"/>
                  </a:lnTo>
                  <a:lnTo>
                    <a:pt x="363" y="453"/>
                  </a:lnTo>
                  <a:lnTo>
                    <a:pt x="319" y="481"/>
                  </a:lnTo>
                  <a:lnTo>
                    <a:pt x="319" y="473"/>
                  </a:lnTo>
                  <a:lnTo>
                    <a:pt x="299" y="481"/>
                  </a:lnTo>
                  <a:lnTo>
                    <a:pt x="299" y="526"/>
                  </a:lnTo>
                  <a:lnTo>
                    <a:pt x="304" y="530"/>
                  </a:lnTo>
                  <a:lnTo>
                    <a:pt x="304" y="580"/>
                  </a:lnTo>
                  <a:lnTo>
                    <a:pt x="309" y="583"/>
                  </a:lnTo>
                  <a:lnTo>
                    <a:pt x="309" y="621"/>
                  </a:lnTo>
                  <a:lnTo>
                    <a:pt x="314" y="624"/>
                  </a:lnTo>
                  <a:lnTo>
                    <a:pt x="314" y="652"/>
                  </a:lnTo>
                  <a:lnTo>
                    <a:pt x="319" y="656"/>
                  </a:lnTo>
                  <a:lnTo>
                    <a:pt x="319" y="686"/>
                  </a:lnTo>
                  <a:lnTo>
                    <a:pt x="322" y="692"/>
                  </a:lnTo>
                  <a:lnTo>
                    <a:pt x="322" y="723"/>
                  </a:lnTo>
                  <a:lnTo>
                    <a:pt x="327" y="728"/>
                  </a:lnTo>
                  <a:lnTo>
                    <a:pt x="327" y="830"/>
                  </a:lnTo>
                  <a:lnTo>
                    <a:pt x="332" y="835"/>
                  </a:lnTo>
                  <a:lnTo>
                    <a:pt x="332" y="856"/>
                  </a:lnTo>
                  <a:lnTo>
                    <a:pt x="337" y="863"/>
                  </a:lnTo>
                  <a:lnTo>
                    <a:pt x="337" y="884"/>
                  </a:lnTo>
                  <a:lnTo>
                    <a:pt x="340" y="890"/>
                  </a:lnTo>
                  <a:lnTo>
                    <a:pt x="340" y="912"/>
                  </a:lnTo>
                  <a:lnTo>
                    <a:pt x="345" y="916"/>
                  </a:lnTo>
                  <a:lnTo>
                    <a:pt x="345" y="925"/>
                  </a:lnTo>
                  <a:lnTo>
                    <a:pt x="348" y="929"/>
                  </a:lnTo>
                  <a:lnTo>
                    <a:pt x="348" y="960"/>
                  </a:lnTo>
                  <a:lnTo>
                    <a:pt x="355" y="965"/>
                  </a:lnTo>
                  <a:lnTo>
                    <a:pt x="355" y="988"/>
                  </a:lnTo>
                  <a:lnTo>
                    <a:pt x="358" y="993"/>
                  </a:lnTo>
                  <a:lnTo>
                    <a:pt x="348" y="1020"/>
                  </a:lnTo>
                  <a:lnTo>
                    <a:pt x="340" y="1014"/>
                  </a:lnTo>
                  <a:lnTo>
                    <a:pt x="337" y="1011"/>
                  </a:lnTo>
                  <a:lnTo>
                    <a:pt x="337" y="1006"/>
                  </a:lnTo>
                  <a:lnTo>
                    <a:pt x="322" y="988"/>
                  </a:lnTo>
                  <a:lnTo>
                    <a:pt x="322" y="983"/>
                  </a:lnTo>
                  <a:lnTo>
                    <a:pt x="309" y="957"/>
                  </a:lnTo>
                  <a:lnTo>
                    <a:pt x="304" y="952"/>
                  </a:lnTo>
                  <a:lnTo>
                    <a:pt x="286" y="920"/>
                  </a:lnTo>
                  <a:lnTo>
                    <a:pt x="278" y="912"/>
                  </a:lnTo>
                  <a:lnTo>
                    <a:pt x="259" y="876"/>
                  </a:lnTo>
                  <a:lnTo>
                    <a:pt x="255" y="871"/>
                  </a:lnTo>
                  <a:lnTo>
                    <a:pt x="255" y="866"/>
                  </a:lnTo>
                  <a:lnTo>
                    <a:pt x="251" y="863"/>
                  </a:lnTo>
                  <a:lnTo>
                    <a:pt x="238" y="876"/>
                  </a:lnTo>
                  <a:lnTo>
                    <a:pt x="233" y="884"/>
                  </a:lnTo>
                  <a:lnTo>
                    <a:pt x="218" y="899"/>
                  </a:lnTo>
                  <a:lnTo>
                    <a:pt x="215" y="907"/>
                  </a:lnTo>
                  <a:lnTo>
                    <a:pt x="215" y="920"/>
                  </a:lnTo>
                  <a:lnTo>
                    <a:pt x="202" y="1199"/>
                  </a:lnTo>
                  <a:lnTo>
                    <a:pt x="205" y="1204"/>
                  </a:lnTo>
                  <a:lnTo>
                    <a:pt x="205" y="1227"/>
                  </a:lnTo>
                  <a:lnTo>
                    <a:pt x="197" y="1227"/>
                  </a:lnTo>
                  <a:lnTo>
                    <a:pt x="189" y="1217"/>
                  </a:lnTo>
                  <a:lnTo>
                    <a:pt x="184" y="1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33" name="Freeform 22">
              <a:extLst>
                <a:ext uri="{FF2B5EF4-FFF2-40B4-BE49-F238E27FC236}">
                  <a16:creationId xmlns:a16="http://schemas.microsoft.com/office/drawing/2014/main" id="{A22FD572-4C6B-4264-B30A-16D64812B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4" y="1640"/>
              <a:ext cx="73" cy="371"/>
            </a:xfrm>
            <a:custGeom>
              <a:avLst/>
              <a:gdLst>
                <a:gd name="T0" fmla="*/ 134 w 152"/>
                <a:gd name="T1" fmla="*/ 713 h 720"/>
                <a:gd name="T2" fmla="*/ 114 w 152"/>
                <a:gd name="T3" fmla="*/ 678 h 720"/>
                <a:gd name="T4" fmla="*/ 111 w 152"/>
                <a:gd name="T5" fmla="*/ 673 h 720"/>
                <a:gd name="T6" fmla="*/ 111 w 152"/>
                <a:gd name="T7" fmla="*/ 661 h 720"/>
                <a:gd name="T8" fmla="*/ 106 w 152"/>
                <a:gd name="T9" fmla="*/ 655 h 720"/>
                <a:gd name="T10" fmla="*/ 101 w 152"/>
                <a:gd name="T11" fmla="*/ 639 h 720"/>
                <a:gd name="T12" fmla="*/ 98 w 152"/>
                <a:gd name="T13" fmla="*/ 634 h 720"/>
                <a:gd name="T14" fmla="*/ 79 w 152"/>
                <a:gd name="T15" fmla="*/ 593 h 720"/>
                <a:gd name="T16" fmla="*/ 75 w 152"/>
                <a:gd name="T17" fmla="*/ 598 h 720"/>
                <a:gd name="T18" fmla="*/ 52 w 152"/>
                <a:gd name="T19" fmla="*/ 621 h 720"/>
                <a:gd name="T20" fmla="*/ 38 w 152"/>
                <a:gd name="T21" fmla="*/ 644 h 720"/>
                <a:gd name="T22" fmla="*/ 25 w 152"/>
                <a:gd name="T23" fmla="*/ 670 h 720"/>
                <a:gd name="T24" fmla="*/ 12 w 152"/>
                <a:gd name="T25" fmla="*/ 683 h 720"/>
                <a:gd name="T26" fmla="*/ 0 w 152"/>
                <a:gd name="T27" fmla="*/ 687 h 720"/>
                <a:gd name="T28" fmla="*/ 0 w 152"/>
                <a:gd name="T29" fmla="*/ 561 h 720"/>
                <a:gd name="T30" fmla="*/ 17 w 152"/>
                <a:gd name="T31" fmla="*/ 427 h 720"/>
                <a:gd name="T32" fmla="*/ 38 w 152"/>
                <a:gd name="T33" fmla="*/ 293 h 720"/>
                <a:gd name="T34" fmla="*/ 70 w 152"/>
                <a:gd name="T35" fmla="*/ 158 h 720"/>
                <a:gd name="T36" fmla="*/ 75 w 152"/>
                <a:gd name="T37" fmla="*/ 145 h 720"/>
                <a:gd name="T38" fmla="*/ 98 w 152"/>
                <a:gd name="T39" fmla="*/ 10 h 720"/>
                <a:gd name="T40" fmla="*/ 101 w 152"/>
                <a:gd name="T41" fmla="*/ 0 h 720"/>
                <a:gd name="T42" fmla="*/ 152 w 152"/>
                <a:gd name="T43" fmla="*/ 18 h 720"/>
                <a:gd name="T44" fmla="*/ 152 w 152"/>
                <a:gd name="T45" fmla="*/ 24 h 720"/>
                <a:gd name="T46" fmla="*/ 142 w 152"/>
                <a:gd name="T47" fmla="*/ 41 h 720"/>
                <a:gd name="T48" fmla="*/ 142 w 152"/>
                <a:gd name="T49" fmla="*/ 46 h 720"/>
                <a:gd name="T50" fmla="*/ 124 w 152"/>
                <a:gd name="T51" fmla="*/ 247 h 720"/>
                <a:gd name="T52" fmla="*/ 129 w 152"/>
                <a:gd name="T53" fmla="*/ 252 h 720"/>
                <a:gd name="T54" fmla="*/ 114 w 152"/>
                <a:gd name="T55" fmla="*/ 445 h 720"/>
                <a:gd name="T56" fmla="*/ 119 w 152"/>
                <a:gd name="T57" fmla="*/ 449 h 720"/>
                <a:gd name="T58" fmla="*/ 119 w 152"/>
                <a:gd name="T59" fmla="*/ 502 h 720"/>
                <a:gd name="T60" fmla="*/ 124 w 152"/>
                <a:gd name="T61" fmla="*/ 502 h 720"/>
                <a:gd name="T62" fmla="*/ 152 w 152"/>
                <a:gd name="T63" fmla="*/ 481 h 720"/>
                <a:gd name="T64" fmla="*/ 147 w 152"/>
                <a:gd name="T65" fmla="*/ 494 h 720"/>
                <a:gd name="T66" fmla="*/ 142 w 152"/>
                <a:gd name="T67" fmla="*/ 720 h 720"/>
                <a:gd name="T68" fmla="*/ 134 w 152"/>
                <a:gd name="T69" fmla="*/ 713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2" h="720">
                  <a:moveTo>
                    <a:pt x="134" y="713"/>
                  </a:moveTo>
                  <a:lnTo>
                    <a:pt x="114" y="678"/>
                  </a:lnTo>
                  <a:lnTo>
                    <a:pt x="111" y="673"/>
                  </a:lnTo>
                  <a:lnTo>
                    <a:pt x="111" y="661"/>
                  </a:lnTo>
                  <a:lnTo>
                    <a:pt x="106" y="655"/>
                  </a:lnTo>
                  <a:lnTo>
                    <a:pt x="101" y="639"/>
                  </a:lnTo>
                  <a:lnTo>
                    <a:pt x="98" y="634"/>
                  </a:lnTo>
                  <a:lnTo>
                    <a:pt x="79" y="593"/>
                  </a:lnTo>
                  <a:lnTo>
                    <a:pt x="75" y="598"/>
                  </a:lnTo>
                  <a:lnTo>
                    <a:pt x="52" y="621"/>
                  </a:lnTo>
                  <a:lnTo>
                    <a:pt x="38" y="644"/>
                  </a:lnTo>
                  <a:lnTo>
                    <a:pt x="25" y="670"/>
                  </a:lnTo>
                  <a:lnTo>
                    <a:pt x="12" y="683"/>
                  </a:lnTo>
                  <a:lnTo>
                    <a:pt x="0" y="687"/>
                  </a:lnTo>
                  <a:lnTo>
                    <a:pt x="0" y="561"/>
                  </a:lnTo>
                  <a:lnTo>
                    <a:pt x="17" y="427"/>
                  </a:lnTo>
                  <a:lnTo>
                    <a:pt x="38" y="293"/>
                  </a:lnTo>
                  <a:lnTo>
                    <a:pt x="70" y="158"/>
                  </a:lnTo>
                  <a:lnTo>
                    <a:pt x="75" y="145"/>
                  </a:lnTo>
                  <a:lnTo>
                    <a:pt x="98" y="10"/>
                  </a:lnTo>
                  <a:lnTo>
                    <a:pt x="101" y="0"/>
                  </a:lnTo>
                  <a:lnTo>
                    <a:pt x="152" y="18"/>
                  </a:lnTo>
                  <a:lnTo>
                    <a:pt x="152" y="24"/>
                  </a:lnTo>
                  <a:lnTo>
                    <a:pt x="142" y="41"/>
                  </a:lnTo>
                  <a:lnTo>
                    <a:pt x="142" y="46"/>
                  </a:lnTo>
                  <a:lnTo>
                    <a:pt x="124" y="247"/>
                  </a:lnTo>
                  <a:lnTo>
                    <a:pt x="129" y="252"/>
                  </a:lnTo>
                  <a:lnTo>
                    <a:pt x="114" y="445"/>
                  </a:lnTo>
                  <a:lnTo>
                    <a:pt x="119" y="449"/>
                  </a:lnTo>
                  <a:lnTo>
                    <a:pt x="119" y="502"/>
                  </a:lnTo>
                  <a:lnTo>
                    <a:pt x="124" y="502"/>
                  </a:lnTo>
                  <a:lnTo>
                    <a:pt x="152" y="481"/>
                  </a:lnTo>
                  <a:lnTo>
                    <a:pt x="147" y="494"/>
                  </a:lnTo>
                  <a:lnTo>
                    <a:pt x="142" y="720"/>
                  </a:lnTo>
                  <a:lnTo>
                    <a:pt x="134" y="7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34" name="Freeform 23">
              <a:extLst>
                <a:ext uri="{FF2B5EF4-FFF2-40B4-BE49-F238E27FC236}">
                  <a16:creationId xmlns:a16="http://schemas.microsoft.com/office/drawing/2014/main" id="{88719BD0-037C-4194-BC49-0771833B1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" y="1640"/>
              <a:ext cx="78" cy="262"/>
            </a:xfrm>
            <a:custGeom>
              <a:avLst/>
              <a:gdLst>
                <a:gd name="T0" fmla="*/ 153 w 161"/>
                <a:gd name="T1" fmla="*/ 502 h 509"/>
                <a:gd name="T2" fmla="*/ 112 w 161"/>
                <a:gd name="T3" fmla="*/ 440 h 509"/>
                <a:gd name="T4" fmla="*/ 112 w 161"/>
                <a:gd name="T5" fmla="*/ 436 h 509"/>
                <a:gd name="T6" fmla="*/ 80 w 161"/>
                <a:gd name="T7" fmla="*/ 382 h 509"/>
                <a:gd name="T8" fmla="*/ 80 w 161"/>
                <a:gd name="T9" fmla="*/ 374 h 509"/>
                <a:gd name="T10" fmla="*/ 72 w 161"/>
                <a:gd name="T11" fmla="*/ 364 h 509"/>
                <a:gd name="T12" fmla="*/ 67 w 161"/>
                <a:gd name="T13" fmla="*/ 364 h 509"/>
                <a:gd name="T14" fmla="*/ 39 w 161"/>
                <a:gd name="T15" fmla="*/ 395 h 509"/>
                <a:gd name="T16" fmla="*/ 39 w 161"/>
                <a:gd name="T17" fmla="*/ 405 h 509"/>
                <a:gd name="T18" fmla="*/ 36 w 161"/>
                <a:gd name="T19" fmla="*/ 414 h 509"/>
                <a:gd name="T20" fmla="*/ 0 w 161"/>
                <a:gd name="T21" fmla="*/ 453 h 509"/>
                <a:gd name="T22" fmla="*/ 5 w 161"/>
                <a:gd name="T23" fmla="*/ 445 h 509"/>
                <a:gd name="T24" fmla="*/ 5 w 161"/>
                <a:gd name="T25" fmla="*/ 242 h 509"/>
                <a:gd name="T26" fmla="*/ 13 w 161"/>
                <a:gd name="T27" fmla="*/ 145 h 509"/>
                <a:gd name="T28" fmla="*/ 31 w 161"/>
                <a:gd name="T29" fmla="*/ 37 h 509"/>
                <a:gd name="T30" fmla="*/ 36 w 161"/>
                <a:gd name="T31" fmla="*/ 24 h 509"/>
                <a:gd name="T32" fmla="*/ 45 w 161"/>
                <a:gd name="T33" fmla="*/ 10 h 509"/>
                <a:gd name="T34" fmla="*/ 50 w 161"/>
                <a:gd name="T35" fmla="*/ 10 h 509"/>
                <a:gd name="T36" fmla="*/ 72 w 161"/>
                <a:gd name="T37" fmla="*/ 0 h 509"/>
                <a:gd name="T38" fmla="*/ 80 w 161"/>
                <a:gd name="T39" fmla="*/ 5 h 509"/>
                <a:gd name="T40" fmla="*/ 94 w 161"/>
                <a:gd name="T41" fmla="*/ 5 h 509"/>
                <a:gd name="T42" fmla="*/ 94 w 161"/>
                <a:gd name="T43" fmla="*/ 15 h 509"/>
                <a:gd name="T44" fmla="*/ 107 w 161"/>
                <a:gd name="T45" fmla="*/ 15 h 509"/>
                <a:gd name="T46" fmla="*/ 107 w 161"/>
                <a:gd name="T47" fmla="*/ 28 h 509"/>
                <a:gd name="T48" fmla="*/ 112 w 161"/>
                <a:gd name="T49" fmla="*/ 33 h 509"/>
                <a:gd name="T50" fmla="*/ 112 w 161"/>
                <a:gd name="T51" fmla="*/ 68 h 509"/>
                <a:gd name="T52" fmla="*/ 117 w 161"/>
                <a:gd name="T53" fmla="*/ 73 h 509"/>
                <a:gd name="T54" fmla="*/ 117 w 161"/>
                <a:gd name="T55" fmla="*/ 122 h 509"/>
                <a:gd name="T56" fmla="*/ 120 w 161"/>
                <a:gd name="T57" fmla="*/ 127 h 509"/>
                <a:gd name="T58" fmla="*/ 120 w 161"/>
                <a:gd name="T59" fmla="*/ 158 h 509"/>
                <a:gd name="T60" fmla="*/ 125 w 161"/>
                <a:gd name="T61" fmla="*/ 161 h 509"/>
                <a:gd name="T62" fmla="*/ 125 w 161"/>
                <a:gd name="T63" fmla="*/ 184 h 509"/>
                <a:gd name="T64" fmla="*/ 130 w 161"/>
                <a:gd name="T65" fmla="*/ 189 h 509"/>
                <a:gd name="T66" fmla="*/ 130 w 161"/>
                <a:gd name="T67" fmla="*/ 219 h 509"/>
                <a:gd name="T68" fmla="*/ 135 w 161"/>
                <a:gd name="T69" fmla="*/ 224 h 509"/>
                <a:gd name="T70" fmla="*/ 135 w 161"/>
                <a:gd name="T71" fmla="*/ 315 h 509"/>
                <a:gd name="T72" fmla="*/ 140 w 161"/>
                <a:gd name="T73" fmla="*/ 319 h 509"/>
                <a:gd name="T74" fmla="*/ 140 w 161"/>
                <a:gd name="T75" fmla="*/ 374 h 509"/>
                <a:gd name="T76" fmla="*/ 143 w 161"/>
                <a:gd name="T77" fmla="*/ 379 h 509"/>
                <a:gd name="T78" fmla="*/ 143 w 161"/>
                <a:gd name="T79" fmla="*/ 390 h 509"/>
                <a:gd name="T80" fmla="*/ 148 w 161"/>
                <a:gd name="T81" fmla="*/ 395 h 509"/>
                <a:gd name="T82" fmla="*/ 148 w 161"/>
                <a:gd name="T83" fmla="*/ 418 h 509"/>
                <a:gd name="T84" fmla="*/ 153 w 161"/>
                <a:gd name="T85" fmla="*/ 423 h 509"/>
                <a:gd name="T86" fmla="*/ 153 w 161"/>
                <a:gd name="T87" fmla="*/ 449 h 509"/>
                <a:gd name="T88" fmla="*/ 158 w 161"/>
                <a:gd name="T89" fmla="*/ 453 h 509"/>
                <a:gd name="T90" fmla="*/ 158 w 161"/>
                <a:gd name="T91" fmla="*/ 476 h 509"/>
                <a:gd name="T92" fmla="*/ 161 w 161"/>
                <a:gd name="T93" fmla="*/ 481 h 509"/>
                <a:gd name="T94" fmla="*/ 161 w 161"/>
                <a:gd name="T95" fmla="*/ 509 h 509"/>
                <a:gd name="T96" fmla="*/ 153 w 161"/>
                <a:gd name="T97" fmla="*/ 502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1" h="509">
                  <a:moveTo>
                    <a:pt x="153" y="502"/>
                  </a:moveTo>
                  <a:lnTo>
                    <a:pt x="112" y="440"/>
                  </a:lnTo>
                  <a:lnTo>
                    <a:pt x="112" y="436"/>
                  </a:lnTo>
                  <a:lnTo>
                    <a:pt x="80" y="382"/>
                  </a:lnTo>
                  <a:lnTo>
                    <a:pt x="80" y="374"/>
                  </a:lnTo>
                  <a:lnTo>
                    <a:pt x="72" y="364"/>
                  </a:lnTo>
                  <a:lnTo>
                    <a:pt x="67" y="364"/>
                  </a:lnTo>
                  <a:lnTo>
                    <a:pt x="39" y="395"/>
                  </a:lnTo>
                  <a:lnTo>
                    <a:pt x="39" y="405"/>
                  </a:lnTo>
                  <a:lnTo>
                    <a:pt x="36" y="414"/>
                  </a:lnTo>
                  <a:lnTo>
                    <a:pt x="0" y="453"/>
                  </a:lnTo>
                  <a:lnTo>
                    <a:pt x="5" y="445"/>
                  </a:lnTo>
                  <a:lnTo>
                    <a:pt x="5" y="242"/>
                  </a:lnTo>
                  <a:lnTo>
                    <a:pt x="13" y="145"/>
                  </a:lnTo>
                  <a:lnTo>
                    <a:pt x="31" y="37"/>
                  </a:lnTo>
                  <a:lnTo>
                    <a:pt x="36" y="24"/>
                  </a:lnTo>
                  <a:lnTo>
                    <a:pt x="45" y="10"/>
                  </a:lnTo>
                  <a:lnTo>
                    <a:pt x="50" y="10"/>
                  </a:lnTo>
                  <a:lnTo>
                    <a:pt x="72" y="0"/>
                  </a:lnTo>
                  <a:lnTo>
                    <a:pt x="80" y="5"/>
                  </a:lnTo>
                  <a:lnTo>
                    <a:pt x="94" y="5"/>
                  </a:lnTo>
                  <a:lnTo>
                    <a:pt x="94" y="15"/>
                  </a:lnTo>
                  <a:lnTo>
                    <a:pt x="107" y="15"/>
                  </a:lnTo>
                  <a:lnTo>
                    <a:pt x="107" y="28"/>
                  </a:lnTo>
                  <a:lnTo>
                    <a:pt x="112" y="33"/>
                  </a:lnTo>
                  <a:lnTo>
                    <a:pt x="112" y="68"/>
                  </a:lnTo>
                  <a:lnTo>
                    <a:pt x="117" y="73"/>
                  </a:lnTo>
                  <a:lnTo>
                    <a:pt x="117" y="122"/>
                  </a:lnTo>
                  <a:lnTo>
                    <a:pt x="120" y="127"/>
                  </a:lnTo>
                  <a:lnTo>
                    <a:pt x="120" y="158"/>
                  </a:lnTo>
                  <a:lnTo>
                    <a:pt x="125" y="161"/>
                  </a:lnTo>
                  <a:lnTo>
                    <a:pt x="125" y="184"/>
                  </a:lnTo>
                  <a:lnTo>
                    <a:pt x="130" y="189"/>
                  </a:lnTo>
                  <a:lnTo>
                    <a:pt x="130" y="219"/>
                  </a:lnTo>
                  <a:lnTo>
                    <a:pt x="135" y="224"/>
                  </a:lnTo>
                  <a:lnTo>
                    <a:pt x="135" y="315"/>
                  </a:lnTo>
                  <a:lnTo>
                    <a:pt x="140" y="319"/>
                  </a:lnTo>
                  <a:lnTo>
                    <a:pt x="140" y="374"/>
                  </a:lnTo>
                  <a:lnTo>
                    <a:pt x="143" y="379"/>
                  </a:lnTo>
                  <a:lnTo>
                    <a:pt x="143" y="390"/>
                  </a:lnTo>
                  <a:lnTo>
                    <a:pt x="148" y="395"/>
                  </a:lnTo>
                  <a:lnTo>
                    <a:pt x="148" y="418"/>
                  </a:lnTo>
                  <a:lnTo>
                    <a:pt x="153" y="423"/>
                  </a:lnTo>
                  <a:lnTo>
                    <a:pt x="153" y="449"/>
                  </a:lnTo>
                  <a:lnTo>
                    <a:pt x="158" y="453"/>
                  </a:lnTo>
                  <a:lnTo>
                    <a:pt x="158" y="476"/>
                  </a:lnTo>
                  <a:lnTo>
                    <a:pt x="161" y="481"/>
                  </a:lnTo>
                  <a:lnTo>
                    <a:pt x="161" y="509"/>
                  </a:lnTo>
                  <a:lnTo>
                    <a:pt x="153" y="5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35" name="AutoShape 24">
              <a:extLst>
                <a:ext uri="{FF2B5EF4-FFF2-40B4-BE49-F238E27FC236}">
                  <a16:creationId xmlns:a16="http://schemas.microsoft.com/office/drawing/2014/main" id="{C2417BE6-218F-4728-BC6E-FBE48385D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3" y="1333"/>
              <a:ext cx="327" cy="371"/>
            </a:xfrm>
            <a:prstGeom prst="octagon">
              <a:avLst>
                <a:gd name="adj" fmla="val 29287"/>
              </a:avLst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36" name="Freeform 25">
              <a:extLst>
                <a:ext uri="{FF2B5EF4-FFF2-40B4-BE49-F238E27FC236}">
                  <a16:creationId xmlns:a16="http://schemas.microsoft.com/office/drawing/2014/main" id="{FEB3FA59-F418-4521-889B-DCA3BC3EA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" y="1362"/>
              <a:ext cx="233" cy="287"/>
            </a:xfrm>
            <a:custGeom>
              <a:avLst/>
              <a:gdLst>
                <a:gd name="T0" fmla="*/ 272 w 319"/>
                <a:gd name="T1" fmla="*/ 85 h 362"/>
                <a:gd name="T2" fmla="*/ 270 w 319"/>
                <a:gd name="T3" fmla="*/ 76 h 362"/>
                <a:gd name="T4" fmla="*/ 265 w 319"/>
                <a:gd name="T5" fmla="*/ 67 h 362"/>
                <a:gd name="T6" fmla="*/ 250 w 319"/>
                <a:gd name="T7" fmla="*/ 44 h 362"/>
                <a:gd name="T8" fmla="*/ 233 w 319"/>
                <a:gd name="T9" fmla="*/ 23 h 362"/>
                <a:gd name="T10" fmla="*/ 224 w 319"/>
                <a:gd name="T11" fmla="*/ 15 h 362"/>
                <a:gd name="T12" fmla="*/ 216 w 319"/>
                <a:gd name="T13" fmla="*/ 10 h 362"/>
                <a:gd name="T14" fmla="*/ 210 w 319"/>
                <a:gd name="T15" fmla="*/ 8 h 362"/>
                <a:gd name="T16" fmla="*/ 198 w 319"/>
                <a:gd name="T17" fmla="*/ 7 h 362"/>
                <a:gd name="T18" fmla="*/ 169 w 319"/>
                <a:gd name="T19" fmla="*/ 3 h 362"/>
                <a:gd name="T20" fmla="*/ 138 w 319"/>
                <a:gd name="T21" fmla="*/ 2 h 362"/>
                <a:gd name="T22" fmla="*/ 127 w 319"/>
                <a:gd name="T23" fmla="*/ 0 h 362"/>
                <a:gd name="T24" fmla="*/ 119 w 319"/>
                <a:gd name="T25" fmla="*/ 0 h 362"/>
                <a:gd name="T26" fmla="*/ 94 w 319"/>
                <a:gd name="T27" fmla="*/ 8 h 362"/>
                <a:gd name="T28" fmla="*/ 72 w 319"/>
                <a:gd name="T29" fmla="*/ 20 h 362"/>
                <a:gd name="T30" fmla="*/ 50 w 319"/>
                <a:gd name="T31" fmla="*/ 36 h 362"/>
                <a:gd name="T32" fmla="*/ 33 w 319"/>
                <a:gd name="T33" fmla="*/ 52 h 362"/>
                <a:gd name="T34" fmla="*/ 23 w 319"/>
                <a:gd name="T35" fmla="*/ 63 h 362"/>
                <a:gd name="T36" fmla="*/ 15 w 319"/>
                <a:gd name="T37" fmla="*/ 78 h 362"/>
                <a:gd name="T38" fmla="*/ 5 w 319"/>
                <a:gd name="T39" fmla="*/ 111 h 362"/>
                <a:gd name="T40" fmla="*/ 0 w 319"/>
                <a:gd name="T41" fmla="*/ 145 h 362"/>
                <a:gd name="T42" fmla="*/ 0 w 319"/>
                <a:gd name="T43" fmla="*/ 177 h 362"/>
                <a:gd name="T44" fmla="*/ 8 w 319"/>
                <a:gd name="T45" fmla="*/ 208 h 362"/>
                <a:gd name="T46" fmla="*/ 24 w 319"/>
                <a:gd name="T47" fmla="*/ 239 h 362"/>
                <a:gd name="T48" fmla="*/ 41 w 319"/>
                <a:gd name="T49" fmla="*/ 268 h 362"/>
                <a:gd name="T50" fmla="*/ 52 w 319"/>
                <a:gd name="T51" fmla="*/ 296 h 362"/>
                <a:gd name="T52" fmla="*/ 57 w 319"/>
                <a:gd name="T53" fmla="*/ 314 h 362"/>
                <a:gd name="T54" fmla="*/ 67 w 319"/>
                <a:gd name="T55" fmla="*/ 333 h 362"/>
                <a:gd name="T56" fmla="*/ 81 w 319"/>
                <a:gd name="T57" fmla="*/ 351 h 362"/>
                <a:gd name="T58" fmla="*/ 89 w 319"/>
                <a:gd name="T59" fmla="*/ 358 h 362"/>
                <a:gd name="T60" fmla="*/ 98 w 319"/>
                <a:gd name="T61" fmla="*/ 361 h 362"/>
                <a:gd name="T62" fmla="*/ 107 w 319"/>
                <a:gd name="T63" fmla="*/ 362 h 362"/>
                <a:gd name="T64" fmla="*/ 122 w 319"/>
                <a:gd name="T65" fmla="*/ 362 h 362"/>
                <a:gd name="T66" fmla="*/ 158 w 319"/>
                <a:gd name="T67" fmla="*/ 361 h 362"/>
                <a:gd name="T68" fmla="*/ 194 w 319"/>
                <a:gd name="T69" fmla="*/ 358 h 362"/>
                <a:gd name="T70" fmla="*/ 207 w 319"/>
                <a:gd name="T71" fmla="*/ 354 h 362"/>
                <a:gd name="T72" fmla="*/ 216 w 319"/>
                <a:gd name="T73" fmla="*/ 351 h 362"/>
                <a:gd name="T74" fmla="*/ 239 w 319"/>
                <a:gd name="T75" fmla="*/ 335 h 362"/>
                <a:gd name="T76" fmla="*/ 260 w 319"/>
                <a:gd name="T77" fmla="*/ 315 h 362"/>
                <a:gd name="T78" fmla="*/ 280 w 319"/>
                <a:gd name="T79" fmla="*/ 291 h 362"/>
                <a:gd name="T80" fmla="*/ 296 w 319"/>
                <a:gd name="T81" fmla="*/ 265 h 362"/>
                <a:gd name="T82" fmla="*/ 307 w 319"/>
                <a:gd name="T83" fmla="*/ 236 h 362"/>
                <a:gd name="T84" fmla="*/ 316 w 319"/>
                <a:gd name="T85" fmla="*/ 206 h 362"/>
                <a:gd name="T86" fmla="*/ 319 w 319"/>
                <a:gd name="T87" fmla="*/ 176 h 362"/>
                <a:gd name="T88" fmla="*/ 317 w 319"/>
                <a:gd name="T89" fmla="*/ 145 h 362"/>
                <a:gd name="T90" fmla="*/ 314 w 319"/>
                <a:gd name="T91" fmla="*/ 137 h 362"/>
                <a:gd name="T92" fmla="*/ 309 w 319"/>
                <a:gd name="T93" fmla="*/ 122 h 362"/>
                <a:gd name="T94" fmla="*/ 304 w 319"/>
                <a:gd name="T95" fmla="*/ 109 h 362"/>
                <a:gd name="T96" fmla="*/ 301 w 319"/>
                <a:gd name="T97" fmla="*/ 106 h 362"/>
                <a:gd name="T98" fmla="*/ 301 w 319"/>
                <a:gd name="T99" fmla="*/ 102 h 362"/>
                <a:gd name="T100" fmla="*/ 294 w 319"/>
                <a:gd name="T101" fmla="*/ 89 h 362"/>
                <a:gd name="T102" fmla="*/ 290 w 319"/>
                <a:gd name="T103" fmla="*/ 86 h 362"/>
                <a:gd name="T104" fmla="*/ 281 w 319"/>
                <a:gd name="T105" fmla="*/ 80 h 362"/>
                <a:gd name="T106" fmla="*/ 275 w 319"/>
                <a:gd name="T107" fmla="*/ 72 h 362"/>
                <a:gd name="T108" fmla="*/ 272 w 319"/>
                <a:gd name="T109" fmla="*/ 65 h 362"/>
                <a:gd name="T110" fmla="*/ 277 w 319"/>
                <a:gd name="T111" fmla="*/ 72 h 362"/>
                <a:gd name="T112" fmla="*/ 280 w 319"/>
                <a:gd name="T113" fmla="*/ 76 h 362"/>
                <a:gd name="T114" fmla="*/ 277 w 319"/>
                <a:gd name="T115" fmla="*/ 76 h 362"/>
                <a:gd name="T116" fmla="*/ 270 w 319"/>
                <a:gd name="T117" fmla="*/ 70 h 362"/>
                <a:gd name="T118" fmla="*/ 262 w 319"/>
                <a:gd name="T119" fmla="*/ 65 h 362"/>
                <a:gd name="T120" fmla="*/ 265 w 319"/>
                <a:gd name="T121" fmla="*/ 75 h 362"/>
                <a:gd name="T122" fmla="*/ 272 w 319"/>
                <a:gd name="T123" fmla="*/ 85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9" h="362">
                  <a:moveTo>
                    <a:pt x="272" y="85"/>
                  </a:moveTo>
                  <a:lnTo>
                    <a:pt x="270" y="76"/>
                  </a:lnTo>
                  <a:lnTo>
                    <a:pt x="265" y="67"/>
                  </a:lnTo>
                  <a:lnTo>
                    <a:pt x="250" y="44"/>
                  </a:lnTo>
                  <a:lnTo>
                    <a:pt x="233" y="23"/>
                  </a:lnTo>
                  <a:lnTo>
                    <a:pt x="224" y="15"/>
                  </a:lnTo>
                  <a:lnTo>
                    <a:pt x="216" y="10"/>
                  </a:lnTo>
                  <a:lnTo>
                    <a:pt x="210" y="8"/>
                  </a:lnTo>
                  <a:lnTo>
                    <a:pt x="198" y="7"/>
                  </a:lnTo>
                  <a:lnTo>
                    <a:pt x="169" y="3"/>
                  </a:lnTo>
                  <a:lnTo>
                    <a:pt x="138" y="2"/>
                  </a:lnTo>
                  <a:lnTo>
                    <a:pt x="127" y="0"/>
                  </a:lnTo>
                  <a:lnTo>
                    <a:pt x="119" y="0"/>
                  </a:lnTo>
                  <a:lnTo>
                    <a:pt x="94" y="8"/>
                  </a:lnTo>
                  <a:lnTo>
                    <a:pt x="72" y="20"/>
                  </a:lnTo>
                  <a:lnTo>
                    <a:pt x="50" y="36"/>
                  </a:lnTo>
                  <a:lnTo>
                    <a:pt x="33" y="52"/>
                  </a:lnTo>
                  <a:lnTo>
                    <a:pt x="23" y="63"/>
                  </a:lnTo>
                  <a:lnTo>
                    <a:pt x="15" y="78"/>
                  </a:lnTo>
                  <a:lnTo>
                    <a:pt x="5" y="111"/>
                  </a:lnTo>
                  <a:lnTo>
                    <a:pt x="0" y="145"/>
                  </a:lnTo>
                  <a:lnTo>
                    <a:pt x="0" y="177"/>
                  </a:lnTo>
                  <a:lnTo>
                    <a:pt x="8" y="208"/>
                  </a:lnTo>
                  <a:lnTo>
                    <a:pt x="24" y="239"/>
                  </a:lnTo>
                  <a:lnTo>
                    <a:pt x="41" y="268"/>
                  </a:lnTo>
                  <a:lnTo>
                    <a:pt x="52" y="296"/>
                  </a:lnTo>
                  <a:lnTo>
                    <a:pt x="57" y="314"/>
                  </a:lnTo>
                  <a:lnTo>
                    <a:pt x="67" y="333"/>
                  </a:lnTo>
                  <a:lnTo>
                    <a:pt x="81" y="351"/>
                  </a:lnTo>
                  <a:lnTo>
                    <a:pt x="89" y="358"/>
                  </a:lnTo>
                  <a:lnTo>
                    <a:pt x="98" y="361"/>
                  </a:lnTo>
                  <a:lnTo>
                    <a:pt x="107" y="362"/>
                  </a:lnTo>
                  <a:lnTo>
                    <a:pt x="122" y="362"/>
                  </a:lnTo>
                  <a:lnTo>
                    <a:pt x="158" y="361"/>
                  </a:lnTo>
                  <a:lnTo>
                    <a:pt x="194" y="358"/>
                  </a:lnTo>
                  <a:lnTo>
                    <a:pt x="207" y="354"/>
                  </a:lnTo>
                  <a:lnTo>
                    <a:pt x="216" y="351"/>
                  </a:lnTo>
                  <a:lnTo>
                    <a:pt x="239" y="335"/>
                  </a:lnTo>
                  <a:lnTo>
                    <a:pt x="260" y="315"/>
                  </a:lnTo>
                  <a:lnTo>
                    <a:pt x="280" y="291"/>
                  </a:lnTo>
                  <a:lnTo>
                    <a:pt x="296" y="265"/>
                  </a:lnTo>
                  <a:lnTo>
                    <a:pt x="307" y="236"/>
                  </a:lnTo>
                  <a:lnTo>
                    <a:pt x="316" y="206"/>
                  </a:lnTo>
                  <a:lnTo>
                    <a:pt x="319" y="176"/>
                  </a:lnTo>
                  <a:lnTo>
                    <a:pt x="317" y="145"/>
                  </a:lnTo>
                  <a:lnTo>
                    <a:pt x="314" y="137"/>
                  </a:lnTo>
                  <a:lnTo>
                    <a:pt x="309" y="122"/>
                  </a:lnTo>
                  <a:lnTo>
                    <a:pt x="304" y="109"/>
                  </a:lnTo>
                  <a:lnTo>
                    <a:pt x="301" y="106"/>
                  </a:lnTo>
                  <a:lnTo>
                    <a:pt x="301" y="102"/>
                  </a:lnTo>
                  <a:lnTo>
                    <a:pt x="294" y="89"/>
                  </a:lnTo>
                  <a:lnTo>
                    <a:pt x="290" y="86"/>
                  </a:lnTo>
                  <a:lnTo>
                    <a:pt x="281" y="80"/>
                  </a:lnTo>
                  <a:lnTo>
                    <a:pt x="275" y="72"/>
                  </a:lnTo>
                  <a:lnTo>
                    <a:pt x="272" y="65"/>
                  </a:lnTo>
                  <a:lnTo>
                    <a:pt x="277" y="72"/>
                  </a:lnTo>
                  <a:lnTo>
                    <a:pt x="280" y="76"/>
                  </a:lnTo>
                  <a:lnTo>
                    <a:pt x="277" y="76"/>
                  </a:lnTo>
                  <a:lnTo>
                    <a:pt x="270" y="70"/>
                  </a:lnTo>
                  <a:lnTo>
                    <a:pt x="262" y="65"/>
                  </a:lnTo>
                  <a:lnTo>
                    <a:pt x="265" y="75"/>
                  </a:lnTo>
                  <a:lnTo>
                    <a:pt x="272" y="85"/>
                  </a:lnTo>
                  <a:close/>
                </a:path>
              </a:pathLst>
            </a:custGeom>
            <a:solidFill>
              <a:schemeClr val="accent3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37" name="Freeform 26">
              <a:extLst>
                <a:ext uri="{FF2B5EF4-FFF2-40B4-BE49-F238E27FC236}">
                  <a16:creationId xmlns:a16="http://schemas.microsoft.com/office/drawing/2014/main" id="{7388B47B-4949-4742-8045-B7DA3C5ED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5" y="1612"/>
              <a:ext cx="102" cy="81"/>
            </a:xfrm>
            <a:custGeom>
              <a:avLst/>
              <a:gdLst>
                <a:gd name="T0" fmla="*/ 78 w 140"/>
                <a:gd name="T1" fmla="*/ 0 h 101"/>
                <a:gd name="T2" fmla="*/ 41 w 140"/>
                <a:gd name="T3" fmla="*/ 23 h 101"/>
                <a:gd name="T4" fmla="*/ 41 w 140"/>
                <a:gd name="T5" fmla="*/ 26 h 101"/>
                <a:gd name="T6" fmla="*/ 41 w 140"/>
                <a:gd name="T7" fmla="*/ 25 h 101"/>
                <a:gd name="T8" fmla="*/ 34 w 140"/>
                <a:gd name="T9" fmla="*/ 26 h 101"/>
                <a:gd name="T10" fmla="*/ 31 w 140"/>
                <a:gd name="T11" fmla="*/ 26 h 101"/>
                <a:gd name="T12" fmla="*/ 29 w 140"/>
                <a:gd name="T13" fmla="*/ 31 h 101"/>
                <a:gd name="T14" fmla="*/ 20 w 140"/>
                <a:gd name="T15" fmla="*/ 44 h 101"/>
                <a:gd name="T16" fmla="*/ 18 w 140"/>
                <a:gd name="T17" fmla="*/ 46 h 101"/>
                <a:gd name="T18" fmla="*/ 5 w 140"/>
                <a:gd name="T19" fmla="*/ 46 h 101"/>
                <a:gd name="T20" fmla="*/ 0 w 140"/>
                <a:gd name="T21" fmla="*/ 51 h 101"/>
                <a:gd name="T22" fmla="*/ 5 w 140"/>
                <a:gd name="T23" fmla="*/ 83 h 101"/>
                <a:gd name="T24" fmla="*/ 10 w 140"/>
                <a:gd name="T25" fmla="*/ 85 h 101"/>
                <a:gd name="T26" fmla="*/ 18 w 140"/>
                <a:gd name="T27" fmla="*/ 93 h 101"/>
                <a:gd name="T28" fmla="*/ 23 w 140"/>
                <a:gd name="T29" fmla="*/ 99 h 101"/>
                <a:gd name="T30" fmla="*/ 23 w 140"/>
                <a:gd name="T31" fmla="*/ 101 h 101"/>
                <a:gd name="T32" fmla="*/ 50 w 140"/>
                <a:gd name="T33" fmla="*/ 99 h 101"/>
                <a:gd name="T34" fmla="*/ 72 w 140"/>
                <a:gd name="T35" fmla="*/ 98 h 101"/>
                <a:gd name="T36" fmla="*/ 88 w 140"/>
                <a:gd name="T37" fmla="*/ 95 h 101"/>
                <a:gd name="T38" fmla="*/ 96 w 140"/>
                <a:gd name="T39" fmla="*/ 91 h 101"/>
                <a:gd name="T40" fmla="*/ 96 w 140"/>
                <a:gd name="T41" fmla="*/ 86 h 101"/>
                <a:gd name="T42" fmla="*/ 103 w 140"/>
                <a:gd name="T43" fmla="*/ 86 h 101"/>
                <a:gd name="T44" fmla="*/ 109 w 140"/>
                <a:gd name="T45" fmla="*/ 83 h 101"/>
                <a:gd name="T46" fmla="*/ 129 w 140"/>
                <a:gd name="T47" fmla="*/ 67 h 101"/>
                <a:gd name="T48" fmla="*/ 138 w 140"/>
                <a:gd name="T49" fmla="*/ 64 h 101"/>
                <a:gd name="T50" fmla="*/ 140 w 140"/>
                <a:gd name="T51" fmla="*/ 64 h 101"/>
                <a:gd name="T52" fmla="*/ 140 w 140"/>
                <a:gd name="T53" fmla="*/ 59 h 101"/>
                <a:gd name="T54" fmla="*/ 137 w 140"/>
                <a:gd name="T55" fmla="*/ 52 h 101"/>
                <a:gd name="T56" fmla="*/ 127 w 140"/>
                <a:gd name="T57" fmla="*/ 38 h 101"/>
                <a:gd name="T58" fmla="*/ 109 w 140"/>
                <a:gd name="T59" fmla="*/ 18 h 101"/>
                <a:gd name="T60" fmla="*/ 104 w 140"/>
                <a:gd name="T61" fmla="*/ 15 h 101"/>
                <a:gd name="T62" fmla="*/ 88 w 140"/>
                <a:gd name="T63" fmla="*/ 10 h 101"/>
                <a:gd name="T64" fmla="*/ 78 w 140"/>
                <a:gd name="T65" fmla="*/ 8 h 101"/>
                <a:gd name="T66" fmla="*/ 78 w 140"/>
                <a:gd name="T67" fmla="*/ 5 h 101"/>
                <a:gd name="T68" fmla="*/ 76 w 140"/>
                <a:gd name="T69" fmla="*/ 4 h 101"/>
                <a:gd name="T70" fmla="*/ 78 w 140"/>
                <a:gd name="T7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0" h="101">
                  <a:moveTo>
                    <a:pt x="78" y="0"/>
                  </a:moveTo>
                  <a:lnTo>
                    <a:pt x="41" y="23"/>
                  </a:lnTo>
                  <a:lnTo>
                    <a:pt x="41" y="26"/>
                  </a:lnTo>
                  <a:lnTo>
                    <a:pt x="41" y="25"/>
                  </a:lnTo>
                  <a:lnTo>
                    <a:pt x="34" y="26"/>
                  </a:lnTo>
                  <a:lnTo>
                    <a:pt x="31" y="26"/>
                  </a:lnTo>
                  <a:lnTo>
                    <a:pt x="29" y="31"/>
                  </a:lnTo>
                  <a:lnTo>
                    <a:pt x="20" y="44"/>
                  </a:lnTo>
                  <a:lnTo>
                    <a:pt x="18" y="46"/>
                  </a:lnTo>
                  <a:lnTo>
                    <a:pt x="5" y="46"/>
                  </a:lnTo>
                  <a:lnTo>
                    <a:pt x="0" y="51"/>
                  </a:lnTo>
                  <a:lnTo>
                    <a:pt x="5" y="83"/>
                  </a:lnTo>
                  <a:lnTo>
                    <a:pt x="10" y="85"/>
                  </a:lnTo>
                  <a:lnTo>
                    <a:pt x="18" y="93"/>
                  </a:lnTo>
                  <a:lnTo>
                    <a:pt x="23" y="99"/>
                  </a:lnTo>
                  <a:lnTo>
                    <a:pt x="23" y="101"/>
                  </a:lnTo>
                  <a:lnTo>
                    <a:pt x="50" y="99"/>
                  </a:lnTo>
                  <a:lnTo>
                    <a:pt x="72" y="98"/>
                  </a:lnTo>
                  <a:lnTo>
                    <a:pt x="88" y="95"/>
                  </a:lnTo>
                  <a:lnTo>
                    <a:pt x="96" y="91"/>
                  </a:lnTo>
                  <a:lnTo>
                    <a:pt x="96" y="86"/>
                  </a:lnTo>
                  <a:lnTo>
                    <a:pt x="103" y="86"/>
                  </a:lnTo>
                  <a:lnTo>
                    <a:pt x="109" y="83"/>
                  </a:lnTo>
                  <a:lnTo>
                    <a:pt x="129" y="67"/>
                  </a:lnTo>
                  <a:lnTo>
                    <a:pt x="138" y="64"/>
                  </a:lnTo>
                  <a:lnTo>
                    <a:pt x="140" y="64"/>
                  </a:lnTo>
                  <a:lnTo>
                    <a:pt x="140" y="59"/>
                  </a:lnTo>
                  <a:lnTo>
                    <a:pt x="137" y="52"/>
                  </a:lnTo>
                  <a:lnTo>
                    <a:pt x="127" y="38"/>
                  </a:lnTo>
                  <a:lnTo>
                    <a:pt x="109" y="18"/>
                  </a:lnTo>
                  <a:lnTo>
                    <a:pt x="104" y="15"/>
                  </a:lnTo>
                  <a:lnTo>
                    <a:pt x="88" y="10"/>
                  </a:lnTo>
                  <a:lnTo>
                    <a:pt x="78" y="8"/>
                  </a:lnTo>
                  <a:lnTo>
                    <a:pt x="78" y="5"/>
                  </a:lnTo>
                  <a:lnTo>
                    <a:pt x="76" y="4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38" name="Freeform 27">
              <a:extLst>
                <a:ext uri="{FF2B5EF4-FFF2-40B4-BE49-F238E27FC236}">
                  <a16:creationId xmlns:a16="http://schemas.microsoft.com/office/drawing/2014/main" id="{615721E3-C0CF-4EF6-9E1F-873F65222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7" y="1328"/>
              <a:ext cx="159" cy="104"/>
            </a:xfrm>
            <a:custGeom>
              <a:avLst/>
              <a:gdLst>
                <a:gd name="T0" fmla="*/ 217 w 217"/>
                <a:gd name="T1" fmla="*/ 57 h 131"/>
                <a:gd name="T2" fmla="*/ 202 w 217"/>
                <a:gd name="T3" fmla="*/ 49 h 131"/>
                <a:gd name="T4" fmla="*/ 179 w 217"/>
                <a:gd name="T5" fmla="*/ 32 h 131"/>
                <a:gd name="T6" fmla="*/ 165 w 217"/>
                <a:gd name="T7" fmla="*/ 23 h 131"/>
                <a:gd name="T8" fmla="*/ 156 w 217"/>
                <a:gd name="T9" fmla="*/ 21 h 131"/>
                <a:gd name="T10" fmla="*/ 147 w 217"/>
                <a:gd name="T11" fmla="*/ 18 h 131"/>
                <a:gd name="T12" fmla="*/ 127 w 217"/>
                <a:gd name="T13" fmla="*/ 11 h 131"/>
                <a:gd name="T14" fmla="*/ 119 w 217"/>
                <a:gd name="T15" fmla="*/ 8 h 131"/>
                <a:gd name="T16" fmla="*/ 116 w 217"/>
                <a:gd name="T17" fmla="*/ 1 h 131"/>
                <a:gd name="T18" fmla="*/ 69 w 217"/>
                <a:gd name="T19" fmla="*/ 0 h 131"/>
                <a:gd name="T20" fmla="*/ 56 w 217"/>
                <a:gd name="T21" fmla="*/ 0 h 131"/>
                <a:gd name="T22" fmla="*/ 43 w 217"/>
                <a:gd name="T23" fmla="*/ 1 h 131"/>
                <a:gd name="T24" fmla="*/ 33 w 217"/>
                <a:gd name="T25" fmla="*/ 5 h 131"/>
                <a:gd name="T26" fmla="*/ 25 w 217"/>
                <a:gd name="T27" fmla="*/ 11 h 131"/>
                <a:gd name="T28" fmla="*/ 8 w 217"/>
                <a:gd name="T29" fmla="*/ 29 h 131"/>
                <a:gd name="T30" fmla="*/ 5 w 217"/>
                <a:gd name="T31" fmla="*/ 36 h 131"/>
                <a:gd name="T32" fmla="*/ 5 w 217"/>
                <a:gd name="T33" fmla="*/ 39 h 131"/>
                <a:gd name="T34" fmla="*/ 2 w 217"/>
                <a:gd name="T35" fmla="*/ 39 h 131"/>
                <a:gd name="T36" fmla="*/ 0 w 217"/>
                <a:gd name="T37" fmla="*/ 44 h 131"/>
                <a:gd name="T38" fmla="*/ 0 w 217"/>
                <a:gd name="T39" fmla="*/ 50 h 131"/>
                <a:gd name="T40" fmla="*/ 10 w 217"/>
                <a:gd name="T41" fmla="*/ 81 h 131"/>
                <a:gd name="T42" fmla="*/ 25 w 217"/>
                <a:gd name="T43" fmla="*/ 81 h 131"/>
                <a:gd name="T44" fmla="*/ 18 w 217"/>
                <a:gd name="T45" fmla="*/ 81 h 131"/>
                <a:gd name="T46" fmla="*/ 25 w 217"/>
                <a:gd name="T47" fmla="*/ 88 h 131"/>
                <a:gd name="T48" fmla="*/ 25 w 217"/>
                <a:gd name="T49" fmla="*/ 89 h 131"/>
                <a:gd name="T50" fmla="*/ 33 w 217"/>
                <a:gd name="T51" fmla="*/ 89 h 131"/>
                <a:gd name="T52" fmla="*/ 33 w 217"/>
                <a:gd name="T53" fmla="*/ 94 h 131"/>
                <a:gd name="T54" fmla="*/ 34 w 217"/>
                <a:gd name="T55" fmla="*/ 91 h 131"/>
                <a:gd name="T56" fmla="*/ 39 w 217"/>
                <a:gd name="T57" fmla="*/ 94 h 131"/>
                <a:gd name="T58" fmla="*/ 43 w 217"/>
                <a:gd name="T59" fmla="*/ 94 h 131"/>
                <a:gd name="T60" fmla="*/ 43 w 217"/>
                <a:gd name="T61" fmla="*/ 99 h 131"/>
                <a:gd name="T62" fmla="*/ 78 w 217"/>
                <a:gd name="T63" fmla="*/ 89 h 131"/>
                <a:gd name="T64" fmla="*/ 80 w 217"/>
                <a:gd name="T65" fmla="*/ 91 h 131"/>
                <a:gd name="T66" fmla="*/ 90 w 217"/>
                <a:gd name="T67" fmla="*/ 92 h 131"/>
                <a:gd name="T68" fmla="*/ 122 w 217"/>
                <a:gd name="T69" fmla="*/ 97 h 131"/>
                <a:gd name="T70" fmla="*/ 143 w 217"/>
                <a:gd name="T71" fmla="*/ 97 h 131"/>
                <a:gd name="T72" fmla="*/ 148 w 217"/>
                <a:gd name="T73" fmla="*/ 101 h 131"/>
                <a:gd name="T74" fmla="*/ 171 w 217"/>
                <a:gd name="T75" fmla="*/ 122 h 131"/>
                <a:gd name="T76" fmla="*/ 179 w 217"/>
                <a:gd name="T77" fmla="*/ 128 h 131"/>
                <a:gd name="T78" fmla="*/ 189 w 217"/>
                <a:gd name="T79" fmla="*/ 131 h 131"/>
                <a:gd name="T80" fmla="*/ 191 w 217"/>
                <a:gd name="T81" fmla="*/ 123 h 131"/>
                <a:gd name="T82" fmla="*/ 200 w 217"/>
                <a:gd name="T83" fmla="*/ 114 h 131"/>
                <a:gd name="T84" fmla="*/ 204 w 217"/>
                <a:gd name="T85" fmla="*/ 109 h 131"/>
                <a:gd name="T86" fmla="*/ 204 w 217"/>
                <a:gd name="T87" fmla="*/ 99 h 131"/>
                <a:gd name="T88" fmla="*/ 207 w 217"/>
                <a:gd name="T89" fmla="*/ 99 h 131"/>
                <a:gd name="T90" fmla="*/ 207 w 217"/>
                <a:gd name="T91" fmla="*/ 62 h 131"/>
                <a:gd name="T92" fmla="*/ 217 w 217"/>
                <a:gd name="T93" fmla="*/ 5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7" h="131">
                  <a:moveTo>
                    <a:pt x="217" y="57"/>
                  </a:moveTo>
                  <a:lnTo>
                    <a:pt x="202" y="49"/>
                  </a:lnTo>
                  <a:lnTo>
                    <a:pt x="179" y="32"/>
                  </a:lnTo>
                  <a:lnTo>
                    <a:pt x="165" y="23"/>
                  </a:lnTo>
                  <a:lnTo>
                    <a:pt x="156" y="21"/>
                  </a:lnTo>
                  <a:lnTo>
                    <a:pt x="147" y="18"/>
                  </a:lnTo>
                  <a:lnTo>
                    <a:pt x="127" y="11"/>
                  </a:lnTo>
                  <a:lnTo>
                    <a:pt x="119" y="8"/>
                  </a:lnTo>
                  <a:lnTo>
                    <a:pt x="116" y="1"/>
                  </a:lnTo>
                  <a:lnTo>
                    <a:pt x="69" y="0"/>
                  </a:lnTo>
                  <a:lnTo>
                    <a:pt x="56" y="0"/>
                  </a:lnTo>
                  <a:lnTo>
                    <a:pt x="43" y="1"/>
                  </a:lnTo>
                  <a:lnTo>
                    <a:pt x="33" y="5"/>
                  </a:lnTo>
                  <a:lnTo>
                    <a:pt x="25" y="11"/>
                  </a:lnTo>
                  <a:lnTo>
                    <a:pt x="8" y="29"/>
                  </a:lnTo>
                  <a:lnTo>
                    <a:pt x="5" y="36"/>
                  </a:lnTo>
                  <a:lnTo>
                    <a:pt x="5" y="39"/>
                  </a:lnTo>
                  <a:lnTo>
                    <a:pt x="2" y="39"/>
                  </a:lnTo>
                  <a:lnTo>
                    <a:pt x="0" y="44"/>
                  </a:lnTo>
                  <a:lnTo>
                    <a:pt x="0" y="50"/>
                  </a:lnTo>
                  <a:lnTo>
                    <a:pt x="10" y="81"/>
                  </a:lnTo>
                  <a:lnTo>
                    <a:pt x="25" y="81"/>
                  </a:lnTo>
                  <a:lnTo>
                    <a:pt x="18" y="81"/>
                  </a:lnTo>
                  <a:lnTo>
                    <a:pt x="25" y="88"/>
                  </a:lnTo>
                  <a:lnTo>
                    <a:pt x="25" y="89"/>
                  </a:lnTo>
                  <a:lnTo>
                    <a:pt x="33" y="89"/>
                  </a:lnTo>
                  <a:lnTo>
                    <a:pt x="33" y="94"/>
                  </a:lnTo>
                  <a:lnTo>
                    <a:pt x="34" y="91"/>
                  </a:lnTo>
                  <a:lnTo>
                    <a:pt x="39" y="94"/>
                  </a:lnTo>
                  <a:lnTo>
                    <a:pt x="43" y="94"/>
                  </a:lnTo>
                  <a:lnTo>
                    <a:pt x="43" y="99"/>
                  </a:lnTo>
                  <a:lnTo>
                    <a:pt x="78" y="89"/>
                  </a:lnTo>
                  <a:lnTo>
                    <a:pt x="80" y="91"/>
                  </a:lnTo>
                  <a:lnTo>
                    <a:pt x="90" y="92"/>
                  </a:lnTo>
                  <a:lnTo>
                    <a:pt x="122" y="97"/>
                  </a:lnTo>
                  <a:lnTo>
                    <a:pt x="143" y="97"/>
                  </a:lnTo>
                  <a:lnTo>
                    <a:pt x="148" y="101"/>
                  </a:lnTo>
                  <a:lnTo>
                    <a:pt x="171" y="122"/>
                  </a:lnTo>
                  <a:lnTo>
                    <a:pt x="179" y="128"/>
                  </a:lnTo>
                  <a:lnTo>
                    <a:pt x="189" y="131"/>
                  </a:lnTo>
                  <a:lnTo>
                    <a:pt x="191" y="123"/>
                  </a:lnTo>
                  <a:lnTo>
                    <a:pt x="200" y="114"/>
                  </a:lnTo>
                  <a:lnTo>
                    <a:pt x="204" y="109"/>
                  </a:lnTo>
                  <a:lnTo>
                    <a:pt x="204" y="99"/>
                  </a:lnTo>
                  <a:lnTo>
                    <a:pt x="207" y="99"/>
                  </a:lnTo>
                  <a:lnTo>
                    <a:pt x="207" y="62"/>
                  </a:lnTo>
                  <a:lnTo>
                    <a:pt x="217" y="57"/>
                  </a:lnTo>
                  <a:close/>
                </a:path>
              </a:pathLst>
            </a:custGeom>
            <a:solidFill>
              <a:schemeClr val="accent3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39" name="Freeform 28">
              <a:extLst>
                <a:ext uri="{FF2B5EF4-FFF2-40B4-BE49-F238E27FC236}">
                  <a16:creationId xmlns:a16="http://schemas.microsoft.com/office/drawing/2014/main" id="{E8163781-8BE1-4E4E-BCB0-EBEFBCEE9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8" y="1607"/>
              <a:ext cx="105" cy="104"/>
            </a:xfrm>
            <a:custGeom>
              <a:avLst/>
              <a:gdLst>
                <a:gd name="T0" fmla="*/ 117 w 144"/>
                <a:gd name="T1" fmla="*/ 125 h 130"/>
                <a:gd name="T2" fmla="*/ 71 w 144"/>
                <a:gd name="T3" fmla="*/ 110 h 130"/>
                <a:gd name="T4" fmla="*/ 63 w 144"/>
                <a:gd name="T5" fmla="*/ 107 h 130"/>
                <a:gd name="T6" fmla="*/ 22 w 144"/>
                <a:gd name="T7" fmla="*/ 76 h 130"/>
                <a:gd name="T8" fmla="*/ 18 w 144"/>
                <a:gd name="T9" fmla="*/ 76 h 130"/>
                <a:gd name="T10" fmla="*/ 4 w 144"/>
                <a:gd name="T11" fmla="*/ 76 h 130"/>
                <a:gd name="T12" fmla="*/ 4 w 144"/>
                <a:gd name="T13" fmla="*/ 66 h 130"/>
                <a:gd name="T14" fmla="*/ 0 w 144"/>
                <a:gd name="T15" fmla="*/ 62 h 130"/>
                <a:gd name="T16" fmla="*/ 0 w 144"/>
                <a:gd name="T17" fmla="*/ 57 h 130"/>
                <a:gd name="T18" fmla="*/ 0 w 144"/>
                <a:gd name="T19" fmla="*/ 49 h 130"/>
                <a:gd name="T20" fmla="*/ 4 w 144"/>
                <a:gd name="T21" fmla="*/ 40 h 130"/>
                <a:gd name="T22" fmla="*/ 40 w 144"/>
                <a:gd name="T23" fmla="*/ 0 h 130"/>
                <a:gd name="T24" fmla="*/ 50 w 144"/>
                <a:gd name="T25" fmla="*/ 0 h 130"/>
                <a:gd name="T26" fmla="*/ 50 w 144"/>
                <a:gd name="T27" fmla="*/ 13 h 130"/>
                <a:gd name="T28" fmla="*/ 55 w 144"/>
                <a:gd name="T29" fmla="*/ 16 h 130"/>
                <a:gd name="T30" fmla="*/ 55 w 144"/>
                <a:gd name="T31" fmla="*/ 23 h 130"/>
                <a:gd name="T32" fmla="*/ 58 w 144"/>
                <a:gd name="T33" fmla="*/ 26 h 130"/>
                <a:gd name="T34" fmla="*/ 91 w 144"/>
                <a:gd name="T35" fmla="*/ 31 h 130"/>
                <a:gd name="T36" fmla="*/ 99 w 144"/>
                <a:gd name="T37" fmla="*/ 36 h 130"/>
                <a:gd name="T38" fmla="*/ 104 w 144"/>
                <a:gd name="T39" fmla="*/ 44 h 130"/>
                <a:gd name="T40" fmla="*/ 107 w 144"/>
                <a:gd name="T41" fmla="*/ 49 h 130"/>
                <a:gd name="T42" fmla="*/ 107 w 144"/>
                <a:gd name="T43" fmla="*/ 53 h 130"/>
                <a:gd name="T44" fmla="*/ 112 w 144"/>
                <a:gd name="T45" fmla="*/ 57 h 130"/>
                <a:gd name="T46" fmla="*/ 140 w 144"/>
                <a:gd name="T47" fmla="*/ 66 h 130"/>
                <a:gd name="T48" fmla="*/ 140 w 144"/>
                <a:gd name="T49" fmla="*/ 76 h 130"/>
                <a:gd name="T50" fmla="*/ 140 w 144"/>
                <a:gd name="T51" fmla="*/ 79 h 130"/>
                <a:gd name="T52" fmla="*/ 144 w 144"/>
                <a:gd name="T53" fmla="*/ 84 h 130"/>
                <a:gd name="T54" fmla="*/ 144 w 144"/>
                <a:gd name="T55" fmla="*/ 120 h 130"/>
                <a:gd name="T56" fmla="*/ 135 w 144"/>
                <a:gd name="T57" fmla="*/ 120 h 130"/>
                <a:gd name="T58" fmla="*/ 122 w 144"/>
                <a:gd name="T59" fmla="*/ 130 h 130"/>
                <a:gd name="T60" fmla="*/ 117 w 144"/>
                <a:gd name="T61" fmla="*/ 12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4" h="130">
                  <a:moveTo>
                    <a:pt x="117" y="125"/>
                  </a:moveTo>
                  <a:lnTo>
                    <a:pt x="71" y="110"/>
                  </a:lnTo>
                  <a:lnTo>
                    <a:pt x="63" y="107"/>
                  </a:lnTo>
                  <a:lnTo>
                    <a:pt x="22" y="76"/>
                  </a:lnTo>
                  <a:lnTo>
                    <a:pt x="18" y="76"/>
                  </a:lnTo>
                  <a:lnTo>
                    <a:pt x="4" y="76"/>
                  </a:lnTo>
                  <a:lnTo>
                    <a:pt x="4" y="66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49"/>
                  </a:lnTo>
                  <a:lnTo>
                    <a:pt x="4" y="40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0" y="13"/>
                  </a:lnTo>
                  <a:lnTo>
                    <a:pt x="55" y="16"/>
                  </a:lnTo>
                  <a:lnTo>
                    <a:pt x="55" y="23"/>
                  </a:lnTo>
                  <a:lnTo>
                    <a:pt x="58" y="26"/>
                  </a:lnTo>
                  <a:lnTo>
                    <a:pt x="91" y="31"/>
                  </a:lnTo>
                  <a:lnTo>
                    <a:pt x="99" y="36"/>
                  </a:lnTo>
                  <a:lnTo>
                    <a:pt x="104" y="44"/>
                  </a:lnTo>
                  <a:lnTo>
                    <a:pt x="107" y="49"/>
                  </a:lnTo>
                  <a:lnTo>
                    <a:pt x="107" y="53"/>
                  </a:lnTo>
                  <a:lnTo>
                    <a:pt x="112" y="57"/>
                  </a:lnTo>
                  <a:lnTo>
                    <a:pt x="140" y="66"/>
                  </a:lnTo>
                  <a:lnTo>
                    <a:pt x="140" y="76"/>
                  </a:lnTo>
                  <a:lnTo>
                    <a:pt x="140" y="79"/>
                  </a:lnTo>
                  <a:lnTo>
                    <a:pt x="144" y="84"/>
                  </a:lnTo>
                  <a:lnTo>
                    <a:pt x="144" y="120"/>
                  </a:lnTo>
                  <a:lnTo>
                    <a:pt x="135" y="120"/>
                  </a:lnTo>
                  <a:lnTo>
                    <a:pt x="122" y="130"/>
                  </a:lnTo>
                  <a:lnTo>
                    <a:pt x="117" y="125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40" name="Freeform 29">
              <a:extLst>
                <a:ext uri="{FF2B5EF4-FFF2-40B4-BE49-F238E27FC236}">
                  <a16:creationId xmlns:a16="http://schemas.microsoft.com/office/drawing/2014/main" id="{24E76F30-BF8F-4795-BA29-337671AF7B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7" y="1500"/>
              <a:ext cx="81" cy="146"/>
            </a:xfrm>
            <a:custGeom>
              <a:avLst/>
              <a:gdLst>
                <a:gd name="T0" fmla="*/ 57 w 110"/>
                <a:gd name="T1" fmla="*/ 179 h 184"/>
                <a:gd name="T2" fmla="*/ 44 w 110"/>
                <a:gd name="T3" fmla="*/ 175 h 184"/>
                <a:gd name="T4" fmla="*/ 35 w 110"/>
                <a:gd name="T5" fmla="*/ 162 h 184"/>
                <a:gd name="T6" fmla="*/ 21 w 110"/>
                <a:gd name="T7" fmla="*/ 148 h 184"/>
                <a:gd name="T8" fmla="*/ 21 w 110"/>
                <a:gd name="T9" fmla="*/ 135 h 184"/>
                <a:gd name="T10" fmla="*/ 16 w 110"/>
                <a:gd name="T11" fmla="*/ 125 h 184"/>
                <a:gd name="T12" fmla="*/ 11 w 110"/>
                <a:gd name="T13" fmla="*/ 109 h 184"/>
                <a:gd name="T14" fmla="*/ 8 w 110"/>
                <a:gd name="T15" fmla="*/ 102 h 184"/>
                <a:gd name="T16" fmla="*/ 8 w 110"/>
                <a:gd name="T17" fmla="*/ 89 h 184"/>
                <a:gd name="T18" fmla="*/ 3 w 110"/>
                <a:gd name="T19" fmla="*/ 86 h 184"/>
                <a:gd name="T20" fmla="*/ 3 w 110"/>
                <a:gd name="T21" fmla="*/ 70 h 184"/>
                <a:gd name="T22" fmla="*/ 0 w 110"/>
                <a:gd name="T23" fmla="*/ 67 h 184"/>
                <a:gd name="T24" fmla="*/ 3 w 110"/>
                <a:gd name="T25" fmla="*/ 32 h 184"/>
                <a:gd name="T26" fmla="*/ 3 w 110"/>
                <a:gd name="T27" fmla="*/ 26 h 184"/>
                <a:gd name="T28" fmla="*/ 21 w 110"/>
                <a:gd name="T29" fmla="*/ 0 h 184"/>
                <a:gd name="T30" fmla="*/ 26 w 110"/>
                <a:gd name="T31" fmla="*/ 0 h 184"/>
                <a:gd name="T32" fmla="*/ 79 w 110"/>
                <a:gd name="T33" fmla="*/ 0 h 184"/>
                <a:gd name="T34" fmla="*/ 79 w 110"/>
                <a:gd name="T35" fmla="*/ 10 h 184"/>
                <a:gd name="T36" fmla="*/ 87 w 110"/>
                <a:gd name="T37" fmla="*/ 21 h 184"/>
                <a:gd name="T38" fmla="*/ 83 w 110"/>
                <a:gd name="T39" fmla="*/ 32 h 184"/>
                <a:gd name="T40" fmla="*/ 73 w 110"/>
                <a:gd name="T41" fmla="*/ 36 h 184"/>
                <a:gd name="T42" fmla="*/ 70 w 110"/>
                <a:gd name="T43" fmla="*/ 44 h 184"/>
                <a:gd name="T44" fmla="*/ 70 w 110"/>
                <a:gd name="T45" fmla="*/ 58 h 184"/>
                <a:gd name="T46" fmla="*/ 73 w 110"/>
                <a:gd name="T47" fmla="*/ 63 h 184"/>
                <a:gd name="T48" fmla="*/ 92 w 110"/>
                <a:gd name="T49" fmla="*/ 76 h 184"/>
                <a:gd name="T50" fmla="*/ 92 w 110"/>
                <a:gd name="T51" fmla="*/ 86 h 184"/>
                <a:gd name="T52" fmla="*/ 92 w 110"/>
                <a:gd name="T53" fmla="*/ 112 h 184"/>
                <a:gd name="T54" fmla="*/ 96 w 110"/>
                <a:gd name="T55" fmla="*/ 117 h 184"/>
                <a:gd name="T56" fmla="*/ 96 w 110"/>
                <a:gd name="T57" fmla="*/ 122 h 184"/>
                <a:gd name="T58" fmla="*/ 105 w 110"/>
                <a:gd name="T59" fmla="*/ 125 h 184"/>
                <a:gd name="T60" fmla="*/ 110 w 110"/>
                <a:gd name="T61" fmla="*/ 130 h 184"/>
                <a:gd name="T62" fmla="*/ 110 w 110"/>
                <a:gd name="T63" fmla="*/ 140 h 184"/>
                <a:gd name="T64" fmla="*/ 87 w 110"/>
                <a:gd name="T65" fmla="*/ 166 h 184"/>
                <a:gd name="T66" fmla="*/ 83 w 110"/>
                <a:gd name="T67" fmla="*/ 166 h 184"/>
                <a:gd name="T68" fmla="*/ 79 w 110"/>
                <a:gd name="T69" fmla="*/ 184 h 184"/>
                <a:gd name="T70" fmla="*/ 70 w 110"/>
                <a:gd name="T71" fmla="*/ 184 h 184"/>
                <a:gd name="T72" fmla="*/ 61 w 110"/>
                <a:gd name="T73" fmla="*/ 184 h 184"/>
                <a:gd name="T74" fmla="*/ 57 w 110"/>
                <a:gd name="T75" fmla="*/ 17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" h="184">
                  <a:moveTo>
                    <a:pt x="57" y="179"/>
                  </a:moveTo>
                  <a:lnTo>
                    <a:pt x="44" y="175"/>
                  </a:lnTo>
                  <a:lnTo>
                    <a:pt x="35" y="162"/>
                  </a:lnTo>
                  <a:lnTo>
                    <a:pt x="21" y="148"/>
                  </a:lnTo>
                  <a:lnTo>
                    <a:pt x="21" y="135"/>
                  </a:lnTo>
                  <a:lnTo>
                    <a:pt x="16" y="125"/>
                  </a:lnTo>
                  <a:lnTo>
                    <a:pt x="11" y="109"/>
                  </a:lnTo>
                  <a:lnTo>
                    <a:pt x="8" y="102"/>
                  </a:lnTo>
                  <a:lnTo>
                    <a:pt x="8" y="89"/>
                  </a:lnTo>
                  <a:lnTo>
                    <a:pt x="3" y="86"/>
                  </a:lnTo>
                  <a:lnTo>
                    <a:pt x="3" y="70"/>
                  </a:lnTo>
                  <a:lnTo>
                    <a:pt x="0" y="67"/>
                  </a:lnTo>
                  <a:lnTo>
                    <a:pt x="3" y="32"/>
                  </a:lnTo>
                  <a:lnTo>
                    <a:pt x="3" y="26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79" y="0"/>
                  </a:lnTo>
                  <a:lnTo>
                    <a:pt x="79" y="10"/>
                  </a:lnTo>
                  <a:lnTo>
                    <a:pt x="87" y="21"/>
                  </a:lnTo>
                  <a:lnTo>
                    <a:pt x="83" y="32"/>
                  </a:lnTo>
                  <a:lnTo>
                    <a:pt x="73" y="36"/>
                  </a:lnTo>
                  <a:lnTo>
                    <a:pt x="70" y="44"/>
                  </a:lnTo>
                  <a:lnTo>
                    <a:pt x="70" y="58"/>
                  </a:lnTo>
                  <a:lnTo>
                    <a:pt x="73" y="63"/>
                  </a:lnTo>
                  <a:lnTo>
                    <a:pt x="92" y="76"/>
                  </a:lnTo>
                  <a:lnTo>
                    <a:pt x="92" y="86"/>
                  </a:lnTo>
                  <a:lnTo>
                    <a:pt x="92" y="112"/>
                  </a:lnTo>
                  <a:lnTo>
                    <a:pt x="96" y="117"/>
                  </a:lnTo>
                  <a:lnTo>
                    <a:pt x="96" y="122"/>
                  </a:lnTo>
                  <a:lnTo>
                    <a:pt x="105" y="125"/>
                  </a:lnTo>
                  <a:lnTo>
                    <a:pt x="110" y="130"/>
                  </a:lnTo>
                  <a:lnTo>
                    <a:pt x="110" y="140"/>
                  </a:lnTo>
                  <a:lnTo>
                    <a:pt x="87" y="166"/>
                  </a:lnTo>
                  <a:lnTo>
                    <a:pt x="83" y="166"/>
                  </a:lnTo>
                  <a:lnTo>
                    <a:pt x="79" y="184"/>
                  </a:lnTo>
                  <a:lnTo>
                    <a:pt x="70" y="184"/>
                  </a:lnTo>
                  <a:lnTo>
                    <a:pt x="61" y="184"/>
                  </a:lnTo>
                  <a:lnTo>
                    <a:pt x="57" y="179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41" name="Freeform 30">
              <a:extLst>
                <a:ext uri="{FF2B5EF4-FFF2-40B4-BE49-F238E27FC236}">
                  <a16:creationId xmlns:a16="http://schemas.microsoft.com/office/drawing/2014/main" id="{62BE020D-FF78-4D2A-95AD-5E45E7D8C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9" y="1535"/>
              <a:ext cx="81" cy="111"/>
            </a:xfrm>
            <a:custGeom>
              <a:avLst/>
              <a:gdLst>
                <a:gd name="T0" fmla="*/ 36 w 110"/>
                <a:gd name="T1" fmla="*/ 135 h 140"/>
                <a:gd name="T2" fmla="*/ 0 w 110"/>
                <a:gd name="T3" fmla="*/ 104 h 140"/>
                <a:gd name="T4" fmla="*/ 0 w 110"/>
                <a:gd name="T5" fmla="*/ 99 h 140"/>
                <a:gd name="T6" fmla="*/ 5 w 110"/>
                <a:gd name="T7" fmla="*/ 81 h 140"/>
                <a:gd name="T8" fmla="*/ 13 w 110"/>
                <a:gd name="T9" fmla="*/ 81 h 140"/>
                <a:gd name="T10" fmla="*/ 23 w 110"/>
                <a:gd name="T11" fmla="*/ 81 h 140"/>
                <a:gd name="T12" fmla="*/ 26 w 110"/>
                <a:gd name="T13" fmla="*/ 78 h 140"/>
                <a:gd name="T14" fmla="*/ 44 w 110"/>
                <a:gd name="T15" fmla="*/ 50 h 140"/>
                <a:gd name="T16" fmla="*/ 44 w 110"/>
                <a:gd name="T17" fmla="*/ 45 h 140"/>
                <a:gd name="T18" fmla="*/ 44 w 110"/>
                <a:gd name="T19" fmla="*/ 32 h 140"/>
                <a:gd name="T20" fmla="*/ 41 w 110"/>
                <a:gd name="T21" fmla="*/ 26 h 140"/>
                <a:gd name="T22" fmla="*/ 44 w 110"/>
                <a:gd name="T23" fmla="*/ 5 h 140"/>
                <a:gd name="T24" fmla="*/ 52 w 110"/>
                <a:gd name="T25" fmla="*/ 5 h 140"/>
                <a:gd name="T26" fmla="*/ 58 w 110"/>
                <a:gd name="T27" fmla="*/ 0 h 140"/>
                <a:gd name="T28" fmla="*/ 63 w 110"/>
                <a:gd name="T29" fmla="*/ 0 h 140"/>
                <a:gd name="T30" fmla="*/ 75 w 110"/>
                <a:gd name="T31" fmla="*/ 0 h 140"/>
                <a:gd name="T32" fmla="*/ 84 w 110"/>
                <a:gd name="T33" fmla="*/ 5 h 140"/>
                <a:gd name="T34" fmla="*/ 110 w 110"/>
                <a:gd name="T35" fmla="*/ 24 h 140"/>
                <a:gd name="T36" fmla="*/ 110 w 110"/>
                <a:gd name="T37" fmla="*/ 26 h 140"/>
                <a:gd name="T38" fmla="*/ 110 w 110"/>
                <a:gd name="T39" fmla="*/ 45 h 140"/>
                <a:gd name="T40" fmla="*/ 106 w 110"/>
                <a:gd name="T41" fmla="*/ 55 h 140"/>
                <a:gd name="T42" fmla="*/ 67 w 110"/>
                <a:gd name="T43" fmla="*/ 140 h 140"/>
                <a:gd name="T44" fmla="*/ 63 w 110"/>
                <a:gd name="T45" fmla="*/ 140 h 140"/>
                <a:gd name="T46" fmla="*/ 41 w 110"/>
                <a:gd name="T47" fmla="*/ 140 h 140"/>
                <a:gd name="T48" fmla="*/ 36 w 110"/>
                <a:gd name="T49" fmla="*/ 13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0" h="140">
                  <a:moveTo>
                    <a:pt x="36" y="135"/>
                  </a:moveTo>
                  <a:lnTo>
                    <a:pt x="0" y="104"/>
                  </a:lnTo>
                  <a:lnTo>
                    <a:pt x="0" y="99"/>
                  </a:lnTo>
                  <a:lnTo>
                    <a:pt x="5" y="81"/>
                  </a:lnTo>
                  <a:lnTo>
                    <a:pt x="13" y="81"/>
                  </a:lnTo>
                  <a:lnTo>
                    <a:pt x="23" y="81"/>
                  </a:lnTo>
                  <a:lnTo>
                    <a:pt x="26" y="78"/>
                  </a:lnTo>
                  <a:lnTo>
                    <a:pt x="44" y="50"/>
                  </a:lnTo>
                  <a:lnTo>
                    <a:pt x="44" y="45"/>
                  </a:lnTo>
                  <a:lnTo>
                    <a:pt x="44" y="32"/>
                  </a:lnTo>
                  <a:lnTo>
                    <a:pt x="41" y="26"/>
                  </a:lnTo>
                  <a:lnTo>
                    <a:pt x="44" y="5"/>
                  </a:lnTo>
                  <a:lnTo>
                    <a:pt x="52" y="5"/>
                  </a:lnTo>
                  <a:lnTo>
                    <a:pt x="58" y="0"/>
                  </a:lnTo>
                  <a:lnTo>
                    <a:pt x="63" y="0"/>
                  </a:lnTo>
                  <a:lnTo>
                    <a:pt x="75" y="0"/>
                  </a:lnTo>
                  <a:lnTo>
                    <a:pt x="84" y="5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45"/>
                  </a:lnTo>
                  <a:lnTo>
                    <a:pt x="106" y="55"/>
                  </a:lnTo>
                  <a:lnTo>
                    <a:pt x="67" y="140"/>
                  </a:lnTo>
                  <a:lnTo>
                    <a:pt x="63" y="140"/>
                  </a:lnTo>
                  <a:lnTo>
                    <a:pt x="41" y="140"/>
                  </a:lnTo>
                  <a:lnTo>
                    <a:pt x="36" y="135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42" name="Freeform 31">
              <a:extLst>
                <a:ext uri="{FF2B5EF4-FFF2-40B4-BE49-F238E27FC236}">
                  <a16:creationId xmlns:a16="http://schemas.microsoft.com/office/drawing/2014/main" id="{24002C48-2078-4025-A9E8-C66700AD4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" y="1425"/>
              <a:ext cx="154" cy="186"/>
            </a:xfrm>
            <a:custGeom>
              <a:avLst/>
              <a:gdLst>
                <a:gd name="T0" fmla="*/ 81 w 211"/>
                <a:gd name="T1" fmla="*/ 229 h 234"/>
                <a:gd name="T2" fmla="*/ 45 w 211"/>
                <a:gd name="T3" fmla="*/ 203 h 234"/>
                <a:gd name="T4" fmla="*/ 22 w 211"/>
                <a:gd name="T5" fmla="*/ 188 h 234"/>
                <a:gd name="T6" fmla="*/ 9 w 211"/>
                <a:gd name="T7" fmla="*/ 165 h 234"/>
                <a:gd name="T8" fmla="*/ 4 w 211"/>
                <a:gd name="T9" fmla="*/ 143 h 234"/>
                <a:gd name="T10" fmla="*/ 0 w 211"/>
                <a:gd name="T11" fmla="*/ 135 h 234"/>
                <a:gd name="T12" fmla="*/ 9 w 211"/>
                <a:gd name="T13" fmla="*/ 74 h 234"/>
                <a:gd name="T14" fmla="*/ 14 w 211"/>
                <a:gd name="T15" fmla="*/ 58 h 234"/>
                <a:gd name="T16" fmla="*/ 35 w 211"/>
                <a:gd name="T17" fmla="*/ 22 h 234"/>
                <a:gd name="T18" fmla="*/ 63 w 211"/>
                <a:gd name="T19" fmla="*/ 8 h 234"/>
                <a:gd name="T20" fmla="*/ 99 w 211"/>
                <a:gd name="T21" fmla="*/ 5 h 234"/>
                <a:gd name="T22" fmla="*/ 167 w 211"/>
                <a:gd name="T23" fmla="*/ 8 h 234"/>
                <a:gd name="T24" fmla="*/ 175 w 211"/>
                <a:gd name="T25" fmla="*/ 26 h 234"/>
                <a:gd name="T26" fmla="*/ 190 w 211"/>
                <a:gd name="T27" fmla="*/ 34 h 234"/>
                <a:gd name="T28" fmla="*/ 162 w 211"/>
                <a:gd name="T29" fmla="*/ 26 h 234"/>
                <a:gd name="T30" fmla="*/ 86 w 211"/>
                <a:gd name="T31" fmla="*/ 13 h 234"/>
                <a:gd name="T32" fmla="*/ 76 w 211"/>
                <a:gd name="T33" fmla="*/ 18 h 234"/>
                <a:gd name="T34" fmla="*/ 22 w 211"/>
                <a:gd name="T35" fmla="*/ 61 h 234"/>
                <a:gd name="T36" fmla="*/ 14 w 211"/>
                <a:gd name="T37" fmla="*/ 120 h 234"/>
                <a:gd name="T38" fmla="*/ 19 w 211"/>
                <a:gd name="T39" fmla="*/ 138 h 234"/>
                <a:gd name="T40" fmla="*/ 22 w 211"/>
                <a:gd name="T41" fmla="*/ 165 h 234"/>
                <a:gd name="T42" fmla="*/ 68 w 211"/>
                <a:gd name="T43" fmla="*/ 196 h 234"/>
                <a:gd name="T44" fmla="*/ 73 w 211"/>
                <a:gd name="T45" fmla="*/ 206 h 234"/>
                <a:gd name="T46" fmla="*/ 126 w 211"/>
                <a:gd name="T47" fmla="*/ 216 h 234"/>
                <a:gd name="T48" fmla="*/ 149 w 211"/>
                <a:gd name="T49" fmla="*/ 209 h 234"/>
                <a:gd name="T50" fmla="*/ 175 w 211"/>
                <a:gd name="T51" fmla="*/ 196 h 234"/>
                <a:gd name="T52" fmla="*/ 193 w 211"/>
                <a:gd name="T53" fmla="*/ 97 h 234"/>
                <a:gd name="T54" fmla="*/ 190 w 211"/>
                <a:gd name="T55" fmla="*/ 61 h 234"/>
                <a:gd name="T56" fmla="*/ 208 w 211"/>
                <a:gd name="T57" fmla="*/ 87 h 234"/>
                <a:gd name="T58" fmla="*/ 198 w 211"/>
                <a:gd name="T59" fmla="*/ 193 h 234"/>
                <a:gd name="T60" fmla="*/ 170 w 211"/>
                <a:gd name="T61" fmla="*/ 216 h 234"/>
                <a:gd name="T62" fmla="*/ 152 w 211"/>
                <a:gd name="T63" fmla="*/ 219 h 234"/>
                <a:gd name="T64" fmla="*/ 109 w 211"/>
                <a:gd name="T65" fmla="*/ 229 h 234"/>
                <a:gd name="T66" fmla="*/ 99 w 211"/>
                <a:gd name="T67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1" h="234">
                  <a:moveTo>
                    <a:pt x="99" y="229"/>
                  </a:moveTo>
                  <a:lnTo>
                    <a:pt x="81" y="229"/>
                  </a:lnTo>
                  <a:lnTo>
                    <a:pt x="73" y="224"/>
                  </a:lnTo>
                  <a:lnTo>
                    <a:pt x="45" y="203"/>
                  </a:lnTo>
                  <a:lnTo>
                    <a:pt x="35" y="203"/>
                  </a:lnTo>
                  <a:lnTo>
                    <a:pt x="22" y="188"/>
                  </a:lnTo>
                  <a:lnTo>
                    <a:pt x="22" y="180"/>
                  </a:lnTo>
                  <a:lnTo>
                    <a:pt x="9" y="165"/>
                  </a:lnTo>
                  <a:lnTo>
                    <a:pt x="9" y="148"/>
                  </a:lnTo>
                  <a:lnTo>
                    <a:pt x="4" y="143"/>
                  </a:lnTo>
                  <a:lnTo>
                    <a:pt x="4" y="138"/>
                  </a:lnTo>
                  <a:lnTo>
                    <a:pt x="0" y="135"/>
                  </a:lnTo>
                  <a:lnTo>
                    <a:pt x="0" y="97"/>
                  </a:lnTo>
                  <a:lnTo>
                    <a:pt x="9" y="74"/>
                  </a:lnTo>
                  <a:lnTo>
                    <a:pt x="9" y="66"/>
                  </a:lnTo>
                  <a:lnTo>
                    <a:pt x="14" y="58"/>
                  </a:lnTo>
                  <a:lnTo>
                    <a:pt x="35" y="31"/>
                  </a:lnTo>
                  <a:lnTo>
                    <a:pt x="35" y="22"/>
                  </a:lnTo>
                  <a:lnTo>
                    <a:pt x="60" y="8"/>
                  </a:lnTo>
                  <a:lnTo>
                    <a:pt x="63" y="8"/>
                  </a:lnTo>
                  <a:lnTo>
                    <a:pt x="73" y="5"/>
                  </a:lnTo>
                  <a:lnTo>
                    <a:pt x="99" y="5"/>
                  </a:lnTo>
                  <a:lnTo>
                    <a:pt x="104" y="0"/>
                  </a:lnTo>
                  <a:lnTo>
                    <a:pt x="167" y="8"/>
                  </a:lnTo>
                  <a:lnTo>
                    <a:pt x="167" y="26"/>
                  </a:lnTo>
                  <a:lnTo>
                    <a:pt x="175" y="26"/>
                  </a:lnTo>
                  <a:lnTo>
                    <a:pt x="180" y="31"/>
                  </a:lnTo>
                  <a:lnTo>
                    <a:pt x="190" y="34"/>
                  </a:lnTo>
                  <a:lnTo>
                    <a:pt x="175" y="39"/>
                  </a:lnTo>
                  <a:lnTo>
                    <a:pt x="162" y="26"/>
                  </a:lnTo>
                  <a:lnTo>
                    <a:pt x="135" y="13"/>
                  </a:lnTo>
                  <a:lnTo>
                    <a:pt x="86" y="13"/>
                  </a:lnTo>
                  <a:lnTo>
                    <a:pt x="81" y="18"/>
                  </a:lnTo>
                  <a:lnTo>
                    <a:pt x="76" y="18"/>
                  </a:lnTo>
                  <a:lnTo>
                    <a:pt x="73" y="22"/>
                  </a:lnTo>
                  <a:lnTo>
                    <a:pt x="22" y="61"/>
                  </a:lnTo>
                  <a:lnTo>
                    <a:pt x="22" y="66"/>
                  </a:lnTo>
                  <a:lnTo>
                    <a:pt x="14" y="120"/>
                  </a:lnTo>
                  <a:lnTo>
                    <a:pt x="19" y="126"/>
                  </a:lnTo>
                  <a:lnTo>
                    <a:pt x="19" y="138"/>
                  </a:lnTo>
                  <a:lnTo>
                    <a:pt x="22" y="143"/>
                  </a:lnTo>
                  <a:lnTo>
                    <a:pt x="22" y="165"/>
                  </a:lnTo>
                  <a:lnTo>
                    <a:pt x="32" y="165"/>
                  </a:lnTo>
                  <a:lnTo>
                    <a:pt x="68" y="196"/>
                  </a:lnTo>
                  <a:lnTo>
                    <a:pt x="68" y="206"/>
                  </a:lnTo>
                  <a:lnTo>
                    <a:pt x="73" y="206"/>
                  </a:lnTo>
                  <a:lnTo>
                    <a:pt x="81" y="209"/>
                  </a:lnTo>
                  <a:lnTo>
                    <a:pt x="126" y="216"/>
                  </a:lnTo>
                  <a:lnTo>
                    <a:pt x="130" y="209"/>
                  </a:lnTo>
                  <a:lnTo>
                    <a:pt x="149" y="209"/>
                  </a:lnTo>
                  <a:lnTo>
                    <a:pt x="152" y="206"/>
                  </a:lnTo>
                  <a:lnTo>
                    <a:pt x="175" y="196"/>
                  </a:lnTo>
                  <a:lnTo>
                    <a:pt x="190" y="175"/>
                  </a:lnTo>
                  <a:lnTo>
                    <a:pt x="193" y="97"/>
                  </a:lnTo>
                  <a:lnTo>
                    <a:pt x="190" y="94"/>
                  </a:lnTo>
                  <a:lnTo>
                    <a:pt x="190" y="61"/>
                  </a:lnTo>
                  <a:lnTo>
                    <a:pt x="203" y="61"/>
                  </a:lnTo>
                  <a:lnTo>
                    <a:pt x="208" y="87"/>
                  </a:lnTo>
                  <a:lnTo>
                    <a:pt x="211" y="94"/>
                  </a:lnTo>
                  <a:lnTo>
                    <a:pt x="198" y="193"/>
                  </a:lnTo>
                  <a:lnTo>
                    <a:pt x="190" y="193"/>
                  </a:lnTo>
                  <a:lnTo>
                    <a:pt x="170" y="216"/>
                  </a:lnTo>
                  <a:lnTo>
                    <a:pt x="167" y="216"/>
                  </a:lnTo>
                  <a:lnTo>
                    <a:pt x="152" y="219"/>
                  </a:lnTo>
                  <a:lnTo>
                    <a:pt x="144" y="229"/>
                  </a:lnTo>
                  <a:lnTo>
                    <a:pt x="109" y="229"/>
                  </a:lnTo>
                  <a:lnTo>
                    <a:pt x="104" y="234"/>
                  </a:lnTo>
                  <a:lnTo>
                    <a:pt x="99" y="2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43" name="Freeform 32">
              <a:extLst>
                <a:ext uri="{FF2B5EF4-FFF2-40B4-BE49-F238E27FC236}">
                  <a16:creationId xmlns:a16="http://schemas.microsoft.com/office/drawing/2014/main" id="{50E2F0A9-4C26-416A-9ACB-812F60BBA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0" y="1397"/>
              <a:ext cx="77" cy="135"/>
            </a:xfrm>
            <a:custGeom>
              <a:avLst/>
              <a:gdLst>
                <a:gd name="T0" fmla="*/ 34 w 105"/>
                <a:gd name="T1" fmla="*/ 166 h 171"/>
                <a:gd name="T2" fmla="*/ 34 w 105"/>
                <a:gd name="T3" fmla="*/ 156 h 171"/>
                <a:gd name="T4" fmla="*/ 29 w 105"/>
                <a:gd name="T5" fmla="*/ 151 h 171"/>
                <a:gd name="T6" fmla="*/ 26 w 105"/>
                <a:gd name="T7" fmla="*/ 148 h 171"/>
                <a:gd name="T8" fmla="*/ 26 w 105"/>
                <a:gd name="T9" fmla="*/ 143 h 171"/>
                <a:gd name="T10" fmla="*/ 29 w 105"/>
                <a:gd name="T11" fmla="*/ 110 h 171"/>
                <a:gd name="T12" fmla="*/ 26 w 105"/>
                <a:gd name="T13" fmla="*/ 107 h 171"/>
                <a:gd name="T14" fmla="*/ 26 w 105"/>
                <a:gd name="T15" fmla="*/ 102 h 171"/>
                <a:gd name="T16" fmla="*/ 16 w 105"/>
                <a:gd name="T17" fmla="*/ 97 h 171"/>
                <a:gd name="T18" fmla="*/ 11 w 105"/>
                <a:gd name="T19" fmla="*/ 84 h 171"/>
                <a:gd name="T20" fmla="*/ 8 w 105"/>
                <a:gd name="T21" fmla="*/ 80 h 171"/>
                <a:gd name="T22" fmla="*/ 3 w 105"/>
                <a:gd name="T23" fmla="*/ 75 h 171"/>
                <a:gd name="T24" fmla="*/ 3 w 105"/>
                <a:gd name="T25" fmla="*/ 70 h 171"/>
                <a:gd name="T26" fmla="*/ 3 w 105"/>
                <a:gd name="T27" fmla="*/ 54 h 171"/>
                <a:gd name="T28" fmla="*/ 0 w 105"/>
                <a:gd name="T29" fmla="*/ 49 h 171"/>
                <a:gd name="T30" fmla="*/ 0 w 105"/>
                <a:gd name="T31" fmla="*/ 36 h 171"/>
                <a:gd name="T32" fmla="*/ 3 w 105"/>
                <a:gd name="T33" fmla="*/ 26 h 171"/>
                <a:gd name="T34" fmla="*/ 26 w 105"/>
                <a:gd name="T35" fmla="*/ 0 h 171"/>
                <a:gd name="T36" fmla="*/ 29 w 105"/>
                <a:gd name="T37" fmla="*/ 0 h 171"/>
                <a:gd name="T38" fmla="*/ 37 w 105"/>
                <a:gd name="T39" fmla="*/ 0 h 171"/>
                <a:gd name="T40" fmla="*/ 48 w 105"/>
                <a:gd name="T41" fmla="*/ 3 h 171"/>
                <a:gd name="T42" fmla="*/ 73 w 105"/>
                <a:gd name="T43" fmla="*/ 31 h 171"/>
                <a:gd name="T44" fmla="*/ 73 w 105"/>
                <a:gd name="T45" fmla="*/ 36 h 171"/>
                <a:gd name="T46" fmla="*/ 100 w 105"/>
                <a:gd name="T47" fmla="*/ 102 h 171"/>
                <a:gd name="T48" fmla="*/ 105 w 105"/>
                <a:gd name="T49" fmla="*/ 107 h 171"/>
                <a:gd name="T50" fmla="*/ 105 w 105"/>
                <a:gd name="T51" fmla="*/ 151 h 171"/>
                <a:gd name="T52" fmla="*/ 100 w 105"/>
                <a:gd name="T53" fmla="*/ 159 h 171"/>
                <a:gd name="T54" fmla="*/ 91 w 105"/>
                <a:gd name="T55" fmla="*/ 171 h 171"/>
                <a:gd name="T56" fmla="*/ 87 w 105"/>
                <a:gd name="T57" fmla="*/ 171 h 171"/>
                <a:gd name="T58" fmla="*/ 60 w 105"/>
                <a:gd name="T59" fmla="*/ 166 h 171"/>
                <a:gd name="T60" fmla="*/ 56 w 105"/>
                <a:gd name="T61" fmla="*/ 171 h 171"/>
                <a:gd name="T62" fmla="*/ 37 w 105"/>
                <a:gd name="T63" fmla="*/ 171 h 171"/>
                <a:gd name="T64" fmla="*/ 34 w 105"/>
                <a:gd name="T65" fmla="*/ 16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171">
                  <a:moveTo>
                    <a:pt x="34" y="166"/>
                  </a:moveTo>
                  <a:lnTo>
                    <a:pt x="34" y="156"/>
                  </a:lnTo>
                  <a:lnTo>
                    <a:pt x="29" y="151"/>
                  </a:lnTo>
                  <a:lnTo>
                    <a:pt x="26" y="148"/>
                  </a:lnTo>
                  <a:lnTo>
                    <a:pt x="26" y="143"/>
                  </a:lnTo>
                  <a:lnTo>
                    <a:pt x="29" y="110"/>
                  </a:lnTo>
                  <a:lnTo>
                    <a:pt x="26" y="107"/>
                  </a:lnTo>
                  <a:lnTo>
                    <a:pt x="26" y="102"/>
                  </a:lnTo>
                  <a:lnTo>
                    <a:pt x="16" y="97"/>
                  </a:lnTo>
                  <a:lnTo>
                    <a:pt x="11" y="84"/>
                  </a:lnTo>
                  <a:lnTo>
                    <a:pt x="8" y="80"/>
                  </a:lnTo>
                  <a:lnTo>
                    <a:pt x="3" y="75"/>
                  </a:lnTo>
                  <a:lnTo>
                    <a:pt x="3" y="70"/>
                  </a:lnTo>
                  <a:lnTo>
                    <a:pt x="3" y="54"/>
                  </a:lnTo>
                  <a:lnTo>
                    <a:pt x="0" y="49"/>
                  </a:lnTo>
                  <a:lnTo>
                    <a:pt x="0" y="36"/>
                  </a:lnTo>
                  <a:lnTo>
                    <a:pt x="3" y="26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8" y="3"/>
                  </a:lnTo>
                  <a:lnTo>
                    <a:pt x="73" y="31"/>
                  </a:lnTo>
                  <a:lnTo>
                    <a:pt x="73" y="36"/>
                  </a:lnTo>
                  <a:lnTo>
                    <a:pt x="100" y="102"/>
                  </a:lnTo>
                  <a:lnTo>
                    <a:pt x="105" y="107"/>
                  </a:lnTo>
                  <a:lnTo>
                    <a:pt x="105" y="151"/>
                  </a:lnTo>
                  <a:lnTo>
                    <a:pt x="100" y="159"/>
                  </a:lnTo>
                  <a:lnTo>
                    <a:pt x="91" y="171"/>
                  </a:lnTo>
                  <a:lnTo>
                    <a:pt x="87" y="171"/>
                  </a:lnTo>
                  <a:lnTo>
                    <a:pt x="60" y="166"/>
                  </a:lnTo>
                  <a:lnTo>
                    <a:pt x="56" y="171"/>
                  </a:lnTo>
                  <a:lnTo>
                    <a:pt x="37" y="171"/>
                  </a:lnTo>
                  <a:lnTo>
                    <a:pt x="34" y="166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44" name="Freeform 33">
              <a:extLst>
                <a:ext uri="{FF2B5EF4-FFF2-40B4-BE49-F238E27FC236}">
                  <a16:creationId xmlns:a16="http://schemas.microsoft.com/office/drawing/2014/main" id="{954AE660-CFF2-4FCF-A33B-87056F0A0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3" y="1346"/>
              <a:ext cx="114" cy="154"/>
            </a:xfrm>
            <a:custGeom>
              <a:avLst/>
              <a:gdLst>
                <a:gd name="T0" fmla="*/ 49 w 156"/>
                <a:gd name="T1" fmla="*/ 186 h 193"/>
                <a:gd name="T2" fmla="*/ 0 w 156"/>
                <a:gd name="T3" fmla="*/ 182 h 193"/>
                <a:gd name="T4" fmla="*/ 0 w 156"/>
                <a:gd name="T5" fmla="*/ 173 h 193"/>
                <a:gd name="T6" fmla="*/ 8 w 156"/>
                <a:gd name="T7" fmla="*/ 125 h 193"/>
                <a:gd name="T8" fmla="*/ 13 w 156"/>
                <a:gd name="T9" fmla="*/ 117 h 193"/>
                <a:gd name="T10" fmla="*/ 65 w 156"/>
                <a:gd name="T11" fmla="*/ 40 h 193"/>
                <a:gd name="T12" fmla="*/ 71 w 156"/>
                <a:gd name="T13" fmla="*/ 40 h 193"/>
                <a:gd name="T14" fmla="*/ 120 w 156"/>
                <a:gd name="T15" fmla="*/ 9 h 193"/>
                <a:gd name="T16" fmla="*/ 120 w 156"/>
                <a:gd name="T17" fmla="*/ 0 h 193"/>
                <a:gd name="T18" fmla="*/ 141 w 156"/>
                <a:gd name="T19" fmla="*/ 9 h 193"/>
                <a:gd name="T20" fmla="*/ 141 w 156"/>
                <a:gd name="T21" fmla="*/ 13 h 193"/>
                <a:gd name="T22" fmla="*/ 141 w 156"/>
                <a:gd name="T23" fmla="*/ 16 h 193"/>
                <a:gd name="T24" fmla="*/ 146 w 156"/>
                <a:gd name="T25" fmla="*/ 22 h 193"/>
                <a:gd name="T26" fmla="*/ 146 w 156"/>
                <a:gd name="T27" fmla="*/ 40 h 193"/>
                <a:gd name="T28" fmla="*/ 151 w 156"/>
                <a:gd name="T29" fmla="*/ 43 h 193"/>
                <a:gd name="T30" fmla="*/ 151 w 156"/>
                <a:gd name="T31" fmla="*/ 53 h 193"/>
                <a:gd name="T32" fmla="*/ 156 w 156"/>
                <a:gd name="T33" fmla="*/ 58 h 193"/>
                <a:gd name="T34" fmla="*/ 156 w 156"/>
                <a:gd name="T35" fmla="*/ 76 h 193"/>
                <a:gd name="T36" fmla="*/ 146 w 156"/>
                <a:gd name="T37" fmla="*/ 76 h 193"/>
                <a:gd name="T38" fmla="*/ 120 w 156"/>
                <a:gd name="T39" fmla="*/ 107 h 193"/>
                <a:gd name="T40" fmla="*/ 115 w 156"/>
                <a:gd name="T41" fmla="*/ 107 h 193"/>
                <a:gd name="T42" fmla="*/ 106 w 156"/>
                <a:gd name="T43" fmla="*/ 107 h 193"/>
                <a:gd name="T44" fmla="*/ 102 w 156"/>
                <a:gd name="T45" fmla="*/ 112 h 193"/>
                <a:gd name="T46" fmla="*/ 84 w 156"/>
                <a:gd name="T47" fmla="*/ 152 h 193"/>
                <a:gd name="T48" fmla="*/ 88 w 156"/>
                <a:gd name="T49" fmla="*/ 157 h 193"/>
                <a:gd name="T50" fmla="*/ 71 w 156"/>
                <a:gd name="T51" fmla="*/ 186 h 193"/>
                <a:gd name="T52" fmla="*/ 62 w 156"/>
                <a:gd name="T53" fmla="*/ 186 h 193"/>
                <a:gd name="T54" fmla="*/ 53 w 156"/>
                <a:gd name="T55" fmla="*/ 193 h 193"/>
                <a:gd name="T56" fmla="*/ 49 w 156"/>
                <a:gd name="T57" fmla="*/ 18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6" h="193">
                  <a:moveTo>
                    <a:pt x="49" y="186"/>
                  </a:moveTo>
                  <a:lnTo>
                    <a:pt x="0" y="182"/>
                  </a:lnTo>
                  <a:lnTo>
                    <a:pt x="0" y="173"/>
                  </a:lnTo>
                  <a:lnTo>
                    <a:pt x="8" y="125"/>
                  </a:lnTo>
                  <a:lnTo>
                    <a:pt x="13" y="117"/>
                  </a:lnTo>
                  <a:lnTo>
                    <a:pt x="65" y="40"/>
                  </a:lnTo>
                  <a:lnTo>
                    <a:pt x="71" y="40"/>
                  </a:lnTo>
                  <a:lnTo>
                    <a:pt x="120" y="9"/>
                  </a:lnTo>
                  <a:lnTo>
                    <a:pt x="120" y="0"/>
                  </a:lnTo>
                  <a:lnTo>
                    <a:pt x="141" y="9"/>
                  </a:lnTo>
                  <a:lnTo>
                    <a:pt x="141" y="13"/>
                  </a:lnTo>
                  <a:lnTo>
                    <a:pt x="141" y="16"/>
                  </a:lnTo>
                  <a:lnTo>
                    <a:pt x="146" y="22"/>
                  </a:lnTo>
                  <a:lnTo>
                    <a:pt x="146" y="40"/>
                  </a:lnTo>
                  <a:lnTo>
                    <a:pt x="151" y="43"/>
                  </a:lnTo>
                  <a:lnTo>
                    <a:pt x="151" y="53"/>
                  </a:lnTo>
                  <a:lnTo>
                    <a:pt x="156" y="58"/>
                  </a:lnTo>
                  <a:lnTo>
                    <a:pt x="156" y="76"/>
                  </a:lnTo>
                  <a:lnTo>
                    <a:pt x="146" y="76"/>
                  </a:lnTo>
                  <a:lnTo>
                    <a:pt x="120" y="107"/>
                  </a:lnTo>
                  <a:lnTo>
                    <a:pt x="115" y="107"/>
                  </a:lnTo>
                  <a:lnTo>
                    <a:pt x="106" y="107"/>
                  </a:lnTo>
                  <a:lnTo>
                    <a:pt x="102" y="112"/>
                  </a:lnTo>
                  <a:lnTo>
                    <a:pt x="84" y="152"/>
                  </a:lnTo>
                  <a:lnTo>
                    <a:pt x="88" y="157"/>
                  </a:lnTo>
                  <a:lnTo>
                    <a:pt x="71" y="186"/>
                  </a:lnTo>
                  <a:lnTo>
                    <a:pt x="62" y="186"/>
                  </a:lnTo>
                  <a:lnTo>
                    <a:pt x="53" y="193"/>
                  </a:lnTo>
                  <a:lnTo>
                    <a:pt x="49" y="186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grpSp>
          <p:nvGrpSpPr>
            <p:cNvPr id="145" name="Group 34">
              <a:extLst>
                <a:ext uri="{FF2B5EF4-FFF2-40B4-BE49-F238E27FC236}">
                  <a16:creationId xmlns:a16="http://schemas.microsoft.com/office/drawing/2014/main" id="{69E792F6-F9C2-4D3C-BE1C-AFABC152E4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91" y="1463"/>
              <a:ext cx="89" cy="97"/>
              <a:chOff x="1411" y="1258"/>
              <a:chExt cx="185" cy="188"/>
            </a:xfrm>
          </p:grpSpPr>
          <p:sp>
            <p:nvSpPr>
              <p:cNvPr id="147" name="Freeform 35">
                <a:extLst>
                  <a:ext uri="{FF2B5EF4-FFF2-40B4-BE49-F238E27FC236}">
                    <a16:creationId xmlns:a16="http://schemas.microsoft.com/office/drawing/2014/main" id="{89EF5BDB-7184-4D59-B11A-D7C84E815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1" y="1278"/>
                <a:ext cx="61" cy="168"/>
              </a:xfrm>
              <a:custGeom>
                <a:avLst/>
                <a:gdLst>
                  <a:gd name="T0" fmla="*/ 18 w 40"/>
                  <a:gd name="T1" fmla="*/ 103 h 109"/>
                  <a:gd name="T2" fmla="*/ 18 w 40"/>
                  <a:gd name="T3" fmla="*/ 36 h 109"/>
                  <a:gd name="T4" fmla="*/ 13 w 40"/>
                  <a:gd name="T5" fmla="*/ 36 h 109"/>
                  <a:gd name="T6" fmla="*/ 0 w 40"/>
                  <a:gd name="T7" fmla="*/ 26 h 109"/>
                  <a:gd name="T8" fmla="*/ 0 w 40"/>
                  <a:gd name="T9" fmla="*/ 25 h 109"/>
                  <a:gd name="T10" fmla="*/ 13 w 40"/>
                  <a:gd name="T11" fmla="*/ 10 h 109"/>
                  <a:gd name="T12" fmla="*/ 13 w 40"/>
                  <a:gd name="T13" fmla="*/ 0 h 109"/>
                  <a:gd name="T14" fmla="*/ 40 w 40"/>
                  <a:gd name="T15" fmla="*/ 0 h 109"/>
                  <a:gd name="T16" fmla="*/ 40 w 40"/>
                  <a:gd name="T17" fmla="*/ 10 h 109"/>
                  <a:gd name="T18" fmla="*/ 40 w 40"/>
                  <a:gd name="T19" fmla="*/ 100 h 109"/>
                  <a:gd name="T20" fmla="*/ 31 w 40"/>
                  <a:gd name="T21" fmla="*/ 103 h 109"/>
                  <a:gd name="T22" fmla="*/ 21 w 40"/>
                  <a:gd name="T23" fmla="*/ 109 h 109"/>
                  <a:gd name="T24" fmla="*/ 18 w 40"/>
                  <a:gd name="T25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109">
                    <a:moveTo>
                      <a:pt x="18" y="103"/>
                    </a:moveTo>
                    <a:lnTo>
                      <a:pt x="18" y="36"/>
                    </a:lnTo>
                    <a:lnTo>
                      <a:pt x="13" y="36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13" y="10"/>
                    </a:lnTo>
                    <a:lnTo>
                      <a:pt x="13" y="0"/>
                    </a:lnTo>
                    <a:lnTo>
                      <a:pt x="40" y="0"/>
                    </a:lnTo>
                    <a:lnTo>
                      <a:pt x="40" y="10"/>
                    </a:lnTo>
                    <a:lnTo>
                      <a:pt x="40" y="100"/>
                    </a:lnTo>
                    <a:lnTo>
                      <a:pt x="31" y="103"/>
                    </a:lnTo>
                    <a:lnTo>
                      <a:pt x="21" y="109"/>
                    </a:lnTo>
                    <a:lnTo>
                      <a:pt x="18" y="10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sz="2000">
                  <a:latin typeface="Arial Narrow" panose="020B0606020202030204" pitchFamily="34" charset="0"/>
                </a:endParaRPr>
              </a:p>
            </p:txBody>
          </p:sp>
          <p:sp>
            <p:nvSpPr>
              <p:cNvPr id="148" name="Freeform 36">
                <a:extLst>
                  <a:ext uri="{FF2B5EF4-FFF2-40B4-BE49-F238E27FC236}">
                    <a16:creationId xmlns:a16="http://schemas.microsoft.com/office/drawing/2014/main" id="{75D191C5-F0CC-428E-A78D-3C77BF0AB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9" y="1274"/>
                <a:ext cx="40" cy="75"/>
              </a:xfrm>
              <a:custGeom>
                <a:avLst/>
                <a:gdLst>
                  <a:gd name="T0" fmla="*/ 9 w 26"/>
                  <a:gd name="T1" fmla="*/ 44 h 49"/>
                  <a:gd name="T2" fmla="*/ 4 w 26"/>
                  <a:gd name="T3" fmla="*/ 29 h 49"/>
                  <a:gd name="T4" fmla="*/ 13 w 26"/>
                  <a:gd name="T5" fmla="*/ 29 h 49"/>
                  <a:gd name="T6" fmla="*/ 0 w 26"/>
                  <a:gd name="T7" fmla="*/ 13 h 49"/>
                  <a:gd name="T8" fmla="*/ 4 w 26"/>
                  <a:gd name="T9" fmla="*/ 3 h 49"/>
                  <a:gd name="T10" fmla="*/ 18 w 26"/>
                  <a:gd name="T11" fmla="*/ 0 h 49"/>
                  <a:gd name="T12" fmla="*/ 18 w 26"/>
                  <a:gd name="T13" fmla="*/ 8 h 49"/>
                  <a:gd name="T14" fmla="*/ 18 w 26"/>
                  <a:gd name="T15" fmla="*/ 13 h 49"/>
                  <a:gd name="T16" fmla="*/ 26 w 26"/>
                  <a:gd name="T17" fmla="*/ 16 h 49"/>
                  <a:gd name="T18" fmla="*/ 26 w 26"/>
                  <a:gd name="T19" fmla="*/ 49 h 49"/>
                  <a:gd name="T20" fmla="*/ 18 w 26"/>
                  <a:gd name="T21" fmla="*/ 49 h 49"/>
                  <a:gd name="T22" fmla="*/ 13 w 26"/>
                  <a:gd name="T23" fmla="*/ 49 h 49"/>
                  <a:gd name="T24" fmla="*/ 9 w 26"/>
                  <a:gd name="T25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49">
                    <a:moveTo>
                      <a:pt x="9" y="44"/>
                    </a:moveTo>
                    <a:lnTo>
                      <a:pt x="4" y="29"/>
                    </a:lnTo>
                    <a:lnTo>
                      <a:pt x="13" y="29"/>
                    </a:lnTo>
                    <a:lnTo>
                      <a:pt x="0" y="13"/>
                    </a:lnTo>
                    <a:lnTo>
                      <a:pt x="4" y="3"/>
                    </a:lnTo>
                    <a:lnTo>
                      <a:pt x="18" y="0"/>
                    </a:lnTo>
                    <a:lnTo>
                      <a:pt x="18" y="8"/>
                    </a:lnTo>
                    <a:lnTo>
                      <a:pt x="18" y="13"/>
                    </a:lnTo>
                    <a:lnTo>
                      <a:pt x="26" y="16"/>
                    </a:lnTo>
                    <a:lnTo>
                      <a:pt x="26" y="49"/>
                    </a:lnTo>
                    <a:lnTo>
                      <a:pt x="18" y="49"/>
                    </a:lnTo>
                    <a:lnTo>
                      <a:pt x="13" y="49"/>
                    </a:lnTo>
                    <a:lnTo>
                      <a:pt x="9" y="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sz="2000">
                  <a:latin typeface="Arial Narrow" panose="020B0606020202030204" pitchFamily="34" charset="0"/>
                </a:endParaRPr>
              </a:p>
            </p:txBody>
          </p:sp>
          <p:sp>
            <p:nvSpPr>
              <p:cNvPr id="149" name="Freeform 37">
                <a:extLst>
                  <a:ext uri="{FF2B5EF4-FFF2-40B4-BE49-F238E27FC236}">
                    <a16:creationId xmlns:a16="http://schemas.microsoft.com/office/drawing/2014/main" id="{6632955A-576F-45EF-9BBD-0CC0EA8FCB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6" y="1258"/>
                <a:ext cx="50" cy="91"/>
              </a:xfrm>
              <a:custGeom>
                <a:avLst/>
                <a:gdLst>
                  <a:gd name="T0" fmla="*/ 5 w 33"/>
                  <a:gd name="T1" fmla="*/ 54 h 59"/>
                  <a:gd name="T2" fmla="*/ 5 w 33"/>
                  <a:gd name="T3" fmla="*/ 26 h 59"/>
                  <a:gd name="T4" fmla="*/ 0 w 33"/>
                  <a:gd name="T5" fmla="*/ 23 h 59"/>
                  <a:gd name="T6" fmla="*/ 0 w 33"/>
                  <a:gd name="T7" fmla="*/ 13 h 59"/>
                  <a:gd name="T8" fmla="*/ 10 w 33"/>
                  <a:gd name="T9" fmla="*/ 13 h 59"/>
                  <a:gd name="T10" fmla="*/ 10 w 33"/>
                  <a:gd name="T11" fmla="*/ 0 h 59"/>
                  <a:gd name="T12" fmla="*/ 23 w 33"/>
                  <a:gd name="T13" fmla="*/ 0 h 59"/>
                  <a:gd name="T14" fmla="*/ 23 w 33"/>
                  <a:gd name="T15" fmla="*/ 18 h 59"/>
                  <a:gd name="T16" fmla="*/ 33 w 33"/>
                  <a:gd name="T17" fmla="*/ 18 h 59"/>
                  <a:gd name="T18" fmla="*/ 33 w 33"/>
                  <a:gd name="T19" fmla="*/ 31 h 59"/>
                  <a:gd name="T20" fmla="*/ 23 w 33"/>
                  <a:gd name="T21" fmla="*/ 31 h 59"/>
                  <a:gd name="T22" fmla="*/ 18 w 33"/>
                  <a:gd name="T23" fmla="*/ 31 h 59"/>
                  <a:gd name="T24" fmla="*/ 18 w 33"/>
                  <a:gd name="T25" fmla="*/ 38 h 59"/>
                  <a:gd name="T26" fmla="*/ 10 w 33"/>
                  <a:gd name="T27" fmla="*/ 59 h 59"/>
                  <a:gd name="T28" fmla="*/ 5 w 33"/>
                  <a:gd name="T29" fmla="*/ 5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59">
                    <a:moveTo>
                      <a:pt x="5" y="54"/>
                    </a:moveTo>
                    <a:lnTo>
                      <a:pt x="5" y="26"/>
                    </a:lnTo>
                    <a:lnTo>
                      <a:pt x="0" y="23"/>
                    </a:lnTo>
                    <a:lnTo>
                      <a:pt x="0" y="13"/>
                    </a:lnTo>
                    <a:lnTo>
                      <a:pt x="10" y="13"/>
                    </a:lnTo>
                    <a:lnTo>
                      <a:pt x="10" y="0"/>
                    </a:lnTo>
                    <a:lnTo>
                      <a:pt x="23" y="0"/>
                    </a:lnTo>
                    <a:lnTo>
                      <a:pt x="23" y="18"/>
                    </a:lnTo>
                    <a:lnTo>
                      <a:pt x="33" y="18"/>
                    </a:lnTo>
                    <a:lnTo>
                      <a:pt x="33" y="31"/>
                    </a:lnTo>
                    <a:lnTo>
                      <a:pt x="23" y="31"/>
                    </a:lnTo>
                    <a:lnTo>
                      <a:pt x="18" y="31"/>
                    </a:lnTo>
                    <a:lnTo>
                      <a:pt x="18" y="38"/>
                    </a:lnTo>
                    <a:lnTo>
                      <a:pt x="10" y="59"/>
                    </a:lnTo>
                    <a:lnTo>
                      <a:pt x="5" y="5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sz="2000">
                  <a:latin typeface="Arial Narrow" panose="020B0606020202030204" pitchFamily="34" charset="0"/>
                </a:endParaRPr>
              </a:p>
            </p:txBody>
          </p:sp>
          <p:sp>
            <p:nvSpPr>
              <p:cNvPr id="150" name="Freeform 38">
                <a:extLst>
                  <a:ext uri="{FF2B5EF4-FFF2-40B4-BE49-F238E27FC236}">
                    <a16:creationId xmlns:a16="http://schemas.microsoft.com/office/drawing/2014/main" id="{4D356F2B-0ED0-461C-98B8-35E057339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6" y="1286"/>
                <a:ext cx="16" cy="99"/>
              </a:xfrm>
              <a:custGeom>
                <a:avLst/>
                <a:gdLst>
                  <a:gd name="T0" fmla="*/ 11 w 11"/>
                  <a:gd name="T1" fmla="*/ 64 h 64"/>
                  <a:gd name="T2" fmla="*/ 11 w 11"/>
                  <a:gd name="T3" fmla="*/ 23 h 64"/>
                  <a:gd name="T4" fmla="*/ 7 w 11"/>
                  <a:gd name="T5" fmla="*/ 15 h 64"/>
                  <a:gd name="T6" fmla="*/ 7 w 11"/>
                  <a:gd name="T7" fmla="*/ 17 h 64"/>
                  <a:gd name="T8" fmla="*/ 3 w 11"/>
                  <a:gd name="T9" fmla="*/ 0 h 64"/>
                  <a:gd name="T10" fmla="*/ 0 w 11"/>
                  <a:gd name="T11" fmla="*/ 0 h 64"/>
                  <a:gd name="T12" fmla="*/ 3 w 11"/>
                  <a:gd name="T13" fmla="*/ 17 h 64"/>
                  <a:gd name="T14" fmla="*/ 8 w 11"/>
                  <a:gd name="T15" fmla="*/ 25 h 64"/>
                  <a:gd name="T16" fmla="*/ 8 w 11"/>
                  <a:gd name="T17" fmla="*/ 23 h 64"/>
                  <a:gd name="T18" fmla="*/ 8 w 11"/>
                  <a:gd name="T19" fmla="*/ 64 h 64"/>
                  <a:gd name="T20" fmla="*/ 11 w 11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64">
                    <a:moveTo>
                      <a:pt x="11" y="64"/>
                    </a:moveTo>
                    <a:lnTo>
                      <a:pt x="11" y="23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17"/>
                    </a:lnTo>
                    <a:lnTo>
                      <a:pt x="8" y="25"/>
                    </a:lnTo>
                    <a:lnTo>
                      <a:pt x="8" y="23"/>
                    </a:lnTo>
                    <a:lnTo>
                      <a:pt x="8" y="64"/>
                    </a:lnTo>
                    <a:lnTo>
                      <a:pt x="11" y="6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sz="2000">
                  <a:latin typeface="Arial Narrow" panose="020B0606020202030204" pitchFamily="34" charset="0"/>
                </a:endParaRPr>
              </a:p>
            </p:txBody>
          </p:sp>
          <p:sp>
            <p:nvSpPr>
              <p:cNvPr id="151" name="Freeform 39">
                <a:extLst>
                  <a:ext uri="{FF2B5EF4-FFF2-40B4-BE49-F238E27FC236}">
                    <a16:creationId xmlns:a16="http://schemas.microsoft.com/office/drawing/2014/main" id="{C79A4B5B-00B3-4AA2-A092-7D3C285E8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1" y="1305"/>
                <a:ext cx="22" cy="9"/>
              </a:xfrm>
              <a:custGeom>
                <a:avLst/>
                <a:gdLst>
                  <a:gd name="T0" fmla="*/ 12 w 15"/>
                  <a:gd name="T1" fmla="*/ 3 h 6"/>
                  <a:gd name="T2" fmla="*/ 0 w 15"/>
                  <a:gd name="T3" fmla="*/ 0 h 6"/>
                  <a:gd name="T4" fmla="*/ 0 w 15"/>
                  <a:gd name="T5" fmla="*/ 6 h 6"/>
                  <a:gd name="T6" fmla="*/ 15 w 15"/>
                  <a:gd name="T7" fmla="*/ 3 h 6"/>
                  <a:gd name="T8" fmla="*/ 15 w 15"/>
                  <a:gd name="T9" fmla="*/ 0 h 6"/>
                  <a:gd name="T10" fmla="*/ 2 w 15"/>
                  <a:gd name="T11" fmla="*/ 3 h 6"/>
                  <a:gd name="T12" fmla="*/ 4 w 15"/>
                  <a:gd name="T13" fmla="*/ 5 h 6"/>
                  <a:gd name="T14" fmla="*/ 4 w 15"/>
                  <a:gd name="T15" fmla="*/ 1 h 6"/>
                  <a:gd name="T16" fmla="*/ 2 w 15"/>
                  <a:gd name="T17" fmla="*/ 3 h 6"/>
                  <a:gd name="T18" fmla="*/ 12 w 15"/>
                  <a:gd name="T19" fmla="*/ 6 h 6"/>
                  <a:gd name="T20" fmla="*/ 12 w 15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6">
                    <a:moveTo>
                      <a:pt x="12" y="3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15" y="3"/>
                    </a:lnTo>
                    <a:lnTo>
                      <a:pt x="15" y="0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12" y="6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sz="200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46" name="Freeform 40">
              <a:extLst>
                <a:ext uri="{FF2B5EF4-FFF2-40B4-BE49-F238E27FC236}">
                  <a16:creationId xmlns:a16="http://schemas.microsoft.com/office/drawing/2014/main" id="{B90898F1-2BA0-4C7D-A130-268505648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9" y="1342"/>
              <a:ext cx="13" cy="8"/>
            </a:xfrm>
            <a:custGeom>
              <a:avLst/>
              <a:gdLst>
                <a:gd name="T0" fmla="*/ 18 w 18"/>
                <a:gd name="T1" fmla="*/ 6 h 9"/>
                <a:gd name="T2" fmla="*/ 10 w 18"/>
                <a:gd name="T3" fmla="*/ 6 h 9"/>
                <a:gd name="T4" fmla="*/ 12 w 18"/>
                <a:gd name="T5" fmla="*/ 8 h 9"/>
                <a:gd name="T6" fmla="*/ 12 w 18"/>
                <a:gd name="T7" fmla="*/ 3 h 9"/>
                <a:gd name="T8" fmla="*/ 2 w 18"/>
                <a:gd name="T9" fmla="*/ 3 h 9"/>
                <a:gd name="T10" fmla="*/ 3 w 18"/>
                <a:gd name="T11" fmla="*/ 5 h 9"/>
                <a:gd name="T12" fmla="*/ 3 w 18"/>
                <a:gd name="T13" fmla="*/ 0 h 9"/>
                <a:gd name="T14" fmla="*/ 0 w 18"/>
                <a:gd name="T15" fmla="*/ 0 h 9"/>
                <a:gd name="T16" fmla="*/ 0 w 18"/>
                <a:gd name="T17" fmla="*/ 6 h 9"/>
                <a:gd name="T18" fmla="*/ 10 w 18"/>
                <a:gd name="T19" fmla="*/ 6 h 9"/>
                <a:gd name="T20" fmla="*/ 8 w 18"/>
                <a:gd name="T21" fmla="*/ 5 h 9"/>
                <a:gd name="T22" fmla="*/ 8 w 18"/>
                <a:gd name="T23" fmla="*/ 9 h 9"/>
                <a:gd name="T24" fmla="*/ 18 w 18"/>
                <a:gd name="T25" fmla="*/ 9 h 9"/>
                <a:gd name="T26" fmla="*/ 18 w 18"/>
                <a:gd name="T2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9">
                  <a:moveTo>
                    <a:pt x="18" y="6"/>
                  </a:moveTo>
                  <a:lnTo>
                    <a:pt x="10" y="6"/>
                  </a:lnTo>
                  <a:lnTo>
                    <a:pt x="12" y="8"/>
                  </a:lnTo>
                  <a:lnTo>
                    <a:pt x="12" y="3"/>
                  </a:lnTo>
                  <a:lnTo>
                    <a:pt x="2" y="3"/>
                  </a:lnTo>
                  <a:lnTo>
                    <a:pt x="3" y="5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0" y="6"/>
                  </a:lnTo>
                  <a:lnTo>
                    <a:pt x="8" y="5"/>
                  </a:lnTo>
                  <a:lnTo>
                    <a:pt x="8" y="9"/>
                  </a:lnTo>
                  <a:lnTo>
                    <a:pt x="18" y="9"/>
                  </a:lnTo>
                  <a:lnTo>
                    <a:pt x="18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</p:grpSp>
      <p:grpSp>
        <p:nvGrpSpPr>
          <p:cNvPr id="152" name="Group 41">
            <a:extLst>
              <a:ext uri="{FF2B5EF4-FFF2-40B4-BE49-F238E27FC236}">
                <a16:creationId xmlns:a16="http://schemas.microsoft.com/office/drawing/2014/main" id="{450FB856-3EEC-4281-901C-6379EB6D1783}"/>
              </a:ext>
            </a:extLst>
          </p:cNvPr>
          <p:cNvGrpSpPr>
            <a:grpSpLocks/>
          </p:cNvGrpSpPr>
          <p:nvPr/>
        </p:nvGrpSpPr>
        <p:grpSpPr bwMode="auto">
          <a:xfrm>
            <a:off x="3833018" y="1300922"/>
            <a:ext cx="1212850" cy="587375"/>
            <a:chOff x="2587" y="1547"/>
            <a:chExt cx="1589" cy="726"/>
          </a:xfrm>
        </p:grpSpPr>
        <p:sp>
          <p:nvSpPr>
            <p:cNvPr id="153" name="Freeform 42">
              <a:extLst>
                <a:ext uri="{FF2B5EF4-FFF2-40B4-BE49-F238E27FC236}">
                  <a16:creationId xmlns:a16="http://schemas.microsoft.com/office/drawing/2014/main" id="{19E3D7C5-4C0A-4163-9DAE-DB7EF53A4EE4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587" y="1547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54" name="Freeform 43">
              <a:extLst>
                <a:ext uri="{FF2B5EF4-FFF2-40B4-BE49-F238E27FC236}">
                  <a16:creationId xmlns:a16="http://schemas.microsoft.com/office/drawing/2014/main" id="{03556E3D-D29A-4A3B-B2B3-C8A89AF87AB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30" y="1619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 dirty="0">
                <a:latin typeface="Arial Narrow" panose="020B0606020202030204" pitchFamily="34" charset="0"/>
              </a:endParaRPr>
            </a:p>
          </p:txBody>
        </p:sp>
        <p:sp>
          <p:nvSpPr>
            <p:cNvPr id="155" name="Freeform 44">
              <a:extLst>
                <a:ext uri="{FF2B5EF4-FFF2-40B4-BE49-F238E27FC236}">
                  <a16:creationId xmlns:a16="http://schemas.microsoft.com/office/drawing/2014/main" id="{E83E75F1-D2AE-4D2E-8F1D-BC5F319D553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74" y="1660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56" name="Freeform 45">
              <a:extLst>
                <a:ext uri="{FF2B5EF4-FFF2-40B4-BE49-F238E27FC236}">
                  <a16:creationId xmlns:a16="http://schemas.microsoft.com/office/drawing/2014/main" id="{EB287B80-9D51-4B80-8BAB-097F7178A23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3212" y="1828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57" name="Freeform 46">
              <a:extLst>
                <a:ext uri="{FF2B5EF4-FFF2-40B4-BE49-F238E27FC236}">
                  <a16:creationId xmlns:a16="http://schemas.microsoft.com/office/drawing/2014/main" id="{D6A177DE-227E-400A-8BC2-A52AB5F3324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44" y="1807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58" name="Freeform 47">
              <a:extLst>
                <a:ext uri="{FF2B5EF4-FFF2-40B4-BE49-F238E27FC236}">
                  <a16:creationId xmlns:a16="http://schemas.microsoft.com/office/drawing/2014/main" id="{CFAD6C4A-2894-4455-94DF-05BF0EA7D22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11" y="1848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59" name="Freeform 48">
              <a:extLst>
                <a:ext uri="{FF2B5EF4-FFF2-40B4-BE49-F238E27FC236}">
                  <a16:creationId xmlns:a16="http://schemas.microsoft.com/office/drawing/2014/main" id="{B5236938-01C7-4B45-A25C-4269D24059C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97" y="2052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</p:grpSp>
      <p:cxnSp>
        <p:nvCxnSpPr>
          <p:cNvPr id="160" name="AutoShape 71">
            <a:extLst>
              <a:ext uri="{FF2B5EF4-FFF2-40B4-BE49-F238E27FC236}">
                <a16:creationId xmlns:a16="http://schemas.microsoft.com/office/drawing/2014/main" id="{E99EEC87-1C45-425A-A612-68581DAD08BB}"/>
              </a:ext>
            </a:extLst>
          </p:cNvPr>
          <p:cNvCxnSpPr>
            <a:cxnSpLocks noChangeShapeType="1"/>
            <a:stCxn id="112" idx="2"/>
          </p:cNvCxnSpPr>
          <p:nvPr/>
        </p:nvCxnSpPr>
        <p:spPr bwMode="auto">
          <a:xfrm rot="16200000" flipH="1">
            <a:off x="5972396" y="2869802"/>
            <a:ext cx="281255" cy="3340471"/>
          </a:xfrm>
          <a:prstGeom prst="bentConnector2">
            <a:avLst/>
          </a:prstGeom>
          <a:noFill/>
          <a:ln w="38100">
            <a:solidFill>
              <a:schemeClr val="accent3"/>
            </a:solidFill>
            <a:miter lim="800000"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1" name="Rectangle 74">
            <a:extLst>
              <a:ext uri="{FF2B5EF4-FFF2-40B4-BE49-F238E27FC236}">
                <a16:creationId xmlns:a16="http://schemas.microsoft.com/office/drawing/2014/main" id="{36B79B73-D527-4159-B225-296228A32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256" y="2458210"/>
            <a:ext cx="2917825" cy="982662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800" rIns="0" bIns="46800" anchor="ctr"/>
          <a:lstStyle/>
          <a:p>
            <a:pPr algn="ctr">
              <a:buFontTx/>
              <a:buNone/>
            </a:pPr>
            <a:r>
              <a:rPr lang="de-DE" altLang="de-DE" dirty="0">
                <a:latin typeface="Arial Narrow" panose="020B0606020202030204" pitchFamily="34" charset="0"/>
              </a:rPr>
              <a:t>Name des Trust Centers (CA1 + weitere Angaben)</a:t>
            </a:r>
          </a:p>
        </p:txBody>
      </p:sp>
      <p:sp>
        <p:nvSpPr>
          <p:cNvPr id="162" name="Rectangle 83">
            <a:extLst>
              <a:ext uri="{FF2B5EF4-FFF2-40B4-BE49-F238E27FC236}">
                <a16:creationId xmlns:a16="http://schemas.microsoft.com/office/drawing/2014/main" id="{CF17B662-E97D-4EC3-BBDB-5E63FA2F0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14" y="2362960"/>
            <a:ext cx="7954030" cy="1179512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163" name="Rectangle 105">
            <a:extLst>
              <a:ext uri="{FF2B5EF4-FFF2-40B4-BE49-F238E27FC236}">
                <a16:creationId xmlns:a16="http://schemas.microsoft.com/office/drawing/2014/main" id="{780143DF-B7C0-4D43-B8B4-03EE39402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9868" y="2458210"/>
            <a:ext cx="2190750" cy="982662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800" rIns="0" bIns="46800" anchor="ctr"/>
          <a:lstStyle/>
          <a:p>
            <a:pPr algn="ctr">
              <a:buFontTx/>
              <a:buNone/>
            </a:pPr>
            <a:r>
              <a:rPr lang="de-DE" altLang="de-DE">
                <a:latin typeface="Arial Narrow" panose="020B0606020202030204" pitchFamily="34" charset="0"/>
              </a:rPr>
              <a:t>Angaben zum Aussteller (Root CA)</a:t>
            </a:r>
          </a:p>
        </p:txBody>
      </p:sp>
      <p:grpSp>
        <p:nvGrpSpPr>
          <p:cNvPr id="164" name="Group 128">
            <a:extLst>
              <a:ext uri="{FF2B5EF4-FFF2-40B4-BE49-F238E27FC236}">
                <a16:creationId xmlns:a16="http://schemas.microsoft.com/office/drawing/2014/main" id="{96096540-2EE6-4264-A40B-886EA2EFA5DC}"/>
              </a:ext>
            </a:extLst>
          </p:cNvPr>
          <p:cNvGrpSpPr>
            <a:grpSpLocks/>
          </p:cNvGrpSpPr>
          <p:nvPr/>
        </p:nvGrpSpPr>
        <p:grpSpPr bwMode="auto">
          <a:xfrm>
            <a:off x="3833018" y="2650297"/>
            <a:ext cx="1212850" cy="587375"/>
            <a:chOff x="2682" y="2258"/>
            <a:chExt cx="764" cy="370"/>
          </a:xfrm>
        </p:grpSpPr>
        <p:sp>
          <p:nvSpPr>
            <p:cNvPr id="165" name="Freeform 76">
              <a:extLst>
                <a:ext uri="{FF2B5EF4-FFF2-40B4-BE49-F238E27FC236}">
                  <a16:creationId xmlns:a16="http://schemas.microsoft.com/office/drawing/2014/main" id="{7CDDC7D5-9BF2-43D4-B0FE-1F6B0B24923C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82" y="2258"/>
              <a:ext cx="764" cy="370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66" name="Freeform 77">
              <a:extLst>
                <a:ext uri="{FF2B5EF4-FFF2-40B4-BE49-F238E27FC236}">
                  <a16:creationId xmlns:a16="http://schemas.microsoft.com/office/drawing/2014/main" id="{4994BE16-896F-4315-A561-EBE98782F88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03" y="2295"/>
              <a:ext cx="715" cy="305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 dirty="0">
                <a:latin typeface="Arial Narrow" panose="020B0606020202030204" pitchFamily="34" charset="0"/>
              </a:endParaRPr>
            </a:p>
          </p:txBody>
        </p:sp>
        <p:sp>
          <p:nvSpPr>
            <p:cNvPr id="167" name="Freeform 78">
              <a:extLst>
                <a:ext uri="{FF2B5EF4-FFF2-40B4-BE49-F238E27FC236}">
                  <a16:creationId xmlns:a16="http://schemas.microsoft.com/office/drawing/2014/main" id="{CF72830C-68C0-4506-BB62-F798D33DEC72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20" y="2316"/>
              <a:ext cx="99" cy="4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68" name="Freeform 79">
              <a:extLst>
                <a:ext uri="{FF2B5EF4-FFF2-40B4-BE49-F238E27FC236}">
                  <a16:creationId xmlns:a16="http://schemas.microsoft.com/office/drawing/2014/main" id="{638567F3-3D6B-442B-A8B7-AB68C258C9B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983" y="2401"/>
              <a:ext cx="373" cy="73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69" name="Freeform 80">
              <a:extLst>
                <a:ext uri="{FF2B5EF4-FFF2-40B4-BE49-F238E27FC236}">
                  <a16:creationId xmlns:a16="http://schemas.microsoft.com/office/drawing/2014/main" id="{87BF2B67-8589-4AE8-9105-B799D3D3746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57" y="2391"/>
              <a:ext cx="92" cy="96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70" name="Freeform 81">
              <a:extLst>
                <a:ext uri="{FF2B5EF4-FFF2-40B4-BE49-F238E27FC236}">
                  <a16:creationId xmlns:a16="http://schemas.microsoft.com/office/drawing/2014/main" id="{3B6F6A3D-D0BE-40F7-86A7-B77376A9C34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90" y="2411"/>
              <a:ext cx="36" cy="3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71" name="Freeform 82">
              <a:extLst>
                <a:ext uri="{FF2B5EF4-FFF2-40B4-BE49-F238E27FC236}">
                  <a16:creationId xmlns:a16="http://schemas.microsoft.com/office/drawing/2014/main" id="{9A9377B2-DA8A-4ABD-887B-BE3AAE89B3E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31" y="2515"/>
              <a:ext cx="102" cy="42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</p:grpSp>
      <p:grpSp>
        <p:nvGrpSpPr>
          <p:cNvPr id="172" name="Group 107">
            <a:extLst>
              <a:ext uri="{FF2B5EF4-FFF2-40B4-BE49-F238E27FC236}">
                <a16:creationId xmlns:a16="http://schemas.microsoft.com/office/drawing/2014/main" id="{E8DD1BFB-82DE-43EF-B137-9C9E8CEC5201}"/>
              </a:ext>
            </a:extLst>
          </p:cNvPr>
          <p:cNvGrpSpPr>
            <a:grpSpLocks/>
          </p:cNvGrpSpPr>
          <p:nvPr/>
        </p:nvGrpSpPr>
        <p:grpSpPr bwMode="auto">
          <a:xfrm>
            <a:off x="7776368" y="1297747"/>
            <a:ext cx="519113" cy="1149350"/>
            <a:chOff x="1146" y="996"/>
            <a:chExt cx="678" cy="1404"/>
          </a:xfrm>
        </p:grpSpPr>
        <p:sp>
          <p:nvSpPr>
            <p:cNvPr id="173" name="Freeform 108">
              <a:extLst>
                <a:ext uri="{FF2B5EF4-FFF2-40B4-BE49-F238E27FC236}">
                  <a16:creationId xmlns:a16="http://schemas.microsoft.com/office/drawing/2014/main" id="{FA2556CC-A6B6-4555-81B6-B55FEFFAC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1" y="1125"/>
              <a:ext cx="549" cy="1275"/>
            </a:xfrm>
            <a:custGeom>
              <a:avLst/>
              <a:gdLst>
                <a:gd name="T0" fmla="*/ 138 w 465"/>
                <a:gd name="T1" fmla="*/ 1142 h 1227"/>
                <a:gd name="T2" fmla="*/ 125 w 465"/>
                <a:gd name="T3" fmla="*/ 1097 h 1227"/>
                <a:gd name="T4" fmla="*/ 36 w 465"/>
                <a:gd name="T5" fmla="*/ 1199 h 1227"/>
                <a:gd name="T6" fmla="*/ 133 w 465"/>
                <a:gd name="T7" fmla="*/ 463 h 1227"/>
                <a:gd name="T8" fmla="*/ 67 w 465"/>
                <a:gd name="T9" fmla="*/ 409 h 1227"/>
                <a:gd name="T10" fmla="*/ 13 w 465"/>
                <a:gd name="T11" fmla="*/ 351 h 1227"/>
                <a:gd name="T12" fmla="*/ 5 w 465"/>
                <a:gd name="T13" fmla="*/ 289 h 1227"/>
                <a:gd name="T14" fmla="*/ 23 w 465"/>
                <a:gd name="T15" fmla="*/ 219 h 1227"/>
                <a:gd name="T16" fmla="*/ 36 w 465"/>
                <a:gd name="T17" fmla="*/ 107 h 1227"/>
                <a:gd name="T18" fmla="*/ 164 w 465"/>
                <a:gd name="T19" fmla="*/ 18 h 1227"/>
                <a:gd name="T20" fmla="*/ 291 w 465"/>
                <a:gd name="T21" fmla="*/ 10 h 1227"/>
                <a:gd name="T22" fmla="*/ 192 w 465"/>
                <a:gd name="T23" fmla="*/ 23 h 1227"/>
                <a:gd name="T24" fmla="*/ 184 w 465"/>
                <a:gd name="T25" fmla="*/ 68 h 1227"/>
                <a:gd name="T26" fmla="*/ 259 w 465"/>
                <a:gd name="T27" fmla="*/ 89 h 1227"/>
                <a:gd name="T28" fmla="*/ 264 w 465"/>
                <a:gd name="T29" fmla="*/ 112 h 1227"/>
                <a:gd name="T30" fmla="*/ 218 w 465"/>
                <a:gd name="T31" fmla="*/ 94 h 1227"/>
                <a:gd name="T32" fmla="*/ 174 w 465"/>
                <a:gd name="T33" fmla="*/ 112 h 1227"/>
                <a:gd name="T34" fmla="*/ 129 w 465"/>
                <a:gd name="T35" fmla="*/ 148 h 1227"/>
                <a:gd name="T36" fmla="*/ 102 w 465"/>
                <a:gd name="T37" fmla="*/ 216 h 1227"/>
                <a:gd name="T38" fmla="*/ 98 w 465"/>
                <a:gd name="T39" fmla="*/ 265 h 1227"/>
                <a:gd name="T40" fmla="*/ 125 w 465"/>
                <a:gd name="T41" fmla="*/ 305 h 1227"/>
                <a:gd name="T42" fmla="*/ 129 w 465"/>
                <a:gd name="T43" fmla="*/ 343 h 1227"/>
                <a:gd name="T44" fmla="*/ 192 w 465"/>
                <a:gd name="T45" fmla="*/ 379 h 1227"/>
                <a:gd name="T46" fmla="*/ 241 w 465"/>
                <a:gd name="T47" fmla="*/ 405 h 1227"/>
                <a:gd name="T48" fmla="*/ 309 w 465"/>
                <a:gd name="T49" fmla="*/ 364 h 1227"/>
                <a:gd name="T50" fmla="*/ 340 w 465"/>
                <a:gd name="T51" fmla="*/ 343 h 1227"/>
                <a:gd name="T52" fmla="*/ 363 w 465"/>
                <a:gd name="T53" fmla="*/ 273 h 1227"/>
                <a:gd name="T54" fmla="*/ 368 w 465"/>
                <a:gd name="T55" fmla="*/ 201 h 1227"/>
                <a:gd name="T56" fmla="*/ 340 w 465"/>
                <a:gd name="T57" fmla="*/ 153 h 1227"/>
                <a:gd name="T58" fmla="*/ 332 w 465"/>
                <a:gd name="T59" fmla="*/ 125 h 1227"/>
                <a:gd name="T60" fmla="*/ 319 w 465"/>
                <a:gd name="T61" fmla="*/ 31 h 1227"/>
                <a:gd name="T62" fmla="*/ 368 w 465"/>
                <a:gd name="T63" fmla="*/ 63 h 1227"/>
                <a:gd name="T64" fmla="*/ 434 w 465"/>
                <a:gd name="T65" fmla="*/ 117 h 1227"/>
                <a:gd name="T66" fmla="*/ 452 w 465"/>
                <a:gd name="T67" fmla="*/ 262 h 1227"/>
                <a:gd name="T68" fmla="*/ 456 w 465"/>
                <a:gd name="T69" fmla="*/ 310 h 1227"/>
                <a:gd name="T70" fmla="*/ 392 w 465"/>
                <a:gd name="T71" fmla="*/ 413 h 1227"/>
                <a:gd name="T72" fmla="*/ 332 w 465"/>
                <a:gd name="T73" fmla="*/ 396 h 1227"/>
                <a:gd name="T74" fmla="*/ 246 w 465"/>
                <a:gd name="T75" fmla="*/ 422 h 1227"/>
                <a:gd name="T76" fmla="*/ 264 w 465"/>
                <a:gd name="T77" fmla="*/ 466 h 1227"/>
                <a:gd name="T78" fmla="*/ 337 w 465"/>
                <a:gd name="T79" fmla="*/ 453 h 1227"/>
                <a:gd name="T80" fmla="*/ 363 w 465"/>
                <a:gd name="T81" fmla="*/ 453 h 1227"/>
                <a:gd name="T82" fmla="*/ 304 w 465"/>
                <a:gd name="T83" fmla="*/ 530 h 1227"/>
                <a:gd name="T84" fmla="*/ 314 w 465"/>
                <a:gd name="T85" fmla="*/ 652 h 1227"/>
                <a:gd name="T86" fmla="*/ 327 w 465"/>
                <a:gd name="T87" fmla="*/ 728 h 1227"/>
                <a:gd name="T88" fmla="*/ 337 w 465"/>
                <a:gd name="T89" fmla="*/ 884 h 1227"/>
                <a:gd name="T90" fmla="*/ 348 w 465"/>
                <a:gd name="T91" fmla="*/ 929 h 1227"/>
                <a:gd name="T92" fmla="*/ 348 w 465"/>
                <a:gd name="T93" fmla="*/ 1020 h 1227"/>
                <a:gd name="T94" fmla="*/ 322 w 465"/>
                <a:gd name="T95" fmla="*/ 983 h 1227"/>
                <a:gd name="T96" fmla="*/ 259 w 465"/>
                <a:gd name="T97" fmla="*/ 876 h 1227"/>
                <a:gd name="T98" fmla="*/ 233 w 465"/>
                <a:gd name="T99" fmla="*/ 884 h 1227"/>
                <a:gd name="T100" fmla="*/ 205 w 465"/>
                <a:gd name="T101" fmla="*/ 1204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5" h="1227">
                  <a:moveTo>
                    <a:pt x="184" y="1222"/>
                  </a:moveTo>
                  <a:lnTo>
                    <a:pt x="179" y="1204"/>
                  </a:lnTo>
                  <a:lnTo>
                    <a:pt x="161" y="1186"/>
                  </a:lnTo>
                  <a:lnTo>
                    <a:pt x="151" y="1159"/>
                  </a:lnTo>
                  <a:lnTo>
                    <a:pt x="138" y="1142"/>
                  </a:lnTo>
                  <a:lnTo>
                    <a:pt x="138" y="1113"/>
                  </a:lnTo>
                  <a:lnTo>
                    <a:pt x="133" y="1105"/>
                  </a:lnTo>
                  <a:lnTo>
                    <a:pt x="133" y="1100"/>
                  </a:lnTo>
                  <a:lnTo>
                    <a:pt x="129" y="1097"/>
                  </a:lnTo>
                  <a:lnTo>
                    <a:pt x="125" y="1097"/>
                  </a:lnTo>
                  <a:lnTo>
                    <a:pt x="120" y="1100"/>
                  </a:lnTo>
                  <a:lnTo>
                    <a:pt x="54" y="1194"/>
                  </a:lnTo>
                  <a:lnTo>
                    <a:pt x="54" y="1199"/>
                  </a:lnTo>
                  <a:lnTo>
                    <a:pt x="36" y="1217"/>
                  </a:lnTo>
                  <a:lnTo>
                    <a:pt x="36" y="1199"/>
                  </a:lnTo>
                  <a:lnTo>
                    <a:pt x="41" y="1024"/>
                  </a:lnTo>
                  <a:lnTo>
                    <a:pt x="67" y="840"/>
                  </a:lnTo>
                  <a:lnTo>
                    <a:pt x="98" y="660"/>
                  </a:lnTo>
                  <a:lnTo>
                    <a:pt x="138" y="473"/>
                  </a:lnTo>
                  <a:lnTo>
                    <a:pt x="133" y="463"/>
                  </a:lnTo>
                  <a:lnTo>
                    <a:pt x="102" y="440"/>
                  </a:lnTo>
                  <a:lnTo>
                    <a:pt x="102" y="437"/>
                  </a:lnTo>
                  <a:lnTo>
                    <a:pt x="88" y="413"/>
                  </a:lnTo>
                  <a:lnTo>
                    <a:pt x="75" y="413"/>
                  </a:lnTo>
                  <a:lnTo>
                    <a:pt x="67" y="409"/>
                  </a:lnTo>
                  <a:lnTo>
                    <a:pt x="46" y="396"/>
                  </a:lnTo>
                  <a:lnTo>
                    <a:pt x="46" y="392"/>
                  </a:lnTo>
                  <a:lnTo>
                    <a:pt x="31" y="379"/>
                  </a:lnTo>
                  <a:lnTo>
                    <a:pt x="26" y="364"/>
                  </a:lnTo>
                  <a:lnTo>
                    <a:pt x="13" y="351"/>
                  </a:lnTo>
                  <a:lnTo>
                    <a:pt x="13" y="333"/>
                  </a:lnTo>
                  <a:lnTo>
                    <a:pt x="10" y="323"/>
                  </a:lnTo>
                  <a:lnTo>
                    <a:pt x="10" y="305"/>
                  </a:lnTo>
                  <a:lnTo>
                    <a:pt x="5" y="302"/>
                  </a:lnTo>
                  <a:lnTo>
                    <a:pt x="5" y="289"/>
                  </a:lnTo>
                  <a:lnTo>
                    <a:pt x="0" y="283"/>
                  </a:lnTo>
                  <a:lnTo>
                    <a:pt x="0" y="250"/>
                  </a:lnTo>
                  <a:lnTo>
                    <a:pt x="5" y="242"/>
                  </a:lnTo>
                  <a:lnTo>
                    <a:pt x="13" y="219"/>
                  </a:lnTo>
                  <a:lnTo>
                    <a:pt x="23" y="219"/>
                  </a:lnTo>
                  <a:lnTo>
                    <a:pt x="23" y="216"/>
                  </a:lnTo>
                  <a:lnTo>
                    <a:pt x="13" y="210"/>
                  </a:lnTo>
                  <a:lnTo>
                    <a:pt x="18" y="158"/>
                  </a:lnTo>
                  <a:lnTo>
                    <a:pt x="23" y="148"/>
                  </a:lnTo>
                  <a:lnTo>
                    <a:pt x="36" y="107"/>
                  </a:lnTo>
                  <a:lnTo>
                    <a:pt x="46" y="107"/>
                  </a:lnTo>
                  <a:lnTo>
                    <a:pt x="129" y="23"/>
                  </a:lnTo>
                  <a:lnTo>
                    <a:pt x="138" y="23"/>
                  </a:lnTo>
                  <a:lnTo>
                    <a:pt x="143" y="18"/>
                  </a:lnTo>
                  <a:lnTo>
                    <a:pt x="164" y="18"/>
                  </a:lnTo>
                  <a:lnTo>
                    <a:pt x="174" y="10"/>
                  </a:lnTo>
                  <a:lnTo>
                    <a:pt x="179" y="10"/>
                  </a:lnTo>
                  <a:lnTo>
                    <a:pt x="197" y="3"/>
                  </a:lnTo>
                  <a:lnTo>
                    <a:pt x="202" y="0"/>
                  </a:lnTo>
                  <a:lnTo>
                    <a:pt x="291" y="10"/>
                  </a:lnTo>
                  <a:lnTo>
                    <a:pt x="291" y="23"/>
                  </a:lnTo>
                  <a:lnTo>
                    <a:pt x="205" y="15"/>
                  </a:lnTo>
                  <a:lnTo>
                    <a:pt x="202" y="18"/>
                  </a:lnTo>
                  <a:lnTo>
                    <a:pt x="197" y="18"/>
                  </a:lnTo>
                  <a:lnTo>
                    <a:pt x="192" y="23"/>
                  </a:lnTo>
                  <a:lnTo>
                    <a:pt x="174" y="23"/>
                  </a:lnTo>
                  <a:lnTo>
                    <a:pt x="174" y="31"/>
                  </a:lnTo>
                  <a:lnTo>
                    <a:pt x="179" y="37"/>
                  </a:lnTo>
                  <a:lnTo>
                    <a:pt x="179" y="63"/>
                  </a:lnTo>
                  <a:lnTo>
                    <a:pt x="184" y="68"/>
                  </a:lnTo>
                  <a:lnTo>
                    <a:pt x="192" y="99"/>
                  </a:lnTo>
                  <a:lnTo>
                    <a:pt x="197" y="99"/>
                  </a:lnTo>
                  <a:lnTo>
                    <a:pt x="224" y="81"/>
                  </a:lnTo>
                  <a:lnTo>
                    <a:pt x="259" y="81"/>
                  </a:lnTo>
                  <a:lnTo>
                    <a:pt x="259" y="89"/>
                  </a:lnTo>
                  <a:lnTo>
                    <a:pt x="264" y="94"/>
                  </a:lnTo>
                  <a:lnTo>
                    <a:pt x="268" y="94"/>
                  </a:lnTo>
                  <a:lnTo>
                    <a:pt x="291" y="104"/>
                  </a:lnTo>
                  <a:lnTo>
                    <a:pt x="278" y="99"/>
                  </a:lnTo>
                  <a:lnTo>
                    <a:pt x="264" y="112"/>
                  </a:lnTo>
                  <a:lnTo>
                    <a:pt x="255" y="112"/>
                  </a:lnTo>
                  <a:lnTo>
                    <a:pt x="246" y="89"/>
                  </a:lnTo>
                  <a:lnTo>
                    <a:pt x="229" y="89"/>
                  </a:lnTo>
                  <a:lnTo>
                    <a:pt x="224" y="94"/>
                  </a:lnTo>
                  <a:lnTo>
                    <a:pt x="218" y="94"/>
                  </a:lnTo>
                  <a:lnTo>
                    <a:pt x="215" y="99"/>
                  </a:lnTo>
                  <a:lnTo>
                    <a:pt x="202" y="122"/>
                  </a:lnTo>
                  <a:lnTo>
                    <a:pt x="189" y="117"/>
                  </a:lnTo>
                  <a:lnTo>
                    <a:pt x="184" y="112"/>
                  </a:lnTo>
                  <a:lnTo>
                    <a:pt x="174" y="112"/>
                  </a:lnTo>
                  <a:lnTo>
                    <a:pt x="169" y="117"/>
                  </a:lnTo>
                  <a:lnTo>
                    <a:pt x="151" y="148"/>
                  </a:lnTo>
                  <a:lnTo>
                    <a:pt x="138" y="145"/>
                  </a:lnTo>
                  <a:lnTo>
                    <a:pt x="133" y="145"/>
                  </a:lnTo>
                  <a:lnTo>
                    <a:pt x="129" y="148"/>
                  </a:lnTo>
                  <a:lnTo>
                    <a:pt x="120" y="161"/>
                  </a:lnTo>
                  <a:lnTo>
                    <a:pt x="120" y="167"/>
                  </a:lnTo>
                  <a:lnTo>
                    <a:pt x="125" y="185"/>
                  </a:lnTo>
                  <a:lnTo>
                    <a:pt x="120" y="193"/>
                  </a:lnTo>
                  <a:lnTo>
                    <a:pt x="102" y="216"/>
                  </a:lnTo>
                  <a:lnTo>
                    <a:pt x="107" y="219"/>
                  </a:lnTo>
                  <a:lnTo>
                    <a:pt x="107" y="229"/>
                  </a:lnTo>
                  <a:lnTo>
                    <a:pt x="111" y="234"/>
                  </a:lnTo>
                  <a:lnTo>
                    <a:pt x="111" y="250"/>
                  </a:lnTo>
                  <a:lnTo>
                    <a:pt x="98" y="265"/>
                  </a:lnTo>
                  <a:lnTo>
                    <a:pt x="98" y="283"/>
                  </a:lnTo>
                  <a:lnTo>
                    <a:pt x="102" y="289"/>
                  </a:lnTo>
                  <a:lnTo>
                    <a:pt x="120" y="291"/>
                  </a:lnTo>
                  <a:lnTo>
                    <a:pt x="120" y="302"/>
                  </a:lnTo>
                  <a:lnTo>
                    <a:pt x="125" y="305"/>
                  </a:lnTo>
                  <a:lnTo>
                    <a:pt x="125" y="310"/>
                  </a:lnTo>
                  <a:lnTo>
                    <a:pt x="120" y="323"/>
                  </a:lnTo>
                  <a:lnTo>
                    <a:pt x="125" y="328"/>
                  </a:lnTo>
                  <a:lnTo>
                    <a:pt x="125" y="338"/>
                  </a:lnTo>
                  <a:lnTo>
                    <a:pt x="129" y="343"/>
                  </a:lnTo>
                  <a:lnTo>
                    <a:pt x="151" y="346"/>
                  </a:lnTo>
                  <a:lnTo>
                    <a:pt x="156" y="351"/>
                  </a:lnTo>
                  <a:lnTo>
                    <a:pt x="161" y="374"/>
                  </a:lnTo>
                  <a:lnTo>
                    <a:pt x="169" y="379"/>
                  </a:lnTo>
                  <a:lnTo>
                    <a:pt x="192" y="379"/>
                  </a:lnTo>
                  <a:lnTo>
                    <a:pt x="202" y="382"/>
                  </a:lnTo>
                  <a:lnTo>
                    <a:pt x="210" y="392"/>
                  </a:lnTo>
                  <a:lnTo>
                    <a:pt x="210" y="396"/>
                  </a:lnTo>
                  <a:lnTo>
                    <a:pt x="238" y="409"/>
                  </a:lnTo>
                  <a:lnTo>
                    <a:pt x="241" y="405"/>
                  </a:lnTo>
                  <a:lnTo>
                    <a:pt x="255" y="400"/>
                  </a:lnTo>
                  <a:lnTo>
                    <a:pt x="255" y="392"/>
                  </a:lnTo>
                  <a:lnTo>
                    <a:pt x="278" y="369"/>
                  </a:lnTo>
                  <a:lnTo>
                    <a:pt x="304" y="369"/>
                  </a:lnTo>
                  <a:lnTo>
                    <a:pt x="309" y="364"/>
                  </a:lnTo>
                  <a:lnTo>
                    <a:pt x="319" y="346"/>
                  </a:lnTo>
                  <a:lnTo>
                    <a:pt x="327" y="346"/>
                  </a:lnTo>
                  <a:lnTo>
                    <a:pt x="322" y="346"/>
                  </a:lnTo>
                  <a:lnTo>
                    <a:pt x="332" y="343"/>
                  </a:lnTo>
                  <a:lnTo>
                    <a:pt x="340" y="343"/>
                  </a:lnTo>
                  <a:lnTo>
                    <a:pt x="358" y="323"/>
                  </a:lnTo>
                  <a:lnTo>
                    <a:pt x="363" y="302"/>
                  </a:lnTo>
                  <a:lnTo>
                    <a:pt x="358" y="296"/>
                  </a:lnTo>
                  <a:lnTo>
                    <a:pt x="358" y="283"/>
                  </a:lnTo>
                  <a:lnTo>
                    <a:pt x="363" y="273"/>
                  </a:lnTo>
                  <a:lnTo>
                    <a:pt x="373" y="250"/>
                  </a:lnTo>
                  <a:lnTo>
                    <a:pt x="368" y="247"/>
                  </a:lnTo>
                  <a:lnTo>
                    <a:pt x="358" y="219"/>
                  </a:lnTo>
                  <a:lnTo>
                    <a:pt x="368" y="219"/>
                  </a:lnTo>
                  <a:lnTo>
                    <a:pt x="368" y="201"/>
                  </a:lnTo>
                  <a:lnTo>
                    <a:pt x="363" y="197"/>
                  </a:lnTo>
                  <a:lnTo>
                    <a:pt x="340" y="180"/>
                  </a:lnTo>
                  <a:lnTo>
                    <a:pt x="340" y="175"/>
                  </a:lnTo>
                  <a:lnTo>
                    <a:pt x="345" y="158"/>
                  </a:lnTo>
                  <a:lnTo>
                    <a:pt x="340" y="153"/>
                  </a:lnTo>
                  <a:lnTo>
                    <a:pt x="332" y="153"/>
                  </a:lnTo>
                  <a:lnTo>
                    <a:pt x="332" y="148"/>
                  </a:lnTo>
                  <a:lnTo>
                    <a:pt x="319" y="145"/>
                  </a:lnTo>
                  <a:lnTo>
                    <a:pt x="319" y="130"/>
                  </a:lnTo>
                  <a:lnTo>
                    <a:pt x="332" y="125"/>
                  </a:lnTo>
                  <a:lnTo>
                    <a:pt x="340" y="107"/>
                  </a:lnTo>
                  <a:lnTo>
                    <a:pt x="355" y="86"/>
                  </a:lnTo>
                  <a:lnTo>
                    <a:pt x="355" y="71"/>
                  </a:lnTo>
                  <a:lnTo>
                    <a:pt x="319" y="45"/>
                  </a:lnTo>
                  <a:lnTo>
                    <a:pt x="319" y="31"/>
                  </a:lnTo>
                  <a:lnTo>
                    <a:pt x="327" y="31"/>
                  </a:lnTo>
                  <a:lnTo>
                    <a:pt x="340" y="41"/>
                  </a:lnTo>
                  <a:lnTo>
                    <a:pt x="345" y="41"/>
                  </a:lnTo>
                  <a:lnTo>
                    <a:pt x="368" y="58"/>
                  </a:lnTo>
                  <a:lnTo>
                    <a:pt x="368" y="63"/>
                  </a:lnTo>
                  <a:lnTo>
                    <a:pt x="373" y="76"/>
                  </a:lnTo>
                  <a:lnTo>
                    <a:pt x="376" y="76"/>
                  </a:lnTo>
                  <a:lnTo>
                    <a:pt x="407" y="81"/>
                  </a:lnTo>
                  <a:lnTo>
                    <a:pt x="407" y="89"/>
                  </a:lnTo>
                  <a:lnTo>
                    <a:pt x="434" y="117"/>
                  </a:lnTo>
                  <a:lnTo>
                    <a:pt x="434" y="122"/>
                  </a:lnTo>
                  <a:lnTo>
                    <a:pt x="460" y="188"/>
                  </a:lnTo>
                  <a:lnTo>
                    <a:pt x="465" y="193"/>
                  </a:lnTo>
                  <a:lnTo>
                    <a:pt x="460" y="262"/>
                  </a:lnTo>
                  <a:lnTo>
                    <a:pt x="452" y="262"/>
                  </a:lnTo>
                  <a:lnTo>
                    <a:pt x="442" y="265"/>
                  </a:lnTo>
                  <a:lnTo>
                    <a:pt x="442" y="270"/>
                  </a:lnTo>
                  <a:lnTo>
                    <a:pt x="446" y="279"/>
                  </a:lnTo>
                  <a:lnTo>
                    <a:pt x="456" y="279"/>
                  </a:lnTo>
                  <a:lnTo>
                    <a:pt x="456" y="310"/>
                  </a:lnTo>
                  <a:lnTo>
                    <a:pt x="452" y="320"/>
                  </a:lnTo>
                  <a:lnTo>
                    <a:pt x="416" y="413"/>
                  </a:lnTo>
                  <a:lnTo>
                    <a:pt x="403" y="409"/>
                  </a:lnTo>
                  <a:lnTo>
                    <a:pt x="399" y="409"/>
                  </a:lnTo>
                  <a:lnTo>
                    <a:pt x="392" y="413"/>
                  </a:lnTo>
                  <a:lnTo>
                    <a:pt x="363" y="418"/>
                  </a:lnTo>
                  <a:lnTo>
                    <a:pt x="363" y="409"/>
                  </a:lnTo>
                  <a:lnTo>
                    <a:pt x="355" y="409"/>
                  </a:lnTo>
                  <a:lnTo>
                    <a:pt x="345" y="400"/>
                  </a:lnTo>
                  <a:lnTo>
                    <a:pt x="332" y="396"/>
                  </a:lnTo>
                  <a:lnTo>
                    <a:pt x="327" y="382"/>
                  </a:lnTo>
                  <a:lnTo>
                    <a:pt x="286" y="382"/>
                  </a:lnTo>
                  <a:lnTo>
                    <a:pt x="259" y="413"/>
                  </a:lnTo>
                  <a:lnTo>
                    <a:pt x="255" y="413"/>
                  </a:lnTo>
                  <a:lnTo>
                    <a:pt x="246" y="422"/>
                  </a:lnTo>
                  <a:lnTo>
                    <a:pt x="246" y="427"/>
                  </a:lnTo>
                  <a:lnTo>
                    <a:pt x="251" y="440"/>
                  </a:lnTo>
                  <a:lnTo>
                    <a:pt x="255" y="445"/>
                  </a:lnTo>
                  <a:lnTo>
                    <a:pt x="255" y="463"/>
                  </a:lnTo>
                  <a:lnTo>
                    <a:pt x="264" y="466"/>
                  </a:lnTo>
                  <a:lnTo>
                    <a:pt x="286" y="473"/>
                  </a:lnTo>
                  <a:lnTo>
                    <a:pt x="296" y="463"/>
                  </a:lnTo>
                  <a:lnTo>
                    <a:pt x="322" y="463"/>
                  </a:lnTo>
                  <a:lnTo>
                    <a:pt x="332" y="453"/>
                  </a:lnTo>
                  <a:lnTo>
                    <a:pt x="337" y="453"/>
                  </a:lnTo>
                  <a:lnTo>
                    <a:pt x="348" y="437"/>
                  </a:lnTo>
                  <a:lnTo>
                    <a:pt x="368" y="437"/>
                  </a:lnTo>
                  <a:lnTo>
                    <a:pt x="368" y="445"/>
                  </a:lnTo>
                  <a:lnTo>
                    <a:pt x="373" y="445"/>
                  </a:lnTo>
                  <a:lnTo>
                    <a:pt x="363" y="453"/>
                  </a:lnTo>
                  <a:lnTo>
                    <a:pt x="319" y="481"/>
                  </a:lnTo>
                  <a:lnTo>
                    <a:pt x="319" y="473"/>
                  </a:lnTo>
                  <a:lnTo>
                    <a:pt x="299" y="481"/>
                  </a:lnTo>
                  <a:lnTo>
                    <a:pt x="299" y="526"/>
                  </a:lnTo>
                  <a:lnTo>
                    <a:pt x="304" y="530"/>
                  </a:lnTo>
                  <a:lnTo>
                    <a:pt x="304" y="580"/>
                  </a:lnTo>
                  <a:lnTo>
                    <a:pt x="309" y="583"/>
                  </a:lnTo>
                  <a:lnTo>
                    <a:pt x="309" y="621"/>
                  </a:lnTo>
                  <a:lnTo>
                    <a:pt x="314" y="624"/>
                  </a:lnTo>
                  <a:lnTo>
                    <a:pt x="314" y="652"/>
                  </a:lnTo>
                  <a:lnTo>
                    <a:pt x="319" y="656"/>
                  </a:lnTo>
                  <a:lnTo>
                    <a:pt x="319" y="686"/>
                  </a:lnTo>
                  <a:lnTo>
                    <a:pt x="322" y="692"/>
                  </a:lnTo>
                  <a:lnTo>
                    <a:pt x="322" y="723"/>
                  </a:lnTo>
                  <a:lnTo>
                    <a:pt x="327" y="728"/>
                  </a:lnTo>
                  <a:lnTo>
                    <a:pt x="327" y="830"/>
                  </a:lnTo>
                  <a:lnTo>
                    <a:pt x="332" y="835"/>
                  </a:lnTo>
                  <a:lnTo>
                    <a:pt x="332" y="856"/>
                  </a:lnTo>
                  <a:lnTo>
                    <a:pt x="337" y="863"/>
                  </a:lnTo>
                  <a:lnTo>
                    <a:pt x="337" y="884"/>
                  </a:lnTo>
                  <a:lnTo>
                    <a:pt x="340" y="890"/>
                  </a:lnTo>
                  <a:lnTo>
                    <a:pt x="340" y="912"/>
                  </a:lnTo>
                  <a:lnTo>
                    <a:pt x="345" y="916"/>
                  </a:lnTo>
                  <a:lnTo>
                    <a:pt x="345" y="925"/>
                  </a:lnTo>
                  <a:lnTo>
                    <a:pt x="348" y="929"/>
                  </a:lnTo>
                  <a:lnTo>
                    <a:pt x="348" y="960"/>
                  </a:lnTo>
                  <a:lnTo>
                    <a:pt x="355" y="965"/>
                  </a:lnTo>
                  <a:lnTo>
                    <a:pt x="355" y="988"/>
                  </a:lnTo>
                  <a:lnTo>
                    <a:pt x="358" y="993"/>
                  </a:lnTo>
                  <a:lnTo>
                    <a:pt x="348" y="1020"/>
                  </a:lnTo>
                  <a:lnTo>
                    <a:pt x="340" y="1014"/>
                  </a:lnTo>
                  <a:lnTo>
                    <a:pt x="337" y="1011"/>
                  </a:lnTo>
                  <a:lnTo>
                    <a:pt x="337" y="1006"/>
                  </a:lnTo>
                  <a:lnTo>
                    <a:pt x="322" y="988"/>
                  </a:lnTo>
                  <a:lnTo>
                    <a:pt x="322" y="983"/>
                  </a:lnTo>
                  <a:lnTo>
                    <a:pt x="309" y="957"/>
                  </a:lnTo>
                  <a:lnTo>
                    <a:pt x="304" y="952"/>
                  </a:lnTo>
                  <a:lnTo>
                    <a:pt x="286" y="920"/>
                  </a:lnTo>
                  <a:lnTo>
                    <a:pt x="278" y="912"/>
                  </a:lnTo>
                  <a:lnTo>
                    <a:pt x="259" y="876"/>
                  </a:lnTo>
                  <a:lnTo>
                    <a:pt x="255" y="871"/>
                  </a:lnTo>
                  <a:lnTo>
                    <a:pt x="255" y="866"/>
                  </a:lnTo>
                  <a:lnTo>
                    <a:pt x="251" y="863"/>
                  </a:lnTo>
                  <a:lnTo>
                    <a:pt x="238" y="876"/>
                  </a:lnTo>
                  <a:lnTo>
                    <a:pt x="233" y="884"/>
                  </a:lnTo>
                  <a:lnTo>
                    <a:pt x="218" y="899"/>
                  </a:lnTo>
                  <a:lnTo>
                    <a:pt x="215" y="907"/>
                  </a:lnTo>
                  <a:lnTo>
                    <a:pt x="215" y="920"/>
                  </a:lnTo>
                  <a:lnTo>
                    <a:pt x="202" y="1199"/>
                  </a:lnTo>
                  <a:lnTo>
                    <a:pt x="205" y="1204"/>
                  </a:lnTo>
                  <a:lnTo>
                    <a:pt x="205" y="1227"/>
                  </a:lnTo>
                  <a:lnTo>
                    <a:pt x="197" y="1227"/>
                  </a:lnTo>
                  <a:lnTo>
                    <a:pt x="189" y="1217"/>
                  </a:lnTo>
                  <a:lnTo>
                    <a:pt x="184" y="1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74" name="Freeform 109">
              <a:extLst>
                <a:ext uri="{FF2B5EF4-FFF2-40B4-BE49-F238E27FC236}">
                  <a16:creationId xmlns:a16="http://schemas.microsoft.com/office/drawing/2014/main" id="{F7BC389B-B36A-4E86-9E50-32EEBD142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4" y="1601"/>
              <a:ext cx="152" cy="720"/>
            </a:xfrm>
            <a:custGeom>
              <a:avLst/>
              <a:gdLst>
                <a:gd name="T0" fmla="*/ 134 w 152"/>
                <a:gd name="T1" fmla="*/ 713 h 720"/>
                <a:gd name="T2" fmla="*/ 114 w 152"/>
                <a:gd name="T3" fmla="*/ 678 h 720"/>
                <a:gd name="T4" fmla="*/ 111 w 152"/>
                <a:gd name="T5" fmla="*/ 673 h 720"/>
                <a:gd name="T6" fmla="*/ 111 w 152"/>
                <a:gd name="T7" fmla="*/ 661 h 720"/>
                <a:gd name="T8" fmla="*/ 106 w 152"/>
                <a:gd name="T9" fmla="*/ 655 h 720"/>
                <a:gd name="T10" fmla="*/ 101 w 152"/>
                <a:gd name="T11" fmla="*/ 639 h 720"/>
                <a:gd name="T12" fmla="*/ 98 w 152"/>
                <a:gd name="T13" fmla="*/ 634 h 720"/>
                <a:gd name="T14" fmla="*/ 79 w 152"/>
                <a:gd name="T15" fmla="*/ 593 h 720"/>
                <a:gd name="T16" fmla="*/ 75 w 152"/>
                <a:gd name="T17" fmla="*/ 598 h 720"/>
                <a:gd name="T18" fmla="*/ 52 w 152"/>
                <a:gd name="T19" fmla="*/ 621 h 720"/>
                <a:gd name="T20" fmla="*/ 38 w 152"/>
                <a:gd name="T21" fmla="*/ 644 h 720"/>
                <a:gd name="T22" fmla="*/ 25 w 152"/>
                <a:gd name="T23" fmla="*/ 670 h 720"/>
                <a:gd name="T24" fmla="*/ 12 w 152"/>
                <a:gd name="T25" fmla="*/ 683 h 720"/>
                <a:gd name="T26" fmla="*/ 0 w 152"/>
                <a:gd name="T27" fmla="*/ 687 h 720"/>
                <a:gd name="T28" fmla="*/ 0 w 152"/>
                <a:gd name="T29" fmla="*/ 561 h 720"/>
                <a:gd name="T30" fmla="*/ 17 w 152"/>
                <a:gd name="T31" fmla="*/ 427 h 720"/>
                <a:gd name="T32" fmla="*/ 38 w 152"/>
                <a:gd name="T33" fmla="*/ 293 h 720"/>
                <a:gd name="T34" fmla="*/ 70 w 152"/>
                <a:gd name="T35" fmla="*/ 158 h 720"/>
                <a:gd name="T36" fmla="*/ 75 w 152"/>
                <a:gd name="T37" fmla="*/ 145 h 720"/>
                <a:gd name="T38" fmla="*/ 98 w 152"/>
                <a:gd name="T39" fmla="*/ 10 h 720"/>
                <a:gd name="T40" fmla="*/ 101 w 152"/>
                <a:gd name="T41" fmla="*/ 0 h 720"/>
                <a:gd name="T42" fmla="*/ 152 w 152"/>
                <a:gd name="T43" fmla="*/ 18 h 720"/>
                <a:gd name="T44" fmla="*/ 152 w 152"/>
                <a:gd name="T45" fmla="*/ 24 h 720"/>
                <a:gd name="T46" fmla="*/ 142 w 152"/>
                <a:gd name="T47" fmla="*/ 41 h 720"/>
                <a:gd name="T48" fmla="*/ 142 w 152"/>
                <a:gd name="T49" fmla="*/ 46 h 720"/>
                <a:gd name="T50" fmla="*/ 124 w 152"/>
                <a:gd name="T51" fmla="*/ 247 h 720"/>
                <a:gd name="T52" fmla="*/ 129 w 152"/>
                <a:gd name="T53" fmla="*/ 252 h 720"/>
                <a:gd name="T54" fmla="*/ 114 w 152"/>
                <a:gd name="T55" fmla="*/ 445 h 720"/>
                <a:gd name="T56" fmla="*/ 119 w 152"/>
                <a:gd name="T57" fmla="*/ 449 h 720"/>
                <a:gd name="T58" fmla="*/ 119 w 152"/>
                <a:gd name="T59" fmla="*/ 502 h 720"/>
                <a:gd name="T60" fmla="*/ 124 w 152"/>
                <a:gd name="T61" fmla="*/ 502 h 720"/>
                <a:gd name="T62" fmla="*/ 152 w 152"/>
                <a:gd name="T63" fmla="*/ 481 h 720"/>
                <a:gd name="T64" fmla="*/ 147 w 152"/>
                <a:gd name="T65" fmla="*/ 494 h 720"/>
                <a:gd name="T66" fmla="*/ 142 w 152"/>
                <a:gd name="T67" fmla="*/ 720 h 720"/>
                <a:gd name="T68" fmla="*/ 134 w 152"/>
                <a:gd name="T69" fmla="*/ 713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2" h="720">
                  <a:moveTo>
                    <a:pt x="134" y="713"/>
                  </a:moveTo>
                  <a:lnTo>
                    <a:pt x="114" y="678"/>
                  </a:lnTo>
                  <a:lnTo>
                    <a:pt x="111" y="673"/>
                  </a:lnTo>
                  <a:lnTo>
                    <a:pt x="111" y="661"/>
                  </a:lnTo>
                  <a:lnTo>
                    <a:pt x="106" y="655"/>
                  </a:lnTo>
                  <a:lnTo>
                    <a:pt x="101" y="639"/>
                  </a:lnTo>
                  <a:lnTo>
                    <a:pt x="98" y="634"/>
                  </a:lnTo>
                  <a:lnTo>
                    <a:pt x="79" y="593"/>
                  </a:lnTo>
                  <a:lnTo>
                    <a:pt x="75" y="598"/>
                  </a:lnTo>
                  <a:lnTo>
                    <a:pt x="52" y="621"/>
                  </a:lnTo>
                  <a:lnTo>
                    <a:pt x="38" y="644"/>
                  </a:lnTo>
                  <a:lnTo>
                    <a:pt x="25" y="670"/>
                  </a:lnTo>
                  <a:lnTo>
                    <a:pt x="12" y="683"/>
                  </a:lnTo>
                  <a:lnTo>
                    <a:pt x="0" y="687"/>
                  </a:lnTo>
                  <a:lnTo>
                    <a:pt x="0" y="561"/>
                  </a:lnTo>
                  <a:lnTo>
                    <a:pt x="17" y="427"/>
                  </a:lnTo>
                  <a:lnTo>
                    <a:pt x="38" y="293"/>
                  </a:lnTo>
                  <a:lnTo>
                    <a:pt x="70" y="158"/>
                  </a:lnTo>
                  <a:lnTo>
                    <a:pt x="75" y="145"/>
                  </a:lnTo>
                  <a:lnTo>
                    <a:pt x="98" y="10"/>
                  </a:lnTo>
                  <a:lnTo>
                    <a:pt x="101" y="0"/>
                  </a:lnTo>
                  <a:lnTo>
                    <a:pt x="152" y="18"/>
                  </a:lnTo>
                  <a:lnTo>
                    <a:pt x="152" y="24"/>
                  </a:lnTo>
                  <a:lnTo>
                    <a:pt x="142" y="41"/>
                  </a:lnTo>
                  <a:lnTo>
                    <a:pt x="142" y="46"/>
                  </a:lnTo>
                  <a:lnTo>
                    <a:pt x="124" y="247"/>
                  </a:lnTo>
                  <a:lnTo>
                    <a:pt x="129" y="252"/>
                  </a:lnTo>
                  <a:lnTo>
                    <a:pt x="114" y="445"/>
                  </a:lnTo>
                  <a:lnTo>
                    <a:pt x="119" y="449"/>
                  </a:lnTo>
                  <a:lnTo>
                    <a:pt x="119" y="502"/>
                  </a:lnTo>
                  <a:lnTo>
                    <a:pt x="124" y="502"/>
                  </a:lnTo>
                  <a:lnTo>
                    <a:pt x="152" y="481"/>
                  </a:lnTo>
                  <a:lnTo>
                    <a:pt x="147" y="494"/>
                  </a:lnTo>
                  <a:lnTo>
                    <a:pt x="142" y="720"/>
                  </a:lnTo>
                  <a:lnTo>
                    <a:pt x="134" y="71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75" name="Freeform 110">
              <a:extLst>
                <a:ext uri="{FF2B5EF4-FFF2-40B4-BE49-F238E27FC236}">
                  <a16:creationId xmlns:a16="http://schemas.microsoft.com/office/drawing/2014/main" id="{81EB64EA-8AA6-4199-A847-C3DFC1CA6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" y="1601"/>
              <a:ext cx="161" cy="509"/>
            </a:xfrm>
            <a:custGeom>
              <a:avLst/>
              <a:gdLst>
                <a:gd name="T0" fmla="*/ 153 w 161"/>
                <a:gd name="T1" fmla="*/ 502 h 509"/>
                <a:gd name="T2" fmla="*/ 112 w 161"/>
                <a:gd name="T3" fmla="*/ 440 h 509"/>
                <a:gd name="T4" fmla="*/ 112 w 161"/>
                <a:gd name="T5" fmla="*/ 436 h 509"/>
                <a:gd name="T6" fmla="*/ 80 w 161"/>
                <a:gd name="T7" fmla="*/ 382 h 509"/>
                <a:gd name="T8" fmla="*/ 80 w 161"/>
                <a:gd name="T9" fmla="*/ 374 h 509"/>
                <a:gd name="T10" fmla="*/ 72 w 161"/>
                <a:gd name="T11" fmla="*/ 364 h 509"/>
                <a:gd name="T12" fmla="*/ 67 w 161"/>
                <a:gd name="T13" fmla="*/ 364 h 509"/>
                <a:gd name="T14" fmla="*/ 39 w 161"/>
                <a:gd name="T15" fmla="*/ 395 h 509"/>
                <a:gd name="T16" fmla="*/ 39 w 161"/>
                <a:gd name="T17" fmla="*/ 405 h 509"/>
                <a:gd name="T18" fmla="*/ 36 w 161"/>
                <a:gd name="T19" fmla="*/ 414 h 509"/>
                <a:gd name="T20" fmla="*/ 0 w 161"/>
                <a:gd name="T21" fmla="*/ 453 h 509"/>
                <a:gd name="T22" fmla="*/ 5 w 161"/>
                <a:gd name="T23" fmla="*/ 445 h 509"/>
                <a:gd name="T24" fmla="*/ 5 w 161"/>
                <a:gd name="T25" fmla="*/ 242 h 509"/>
                <a:gd name="T26" fmla="*/ 13 w 161"/>
                <a:gd name="T27" fmla="*/ 145 h 509"/>
                <a:gd name="T28" fmla="*/ 31 w 161"/>
                <a:gd name="T29" fmla="*/ 37 h 509"/>
                <a:gd name="T30" fmla="*/ 36 w 161"/>
                <a:gd name="T31" fmla="*/ 24 h 509"/>
                <a:gd name="T32" fmla="*/ 45 w 161"/>
                <a:gd name="T33" fmla="*/ 10 h 509"/>
                <a:gd name="T34" fmla="*/ 50 w 161"/>
                <a:gd name="T35" fmla="*/ 10 h 509"/>
                <a:gd name="T36" fmla="*/ 72 w 161"/>
                <a:gd name="T37" fmla="*/ 0 h 509"/>
                <a:gd name="T38" fmla="*/ 80 w 161"/>
                <a:gd name="T39" fmla="*/ 5 h 509"/>
                <a:gd name="T40" fmla="*/ 94 w 161"/>
                <a:gd name="T41" fmla="*/ 5 h 509"/>
                <a:gd name="T42" fmla="*/ 94 w 161"/>
                <a:gd name="T43" fmla="*/ 15 h 509"/>
                <a:gd name="T44" fmla="*/ 107 w 161"/>
                <a:gd name="T45" fmla="*/ 15 h 509"/>
                <a:gd name="T46" fmla="*/ 107 w 161"/>
                <a:gd name="T47" fmla="*/ 28 h 509"/>
                <a:gd name="T48" fmla="*/ 112 w 161"/>
                <a:gd name="T49" fmla="*/ 33 h 509"/>
                <a:gd name="T50" fmla="*/ 112 w 161"/>
                <a:gd name="T51" fmla="*/ 68 h 509"/>
                <a:gd name="T52" fmla="*/ 117 w 161"/>
                <a:gd name="T53" fmla="*/ 73 h 509"/>
                <a:gd name="T54" fmla="*/ 117 w 161"/>
                <a:gd name="T55" fmla="*/ 122 h 509"/>
                <a:gd name="T56" fmla="*/ 120 w 161"/>
                <a:gd name="T57" fmla="*/ 127 h 509"/>
                <a:gd name="T58" fmla="*/ 120 w 161"/>
                <a:gd name="T59" fmla="*/ 158 h 509"/>
                <a:gd name="T60" fmla="*/ 125 w 161"/>
                <a:gd name="T61" fmla="*/ 161 h 509"/>
                <a:gd name="T62" fmla="*/ 125 w 161"/>
                <a:gd name="T63" fmla="*/ 184 h 509"/>
                <a:gd name="T64" fmla="*/ 130 w 161"/>
                <a:gd name="T65" fmla="*/ 189 h 509"/>
                <a:gd name="T66" fmla="*/ 130 w 161"/>
                <a:gd name="T67" fmla="*/ 219 h 509"/>
                <a:gd name="T68" fmla="*/ 135 w 161"/>
                <a:gd name="T69" fmla="*/ 224 h 509"/>
                <a:gd name="T70" fmla="*/ 135 w 161"/>
                <a:gd name="T71" fmla="*/ 315 h 509"/>
                <a:gd name="T72" fmla="*/ 140 w 161"/>
                <a:gd name="T73" fmla="*/ 319 h 509"/>
                <a:gd name="T74" fmla="*/ 140 w 161"/>
                <a:gd name="T75" fmla="*/ 374 h 509"/>
                <a:gd name="T76" fmla="*/ 143 w 161"/>
                <a:gd name="T77" fmla="*/ 379 h 509"/>
                <a:gd name="T78" fmla="*/ 143 w 161"/>
                <a:gd name="T79" fmla="*/ 390 h 509"/>
                <a:gd name="T80" fmla="*/ 148 w 161"/>
                <a:gd name="T81" fmla="*/ 395 h 509"/>
                <a:gd name="T82" fmla="*/ 148 w 161"/>
                <a:gd name="T83" fmla="*/ 418 h 509"/>
                <a:gd name="T84" fmla="*/ 153 w 161"/>
                <a:gd name="T85" fmla="*/ 423 h 509"/>
                <a:gd name="T86" fmla="*/ 153 w 161"/>
                <a:gd name="T87" fmla="*/ 449 h 509"/>
                <a:gd name="T88" fmla="*/ 158 w 161"/>
                <a:gd name="T89" fmla="*/ 453 h 509"/>
                <a:gd name="T90" fmla="*/ 158 w 161"/>
                <a:gd name="T91" fmla="*/ 476 h 509"/>
                <a:gd name="T92" fmla="*/ 161 w 161"/>
                <a:gd name="T93" fmla="*/ 481 h 509"/>
                <a:gd name="T94" fmla="*/ 161 w 161"/>
                <a:gd name="T95" fmla="*/ 509 h 509"/>
                <a:gd name="T96" fmla="*/ 153 w 161"/>
                <a:gd name="T97" fmla="*/ 502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1" h="509">
                  <a:moveTo>
                    <a:pt x="153" y="502"/>
                  </a:moveTo>
                  <a:lnTo>
                    <a:pt x="112" y="440"/>
                  </a:lnTo>
                  <a:lnTo>
                    <a:pt x="112" y="436"/>
                  </a:lnTo>
                  <a:lnTo>
                    <a:pt x="80" y="382"/>
                  </a:lnTo>
                  <a:lnTo>
                    <a:pt x="80" y="374"/>
                  </a:lnTo>
                  <a:lnTo>
                    <a:pt x="72" y="364"/>
                  </a:lnTo>
                  <a:lnTo>
                    <a:pt x="67" y="364"/>
                  </a:lnTo>
                  <a:lnTo>
                    <a:pt x="39" y="395"/>
                  </a:lnTo>
                  <a:lnTo>
                    <a:pt x="39" y="405"/>
                  </a:lnTo>
                  <a:lnTo>
                    <a:pt x="36" y="414"/>
                  </a:lnTo>
                  <a:lnTo>
                    <a:pt x="0" y="453"/>
                  </a:lnTo>
                  <a:lnTo>
                    <a:pt x="5" y="445"/>
                  </a:lnTo>
                  <a:lnTo>
                    <a:pt x="5" y="242"/>
                  </a:lnTo>
                  <a:lnTo>
                    <a:pt x="13" y="145"/>
                  </a:lnTo>
                  <a:lnTo>
                    <a:pt x="31" y="37"/>
                  </a:lnTo>
                  <a:lnTo>
                    <a:pt x="36" y="24"/>
                  </a:lnTo>
                  <a:lnTo>
                    <a:pt x="45" y="10"/>
                  </a:lnTo>
                  <a:lnTo>
                    <a:pt x="50" y="10"/>
                  </a:lnTo>
                  <a:lnTo>
                    <a:pt x="72" y="0"/>
                  </a:lnTo>
                  <a:lnTo>
                    <a:pt x="80" y="5"/>
                  </a:lnTo>
                  <a:lnTo>
                    <a:pt x="94" y="5"/>
                  </a:lnTo>
                  <a:lnTo>
                    <a:pt x="94" y="15"/>
                  </a:lnTo>
                  <a:lnTo>
                    <a:pt x="107" y="15"/>
                  </a:lnTo>
                  <a:lnTo>
                    <a:pt x="107" y="28"/>
                  </a:lnTo>
                  <a:lnTo>
                    <a:pt x="112" y="33"/>
                  </a:lnTo>
                  <a:lnTo>
                    <a:pt x="112" y="68"/>
                  </a:lnTo>
                  <a:lnTo>
                    <a:pt x="117" y="73"/>
                  </a:lnTo>
                  <a:lnTo>
                    <a:pt x="117" y="122"/>
                  </a:lnTo>
                  <a:lnTo>
                    <a:pt x="120" y="127"/>
                  </a:lnTo>
                  <a:lnTo>
                    <a:pt x="120" y="158"/>
                  </a:lnTo>
                  <a:lnTo>
                    <a:pt x="125" y="161"/>
                  </a:lnTo>
                  <a:lnTo>
                    <a:pt x="125" y="184"/>
                  </a:lnTo>
                  <a:lnTo>
                    <a:pt x="130" y="189"/>
                  </a:lnTo>
                  <a:lnTo>
                    <a:pt x="130" y="219"/>
                  </a:lnTo>
                  <a:lnTo>
                    <a:pt x="135" y="224"/>
                  </a:lnTo>
                  <a:lnTo>
                    <a:pt x="135" y="315"/>
                  </a:lnTo>
                  <a:lnTo>
                    <a:pt x="140" y="319"/>
                  </a:lnTo>
                  <a:lnTo>
                    <a:pt x="140" y="374"/>
                  </a:lnTo>
                  <a:lnTo>
                    <a:pt x="143" y="379"/>
                  </a:lnTo>
                  <a:lnTo>
                    <a:pt x="143" y="390"/>
                  </a:lnTo>
                  <a:lnTo>
                    <a:pt x="148" y="395"/>
                  </a:lnTo>
                  <a:lnTo>
                    <a:pt x="148" y="418"/>
                  </a:lnTo>
                  <a:lnTo>
                    <a:pt x="153" y="423"/>
                  </a:lnTo>
                  <a:lnTo>
                    <a:pt x="153" y="449"/>
                  </a:lnTo>
                  <a:lnTo>
                    <a:pt x="158" y="453"/>
                  </a:lnTo>
                  <a:lnTo>
                    <a:pt x="158" y="476"/>
                  </a:lnTo>
                  <a:lnTo>
                    <a:pt x="161" y="481"/>
                  </a:lnTo>
                  <a:lnTo>
                    <a:pt x="161" y="509"/>
                  </a:lnTo>
                  <a:lnTo>
                    <a:pt x="153" y="50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76" name="AutoShape 111">
              <a:extLst>
                <a:ext uri="{FF2B5EF4-FFF2-40B4-BE49-F238E27FC236}">
                  <a16:creationId xmlns:a16="http://schemas.microsoft.com/office/drawing/2014/main" id="{70E2CC6D-11CC-4C89-899D-44706C6744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6" y="1005"/>
              <a:ext cx="678" cy="720"/>
            </a:xfrm>
            <a:prstGeom prst="octagon">
              <a:avLst>
                <a:gd name="adj" fmla="val 29287"/>
              </a:avLst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77" name="Freeform 112">
              <a:extLst>
                <a:ext uri="{FF2B5EF4-FFF2-40B4-BE49-F238E27FC236}">
                  <a16:creationId xmlns:a16="http://schemas.microsoft.com/office/drawing/2014/main" id="{10F2B159-232B-4097-BDC9-9F50A8CC6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" y="1061"/>
              <a:ext cx="484" cy="558"/>
            </a:xfrm>
            <a:custGeom>
              <a:avLst/>
              <a:gdLst>
                <a:gd name="T0" fmla="*/ 272 w 319"/>
                <a:gd name="T1" fmla="*/ 85 h 362"/>
                <a:gd name="T2" fmla="*/ 270 w 319"/>
                <a:gd name="T3" fmla="*/ 76 h 362"/>
                <a:gd name="T4" fmla="*/ 265 w 319"/>
                <a:gd name="T5" fmla="*/ 67 h 362"/>
                <a:gd name="T6" fmla="*/ 250 w 319"/>
                <a:gd name="T7" fmla="*/ 44 h 362"/>
                <a:gd name="T8" fmla="*/ 233 w 319"/>
                <a:gd name="T9" fmla="*/ 23 h 362"/>
                <a:gd name="T10" fmla="*/ 224 w 319"/>
                <a:gd name="T11" fmla="*/ 15 h 362"/>
                <a:gd name="T12" fmla="*/ 216 w 319"/>
                <a:gd name="T13" fmla="*/ 10 h 362"/>
                <a:gd name="T14" fmla="*/ 210 w 319"/>
                <a:gd name="T15" fmla="*/ 8 h 362"/>
                <a:gd name="T16" fmla="*/ 198 w 319"/>
                <a:gd name="T17" fmla="*/ 7 h 362"/>
                <a:gd name="T18" fmla="*/ 169 w 319"/>
                <a:gd name="T19" fmla="*/ 3 h 362"/>
                <a:gd name="T20" fmla="*/ 138 w 319"/>
                <a:gd name="T21" fmla="*/ 2 h 362"/>
                <a:gd name="T22" fmla="*/ 127 w 319"/>
                <a:gd name="T23" fmla="*/ 0 h 362"/>
                <a:gd name="T24" fmla="*/ 119 w 319"/>
                <a:gd name="T25" fmla="*/ 0 h 362"/>
                <a:gd name="T26" fmla="*/ 94 w 319"/>
                <a:gd name="T27" fmla="*/ 8 h 362"/>
                <a:gd name="T28" fmla="*/ 72 w 319"/>
                <a:gd name="T29" fmla="*/ 20 h 362"/>
                <a:gd name="T30" fmla="*/ 50 w 319"/>
                <a:gd name="T31" fmla="*/ 36 h 362"/>
                <a:gd name="T32" fmla="*/ 33 w 319"/>
                <a:gd name="T33" fmla="*/ 52 h 362"/>
                <a:gd name="T34" fmla="*/ 23 w 319"/>
                <a:gd name="T35" fmla="*/ 63 h 362"/>
                <a:gd name="T36" fmla="*/ 15 w 319"/>
                <a:gd name="T37" fmla="*/ 78 h 362"/>
                <a:gd name="T38" fmla="*/ 5 w 319"/>
                <a:gd name="T39" fmla="*/ 111 h 362"/>
                <a:gd name="T40" fmla="*/ 0 w 319"/>
                <a:gd name="T41" fmla="*/ 145 h 362"/>
                <a:gd name="T42" fmla="*/ 0 w 319"/>
                <a:gd name="T43" fmla="*/ 177 h 362"/>
                <a:gd name="T44" fmla="*/ 8 w 319"/>
                <a:gd name="T45" fmla="*/ 208 h 362"/>
                <a:gd name="T46" fmla="*/ 24 w 319"/>
                <a:gd name="T47" fmla="*/ 239 h 362"/>
                <a:gd name="T48" fmla="*/ 41 w 319"/>
                <a:gd name="T49" fmla="*/ 268 h 362"/>
                <a:gd name="T50" fmla="*/ 52 w 319"/>
                <a:gd name="T51" fmla="*/ 296 h 362"/>
                <a:gd name="T52" fmla="*/ 57 w 319"/>
                <a:gd name="T53" fmla="*/ 314 h 362"/>
                <a:gd name="T54" fmla="*/ 67 w 319"/>
                <a:gd name="T55" fmla="*/ 333 h 362"/>
                <a:gd name="T56" fmla="*/ 81 w 319"/>
                <a:gd name="T57" fmla="*/ 351 h 362"/>
                <a:gd name="T58" fmla="*/ 89 w 319"/>
                <a:gd name="T59" fmla="*/ 358 h 362"/>
                <a:gd name="T60" fmla="*/ 98 w 319"/>
                <a:gd name="T61" fmla="*/ 361 h 362"/>
                <a:gd name="T62" fmla="*/ 107 w 319"/>
                <a:gd name="T63" fmla="*/ 362 h 362"/>
                <a:gd name="T64" fmla="*/ 122 w 319"/>
                <a:gd name="T65" fmla="*/ 362 h 362"/>
                <a:gd name="T66" fmla="*/ 158 w 319"/>
                <a:gd name="T67" fmla="*/ 361 h 362"/>
                <a:gd name="T68" fmla="*/ 194 w 319"/>
                <a:gd name="T69" fmla="*/ 358 h 362"/>
                <a:gd name="T70" fmla="*/ 207 w 319"/>
                <a:gd name="T71" fmla="*/ 354 h 362"/>
                <a:gd name="T72" fmla="*/ 216 w 319"/>
                <a:gd name="T73" fmla="*/ 351 h 362"/>
                <a:gd name="T74" fmla="*/ 239 w 319"/>
                <a:gd name="T75" fmla="*/ 335 h 362"/>
                <a:gd name="T76" fmla="*/ 260 w 319"/>
                <a:gd name="T77" fmla="*/ 315 h 362"/>
                <a:gd name="T78" fmla="*/ 280 w 319"/>
                <a:gd name="T79" fmla="*/ 291 h 362"/>
                <a:gd name="T80" fmla="*/ 296 w 319"/>
                <a:gd name="T81" fmla="*/ 265 h 362"/>
                <a:gd name="T82" fmla="*/ 307 w 319"/>
                <a:gd name="T83" fmla="*/ 236 h 362"/>
                <a:gd name="T84" fmla="*/ 316 w 319"/>
                <a:gd name="T85" fmla="*/ 206 h 362"/>
                <a:gd name="T86" fmla="*/ 319 w 319"/>
                <a:gd name="T87" fmla="*/ 176 h 362"/>
                <a:gd name="T88" fmla="*/ 317 w 319"/>
                <a:gd name="T89" fmla="*/ 145 h 362"/>
                <a:gd name="T90" fmla="*/ 314 w 319"/>
                <a:gd name="T91" fmla="*/ 137 h 362"/>
                <a:gd name="T92" fmla="*/ 309 w 319"/>
                <a:gd name="T93" fmla="*/ 122 h 362"/>
                <a:gd name="T94" fmla="*/ 304 w 319"/>
                <a:gd name="T95" fmla="*/ 109 h 362"/>
                <a:gd name="T96" fmla="*/ 301 w 319"/>
                <a:gd name="T97" fmla="*/ 106 h 362"/>
                <a:gd name="T98" fmla="*/ 301 w 319"/>
                <a:gd name="T99" fmla="*/ 102 h 362"/>
                <a:gd name="T100" fmla="*/ 294 w 319"/>
                <a:gd name="T101" fmla="*/ 89 h 362"/>
                <a:gd name="T102" fmla="*/ 290 w 319"/>
                <a:gd name="T103" fmla="*/ 86 h 362"/>
                <a:gd name="T104" fmla="*/ 281 w 319"/>
                <a:gd name="T105" fmla="*/ 80 h 362"/>
                <a:gd name="T106" fmla="*/ 275 w 319"/>
                <a:gd name="T107" fmla="*/ 72 h 362"/>
                <a:gd name="T108" fmla="*/ 272 w 319"/>
                <a:gd name="T109" fmla="*/ 65 h 362"/>
                <a:gd name="T110" fmla="*/ 277 w 319"/>
                <a:gd name="T111" fmla="*/ 72 h 362"/>
                <a:gd name="T112" fmla="*/ 280 w 319"/>
                <a:gd name="T113" fmla="*/ 76 h 362"/>
                <a:gd name="T114" fmla="*/ 277 w 319"/>
                <a:gd name="T115" fmla="*/ 76 h 362"/>
                <a:gd name="T116" fmla="*/ 270 w 319"/>
                <a:gd name="T117" fmla="*/ 70 h 362"/>
                <a:gd name="T118" fmla="*/ 262 w 319"/>
                <a:gd name="T119" fmla="*/ 65 h 362"/>
                <a:gd name="T120" fmla="*/ 265 w 319"/>
                <a:gd name="T121" fmla="*/ 75 h 362"/>
                <a:gd name="T122" fmla="*/ 272 w 319"/>
                <a:gd name="T123" fmla="*/ 85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9" h="362">
                  <a:moveTo>
                    <a:pt x="272" y="85"/>
                  </a:moveTo>
                  <a:lnTo>
                    <a:pt x="270" y="76"/>
                  </a:lnTo>
                  <a:lnTo>
                    <a:pt x="265" y="67"/>
                  </a:lnTo>
                  <a:lnTo>
                    <a:pt x="250" y="44"/>
                  </a:lnTo>
                  <a:lnTo>
                    <a:pt x="233" y="23"/>
                  </a:lnTo>
                  <a:lnTo>
                    <a:pt x="224" y="15"/>
                  </a:lnTo>
                  <a:lnTo>
                    <a:pt x="216" y="10"/>
                  </a:lnTo>
                  <a:lnTo>
                    <a:pt x="210" y="8"/>
                  </a:lnTo>
                  <a:lnTo>
                    <a:pt x="198" y="7"/>
                  </a:lnTo>
                  <a:lnTo>
                    <a:pt x="169" y="3"/>
                  </a:lnTo>
                  <a:lnTo>
                    <a:pt x="138" y="2"/>
                  </a:lnTo>
                  <a:lnTo>
                    <a:pt x="127" y="0"/>
                  </a:lnTo>
                  <a:lnTo>
                    <a:pt x="119" y="0"/>
                  </a:lnTo>
                  <a:lnTo>
                    <a:pt x="94" y="8"/>
                  </a:lnTo>
                  <a:lnTo>
                    <a:pt x="72" y="20"/>
                  </a:lnTo>
                  <a:lnTo>
                    <a:pt x="50" y="36"/>
                  </a:lnTo>
                  <a:lnTo>
                    <a:pt x="33" y="52"/>
                  </a:lnTo>
                  <a:lnTo>
                    <a:pt x="23" y="63"/>
                  </a:lnTo>
                  <a:lnTo>
                    <a:pt x="15" y="78"/>
                  </a:lnTo>
                  <a:lnTo>
                    <a:pt x="5" y="111"/>
                  </a:lnTo>
                  <a:lnTo>
                    <a:pt x="0" y="145"/>
                  </a:lnTo>
                  <a:lnTo>
                    <a:pt x="0" y="177"/>
                  </a:lnTo>
                  <a:lnTo>
                    <a:pt x="8" y="208"/>
                  </a:lnTo>
                  <a:lnTo>
                    <a:pt x="24" y="239"/>
                  </a:lnTo>
                  <a:lnTo>
                    <a:pt x="41" y="268"/>
                  </a:lnTo>
                  <a:lnTo>
                    <a:pt x="52" y="296"/>
                  </a:lnTo>
                  <a:lnTo>
                    <a:pt x="57" y="314"/>
                  </a:lnTo>
                  <a:lnTo>
                    <a:pt x="67" y="333"/>
                  </a:lnTo>
                  <a:lnTo>
                    <a:pt x="81" y="351"/>
                  </a:lnTo>
                  <a:lnTo>
                    <a:pt x="89" y="358"/>
                  </a:lnTo>
                  <a:lnTo>
                    <a:pt x="98" y="361"/>
                  </a:lnTo>
                  <a:lnTo>
                    <a:pt x="107" y="362"/>
                  </a:lnTo>
                  <a:lnTo>
                    <a:pt x="122" y="362"/>
                  </a:lnTo>
                  <a:lnTo>
                    <a:pt x="158" y="361"/>
                  </a:lnTo>
                  <a:lnTo>
                    <a:pt x="194" y="358"/>
                  </a:lnTo>
                  <a:lnTo>
                    <a:pt x="207" y="354"/>
                  </a:lnTo>
                  <a:lnTo>
                    <a:pt x="216" y="351"/>
                  </a:lnTo>
                  <a:lnTo>
                    <a:pt x="239" y="335"/>
                  </a:lnTo>
                  <a:lnTo>
                    <a:pt x="260" y="315"/>
                  </a:lnTo>
                  <a:lnTo>
                    <a:pt x="280" y="291"/>
                  </a:lnTo>
                  <a:lnTo>
                    <a:pt x="296" y="265"/>
                  </a:lnTo>
                  <a:lnTo>
                    <a:pt x="307" y="236"/>
                  </a:lnTo>
                  <a:lnTo>
                    <a:pt x="316" y="206"/>
                  </a:lnTo>
                  <a:lnTo>
                    <a:pt x="319" y="176"/>
                  </a:lnTo>
                  <a:lnTo>
                    <a:pt x="317" y="145"/>
                  </a:lnTo>
                  <a:lnTo>
                    <a:pt x="314" y="137"/>
                  </a:lnTo>
                  <a:lnTo>
                    <a:pt x="309" y="122"/>
                  </a:lnTo>
                  <a:lnTo>
                    <a:pt x="304" y="109"/>
                  </a:lnTo>
                  <a:lnTo>
                    <a:pt x="301" y="106"/>
                  </a:lnTo>
                  <a:lnTo>
                    <a:pt x="301" y="102"/>
                  </a:lnTo>
                  <a:lnTo>
                    <a:pt x="294" y="89"/>
                  </a:lnTo>
                  <a:lnTo>
                    <a:pt x="290" y="86"/>
                  </a:lnTo>
                  <a:lnTo>
                    <a:pt x="281" y="80"/>
                  </a:lnTo>
                  <a:lnTo>
                    <a:pt x="275" y="72"/>
                  </a:lnTo>
                  <a:lnTo>
                    <a:pt x="272" y="65"/>
                  </a:lnTo>
                  <a:lnTo>
                    <a:pt x="277" y="72"/>
                  </a:lnTo>
                  <a:lnTo>
                    <a:pt x="280" y="76"/>
                  </a:lnTo>
                  <a:lnTo>
                    <a:pt x="277" y="76"/>
                  </a:lnTo>
                  <a:lnTo>
                    <a:pt x="270" y="70"/>
                  </a:lnTo>
                  <a:lnTo>
                    <a:pt x="262" y="65"/>
                  </a:lnTo>
                  <a:lnTo>
                    <a:pt x="265" y="75"/>
                  </a:lnTo>
                  <a:lnTo>
                    <a:pt x="272" y="85"/>
                  </a:lnTo>
                  <a:close/>
                </a:path>
              </a:pathLst>
            </a:custGeom>
            <a:solidFill>
              <a:schemeClr val="accent6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78" name="Freeform 113">
              <a:extLst>
                <a:ext uri="{FF2B5EF4-FFF2-40B4-BE49-F238E27FC236}">
                  <a16:creationId xmlns:a16="http://schemas.microsoft.com/office/drawing/2014/main" id="{8748EC5C-665D-4F2B-81D2-5104A0A90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2" y="1547"/>
              <a:ext cx="213" cy="156"/>
            </a:xfrm>
            <a:custGeom>
              <a:avLst/>
              <a:gdLst>
                <a:gd name="T0" fmla="*/ 78 w 140"/>
                <a:gd name="T1" fmla="*/ 0 h 101"/>
                <a:gd name="T2" fmla="*/ 41 w 140"/>
                <a:gd name="T3" fmla="*/ 23 h 101"/>
                <a:gd name="T4" fmla="*/ 41 w 140"/>
                <a:gd name="T5" fmla="*/ 26 h 101"/>
                <a:gd name="T6" fmla="*/ 41 w 140"/>
                <a:gd name="T7" fmla="*/ 25 h 101"/>
                <a:gd name="T8" fmla="*/ 34 w 140"/>
                <a:gd name="T9" fmla="*/ 26 h 101"/>
                <a:gd name="T10" fmla="*/ 31 w 140"/>
                <a:gd name="T11" fmla="*/ 26 h 101"/>
                <a:gd name="T12" fmla="*/ 29 w 140"/>
                <a:gd name="T13" fmla="*/ 31 h 101"/>
                <a:gd name="T14" fmla="*/ 20 w 140"/>
                <a:gd name="T15" fmla="*/ 44 h 101"/>
                <a:gd name="T16" fmla="*/ 18 w 140"/>
                <a:gd name="T17" fmla="*/ 46 h 101"/>
                <a:gd name="T18" fmla="*/ 5 w 140"/>
                <a:gd name="T19" fmla="*/ 46 h 101"/>
                <a:gd name="T20" fmla="*/ 0 w 140"/>
                <a:gd name="T21" fmla="*/ 51 h 101"/>
                <a:gd name="T22" fmla="*/ 5 w 140"/>
                <a:gd name="T23" fmla="*/ 83 h 101"/>
                <a:gd name="T24" fmla="*/ 10 w 140"/>
                <a:gd name="T25" fmla="*/ 85 h 101"/>
                <a:gd name="T26" fmla="*/ 18 w 140"/>
                <a:gd name="T27" fmla="*/ 93 h 101"/>
                <a:gd name="T28" fmla="*/ 23 w 140"/>
                <a:gd name="T29" fmla="*/ 99 h 101"/>
                <a:gd name="T30" fmla="*/ 23 w 140"/>
                <a:gd name="T31" fmla="*/ 101 h 101"/>
                <a:gd name="T32" fmla="*/ 50 w 140"/>
                <a:gd name="T33" fmla="*/ 99 h 101"/>
                <a:gd name="T34" fmla="*/ 72 w 140"/>
                <a:gd name="T35" fmla="*/ 98 h 101"/>
                <a:gd name="T36" fmla="*/ 88 w 140"/>
                <a:gd name="T37" fmla="*/ 95 h 101"/>
                <a:gd name="T38" fmla="*/ 96 w 140"/>
                <a:gd name="T39" fmla="*/ 91 h 101"/>
                <a:gd name="T40" fmla="*/ 96 w 140"/>
                <a:gd name="T41" fmla="*/ 86 h 101"/>
                <a:gd name="T42" fmla="*/ 103 w 140"/>
                <a:gd name="T43" fmla="*/ 86 h 101"/>
                <a:gd name="T44" fmla="*/ 109 w 140"/>
                <a:gd name="T45" fmla="*/ 83 h 101"/>
                <a:gd name="T46" fmla="*/ 129 w 140"/>
                <a:gd name="T47" fmla="*/ 67 h 101"/>
                <a:gd name="T48" fmla="*/ 138 w 140"/>
                <a:gd name="T49" fmla="*/ 64 h 101"/>
                <a:gd name="T50" fmla="*/ 140 w 140"/>
                <a:gd name="T51" fmla="*/ 64 h 101"/>
                <a:gd name="T52" fmla="*/ 140 w 140"/>
                <a:gd name="T53" fmla="*/ 59 h 101"/>
                <a:gd name="T54" fmla="*/ 137 w 140"/>
                <a:gd name="T55" fmla="*/ 52 h 101"/>
                <a:gd name="T56" fmla="*/ 127 w 140"/>
                <a:gd name="T57" fmla="*/ 38 h 101"/>
                <a:gd name="T58" fmla="*/ 109 w 140"/>
                <a:gd name="T59" fmla="*/ 18 h 101"/>
                <a:gd name="T60" fmla="*/ 104 w 140"/>
                <a:gd name="T61" fmla="*/ 15 h 101"/>
                <a:gd name="T62" fmla="*/ 88 w 140"/>
                <a:gd name="T63" fmla="*/ 10 h 101"/>
                <a:gd name="T64" fmla="*/ 78 w 140"/>
                <a:gd name="T65" fmla="*/ 8 h 101"/>
                <a:gd name="T66" fmla="*/ 78 w 140"/>
                <a:gd name="T67" fmla="*/ 5 h 101"/>
                <a:gd name="T68" fmla="*/ 76 w 140"/>
                <a:gd name="T69" fmla="*/ 4 h 101"/>
                <a:gd name="T70" fmla="*/ 78 w 140"/>
                <a:gd name="T7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0" h="101">
                  <a:moveTo>
                    <a:pt x="78" y="0"/>
                  </a:moveTo>
                  <a:lnTo>
                    <a:pt x="41" y="23"/>
                  </a:lnTo>
                  <a:lnTo>
                    <a:pt x="41" y="26"/>
                  </a:lnTo>
                  <a:lnTo>
                    <a:pt x="41" y="25"/>
                  </a:lnTo>
                  <a:lnTo>
                    <a:pt x="34" y="26"/>
                  </a:lnTo>
                  <a:lnTo>
                    <a:pt x="31" y="26"/>
                  </a:lnTo>
                  <a:lnTo>
                    <a:pt x="29" y="31"/>
                  </a:lnTo>
                  <a:lnTo>
                    <a:pt x="20" y="44"/>
                  </a:lnTo>
                  <a:lnTo>
                    <a:pt x="18" y="46"/>
                  </a:lnTo>
                  <a:lnTo>
                    <a:pt x="5" y="46"/>
                  </a:lnTo>
                  <a:lnTo>
                    <a:pt x="0" y="51"/>
                  </a:lnTo>
                  <a:lnTo>
                    <a:pt x="5" y="83"/>
                  </a:lnTo>
                  <a:lnTo>
                    <a:pt x="10" y="85"/>
                  </a:lnTo>
                  <a:lnTo>
                    <a:pt x="18" y="93"/>
                  </a:lnTo>
                  <a:lnTo>
                    <a:pt x="23" y="99"/>
                  </a:lnTo>
                  <a:lnTo>
                    <a:pt x="23" y="101"/>
                  </a:lnTo>
                  <a:lnTo>
                    <a:pt x="50" y="99"/>
                  </a:lnTo>
                  <a:lnTo>
                    <a:pt x="72" y="98"/>
                  </a:lnTo>
                  <a:lnTo>
                    <a:pt x="88" y="95"/>
                  </a:lnTo>
                  <a:lnTo>
                    <a:pt x="96" y="91"/>
                  </a:lnTo>
                  <a:lnTo>
                    <a:pt x="96" y="86"/>
                  </a:lnTo>
                  <a:lnTo>
                    <a:pt x="103" y="86"/>
                  </a:lnTo>
                  <a:lnTo>
                    <a:pt x="109" y="83"/>
                  </a:lnTo>
                  <a:lnTo>
                    <a:pt x="129" y="67"/>
                  </a:lnTo>
                  <a:lnTo>
                    <a:pt x="138" y="64"/>
                  </a:lnTo>
                  <a:lnTo>
                    <a:pt x="140" y="64"/>
                  </a:lnTo>
                  <a:lnTo>
                    <a:pt x="140" y="59"/>
                  </a:lnTo>
                  <a:lnTo>
                    <a:pt x="137" y="52"/>
                  </a:lnTo>
                  <a:lnTo>
                    <a:pt x="127" y="38"/>
                  </a:lnTo>
                  <a:lnTo>
                    <a:pt x="109" y="18"/>
                  </a:lnTo>
                  <a:lnTo>
                    <a:pt x="104" y="15"/>
                  </a:lnTo>
                  <a:lnTo>
                    <a:pt x="88" y="10"/>
                  </a:lnTo>
                  <a:lnTo>
                    <a:pt x="78" y="8"/>
                  </a:lnTo>
                  <a:lnTo>
                    <a:pt x="78" y="5"/>
                  </a:lnTo>
                  <a:lnTo>
                    <a:pt x="76" y="4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79" name="Freeform 114">
              <a:extLst>
                <a:ext uri="{FF2B5EF4-FFF2-40B4-BE49-F238E27FC236}">
                  <a16:creationId xmlns:a16="http://schemas.microsoft.com/office/drawing/2014/main" id="{823BDA3D-2D10-4FB3-A223-99D645677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1" y="996"/>
              <a:ext cx="330" cy="202"/>
            </a:xfrm>
            <a:custGeom>
              <a:avLst/>
              <a:gdLst>
                <a:gd name="T0" fmla="*/ 217 w 217"/>
                <a:gd name="T1" fmla="*/ 57 h 131"/>
                <a:gd name="T2" fmla="*/ 202 w 217"/>
                <a:gd name="T3" fmla="*/ 49 h 131"/>
                <a:gd name="T4" fmla="*/ 179 w 217"/>
                <a:gd name="T5" fmla="*/ 32 h 131"/>
                <a:gd name="T6" fmla="*/ 165 w 217"/>
                <a:gd name="T7" fmla="*/ 23 h 131"/>
                <a:gd name="T8" fmla="*/ 156 w 217"/>
                <a:gd name="T9" fmla="*/ 21 h 131"/>
                <a:gd name="T10" fmla="*/ 147 w 217"/>
                <a:gd name="T11" fmla="*/ 18 h 131"/>
                <a:gd name="T12" fmla="*/ 127 w 217"/>
                <a:gd name="T13" fmla="*/ 11 h 131"/>
                <a:gd name="T14" fmla="*/ 119 w 217"/>
                <a:gd name="T15" fmla="*/ 8 h 131"/>
                <a:gd name="T16" fmla="*/ 116 w 217"/>
                <a:gd name="T17" fmla="*/ 1 h 131"/>
                <a:gd name="T18" fmla="*/ 69 w 217"/>
                <a:gd name="T19" fmla="*/ 0 h 131"/>
                <a:gd name="T20" fmla="*/ 56 w 217"/>
                <a:gd name="T21" fmla="*/ 0 h 131"/>
                <a:gd name="T22" fmla="*/ 43 w 217"/>
                <a:gd name="T23" fmla="*/ 1 h 131"/>
                <a:gd name="T24" fmla="*/ 33 w 217"/>
                <a:gd name="T25" fmla="*/ 5 h 131"/>
                <a:gd name="T26" fmla="*/ 25 w 217"/>
                <a:gd name="T27" fmla="*/ 11 h 131"/>
                <a:gd name="T28" fmla="*/ 8 w 217"/>
                <a:gd name="T29" fmla="*/ 29 h 131"/>
                <a:gd name="T30" fmla="*/ 5 w 217"/>
                <a:gd name="T31" fmla="*/ 36 h 131"/>
                <a:gd name="T32" fmla="*/ 5 w 217"/>
                <a:gd name="T33" fmla="*/ 39 h 131"/>
                <a:gd name="T34" fmla="*/ 2 w 217"/>
                <a:gd name="T35" fmla="*/ 39 h 131"/>
                <a:gd name="T36" fmla="*/ 0 w 217"/>
                <a:gd name="T37" fmla="*/ 44 h 131"/>
                <a:gd name="T38" fmla="*/ 0 w 217"/>
                <a:gd name="T39" fmla="*/ 50 h 131"/>
                <a:gd name="T40" fmla="*/ 10 w 217"/>
                <a:gd name="T41" fmla="*/ 81 h 131"/>
                <a:gd name="T42" fmla="*/ 25 w 217"/>
                <a:gd name="T43" fmla="*/ 81 h 131"/>
                <a:gd name="T44" fmla="*/ 18 w 217"/>
                <a:gd name="T45" fmla="*/ 81 h 131"/>
                <a:gd name="T46" fmla="*/ 25 w 217"/>
                <a:gd name="T47" fmla="*/ 88 h 131"/>
                <a:gd name="T48" fmla="*/ 25 w 217"/>
                <a:gd name="T49" fmla="*/ 89 h 131"/>
                <a:gd name="T50" fmla="*/ 33 w 217"/>
                <a:gd name="T51" fmla="*/ 89 h 131"/>
                <a:gd name="T52" fmla="*/ 33 w 217"/>
                <a:gd name="T53" fmla="*/ 94 h 131"/>
                <a:gd name="T54" fmla="*/ 34 w 217"/>
                <a:gd name="T55" fmla="*/ 91 h 131"/>
                <a:gd name="T56" fmla="*/ 39 w 217"/>
                <a:gd name="T57" fmla="*/ 94 h 131"/>
                <a:gd name="T58" fmla="*/ 43 w 217"/>
                <a:gd name="T59" fmla="*/ 94 h 131"/>
                <a:gd name="T60" fmla="*/ 43 w 217"/>
                <a:gd name="T61" fmla="*/ 99 h 131"/>
                <a:gd name="T62" fmla="*/ 78 w 217"/>
                <a:gd name="T63" fmla="*/ 89 h 131"/>
                <a:gd name="T64" fmla="*/ 80 w 217"/>
                <a:gd name="T65" fmla="*/ 91 h 131"/>
                <a:gd name="T66" fmla="*/ 90 w 217"/>
                <a:gd name="T67" fmla="*/ 92 h 131"/>
                <a:gd name="T68" fmla="*/ 122 w 217"/>
                <a:gd name="T69" fmla="*/ 97 h 131"/>
                <a:gd name="T70" fmla="*/ 143 w 217"/>
                <a:gd name="T71" fmla="*/ 97 h 131"/>
                <a:gd name="T72" fmla="*/ 148 w 217"/>
                <a:gd name="T73" fmla="*/ 101 h 131"/>
                <a:gd name="T74" fmla="*/ 171 w 217"/>
                <a:gd name="T75" fmla="*/ 122 h 131"/>
                <a:gd name="T76" fmla="*/ 179 w 217"/>
                <a:gd name="T77" fmla="*/ 128 h 131"/>
                <a:gd name="T78" fmla="*/ 189 w 217"/>
                <a:gd name="T79" fmla="*/ 131 h 131"/>
                <a:gd name="T80" fmla="*/ 191 w 217"/>
                <a:gd name="T81" fmla="*/ 123 h 131"/>
                <a:gd name="T82" fmla="*/ 200 w 217"/>
                <a:gd name="T83" fmla="*/ 114 h 131"/>
                <a:gd name="T84" fmla="*/ 204 w 217"/>
                <a:gd name="T85" fmla="*/ 109 h 131"/>
                <a:gd name="T86" fmla="*/ 204 w 217"/>
                <a:gd name="T87" fmla="*/ 99 h 131"/>
                <a:gd name="T88" fmla="*/ 207 w 217"/>
                <a:gd name="T89" fmla="*/ 99 h 131"/>
                <a:gd name="T90" fmla="*/ 207 w 217"/>
                <a:gd name="T91" fmla="*/ 62 h 131"/>
                <a:gd name="T92" fmla="*/ 217 w 217"/>
                <a:gd name="T93" fmla="*/ 5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7" h="131">
                  <a:moveTo>
                    <a:pt x="217" y="57"/>
                  </a:moveTo>
                  <a:lnTo>
                    <a:pt x="202" y="49"/>
                  </a:lnTo>
                  <a:lnTo>
                    <a:pt x="179" y="32"/>
                  </a:lnTo>
                  <a:lnTo>
                    <a:pt x="165" y="23"/>
                  </a:lnTo>
                  <a:lnTo>
                    <a:pt x="156" y="21"/>
                  </a:lnTo>
                  <a:lnTo>
                    <a:pt x="147" y="18"/>
                  </a:lnTo>
                  <a:lnTo>
                    <a:pt x="127" y="11"/>
                  </a:lnTo>
                  <a:lnTo>
                    <a:pt x="119" y="8"/>
                  </a:lnTo>
                  <a:lnTo>
                    <a:pt x="116" y="1"/>
                  </a:lnTo>
                  <a:lnTo>
                    <a:pt x="69" y="0"/>
                  </a:lnTo>
                  <a:lnTo>
                    <a:pt x="56" y="0"/>
                  </a:lnTo>
                  <a:lnTo>
                    <a:pt x="43" y="1"/>
                  </a:lnTo>
                  <a:lnTo>
                    <a:pt x="33" y="5"/>
                  </a:lnTo>
                  <a:lnTo>
                    <a:pt x="25" y="11"/>
                  </a:lnTo>
                  <a:lnTo>
                    <a:pt x="8" y="29"/>
                  </a:lnTo>
                  <a:lnTo>
                    <a:pt x="5" y="36"/>
                  </a:lnTo>
                  <a:lnTo>
                    <a:pt x="5" y="39"/>
                  </a:lnTo>
                  <a:lnTo>
                    <a:pt x="2" y="39"/>
                  </a:lnTo>
                  <a:lnTo>
                    <a:pt x="0" y="44"/>
                  </a:lnTo>
                  <a:lnTo>
                    <a:pt x="0" y="50"/>
                  </a:lnTo>
                  <a:lnTo>
                    <a:pt x="10" y="81"/>
                  </a:lnTo>
                  <a:lnTo>
                    <a:pt x="25" y="81"/>
                  </a:lnTo>
                  <a:lnTo>
                    <a:pt x="18" y="81"/>
                  </a:lnTo>
                  <a:lnTo>
                    <a:pt x="25" y="88"/>
                  </a:lnTo>
                  <a:lnTo>
                    <a:pt x="25" y="89"/>
                  </a:lnTo>
                  <a:lnTo>
                    <a:pt x="33" y="89"/>
                  </a:lnTo>
                  <a:lnTo>
                    <a:pt x="33" y="94"/>
                  </a:lnTo>
                  <a:lnTo>
                    <a:pt x="34" y="91"/>
                  </a:lnTo>
                  <a:lnTo>
                    <a:pt x="39" y="94"/>
                  </a:lnTo>
                  <a:lnTo>
                    <a:pt x="43" y="94"/>
                  </a:lnTo>
                  <a:lnTo>
                    <a:pt x="43" y="99"/>
                  </a:lnTo>
                  <a:lnTo>
                    <a:pt x="78" y="89"/>
                  </a:lnTo>
                  <a:lnTo>
                    <a:pt x="80" y="91"/>
                  </a:lnTo>
                  <a:lnTo>
                    <a:pt x="90" y="92"/>
                  </a:lnTo>
                  <a:lnTo>
                    <a:pt x="122" y="97"/>
                  </a:lnTo>
                  <a:lnTo>
                    <a:pt x="143" y="97"/>
                  </a:lnTo>
                  <a:lnTo>
                    <a:pt x="148" y="101"/>
                  </a:lnTo>
                  <a:lnTo>
                    <a:pt x="171" y="122"/>
                  </a:lnTo>
                  <a:lnTo>
                    <a:pt x="179" y="128"/>
                  </a:lnTo>
                  <a:lnTo>
                    <a:pt x="189" y="131"/>
                  </a:lnTo>
                  <a:lnTo>
                    <a:pt x="191" y="123"/>
                  </a:lnTo>
                  <a:lnTo>
                    <a:pt x="200" y="114"/>
                  </a:lnTo>
                  <a:lnTo>
                    <a:pt x="204" y="109"/>
                  </a:lnTo>
                  <a:lnTo>
                    <a:pt x="204" y="99"/>
                  </a:lnTo>
                  <a:lnTo>
                    <a:pt x="207" y="99"/>
                  </a:lnTo>
                  <a:lnTo>
                    <a:pt x="207" y="62"/>
                  </a:lnTo>
                  <a:lnTo>
                    <a:pt x="217" y="57"/>
                  </a:lnTo>
                  <a:close/>
                </a:path>
              </a:pathLst>
            </a:custGeom>
            <a:solidFill>
              <a:schemeClr val="accent6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80" name="Freeform 115">
              <a:extLst>
                <a:ext uri="{FF2B5EF4-FFF2-40B4-BE49-F238E27FC236}">
                  <a16:creationId xmlns:a16="http://schemas.microsoft.com/office/drawing/2014/main" id="{C6CA908C-105A-442F-858E-A3562F701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" y="1537"/>
              <a:ext cx="218" cy="201"/>
            </a:xfrm>
            <a:custGeom>
              <a:avLst/>
              <a:gdLst>
                <a:gd name="T0" fmla="*/ 117 w 144"/>
                <a:gd name="T1" fmla="*/ 125 h 130"/>
                <a:gd name="T2" fmla="*/ 71 w 144"/>
                <a:gd name="T3" fmla="*/ 110 h 130"/>
                <a:gd name="T4" fmla="*/ 63 w 144"/>
                <a:gd name="T5" fmla="*/ 107 h 130"/>
                <a:gd name="T6" fmla="*/ 22 w 144"/>
                <a:gd name="T7" fmla="*/ 76 h 130"/>
                <a:gd name="T8" fmla="*/ 18 w 144"/>
                <a:gd name="T9" fmla="*/ 76 h 130"/>
                <a:gd name="T10" fmla="*/ 4 w 144"/>
                <a:gd name="T11" fmla="*/ 76 h 130"/>
                <a:gd name="T12" fmla="*/ 4 w 144"/>
                <a:gd name="T13" fmla="*/ 66 h 130"/>
                <a:gd name="T14" fmla="*/ 0 w 144"/>
                <a:gd name="T15" fmla="*/ 62 h 130"/>
                <a:gd name="T16" fmla="*/ 0 w 144"/>
                <a:gd name="T17" fmla="*/ 57 h 130"/>
                <a:gd name="T18" fmla="*/ 0 w 144"/>
                <a:gd name="T19" fmla="*/ 49 h 130"/>
                <a:gd name="T20" fmla="*/ 4 w 144"/>
                <a:gd name="T21" fmla="*/ 40 h 130"/>
                <a:gd name="T22" fmla="*/ 40 w 144"/>
                <a:gd name="T23" fmla="*/ 0 h 130"/>
                <a:gd name="T24" fmla="*/ 50 w 144"/>
                <a:gd name="T25" fmla="*/ 0 h 130"/>
                <a:gd name="T26" fmla="*/ 50 w 144"/>
                <a:gd name="T27" fmla="*/ 13 h 130"/>
                <a:gd name="T28" fmla="*/ 55 w 144"/>
                <a:gd name="T29" fmla="*/ 16 h 130"/>
                <a:gd name="T30" fmla="*/ 55 w 144"/>
                <a:gd name="T31" fmla="*/ 23 h 130"/>
                <a:gd name="T32" fmla="*/ 58 w 144"/>
                <a:gd name="T33" fmla="*/ 26 h 130"/>
                <a:gd name="T34" fmla="*/ 91 w 144"/>
                <a:gd name="T35" fmla="*/ 31 h 130"/>
                <a:gd name="T36" fmla="*/ 99 w 144"/>
                <a:gd name="T37" fmla="*/ 36 h 130"/>
                <a:gd name="T38" fmla="*/ 104 w 144"/>
                <a:gd name="T39" fmla="*/ 44 h 130"/>
                <a:gd name="T40" fmla="*/ 107 w 144"/>
                <a:gd name="T41" fmla="*/ 49 h 130"/>
                <a:gd name="T42" fmla="*/ 107 w 144"/>
                <a:gd name="T43" fmla="*/ 53 h 130"/>
                <a:gd name="T44" fmla="*/ 112 w 144"/>
                <a:gd name="T45" fmla="*/ 57 h 130"/>
                <a:gd name="T46" fmla="*/ 140 w 144"/>
                <a:gd name="T47" fmla="*/ 66 h 130"/>
                <a:gd name="T48" fmla="*/ 140 w 144"/>
                <a:gd name="T49" fmla="*/ 76 h 130"/>
                <a:gd name="T50" fmla="*/ 140 w 144"/>
                <a:gd name="T51" fmla="*/ 79 h 130"/>
                <a:gd name="T52" fmla="*/ 144 w 144"/>
                <a:gd name="T53" fmla="*/ 84 h 130"/>
                <a:gd name="T54" fmla="*/ 144 w 144"/>
                <a:gd name="T55" fmla="*/ 120 h 130"/>
                <a:gd name="T56" fmla="*/ 135 w 144"/>
                <a:gd name="T57" fmla="*/ 120 h 130"/>
                <a:gd name="T58" fmla="*/ 122 w 144"/>
                <a:gd name="T59" fmla="*/ 130 h 130"/>
                <a:gd name="T60" fmla="*/ 117 w 144"/>
                <a:gd name="T61" fmla="*/ 12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4" h="130">
                  <a:moveTo>
                    <a:pt x="117" y="125"/>
                  </a:moveTo>
                  <a:lnTo>
                    <a:pt x="71" y="110"/>
                  </a:lnTo>
                  <a:lnTo>
                    <a:pt x="63" y="107"/>
                  </a:lnTo>
                  <a:lnTo>
                    <a:pt x="22" y="76"/>
                  </a:lnTo>
                  <a:lnTo>
                    <a:pt x="18" y="76"/>
                  </a:lnTo>
                  <a:lnTo>
                    <a:pt x="4" y="76"/>
                  </a:lnTo>
                  <a:lnTo>
                    <a:pt x="4" y="66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49"/>
                  </a:lnTo>
                  <a:lnTo>
                    <a:pt x="4" y="40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0" y="13"/>
                  </a:lnTo>
                  <a:lnTo>
                    <a:pt x="55" y="16"/>
                  </a:lnTo>
                  <a:lnTo>
                    <a:pt x="55" y="23"/>
                  </a:lnTo>
                  <a:lnTo>
                    <a:pt x="58" y="26"/>
                  </a:lnTo>
                  <a:lnTo>
                    <a:pt x="91" y="31"/>
                  </a:lnTo>
                  <a:lnTo>
                    <a:pt x="99" y="36"/>
                  </a:lnTo>
                  <a:lnTo>
                    <a:pt x="104" y="44"/>
                  </a:lnTo>
                  <a:lnTo>
                    <a:pt x="107" y="49"/>
                  </a:lnTo>
                  <a:lnTo>
                    <a:pt x="107" y="53"/>
                  </a:lnTo>
                  <a:lnTo>
                    <a:pt x="112" y="57"/>
                  </a:lnTo>
                  <a:lnTo>
                    <a:pt x="140" y="66"/>
                  </a:lnTo>
                  <a:lnTo>
                    <a:pt x="140" y="76"/>
                  </a:lnTo>
                  <a:lnTo>
                    <a:pt x="140" y="79"/>
                  </a:lnTo>
                  <a:lnTo>
                    <a:pt x="144" y="84"/>
                  </a:lnTo>
                  <a:lnTo>
                    <a:pt x="144" y="120"/>
                  </a:lnTo>
                  <a:lnTo>
                    <a:pt x="135" y="120"/>
                  </a:lnTo>
                  <a:lnTo>
                    <a:pt x="122" y="130"/>
                  </a:lnTo>
                  <a:lnTo>
                    <a:pt x="117" y="125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81" name="Freeform 116">
              <a:extLst>
                <a:ext uri="{FF2B5EF4-FFF2-40B4-BE49-F238E27FC236}">
                  <a16:creationId xmlns:a16="http://schemas.microsoft.com/office/drawing/2014/main" id="{B06410A8-2CC9-4F9D-8D83-EBC49A435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5" y="1329"/>
              <a:ext cx="167" cy="284"/>
            </a:xfrm>
            <a:custGeom>
              <a:avLst/>
              <a:gdLst>
                <a:gd name="T0" fmla="*/ 57 w 110"/>
                <a:gd name="T1" fmla="*/ 179 h 184"/>
                <a:gd name="T2" fmla="*/ 44 w 110"/>
                <a:gd name="T3" fmla="*/ 175 h 184"/>
                <a:gd name="T4" fmla="*/ 35 w 110"/>
                <a:gd name="T5" fmla="*/ 162 h 184"/>
                <a:gd name="T6" fmla="*/ 21 w 110"/>
                <a:gd name="T7" fmla="*/ 148 h 184"/>
                <a:gd name="T8" fmla="*/ 21 w 110"/>
                <a:gd name="T9" fmla="*/ 135 h 184"/>
                <a:gd name="T10" fmla="*/ 16 w 110"/>
                <a:gd name="T11" fmla="*/ 125 h 184"/>
                <a:gd name="T12" fmla="*/ 11 w 110"/>
                <a:gd name="T13" fmla="*/ 109 h 184"/>
                <a:gd name="T14" fmla="*/ 8 w 110"/>
                <a:gd name="T15" fmla="*/ 102 h 184"/>
                <a:gd name="T16" fmla="*/ 8 w 110"/>
                <a:gd name="T17" fmla="*/ 89 h 184"/>
                <a:gd name="T18" fmla="*/ 3 w 110"/>
                <a:gd name="T19" fmla="*/ 86 h 184"/>
                <a:gd name="T20" fmla="*/ 3 w 110"/>
                <a:gd name="T21" fmla="*/ 70 h 184"/>
                <a:gd name="T22" fmla="*/ 0 w 110"/>
                <a:gd name="T23" fmla="*/ 67 h 184"/>
                <a:gd name="T24" fmla="*/ 3 w 110"/>
                <a:gd name="T25" fmla="*/ 32 h 184"/>
                <a:gd name="T26" fmla="*/ 3 w 110"/>
                <a:gd name="T27" fmla="*/ 26 h 184"/>
                <a:gd name="T28" fmla="*/ 21 w 110"/>
                <a:gd name="T29" fmla="*/ 0 h 184"/>
                <a:gd name="T30" fmla="*/ 26 w 110"/>
                <a:gd name="T31" fmla="*/ 0 h 184"/>
                <a:gd name="T32" fmla="*/ 79 w 110"/>
                <a:gd name="T33" fmla="*/ 0 h 184"/>
                <a:gd name="T34" fmla="*/ 79 w 110"/>
                <a:gd name="T35" fmla="*/ 10 h 184"/>
                <a:gd name="T36" fmla="*/ 87 w 110"/>
                <a:gd name="T37" fmla="*/ 21 h 184"/>
                <a:gd name="T38" fmla="*/ 83 w 110"/>
                <a:gd name="T39" fmla="*/ 32 h 184"/>
                <a:gd name="T40" fmla="*/ 73 w 110"/>
                <a:gd name="T41" fmla="*/ 36 h 184"/>
                <a:gd name="T42" fmla="*/ 70 w 110"/>
                <a:gd name="T43" fmla="*/ 44 h 184"/>
                <a:gd name="T44" fmla="*/ 70 w 110"/>
                <a:gd name="T45" fmla="*/ 58 h 184"/>
                <a:gd name="T46" fmla="*/ 73 w 110"/>
                <a:gd name="T47" fmla="*/ 63 h 184"/>
                <a:gd name="T48" fmla="*/ 92 w 110"/>
                <a:gd name="T49" fmla="*/ 76 h 184"/>
                <a:gd name="T50" fmla="*/ 92 w 110"/>
                <a:gd name="T51" fmla="*/ 86 h 184"/>
                <a:gd name="T52" fmla="*/ 92 w 110"/>
                <a:gd name="T53" fmla="*/ 112 h 184"/>
                <a:gd name="T54" fmla="*/ 96 w 110"/>
                <a:gd name="T55" fmla="*/ 117 h 184"/>
                <a:gd name="T56" fmla="*/ 96 w 110"/>
                <a:gd name="T57" fmla="*/ 122 h 184"/>
                <a:gd name="T58" fmla="*/ 105 w 110"/>
                <a:gd name="T59" fmla="*/ 125 h 184"/>
                <a:gd name="T60" fmla="*/ 110 w 110"/>
                <a:gd name="T61" fmla="*/ 130 h 184"/>
                <a:gd name="T62" fmla="*/ 110 w 110"/>
                <a:gd name="T63" fmla="*/ 140 h 184"/>
                <a:gd name="T64" fmla="*/ 87 w 110"/>
                <a:gd name="T65" fmla="*/ 166 h 184"/>
                <a:gd name="T66" fmla="*/ 83 w 110"/>
                <a:gd name="T67" fmla="*/ 166 h 184"/>
                <a:gd name="T68" fmla="*/ 79 w 110"/>
                <a:gd name="T69" fmla="*/ 184 h 184"/>
                <a:gd name="T70" fmla="*/ 70 w 110"/>
                <a:gd name="T71" fmla="*/ 184 h 184"/>
                <a:gd name="T72" fmla="*/ 61 w 110"/>
                <a:gd name="T73" fmla="*/ 184 h 184"/>
                <a:gd name="T74" fmla="*/ 57 w 110"/>
                <a:gd name="T75" fmla="*/ 17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" h="184">
                  <a:moveTo>
                    <a:pt x="57" y="179"/>
                  </a:moveTo>
                  <a:lnTo>
                    <a:pt x="44" y="175"/>
                  </a:lnTo>
                  <a:lnTo>
                    <a:pt x="35" y="162"/>
                  </a:lnTo>
                  <a:lnTo>
                    <a:pt x="21" y="148"/>
                  </a:lnTo>
                  <a:lnTo>
                    <a:pt x="21" y="135"/>
                  </a:lnTo>
                  <a:lnTo>
                    <a:pt x="16" y="125"/>
                  </a:lnTo>
                  <a:lnTo>
                    <a:pt x="11" y="109"/>
                  </a:lnTo>
                  <a:lnTo>
                    <a:pt x="8" y="102"/>
                  </a:lnTo>
                  <a:lnTo>
                    <a:pt x="8" y="89"/>
                  </a:lnTo>
                  <a:lnTo>
                    <a:pt x="3" y="86"/>
                  </a:lnTo>
                  <a:lnTo>
                    <a:pt x="3" y="70"/>
                  </a:lnTo>
                  <a:lnTo>
                    <a:pt x="0" y="67"/>
                  </a:lnTo>
                  <a:lnTo>
                    <a:pt x="3" y="32"/>
                  </a:lnTo>
                  <a:lnTo>
                    <a:pt x="3" y="26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79" y="0"/>
                  </a:lnTo>
                  <a:lnTo>
                    <a:pt x="79" y="10"/>
                  </a:lnTo>
                  <a:lnTo>
                    <a:pt x="87" y="21"/>
                  </a:lnTo>
                  <a:lnTo>
                    <a:pt x="83" y="32"/>
                  </a:lnTo>
                  <a:lnTo>
                    <a:pt x="73" y="36"/>
                  </a:lnTo>
                  <a:lnTo>
                    <a:pt x="70" y="44"/>
                  </a:lnTo>
                  <a:lnTo>
                    <a:pt x="70" y="58"/>
                  </a:lnTo>
                  <a:lnTo>
                    <a:pt x="73" y="63"/>
                  </a:lnTo>
                  <a:lnTo>
                    <a:pt x="92" y="76"/>
                  </a:lnTo>
                  <a:lnTo>
                    <a:pt x="92" y="86"/>
                  </a:lnTo>
                  <a:lnTo>
                    <a:pt x="92" y="112"/>
                  </a:lnTo>
                  <a:lnTo>
                    <a:pt x="96" y="117"/>
                  </a:lnTo>
                  <a:lnTo>
                    <a:pt x="96" y="122"/>
                  </a:lnTo>
                  <a:lnTo>
                    <a:pt x="105" y="125"/>
                  </a:lnTo>
                  <a:lnTo>
                    <a:pt x="110" y="130"/>
                  </a:lnTo>
                  <a:lnTo>
                    <a:pt x="110" y="140"/>
                  </a:lnTo>
                  <a:lnTo>
                    <a:pt x="87" y="166"/>
                  </a:lnTo>
                  <a:lnTo>
                    <a:pt x="83" y="166"/>
                  </a:lnTo>
                  <a:lnTo>
                    <a:pt x="79" y="184"/>
                  </a:lnTo>
                  <a:lnTo>
                    <a:pt x="70" y="184"/>
                  </a:lnTo>
                  <a:lnTo>
                    <a:pt x="61" y="184"/>
                  </a:lnTo>
                  <a:lnTo>
                    <a:pt x="57" y="179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82" name="Freeform 117">
              <a:extLst>
                <a:ext uri="{FF2B5EF4-FFF2-40B4-BE49-F238E27FC236}">
                  <a16:creationId xmlns:a16="http://schemas.microsoft.com/office/drawing/2014/main" id="{2AA2AC33-8C5C-4927-A589-250C9B557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" y="1397"/>
              <a:ext cx="167" cy="216"/>
            </a:xfrm>
            <a:custGeom>
              <a:avLst/>
              <a:gdLst>
                <a:gd name="T0" fmla="*/ 36 w 110"/>
                <a:gd name="T1" fmla="*/ 135 h 140"/>
                <a:gd name="T2" fmla="*/ 0 w 110"/>
                <a:gd name="T3" fmla="*/ 104 h 140"/>
                <a:gd name="T4" fmla="*/ 0 w 110"/>
                <a:gd name="T5" fmla="*/ 99 h 140"/>
                <a:gd name="T6" fmla="*/ 5 w 110"/>
                <a:gd name="T7" fmla="*/ 81 h 140"/>
                <a:gd name="T8" fmla="*/ 13 w 110"/>
                <a:gd name="T9" fmla="*/ 81 h 140"/>
                <a:gd name="T10" fmla="*/ 23 w 110"/>
                <a:gd name="T11" fmla="*/ 81 h 140"/>
                <a:gd name="T12" fmla="*/ 26 w 110"/>
                <a:gd name="T13" fmla="*/ 78 h 140"/>
                <a:gd name="T14" fmla="*/ 44 w 110"/>
                <a:gd name="T15" fmla="*/ 50 h 140"/>
                <a:gd name="T16" fmla="*/ 44 w 110"/>
                <a:gd name="T17" fmla="*/ 45 h 140"/>
                <a:gd name="T18" fmla="*/ 44 w 110"/>
                <a:gd name="T19" fmla="*/ 32 h 140"/>
                <a:gd name="T20" fmla="*/ 41 w 110"/>
                <a:gd name="T21" fmla="*/ 26 h 140"/>
                <a:gd name="T22" fmla="*/ 44 w 110"/>
                <a:gd name="T23" fmla="*/ 5 h 140"/>
                <a:gd name="T24" fmla="*/ 52 w 110"/>
                <a:gd name="T25" fmla="*/ 5 h 140"/>
                <a:gd name="T26" fmla="*/ 58 w 110"/>
                <a:gd name="T27" fmla="*/ 0 h 140"/>
                <a:gd name="T28" fmla="*/ 63 w 110"/>
                <a:gd name="T29" fmla="*/ 0 h 140"/>
                <a:gd name="T30" fmla="*/ 75 w 110"/>
                <a:gd name="T31" fmla="*/ 0 h 140"/>
                <a:gd name="T32" fmla="*/ 84 w 110"/>
                <a:gd name="T33" fmla="*/ 5 h 140"/>
                <a:gd name="T34" fmla="*/ 110 w 110"/>
                <a:gd name="T35" fmla="*/ 24 h 140"/>
                <a:gd name="T36" fmla="*/ 110 w 110"/>
                <a:gd name="T37" fmla="*/ 26 h 140"/>
                <a:gd name="T38" fmla="*/ 110 w 110"/>
                <a:gd name="T39" fmla="*/ 45 h 140"/>
                <a:gd name="T40" fmla="*/ 106 w 110"/>
                <a:gd name="T41" fmla="*/ 55 h 140"/>
                <a:gd name="T42" fmla="*/ 67 w 110"/>
                <a:gd name="T43" fmla="*/ 140 h 140"/>
                <a:gd name="T44" fmla="*/ 63 w 110"/>
                <a:gd name="T45" fmla="*/ 140 h 140"/>
                <a:gd name="T46" fmla="*/ 41 w 110"/>
                <a:gd name="T47" fmla="*/ 140 h 140"/>
                <a:gd name="T48" fmla="*/ 36 w 110"/>
                <a:gd name="T49" fmla="*/ 13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0" h="140">
                  <a:moveTo>
                    <a:pt x="36" y="135"/>
                  </a:moveTo>
                  <a:lnTo>
                    <a:pt x="0" y="104"/>
                  </a:lnTo>
                  <a:lnTo>
                    <a:pt x="0" y="99"/>
                  </a:lnTo>
                  <a:lnTo>
                    <a:pt x="5" y="81"/>
                  </a:lnTo>
                  <a:lnTo>
                    <a:pt x="13" y="81"/>
                  </a:lnTo>
                  <a:lnTo>
                    <a:pt x="23" y="81"/>
                  </a:lnTo>
                  <a:lnTo>
                    <a:pt x="26" y="78"/>
                  </a:lnTo>
                  <a:lnTo>
                    <a:pt x="44" y="50"/>
                  </a:lnTo>
                  <a:lnTo>
                    <a:pt x="44" y="45"/>
                  </a:lnTo>
                  <a:lnTo>
                    <a:pt x="44" y="32"/>
                  </a:lnTo>
                  <a:lnTo>
                    <a:pt x="41" y="26"/>
                  </a:lnTo>
                  <a:lnTo>
                    <a:pt x="44" y="5"/>
                  </a:lnTo>
                  <a:lnTo>
                    <a:pt x="52" y="5"/>
                  </a:lnTo>
                  <a:lnTo>
                    <a:pt x="58" y="0"/>
                  </a:lnTo>
                  <a:lnTo>
                    <a:pt x="63" y="0"/>
                  </a:lnTo>
                  <a:lnTo>
                    <a:pt x="75" y="0"/>
                  </a:lnTo>
                  <a:lnTo>
                    <a:pt x="84" y="5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45"/>
                  </a:lnTo>
                  <a:lnTo>
                    <a:pt x="106" y="55"/>
                  </a:lnTo>
                  <a:lnTo>
                    <a:pt x="67" y="140"/>
                  </a:lnTo>
                  <a:lnTo>
                    <a:pt x="63" y="140"/>
                  </a:lnTo>
                  <a:lnTo>
                    <a:pt x="41" y="140"/>
                  </a:lnTo>
                  <a:lnTo>
                    <a:pt x="36" y="135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83" name="Freeform 118">
              <a:extLst>
                <a:ext uri="{FF2B5EF4-FFF2-40B4-BE49-F238E27FC236}">
                  <a16:creationId xmlns:a16="http://schemas.microsoft.com/office/drawing/2014/main" id="{7A690847-5DC5-45DC-AF3A-2B6390F8D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" y="1184"/>
              <a:ext cx="320" cy="361"/>
            </a:xfrm>
            <a:custGeom>
              <a:avLst/>
              <a:gdLst>
                <a:gd name="T0" fmla="*/ 81 w 211"/>
                <a:gd name="T1" fmla="*/ 229 h 234"/>
                <a:gd name="T2" fmla="*/ 45 w 211"/>
                <a:gd name="T3" fmla="*/ 203 h 234"/>
                <a:gd name="T4" fmla="*/ 22 w 211"/>
                <a:gd name="T5" fmla="*/ 188 h 234"/>
                <a:gd name="T6" fmla="*/ 9 w 211"/>
                <a:gd name="T7" fmla="*/ 165 h 234"/>
                <a:gd name="T8" fmla="*/ 4 w 211"/>
                <a:gd name="T9" fmla="*/ 143 h 234"/>
                <a:gd name="T10" fmla="*/ 0 w 211"/>
                <a:gd name="T11" fmla="*/ 135 h 234"/>
                <a:gd name="T12" fmla="*/ 9 w 211"/>
                <a:gd name="T13" fmla="*/ 74 h 234"/>
                <a:gd name="T14" fmla="*/ 14 w 211"/>
                <a:gd name="T15" fmla="*/ 58 h 234"/>
                <a:gd name="T16" fmla="*/ 35 w 211"/>
                <a:gd name="T17" fmla="*/ 22 h 234"/>
                <a:gd name="T18" fmla="*/ 63 w 211"/>
                <a:gd name="T19" fmla="*/ 8 h 234"/>
                <a:gd name="T20" fmla="*/ 99 w 211"/>
                <a:gd name="T21" fmla="*/ 5 h 234"/>
                <a:gd name="T22" fmla="*/ 167 w 211"/>
                <a:gd name="T23" fmla="*/ 8 h 234"/>
                <a:gd name="T24" fmla="*/ 175 w 211"/>
                <a:gd name="T25" fmla="*/ 26 h 234"/>
                <a:gd name="T26" fmla="*/ 190 w 211"/>
                <a:gd name="T27" fmla="*/ 34 h 234"/>
                <a:gd name="T28" fmla="*/ 162 w 211"/>
                <a:gd name="T29" fmla="*/ 26 h 234"/>
                <a:gd name="T30" fmla="*/ 86 w 211"/>
                <a:gd name="T31" fmla="*/ 13 h 234"/>
                <a:gd name="T32" fmla="*/ 76 w 211"/>
                <a:gd name="T33" fmla="*/ 18 h 234"/>
                <a:gd name="T34" fmla="*/ 22 w 211"/>
                <a:gd name="T35" fmla="*/ 61 h 234"/>
                <a:gd name="T36" fmla="*/ 14 w 211"/>
                <a:gd name="T37" fmla="*/ 120 h 234"/>
                <a:gd name="T38" fmla="*/ 19 w 211"/>
                <a:gd name="T39" fmla="*/ 138 h 234"/>
                <a:gd name="T40" fmla="*/ 22 w 211"/>
                <a:gd name="T41" fmla="*/ 165 h 234"/>
                <a:gd name="T42" fmla="*/ 68 w 211"/>
                <a:gd name="T43" fmla="*/ 196 h 234"/>
                <a:gd name="T44" fmla="*/ 73 w 211"/>
                <a:gd name="T45" fmla="*/ 206 h 234"/>
                <a:gd name="T46" fmla="*/ 126 w 211"/>
                <a:gd name="T47" fmla="*/ 216 h 234"/>
                <a:gd name="T48" fmla="*/ 149 w 211"/>
                <a:gd name="T49" fmla="*/ 209 h 234"/>
                <a:gd name="T50" fmla="*/ 175 w 211"/>
                <a:gd name="T51" fmla="*/ 196 h 234"/>
                <a:gd name="T52" fmla="*/ 193 w 211"/>
                <a:gd name="T53" fmla="*/ 97 h 234"/>
                <a:gd name="T54" fmla="*/ 190 w 211"/>
                <a:gd name="T55" fmla="*/ 61 h 234"/>
                <a:gd name="T56" fmla="*/ 208 w 211"/>
                <a:gd name="T57" fmla="*/ 87 h 234"/>
                <a:gd name="T58" fmla="*/ 198 w 211"/>
                <a:gd name="T59" fmla="*/ 193 h 234"/>
                <a:gd name="T60" fmla="*/ 170 w 211"/>
                <a:gd name="T61" fmla="*/ 216 h 234"/>
                <a:gd name="T62" fmla="*/ 152 w 211"/>
                <a:gd name="T63" fmla="*/ 219 h 234"/>
                <a:gd name="T64" fmla="*/ 109 w 211"/>
                <a:gd name="T65" fmla="*/ 229 h 234"/>
                <a:gd name="T66" fmla="*/ 99 w 211"/>
                <a:gd name="T67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1" h="234">
                  <a:moveTo>
                    <a:pt x="99" y="229"/>
                  </a:moveTo>
                  <a:lnTo>
                    <a:pt x="81" y="229"/>
                  </a:lnTo>
                  <a:lnTo>
                    <a:pt x="73" y="224"/>
                  </a:lnTo>
                  <a:lnTo>
                    <a:pt x="45" y="203"/>
                  </a:lnTo>
                  <a:lnTo>
                    <a:pt x="35" y="203"/>
                  </a:lnTo>
                  <a:lnTo>
                    <a:pt x="22" y="188"/>
                  </a:lnTo>
                  <a:lnTo>
                    <a:pt x="22" y="180"/>
                  </a:lnTo>
                  <a:lnTo>
                    <a:pt x="9" y="165"/>
                  </a:lnTo>
                  <a:lnTo>
                    <a:pt x="9" y="148"/>
                  </a:lnTo>
                  <a:lnTo>
                    <a:pt x="4" y="143"/>
                  </a:lnTo>
                  <a:lnTo>
                    <a:pt x="4" y="138"/>
                  </a:lnTo>
                  <a:lnTo>
                    <a:pt x="0" y="135"/>
                  </a:lnTo>
                  <a:lnTo>
                    <a:pt x="0" y="97"/>
                  </a:lnTo>
                  <a:lnTo>
                    <a:pt x="9" y="74"/>
                  </a:lnTo>
                  <a:lnTo>
                    <a:pt x="9" y="66"/>
                  </a:lnTo>
                  <a:lnTo>
                    <a:pt x="14" y="58"/>
                  </a:lnTo>
                  <a:lnTo>
                    <a:pt x="35" y="31"/>
                  </a:lnTo>
                  <a:lnTo>
                    <a:pt x="35" y="22"/>
                  </a:lnTo>
                  <a:lnTo>
                    <a:pt x="60" y="8"/>
                  </a:lnTo>
                  <a:lnTo>
                    <a:pt x="63" y="8"/>
                  </a:lnTo>
                  <a:lnTo>
                    <a:pt x="73" y="5"/>
                  </a:lnTo>
                  <a:lnTo>
                    <a:pt x="99" y="5"/>
                  </a:lnTo>
                  <a:lnTo>
                    <a:pt x="104" y="0"/>
                  </a:lnTo>
                  <a:lnTo>
                    <a:pt x="167" y="8"/>
                  </a:lnTo>
                  <a:lnTo>
                    <a:pt x="167" y="26"/>
                  </a:lnTo>
                  <a:lnTo>
                    <a:pt x="175" y="26"/>
                  </a:lnTo>
                  <a:lnTo>
                    <a:pt x="180" y="31"/>
                  </a:lnTo>
                  <a:lnTo>
                    <a:pt x="190" y="34"/>
                  </a:lnTo>
                  <a:lnTo>
                    <a:pt x="175" y="39"/>
                  </a:lnTo>
                  <a:lnTo>
                    <a:pt x="162" y="26"/>
                  </a:lnTo>
                  <a:lnTo>
                    <a:pt x="135" y="13"/>
                  </a:lnTo>
                  <a:lnTo>
                    <a:pt x="86" y="13"/>
                  </a:lnTo>
                  <a:lnTo>
                    <a:pt x="81" y="18"/>
                  </a:lnTo>
                  <a:lnTo>
                    <a:pt x="76" y="18"/>
                  </a:lnTo>
                  <a:lnTo>
                    <a:pt x="73" y="22"/>
                  </a:lnTo>
                  <a:lnTo>
                    <a:pt x="22" y="61"/>
                  </a:lnTo>
                  <a:lnTo>
                    <a:pt x="22" y="66"/>
                  </a:lnTo>
                  <a:lnTo>
                    <a:pt x="14" y="120"/>
                  </a:lnTo>
                  <a:lnTo>
                    <a:pt x="19" y="126"/>
                  </a:lnTo>
                  <a:lnTo>
                    <a:pt x="19" y="138"/>
                  </a:lnTo>
                  <a:lnTo>
                    <a:pt x="22" y="143"/>
                  </a:lnTo>
                  <a:lnTo>
                    <a:pt x="22" y="165"/>
                  </a:lnTo>
                  <a:lnTo>
                    <a:pt x="32" y="165"/>
                  </a:lnTo>
                  <a:lnTo>
                    <a:pt x="68" y="196"/>
                  </a:lnTo>
                  <a:lnTo>
                    <a:pt x="68" y="206"/>
                  </a:lnTo>
                  <a:lnTo>
                    <a:pt x="73" y="206"/>
                  </a:lnTo>
                  <a:lnTo>
                    <a:pt x="81" y="209"/>
                  </a:lnTo>
                  <a:lnTo>
                    <a:pt x="126" y="216"/>
                  </a:lnTo>
                  <a:lnTo>
                    <a:pt x="130" y="209"/>
                  </a:lnTo>
                  <a:lnTo>
                    <a:pt x="149" y="209"/>
                  </a:lnTo>
                  <a:lnTo>
                    <a:pt x="152" y="206"/>
                  </a:lnTo>
                  <a:lnTo>
                    <a:pt x="175" y="196"/>
                  </a:lnTo>
                  <a:lnTo>
                    <a:pt x="190" y="175"/>
                  </a:lnTo>
                  <a:lnTo>
                    <a:pt x="193" y="97"/>
                  </a:lnTo>
                  <a:lnTo>
                    <a:pt x="190" y="94"/>
                  </a:lnTo>
                  <a:lnTo>
                    <a:pt x="190" y="61"/>
                  </a:lnTo>
                  <a:lnTo>
                    <a:pt x="203" y="61"/>
                  </a:lnTo>
                  <a:lnTo>
                    <a:pt x="208" y="87"/>
                  </a:lnTo>
                  <a:lnTo>
                    <a:pt x="211" y="94"/>
                  </a:lnTo>
                  <a:lnTo>
                    <a:pt x="198" y="193"/>
                  </a:lnTo>
                  <a:lnTo>
                    <a:pt x="190" y="193"/>
                  </a:lnTo>
                  <a:lnTo>
                    <a:pt x="170" y="216"/>
                  </a:lnTo>
                  <a:lnTo>
                    <a:pt x="167" y="216"/>
                  </a:lnTo>
                  <a:lnTo>
                    <a:pt x="152" y="219"/>
                  </a:lnTo>
                  <a:lnTo>
                    <a:pt x="144" y="229"/>
                  </a:lnTo>
                  <a:lnTo>
                    <a:pt x="109" y="229"/>
                  </a:lnTo>
                  <a:lnTo>
                    <a:pt x="104" y="234"/>
                  </a:lnTo>
                  <a:lnTo>
                    <a:pt x="99" y="2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 dirty="0">
                <a:latin typeface="Arial Narrow" panose="020B0606020202030204" pitchFamily="34" charset="0"/>
              </a:endParaRPr>
            </a:p>
          </p:txBody>
        </p:sp>
        <p:sp>
          <p:nvSpPr>
            <p:cNvPr id="184" name="Freeform 119">
              <a:extLst>
                <a:ext uri="{FF2B5EF4-FFF2-40B4-BE49-F238E27FC236}">
                  <a16:creationId xmlns:a16="http://schemas.microsoft.com/office/drawing/2014/main" id="{F2B05B01-C29C-4F0B-B356-B5AF300DB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" y="1129"/>
              <a:ext cx="159" cy="263"/>
            </a:xfrm>
            <a:custGeom>
              <a:avLst/>
              <a:gdLst>
                <a:gd name="T0" fmla="*/ 34 w 105"/>
                <a:gd name="T1" fmla="*/ 166 h 171"/>
                <a:gd name="T2" fmla="*/ 34 w 105"/>
                <a:gd name="T3" fmla="*/ 156 h 171"/>
                <a:gd name="T4" fmla="*/ 29 w 105"/>
                <a:gd name="T5" fmla="*/ 151 h 171"/>
                <a:gd name="T6" fmla="*/ 26 w 105"/>
                <a:gd name="T7" fmla="*/ 148 h 171"/>
                <a:gd name="T8" fmla="*/ 26 w 105"/>
                <a:gd name="T9" fmla="*/ 143 h 171"/>
                <a:gd name="T10" fmla="*/ 29 w 105"/>
                <a:gd name="T11" fmla="*/ 110 h 171"/>
                <a:gd name="T12" fmla="*/ 26 w 105"/>
                <a:gd name="T13" fmla="*/ 107 h 171"/>
                <a:gd name="T14" fmla="*/ 26 w 105"/>
                <a:gd name="T15" fmla="*/ 102 h 171"/>
                <a:gd name="T16" fmla="*/ 16 w 105"/>
                <a:gd name="T17" fmla="*/ 97 h 171"/>
                <a:gd name="T18" fmla="*/ 11 w 105"/>
                <a:gd name="T19" fmla="*/ 84 h 171"/>
                <a:gd name="T20" fmla="*/ 8 w 105"/>
                <a:gd name="T21" fmla="*/ 80 h 171"/>
                <a:gd name="T22" fmla="*/ 3 w 105"/>
                <a:gd name="T23" fmla="*/ 75 h 171"/>
                <a:gd name="T24" fmla="*/ 3 w 105"/>
                <a:gd name="T25" fmla="*/ 70 h 171"/>
                <a:gd name="T26" fmla="*/ 3 w 105"/>
                <a:gd name="T27" fmla="*/ 54 h 171"/>
                <a:gd name="T28" fmla="*/ 0 w 105"/>
                <a:gd name="T29" fmla="*/ 49 h 171"/>
                <a:gd name="T30" fmla="*/ 0 w 105"/>
                <a:gd name="T31" fmla="*/ 36 h 171"/>
                <a:gd name="T32" fmla="*/ 3 w 105"/>
                <a:gd name="T33" fmla="*/ 26 h 171"/>
                <a:gd name="T34" fmla="*/ 26 w 105"/>
                <a:gd name="T35" fmla="*/ 0 h 171"/>
                <a:gd name="T36" fmla="*/ 29 w 105"/>
                <a:gd name="T37" fmla="*/ 0 h 171"/>
                <a:gd name="T38" fmla="*/ 37 w 105"/>
                <a:gd name="T39" fmla="*/ 0 h 171"/>
                <a:gd name="T40" fmla="*/ 48 w 105"/>
                <a:gd name="T41" fmla="*/ 3 h 171"/>
                <a:gd name="T42" fmla="*/ 73 w 105"/>
                <a:gd name="T43" fmla="*/ 31 h 171"/>
                <a:gd name="T44" fmla="*/ 73 w 105"/>
                <a:gd name="T45" fmla="*/ 36 h 171"/>
                <a:gd name="T46" fmla="*/ 100 w 105"/>
                <a:gd name="T47" fmla="*/ 102 h 171"/>
                <a:gd name="T48" fmla="*/ 105 w 105"/>
                <a:gd name="T49" fmla="*/ 107 h 171"/>
                <a:gd name="T50" fmla="*/ 105 w 105"/>
                <a:gd name="T51" fmla="*/ 151 h 171"/>
                <a:gd name="T52" fmla="*/ 100 w 105"/>
                <a:gd name="T53" fmla="*/ 159 h 171"/>
                <a:gd name="T54" fmla="*/ 91 w 105"/>
                <a:gd name="T55" fmla="*/ 171 h 171"/>
                <a:gd name="T56" fmla="*/ 87 w 105"/>
                <a:gd name="T57" fmla="*/ 171 h 171"/>
                <a:gd name="T58" fmla="*/ 60 w 105"/>
                <a:gd name="T59" fmla="*/ 166 h 171"/>
                <a:gd name="T60" fmla="*/ 56 w 105"/>
                <a:gd name="T61" fmla="*/ 171 h 171"/>
                <a:gd name="T62" fmla="*/ 37 w 105"/>
                <a:gd name="T63" fmla="*/ 171 h 171"/>
                <a:gd name="T64" fmla="*/ 34 w 105"/>
                <a:gd name="T65" fmla="*/ 16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171">
                  <a:moveTo>
                    <a:pt x="34" y="166"/>
                  </a:moveTo>
                  <a:lnTo>
                    <a:pt x="34" y="156"/>
                  </a:lnTo>
                  <a:lnTo>
                    <a:pt x="29" y="151"/>
                  </a:lnTo>
                  <a:lnTo>
                    <a:pt x="26" y="148"/>
                  </a:lnTo>
                  <a:lnTo>
                    <a:pt x="26" y="143"/>
                  </a:lnTo>
                  <a:lnTo>
                    <a:pt x="29" y="110"/>
                  </a:lnTo>
                  <a:lnTo>
                    <a:pt x="26" y="107"/>
                  </a:lnTo>
                  <a:lnTo>
                    <a:pt x="26" y="102"/>
                  </a:lnTo>
                  <a:lnTo>
                    <a:pt x="16" y="97"/>
                  </a:lnTo>
                  <a:lnTo>
                    <a:pt x="11" y="84"/>
                  </a:lnTo>
                  <a:lnTo>
                    <a:pt x="8" y="80"/>
                  </a:lnTo>
                  <a:lnTo>
                    <a:pt x="3" y="75"/>
                  </a:lnTo>
                  <a:lnTo>
                    <a:pt x="3" y="70"/>
                  </a:lnTo>
                  <a:lnTo>
                    <a:pt x="3" y="54"/>
                  </a:lnTo>
                  <a:lnTo>
                    <a:pt x="0" y="49"/>
                  </a:lnTo>
                  <a:lnTo>
                    <a:pt x="0" y="36"/>
                  </a:lnTo>
                  <a:lnTo>
                    <a:pt x="3" y="26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8" y="3"/>
                  </a:lnTo>
                  <a:lnTo>
                    <a:pt x="73" y="31"/>
                  </a:lnTo>
                  <a:lnTo>
                    <a:pt x="73" y="36"/>
                  </a:lnTo>
                  <a:lnTo>
                    <a:pt x="100" y="102"/>
                  </a:lnTo>
                  <a:lnTo>
                    <a:pt x="105" y="107"/>
                  </a:lnTo>
                  <a:lnTo>
                    <a:pt x="105" y="151"/>
                  </a:lnTo>
                  <a:lnTo>
                    <a:pt x="100" y="159"/>
                  </a:lnTo>
                  <a:lnTo>
                    <a:pt x="91" y="171"/>
                  </a:lnTo>
                  <a:lnTo>
                    <a:pt x="87" y="171"/>
                  </a:lnTo>
                  <a:lnTo>
                    <a:pt x="60" y="166"/>
                  </a:lnTo>
                  <a:lnTo>
                    <a:pt x="56" y="171"/>
                  </a:lnTo>
                  <a:lnTo>
                    <a:pt x="37" y="171"/>
                  </a:lnTo>
                  <a:lnTo>
                    <a:pt x="34" y="166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85" name="Freeform 120">
              <a:extLst>
                <a:ext uri="{FF2B5EF4-FFF2-40B4-BE49-F238E27FC236}">
                  <a16:creationId xmlns:a16="http://schemas.microsoft.com/office/drawing/2014/main" id="{3DFAC4EC-2621-4E7A-BEDF-710ABE3D6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7" y="1031"/>
              <a:ext cx="237" cy="298"/>
            </a:xfrm>
            <a:custGeom>
              <a:avLst/>
              <a:gdLst>
                <a:gd name="T0" fmla="*/ 49 w 156"/>
                <a:gd name="T1" fmla="*/ 186 h 193"/>
                <a:gd name="T2" fmla="*/ 0 w 156"/>
                <a:gd name="T3" fmla="*/ 182 h 193"/>
                <a:gd name="T4" fmla="*/ 0 w 156"/>
                <a:gd name="T5" fmla="*/ 173 h 193"/>
                <a:gd name="T6" fmla="*/ 8 w 156"/>
                <a:gd name="T7" fmla="*/ 125 h 193"/>
                <a:gd name="T8" fmla="*/ 13 w 156"/>
                <a:gd name="T9" fmla="*/ 117 h 193"/>
                <a:gd name="T10" fmla="*/ 65 w 156"/>
                <a:gd name="T11" fmla="*/ 40 h 193"/>
                <a:gd name="T12" fmla="*/ 71 w 156"/>
                <a:gd name="T13" fmla="*/ 40 h 193"/>
                <a:gd name="T14" fmla="*/ 120 w 156"/>
                <a:gd name="T15" fmla="*/ 9 h 193"/>
                <a:gd name="T16" fmla="*/ 120 w 156"/>
                <a:gd name="T17" fmla="*/ 0 h 193"/>
                <a:gd name="T18" fmla="*/ 141 w 156"/>
                <a:gd name="T19" fmla="*/ 9 h 193"/>
                <a:gd name="T20" fmla="*/ 141 w 156"/>
                <a:gd name="T21" fmla="*/ 13 h 193"/>
                <a:gd name="T22" fmla="*/ 141 w 156"/>
                <a:gd name="T23" fmla="*/ 16 h 193"/>
                <a:gd name="T24" fmla="*/ 146 w 156"/>
                <a:gd name="T25" fmla="*/ 22 h 193"/>
                <a:gd name="T26" fmla="*/ 146 w 156"/>
                <a:gd name="T27" fmla="*/ 40 h 193"/>
                <a:gd name="T28" fmla="*/ 151 w 156"/>
                <a:gd name="T29" fmla="*/ 43 h 193"/>
                <a:gd name="T30" fmla="*/ 151 w 156"/>
                <a:gd name="T31" fmla="*/ 53 h 193"/>
                <a:gd name="T32" fmla="*/ 156 w 156"/>
                <a:gd name="T33" fmla="*/ 58 h 193"/>
                <a:gd name="T34" fmla="*/ 156 w 156"/>
                <a:gd name="T35" fmla="*/ 76 h 193"/>
                <a:gd name="T36" fmla="*/ 146 w 156"/>
                <a:gd name="T37" fmla="*/ 76 h 193"/>
                <a:gd name="T38" fmla="*/ 120 w 156"/>
                <a:gd name="T39" fmla="*/ 107 h 193"/>
                <a:gd name="T40" fmla="*/ 115 w 156"/>
                <a:gd name="T41" fmla="*/ 107 h 193"/>
                <a:gd name="T42" fmla="*/ 106 w 156"/>
                <a:gd name="T43" fmla="*/ 107 h 193"/>
                <a:gd name="T44" fmla="*/ 102 w 156"/>
                <a:gd name="T45" fmla="*/ 112 h 193"/>
                <a:gd name="T46" fmla="*/ 84 w 156"/>
                <a:gd name="T47" fmla="*/ 152 h 193"/>
                <a:gd name="T48" fmla="*/ 88 w 156"/>
                <a:gd name="T49" fmla="*/ 157 h 193"/>
                <a:gd name="T50" fmla="*/ 71 w 156"/>
                <a:gd name="T51" fmla="*/ 186 h 193"/>
                <a:gd name="T52" fmla="*/ 62 w 156"/>
                <a:gd name="T53" fmla="*/ 186 h 193"/>
                <a:gd name="T54" fmla="*/ 53 w 156"/>
                <a:gd name="T55" fmla="*/ 193 h 193"/>
                <a:gd name="T56" fmla="*/ 49 w 156"/>
                <a:gd name="T57" fmla="*/ 18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6" h="193">
                  <a:moveTo>
                    <a:pt x="49" y="186"/>
                  </a:moveTo>
                  <a:lnTo>
                    <a:pt x="0" y="182"/>
                  </a:lnTo>
                  <a:lnTo>
                    <a:pt x="0" y="173"/>
                  </a:lnTo>
                  <a:lnTo>
                    <a:pt x="8" y="125"/>
                  </a:lnTo>
                  <a:lnTo>
                    <a:pt x="13" y="117"/>
                  </a:lnTo>
                  <a:lnTo>
                    <a:pt x="65" y="40"/>
                  </a:lnTo>
                  <a:lnTo>
                    <a:pt x="71" y="40"/>
                  </a:lnTo>
                  <a:lnTo>
                    <a:pt x="120" y="9"/>
                  </a:lnTo>
                  <a:lnTo>
                    <a:pt x="120" y="0"/>
                  </a:lnTo>
                  <a:lnTo>
                    <a:pt x="141" y="9"/>
                  </a:lnTo>
                  <a:lnTo>
                    <a:pt x="141" y="13"/>
                  </a:lnTo>
                  <a:lnTo>
                    <a:pt x="141" y="16"/>
                  </a:lnTo>
                  <a:lnTo>
                    <a:pt x="146" y="22"/>
                  </a:lnTo>
                  <a:lnTo>
                    <a:pt x="146" y="40"/>
                  </a:lnTo>
                  <a:lnTo>
                    <a:pt x="151" y="43"/>
                  </a:lnTo>
                  <a:lnTo>
                    <a:pt x="151" y="53"/>
                  </a:lnTo>
                  <a:lnTo>
                    <a:pt x="156" y="58"/>
                  </a:lnTo>
                  <a:lnTo>
                    <a:pt x="156" y="76"/>
                  </a:lnTo>
                  <a:lnTo>
                    <a:pt x="146" y="76"/>
                  </a:lnTo>
                  <a:lnTo>
                    <a:pt x="120" y="107"/>
                  </a:lnTo>
                  <a:lnTo>
                    <a:pt x="115" y="107"/>
                  </a:lnTo>
                  <a:lnTo>
                    <a:pt x="106" y="107"/>
                  </a:lnTo>
                  <a:lnTo>
                    <a:pt x="102" y="112"/>
                  </a:lnTo>
                  <a:lnTo>
                    <a:pt x="84" y="152"/>
                  </a:lnTo>
                  <a:lnTo>
                    <a:pt x="88" y="157"/>
                  </a:lnTo>
                  <a:lnTo>
                    <a:pt x="71" y="186"/>
                  </a:lnTo>
                  <a:lnTo>
                    <a:pt x="62" y="186"/>
                  </a:lnTo>
                  <a:lnTo>
                    <a:pt x="53" y="193"/>
                  </a:lnTo>
                  <a:lnTo>
                    <a:pt x="49" y="186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grpSp>
          <p:nvGrpSpPr>
            <p:cNvPr id="186" name="Group 121">
              <a:extLst>
                <a:ext uri="{FF2B5EF4-FFF2-40B4-BE49-F238E27FC236}">
                  <a16:creationId xmlns:a16="http://schemas.microsoft.com/office/drawing/2014/main" id="{851DE230-011A-42E2-BE1D-29C02A7DBF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1" y="1258"/>
              <a:ext cx="185" cy="188"/>
              <a:chOff x="1411" y="1258"/>
              <a:chExt cx="185" cy="188"/>
            </a:xfrm>
          </p:grpSpPr>
          <p:sp>
            <p:nvSpPr>
              <p:cNvPr id="188" name="Freeform 122">
                <a:extLst>
                  <a:ext uri="{FF2B5EF4-FFF2-40B4-BE49-F238E27FC236}">
                    <a16:creationId xmlns:a16="http://schemas.microsoft.com/office/drawing/2014/main" id="{1ECEE551-4FB1-466D-9E0D-E83D629256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1" y="1278"/>
                <a:ext cx="61" cy="168"/>
              </a:xfrm>
              <a:custGeom>
                <a:avLst/>
                <a:gdLst>
                  <a:gd name="T0" fmla="*/ 18 w 40"/>
                  <a:gd name="T1" fmla="*/ 103 h 109"/>
                  <a:gd name="T2" fmla="*/ 18 w 40"/>
                  <a:gd name="T3" fmla="*/ 36 h 109"/>
                  <a:gd name="T4" fmla="*/ 13 w 40"/>
                  <a:gd name="T5" fmla="*/ 36 h 109"/>
                  <a:gd name="T6" fmla="*/ 0 w 40"/>
                  <a:gd name="T7" fmla="*/ 26 h 109"/>
                  <a:gd name="T8" fmla="*/ 0 w 40"/>
                  <a:gd name="T9" fmla="*/ 25 h 109"/>
                  <a:gd name="T10" fmla="*/ 13 w 40"/>
                  <a:gd name="T11" fmla="*/ 10 h 109"/>
                  <a:gd name="T12" fmla="*/ 13 w 40"/>
                  <a:gd name="T13" fmla="*/ 0 h 109"/>
                  <a:gd name="T14" fmla="*/ 40 w 40"/>
                  <a:gd name="T15" fmla="*/ 0 h 109"/>
                  <a:gd name="T16" fmla="*/ 40 w 40"/>
                  <a:gd name="T17" fmla="*/ 10 h 109"/>
                  <a:gd name="T18" fmla="*/ 40 w 40"/>
                  <a:gd name="T19" fmla="*/ 100 h 109"/>
                  <a:gd name="T20" fmla="*/ 31 w 40"/>
                  <a:gd name="T21" fmla="*/ 103 h 109"/>
                  <a:gd name="T22" fmla="*/ 21 w 40"/>
                  <a:gd name="T23" fmla="*/ 109 h 109"/>
                  <a:gd name="T24" fmla="*/ 18 w 40"/>
                  <a:gd name="T25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109">
                    <a:moveTo>
                      <a:pt x="18" y="103"/>
                    </a:moveTo>
                    <a:lnTo>
                      <a:pt x="18" y="36"/>
                    </a:lnTo>
                    <a:lnTo>
                      <a:pt x="13" y="36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13" y="10"/>
                    </a:lnTo>
                    <a:lnTo>
                      <a:pt x="13" y="0"/>
                    </a:lnTo>
                    <a:lnTo>
                      <a:pt x="40" y="0"/>
                    </a:lnTo>
                    <a:lnTo>
                      <a:pt x="40" y="10"/>
                    </a:lnTo>
                    <a:lnTo>
                      <a:pt x="40" y="100"/>
                    </a:lnTo>
                    <a:lnTo>
                      <a:pt x="31" y="103"/>
                    </a:lnTo>
                    <a:lnTo>
                      <a:pt x="21" y="109"/>
                    </a:lnTo>
                    <a:lnTo>
                      <a:pt x="18" y="10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sz="2000">
                  <a:latin typeface="Arial Narrow" panose="020B0606020202030204" pitchFamily="34" charset="0"/>
                </a:endParaRPr>
              </a:p>
            </p:txBody>
          </p:sp>
          <p:sp>
            <p:nvSpPr>
              <p:cNvPr id="189" name="Freeform 123">
                <a:extLst>
                  <a:ext uri="{FF2B5EF4-FFF2-40B4-BE49-F238E27FC236}">
                    <a16:creationId xmlns:a16="http://schemas.microsoft.com/office/drawing/2014/main" id="{E50EF1E7-D000-4F37-A87E-728FB37580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9" y="1274"/>
                <a:ext cx="40" cy="75"/>
              </a:xfrm>
              <a:custGeom>
                <a:avLst/>
                <a:gdLst>
                  <a:gd name="T0" fmla="*/ 9 w 26"/>
                  <a:gd name="T1" fmla="*/ 44 h 49"/>
                  <a:gd name="T2" fmla="*/ 4 w 26"/>
                  <a:gd name="T3" fmla="*/ 29 h 49"/>
                  <a:gd name="T4" fmla="*/ 13 w 26"/>
                  <a:gd name="T5" fmla="*/ 29 h 49"/>
                  <a:gd name="T6" fmla="*/ 0 w 26"/>
                  <a:gd name="T7" fmla="*/ 13 h 49"/>
                  <a:gd name="T8" fmla="*/ 4 w 26"/>
                  <a:gd name="T9" fmla="*/ 3 h 49"/>
                  <a:gd name="T10" fmla="*/ 18 w 26"/>
                  <a:gd name="T11" fmla="*/ 0 h 49"/>
                  <a:gd name="T12" fmla="*/ 18 w 26"/>
                  <a:gd name="T13" fmla="*/ 8 h 49"/>
                  <a:gd name="T14" fmla="*/ 18 w 26"/>
                  <a:gd name="T15" fmla="*/ 13 h 49"/>
                  <a:gd name="T16" fmla="*/ 26 w 26"/>
                  <a:gd name="T17" fmla="*/ 16 h 49"/>
                  <a:gd name="T18" fmla="*/ 26 w 26"/>
                  <a:gd name="T19" fmla="*/ 49 h 49"/>
                  <a:gd name="T20" fmla="*/ 18 w 26"/>
                  <a:gd name="T21" fmla="*/ 49 h 49"/>
                  <a:gd name="T22" fmla="*/ 13 w 26"/>
                  <a:gd name="T23" fmla="*/ 49 h 49"/>
                  <a:gd name="T24" fmla="*/ 9 w 26"/>
                  <a:gd name="T25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49">
                    <a:moveTo>
                      <a:pt x="9" y="44"/>
                    </a:moveTo>
                    <a:lnTo>
                      <a:pt x="4" y="29"/>
                    </a:lnTo>
                    <a:lnTo>
                      <a:pt x="13" y="29"/>
                    </a:lnTo>
                    <a:lnTo>
                      <a:pt x="0" y="13"/>
                    </a:lnTo>
                    <a:lnTo>
                      <a:pt x="4" y="3"/>
                    </a:lnTo>
                    <a:lnTo>
                      <a:pt x="18" y="0"/>
                    </a:lnTo>
                    <a:lnTo>
                      <a:pt x="18" y="8"/>
                    </a:lnTo>
                    <a:lnTo>
                      <a:pt x="18" y="13"/>
                    </a:lnTo>
                    <a:lnTo>
                      <a:pt x="26" y="16"/>
                    </a:lnTo>
                    <a:lnTo>
                      <a:pt x="26" y="49"/>
                    </a:lnTo>
                    <a:lnTo>
                      <a:pt x="18" y="49"/>
                    </a:lnTo>
                    <a:lnTo>
                      <a:pt x="13" y="49"/>
                    </a:lnTo>
                    <a:lnTo>
                      <a:pt x="9" y="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sz="2000">
                  <a:latin typeface="Arial Narrow" panose="020B0606020202030204" pitchFamily="34" charset="0"/>
                </a:endParaRPr>
              </a:p>
            </p:txBody>
          </p:sp>
          <p:sp>
            <p:nvSpPr>
              <p:cNvPr id="190" name="Freeform 124">
                <a:extLst>
                  <a:ext uri="{FF2B5EF4-FFF2-40B4-BE49-F238E27FC236}">
                    <a16:creationId xmlns:a16="http://schemas.microsoft.com/office/drawing/2014/main" id="{7F95E0E6-98BB-4C8B-833E-DD1FF8285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6" y="1258"/>
                <a:ext cx="50" cy="91"/>
              </a:xfrm>
              <a:custGeom>
                <a:avLst/>
                <a:gdLst>
                  <a:gd name="T0" fmla="*/ 5 w 33"/>
                  <a:gd name="T1" fmla="*/ 54 h 59"/>
                  <a:gd name="T2" fmla="*/ 5 w 33"/>
                  <a:gd name="T3" fmla="*/ 26 h 59"/>
                  <a:gd name="T4" fmla="*/ 0 w 33"/>
                  <a:gd name="T5" fmla="*/ 23 h 59"/>
                  <a:gd name="T6" fmla="*/ 0 w 33"/>
                  <a:gd name="T7" fmla="*/ 13 h 59"/>
                  <a:gd name="T8" fmla="*/ 10 w 33"/>
                  <a:gd name="T9" fmla="*/ 13 h 59"/>
                  <a:gd name="T10" fmla="*/ 10 w 33"/>
                  <a:gd name="T11" fmla="*/ 0 h 59"/>
                  <a:gd name="T12" fmla="*/ 23 w 33"/>
                  <a:gd name="T13" fmla="*/ 0 h 59"/>
                  <a:gd name="T14" fmla="*/ 23 w 33"/>
                  <a:gd name="T15" fmla="*/ 18 h 59"/>
                  <a:gd name="T16" fmla="*/ 33 w 33"/>
                  <a:gd name="T17" fmla="*/ 18 h 59"/>
                  <a:gd name="T18" fmla="*/ 33 w 33"/>
                  <a:gd name="T19" fmla="*/ 31 h 59"/>
                  <a:gd name="T20" fmla="*/ 23 w 33"/>
                  <a:gd name="T21" fmla="*/ 31 h 59"/>
                  <a:gd name="T22" fmla="*/ 18 w 33"/>
                  <a:gd name="T23" fmla="*/ 31 h 59"/>
                  <a:gd name="T24" fmla="*/ 18 w 33"/>
                  <a:gd name="T25" fmla="*/ 38 h 59"/>
                  <a:gd name="T26" fmla="*/ 10 w 33"/>
                  <a:gd name="T27" fmla="*/ 59 h 59"/>
                  <a:gd name="T28" fmla="*/ 5 w 33"/>
                  <a:gd name="T29" fmla="*/ 5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59">
                    <a:moveTo>
                      <a:pt x="5" y="54"/>
                    </a:moveTo>
                    <a:lnTo>
                      <a:pt x="5" y="26"/>
                    </a:lnTo>
                    <a:lnTo>
                      <a:pt x="0" y="23"/>
                    </a:lnTo>
                    <a:lnTo>
                      <a:pt x="0" y="13"/>
                    </a:lnTo>
                    <a:lnTo>
                      <a:pt x="10" y="13"/>
                    </a:lnTo>
                    <a:lnTo>
                      <a:pt x="10" y="0"/>
                    </a:lnTo>
                    <a:lnTo>
                      <a:pt x="23" y="0"/>
                    </a:lnTo>
                    <a:lnTo>
                      <a:pt x="23" y="18"/>
                    </a:lnTo>
                    <a:lnTo>
                      <a:pt x="33" y="18"/>
                    </a:lnTo>
                    <a:lnTo>
                      <a:pt x="33" y="31"/>
                    </a:lnTo>
                    <a:lnTo>
                      <a:pt x="23" y="31"/>
                    </a:lnTo>
                    <a:lnTo>
                      <a:pt x="18" y="31"/>
                    </a:lnTo>
                    <a:lnTo>
                      <a:pt x="18" y="38"/>
                    </a:lnTo>
                    <a:lnTo>
                      <a:pt x="10" y="59"/>
                    </a:lnTo>
                    <a:lnTo>
                      <a:pt x="5" y="5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sz="2000">
                  <a:latin typeface="Arial Narrow" panose="020B0606020202030204" pitchFamily="34" charset="0"/>
                </a:endParaRPr>
              </a:p>
            </p:txBody>
          </p:sp>
          <p:sp>
            <p:nvSpPr>
              <p:cNvPr id="191" name="Freeform 125">
                <a:extLst>
                  <a:ext uri="{FF2B5EF4-FFF2-40B4-BE49-F238E27FC236}">
                    <a16:creationId xmlns:a16="http://schemas.microsoft.com/office/drawing/2014/main" id="{90E49C8C-5380-4C8E-BF16-8016D7BB07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6" y="1286"/>
                <a:ext cx="16" cy="99"/>
              </a:xfrm>
              <a:custGeom>
                <a:avLst/>
                <a:gdLst>
                  <a:gd name="T0" fmla="*/ 11 w 11"/>
                  <a:gd name="T1" fmla="*/ 64 h 64"/>
                  <a:gd name="T2" fmla="*/ 11 w 11"/>
                  <a:gd name="T3" fmla="*/ 23 h 64"/>
                  <a:gd name="T4" fmla="*/ 7 w 11"/>
                  <a:gd name="T5" fmla="*/ 15 h 64"/>
                  <a:gd name="T6" fmla="*/ 7 w 11"/>
                  <a:gd name="T7" fmla="*/ 17 h 64"/>
                  <a:gd name="T8" fmla="*/ 3 w 11"/>
                  <a:gd name="T9" fmla="*/ 0 h 64"/>
                  <a:gd name="T10" fmla="*/ 0 w 11"/>
                  <a:gd name="T11" fmla="*/ 0 h 64"/>
                  <a:gd name="T12" fmla="*/ 3 w 11"/>
                  <a:gd name="T13" fmla="*/ 17 h 64"/>
                  <a:gd name="T14" fmla="*/ 8 w 11"/>
                  <a:gd name="T15" fmla="*/ 25 h 64"/>
                  <a:gd name="T16" fmla="*/ 8 w 11"/>
                  <a:gd name="T17" fmla="*/ 23 h 64"/>
                  <a:gd name="T18" fmla="*/ 8 w 11"/>
                  <a:gd name="T19" fmla="*/ 64 h 64"/>
                  <a:gd name="T20" fmla="*/ 11 w 11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64">
                    <a:moveTo>
                      <a:pt x="11" y="64"/>
                    </a:moveTo>
                    <a:lnTo>
                      <a:pt x="11" y="23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17"/>
                    </a:lnTo>
                    <a:lnTo>
                      <a:pt x="8" y="25"/>
                    </a:lnTo>
                    <a:lnTo>
                      <a:pt x="8" y="23"/>
                    </a:lnTo>
                    <a:lnTo>
                      <a:pt x="8" y="64"/>
                    </a:lnTo>
                    <a:lnTo>
                      <a:pt x="11" y="6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sz="2000">
                  <a:latin typeface="Arial Narrow" panose="020B0606020202030204" pitchFamily="34" charset="0"/>
                </a:endParaRPr>
              </a:p>
            </p:txBody>
          </p:sp>
          <p:sp>
            <p:nvSpPr>
              <p:cNvPr id="192" name="Freeform 126">
                <a:extLst>
                  <a:ext uri="{FF2B5EF4-FFF2-40B4-BE49-F238E27FC236}">
                    <a16:creationId xmlns:a16="http://schemas.microsoft.com/office/drawing/2014/main" id="{146E090A-EB29-457B-B81A-A0CAC53C8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1" y="1305"/>
                <a:ext cx="22" cy="9"/>
              </a:xfrm>
              <a:custGeom>
                <a:avLst/>
                <a:gdLst>
                  <a:gd name="T0" fmla="*/ 12 w 15"/>
                  <a:gd name="T1" fmla="*/ 3 h 6"/>
                  <a:gd name="T2" fmla="*/ 0 w 15"/>
                  <a:gd name="T3" fmla="*/ 0 h 6"/>
                  <a:gd name="T4" fmla="*/ 0 w 15"/>
                  <a:gd name="T5" fmla="*/ 6 h 6"/>
                  <a:gd name="T6" fmla="*/ 15 w 15"/>
                  <a:gd name="T7" fmla="*/ 3 h 6"/>
                  <a:gd name="T8" fmla="*/ 15 w 15"/>
                  <a:gd name="T9" fmla="*/ 0 h 6"/>
                  <a:gd name="T10" fmla="*/ 2 w 15"/>
                  <a:gd name="T11" fmla="*/ 3 h 6"/>
                  <a:gd name="T12" fmla="*/ 4 w 15"/>
                  <a:gd name="T13" fmla="*/ 5 h 6"/>
                  <a:gd name="T14" fmla="*/ 4 w 15"/>
                  <a:gd name="T15" fmla="*/ 1 h 6"/>
                  <a:gd name="T16" fmla="*/ 2 w 15"/>
                  <a:gd name="T17" fmla="*/ 3 h 6"/>
                  <a:gd name="T18" fmla="*/ 12 w 15"/>
                  <a:gd name="T19" fmla="*/ 6 h 6"/>
                  <a:gd name="T20" fmla="*/ 12 w 15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6">
                    <a:moveTo>
                      <a:pt x="12" y="3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15" y="3"/>
                    </a:lnTo>
                    <a:lnTo>
                      <a:pt x="15" y="0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12" y="6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sz="200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87" name="Freeform 127">
              <a:extLst>
                <a:ext uri="{FF2B5EF4-FFF2-40B4-BE49-F238E27FC236}">
                  <a16:creationId xmlns:a16="http://schemas.microsoft.com/office/drawing/2014/main" id="{71168098-4350-46D2-8F77-4CB7460EA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3" y="1024"/>
              <a:ext cx="28" cy="14"/>
            </a:xfrm>
            <a:custGeom>
              <a:avLst/>
              <a:gdLst>
                <a:gd name="T0" fmla="*/ 18 w 18"/>
                <a:gd name="T1" fmla="*/ 6 h 9"/>
                <a:gd name="T2" fmla="*/ 10 w 18"/>
                <a:gd name="T3" fmla="*/ 6 h 9"/>
                <a:gd name="T4" fmla="*/ 12 w 18"/>
                <a:gd name="T5" fmla="*/ 8 h 9"/>
                <a:gd name="T6" fmla="*/ 12 w 18"/>
                <a:gd name="T7" fmla="*/ 3 h 9"/>
                <a:gd name="T8" fmla="*/ 2 w 18"/>
                <a:gd name="T9" fmla="*/ 3 h 9"/>
                <a:gd name="T10" fmla="*/ 3 w 18"/>
                <a:gd name="T11" fmla="*/ 5 h 9"/>
                <a:gd name="T12" fmla="*/ 3 w 18"/>
                <a:gd name="T13" fmla="*/ 0 h 9"/>
                <a:gd name="T14" fmla="*/ 0 w 18"/>
                <a:gd name="T15" fmla="*/ 0 h 9"/>
                <a:gd name="T16" fmla="*/ 0 w 18"/>
                <a:gd name="T17" fmla="*/ 6 h 9"/>
                <a:gd name="T18" fmla="*/ 10 w 18"/>
                <a:gd name="T19" fmla="*/ 6 h 9"/>
                <a:gd name="T20" fmla="*/ 8 w 18"/>
                <a:gd name="T21" fmla="*/ 5 h 9"/>
                <a:gd name="T22" fmla="*/ 8 w 18"/>
                <a:gd name="T23" fmla="*/ 9 h 9"/>
                <a:gd name="T24" fmla="*/ 18 w 18"/>
                <a:gd name="T25" fmla="*/ 9 h 9"/>
                <a:gd name="T26" fmla="*/ 18 w 18"/>
                <a:gd name="T2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9">
                  <a:moveTo>
                    <a:pt x="18" y="6"/>
                  </a:moveTo>
                  <a:lnTo>
                    <a:pt x="10" y="6"/>
                  </a:lnTo>
                  <a:lnTo>
                    <a:pt x="12" y="8"/>
                  </a:lnTo>
                  <a:lnTo>
                    <a:pt x="12" y="3"/>
                  </a:lnTo>
                  <a:lnTo>
                    <a:pt x="2" y="3"/>
                  </a:lnTo>
                  <a:lnTo>
                    <a:pt x="3" y="5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0" y="6"/>
                  </a:lnTo>
                  <a:lnTo>
                    <a:pt x="8" y="5"/>
                  </a:lnTo>
                  <a:lnTo>
                    <a:pt x="8" y="9"/>
                  </a:lnTo>
                  <a:lnTo>
                    <a:pt x="18" y="9"/>
                  </a:lnTo>
                  <a:lnTo>
                    <a:pt x="18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</p:grpSp>
      <p:cxnSp>
        <p:nvCxnSpPr>
          <p:cNvPr id="193" name="AutoShape 70">
            <a:extLst>
              <a:ext uri="{FF2B5EF4-FFF2-40B4-BE49-F238E27FC236}">
                <a16:creationId xmlns:a16="http://schemas.microsoft.com/office/drawing/2014/main" id="{4C96777F-AF72-4433-BC62-7F057CD7BA5A}"/>
              </a:ext>
            </a:extLst>
          </p:cNvPr>
          <p:cNvCxnSpPr>
            <a:cxnSpLocks noChangeShapeType="1"/>
            <a:stCxn id="113" idx="0"/>
          </p:cNvCxnSpPr>
          <p:nvPr/>
        </p:nvCxnSpPr>
        <p:spPr bwMode="auto">
          <a:xfrm rot="5400000" flipH="1" flipV="1">
            <a:off x="5717919" y="699862"/>
            <a:ext cx="816658" cy="3366920"/>
          </a:xfrm>
          <a:prstGeom prst="bentConnector2">
            <a:avLst/>
          </a:prstGeom>
          <a:noFill/>
          <a:ln w="38100">
            <a:solidFill>
              <a:schemeClr val="accent6"/>
            </a:solidFill>
            <a:miter lim="800000"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94" name="Group 129">
            <a:extLst>
              <a:ext uri="{FF2B5EF4-FFF2-40B4-BE49-F238E27FC236}">
                <a16:creationId xmlns:a16="http://schemas.microsoft.com/office/drawing/2014/main" id="{51DCA91E-318D-4426-BE53-73611F8D9DB1}"/>
              </a:ext>
            </a:extLst>
          </p:cNvPr>
          <p:cNvGrpSpPr>
            <a:grpSpLocks/>
          </p:cNvGrpSpPr>
          <p:nvPr/>
        </p:nvGrpSpPr>
        <p:grpSpPr bwMode="auto">
          <a:xfrm>
            <a:off x="7771606" y="2639185"/>
            <a:ext cx="519112" cy="1149350"/>
            <a:chOff x="5163" y="1328"/>
            <a:chExt cx="327" cy="724"/>
          </a:xfrm>
        </p:grpSpPr>
        <p:sp>
          <p:nvSpPr>
            <p:cNvPr id="195" name="Freeform 130">
              <a:extLst>
                <a:ext uri="{FF2B5EF4-FFF2-40B4-BE49-F238E27FC236}">
                  <a16:creationId xmlns:a16="http://schemas.microsoft.com/office/drawing/2014/main" id="{B651ADC5-5CF7-4F3D-8635-5FB902166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" y="1395"/>
              <a:ext cx="264" cy="657"/>
            </a:xfrm>
            <a:custGeom>
              <a:avLst/>
              <a:gdLst>
                <a:gd name="T0" fmla="*/ 138 w 465"/>
                <a:gd name="T1" fmla="*/ 1142 h 1227"/>
                <a:gd name="T2" fmla="*/ 125 w 465"/>
                <a:gd name="T3" fmla="*/ 1097 h 1227"/>
                <a:gd name="T4" fmla="*/ 36 w 465"/>
                <a:gd name="T5" fmla="*/ 1199 h 1227"/>
                <a:gd name="T6" fmla="*/ 133 w 465"/>
                <a:gd name="T7" fmla="*/ 463 h 1227"/>
                <a:gd name="T8" fmla="*/ 67 w 465"/>
                <a:gd name="T9" fmla="*/ 409 h 1227"/>
                <a:gd name="T10" fmla="*/ 13 w 465"/>
                <a:gd name="T11" fmla="*/ 351 h 1227"/>
                <a:gd name="T12" fmla="*/ 5 w 465"/>
                <a:gd name="T13" fmla="*/ 289 h 1227"/>
                <a:gd name="T14" fmla="*/ 23 w 465"/>
                <a:gd name="T15" fmla="*/ 219 h 1227"/>
                <a:gd name="T16" fmla="*/ 36 w 465"/>
                <a:gd name="T17" fmla="*/ 107 h 1227"/>
                <a:gd name="T18" fmla="*/ 164 w 465"/>
                <a:gd name="T19" fmla="*/ 18 h 1227"/>
                <a:gd name="T20" fmla="*/ 291 w 465"/>
                <a:gd name="T21" fmla="*/ 10 h 1227"/>
                <a:gd name="T22" fmla="*/ 192 w 465"/>
                <a:gd name="T23" fmla="*/ 23 h 1227"/>
                <a:gd name="T24" fmla="*/ 184 w 465"/>
                <a:gd name="T25" fmla="*/ 68 h 1227"/>
                <a:gd name="T26" fmla="*/ 259 w 465"/>
                <a:gd name="T27" fmla="*/ 89 h 1227"/>
                <a:gd name="T28" fmla="*/ 264 w 465"/>
                <a:gd name="T29" fmla="*/ 112 h 1227"/>
                <a:gd name="T30" fmla="*/ 218 w 465"/>
                <a:gd name="T31" fmla="*/ 94 h 1227"/>
                <a:gd name="T32" fmla="*/ 174 w 465"/>
                <a:gd name="T33" fmla="*/ 112 h 1227"/>
                <a:gd name="T34" fmla="*/ 129 w 465"/>
                <a:gd name="T35" fmla="*/ 148 h 1227"/>
                <a:gd name="T36" fmla="*/ 102 w 465"/>
                <a:gd name="T37" fmla="*/ 216 h 1227"/>
                <a:gd name="T38" fmla="*/ 98 w 465"/>
                <a:gd name="T39" fmla="*/ 265 h 1227"/>
                <a:gd name="T40" fmla="*/ 125 w 465"/>
                <a:gd name="T41" fmla="*/ 305 h 1227"/>
                <a:gd name="T42" fmla="*/ 129 w 465"/>
                <a:gd name="T43" fmla="*/ 343 h 1227"/>
                <a:gd name="T44" fmla="*/ 192 w 465"/>
                <a:gd name="T45" fmla="*/ 379 h 1227"/>
                <a:gd name="T46" fmla="*/ 241 w 465"/>
                <a:gd name="T47" fmla="*/ 405 h 1227"/>
                <a:gd name="T48" fmla="*/ 309 w 465"/>
                <a:gd name="T49" fmla="*/ 364 h 1227"/>
                <a:gd name="T50" fmla="*/ 340 w 465"/>
                <a:gd name="T51" fmla="*/ 343 h 1227"/>
                <a:gd name="T52" fmla="*/ 363 w 465"/>
                <a:gd name="T53" fmla="*/ 273 h 1227"/>
                <a:gd name="T54" fmla="*/ 368 w 465"/>
                <a:gd name="T55" fmla="*/ 201 h 1227"/>
                <a:gd name="T56" fmla="*/ 340 w 465"/>
                <a:gd name="T57" fmla="*/ 153 h 1227"/>
                <a:gd name="T58" fmla="*/ 332 w 465"/>
                <a:gd name="T59" fmla="*/ 125 h 1227"/>
                <a:gd name="T60" fmla="*/ 319 w 465"/>
                <a:gd name="T61" fmla="*/ 31 h 1227"/>
                <a:gd name="T62" fmla="*/ 368 w 465"/>
                <a:gd name="T63" fmla="*/ 63 h 1227"/>
                <a:gd name="T64" fmla="*/ 434 w 465"/>
                <a:gd name="T65" fmla="*/ 117 h 1227"/>
                <a:gd name="T66" fmla="*/ 452 w 465"/>
                <a:gd name="T67" fmla="*/ 262 h 1227"/>
                <a:gd name="T68" fmla="*/ 456 w 465"/>
                <a:gd name="T69" fmla="*/ 310 h 1227"/>
                <a:gd name="T70" fmla="*/ 392 w 465"/>
                <a:gd name="T71" fmla="*/ 413 h 1227"/>
                <a:gd name="T72" fmla="*/ 332 w 465"/>
                <a:gd name="T73" fmla="*/ 396 h 1227"/>
                <a:gd name="T74" fmla="*/ 246 w 465"/>
                <a:gd name="T75" fmla="*/ 422 h 1227"/>
                <a:gd name="T76" fmla="*/ 264 w 465"/>
                <a:gd name="T77" fmla="*/ 466 h 1227"/>
                <a:gd name="T78" fmla="*/ 337 w 465"/>
                <a:gd name="T79" fmla="*/ 453 h 1227"/>
                <a:gd name="T80" fmla="*/ 363 w 465"/>
                <a:gd name="T81" fmla="*/ 453 h 1227"/>
                <a:gd name="T82" fmla="*/ 304 w 465"/>
                <a:gd name="T83" fmla="*/ 530 h 1227"/>
                <a:gd name="T84" fmla="*/ 314 w 465"/>
                <a:gd name="T85" fmla="*/ 652 h 1227"/>
                <a:gd name="T86" fmla="*/ 327 w 465"/>
                <a:gd name="T87" fmla="*/ 728 h 1227"/>
                <a:gd name="T88" fmla="*/ 337 w 465"/>
                <a:gd name="T89" fmla="*/ 884 h 1227"/>
                <a:gd name="T90" fmla="*/ 348 w 465"/>
                <a:gd name="T91" fmla="*/ 929 h 1227"/>
                <a:gd name="T92" fmla="*/ 348 w 465"/>
                <a:gd name="T93" fmla="*/ 1020 h 1227"/>
                <a:gd name="T94" fmla="*/ 322 w 465"/>
                <a:gd name="T95" fmla="*/ 983 h 1227"/>
                <a:gd name="T96" fmla="*/ 259 w 465"/>
                <a:gd name="T97" fmla="*/ 876 h 1227"/>
                <a:gd name="T98" fmla="*/ 233 w 465"/>
                <a:gd name="T99" fmla="*/ 884 h 1227"/>
                <a:gd name="T100" fmla="*/ 205 w 465"/>
                <a:gd name="T101" fmla="*/ 1204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5" h="1227">
                  <a:moveTo>
                    <a:pt x="184" y="1222"/>
                  </a:moveTo>
                  <a:lnTo>
                    <a:pt x="179" y="1204"/>
                  </a:lnTo>
                  <a:lnTo>
                    <a:pt x="161" y="1186"/>
                  </a:lnTo>
                  <a:lnTo>
                    <a:pt x="151" y="1159"/>
                  </a:lnTo>
                  <a:lnTo>
                    <a:pt x="138" y="1142"/>
                  </a:lnTo>
                  <a:lnTo>
                    <a:pt x="138" y="1113"/>
                  </a:lnTo>
                  <a:lnTo>
                    <a:pt x="133" y="1105"/>
                  </a:lnTo>
                  <a:lnTo>
                    <a:pt x="133" y="1100"/>
                  </a:lnTo>
                  <a:lnTo>
                    <a:pt x="129" y="1097"/>
                  </a:lnTo>
                  <a:lnTo>
                    <a:pt x="125" y="1097"/>
                  </a:lnTo>
                  <a:lnTo>
                    <a:pt x="120" y="1100"/>
                  </a:lnTo>
                  <a:lnTo>
                    <a:pt x="54" y="1194"/>
                  </a:lnTo>
                  <a:lnTo>
                    <a:pt x="54" y="1199"/>
                  </a:lnTo>
                  <a:lnTo>
                    <a:pt x="36" y="1217"/>
                  </a:lnTo>
                  <a:lnTo>
                    <a:pt x="36" y="1199"/>
                  </a:lnTo>
                  <a:lnTo>
                    <a:pt x="41" y="1024"/>
                  </a:lnTo>
                  <a:lnTo>
                    <a:pt x="67" y="840"/>
                  </a:lnTo>
                  <a:lnTo>
                    <a:pt x="98" y="660"/>
                  </a:lnTo>
                  <a:lnTo>
                    <a:pt x="138" y="473"/>
                  </a:lnTo>
                  <a:lnTo>
                    <a:pt x="133" y="463"/>
                  </a:lnTo>
                  <a:lnTo>
                    <a:pt x="102" y="440"/>
                  </a:lnTo>
                  <a:lnTo>
                    <a:pt x="102" y="437"/>
                  </a:lnTo>
                  <a:lnTo>
                    <a:pt x="88" y="413"/>
                  </a:lnTo>
                  <a:lnTo>
                    <a:pt x="75" y="413"/>
                  </a:lnTo>
                  <a:lnTo>
                    <a:pt x="67" y="409"/>
                  </a:lnTo>
                  <a:lnTo>
                    <a:pt x="46" y="396"/>
                  </a:lnTo>
                  <a:lnTo>
                    <a:pt x="46" y="392"/>
                  </a:lnTo>
                  <a:lnTo>
                    <a:pt x="31" y="379"/>
                  </a:lnTo>
                  <a:lnTo>
                    <a:pt x="26" y="364"/>
                  </a:lnTo>
                  <a:lnTo>
                    <a:pt x="13" y="351"/>
                  </a:lnTo>
                  <a:lnTo>
                    <a:pt x="13" y="333"/>
                  </a:lnTo>
                  <a:lnTo>
                    <a:pt x="10" y="323"/>
                  </a:lnTo>
                  <a:lnTo>
                    <a:pt x="10" y="305"/>
                  </a:lnTo>
                  <a:lnTo>
                    <a:pt x="5" y="302"/>
                  </a:lnTo>
                  <a:lnTo>
                    <a:pt x="5" y="289"/>
                  </a:lnTo>
                  <a:lnTo>
                    <a:pt x="0" y="283"/>
                  </a:lnTo>
                  <a:lnTo>
                    <a:pt x="0" y="250"/>
                  </a:lnTo>
                  <a:lnTo>
                    <a:pt x="5" y="242"/>
                  </a:lnTo>
                  <a:lnTo>
                    <a:pt x="13" y="219"/>
                  </a:lnTo>
                  <a:lnTo>
                    <a:pt x="23" y="219"/>
                  </a:lnTo>
                  <a:lnTo>
                    <a:pt x="23" y="216"/>
                  </a:lnTo>
                  <a:lnTo>
                    <a:pt x="13" y="210"/>
                  </a:lnTo>
                  <a:lnTo>
                    <a:pt x="18" y="158"/>
                  </a:lnTo>
                  <a:lnTo>
                    <a:pt x="23" y="148"/>
                  </a:lnTo>
                  <a:lnTo>
                    <a:pt x="36" y="107"/>
                  </a:lnTo>
                  <a:lnTo>
                    <a:pt x="46" y="107"/>
                  </a:lnTo>
                  <a:lnTo>
                    <a:pt x="129" y="23"/>
                  </a:lnTo>
                  <a:lnTo>
                    <a:pt x="138" y="23"/>
                  </a:lnTo>
                  <a:lnTo>
                    <a:pt x="143" y="18"/>
                  </a:lnTo>
                  <a:lnTo>
                    <a:pt x="164" y="18"/>
                  </a:lnTo>
                  <a:lnTo>
                    <a:pt x="174" y="10"/>
                  </a:lnTo>
                  <a:lnTo>
                    <a:pt x="179" y="10"/>
                  </a:lnTo>
                  <a:lnTo>
                    <a:pt x="197" y="3"/>
                  </a:lnTo>
                  <a:lnTo>
                    <a:pt x="202" y="0"/>
                  </a:lnTo>
                  <a:lnTo>
                    <a:pt x="291" y="10"/>
                  </a:lnTo>
                  <a:lnTo>
                    <a:pt x="291" y="23"/>
                  </a:lnTo>
                  <a:lnTo>
                    <a:pt x="205" y="15"/>
                  </a:lnTo>
                  <a:lnTo>
                    <a:pt x="202" y="18"/>
                  </a:lnTo>
                  <a:lnTo>
                    <a:pt x="197" y="18"/>
                  </a:lnTo>
                  <a:lnTo>
                    <a:pt x="192" y="23"/>
                  </a:lnTo>
                  <a:lnTo>
                    <a:pt x="174" y="23"/>
                  </a:lnTo>
                  <a:lnTo>
                    <a:pt x="174" y="31"/>
                  </a:lnTo>
                  <a:lnTo>
                    <a:pt x="179" y="37"/>
                  </a:lnTo>
                  <a:lnTo>
                    <a:pt x="179" y="63"/>
                  </a:lnTo>
                  <a:lnTo>
                    <a:pt x="184" y="68"/>
                  </a:lnTo>
                  <a:lnTo>
                    <a:pt x="192" y="99"/>
                  </a:lnTo>
                  <a:lnTo>
                    <a:pt x="197" y="99"/>
                  </a:lnTo>
                  <a:lnTo>
                    <a:pt x="224" y="81"/>
                  </a:lnTo>
                  <a:lnTo>
                    <a:pt x="259" y="81"/>
                  </a:lnTo>
                  <a:lnTo>
                    <a:pt x="259" y="89"/>
                  </a:lnTo>
                  <a:lnTo>
                    <a:pt x="264" y="94"/>
                  </a:lnTo>
                  <a:lnTo>
                    <a:pt x="268" y="94"/>
                  </a:lnTo>
                  <a:lnTo>
                    <a:pt x="291" y="104"/>
                  </a:lnTo>
                  <a:lnTo>
                    <a:pt x="278" y="99"/>
                  </a:lnTo>
                  <a:lnTo>
                    <a:pt x="264" y="112"/>
                  </a:lnTo>
                  <a:lnTo>
                    <a:pt x="255" y="112"/>
                  </a:lnTo>
                  <a:lnTo>
                    <a:pt x="246" y="89"/>
                  </a:lnTo>
                  <a:lnTo>
                    <a:pt x="229" y="89"/>
                  </a:lnTo>
                  <a:lnTo>
                    <a:pt x="224" y="94"/>
                  </a:lnTo>
                  <a:lnTo>
                    <a:pt x="218" y="94"/>
                  </a:lnTo>
                  <a:lnTo>
                    <a:pt x="215" y="99"/>
                  </a:lnTo>
                  <a:lnTo>
                    <a:pt x="202" y="122"/>
                  </a:lnTo>
                  <a:lnTo>
                    <a:pt x="189" y="117"/>
                  </a:lnTo>
                  <a:lnTo>
                    <a:pt x="184" y="112"/>
                  </a:lnTo>
                  <a:lnTo>
                    <a:pt x="174" y="112"/>
                  </a:lnTo>
                  <a:lnTo>
                    <a:pt x="169" y="117"/>
                  </a:lnTo>
                  <a:lnTo>
                    <a:pt x="151" y="148"/>
                  </a:lnTo>
                  <a:lnTo>
                    <a:pt x="138" y="145"/>
                  </a:lnTo>
                  <a:lnTo>
                    <a:pt x="133" y="145"/>
                  </a:lnTo>
                  <a:lnTo>
                    <a:pt x="129" y="148"/>
                  </a:lnTo>
                  <a:lnTo>
                    <a:pt x="120" y="161"/>
                  </a:lnTo>
                  <a:lnTo>
                    <a:pt x="120" y="167"/>
                  </a:lnTo>
                  <a:lnTo>
                    <a:pt x="125" y="185"/>
                  </a:lnTo>
                  <a:lnTo>
                    <a:pt x="120" y="193"/>
                  </a:lnTo>
                  <a:lnTo>
                    <a:pt x="102" y="216"/>
                  </a:lnTo>
                  <a:lnTo>
                    <a:pt x="107" y="219"/>
                  </a:lnTo>
                  <a:lnTo>
                    <a:pt x="107" y="229"/>
                  </a:lnTo>
                  <a:lnTo>
                    <a:pt x="111" y="234"/>
                  </a:lnTo>
                  <a:lnTo>
                    <a:pt x="111" y="250"/>
                  </a:lnTo>
                  <a:lnTo>
                    <a:pt x="98" y="265"/>
                  </a:lnTo>
                  <a:lnTo>
                    <a:pt x="98" y="283"/>
                  </a:lnTo>
                  <a:lnTo>
                    <a:pt x="102" y="289"/>
                  </a:lnTo>
                  <a:lnTo>
                    <a:pt x="120" y="291"/>
                  </a:lnTo>
                  <a:lnTo>
                    <a:pt x="120" y="302"/>
                  </a:lnTo>
                  <a:lnTo>
                    <a:pt x="125" y="305"/>
                  </a:lnTo>
                  <a:lnTo>
                    <a:pt x="125" y="310"/>
                  </a:lnTo>
                  <a:lnTo>
                    <a:pt x="120" y="323"/>
                  </a:lnTo>
                  <a:lnTo>
                    <a:pt x="125" y="328"/>
                  </a:lnTo>
                  <a:lnTo>
                    <a:pt x="125" y="338"/>
                  </a:lnTo>
                  <a:lnTo>
                    <a:pt x="129" y="343"/>
                  </a:lnTo>
                  <a:lnTo>
                    <a:pt x="151" y="346"/>
                  </a:lnTo>
                  <a:lnTo>
                    <a:pt x="156" y="351"/>
                  </a:lnTo>
                  <a:lnTo>
                    <a:pt x="161" y="374"/>
                  </a:lnTo>
                  <a:lnTo>
                    <a:pt x="169" y="379"/>
                  </a:lnTo>
                  <a:lnTo>
                    <a:pt x="192" y="379"/>
                  </a:lnTo>
                  <a:lnTo>
                    <a:pt x="202" y="382"/>
                  </a:lnTo>
                  <a:lnTo>
                    <a:pt x="210" y="392"/>
                  </a:lnTo>
                  <a:lnTo>
                    <a:pt x="210" y="396"/>
                  </a:lnTo>
                  <a:lnTo>
                    <a:pt x="238" y="409"/>
                  </a:lnTo>
                  <a:lnTo>
                    <a:pt x="241" y="405"/>
                  </a:lnTo>
                  <a:lnTo>
                    <a:pt x="255" y="400"/>
                  </a:lnTo>
                  <a:lnTo>
                    <a:pt x="255" y="392"/>
                  </a:lnTo>
                  <a:lnTo>
                    <a:pt x="278" y="369"/>
                  </a:lnTo>
                  <a:lnTo>
                    <a:pt x="304" y="369"/>
                  </a:lnTo>
                  <a:lnTo>
                    <a:pt x="309" y="364"/>
                  </a:lnTo>
                  <a:lnTo>
                    <a:pt x="319" y="346"/>
                  </a:lnTo>
                  <a:lnTo>
                    <a:pt x="327" y="346"/>
                  </a:lnTo>
                  <a:lnTo>
                    <a:pt x="322" y="346"/>
                  </a:lnTo>
                  <a:lnTo>
                    <a:pt x="332" y="343"/>
                  </a:lnTo>
                  <a:lnTo>
                    <a:pt x="340" y="343"/>
                  </a:lnTo>
                  <a:lnTo>
                    <a:pt x="358" y="323"/>
                  </a:lnTo>
                  <a:lnTo>
                    <a:pt x="363" y="302"/>
                  </a:lnTo>
                  <a:lnTo>
                    <a:pt x="358" y="296"/>
                  </a:lnTo>
                  <a:lnTo>
                    <a:pt x="358" y="283"/>
                  </a:lnTo>
                  <a:lnTo>
                    <a:pt x="363" y="273"/>
                  </a:lnTo>
                  <a:lnTo>
                    <a:pt x="373" y="250"/>
                  </a:lnTo>
                  <a:lnTo>
                    <a:pt x="368" y="247"/>
                  </a:lnTo>
                  <a:lnTo>
                    <a:pt x="358" y="219"/>
                  </a:lnTo>
                  <a:lnTo>
                    <a:pt x="368" y="219"/>
                  </a:lnTo>
                  <a:lnTo>
                    <a:pt x="368" y="201"/>
                  </a:lnTo>
                  <a:lnTo>
                    <a:pt x="363" y="197"/>
                  </a:lnTo>
                  <a:lnTo>
                    <a:pt x="340" y="180"/>
                  </a:lnTo>
                  <a:lnTo>
                    <a:pt x="340" y="175"/>
                  </a:lnTo>
                  <a:lnTo>
                    <a:pt x="345" y="158"/>
                  </a:lnTo>
                  <a:lnTo>
                    <a:pt x="340" y="153"/>
                  </a:lnTo>
                  <a:lnTo>
                    <a:pt x="332" y="153"/>
                  </a:lnTo>
                  <a:lnTo>
                    <a:pt x="332" y="148"/>
                  </a:lnTo>
                  <a:lnTo>
                    <a:pt x="319" y="145"/>
                  </a:lnTo>
                  <a:lnTo>
                    <a:pt x="319" y="130"/>
                  </a:lnTo>
                  <a:lnTo>
                    <a:pt x="332" y="125"/>
                  </a:lnTo>
                  <a:lnTo>
                    <a:pt x="340" y="107"/>
                  </a:lnTo>
                  <a:lnTo>
                    <a:pt x="355" y="86"/>
                  </a:lnTo>
                  <a:lnTo>
                    <a:pt x="355" y="71"/>
                  </a:lnTo>
                  <a:lnTo>
                    <a:pt x="319" y="45"/>
                  </a:lnTo>
                  <a:lnTo>
                    <a:pt x="319" y="31"/>
                  </a:lnTo>
                  <a:lnTo>
                    <a:pt x="327" y="31"/>
                  </a:lnTo>
                  <a:lnTo>
                    <a:pt x="340" y="41"/>
                  </a:lnTo>
                  <a:lnTo>
                    <a:pt x="345" y="41"/>
                  </a:lnTo>
                  <a:lnTo>
                    <a:pt x="368" y="58"/>
                  </a:lnTo>
                  <a:lnTo>
                    <a:pt x="368" y="63"/>
                  </a:lnTo>
                  <a:lnTo>
                    <a:pt x="373" y="76"/>
                  </a:lnTo>
                  <a:lnTo>
                    <a:pt x="376" y="76"/>
                  </a:lnTo>
                  <a:lnTo>
                    <a:pt x="407" y="81"/>
                  </a:lnTo>
                  <a:lnTo>
                    <a:pt x="407" y="89"/>
                  </a:lnTo>
                  <a:lnTo>
                    <a:pt x="434" y="117"/>
                  </a:lnTo>
                  <a:lnTo>
                    <a:pt x="434" y="122"/>
                  </a:lnTo>
                  <a:lnTo>
                    <a:pt x="460" y="188"/>
                  </a:lnTo>
                  <a:lnTo>
                    <a:pt x="465" y="193"/>
                  </a:lnTo>
                  <a:lnTo>
                    <a:pt x="460" y="262"/>
                  </a:lnTo>
                  <a:lnTo>
                    <a:pt x="452" y="262"/>
                  </a:lnTo>
                  <a:lnTo>
                    <a:pt x="442" y="265"/>
                  </a:lnTo>
                  <a:lnTo>
                    <a:pt x="442" y="270"/>
                  </a:lnTo>
                  <a:lnTo>
                    <a:pt x="446" y="279"/>
                  </a:lnTo>
                  <a:lnTo>
                    <a:pt x="456" y="279"/>
                  </a:lnTo>
                  <a:lnTo>
                    <a:pt x="456" y="310"/>
                  </a:lnTo>
                  <a:lnTo>
                    <a:pt x="452" y="320"/>
                  </a:lnTo>
                  <a:lnTo>
                    <a:pt x="416" y="413"/>
                  </a:lnTo>
                  <a:lnTo>
                    <a:pt x="403" y="409"/>
                  </a:lnTo>
                  <a:lnTo>
                    <a:pt x="399" y="409"/>
                  </a:lnTo>
                  <a:lnTo>
                    <a:pt x="392" y="413"/>
                  </a:lnTo>
                  <a:lnTo>
                    <a:pt x="363" y="418"/>
                  </a:lnTo>
                  <a:lnTo>
                    <a:pt x="363" y="409"/>
                  </a:lnTo>
                  <a:lnTo>
                    <a:pt x="355" y="409"/>
                  </a:lnTo>
                  <a:lnTo>
                    <a:pt x="345" y="400"/>
                  </a:lnTo>
                  <a:lnTo>
                    <a:pt x="332" y="396"/>
                  </a:lnTo>
                  <a:lnTo>
                    <a:pt x="327" y="382"/>
                  </a:lnTo>
                  <a:lnTo>
                    <a:pt x="286" y="382"/>
                  </a:lnTo>
                  <a:lnTo>
                    <a:pt x="259" y="413"/>
                  </a:lnTo>
                  <a:lnTo>
                    <a:pt x="255" y="413"/>
                  </a:lnTo>
                  <a:lnTo>
                    <a:pt x="246" y="422"/>
                  </a:lnTo>
                  <a:lnTo>
                    <a:pt x="246" y="427"/>
                  </a:lnTo>
                  <a:lnTo>
                    <a:pt x="251" y="440"/>
                  </a:lnTo>
                  <a:lnTo>
                    <a:pt x="255" y="445"/>
                  </a:lnTo>
                  <a:lnTo>
                    <a:pt x="255" y="463"/>
                  </a:lnTo>
                  <a:lnTo>
                    <a:pt x="264" y="466"/>
                  </a:lnTo>
                  <a:lnTo>
                    <a:pt x="286" y="473"/>
                  </a:lnTo>
                  <a:lnTo>
                    <a:pt x="296" y="463"/>
                  </a:lnTo>
                  <a:lnTo>
                    <a:pt x="322" y="463"/>
                  </a:lnTo>
                  <a:lnTo>
                    <a:pt x="332" y="453"/>
                  </a:lnTo>
                  <a:lnTo>
                    <a:pt x="337" y="453"/>
                  </a:lnTo>
                  <a:lnTo>
                    <a:pt x="348" y="437"/>
                  </a:lnTo>
                  <a:lnTo>
                    <a:pt x="368" y="437"/>
                  </a:lnTo>
                  <a:lnTo>
                    <a:pt x="368" y="445"/>
                  </a:lnTo>
                  <a:lnTo>
                    <a:pt x="373" y="445"/>
                  </a:lnTo>
                  <a:lnTo>
                    <a:pt x="363" y="453"/>
                  </a:lnTo>
                  <a:lnTo>
                    <a:pt x="319" y="481"/>
                  </a:lnTo>
                  <a:lnTo>
                    <a:pt x="319" y="473"/>
                  </a:lnTo>
                  <a:lnTo>
                    <a:pt x="299" y="481"/>
                  </a:lnTo>
                  <a:lnTo>
                    <a:pt x="299" y="526"/>
                  </a:lnTo>
                  <a:lnTo>
                    <a:pt x="304" y="530"/>
                  </a:lnTo>
                  <a:lnTo>
                    <a:pt x="304" y="580"/>
                  </a:lnTo>
                  <a:lnTo>
                    <a:pt x="309" y="583"/>
                  </a:lnTo>
                  <a:lnTo>
                    <a:pt x="309" y="621"/>
                  </a:lnTo>
                  <a:lnTo>
                    <a:pt x="314" y="624"/>
                  </a:lnTo>
                  <a:lnTo>
                    <a:pt x="314" y="652"/>
                  </a:lnTo>
                  <a:lnTo>
                    <a:pt x="319" y="656"/>
                  </a:lnTo>
                  <a:lnTo>
                    <a:pt x="319" y="686"/>
                  </a:lnTo>
                  <a:lnTo>
                    <a:pt x="322" y="692"/>
                  </a:lnTo>
                  <a:lnTo>
                    <a:pt x="322" y="723"/>
                  </a:lnTo>
                  <a:lnTo>
                    <a:pt x="327" y="728"/>
                  </a:lnTo>
                  <a:lnTo>
                    <a:pt x="327" y="830"/>
                  </a:lnTo>
                  <a:lnTo>
                    <a:pt x="332" y="835"/>
                  </a:lnTo>
                  <a:lnTo>
                    <a:pt x="332" y="856"/>
                  </a:lnTo>
                  <a:lnTo>
                    <a:pt x="337" y="863"/>
                  </a:lnTo>
                  <a:lnTo>
                    <a:pt x="337" y="884"/>
                  </a:lnTo>
                  <a:lnTo>
                    <a:pt x="340" y="890"/>
                  </a:lnTo>
                  <a:lnTo>
                    <a:pt x="340" y="912"/>
                  </a:lnTo>
                  <a:lnTo>
                    <a:pt x="345" y="916"/>
                  </a:lnTo>
                  <a:lnTo>
                    <a:pt x="345" y="925"/>
                  </a:lnTo>
                  <a:lnTo>
                    <a:pt x="348" y="929"/>
                  </a:lnTo>
                  <a:lnTo>
                    <a:pt x="348" y="960"/>
                  </a:lnTo>
                  <a:lnTo>
                    <a:pt x="355" y="965"/>
                  </a:lnTo>
                  <a:lnTo>
                    <a:pt x="355" y="988"/>
                  </a:lnTo>
                  <a:lnTo>
                    <a:pt x="358" y="993"/>
                  </a:lnTo>
                  <a:lnTo>
                    <a:pt x="348" y="1020"/>
                  </a:lnTo>
                  <a:lnTo>
                    <a:pt x="340" y="1014"/>
                  </a:lnTo>
                  <a:lnTo>
                    <a:pt x="337" y="1011"/>
                  </a:lnTo>
                  <a:lnTo>
                    <a:pt x="337" y="1006"/>
                  </a:lnTo>
                  <a:lnTo>
                    <a:pt x="322" y="988"/>
                  </a:lnTo>
                  <a:lnTo>
                    <a:pt x="322" y="983"/>
                  </a:lnTo>
                  <a:lnTo>
                    <a:pt x="309" y="957"/>
                  </a:lnTo>
                  <a:lnTo>
                    <a:pt x="304" y="952"/>
                  </a:lnTo>
                  <a:lnTo>
                    <a:pt x="286" y="920"/>
                  </a:lnTo>
                  <a:lnTo>
                    <a:pt x="278" y="912"/>
                  </a:lnTo>
                  <a:lnTo>
                    <a:pt x="259" y="876"/>
                  </a:lnTo>
                  <a:lnTo>
                    <a:pt x="255" y="871"/>
                  </a:lnTo>
                  <a:lnTo>
                    <a:pt x="255" y="866"/>
                  </a:lnTo>
                  <a:lnTo>
                    <a:pt x="251" y="863"/>
                  </a:lnTo>
                  <a:lnTo>
                    <a:pt x="238" y="876"/>
                  </a:lnTo>
                  <a:lnTo>
                    <a:pt x="233" y="884"/>
                  </a:lnTo>
                  <a:lnTo>
                    <a:pt x="218" y="899"/>
                  </a:lnTo>
                  <a:lnTo>
                    <a:pt x="215" y="907"/>
                  </a:lnTo>
                  <a:lnTo>
                    <a:pt x="215" y="920"/>
                  </a:lnTo>
                  <a:lnTo>
                    <a:pt x="202" y="1199"/>
                  </a:lnTo>
                  <a:lnTo>
                    <a:pt x="205" y="1204"/>
                  </a:lnTo>
                  <a:lnTo>
                    <a:pt x="205" y="1227"/>
                  </a:lnTo>
                  <a:lnTo>
                    <a:pt x="197" y="1227"/>
                  </a:lnTo>
                  <a:lnTo>
                    <a:pt x="189" y="1217"/>
                  </a:lnTo>
                  <a:lnTo>
                    <a:pt x="184" y="1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96" name="Freeform 131">
              <a:extLst>
                <a:ext uri="{FF2B5EF4-FFF2-40B4-BE49-F238E27FC236}">
                  <a16:creationId xmlns:a16="http://schemas.microsoft.com/office/drawing/2014/main" id="{700BF5FC-9C9A-4B95-809F-661A693EEF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4" y="1640"/>
              <a:ext cx="73" cy="371"/>
            </a:xfrm>
            <a:custGeom>
              <a:avLst/>
              <a:gdLst>
                <a:gd name="T0" fmla="*/ 134 w 152"/>
                <a:gd name="T1" fmla="*/ 713 h 720"/>
                <a:gd name="T2" fmla="*/ 114 w 152"/>
                <a:gd name="T3" fmla="*/ 678 h 720"/>
                <a:gd name="T4" fmla="*/ 111 w 152"/>
                <a:gd name="T5" fmla="*/ 673 h 720"/>
                <a:gd name="T6" fmla="*/ 111 w 152"/>
                <a:gd name="T7" fmla="*/ 661 h 720"/>
                <a:gd name="T8" fmla="*/ 106 w 152"/>
                <a:gd name="T9" fmla="*/ 655 h 720"/>
                <a:gd name="T10" fmla="*/ 101 w 152"/>
                <a:gd name="T11" fmla="*/ 639 h 720"/>
                <a:gd name="T12" fmla="*/ 98 w 152"/>
                <a:gd name="T13" fmla="*/ 634 h 720"/>
                <a:gd name="T14" fmla="*/ 79 w 152"/>
                <a:gd name="T15" fmla="*/ 593 h 720"/>
                <a:gd name="T16" fmla="*/ 75 w 152"/>
                <a:gd name="T17" fmla="*/ 598 h 720"/>
                <a:gd name="T18" fmla="*/ 52 w 152"/>
                <a:gd name="T19" fmla="*/ 621 h 720"/>
                <a:gd name="T20" fmla="*/ 38 w 152"/>
                <a:gd name="T21" fmla="*/ 644 h 720"/>
                <a:gd name="T22" fmla="*/ 25 w 152"/>
                <a:gd name="T23" fmla="*/ 670 h 720"/>
                <a:gd name="T24" fmla="*/ 12 w 152"/>
                <a:gd name="T25" fmla="*/ 683 h 720"/>
                <a:gd name="T26" fmla="*/ 0 w 152"/>
                <a:gd name="T27" fmla="*/ 687 h 720"/>
                <a:gd name="T28" fmla="*/ 0 w 152"/>
                <a:gd name="T29" fmla="*/ 561 h 720"/>
                <a:gd name="T30" fmla="*/ 17 w 152"/>
                <a:gd name="T31" fmla="*/ 427 h 720"/>
                <a:gd name="T32" fmla="*/ 38 w 152"/>
                <a:gd name="T33" fmla="*/ 293 h 720"/>
                <a:gd name="T34" fmla="*/ 70 w 152"/>
                <a:gd name="T35" fmla="*/ 158 h 720"/>
                <a:gd name="T36" fmla="*/ 75 w 152"/>
                <a:gd name="T37" fmla="*/ 145 h 720"/>
                <a:gd name="T38" fmla="*/ 98 w 152"/>
                <a:gd name="T39" fmla="*/ 10 h 720"/>
                <a:gd name="T40" fmla="*/ 101 w 152"/>
                <a:gd name="T41" fmla="*/ 0 h 720"/>
                <a:gd name="T42" fmla="*/ 152 w 152"/>
                <a:gd name="T43" fmla="*/ 18 h 720"/>
                <a:gd name="T44" fmla="*/ 152 w 152"/>
                <a:gd name="T45" fmla="*/ 24 h 720"/>
                <a:gd name="T46" fmla="*/ 142 w 152"/>
                <a:gd name="T47" fmla="*/ 41 h 720"/>
                <a:gd name="T48" fmla="*/ 142 w 152"/>
                <a:gd name="T49" fmla="*/ 46 h 720"/>
                <a:gd name="T50" fmla="*/ 124 w 152"/>
                <a:gd name="T51" fmla="*/ 247 h 720"/>
                <a:gd name="T52" fmla="*/ 129 w 152"/>
                <a:gd name="T53" fmla="*/ 252 h 720"/>
                <a:gd name="T54" fmla="*/ 114 w 152"/>
                <a:gd name="T55" fmla="*/ 445 h 720"/>
                <a:gd name="T56" fmla="*/ 119 w 152"/>
                <a:gd name="T57" fmla="*/ 449 h 720"/>
                <a:gd name="T58" fmla="*/ 119 w 152"/>
                <a:gd name="T59" fmla="*/ 502 h 720"/>
                <a:gd name="T60" fmla="*/ 124 w 152"/>
                <a:gd name="T61" fmla="*/ 502 h 720"/>
                <a:gd name="T62" fmla="*/ 152 w 152"/>
                <a:gd name="T63" fmla="*/ 481 h 720"/>
                <a:gd name="T64" fmla="*/ 147 w 152"/>
                <a:gd name="T65" fmla="*/ 494 h 720"/>
                <a:gd name="T66" fmla="*/ 142 w 152"/>
                <a:gd name="T67" fmla="*/ 720 h 720"/>
                <a:gd name="T68" fmla="*/ 134 w 152"/>
                <a:gd name="T69" fmla="*/ 713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2" h="720">
                  <a:moveTo>
                    <a:pt x="134" y="713"/>
                  </a:moveTo>
                  <a:lnTo>
                    <a:pt x="114" y="678"/>
                  </a:lnTo>
                  <a:lnTo>
                    <a:pt x="111" y="673"/>
                  </a:lnTo>
                  <a:lnTo>
                    <a:pt x="111" y="661"/>
                  </a:lnTo>
                  <a:lnTo>
                    <a:pt x="106" y="655"/>
                  </a:lnTo>
                  <a:lnTo>
                    <a:pt x="101" y="639"/>
                  </a:lnTo>
                  <a:lnTo>
                    <a:pt x="98" y="634"/>
                  </a:lnTo>
                  <a:lnTo>
                    <a:pt x="79" y="593"/>
                  </a:lnTo>
                  <a:lnTo>
                    <a:pt x="75" y="598"/>
                  </a:lnTo>
                  <a:lnTo>
                    <a:pt x="52" y="621"/>
                  </a:lnTo>
                  <a:lnTo>
                    <a:pt x="38" y="644"/>
                  </a:lnTo>
                  <a:lnTo>
                    <a:pt x="25" y="670"/>
                  </a:lnTo>
                  <a:lnTo>
                    <a:pt x="12" y="683"/>
                  </a:lnTo>
                  <a:lnTo>
                    <a:pt x="0" y="687"/>
                  </a:lnTo>
                  <a:lnTo>
                    <a:pt x="0" y="561"/>
                  </a:lnTo>
                  <a:lnTo>
                    <a:pt x="17" y="427"/>
                  </a:lnTo>
                  <a:lnTo>
                    <a:pt x="38" y="293"/>
                  </a:lnTo>
                  <a:lnTo>
                    <a:pt x="70" y="158"/>
                  </a:lnTo>
                  <a:lnTo>
                    <a:pt x="75" y="145"/>
                  </a:lnTo>
                  <a:lnTo>
                    <a:pt x="98" y="10"/>
                  </a:lnTo>
                  <a:lnTo>
                    <a:pt x="101" y="0"/>
                  </a:lnTo>
                  <a:lnTo>
                    <a:pt x="152" y="18"/>
                  </a:lnTo>
                  <a:lnTo>
                    <a:pt x="152" y="24"/>
                  </a:lnTo>
                  <a:lnTo>
                    <a:pt x="142" y="41"/>
                  </a:lnTo>
                  <a:lnTo>
                    <a:pt x="142" y="46"/>
                  </a:lnTo>
                  <a:lnTo>
                    <a:pt x="124" y="247"/>
                  </a:lnTo>
                  <a:lnTo>
                    <a:pt x="129" y="252"/>
                  </a:lnTo>
                  <a:lnTo>
                    <a:pt x="114" y="445"/>
                  </a:lnTo>
                  <a:lnTo>
                    <a:pt x="119" y="449"/>
                  </a:lnTo>
                  <a:lnTo>
                    <a:pt x="119" y="502"/>
                  </a:lnTo>
                  <a:lnTo>
                    <a:pt x="124" y="502"/>
                  </a:lnTo>
                  <a:lnTo>
                    <a:pt x="152" y="481"/>
                  </a:lnTo>
                  <a:lnTo>
                    <a:pt x="147" y="494"/>
                  </a:lnTo>
                  <a:lnTo>
                    <a:pt x="142" y="720"/>
                  </a:lnTo>
                  <a:lnTo>
                    <a:pt x="134" y="7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97" name="Freeform 132">
              <a:extLst>
                <a:ext uri="{FF2B5EF4-FFF2-40B4-BE49-F238E27FC236}">
                  <a16:creationId xmlns:a16="http://schemas.microsoft.com/office/drawing/2014/main" id="{2975C2EF-737B-4F7B-A14E-EADDA910B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" y="1640"/>
              <a:ext cx="78" cy="262"/>
            </a:xfrm>
            <a:custGeom>
              <a:avLst/>
              <a:gdLst>
                <a:gd name="T0" fmla="*/ 153 w 161"/>
                <a:gd name="T1" fmla="*/ 502 h 509"/>
                <a:gd name="T2" fmla="*/ 112 w 161"/>
                <a:gd name="T3" fmla="*/ 440 h 509"/>
                <a:gd name="T4" fmla="*/ 112 w 161"/>
                <a:gd name="T5" fmla="*/ 436 h 509"/>
                <a:gd name="T6" fmla="*/ 80 w 161"/>
                <a:gd name="T7" fmla="*/ 382 h 509"/>
                <a:gd name="T8" fmla="*/ 80 w 161"/>
                <a:gd name="T9" fmla="*/ 374 h 509"/>
                <a:gd name="T10" fmla="*/ 72 w 161"/>
                <a:gd name="T11" fmla="*/ 364 h 509"/>
                <a:gd name="T12" fmla="*/ 67 w 161"/>
                <a:gd name="T13" fmla="*/ 364 h 509"/>
                <a:gd name="T14" fmla="*/ 39 w 161"/>
                <a:gd name="T15" fmla="*/ 395 h 509"/>
                <a:gd name="T16" fmla="*/ 39 w 161"/>
                <a:gd name="T17" fmla="*/ 405 h 509"/>
                <a:gd name="T18" fmla="*/ 36 w 161"/>
                <a:gd name="T19" fmla="*/ 414 h 509"/>
                <a:gd name="T20" fmla="*/ 0 w 161"/>
                <a:gd name="T21" fmla="*/ 453 h 509"/>
                <a:gd name="T22" fmla="*/ 5 w 161"/>
                <a:gd name="T23" fmla="*/ 445 h 509"/>
                <a:gd name="T24" fmla="*/ 5 w 161"/>
                <a:gd name="T25" fmla="*/ 242 h 509"/>
                <a:gd name="T26" fmla="*/ 13 w 161"/>
                <a:gd name="T27" fmla="*/ 145 h 509"/>
                <a:gd name="T28" fmla="*/ 31 w 161"/>
                <a:gd name="T29" fmla="*/ 37 h 509"/>
                <a:gd name="T30" fmla="*/ 36 w 161"/>
                <a:gd name="T31" fmla="*/ 24 h 509"/>
                <a:gd name="T32" fmla="*/ 45 w 161"/>
                <a:gd name="T33" fmla="*/ 10 h 509"/>
                <a:gd name="T34" fmla="*/ 50 w 161"/>
                <a:gd name="T35" fmla="*/ 10 h 509"/>
                <a:gd name="T36" fmla="*/ 72 w 161"/>
                <a:gd name="T37" fmla="*/ 0 h 509"/>
                <a:gd name="T38" fmla="*/ 80 w 161"/>
                <a:gd name="T39" fmla="*/ 5 h 509"/>
                <a:gd name="T40" fmla="*/ 94 w 161"/>
                <a:gd name="T41" fmla="*/ 5 h 509"/>
                <a:gd name="T42" fmla="*/ 94 w 161"/>
                <a:gd name="T43" fmla="*/ 15 h 509"/>
                <a:gd name="T44" fmla="*/ 107 w 161"/>
                <a:gd name="T45" fmla="*/ 15 h 509"/>
                <a:gd name="T46" fmla="*/ 107 w 161"/>
                <a:gd name="T47" fmla="*/ 28 h 509"/>
                <a:gd name="T48" fmla="*/ 112 w 161"/>
                <a:gd name="T49" fmla="*/ 33 h 509"/>
                <a:gd name="T50" fmla="*/ 112 w 161"/>
                <a:gd name="T51" fmla="*/ 68 h 509"/>
                <a:gd name="T52" fmla="*/ 117 w 161"/>
                <a:gd name="T53" fmla="*/ 73 h 509"/>
                <a:gd name="T54" fmla="*/ 117 w 161"/>
                <a:gd name="T55" fmla="*/ 122 h 509"/>
                <a:gd name="T56" fmla="*/ 120 w 161"/>
                <a:gd name="T57" fmla="*/ 127 h 509"/>
                <a:gd name="T58" fmla="*/ 120 w 161"/>
                <a:gd name="T59" fmla="*/ 158 h 509"/>
                <a:gd name="T60" fmla="*/ 125 w 161"/>
                <a:gd name="T61" fmla="*/ 161 h 509"/>
                <a:gd name="T62" fmla="*/ 125 w 161"/>
                <a:gd name="T63" fmla="*/ 184 h 509"/>
                <a:gd name="T64" fmla="*/ 130 w 161"/>
                <a:gd name="T65" fmla="*/ 189 h 509"/>
                <a:gd name="T66" fmla="*/ 130 w 161"/>
                <a:gd name="T67" fmla="*/ 219 h 509"/>
                <a:gd name="T68" fmla="*/ 135 w 161"/>
                <a:gd name="T69" fmla="*/ 224 h 509"/>
                <a:gd name="T70" fmla="*/ 135 w 161"/>
                <a:gd name="T71" fmla="*/ 315 h 509"/>
                <a:gd name="T72" fmla="*/ 140 w 161"/>
                <a:gd name="T73" fmla="*/ 319 h 509"/>
                <a:gd name="T74" fmla="*/ 140 w 161"/>
                <a:gd name="T75" fmla="*/ 374 h 509"/>
                <a:gd name="T76" fmla="*/ 143 w 161"/>
                <a:gd name="T77" fmla="*/ 379 h 509"/>
                <a:gd name="T78" fmla="*/ 143 w 161"/>
                <a:gd name="T79" fmla="*/ 390 h 509"/>
                <a:gd name="T80" fmla="*/ 148 w 161"/>
                <a:gd name="T81" fmla="*/ 395 h 509"/>
                <a:gd name="T82" fmla="*/ 148 w 161"/>
                <a:gd name="T83" fmla="*/ 418 h 509"/>
                <a:gd name="T84" fmla="*/ 153 w 161"/>
                <a:gd name="T85" fmla="*/ 423 h 509"/>
                <a:gd name="T86" fmla="*/ 153 w 161"/>
                <a:gd name="T87" fmla="*/ 449 h 509"/>
                <a:gd name="T88" fmla="*/ 158 w 161"/>
                <a:gd name="T89" fmla="*/ 453 h 509"/>
                <a:gd name="T90" fmla="*/ 158 w 161"/>
                <a:gd name="T91" fmla="*/ 476 h 509"/>
                <a:gd name="T92" fmla="*/ 161 w 161"/>
                <a:gd name="T93" fmla="*/ 481 h 509"/>
                <a:gd name="T94" fmla="*/ 161 w 161"/>
                <a:gd name="T95" fmla="*/ 509 h 509"/>
                <a:gd name="T96" fmla="*/ 153 w 161"/>
                <a:gd name="T97" fmla="*/ 502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1" h="509">
                  <a:moveTo>
                    <a:pt x="153" y="502"/>
                  </a:moveTo>
                  <a:lnTo>
                    <a:pt x="112" y="440"/>
                  </a:lnTo>
                  <a:lnTo>
                    <a:pt x="112" y="436"/>
                  </a:lnTo>
                  <a:lnTo>
                    <a:pt x="80" y="382"/>
                  </a:lnTo>
                  <a:lnTo>
                    <a:pt x="80" y="374"/>
                  </a:lnTo>
                  <a:lnTo>
                    <a:pt x="72" y="364"/>
                  </a:lnTo>
                  <a:lnTo>
                    <a:pt x="67" y="364"/>
                  </a:lnTo>
                  <a:lnTo>
                    <a:pt x="39" y="395"/>
                  </a:lnTo>
                  <a:lnTo>
                    <a:pt x="39" y="405"/>
                  </a:lnTo>
                  <a:lnTo>
                    <a:pt x="36" y="414"/>
                  </a:lnTo>
                  <a:lnTo>
                    <a:pt x="0" y="453"/>
                  </a:lnTo>
                  <a:lnTo>
                    <a:pt x="5" y="445"/>
                  </a:lnTo>
                  <a:lnTo>
                    <a:pt x="5" y="242"/>
                  </a:lnTo>
                  <a:lnTo>
                    <a:pt x="13" y="145"/>
                  </a:lnTo>
                  <a:lnTo>
                    <a:pt x="31" y="37"/>
                  </a:lnTo>
                  <a:lnTo>
                    <a:pt x="36" y="24"/>
                  </a:lnTo>
                  <a:lnTo>
                    <a:pt x="45" y="10"/>
                  </a:lnTo>
                  <a:lnTo>
                    <a:pt x="50" y="10"/>
                  </a:lnTo>
                  <a:lnTo>
                    <a:pt x="72" y="0"/>
                  </a:lnTo>
                  <a:lnTo>
                    <a:pt x="80" y="5"/>
                  </a:lnTo>
                  <a:lnTo>
                    <a:pt x="94" y="5"/>
                  </a:lnTo>
                  <a:lnTo>
                    <a:pt x="94" y="15"/>
                  </a:lnTo>
                  <a:lnTo>
                    <a:pt x="107" y="15"/>
                  </a:lnTo>
                  <a:lnTo>
                    <a:pt x="107" y="28"/>
                  </a:lnTo>
                  <a:lnTo>
                    <a:pt x="112" y="33"/>
                  </a:lnTo>
                  <a:lnTo>
                    <a:pt x="112" y="68"/>
                  </a:lnTo>
                  <a:lnTo>
                    <a:pt x="117" y="73"/>
                  </a:lnTo>
                  <a:lnTo>
                    <a:pt x="117" y="122"/>
                  </a:lnTo>
                  <a:lnTo>
                    <a:pt x="120" y="127"/>
                  </a:lnTo>
                  <a:lnTo>
                    <a:pt x="120" y="158"/>
                  </a:lnTo>
                  <a:lnTo>
                    <a:pt x="125" y="161"/>
                  </a:lnTo>
                  <a:lnTo>
                    <a:pt x="125" y="184"/>
                  </a:lnTo>
                  <a:lnTo>
                    <a:pt x="130" y="189"/>
                  </a:lnTo>
                  <a:lnTo>
                    <a:pt x="130" y="219"/>
                  </a:lnTo>
                  <a:lnTo>
                    <a:pt x="135" y="224"/>
                  </a:lnTo>
                  <a:lnTo>
                    <a:pt x="135" y="315"/>
                  </a:lnTo>
                  <a:lnTo>
                    <a:pt x="140" y="319"/>
                  </a:lnTo>
                  <a:lnTo>
                    <a:pt x="140" y="374"/>
                  </a:lnTo>
                  <a:lnTo>
                    <a:pt x="143" y="379"/>
                  </a:lnTo>
                  <a:lnTo>
                    <a:pt x="143" y="390"/>
                  </a:lnTo>
                  <a:lnTo>
                    <a:pt x="148" y="395"/>
                  </a:lnTo>
                  <a:lnTo>
                    <a:pt x="148" y="418"/>
                  </a:lnTo>
                  <a:lnTo>
                    <a:pt x="153" y="423"/>
                  </a:lnTo>
                  <a:lnTo>
                    <a:pt x="153" y="449"/>
                  </a:lnTo>
                  <a:lnTo>
                    <a:pt x="158" y="453"/>
                  </a:lnTo>
                  <a:lnTo>
                    <a:pt x="158" y="476"/>
                  </a:lnTo>
                  <a:lnTo>
                    <a:pt x="161" y="481"/>
                  </a:lnTo>
                  <a:lnTo>
                    <a:pt x="161" y="509"/>
                  </a:lnTo>
                  <a:lnTo>
                    <a:pt x="153" y="5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98" name="AutoShape 133">
              <a:extLst>
                <a:ext uri="{FF2B5EF4-FFF2-40B4-BE49-F238E27FC236}">
                  <a16:creationId xmlns:a16="http://schemas.microsoft.com/office/drawing/2014/main" id="{79116722-5E9D-4CDA-A4A3-439FECEDB7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3" y="1333"/>
              <a:ext cx="327" cy="371"/>
            </a:xfrm>
            <a:prstGeom prst="octagon">
              <a:avLst>
                <a:gd name="adj" fmla="val 29287"/>
              </a:avLst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199" name="Freeform 134">
              <a:extLst>
                <a:ext uri="{FF2B5EF4-FFF2-40B4-BE49-F238E27FC236}">
                  <a16:creationId xmlns:a16="http://schemas.microsoft.com/office/drawing/2014/main" id="{EE305249-7ACF-4478-902D-234F6319A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" y="1362"/>
              <a:ext cx="233" cy="287"/>
            </a:xfrm>
            <a:custGeom>
              <a:avLst/>
              <a:gdLst>
                <a:gd name="T0" fmla="*/ 272 w 319"/>
                <a:gd name="T1" fmla="*/ 85 h 362"/>
                <a:gd name="T2" fmla="*/ 270 w 319"/>
                <a:gd name="T3" fmla="*/ 76 h 362"/>
                <a:gd name="T4" fmla="*/ 265 w 319"/>
                <a:gd name="T5" fmla="*/ 67 h 362"/>
                <a:gd name="T6" fmla="*/ 250 w 319"/>
                <a:gd name="T7" fmla="*/ 44 h 362"/>
                <a:gd name="T8" fmla="*/ 233 w 319"/>
                <a:gd name="T9" fmla="*/ 23 h 362"/>
                <a:gd name="T10" fmla="*/ 224 w 319"/>
                <a:gd name="T11" fmla="*/ 15 h 362"/>
                <a:gd name="T12" fmla="*/ 216 w 319"/>
                <a:gd name="T13" fmla="*/ 10 h 362"/>
                <a:gd name="T14" fmla="*/ 210 w 319"/>
                <a:gd name="T15" fmla="*/ 8 h 362"/>
                <a:gd name="T16" fmla="*/ 198 w 319"/>
                <a:gd name="T17" fmla="*/ 7 h 362"/>
                <a:gd name="T18" fmla="*/ 169 w 319"/>
                <a:gd name="T19" fmla="*/ 3 h 362"/>
                <a:gd name="T20" fmla="*/ 138 w 319"/>
                <a:gd name="T21" fmla="*/ 2 h 362"/>
                <a:gd name="T22" fmla="*/ 127 w 319"/>
                <a:gd name="T23" fmla="*/ 0 h 362"/>
                <a:gd name="T24" fmla="*/ 119 w 319"/>
                <a:gd name="T25" fmla="*/ 0 h 362"/>
                <a:gd name="T26" fmla="*/ 94 w 319"/>
                <a:gd name="T27" fmla="*/ 8 h 362"/>
                <a:gd name="T28" fmla="*/ 72 w 319"/>
                <a:gd name="T29" fmla="*/ 20 h 362"/>
                <a:gd name="T30" fmla="*/ 50 w 319"/>
                <a:gd name="T31" fmla="*/ 36 h 362"/>
                <a:gd name="T32" fmla="*/ 33 w 319"/>
                <a:gd name="T33" fmla="*/ 52 h 362"/>
                <a:gd name="T34" fmla="*/ 23 w 319"/>
                <a:gd name="T35" fmla="*/ 63 h 362"/>
                <a:gd name="T36" fmla="*/ 15 w 319"/>
                <a:gd name="T37" fmla="*/ 78 h 362"/>
                <a:gd name="T38" fmla="*/ 5 w 319"/>
                <a:gd name="T39" fmla="*/ 111 h 362"/>
                <a:gd name="T40" fmla="*/ 0 w 319"/>
                <a:gd name="T41" fmla="*/ 145 h 362"/>
                <a:gd name="T42" fmla="*/ 0 w 319"/>
                <a:gd name="T43" fmla="*/ 177 h 362"/>
                <a:gd name="T44" fmla="*/ 8 w 319"/>
                <a:gd name="T45" fmla="*/ 208 h 362"/>
                <a:gd name="T46" fmla="*/ 24 w 319"/>
                <a:gd name="T47" fmla="*/ 239 h 362"/>
                <a:gd name="T48" fmla="*/ 41 w 319"/>
                <a:gd name="T49" fmla="*/ 268 h 362"/>
                <a:gd name="T50" fmla="*/ 52 w 319"/>
                <a:gd name="T51" fmla="*/ 296 h 362"/>
                <a:gd name="T52" fmla="*/ 57 w 319"/>
                <a:gd name="T53" fmla="*/ 314 h 362"/>
                <a:gd name="T54" fmla="*/ 67 w 319"/>
                <a:gd name="T55" fmla="*/ 333 h 362"/>
                <a:gd name="T56" fmla="*/ 81 w 319"/>
                <a:gd name="T57" fmla="*/ 351 h 362"/>
                <a:gd name="T58" fmla="*/ 89 w 319"/>
                <a:gd name="T59" fmla="*/ 358 h 362"/>
                <a:gd name="T60" fmla="*/ 98 w 319"/>
                <a:gd name="T61" fmla="*/ 361 h 362"/>
                <a:gd name="T62" fmla="*/ 107 w 319"/>
                <a:gd name="T63" fmla="*/ 362 h 362"/>
                <a:gd name="T64" fmla="*/ 122 w 319"/>
                <a:gd name="T65" fmla="*/ 362 h 362"/>
                <a:gd name="T66" fmla="*/ 158 w 319"/>
                <a:gd name="T67" fmla="*/ 361 h 362"/>
                <a:gd name="T68" fmla="*/ 194 w 319"/>
                <a:gd name="T69" fmla="*/ 358 h 362"/>
                <a:gd name="T70" fmla="*/ 207 w 319"/>
                <a:gd name="T71" fmla="*/ 354 h 362"/>
                <a:gd name="T72" fmla="*/ 216 w 319"/>
                <a:gd name="T73" fmla="*/ 351 h 362"/>
                <a:gd name="T74" fmla="*/ 239 w 319"/>
                <a:gd name="T75" fmla="*/ 335 h 362"/>
                <a:gd name="T76" fmla="*/ 260 w 319"/>
                <a:gd name="T77" fmla="*/ 315 h 362"/>
                <a:gd name="T78" fmla="*/ 280 w 319"/>
                <a:gd name="T79" fmla="*/ 291 h 362"/>
                <a:gd name="T80" fmla="*/ 296 w 319"/>
                <a:gd name="T81" fmla="*/ 265 h 362"/>
                <a:gd name="T82" fmla="*/ 307 w 319"/>
                <a:gd name="T83" fmla="*/ 236 h 362"/>
                <a:gd name="T84" fmla="*/ 316 w 319"/>
                <a:gd name="T85" fmla="*/ 206 h 362"/>
                <a:gd name="T86" fmla="*/ 319 w 319"/>
                <a:gd name="T87" fmla="*/ 176 h 362"/>
                <a:gd name="T88" fmla="*/ 317 w 319"/>
                <a:gd name="T89" fmla="*/ 145 h 362"/>
                <a:gd name="T90" fmla="*/ 314 w 319"/>
                <a:gd name="T91" fmla="*/ 137 h 362"/>
                <a:gd name="T92" fmla="*/ 309 w 319"/>
                <a:gd name="T93" fmla="*/ 122 h 362"/>
                <a:gd name="T94" fmla="*/ 304 w 319"/>
                <a:gd name="T95" fmla="*/ 109 h 362"/>
                <a:gd name="T96" fmla="*/ 301 w 319"/>
                <a:gd name="T97" fmla="*/ 106 h 362"/>
                <a:gd name="T98" fmla="*/ 301 w 319"/>
                <a:gd name="T99" fmla="*/ 102 h 362"/>
                <a:gd name="T100" fmla="*/ 294 w 319"/>
                <a:gd name="T101" fmla="*/ 89 h 362"/>
                <a:gd name="T102" fmla="*/ 290 w 319"/>
                <a:gd name="T103" fmla="*/ 86 h 362"/>
                <a:gd name="T104" fmla="*/ 281 w 319"/>
                <a:gd name="T105" fmla="*/ 80 h 362"/>
                <a:gd name="T106" fmla="*/ 275 w 319"/>
                <a:gd name="T107" fmla="*/ 72 h 362"/>
                <a:gd name="T108" fmla="*/ 272 w 319"/>
                <a:gd name="T109" fmla="*/ 65 h 362"/>
                <a:gd name="T110" fmla="*/ 277 w 319"/>
                <a:gd name="T111" fmla="*/ 72 h 362"/>
                <a:gd name="T112" fmla="*/ 280 w 319"/>
                <a:gd name="T113" fmla="*/ 76 h 362"/>
                <a:gd name="T114" fmla="*/ 277 w 319"/>
                <a:gd name="T115" fmla="*/ 76 h 362"/>
                <a:gd name="T116" fmla="*/ 270 w 319"/>
                <a:gd name="T117" fmla="*/ 70 h 362"/>
                <a:gd name="T118" fmla="*/ 262 w 319"/>
                <a:gd name="T119" fmla="*/ 65 h 362"/>
                <a:gd name="T120" fmla="*/ 265 w 319"/>
                <a:gd name="T121" fmla="*/ 75 h 362"/>
                <a:gd name="T122" fmla="*/ 272 w 319"/>
                <a:gd name="T123" fmla="*/ 85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9" h="362">
                  <a:moveTo>
                    <a:pt x="272" y="85"/>
                  </a:moveTo>
                  <a:lnTo>
                    <a:pt x="270" y="76"/>
                  </a:lnTo>
                  <a:lnTo>
                    <a:pt x="265" y="67"/>
                  </a:lnTo>
                  <a:lnTo>
                    <a:pt x="250" y="44"/>
                  </a:lnTo>
                  <a:lnTo>
                    <a:pt x="233" y="23"/>
                  </a:lnTo>
                  <a:lnTo>
                    <a:pt x="224" y="15"/>
                  </a:lnTo>
                  <a:lnTo>
                    <a:pt x="216" y="10"/>
                  </a:lnTo>
                  <a:lnTo>
                    <a:pt x="210" y="8"/>
                  </a:lnTo>
                  <a:lnTo>
                    <a:pt x="198" y="7"/>
                  </a:lnTo>
                  <a:lnTo>
                    <a:pt x="169" y="3"/>
                  </a:lnTo>
                  <a:lnTo>
                    <a:pt x="138" y="2"/>
                  </a:lnTo>
                  <a:lnTo>
                    <a:pt x="127" y="0"/>
                  </a:lnTo>
                  <a:lnTo>
                    <a:pt x="119" y="0"/>
                  </a:lnTo>
                  <a:lnTo>
                    <a:pt x="94" y="8"/>
                  </a:lnTo>
                  <a:lnTo>
                    <a:pt x="72" y="20"/>
                  </a:lnTo>
                  <a:lnTo>
                    <a:pt x="50" y="36"/>
                  </a:lnTo>
                  <a:lnTo>
                    <a:pt x="33" y="52"/>
                  </a:lnTo>
                  <a:lnTo>
                    <a:pt x="23" y="63"/>
                  </a:lnTo>
                  <a:lnTo>
                    <a:pt x="15" y="78"/>
                  </a:lnTo>
                  <a:lnTo>
                    <a:pt x="5" y="111"/>
                  </a:lnTo>
                  <a:lnTo>
                    <a:pt x="0" y="145"/>
                  </a:lnTo>
                  <a:lnTo>
                    <a:pt x="0" y="177"/>
                  </a:lnTo>
                  <a:lnTo>
                    <a:pt x="8" y="208"/>
                  </a:lnTo>
                  <a:lnTo>
                    <a:pt x="24" y="239"/>
                  </a:lnTo>
                  <a:lnTo>
                    <a:pt x="41" y="268"/>
                  </a:lnTo>
                  <a:lnTo>
                    <a:pt x="52" y="296"/>
                  </a:lnTo>
                  <a:lnTo>
                    <a:pt x="57" y="314"/>
                  </a:lnTo>
                  <a:lnTo>
                    <a:pt x="67" y="333"/>
                  </a:lnTo>
                  <a:lnTo>
                    <a:pt x="81" y="351"/>
                  </a:lnTo>
                  <a:lnTo>
                    <a:pt x="89" y="358"/>
                  </a:lnTo>
                  <a:lnTo>
                    <a:pt x="98" y="361"/>
                  </a:lnTo>
                  <a:lnTo>
                    <a:pt x="107" y="362"/>
                  </a:lnTo>
                  <a:lnTo>
                    <a:pt x="122" y="362"/>
                  </a:lnTo>
                  <a:lnTo>
                    <a:pt x="158" y="361"/>
                  </a:lnTo>
                  <a:lnTo>
                    <a:pt x="194" y="358"/>
                  </a:lnTo>
                  <a:lnTo>
                    <a:pt x="207" y="354"/>
                  </a:lnTo>
                  <a:lnTo>
                    <a:pt x="216" y="351"/>
                  </a:lnTo>
                  <a:lnTo>
                    <a:pt x="239" y="335"/>
                  </a:lnTo>
                  <a:lnTo>
                    <a:pt x="260" y="315"/>
                  </a:lnTo>
                  <a:lnTo>
                    <a:pt x="280" y="291"/>
                  </a:lnTo>
                  <a:lnTo>
                    <a:pt x="296" y="265"/>
                  </a:lnTo>
                  <a:lnTo>
                    <a:pt x="307" y="236"/>
                  </a:lnTo>
                  <a:lnTo>
                    <a:pt x="316" y="206"/>
                  </a:lnTo>
                  <a:lnTo>
                    <a:pt x="319" y="176"/>
                  </a:lnTo>
                  <a:lnTo>
                    <a:pt x="317" y="145"/>
                  </a:lnTo>
                  <a:lnTo>
                    <a:pt x="314" y="137"/>
                  </a:lnTo>
                  <a:lnTo>
                    <a:pt x="309" y="122"/>
                  </a:lnTo>
                  <a:lnTo>
                    <a:pt x="304" y="109"/>
                  </a:lnTo>
                  <a:lnTo>
                    <a:pt x="301" y="106"/>
                  </a:lnTo>
                  <a:lnTo>
                    <a:pt x="301" y="102"/>
                  </a:lnTo>
                  <a:lnTo>
                    <a:pt x="294" y="89"/>
                  </a:lnTo>
                  <a:lnTo>
                    <a:pt x="290" y="86"/>
                  </a:lnTo>
                  <a:lnTo>
                    <a:pt x="281" y="80"/>
                  </a:lnTo>
                  <a:lnTo>
                    <a:pt x="275" y="72"/>
                  </a:lnTo>
                  <a:lnTo>
                    <a:pt x="272" y="65"/>
                  </a:lnTo>
                  <a:lnTo>
                    <a:pt x="277" y="72"/>
                  </a:lnTo>
                  <a:lnTo>
                    <a:pt x="280" y="76"/>
                  </a:lnTo>
                  <a:lnTo>
                    <a:pt x="277" y="76"/>
                  </a:lnTo>
                  <a:lnTo>
                    <a:pt x="270" y="70"/>
                  </a:lnTo>
                  <a:lnTo>
                    <a:pt x="262" y="65"/>
                  </a:lnTo>
                  <a:lnTo>
                    <a:pt x="265" y="75"/>
                  </a:lnTo>
                  <a:lnTo>
                    <a:pt x="272" y="85"/>
                  </a:lnTo>
                  <a:close/>
                </a:path>
              </a:pathLst>
            </a:custGeom>
            <a:solidFill>
              <a:schemeClr val="accent3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200" name="Freeform 135">
              <a:extLst>
                <a:ext uri="{FF2B5EF4-FFF2-40B4-BE49-F238E27FC236}">
                  <a16:creationId xmlns:a16="http://schemas.microsoft.com/office/drawing/2014/main" id="{6E8BB21B-2EEE-479E-B9A8-5BB5DBF5D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5" y="1612"/>
              <a:ext cx="102" cy="81"/>
            </a:xfrm>
            <a:custGeom>
              <a:avLst/>
              <a:gdLst>
                <a:gd name="T0" fmla="*/ 78 w 140"/>
                <a:gd name="T1" fmla="*/ 0 h 101"/>
                <a:gd name="T2" fmla="*/ 41 w 140"/>
                <a:gd name="T3" fmla="*/ 23 h 101"/>
                <a:gd name="T4" fmla="*/ 41 w 140"/>
                <a:gd name="T5" fmla="*/ 26 h 101"/>
                <a:gd name="T6" fmla="*/ 41 w 140"/>
                <a:gd name="T7" fmla="*/ 25 h 101"/>
                <a:gd name="T8" fmla="*/ 34 w 140"/>
                <a:gd name="T9" fmla="*/ 26 h 101"/>
                <a:gd name="T10" fmla="*/ 31 w 140"/>
                <a:gd name="T11" fmla="*/ 26 h 101"/>
                <a:gd name="T12" fmla="*/ 29 w 140"/>
                <a:gd name="T13" fmla="*/ 31 h 101"/>
                <a:gd name="T14" fmla="*/ 20 w 140"/>
                <a:gd name="T15" fmla="*/ 44 h 101"/>
                <a:gd name="T16" fmla="*/ 18 w 140"/>
                <a:gd name="T17" fmla="*/ 46 h 101"/>
                <a:gd name="T18" fmla="*/ 5 w 140"/>
                <a:gd name="T19" fmla="*/ 46 h 101"/>
                <a:gd name="T20" fmla="*/ 0 w 140"/>
                <a:gd name="T21" fmla="*/ 51 h 101"/>
                <a:gd name="T22" fmla="*/ 5 w 140"/>
                <a:gd name="T23" fmla="*/ 83 h 101"/>
                <a:gd name="T24" fmla="*/ 10 w 140"/>
                <a:gd name="T25" fmla="*/ 85 h 101"/>
                <a:gd name="T26" fmla="*/ 18 w 140"/>
                <a:gd name="T27" fmla="*/ 93 h 101"/>
                <a:gd name="T28" fmla="*/ 23 w 140"/>
                <a:gd name="T29" fmla="*/ 99 h 101"/>
                <a:gd name="T30" fmla="*/ 23 w 140"/>
                <a:gd name="T31" fmla="*/ 101 h 101"/>
                <a:gd name="T32" fmla="*/ 50 w 140"/>
                <a:gd name="T33" fmla="*/ 99 h 101"/>
                <a:gd name="T34" fmla="*/ 72 w 140"/>
                <a:gd name="T35" fmla="*/ 98 h 101"/>
                <a:gd name="T36" fmla="*/ 88 w 140"/>
                <a:gd name="T37" fmla="*/ 95 h 101"/>
                <a:gd name="T38" fmla="*/ 96 w 140"/>
                <a:gd name="T39" fmla="*/ 91 h 101"/>
                <a:gd name="T40" fmla="*/ 96 w 140"/>
                <a:gd name="T41" fmla="*/ 86 h 101"/>
                <a:gd name="T42" fmla="*/ 103 w 140"/>
                <a:gd name="T43" fmla="*/ 86 h 101"/>
                <a:gd name="T44" fmla="*/ 109 w 140"/>
                <a:gd name="T45" fmla="*/ 83 h 101"/>
                <a:gd name="T46" fmla="*/ 129 w 140"/>
                <a:gd name="T47" fmla="*/ 67 h 101"/>
                <a:gd name="T48" fmla="*/ 138 w 140"/>
                <a:gd name="T49" fmla="*/ 64 h 101"/>
                <a:gd name="T50" fmla="*/ 140 w 140"/>
                <a:gd name="T51" fmla="*/ 64 h 101"/>
                <a:gd name="T52" fmla="*/ 140 w 140"/>
                <a:gd name="T53" fmla="*/ 59 h 101"/>
                <a:gd name="T54" fmla="*/ 137 w 140"/>
                <a:gd name="T55" fmla="*/ 52 h 101"/>
                <a:gd name="T56" fmla="*/ 127 w 140"/>
                <a:gd name="T57" fmla="*/ 38 h 101"/>
                <a:gd name="T58" fmla="*/ 109 w 140"/>
                <a:gd name="T59" fmla="*/ 18 h 101"/>
                <a:gd name="T60" fmla="*/ 104 w 140"/>
                <a:gd name="T61" fmla="*/ 15 h 101"/>
                <a:gd name="T62" fmla="*/ 88 w 140"/>
                <a:gd name="T63" fmla="*/ 10 h 101"/>
                <a:gd name="T64" fmla="*/ 78 w 140"/>
                <a:gd name="T65" fmla="*/ 8 h 101"/>
                <a:gd name="T66" fmla="*/ 78 w 140"/>
                <a:gd name="T67" fmla="*/ 5 h 101"/>
                <a:gd name="T68" fmla="*/ 76 w 140"/>
                <a:gd name="T69" fmla="*/ 4 h 101"/>
                <a:gd name="T70" fmla="*/ 78 w 140"/>
                <a:gd name="T7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0" h="101">
                  <a:moveTo>
                    <a:pt x="78" y="0"/>
                  </a:moveTo>
                  <a:lnTo>
                    <a:pt x="41" y="23"/>
                  </a:lnTo>
                  <a:lnTo>
                    <a:pt x="41" y="26"/>
                  </a:lnTo>
                  <a:lnTo>
                    <a:pt x="41" y="25"/>
                  </a:lnTo>
                  <a:lnTo>
                    <a:pt x="34" y="26"/>
                  </a:lnTo>
                  <a:lnTo>
                    <a:pt x="31" y="26"/>
                  </a:lnTo>
                  <a:lnTo>
                    <a:pt x="29" y="31"/>
                  </a:lnTo>
                  <a:lnTo>
                    <a:pt x="20" y="44"/>
                  </a:lnTo>
                  <a:lnTo>
                    <a:pt x="18" y="46"/>
                  </a:lnTo>
                  <a:lnTo>
                    <a:pt x="5" y="46"/>
                  </a:lnTo>
                  <a:lnTo>
                    <a:pt x="0" y="51"/>
                  </a:lnTo>
                  <a:lnTo>
                    <a:pt x="5" y="83"/>
                  </a:lnTo>
                  <a:lnTo>
                    <a:pt x="10" y="85"/>
                  </a:lnTo>
                  <a:lnTo>
                    <a:pt x="18" y="93"/>
                  </a:lnTo>
                  <a:lnTo>
                    <a:pt x="23" y="99"/>
                  </a:lnTo>
                  <a:lnTo>
                    <a:pt x="23" y="101"/>
                  </a:lnTo>
                  <a:lnTo>
                    <a:pt x="50" y="99"/>
                  </a:lnTo>
                  <a:lnTo>
                    <a:pt x="72" y="98"/>
                  </a:lnTo>
                  <a:lnTo>
                    <a:pt x="88" y="95"/>
                  </a:lnTo>
                  <a:lnTo>
                    <a:pt x="96" y="91"/>
                  </a:lnTo>
                  <a:lnTo>
                    <a:pt x="96" y="86"/>
                  </a:lnTo>
                  <a:lnTo>
                    <a:pt x="103" y="86"/>
                  </a:lnTo>
                  <a:lnTo>
                    <a:pt x="109" y="83"/>
                  </a:lnTo>
                  <a:lnTo>
                    <a:pt x="129" y="67"/>
                  </a:lnTo>
                  <a:lnTo>
                    <a:pt x="138" y="64"/>
                  </a:lnTo>
                  <a:lnTo>
                    <a:pt x="140" y="64"/>
                  </a:lnTo>
                  <a:lnTo>
                    <a:pt x="140" y="59"/>
                  </a:lnTo>
                  <a:lnTo>
                    <a:pt x="137" y="52"/>
                  </a:lnTo>
                  <a:lnTo>
                    <a:pt x="127" y="38"/>
                  </a:lnTo>
                  <a:lnTo>
                    <a:pt x="109" y="18"/>
                  </a:lnTo>
                  <a:lnTo>
                    <a:pt x="104" y="15"/>
                  </a:lnTo>
                  <a:lnTo>
                    <a:pt x="88" y="10"/>
                  </a:lnTo>
                  <a:lnTo>
                    <a:pt x="78" y="8"/>
                  </a:lnTo>
                  <a:lnTo>
                    <a:pt x="78" y="5"/>
                  </a:lnTo>
                  <a:lnTo>
                    <a:pt x="76" y="4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201" name="Freeform 136">
              <a:extLst>
                <a:ext uri="{FF2B5EF4-FFF2-40B4-BE49-F238E27FC236}">
                  <a16:creationId xmlns:a16="http://schemas.microsoft.com/office/drawing/2014/main" id="{0B8D4DE3-7F6C-4576-AB85-16B131A24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7" y="1328"/>
              <a:ext cx="159" cy="104"/>
            </a:xfrm>
            <a:custGeom>
              <a:avLst/>
              <a:gdLst>
                <a:gd name="T0" fmla="*/ 217 w 217"/>
                <a:gd name="T1" fmla="*/ 57 h 131"/>
                <a:gd name="T2" fmla="*/ 202 w 217"/>
                <a:gd name="T3" fmla="*/ 49 h 131"/>
                <a:gd name="T4" fmla="*/ 179 w 217"/>
                <a:gd name="T5" fmla="*/ 32 h 131"/>
                <a:gd name="T6" fmla="*/ 165 w 217"/>
                <a:gd name="T7" fmla="*/ 23 h 131"/>
                <a:gd name="T8" fmla="*/ 156 w 217"/>
                <a:gd name="T9" fmla="*/ 21 h 131"/>
                <a:gd name="T10" fmla="*/ 147 w 217"/>
                <a:gd name="T11" fmla="*/ 18 h 131"/>
                <a:gd name="T12" fmla="*/ 127 w 217"/>
                <a:gd name="T13" fmla="*/ 11 h 131"/>
                <a:gd name="T14" fmla="*/ 119 w 217"/>
                <a:gd name="T15" fmla="*/ 8 h 131"/>
                <a:gd name="T16" fmla="*/ 116 w 217"/>
                <a:gd name="T17" fmla="*/ 1 h 131"/>
                <a:gd name="T18" fmla="*/ 69 w 217"/>
                <a:gd name="T19" fmla="*/ 0 h 131"/>
                <a:gd name="T20" fmla="*/ 56 w 217"/>
                <a:gd name="T21" fmla="*/ 0 h 131"/>
                <a:gd name="T22" fmla="*/ 43 w 217"/>
                <a:gd name="T23" fmla="*/ 1 h 131"/>
                <a:gd name="T24" fmla="*/ 33 w 217"/>
                <a:gd name="T25" fmla="*/ 5 h 131"/>
                <a:gd name="T26" fmla="*/ 25 w 217"/>
                <a:gd name="T27" fmla="*/ 11 h 131"/>
                <a:gd name="T28" fmla="*/ 8 w 217"/>
                <a:gd name="T29" fmla="*/ 29 h 131"/>
                <a:gd name="T30" fmla="*/ 5 w 217"/>
                <a:gd name="T31" fmla="*/ 36 h 131"/>
                <a:gd name="T32" fmla="*/ 5 w 217"/>
                <a:gd name="T33" fmla="*/ 39 h 131"/>
                <a:gd name="T34" fmla="*/ 2 w 217"/>
                <a:gd name="T35" fmla="*/ 39 h 131"/>
                <a:gd name="T36" fmla="*/ 0 w 217"/>
                <a:gd name="T37" fmla="*/ 44 h 131"/>
                <a:gd name="T38" fmla="*/ 0 w 217"/>
                <a:gd name="T39" fmla="*/ 50 h 131"/>
                <a:gd name="T40" fmla="*/ 10 w 217"/>
                <a:gd name="T41" fmla="*/ 81 h 131"/>
                <a:gd name="T42" fmla="*/ 25 w 217"/>
                <a:gd name="T43" fmla="*/ 81 h 131"/>
                <a:gd name="T44" fmla="*/ 18 w 217"/>
                <a:gd name="T45" fmla="*/ 81 h 131"/>
                <a:gd name="T46" fmla="*/ 25 w 217"/>
                <a:gd name="T47" fmla="*/ 88 h 131"/>
                <a:gd name="T48" fmla="*/ 25 w 217"/>
                <a:gd name="T49" fmla="*/ 89 h 131"/>
                <a:gd name="T50" fmla="*/ 33 w 217"/>
                <a:gd name="T51" fmla="*/ 89 h 131"/>
                <a:gd name="T52" fmla="*/ 33 w 217"/>
                <a:gd name="T53" fmla="*/ 94 h 131"/>
                <a:gd name="T54" fmla="*/ 34 w 217"/>
                <a:gd name="T55" fmla="*/ 91 h 131"/>
                <a:gd name="T56" fmla="*/ 39 w 217"/>
                <a:gd name="T57" fmla="*/ 94 h 131"/>
                <a:gd name="T58" fmla="*/ 43 w 217"/>
                <a:gd name="T59" fmla="*/ 94 h 131"/>
                <a:gd name="T60" fmla="*/ 43 w 217"/>
                <a:gd name="T61" fmla="*/ 99 h 131"/>
                <a:gd name="T62" fmla="*/ 78 w 217"/>
                <a:gd name="T63" fmla="*/ 89 h 131"/>
                <a:gd name="T64" fmla="*/ 80 w 217"/>
                <a:gd name="T65" fmla="*/ 91 h 131"/>
                <a:gd name="T66" fmla="*/ 90 w 217"/>
                <a:gd name="T67" fmla="*/ 92 h 131"/>
                <a:gd name="T68" fmla="*/ 122 w 217"/>
                <a:gd name="T69" fmla="*/ 97 h 131"/>
                <a:gd name="T70" fmla="*/ 143 w 217"/>
                <a:gd name="T71" fmla="*/ 97 h 131"/>
                <a:gd name="T72" fmla="*/ 148 w 217"/>
                <a:gd name="T73" fmla="*/ 101 h 131"/>
                <a:gd name="T74" fmla="*/ 171 w 217"/>
                <a:gd name="T75" fmla="*/ 122 h 131"/>
                <a:gd name="T76" fmla="*/ 179 w 217"/>
                <a:gd name="T77" fmla="*/ 128 h 131"/>
                <a:gd name="T78" fmla="*/ 189 w 217"/>
                <a:gd name="T79" fmla="*/ 131 h 131"/>
                <a:gd name="T80" fmla="*/ 191 w 217"/>
                <a:gd name="T81" fmla="*/ 123 h 131"/>
                <a:gd name="T82" fmla="*/ 200 w 217"/>
                <a:gd name="T83" fmla="*/ 114 h 131"/>
                <a:gd name="T84" fmla="*/ 204 w 217"/>
                <a:gd name="T85" fmla="*/ 109 h 131"/>
                <a:gd name="T86" fmla="*/ 204 w 217"/>
                <a:gd name="T87" fmla="*/ 99 h 131"/>
                <a:gd name="T88" fmla="*/ 207 w 217"/>
                <a:gd name="T89" fmla="*/ 99 h 131"/>
                <a:gd name="T90" fmla="*/ 207 w 217"/>
                <a:gd name="T91" fmla="*/ 62 h 131"/>
                <a:gd name="T92" fmla="*/ 217 w 217"/>
                <a:gd name="T93" fmla="*/ 5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7" h="131">
                  <a:moveTo>
                    <a:pt x="217" y="57"/>
                  </a:moveTo>
                  <a:lnTo>
                    <a:pt x="202" y="49"/>
                  </a:lnTo>
                  <a:lnTo>
                    <a:pt x="179" y="32"/>
                  </a:lnTo>
                  <a:lnTo>
                    <a:pt x="165" y="23"/>
                  </a:lnTo>
                  <a:lnTo>
                    <a:pt x="156" y="21"/>
                  </a:lnTo>
                  <a:lnTo>
                    <a:pt x="147" y="18"/>
                  </a:lnTo>
                  <a:lnTo>
                    <a:pt x="127" y="11"/>
                  </a:lnTo>
                  <a:lnTo>
                    <a:pt x="119" y="8"/>
                  </a:lnTo>
                  <a:lnTo>
                    <a:pt x="116" y="1"/>
                  </a:lnTo>
                  <a:lnTo>
                    <a:pt x="69" y="0"/>
                  </a:lnTo>
                  <a:lnTo>
                    <a:pt x="56" y="0"/>
                  </a:lnTo>
                  <a:lnTo>
                    <a:pt x="43" y="1"/>
                  </a:lnTo>
                  <a:lnTo>
                    <a:pt x="33" y="5"/>
                  </a:lnTo>
                  <a:lnTo>
                    <a:pt x="25" y="11"/>
                  </a:lnTo>
                  <a:lnTo>
                    <a:pt x="8" y="29"/>
                  </a:lnTo>
                  <a:lnTo>
                    <a:pt x="5" y="36"/>
                  </a:lnTo>
                  <a:lnTo>
                    <a:pt x="5" y="39"/>
                  </a:lnTo>
                  <a:lnTo>
                    <a:pt x="2" y="39"/>
                  </a:lnTo>
                  <a:lnTo>
                    <a:pt x="0" y="44"/>
                  </a:lnTo>
                  <a:lnTo>
                    <a:pt x="0" y="50"/>
                  </a:lnTo>
                  <a:lnTo>
                    <a:pt x="10" y="81"/>
                  </a:lnTo>
                  <a:lnTo>
                    <a:pt x="25" y="81"/>
                  </a:lnTo>
                  <a:lnTo>
                    <a:pt x="18" y="81"/>
                  </a:lnTo>
                  <a:lnTo>
                    <a:pt x="25" y="88"/>
                  </a:lnTo>
                  <a:lnTo>
                    <a:pt x="25" y="89"/>
                  </a:lnTo>
                  <a:lnTo>
                    <a:pt x="33" y="89"/>
                  </a:lnTo>
                  <a:lnTo>
                    <a:pt x="33" y="94"/>
                  </a:lnTo>
                  <a:lnTo>
                    <a:pt x="34" y="91"/>
                  </a:lnTo>
                  <a:lnTo>
                    <a:pt x="39" y="94"/>
                  </a:lnTo>
                  <a:lnTo>
                    <a:pt x="43" y="94"/>
                  </a:lnTo>
                  <a:lnTo>
                    <a:pt x="43" y="99"/>
                  </a:lnTo>
                  <a:lnTo>
                    <a:pt x="78" y="89"/>
                  </a:lnTo>
                  <a:lnTo>
                    <a:pt x="80" y="91"/>
                  </a:lnTo>
                  <a:lnTo>
                    <a:pt x="90" y="92"/>
                  </a:lnTo>
                  <a:lnTo>
                    <a:pt x="122" y="97"/>
                  </a:lnTo>
                  <a:lnTo>
                    <a:pt x="143" y="97"/>
                  </a:lnTo>
                  <a:lnTo>
                    <a:pt x="148" y="101"/>
                  </a:lnTo>
                  <a:lnTo>
                    <a:pt x="171" y="122"/>
                  </a:lnTo>
                  <a:lnTo>
                    <a:pt x="179" y="128"/>
                  </a:lnTo>
                  <a:lnTo>
                    <a:pt x="189" y="131"/>
                  </a:lnTo>
                  <a:lnTo>
                    <a:pt x="191" y="123"/>
                  </a:lnTo>
                  <a:lnTo>
                    <a:pt x="200" y="114"/>
                  </a:lnTo>
                  <a:lnTo>
                    <a:pt x="204" y="109"/>
                  </a:lnTo>
                  <a:lnTo>
                    <a:pt x="204" y="99"/>
                  </a:lnTo>
                  <a:lnTo>
                    <a:pt x="207" y="99"/>
                  </a:lnTo>
                  <a:lnTo>
                    <a:pt x="207" y="62"/>
                  </a:lnTo>
                  <a:lnTo>
                    <a:pt x="217" y="57"/>
                  </a:lnTo>
                  <a:close/>
                </a:path>
              </a:pathLst>
            </a:custGeom>
            <a:solidFill>
              <a:schemeClr val="accent3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202" name="Freeform 137">
              <a:extLst>
                <a:ext uri="{FF2B5EF4-FFF2-40B4-BE49-F238E27FC236}">
                  <a16:creationId xmlns:a16="http://schemas.microsoft.com/office/drawing/2014/main" id="{18646192-48B1-4D9B-AF5B-46F7136AF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8" y="1607"/>
              <a:ext cx="105" cy="104"/>
            </a:xfrm>
            <a:custGeom>
              <a:avLst/>
              <a:gdLst>
                <a:gd name="T0" fmla="*/ 117 w 144"/>
                <a:gd name="T1" fmla="*/ 125 h 130"/>
                <a:gd name="T2" fmla="*/ 71 w 144"/>
                <a:gd name="T3" fmla="*/ 110 h 130"/>
                <a:gd name="T4" fmla="*/ 63 w 144"/>
                <a:gd name="T5" fmla="*/ 107 h 130"/>
                <a:gd name="T6" fmla="*/ 22 w 144"/>
                <a:gd name="T7" fmla="*/ 76 h 130"/>
                <a:gd name="T8" fmla="*/ 18 w 144"/>
                <a:gd name="T9" fmla="*/ 76 h 130"/>
                <a:gd name="T10" fmla="*/ 4 w 144"/>
                <a:gd name="T11" fmla="*/ 76 h 130"/>
                <a:gd name="T12" fmla="*/ 4 w 144"/>
                <a:gd name="T13" fmla="*/ 66 h 130"/>
                <a:gd name="T14" fmla="*/ 0 w 144"/>
                <a:gd name="T15" fmla="*/ 62 h 130"/>
                <a:gd name="T16" fmla="*/ 0 w 144"/>
                <a:gd name="T17" fmla="*/ 57 h 130"/>
                <a:gd name="T18" fmla="*/ 0 w 144"/>
                <a:gd name="T19" fmla="*/ 49 h 130"/>
                <a:gd name="T20" fmla="*/ 4 w 144"/>
                <a:gd name="T21" fmla="*/ 40 h 130"/>
                <a:gd name="T22" fmla="*/ 40 w 144"/>
                <a:gd name="T23" fmla="*/ 0 h 130"/>
                <a:gd name="T24" fmla="*/ 50 w 144"/>
                <a:gd name="T25" fmla="*/ 0 h 130"/>
                <a:gd name="T26" fmla="*/ 50 w 144"/>
                <a:gd name="T27" fmla="*/ 13 h 130"/>
                <a:gd name="T28" fmla="*/ 55 w 144"/>
                <a:gd name="T29" fmla="*/ 16 h 130"/>
                <a:gd name="T30" fmla="*/ 55 w 144"/>
                <a:gd name="T31" fmla="*/ 23 h 130"/>
                <a:gd name="T32" fmla="*/ 58 w 144"/>
                <a:gd name="T33" fmla="*/ 26 h 130"/>
                <a:gd name="T34" fmla="*/ 91 w 144"/>
                <a:gd name="T35" fmla="*/ 31 h 130"/>
                <a:gd name="T36" fmla="*/ 99 w 144"/>
                <a:gd name="T37" fmla="*/ 36 h 130"/>
                <a:gd name="T38" fmla="*/ 104 w 144"/>
                <a:gd name="T39" fmla="*/ 44 h 130"/>
                <a:gd name="T40" fmla="*/ 107 w 144"/>
                <a:gd name="T41" fmla="*/ 49 h 130"/>
                <a:gd name="T42" fmla="*/ 107 w 144"/>
                <a:gd name="T43" fmla="*/ 53 h 130"/>
                <a:gd name="T44" fmla="*/ 112 w 144"/>
                <a:gd name="T45" fmla="*/ 57 h 130"/>
                <a:gd name="T46" fmla="*/ 140 w 144"/>
                <a:gd name="T47" fmla="*/ 66 h 130"/>
                <a:gd name="T48" fmla="*/ 140 w 144"/>
                <a:gd name="T49" fmla="*/ 76 h 130"/>
                <a:gd name="T50" fmla="*/ 140 w 144"/>
                <a:gd name="T51" fmla="*/ 79 h 130"/>
                <a:gd name="T52" fmla="*/ 144 w 144"/>
                <a:gd name="T53" fmla="*/ 84 h 130"/>
                <a:gd name="T54" fmla="*/ 144 w 144"/>
                <a:gd name="T55" fmla="*/ 120 h 130"/>
                <a:gd name="T56" fmla="*/ 135 w 144"/>
                <a:gd name="T57" fmla="*/ 120 h 130"/>
                <a:gd name="T58" fmla="*/ 122 w 144"/>
                <a:gd name="T59" fmla="*/ 130 h 130"/>
                <a:gd name="T60" fmla="*/ 117 w 144"/>
                <a:gd name="T61" fmla="*/ 12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4" h="130">
                  <a:moveTo>
                    <a:pt x="117" y="125"/>
                  </a:moveTo>
                  <a:lnTo>
                    <a:pt x="71" y="110"/>
                  </a:lnTo>
                  <a:lnTo>
                    <a:pt x="63" y="107"/>
                  </a:lnTo>
                  <a:lnTo>
                    <a:pt x="22" y="76"/>
                  </a:lnTo>
                  <a:lnTo>
                    <a:pt x="18" y="76"/>
                  </a:lnTo>
                  <a:lnTo>
                    <a:pt x="4" y="76"/>
                  </a:lnTo>
                  <a:lnTo>
                    <a:pt x="4" y="66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49"/>
                  </a:lnTo>
                  <a:lnTo>
                    <a:pt x="4" y="40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0" y="13"/>
                  </a:lnTo>
                  <a:lnTo>
                    <a:pt x="55" y="16"/>
                  </a:lnTo>
                  <a:lnTo>
                    <a:pt x="55" y="23"/>
                  </a:lnTo>
                  <a:lnTo>
                    <a:pt x="58" y="26"/>
                  </a:lnTo>
                  <a:lnTo>
                    <a:pt x="91" y="31"/>
                  </a:lnTo>
                  <a:lnTo>
                    <a:pt x="99" y="36"/>
                  </a:lnTo>
                  <a:lnTo>
                    <a:pt x="104" y="44"/>
                  </a:lnTo>
                  <a:lnTo>
                    <a:pt x="107" y="49"/>
                  </a:lnTo>
                  <a:lnTo>
                    <a:pt x="107" y="53"/>
                  </a:lnTo>
                  <a:lnTo>
                    <a:pt x="112" y="57"/>
                  </a:lnTo>
                  <a:lnTo>
                    <a:pt x="140" y="66"/>
                  </a:lnTo>
                  <a:lnTo>
                    <a:pt x="140" y="76"/>
                  </a:lnTo>
                  <a:lnTo>
                    <a:pt x="140" y="79"/>
                  </a:lnTo>
                  <a:lnTo>
                    <a:pt x="144" y="84"/>
                  </a:lnTo>
                  <a:lnTo>
                    <a:pt x="144" y="120"/>
                  </a:lnTo>
                  <a:lnTo>
                    <a:pt x="135" y="120"/>
                  </a:lnTo>
                  <a:lnTo>
                    <a:pt x="122" y="130"/>
                  </a:lnTo>
                  <a:lnTo>
                    <a:pt x="117" y="125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203" name="Freeform 138">
              <a:extLst>
                <a:ext uri="{FF2B5EF4-FFF2-40B4-BE49-F238E27FC236}">
                  <a16:creationId xmlns:a16="http://schemas.microsoft.com/office/drawing/2014/main" id="{6D2B8085-DC54-47C6-AF7C-38DC04B85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7" y="1500"/>
              <a:ext cx="81" cy="146"/>
            </a:xfrm>
            <a:custGeom>
              <a:avLst/>
              <a:gdLst>
                <a:gd name="T0" fmla="*/ 57 w 110"/>
                <a:gd name="T1" fmla="*/ 179 h 184"/>
                <a:gd name="T2" fmla="*/ 44 w 110"/>
                <a:gd name="T3" fmla="*/ 175 h 184"/>
                <a:gd name="T4" fmla="*/ 35 w 110"/>
                <a:gd name="T5" fmla="*/ 162 h 184"/>
                <a:gd name="T6" fmla="*/ 21 w 110"/>
                <a:gd name="T7" fmla="*/ 148 h 184"/>
                <a:gd name="T8" fmla="*/ 21 w 110"/>
                <a:gd name="T9" fmla="*/ 135 h 184"/>
                <a:gd name="T10" fmla="*/ 16 w 110"/>
                <a:gd name="T11" fmla="*/ 125 h 184"/>
                <a:gd name="T12" fmla="*/ 11 w 110"/>
                <a:gd name="T13" fmla="*/ 109 h 184"/>
                <a:gd name="T14" fmla="*/ 8 w 110"/>
                <a:gd name="T15" fmla="*/ 102 h 184"/>
                <a:gd name="T16" fmla="*/ 8 w 110"/>
                <a:gd name="T17" fmla="*/ 89 h 184"/>
                <a:gd name="T18" fmla="*/ 3 w 110"/>
                <a:gd name="T19" fmla="*/ 86 h 184"/>
                <a:gd name="T20" fmla="*/ 3 w 110"/>
                <a:gd name="T21" fmla="*/ 70 h 184"/>
                <a:gd name="T22" fmla="*/ 0 w 110"/>
                <a:gd name="T23" fmla="*/ 67 h 184"/>
                <a:gd name="T24" fmla="*/ 3 w 110"/>
                <a:gd name="T25" fmla="*/ 32 h 184"/>
                <a:gd name="T26" fmla="*/ 3 w 110"/>
                <a:gd name="T27" fmla="*/ 26 h 184"/>
                <a:gd name="T28" fmla="*/ 21 w 110"/>
                <a:gd name="T29" fmla="*/ 0 h 184"/>
                <a:gd name="T30" fmla="*/ 26 w 110"/>
                <a:gd name="T31" fmla="*/ 0 h 184"/>
                <a:gd name="T32" fmla="*/ 79 w 110"/>
                <a:gd name="T33" fmla="*/ 0 h 184"/>
                <a:gd name="T34" fmla="*/ 79 w 110"/>
                <a:gd name="T35" fmla="*/ 10 h 184"/>
                <a:gd name="T36" fmla="*/ 87 w 110"/>
                <a:gd name="T37" fmla="*/ 21 h 184"/>
                <a:gd name="T38" fmla="*/ 83 w 110"/>
                <a:gd name="T39" fmla="*/ 32 h 184"/>
                <a:gd name="T40" fmla="*/ 73 w 110"/>
                <a:gd name="T41" fmla="*/ 36 h 184"/>
                <a:gd name="T42" fmla="*/ 70 w 110"/>
                <a:gd name="T43" fmla="*/ 44 h 184"/>
                <a:gd name="T44" fmla="*/ 70 w 110"/>
                <a:gd name="T45" fmla="*/ 58 h 184"/>
                <a:gd name="T46" fmla="*/ 73 w 110"/>
                <a:gd name="T47" fmla="*/ 63 h 184"/>
                <a:gd name="T48" fmla="*/ 92 w 110"/>
                <a:gd name="T49" fmla="*/ 76 h 184"/>
                <a:gd name="T50" fmla="*/ 92 w 110"/>
                <a:gd name="T51" fmla="*/ 86 h 184"/>
                <a:gd name="T52" fmla="*/ 92 w 110"/>
                <a:gd name="T53" fmla="*/ 112 h 184"/>
                <a:gd name="T54" fmla="*/ 96 w 110"/>
                <a:gd name="T55" fmla="*/ 117 h 184"/>
                <a:gd name="T56" fmla="*/ 96 w 110"/>
                <a:gd name="T57" fmla="*/ 122 h 184"/>
                <a:gd name="T58" fmla="*/ 105 w 110"/>
                <a:gd name="T59" fmla="*/ 125 h 184"/>
                <a:gd name="T60" fmla="*/ 110 w 110"/>
                <a:gd name="T61" fmla="*/ 130 h 184"/>
                <a:gd name="T62" fmla="*/ 110 w 110"/>
                <a:gd name="T63" fmla="*/ 140 h 184"/>
                <a:gd name="T64" fmla="*/ 87 w 110"/>
                <a:gd name="T65" fmla="*/ 166 h 184"/>
                <a:gd name="T66" fmla="*/ 83 w 110"/>
                <a:gd name="T67" fmla="*/ 166 h 184"/>
                <a:gd name="T68" fmla="*/ 79 w 110"/>
                <a:gd name="T69" fmla="*/ 184 h 184"/>
                <a:gd name="T70" fmla="*/ 70 w 110"/>
                <a:gd name="T71" fmla="*/ 184 h 184"/>
                <a:gd name="T72" fmla="*/ 61 w 110"/>
                <a:gd name="T73" fmla="*/ 184 h 184"/>
                <a:gd name="T74" fmla="*/ 57 w 110"/>
                <a:gd name="T75" fmla="*/ 17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" h="184">
                  <a:moveTo>
                    <a:pt x="57" y="179"/>
                  </a:moveTo>
                  <a:lnTo>
                    <a:pt x="44" y="175"/>
                  </a:lnTo>
                  <a:lnTo>
                    <a:pt x="35" y="162"/>
                  </a:lnTo>
                  <a:lnTo>
                    <a:pt x="21" y="148"/>
                  </a:lnTo>
                  <a:lnTo>
                    <a:pt x="21" y="135"/>
                  </a:lnTo>
                  <a:lnTo>
                    <a:pt x="16" y="125"/>
                  </a:lnTo>
                  <a:lnTo>
                    <a:pt x="11" y="109"/>
                  </a:lnTo>
                  <a:lnTo>
                    <a:pt x="8" y="102"/>
                  </a:lnTo>
                  <a:lnTo>
                    <a:pt x="8" y="89"/>
                  </a:lnTo>
                  <a:lnTo>
                    <a:pt x="3" y="86"/>
                  </a:lnTo>
                  <a:lnTo>
                    <a:pt x="3" y="70"/>
                  </a:lnTo>
                  <a:lnTo>
                    <a:pt x="0" y="67"/>
                  </a:lnTo>
                  <a:lnTo>
                    <a:pt x="3" y="32"/>
                  </a:lnTo>
                  <a:lnTo>
                    <a:pt x="3" y="26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79" y="0"/>
                  </a:lnTo>
                  <a:lnTo>
                    <a:pt x="79" y="10"/>
                  </a:lnTo>
                  <a:lnTo>
                    <a:pt x="87" y="21"/>
                  </a:lnTo>
                  <a:lnTo>
                    <a:pt x="83" y="32"/>
                  </a:lnTo>
                  <a:lnTo>
                    <a:pt x="73" y="36"/>
                  </a:lnTo>
                  <a:lnTo>
                    <a:pt x="70" y="44"/>
                  </a:lnTo>
                  <a:lnTo>
                    <a:pt x="70" y="58"/>
                  </a:lnTo>
                  <a:lnTo>
                    <a:pt x="73" y="63"/>
                  </a:lnTo>
                  <a:lnTo>
                    <a:pt x="92" y="76"/>
                  </a:lnTo>
                  <a:lnTo>
                    <a:pt x="92" y="86"/>
                  </a:lnTo>
                  <a:lnTo>
                    <a:pt x="92" y="112"/>
                  </a:lnTo>
                  <a:lnTo>
                    <a:pt x="96" y="117"/>
                  </a:lnTo>
                  <a:lnTo>
                    <a:pt x="96" y="122"/>
                  </a:lnTo>
                  <a:lnTo>
                    <a:pt x="105" y="125"/>
                  </a:lnTo>
                  <a:lnTo>
                    <a:pt x="110" y="130"/>
                  </a:lnTo>
                  <a:lnTo>
                    <a:pt x="110" y="140"/>
                  </a:lnTo>
                  <a:lnTo>
                    <a:pt x="87" y="166"/>
                  </a:lnTo>
                  <a:lnTo>
                    <a:pt x="83" y="166"/>
                  </a:lnTo>
                  <a:lnTo>
                    <a:pt x="79" y="184"/>
                  </a:lnTo>
                  <a:lnTo>
                    <a:pt x="70" y="184"/>
                  </a:lnTo>
                  <a:lnTo>
                    <a:pt x="61" y="184"/>
                  </a:lnTo>
                  <a:lnTo>
                    <a:pt x="57" y="179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204" name="Freeform 139">
              <a:extLst>
                <a:ext uri="{FF2B5EF4-FFF2-40B4-BE49-F238E27FC236}">
                  <a16:creationId xmlns:a16="http://schemas.microsoft.com/office/drawing/2014/main" id="{489FD0E2-F267-4522-A0EC-75BD78648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9" y="1535"/>
              <a:ext cx="81" cy="111"/>
            </a:xfrm>
            <a:custGeom>
              <a:avLst/>
              <a:gdLst>
                <a:gd name="T0" fmla="*/ 36 w 110"/>
                <a:gd name="T1" fmla="*/ 135 h 140"/>
                <a:gd name="T2" fmla="*/ 0 w 110"/>
                <a:gd name="T3" fmla="*/ 104 h 140"/>
                <a:gd name="T4" fmla="*/ 0 w 110"/>
                <a:gd name="T5" fmla="*/ 99 h 140"/>
                <a:gd name="T6" fmla="*/ 5 w 110"/>
                <a:gd name="T7" fmla="*/ 81 h 140"/>
                <a:gd name="T8" fmla="*/ 13 w 110"/>
                <a:gd name="T9" fmla="*/ 81 h 140"/>
                <a:gd name="T10" fmla="*/ 23 w 110"/>
                <a:gd name="T11" fmla="*/ 81 h 140"/>
                <a:gd name="T12" fmla="*/ 26 w 110"/>
                <a:gd name="T13" fmla="*/ 78 h 140"/>
                <a:gd name="T14" fmla="*/ 44 w 110"/>
                <a:gd name="T15" fmla="*/ 50 h 140"/>
                <a:gd name="T16" fmla="*/ 44 w 110"/>
                <a:gd name="T17" fmla="*/ 45 h 140"/>
                <a:gd name="T18" fmla="*/ 44 w 110"/>
                <a:gd name="T19" fmla="*/ 32 h 140"/>
                <a:gd name="T20" fmla="*/ 41 w 110"/>
                <a:gd name="T21" fmla="*/ 26 h 140"/>
                <a:gd name="T22" fmla="*/ 44 w 110"/>
                <a:gd name="T23" fmla="*/ 5 h 140"/>
                <a:gd name="T24" fmla="*/ 52 w 110"/>
                <a:gd name="T25" fmla="*/ 5 h 140"/>
                <a:gd name="T26" fmla="*/ 58 w 110"/>
                <a:gd name="T27" fmla="*/ 0 h 140"/>
                <a:gd name="T28" fmla="*/ 63 w 110"/>
                <a:gd name="T29" fmla="*/ 0 h 140"/>
                <a:gd name="T30" fmla="*/ 75 w 110"/>
                <a:gd name="T31" fmla="*/ 0 h 140"/>
                <a:gd name="T32" fmla="*/ 84 w 110"/>
                <a:gd name="T33" fmla="*/ 5 h 140"/>
                <a:gd name="T34" fmla="*/ 110 w 110"/>
                <a:gd name="T35" fmla="*/ 24 h 140"/>
                <a:gd name="T36" fmla="*/ 110 w 110"/>
                <a:gd name="T37" fmla="*/ 26 h 140"/>
                <a:gd name="T38" fmla="*/ 110 w 110"/>
                <a:gd name="T39" fmla="*/ 45 h 140"/>
                <a:gd name="T40" fmla="*/ 106 w 110"/>
                <a:gd name="T41" fmla="*/ 55 h 140"/>
                <a:gd name="T42" fmla="*/ 67 w 110"/>
                <a:gd name="T43" fmla="*/ 140 h 140"/>
                <a:gd name="T44" fmla="*/ 63 w 110"/>
                <a:gd name="T45" fmla="*/ 140 h 140"/>
                <a:gd name="T46" fmla="*/ 41 w 110"/>
                <a:gd name="T47" fmla="*/ 140 h 140"/>
                <a:gd name="T48" fmla="*/ 36 w 110"/>
                <a:gd name="T49" fmla="*/ 13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0" h="140">
                  <a:moveTo>
                    <a:pt x="36" y="135"/>
                  </a:moveTo>
                  <a:lnTo>
                    <a:pt x="0" y="104"/>
                  </a:lnTo>
                  <a:lnTo>
                    <a:pt x="0" y="99"/>
                  </a:lnTo>
                  <a:lnTo>
                    <a:pt x="5" y="81"/>
                  </a:lnTo>
                  <a:lnTo>
                    <a:pt x="13" y="81"/>
                  </a:lnTo>
                  <a:lnTo>
                    <a:pt x="23" y="81"/>
                  </a:lnTo>
                  <a:lnTo>
                    <a:pt x="26" y="78"/>
                  </a:lnTo>
                  <a:lnTo>
                    <a:pt x="44" y="50"/>
                  </a:lnTo>
                  <a:lnTo>
                    <a:pt x="44" y="45"/>
                  </a:lnTo>
                  <a:lnTo>
                    <a:pt x="44" y="32"/>
                  </a:lnTo>
                  <a:lnTo>
                    <a:pt x="41" y="26"/>
                  </a:lnTo>
                  <a:lnTo>
                    <a:pt x="44" y="5"/>
                  </a:lnTo>
                  <a:lnTo>
                    <a:pt x="52" y="5"/>
                  </a:lnTo>
                  <a:lnTo>
                    <a:pt x="58" y="0"/>
                  </a:lnTo>
                  <a:lnTo>
                    <a:pt x="63" y="0"/>
                  </a:lnTo>
                  <a:lnTo>
                    <a:pt x="75" y="0"/>
                  </a:lnTo>
                  <a:lnTo>
                    <a:pt x="84" y="5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45"/>
                  </a:lnTo>
                  <a:lnTo>
                    <a:pt x="106" y="55"/>
                  </a:lnTo>
                  <a:lnTo>
                    <a:pt x="67" y="140"/>
                  </a:lnTo>
                  <a:lnTo>
                    <a:pt x="63" y="140"/>
                  </a:lnTo>
                  <a:lnTo>
                    <a:pt x="41" y="140"/>
                  </a:lnTo>
                  <a:lnTo>
                    <a:pt x="36" y="135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205" name="Freeform 140">
              <a:extLst>
                <a:ext uri="{FF2B5EF4-FFF2-40B4-BE49-F238E27FC236}">
                  <a16:creationId xmlns:a16="http://schemas.microsoft.com/office/drawing/2014/main" id="{2A23E1E4-85D7-4229-B840-120E92947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" y="1425"/>
              <a:ext cx="154" cy="186"/>
            </a:xfrm>
            <a:custGeom>
              <a:avLst/>
              <a:gdLst>
                <a:gd name="T0" fmla="*/ 81 w 211"/>
                <a:gd name="T1" fmla="*/ 229 h 234"/>
                <a:gd name="T2" fmla="*/ 45 w 211"/>
                <a:gd name="T3" fmla="*/ 203 h 234"/>
                <a:gd name="T4" fmla="*/ 22 w 211"/>
                <a:gd name="T5" fmla="*/ 188 h 234"/>
                <a:gd name="T6" fmla="*/ 9 w 211"/>
                <a:gd name="T7" fmla="*/ 165 h 234"/>
                <a:gd name="T8" fmla="*/ 4 w 211"/>
                <a:gd name="T9" fmla="*/ 143 h 234"/>
                <a:gd name="T10" fmla="*/ 0 w 211"/>
                <a:gd name="T11" fmla="*/ 135 h 234"/>
                <a:gd name="T12" fmla="*/ 9 w 211"/>
                <a:gd name="T13" fmla="*/ 74 h 234"/>
                <a:gd name="T14" fmla="*/ 14 w 211"/>
                <a:gd name="T15" fmla="*/ 58 h 234"/>
                <a:gd name="T16" fmla="*/ 35 w 211"/>
                <a:gd name="T17" fmla="*/ 22 h 234"/>
                <a:gd name="T18" fmla="*/ 63 w 211"/>
                <a:gd name="T19" fmla="*/ 8 h 234"/>
                <a:gd name="T20" fmla="*/ 99 w 211"/>
                <a:gd name="T21" fmla="*/ 5 h 234"/>
                <a:gd name="T22" fmla="*/ 167 w 211"/>
                <a:gd name="T23" fmla="*/ 8 h 234"/>
                <a:gd name="T24" fmla="*/ 175 w 211"/>
                <a:gd name="T25" fmla="*/ 26 h 234"/>
                <a:gd name="T26" fmla="*/ 190 w 211"/>
                <a:gd name="T27" fmla="*/ 34 h 234"/>
                <a:gd name="T28" fmla="*/ 162 w 211"/>
                <a:gd name="T29" fmla="*/ 26 h 234"/>
                <a:gd name="T30" fmla="*/ 86 w 211"/>
                <a:gd name="T31" fmla="*/ 13 h 234"/>
                <a:gd name="T32" fmla="*/ 76 w 211"/>
                <a:gd name="T33" fmla="*/ 18 h 234"/>
                <a:gd name="T34" fmla="*/ 22 w 211"/>
                <a:gd name="T35" fmla="*/ 61 h 234"/>
                <a:gd name="T36" fmla="*/ 14 w 211"/>
                <a:gd name="T37" fmla="*/ 120 h 234"/>
                <a:gd name="T38" fmla="*/ 19 w 211"/>
                <a:gd name="T39" fmla="*/ 138 h 234"/>
                <a:gd name="T40" fmla="*/ 22 w 211"/>
                <a:gd name="T41" fmla="*/ 165 h 234"/>
                <a:gd name="T42" fmla="*/ 68 w 211"/>
                <a:gd name="T43" fmla="*/ 196 h 234"/>
                <a:gd name="T44" fmla="*/ 73 w 211"/>
                <a:gd name="T45" fmla="*/ 206 h 234"/>
                <a:gd name="T46" fmla="*/ 126 w 211"/>
                <a:gd name="T47" fmla="*/ 216 h 234"/>
                <a:gd name="T48" fmla="*/ 149 w 211"/>
                <a:gd name="T49" fmla="*/ 209 h 234"/>
                <a:gd name="T50" fmla="*/ 175 w 211"/>
                <a:gd name="T51" fmla="*/ 196 h 234"/>
                <a:gd name="T52" fmla="*/ 193 w 211"/>
                <a:gd name="T53" fmla="*/ 97 h 234"/>
                <a:gd name="T54" fmla="*/ 190 w 211"/>
                <a:gd name="T55" fmla="*/ 61 h 234"/>
                <a:gd name="T56" fmla="*/ 208 w 211"/>
                <a:gd name="T57" fmla="*/ 87 h 234"/>
                <a:gd name="T58" fmla="*/ 198 w 211"/>
                <a:gd name="T59" fmla="*/ 193 h 234"/>
                <a:gd name="T60" fmla="*/ 170 w 211"/>
                <a:gd name="T61" fmla="*/ 216 h 234"/>
                <a:gd name="T62" fmla="*/ 152 w 211"/>
                <a:gd name="T63" fmla="*/ 219 h 234"/>
                <a:gd name="T64" fmla="*/ 109 w 211"/>
                <a:gd name="T65" fmla="*/ 229 h 234"/>
                <a:gd name="T66" fmla="*/ 99 w 211"/>
                <a:gd name="T67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1" h="234">
                  <a:moveTo>
                    <a:pt x="99" y="229"/>
                  </a:moveTo>
                  <a:lnTo>
                    <a:pt x="81" y="229"/>
                  </a:lnTo>
                  <a:lnTo>
                    <a:pt x="73" y="224"/>
                  </a:lnTo>
                  <a:lnTo>
                    <a:pt x="45" y="203"/>
                  </a:lnTo>
                  <a:lnTo>
                    <a:pt x="35" y="203"/>
                  </a:lnTo>
                  <a:lnTo>
                    <a:pt x="22" y="188"/>
                  </a:lnTo>
                  <a:lnTo>
                    <a:pt x="22" y="180"/>
                  </a:lnTo>
                  <a:lnTo>
                    <a:pt x="9" y="165"/>
                  </a:lnTo>
                  <a:lnTo>
                    <a:pt x="9" y="148"/>
                  </a:lnTo>
                  <a:lnTo>
                    <a:pt x="4" y="143"/>
                  </a:lnTo>
                  <a:lnTo>
                    <a:pt x="4" y="138"/>
                  </a:lnTo>
                  <a:lnTo>
                    <a:pt x="0" y="135"/>
                  </a:lnTo>
                  <a:lnTo>
                    <a:pt x="0" y="97"/>
                  </a:lnTo>
                  <a:lnTo>
                    <a:pt x="9" y="74"/>
                  </a:lnTo>
                  <a:lnTo>
                    <a:pt x="9" y="66"/>
                  </a:lnTo>
                  <a:lnTo>
                    <a:pt x="14" y="58"/>
                  </a:lnTo>
                  <a:lnTo>
                    <a:pt x="35" y="31"/>
                  </a:lnTo>
                  <a:lnTo>
                    <a:pt x="35" y="22"/>
                  </a:lnTo>
                  <a:lnTo>
                    <a:pt x="60" y="8"/>
                  </a:lnTo>
                  <a:lnTo>
                    <a:pt x="63" y="8"/>
                  </a:lnTo>
                  <a:lnTo>
                    <a:pt x="73" y="5"/>
                  </a:lnTo>
                  <a:lnTo>
                    <a:pt x="99" y="5"/>
                  </a:lnTo>
                  <a:lnTo>
                    <a:pt x="104" y="0"/>
                  </a:lnTo>
                  <a:lnTo>
                    <a:pt x="167" y="8"/>
                  </a:lnTo>
                  <a:lnTo>
                    <a:pt x="167" y="26"/>
                  </a:lnTo>
                  <a:lnTo>
                    <a:pt x="175" y="26"/>
                  </a:lnTo>
                  <a:lnTo>
                    <a:pt x="180" y="31"/>
                  </a:lnTo>
                  <a:lnTo>
                    <a:pt x="190" y="34"/>
                  </a:lnTo>
                  <a:lnTo>
                    <a:pt x="175" y="39"/>
                  </a:lnTo>
                  <a:lnTo>
                    <a:pt x="162" y="26"/>
                  </a:lnTo>
                  <a:lnTo>
                    <a:pt x="135" y="13"/>
                  </a:lnTo>
                  <a:lnTo>
                    <a:pt x="86" y="13"/>
                  </a:lnTo>
                  <a:lnTo>
                    <a:pt x="81" y="18"/>
                  </a:lnTo>
                  <a:lnTo>
                    <a:pt x="76" y="18"/>
                  </a:lnTo>
                  <a:lnTo>
                    <a:pt x="73" y="22"/>
                  </a:lnTo>
                  <a:lnTo>
                    <a:pt x="22" y="61"/>
                  </a:lnTo>
                  <a:lnTo>
                    <a:pt x="22" y="66"/>
                  </a:lnTo>
                  <a:lnTo>
                    <a:pt x="14" y="120"/>
                  </a:lnTo>
                  <a:lnTo>
                    <a:pt x="19" y="126"/>
                  </a:lnTo>
                  <a:lnTo>
                    <a:pt x="19" y="138"/>
                  </a:lnTo>
                  <a:lnTo>
                    <a:pt x="22" y="143"/>
                  </a:lnTo>
                  <a:lnTo>
                    <a:pt x="22" y="165"/>
                  </a:lnTo>
                  <a:lnTo>
                    <a:pt x="32" y="165"/>
                  </a:lnTo>
                  <a:lnTo>
                    <a:pt x="68" y="196"/>
                  </a:lnTo>
                  <a:lnTo>
                    <a:pt x="68" y="206"/>
                  </a:lnTo>
                  <a:lnTo>
                    <a:pt x="73" y="206"/>
                  </a:lnTo>
                  <a:lnTo>
                    <a:pt x="81" y="209"/>
                  </a:lnTo>
                  <a:lnTo>
                    <a:pt x="126" y="216"/>
                  </a:lnTo>
                  <a:lnTo>
                    <a:pt x="130" y="209"/>
                  </a:lnTo>
                  <a:lnTo>
                    <a:pt x="149" y="209"/>
                  </a:lnTo>
                  <a:lnTo>
                    <a:pt x="152" y="206"/>
                  </a:lnTo>
                  <a:lnTo>
                    <a:pt x="175" y="196"/>
                  </a:lnTo>
                  <a:lnTo>
                    <a:pt x="190" y="175"/>
                  </a:lnTo>
                  <a:lnTo>
                    <a:pt x="193" y="97"/>
                  </a:lnTo>
                  <a:lnTo>
                    <a:pt x="190" y="94"/>
                  </a:lnTo>
                  <a:lnTo>
                    <a:pt x="190" y="61"/>
                  </a:lnTo>
                  <a:lnTo>
                    <a:pt x="203" y="61"/>
                  </a:lnTo>
                  <a:lnTo>
                    <a:pt x="208" y="87"/>
                  </a:lnTo>
                  <a:lnTo>
                    <a:pt x="211" y="94"/>
                  </a:lnTo>
                  <a:lnTo>
                    <a:pt x="198" y="193"/>
                  </a:lnTo>
                  <a:lnTo>
                    <a:pt x="190" y="193"/>
                  </a:lnTo>
                  <a:lnTo>
                    <a:pt x="170" y="216"/>
                  </a:lnTo>
                  <a:lnTo>
                    <a:pt x="167" y="216"/>
                  </a:lnTo>
                  <a:lnTo>
                    <a:pt x="152" y="219"/>
                  </a:lnTo>
                  <a:lnTo>
                    <a:pt x="144" y="229"/>
                  </a:lnTo>
                  <a:lnTo>
                    <a:pt x="109" y="229"/>
                  </a:lnTo>
                  <a:lnTo>
                    <a:pt x="104" y="234"/>
                  </a:lnTo>
                  <a:lnTo>
                    <a:pt x="99" y="2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206" name="Freeform 141">
              <a:extLst>
                <a:ext uri="{FF2B5EF4-FFF2-40B4-BE49-F238E27FC236}">
                  <a16:creationId xmlns:a16="http://schemas.microsoft.com/office/drawing/2014/main" id="{DB8B964D-0635-4EAF-86F1-21FB36204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0" y="1397"/>
              <a:ext cx="77" cy="135"/>
            </a:xfrm>
            <a:custGeom>
              <a:avLst/>
              <a:gdLst>
                <a:gd name="T0" fmla="*/ 34 w 105"/>
                <a:gd name="T1" fmla="*/ 166 h 171"/>
                <a:gd name="T2" fmla="*/ 34 w 105"/>
                <a:gd name="T3" fmla="*/ 156 h 171"/>
                <a:gd name="T4" fmla="*/ 29 w 105"/>
                <a:gd name="T5" fmla="*/ 151 h 171"/>
                <a:gd name="T6" fmla="*/ 26 w 105"/>
                <a:gd name="T7" fmla="*/ 148 h 171"/>
                <a:gd name="T8" fmla="*/ 26 w 105"/>
                <a:gd name="T9" fmla="*/ 143 h 171"/>
                <a:gd name="T10" fmla="*/ 29 w 105"/>
                <a:gd name="T11" fmla="*/ 110 h 171"/>
                <a:gd name="T12" fmla="*/ 26 w 105"/>
                <a:gd name="T13" fmla="*/ 107 h 171"/>
                <a:gd name="T14" fmla="*/ 26 w 105"/>
                <a:gd name="T15" fmla="*/ 102 h 171"/>
                <a:gd name="T16" fmla="*/ 16 w 105"/>
                <a:gd name="T17" fmla="*/ 97 h 171"/>
                <a:gd name="T18" fmla="*/ 11 w 105"/>
                <a:gd name="T19" fmla="*/ 84 h 171"/>
                <a:gd name="T20" fmla="*/ 8 w 105"/>
                <a:gd name="T21" fmla="*/ 80 h 171"/>
                <a:gd name="T22" fmla="*/ 3 w 105"/>
                <a:gd name="T23" fmla="*/ 75 h 171"/>
                <a:gd name="T24" fmla="*/ 3 w 105"/>
                <a:gd name="T25" fmla="*/ 70 h 171"/>
                <a:gd name="T26" fmla="*/ 3 w 105"/>
                <a:gd name="T27" fmla="*/ 54 h 171"/>
                <a:gd name="T28" fmla="*/ 0 w 105"/>
                <a:gd name="T29" fmla="*/ 49 h 171"/>
                <a:gd name="T30" fmla="*/ 0 w 105"/>
                <a:gd name="T31" fmla="*/ 36 h 171"/>
                <a:gd name="T32" fmla="*/ 3 w 105"/>
                <a:gd name="T33" fmla="*/ 26 h 171"/>
                <a:gd name="T34" fmla="*/ 26 w 105"/>
                <a:gd name="T35" fmla="*/ 0 h 171"/>
                <a:gd name="T36" fmla="*/ 29 w 105"/>
                <a:gd name="T37" fmla="*/ 0 h 171"/>
                <a:gd name="T38" fmla="*/ 37 w 105"/>
                <a:gd name="T39" fmla="*/ 0 h 171"/>
                <a:gd name="T40" fmla="*/ 48 w 105"/>
                <a:gd name="T41" fmla="*/ 3 h 171"/>
                <a:gd name="T42" fmla="*/ 73 w 105"/>
                <a:gd name="T43" fmla="*/ 31 h 171"/>
                <a:gd name="T44" fmla="*/ 73 w 105"/>
                <a:gd name="T45" fmla="*/ 36 h 171"/>
                <a:gd name="T46" fmla="*/ 100 w 105"/>
                <a:gd name="T47" fmla="*/ 102 h 171"/>
                <a:gd name="T48" fmla="*/ 105 w 105"/>
                <a:gd name="T49" fmla="*/ 107 h 171"/>
                <a:gd name="T50" fmla="*/ 105 w 105"/>
                <a:gd name="T51" fmla="*/ 151 h 171"/>
                <a:gd name="T52" fmla="*/ 100 w 105"/>
                <a:gd name="T53" fmla="*/ 159 h 171"/>
                <a:gd name="T54" fmla="*/ 91 w 105"/>
                <a:gd name="T55" fmla="*/ 171 h 171"/>
                <a:gd name="T56" fmla="*/ 87 w 105"/>
                <a:gd name="T57" fmla="*/ 171 h 171"/>
                <a:gd name="T58" fmla="*/ 60 w 105"/>
                <a:gd name="T59" fmla="*/ 166 h 171"/>
                <a:gd name="T60" fmla="*/ 56 w 105"/>
                <a:gd name="T61" fmla="*/ 171 h 171"/>
                <a:gd name="T62" fmla="*/ 37 w 105"/>
                <a:gd name="T63" fmla="*/ 171 h 171"/>
                <a:gd name="T64" fmla="*/ 34 w 105"/>
                <a:gd name="T65" fmla="*/ 16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171">
                  <a:moveTo>
                    <a:pt x="34" y="166"/>
                  </a:moveTo>
                  <a:lnTo>
                    <a:pt x="34" y="156"/>
                  </a:lnTo>
                  <a:lnTo>
                    <a:pt x="29" y="151"/>
                  </a:lnTo>
                  <a:lnTo>
                    <a:pt x="26" y="148"/>
                  </a:lnTo>
                  <a:lnTo>
                    <a:pt x="26" y="143"/>
                  </a:lnTo>
                  <a:lnTo>
                    <a:pt x="29" y="110"/>
                  </a:lnTo>
                  <a:lnTo>
                    <a:pt x="26" y="107"/>
                  </a:lnTo>
                  <a:lnTo>
                    <a:pt x="26" y="102"/>
                  </a:lnTo>
                  <a:lnTo>
                    <a:pt x="16" y="97"/>
                  </a:lnTo>
                  <a:lnTo>
                    <a:pt x="11" y="84"/>
                  </a:lnTo>
                  <a:lnTo>
                    <a:pt x="8" y="80"/>
                  </a:lnTo>
                  <a:lnTo>
                    <a:pt x="3" y="75"/>
                  </a:lnTo>
                  <a:lnTo>
                    <a:pt x="3" y="70"/>
                  </a:lnTo>
                  <a:lnTo>
                    <a:pt x="3" y="54"/>
                  </a:lnTo>
                  <a:lnTo>
                    <a:pt x="0" y="49"/>
                  </a:lnTo>
                  <a:lnTo>
                    <a:pt x="0" y="36"/>
                  </a:lnTo>
                  <a:lnTo>
                    <a:pt x="3" y="26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8" y="3"/>
                  </a:lnTo>
                  <a:lnTo>
                    <a:pt x="73" y="31"/>
                  </a:lnTo>
                  <a:lnTo>
                    <a:pt x="73" y="36"/>
                  </a:lnTo>
                  <a:lnTo>
                    <a:pt x="100" y="102"/>
                  </a:lnTo>
                  <a:lnTo>
                    <a:pt x="105" y="107"/>
                  </a:lnTo>
                  <a:lnTo>
                    <a:pt x="105" y="151"/>
                  </a:lnTo>
                  <a:lnTo>
                    <a:pt x="100" y="159"/>
                  </a:lnTo>
                  <a:lnTo>
                    <a:pt x="91" y="171"/>
                  </a:lnTo>
                  <a:lnTo>
                    <a:pt x="87" y="171"/>
                  </a:lnTo>
                  <a:lnTo>
                    <a:pt x="60" y="166"/>
                  </a:lnTo>
                  <a:lnTo>
                    <a:pt x="56" y="171"/>
                  </a:lnTo>
                  <a:lnTo>
                    <a:pt x="37" y="171"/>
                  </a:lnTo>
                  <a:lnTo>
                    <a:pt x="34" y="166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sp>
          <p:nvSpPr>
            <p:cNvPr id="207" name="Freeform 142">
              <a:extLst>
                <a:ext uri="{FF2B5EF4-FFF2-40B4-BE49-F238E27FC236}">
                  <a16:creationId xmlns:a16="http://schemas.microsoft.com/office/drawing/2014/main" id="{6E06F243-27D9-4198-B16F-36DE98CCD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3" y="1346"/>
              <a:ext cx="114" cy="154"/>
            </a:xfrm>
            <a:custGeom>
              <a:avLst/>
              <a:gdLst>
                <a:gd name="T0" fmla="*/ 49 w 156"/>
                <a:gd name="T1" fmla="*/ 186 h 193"/>
                <a:gd name="T2" fmla="*/ 0 w 156"/>
                <a:gd name="T3" fmla="*/ 182 h 193"/>
                <a:gd name="T4" fmla="*/ 0 w 156"/>
                <a:gd name="T5" fmla="*/ 173 h 193"/>
                <a:gd name="T6" fmla="*/ 8 w 156"/>
                <a:gd name="T7" fmla="*/ 125 h 193"/>
                <a:gd name="T8" fmla="*/ 13 w 156"/>
                <a:gd name="T9" fmla="*/ 117 h 193"/>
                <a:gd name="T10" fmla="*/ 65 w 156"/>
                <a:gd name="T11" fmla="*/ 40 h 193"/>
                <a:gd name="T12" fmla="*/ 71 w 156"/>
                <a:gd name="T13" fmla="*/ 40 h 193"/>
                <a:gd name="T14" fmla="*/ 120 w 156"/>
                <a:gd name="T15" fmla="*/ 9 h 193"/>
                <a:gd name="T16" fmla="*/ 120 w 156"/>
                <a:gd name="T17" fmla="*/ 0 h 193"/>
                <a:gd name="T18" fmla="*/ 141 w 156"/>
                <a:gd name="T19" fmla="*/ 9 h 193"/>
                <a:gd name="T20" fmla="*/ 141 w 156"/>
                <a:gd name="T21" fmla="*/ 13 h 193"/>
                <a:gd name="T22" fmla="*/ 141 w 156"/>
                <a:gd name="T23" fmla="*/ 16 h 193"/>
                <a:gd name="T24" fmla="*/ 146 w 156"/>
                <a:gd name="T25" fmla="*/ 22 h 193"/>
                <a:gd name="T26" fmla="*/ 146 w 156"/>
                <a:gd name="T27" fmla="*/ 40 h 193"/>
                <a:gd name="T28" fmla="*/ 151 w 156"/>
                <a:gd name="T29" fmla="*/ 43 h 193"/>
                <a:gd name="T30" fmla="*/ 151 w 156"/>
                <a:gd name="T31" fmla="*/ 53 h 193"/>
                <a:gd name="T32" fmla="*/ 156 w 156"/>
                <a:gd name="T33" fmla="*/ 58 h 193"/>
                <a:gd name="T34" fmla="*/ 156 w 156"/>
                <a:gd name="T35" fmla="*/ 76 h 193"/>
                <a:gd name="T36" fmla="*/ 146 w 156"/>
                <a:gd name="T37" fmla="*/ 76 h 193"/>
                <a:gd name="T38" fmla="*/ 120 w 156"/>
                <a:gd name="T39" fmla="*/ 107 h 193"/>
                <a:gd name="T40" fmla="*/ 115 w 156"/>
                <a:gd name="T41" fmla="*/ 107 h 193"/>
                <a:gd name="T42" fmla="*/ 106 w 156"/>
                <a:gd name="T43" fmla="*/ 107 h 193"/>
                <a:gd name="T44" fmla="*/ 102 w 156"/>
                <a:gd name="T45" fmla="*/ 112 h 193"/>
                <a:gd name="T46" fmla="*/ 84 w 156"/>
                <a:gd name="T47" fmla="*/ 152 h 193"/>
                <a:gd name="T48" fmla="*/ 88 w 156"/>
                <a:gd name="T49" fmla="*/ 157 h 193"/>
                <a:gd name="T50" fmla="*/ 71 w 156"/>
                <a:gd name="T51" fmla="*/ 186 h 193"/>
                <a:gd name="T52" fmla="*/ 62 w 156"/>
                <a:gd name="T53" fmla="*/ 186 h 193"/>
                <a:gd name="T54" fmla="*/ 53 w 156"/>
                <a:gd name="T55" fmla="*/ 193 h 193"/>
                <a:gd name="T56" fmla="*/ 49 w 156"/>
                <a:gd name="T57" fmla="*/ 18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6" h="193">
                  <a:moveTo>
                    <a:pt x="49" y="186"/>
                  </a:moveTo>
                  <a:lnTo>
                    <a:pt x="0" y="182"/>
                  </a:lnTo>
                  <a:lnTo>
                    <a:pt x="0" y="173"/>
                  </a:lnTo>
                  <a:lnTo>
                    <a:pt x="8" y="125"/>
                  </a:lnTo>
                  <a:lnTo>
                    <a:pt x="13" y="117"/>
                  </a:lnTo>
                  <a:lnTo>
                    <a:pt x="65" y="40"/>
                  </a:lnTo>
                  <a:lnTo>
                    <a:pt x="71" y="40"/>
                  </a:lnTo>
                  <a:lnTo>
                    <a:pt x="120" y="9"/>
                  </a:lnTo>
                  <a:lnTo>
                    <a:pt x="120" y="0"/>
                  </a:lnTo>
                  <a:lnTo>
                    <a:pt x="141" y="9"/>
                  </a:lnTo>
                  <a:lnTo>
                    <a:pt x="141" y="13"/>
                  </a:lnTo>
                  <a:lnTo>
                    <a:pt x="141" y="16"/>
                  </a:lnTo>
                  <a:lnTo>
                    <a:pt x="146" y="22"/>
                  </a:lnTo>
                  <a:lnTo>
                    <a:pt x="146" y="40"/>
                  </a:lnTo>
                  <a:lnTo>
                    <a:pt x="151" y="43"/>
                  </a:lnTo>
                  <a:lnTo>
                    <a:pt x="151" y="53"/>
                  </a:lnTo>
                  <a:lnTo>
                    <a:pt x="156" y="58"/>
                  </a:lnTo>
                  <a:lnTo>
                    <a:pt x="156" y="76"/>
                  </a:lnTo>
                  <a:lnTo>
                    <a:pt x="146" y="76"/>
                  </a:lnTo>
                  <a:lnTo>
                    <a:pt x="120" y="107"/>
                  </a:lnTo>
                  <a:lnTo>
                    <a:pt x="115" y="107"/>
                  </a:lnTo>
                  <a:lnTo>
                    <a:pt x="106" y="107"/>
                  </a:lnTo>
                  <a:lnTo>
                    <a:pt x="102" y="112"/>
                  </a:lnTo>
                  <a:lnTo>
                    <a:pt x="84" y="152"/>
                  </a:lnTo>
                  <a:lnTo>
                    <a:pt x="88" y="157"/>
                  </a:lnTo>
                  <a:lnTo>
                    <a:pt x="71" y="186"/>
                  </a:lnTo>
                  <a:lnTo>
                    <a:pt x="62" y="186"/>
                  </a:lnTo>
                  <a:lnTo>
                    <a:pt x="53" y="193"/>
                  </a:lnTo>
                  <a:lnTo>
                    <a:pt x="49" y="186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  <p:grpSp>
          <p:nvGrpSpPr>
            <p:cNvPr id="208" name="Group 143">
              <a:extLst>
                <a:ext uri="{FF2B5EF4-FFF2-40B4-BE49-F238E27FC236}">
                  <a16:creationId xmlns:a16="http://schemas.microsoft.com/office/drawing/2014/main" id="{72856E27-5D0B-4F58-AB1B-B9A158CDBC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91" y="1463"/>
              <a:ext cx="89" cy="97"/>
              <a:chOff x="1411" y="1258"/>
              <a:chExt cx="185" cy="188"/>
            </a:xfrm>
          </p:grpSpPr>
          <p:sp>
            <p:nvSpPr>
              <p:cNvPr id="210" name="Freeform 144">
                <a:extLst>
                  <a:ext uri="{FF2B5EF4-FFF2-40B4-BE49-F238E27FC236}">
                    <a16:creationId xmlns:a16="http://schemas.microsoft.com/office/drawing/2014/main" id="{8E08ED95-69E9-4D70-8161-E841C42CA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1" y="1278"/>
                <a:ext cx="61" cy="168"/>
              </a:xfrm>
              <a:custGeom>
                <a:avLst/>
                <a:gdLst>
                  <a:gd name="T0" fmla="*/ 18 w 40"/>
                  <a:gd name="T1" fmla="*/ 103 h 109"/>
                  <a:gd name="T2" fmla="*/ 18 w 40"/>
                  <a:gd name="T3" fmla="*/ 36 h 109"/>
                  <a:gd name="T4" fmla="*/ 13 w 40"/>
                  <a:gd name="T5" fmla="*/ 36 h 109"/>
                  <a:gd name="T6" fmla="*/ 0 w 40"/>
                  <a:gd name="T7" fmla="*/ 26 h 109"/>
                  <a:gd name="T8" fmla="*/ 0 w 40"/>
                  <a:gd name="T9" fmla="*/ 25 h 109"/>
                  <a:gd name="T10" fmla="*/ 13 w 40"/>
                  <a:gd name="T11" fmla="*/ 10 h 109"/>
                  <a:gd name="T12" fmla="*/ 13 w 40"/>
                  <a:gd name="T13" fmla="*/ 0 h 109"/>
                  <a:gd name="T14" fmla="*/ 40 w 40"/>
                  <a:gd name="T15" fmla="*/ 0 h 109"/>
                  <a:gd name="T16" fmla="*/ 40 w 40"/>
                  <a:gd name="T17" fmla="*/ 10 h 109"/>
                  <a:gd name="T18" fmla="*/ 40 w 40"/>
                  <a:gd name="T19" fmla="*/ 100 h 109"/>
                  <a:gd name="T20" fmla="*/ 31 w 40"/>
                  <a:gd name="T21" fmla="*/ 103 h 109"/>
                  <a:gd name="T22" fmla="*/ 21 w 40"/>
                  <a:gd name="T23" fmla="*/ 109 h 109"/>
                  <a:gd name="T24" fmla="*/ 18 w 40"/>
                  <a:gd name="T25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109">
                    <a:moveTo>
                      <a:pt x="18" y="103"/>
                    </a:moveTo>
                    <a:lnTo>
                      <a:pt x="18" y="36"/>
                    </a:lnTo>
                    <a:lnTo>
                      <a:pt x="13" y="36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13" y="10"/>
                    </a:lnTo>
                    <a:lnTo>
                      <a:pt x="13" y="0"/>
                    </a:lnTo>
                    <a:lnTo>
                      <a:pt x="40" y="0"/>
                    </a:lnTo>
                    <a:lnTo>
                      <a:pt x="40" y="10"/>
                    </a:lnTo>
                    <a:lnTo>
                      <a:pt x="40" y="100"/>
                    </a:lnTo>
                    <a:lnTo>
                      <a:pt x="31" y="103"/>
                    </a:lnTo>
                    <a:lnTo>
                      <a:pt x="21" y="109"/>
                    </a:lnTo>
                    <a:lnTo>
                      <a:pt x="18" y="10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sz="2000">
                  <a:latin typeface="Arial Narrow" panose="020B0606020202030204" pitchFamily="34" charset="0"/>
                </a:endParaRPr>
              </a:p>
            </p:txBody>
          </p:sp>
          <p:sp>
            <p:nvSpPr>
              <p:cNvPr id="211" name="Freeform 145">
                <a:extLst>
                  <a:ext uri="{FF2B5EF4-FFF2-40B4-BE49-F238E27FC236}">
                    <a16:creationId xmlns:a16="http://schemas.microsoft.com/office/drawing/2014/main" id="{F497D64E-A19B-4576-BC37-777704E788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9" y="1274"/>
                <a:ext cx="40" cy="75"/>
              </a:xfrm>
              <a:custGeom>
                <a:avLst/>
                <a:gdLst>
                  <a:gd name="T0" fmla="*/ 9 w 26"/>
                  <a:gd name="T1" fmla="*/ 44 h 49"/>
                  <a:gd name="T2" fmla="*/ 4 w 26"/>
                  <a:gd name="T3" fmla="*/ 29 h 49"/>
                  <a:gd name="T4" fmla="*/ 13 w 26"/>
                  <a:gd name="T5" fmla="*/ 29 h 49"/>
                  <a:gd name="T6" fmla="*/ 0 w 26"/>
                  <a:gd name="T7" fmla="*/ 13 h 49"/>
                  <a:gd name="T8" fmla="*/ 4 w 26"/>
                  <a:gd name="T9" fmla="*/ 3 h 49"/>
                  <a:gd name="T10" fmla="*/ 18 w 26"/>
                  <a:gd name="T11" fmla="*/ 0 h 49"/>
                  <a:gd name="T12" fmla="*/ 18 w 26"/>
                  <a:gd name="T13" fmla="*/ 8 h 49"/>
                  <a:gd name="T14" fmla="*/ 18 w 26"/>
                  <a:gd name="T15" fmla="*/ 13 h 49"/>
                  <a:gd name="T16" fmla="*/ 26 w 26"/>
                  <a:gd name="T17" fmla="*/ 16 h 49"/>
                  <a:gd name="T18" fmla="*/ 26 w 26"/>
                  <a:gd name="T19" fmla="*/ 49 h 49"/>
                  <a:gd name="T20" fmla="*/ 18 w 26"/>
                  <a:gd name="T21" fmla="*/ 49 h 49"/>
                  <a:gd name="T22" fmla="*/ 13 w 26"/>
                  <a:gd name="T23" fmla="*/ 49 h 49"/>
                  <a:gd name="T24" fmla="*/ 9 w 26"/>
                  <a:gd name="T25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49">
                    <a:moveTo>
                      <a:pt x="9" y="44"/>
                    </a:moveTo>
                    <a:lnTo>
                      <a:pt x="4" y="29"/>
                    </a:lnTo>
                    <a:lnTo>
                      <a:pt x="13" y="29"/>
                    </a:lnTo>
                    <a:lnTo>
                      <a:pt x="0" y="13"/>
                    </a:lnTo>
                    <a:lnTo>
                      <a:pt x="4" y="3"/>
                    </a:lnTo>
                    <a:lnTo>
                      <a:pt x="18" y="0"/>
                    </a:lnTo>
                    <a:lnTo>
                      <a:pt x="18" y="8"/>
                    </a:lnTo>
                    <a:lnTo>
                      <a:pt x="18" y="13"/>
                    </a:lnTo>
                    <a:lnTo>
                      <a:pt x="26" y="16"/>
                    </a:lnTo>
                    <a:lnTo>
                      <a:pt x="26" y="49"/>
                    </a:lnTo>
                    <a:lnTo>
                      <a:pt x="18" y="49"/>
                    </a:lnTo>
                    <a:lnTo>
                      <a:pt x="13" y="49"/>
                    </a:lnTo>
                    <a:lnTo>
                      <a:pt x="9" y="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sz="2000">
                  <a:latin typeface="Arial Narrow" panose="020B0606020202030204" pitchFamily="34" charset="0"/>
                </a:endParaRPr>
              </a:p>
            </p:txBody>
          </p:sp>
          <p:sp>
            <p:nvSpPr>
              <p:cNvPr id="212" name="Freeform 146">
                <a:extLst>
                  <a:ext uri="{FF2B5EF4-FFF2-40B4-BE49-F238E27FC236}">
                    <a16:creationId xmlns:a16="http://schemas.microsoft.com/office/drawing/2014/main" id="{1968A38E-FC38-4B09-9013-37914C19E9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6" y="1258"/>
                <a:ext cx="50" cy="91"/>
              </a:xfrm>
              <a:custGeom>
                <a:avLst/>
                <a:gdLst>
                  <a:gd name="T0" fmla="*/ 5 w 33"/>
                  <a:gd name="T1" fmla="*/ 54 h 59"/>
                  <a:gd name="T2" fmla="*/ 5 w 33"/>
                  <a:gd name="T3" fmla="*/ 26 h 59"/>
                  <a:gd name="T4" fmla="*/ 0 w 33"/>
                  <a:gd name="T5" fmla="*/ 23 h 59"/>
                  <a:gd name="T6" fmla="*/ 0 w 33"/>
                  <a:gd name="T7" fmla="*/ 13 h 59"/>
                  <a:gd name="T8" fmla="*/ 10 w 33"/>
                  <a:gd name="T9" fmla="*/ 13 h 59"/>
                  <a:gd name="T10" fmla="*/ 10 w 33"/>
                  <a:gd name="T11" fmla="*/ 0 h 59"/>
                  <a:gd name="T12" fmla="*/ 23 w 33"/>
                  <a:gd name="T13" fmla="*/ 0 h 59"/>
                  <a:gd name="T14" fmla="*/ 23 w 33"/>
                  <a:gd name="T15" fmla="*/ 18 h 59"/>
                  <a:gd name="T16" fmla="*/ 33 w 33"/>
                  <a:gd name="T17" fmla="*/ 18 h 59"/>
                  <a:gd name="T18" fmla="*/ 33 w 33"/>
                  <a:gd name="T19" fmla="*/ 31 h 59"/>
                  <a:gd name="T20" fmla="*/ 23 w 33"/>
                  <a:gd name="T21" fmla="*/ 31 h 59"/>
                  <a:gd name="T22" fmla="*/ 18 w 33"/>
                  <a:gd name="T23" fmla="*/ 31 h 59"/>
                  <a:gd name="T24" fmla="*/ 18 w 33"/>
                  <a:gd name="T25" fmla="*/ 38 h 59"/>
                  <a:gd name="T26" fmla="*/ 10 w 33"/>
                  <a:gd name="T27" fmla="*/ 59 h 59"/>
                  <a:gd name="T28" fmla="*/ 5 w 33"/>
                  <a:gd name="T29" fmla="*/ 5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59">
                    <a:moveTo>
                      <a:pt x="5" y="54"/>
                    </a:moveTo>
                    <a:lnTo>
                      <a:pt x="5" y="26"/>
                    </a:lnTo>
                    <a:lnTo>
                      <a:pt x="0" y="23"/>
                    </a:lnTo>
                    <a:lnTo>
                      <a:pt x="0" y="13"/>
                    </a:lnTo>
                    <a:lnTo>
                      <a:pt x="10" y="13"/>
                    </a:lnTo>
                    <a:lnTo>
                      <a:pt x="10" y="0"/>
                    </a:lnTo>
                    <a:lnTo>
                      <a:pt x="23" y="0"/>
                    </a:lnTo>
                    <a:lnTo>
                      <a:pt x="23" y="18"/>
                    </a:lnTo>
                    <a:lnTo>
                      <a:pt x="33" y="18"/>
                    </a:lnTo>
                    <a:lnTo>
                      <a:pt x="33" y="31"/>
                    </a:lnTo>
                    <a:lnTo>
                      <a:pt x="23" y="31"/>
                    </a:lnTo>
                    <a:lnTo>
                      <a:pt x="18" y="31"/>
                    </a:lnTo>
                    <a:lnTo>
                      <a:pt x="18" y="38"/>
                    </a:lnTo>
                    <a:lnTo>
                      <a:pt x="10" y="59"/>
                    </a:lnTo>
                    <a:lnTo>
                      <a:pt x="5" y="5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sz="2000">
                  <a:latin typeface="Arial Narrow" panose="020B0606020202030204" pitchFamily="34" charset="0"/>
                </a:endParaRPr>
              </a:p>
            </p:txBody>
          </p:sp>
          <p:sp>
            <p:nvSpPr>
              <p:cNvPr id="213" name="Freeform 147">
                <a:extLst>
                  <a:ext uri="{FF2B5EF4-FFF2-40B4-BE49-F238E27FC236}">
                    <a16:creationId xmlns:a16="http://schemas.microsoft.com/office/drawing/2014/main" id="{F77CA4B9-F8D0-473D-B9D2-9DA024F93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6" y="1286"/>
                <a:ext cx="16" cy="99"/>
              </a:xfrm>
              <a:custGeom>
                <a:avLst/>
                <a:gdLst>
                  <a:gd name="T0" fmla="*/ 11 w 11"/>
                  <a:gd name="T1" fmla="*/ 64 h 64"/>
                  <a:gd name="T2" fmla="*/ 11 w 11"/>
                  <a:gd name="T3" fmla="*/ 23 h 64"/>
                  <a:gd name="T4" fmla="*/ 7 w 11"/>
                  <a:gd name="T5" fmla="*/ 15 h 64"/>
                  <a:gd name="T6" fmla="*/ 7 w 11"/>
                  <a:gd name="T7" fmla="*/ 17 h 64"/>
                  <a:gd name="T8" fmla="*/ 3 w 11"/>
                  <a:gd name="T9" fmla="*/ 0 h 64"/>
                  <a:gd name="T10" fmla="*/ 0 w 11"/>
                  <a:gd name="T11" fmla="*/ 0 h 64"/>
                  <a:gd name="T12" fmla="*/ 3 w 11"/>
                  <a:gd name="T13" fmla="*/ 17 h 64"/>
                  <a:gd name="T14" fmla="*/ 8 w 11"/>
                  <a:gd name="T15" fmla="*/ 25 h 64"/>
                  <a:gd name="T16" fmla="*/ 8 w 11"/>
                  <a:gd name="T17" fmla="*/ 23 h 64"/>
                  <a:gd name="T18" fmla="*/ 8 w 11"/>
                  <a:gd name="T19" fmla="*/ 64 h 64"/>
                  <a:gd name="T20" fmla="*/ 11 w 11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64">
                    <a:moveTo>
                      <a:pt x="11" y="64"/>
                    </a:moveTo>
                    <a:lnTo>
                      <a:pt x="11" y="23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17"/>
                    </a:lnTo>
                    <a:lnTo>
                      <a:pt x="8" y="25"/>
                    </a:lnTo>
                    <a:lnTo>
                      <a:pt x="8" y="23"/>
                    </a:lnTo>
                    <a:lnTo>
                      <a:pt x="8" y="64"/>
                    </a:lnTo>
                    <a:lnTo>
                      <a:pt x="11" y="6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sz="2000">
                  <a:latin typeface="Arial Narrow" panose="020B0606020202030204" pitchFamily="34" charset="0"/>
                </a:endParaRPr>
              </a:p>
            </p:txBody>
          </p:sp>
          <p:sp>
            <p:nvSpPr>
              <p:cNvPr id="214" name="Freeform 148">
                <a:extLst>
                  <a:ext uri="{FF2B5EF4-FFF2-40B4-BE49-F238E27FC236}">
                    <a16:creationId xmlns:a16="http://schemas.microsoft.com/office/drawing/2014/main" id="{3A422021-2CDD-4F93-8B1B-E97632BF5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1" y="1305"/>
                <a:ext cx="22" cy="9"/>
              </a:xfrm>
              <a:custGeom>
                <a:avLst/>
                <a:gdLst>
                  <a:gd name="T0" fmla="*/ 12 w 15"/>
                  <a:gd name="T1" fmla="*/ 3 h 6"/>
                  <a:gd name="T2" fmla="*/ 0 w 15"/>
                  <a:gd name="T3" fmla="*/ 0 h 6"/>
                  <a:gd name="T4" fmla="*/ 0 w 15"/>
                  <a:gd name="T5" fmla="*/ 6 h 6"/>
                  <a:gd name="T6" fmla="*/ 15 w 15"/>
                  <a:gd name="T7" fmla="*/ 3 h 6"/>
                  <a:gd name="T8" fmla="*/ 15 w 15"/>
                  <a:gd name="T9" fmla="*/ 0 h 6"/>
                  <a:gd name="T10" fmla="*/ 2 w 15"/>
                  <a:gd name="T11" fmla="*/ 3 h 6"/>
                  <a:gd name="T12" fmla="*/ 4 w 15"/>
                  <a:gd name="T13" fmla="*/ 5 h 6"/>
                  <a:gd name="T14" fmla="*/ 4 w 15"/>
                  <a:gd name="T15" fmla="*/ 1 h 6"/>
                  <a:gd name="T16" fmla="*/ 2 w 15"/>
                  <a:gd name="T17" fmla="*/ 3 h 6"/>
                  <a:gd name="T18" fmla="*/ 12 w 15"/>
                  <a:gd name="T19" fmla="*/ 6 h 6"/>
                  <a:gd name="T20" fmla="*/ 12 w 15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6">
                    <a:moveTo>
                      <a:pt x="12" y="3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15" y="3"/>
                    </a:lnTo>
                    <a:lnTo>
                      <a:pt x="15" y="0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12" y="6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sz="200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209" name="Freeform 149">
              <a:extLst>
                <a:ext uri="{FF2B5EF4-FFF2-40B4-BE49-F238E27FC236}">
                  <a16:creationId xmlns:a16="http://schemas.microsoft.com/office/drawing/2014/main" id="{0D37ED31-8473-4694-A247-8375D8EF7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9" y="1342"/>
              <a:ext cx="13" cy="8"/>
            </a:xfrm>
            <a:custGeom>
              <a:avLst/>
              <a:gdLst>
                <a:gd name="T0" fmla="*/ 18 w 18"/>
                <a:gd name="T1" fmla="*/ 6 h 9"/>
                <a:gd name="T2" fmla="*/ 10 w 18"/>
                <a:gd name="T3" fmla="*/ 6 h 9"/>
                <a:gd name="T4" fmla="*/ 12 w 18"/>
                <a:gd name="T5" fmla="*/ 8 h 9"/>
                <a:gd name="T6" fmla="*/ 12 w 18"/>
                <a:gd name="T7" fmla="*/ 3 h 9"/>
                <a:gd name="T8" fmla="*/ 2 w 18"/>
                <a:gd name="T9" fmla="*/ 3 h 9"/>
                <a:gd name="T10" fmla="*/ 3 w 18"/>
                <a:gd name="T11" fmla="*/ 5 h 9"/>
                <a:gd name="T12" fmla="*/ 3 w 18"/>
                <a:gd name="T13" fmla="*/ 0 h 9"/>
                <a:gd name="T14" fmla="*/ 0 w 18"/>
                <a:gd name="T15" fmla="*/ 0 h 9"/>
                <a:gd name="T16" fmla="*/ 0 w 18"/>
                <a:gd name="T17" fmla="*/ 6 h 9"/>
                <a:gd name="T18" fmla="*/ 10 w 18"/>
                <a:gd name="T19" fmla="*/ 6 h 9"/>
                <a:gd name="T20" fmla="*/ 8 w 18"/>
                <a:gd name="T21" fmla="*/ 5 h 9"/>
                <a:gd name="T22" fmla="*/ 8 w 18"/>
                <a:gd name="T23" fmla="*/ 9 h 9"/>
                <a:gd name="T24" fmla="*/ 18 w 18"/>
                <a:gd name="T25" fmla="*/ 9 h 9"/>
                <a:gd name="T26" fmla="*/ 18 w 18"/>
                <a:gd name="T2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9">
                  <a:moveTo>
                    <a:pt x="18" y="6"/>
                  </a:moveTo>
                  <a:lnTo>
                    <a:pt x="10" y="6"/>
                  </a:lnTo>
                  <a:lnTo>
                    <a:pt x="12" y="8"/>
                  </a:lnTo>
                  <a:lnTo>
                    <a:pt x="12" y="3"/>
                  </a:lnTo>
                  <a:lnTo>
                    <a:pt x="2" y="3"/>
                  </a:lnTo>
                  <a:lnTo>
                    <a:pt x="3" y="5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0" y="6"/>
                  </a:lnTo>
                  <a:lnTo>
                    <a:pt x="8" y="5"/>
                  </a:lnTo>
                  <a:lnTo>
                    <a:pt x="8" y="9"/>
                  </a:lnTo>
                  <a:lnTo>
                    <a:pt x="18" y="9"/>
                  </a:lnTo>
                  <a:lnTo>
                    <a:pt x="18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 sz="2000">
                <a:latin typeface="Arial Narrow" panose="020B0606020202030204" pitchFamily="34" charset="0"/>
              </a:endParaRPr>
            </a:p>
          </p:txBody>
        </p:sp>
      </p:grpSp>
      <p:cxnSp>
        <p:nvCxnSpPr>
          <p:cNvPr id="215" name="AutoShape 150">
            <a:extLst>
              <a:ext uri="{FF2B5EF4-FFF2-40B4-BE49-F238E27FC236}">
                <a16:creationId xmlns:a16="http://schemas.microsoft.com/office/drawing/2014/main" id="{176C7955-496C-4352-AE23-0EFC6ECC6996}"/>
              </a:ext>
            </a:extLst>
          </p:cNvPr>
          <p:cNvCxnSpPr>
            <a:cxnSpLocks noChangeShapeType="1"/>
            <a:stCxn id="111" idx="0"/>
          </p:cNvCxnSpPr>
          <p:nvPr/>
        </p:nvCxnSpPr>
        <p:spPr bwMode="auto">
          <a:xfrm rot="5400000" flipH="1" flipV="1">
            <a:off x="5703174" y="2056162"/>
            <a:ext cx="825510" cy="3346282"/>
          </a:xfrm>
          <a:prstGeom prst="bentConnector2">
            <a:avLst/>
          </a:prstGeom>
          <a:noFill/>
          <a:ln w="38100">
            <a:solidFill>
              <a:schemeClr val="accent3"/>
            </a:solidFill>
            <a:miter lim="800000"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097586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8240E7B0-8A54-4A18-86DE-76CBBB0D29A5}"/>
              </a:ext>
            </a:extLst>
          </p:cNvPr>
          <p:cNvSpPr txBox="1">
            <a:spLocks noChangeArrowheads="1"/>
          </p:cNvSpPr>
          <p:nvPr/>
        </p:nvSpPr>
        <p:spPr>
          <a:xfrm>
            <a:off x="289364" y="633262"/>
            <a:ext cx="8280400" cy="467994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ct val="70000"/>
              </a:spcAft>
              <a:buNone/>
            </a:pPr>
            <a:r>
              <a:rPr lang="de-DE" altLang="de-DE" dirty="0">
                <a:latin typeface="Arial Narrow" panose="020B0606020202030204" pitchFamily="34" charset="0"/>
              </a:rPr>
              <a:t>a)	PKI mit einer zentralen Wurzel („Root CA“)</a:t>
            </a:r>
          </a:p>
          <a:p>
            <a:pPr>
              <a:spcAft>
                <a:spcPct val="70000"/>
              </a:spcAft>
              <a:buFont typeface="Wingdings" pitchFamily="2" charset="2"/>
              <a:buNone/>
            </a:pPr>
            <a:r>
              <a:rPr lang="de-DE" altLang="de-DE" dirty="0">
                <a:latin typeface="Arial Narrow" panose="020B0606020202030204" pitchFamily="34" charset="0"/>
              </a:rPr>
              <a:t>	Nutzer</a:t>
            </a:r>
          </a:p>
          <a:p>
            <a:pPr>
              <a:spcAft>
                <a:spcPct val="70000"/>
              </a:spcAft>
              <a:buFont typeface="Wingdings" pitchFamily="2" charset="2"/>
              <a:buNone/>
            </a:pPr>
            <a:r>
              <a:rPr lang="de-DE" altLang="de-DE" dirty="0">
                <a:latin typeface="Arial Narrow" panose="020B0606020202030204" pitchFamily="34" charset="0"/>
              </a:rPr>
              <a:t>	CA 1 und CA 2</a:t>
            </a:r>
          </a:p>
          <a:p>
            <a:pPr>
              <a:spcAft>
                <a:spcPct val="70000"/>
              </a:spcAft>
              <a:buFont typeface="Wingdings" pitchFamily="2" charset="2"/>
              <a:buNone/>
            </a:pPr>
            <a:r>
              <a:rPr lang="de-DE" altLang="de-DE" dirty="0">
                <a:latin typeface="Arial Narrow" panose="020B0606020202030204" pitchFamily="34" charset="0"/>
              </a:rPr>
              <a:t>	Root</a:t>
            </a:r>
          </a:p>
          <a:p>
            <a:pPr>
              <a:spcAft>
                <a:spcPct val="70000"/>
              </a:spcAft>
              <a:buNone/>
            </a:pPr>
            <a:r>
              <a:rPr lang="de-DE" altLang="de-DE" dirty="0">
                <a:latin typeface="Arial Narrow" panose="020B0606020202030204" pitchFamily="34" charset="0"/>
              </a:rPr>
              <a:t>b)	PKI ohne eine zentrale Wurzel („Cross-Zertifizierung“)</a:t>
            </a:r>
          </a:p>
          <a:p>
            <a:pPr>
              <a:spcAft>
                <a:spcPct val="70000"/>
              </a:spcAft>
              <a:buFont typeface="Wingdings" pitchFamily="2" charset="2"/>
              <a:buNone/>
            </a:pPr>
            <a:r>
              <a:rPr lang="de-DE" altLang="de-DE" dirty="0">
                <a:latin typeface="Arial Narrow" panose="020B0606020202030204" pitchFamily="34" charset="0"/>
              </a:rPr>
              <a:t>	Nutzer</a:t>
            </a:r>
          </a:p>
          <a:p>
            <a:pPr>
              <a:spcBef>
                <a:spcPct val="90000"/>
              </a:spcBef>
              <a:spcAft>
                <a:spcPct val="70000"/>
              </a:spcAft>
              <a:buFont typeface="Wingdings" pitchFamily="2" charset="2"/>
              <a:buNone/>
            </a:pPr>
            <a:r>
              <a:rPr lang="de-DE" altLang="de-DE" dirty="0">
                <a:latin typeface="Arial Narrow" panose="020B0606020202030204" pitchFamily="34" charset="0"/>
              </a:rPr>
              <a:t>	CA 1+2 (Root),</a:t>
            </a:r>
            <a:br>
              <a:rPr lang="de-DE" altLang="de-DE" dirty="0">
                <a:latin typeface="Arial Narrow" panose="020B0606020202030204" pitchFamily="34" charset="0"/>
              </a:rPr>
            </a:br>
            <a:r>
              <a:rPr lang="de-DE" altLang="de-DE" dirty="0">
                <a:latin typeface="Arial Narrow" panose="020B0606020202030204" pitchFamily="34" charset="0"/>
              </a:rPr>
              <a:t>Cross-Zertifikate</a:t>
            </a:r>
          </a:p>
        </p:txBody>
      </p:sp>
      <p:grpSp>
        <p:nvGrpSpPr>
          <p:cNvPr id="911" name="Gruppieren 910">
            <a:extLst>
              <a:ext uri="{FF2B5EF4-FFF2-40B4-BE49-F238E27FC236}">
                <a16:creationId xmlns:a16="http://schemas.microsoft.com/office/drawing/2014/main" id="{A388CB8F-4E30-4B4F-99FB-47A8A8ABB854}"/>
              </a:ext>
            </a:extLst>
          </p:cNvPr>
          <p:cNvGrpSpPr/>
          <p:nvPr/>
        </p:nvGrpSpPr>
        <p:grpSpPr>
          <a:xfrm>
            <a:off x="1598613" y="1103313"/>
            <a:ext cx="7027862" cy="1776412"/>
            <a:chOff x="1598613" y="1103313"/>
            <a:chExt cx="7027862" cy="1776412"/>
          </a:xfrm>
        </p:grpSpPr>
        <p:sp>
          <p:nvSpPr>
            <p:cNvPr id="326" name="Rectangle 948">
              <a:extLst>
                <a:ext uri="{FF2B5EF4-FFF2-40B4-BE49-F238E27FC236}">
                  <a16:creationId xmlns:a16="http://schemas.microsoft.com/office/drawing/2014/main" id="{2841CB96-40A0-44DD-9B56-C8DC5E49A7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4338" y="1144588"/>
              <a:ext cx="600075" cy="439737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327" name="Group 949">
              <a:extLst>
                <a:ext uri="{FF2B5EF4-FFF2-40B4-BE49-F238E27FC236}">
                  <a16:creationId xmlns:a16="http://schemas.microsoft.com/office/drawing/2014/main" id="{3A806BBA-696F-44DE-A064-276CFD7662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35138" y="1231900"/>
              <a:ext cx="498475" cy="265112"/>
              <a:chOff x="2587" y="1547"/>
              <a:chExt cx="1589" cy="726"/>
            </a:xfrm>
          </p:grpSpPr>
          <p:sp>
            <p:nvSpPr>
              <p:cNvPr id="350" name="Freeform 950">
                <a:extLst>
                  <a:ext uri="{FF2B5EF4-FFF2-40B4-BE49-F238E27FC236}">
                    <a16:creationId xmlns:a16="http://schemas.microsoft.com/office/drawing/2014/main" id="{936AF697-662B-4E85-B972-51C038C641F7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587" y="1547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51" name="Freeform 951">
                <a:extLst>
                  <a:ext uri="{FF2B5EF4-FFF2-40B4-BE49-F238E27FC236}">
                    <a16:creationId xmlns:a16="http://schemas.microsoft.com/office/drawing/2014/main" id="{7E7B38C1-308A-44B0-9839-962262034824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30" y="1619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52" name="Freeform 952">
                <a:extLst>
                  <a:ext uri="{FF2B5EF4-FFF2-40B4-BE49-F238E27FC236}">
                    <a16:creationId xmlns:a16="http://schemas.microsoft.com/office/drawing/2014/main" id="{850F25BC-D4B8-4E60-B78F-47B068C398B2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74" y="1660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53" name="Freeform 953">
                <a:extLst>
                  <a:ext uri="{FF2B5EF4-FFF2-40B4-BE49-F238E27FC236}">
                    <a16:creationId xmlns:a16="http://schemas.microsoft.com/office/drawing/2014/main" id="{A203B14A-C911-444E-ABD5-52EF917EDF66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3212" y="1828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54" name="Freeform 954">
                <a:extLst>
                  <a:ext uri="{FF2B5EF4-FFF2-40B4-BE49-F238E27FC236}">
                    <a16:creationId xmlns:a16="http://schemas.microsoft.com/office/drawing/2014/main" id="{21E41FEB-BCBF-41D8-BCB4-9D12FE8CC13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44" y="1807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55" name="Freeform 955">
                <a:extLst>
                  <a:ext uri="{FF2B5EF4-FFF2-40B4-BE49-F238E27FC236}">
                    <a16:creationId xmlns:a16="http://schemas.microsoft.com/office/drawing/2014/main" id="{30D0A904-E7B4-4D52-874D-A853380B482B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11" y="1848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56" name="Freeform 956">
                <a:extLst>
                  <a:ext uri="{FF2B5EF4-FFF2-40B4-BE49-F238E27FC236}">
                    <a16:creationId xmlns:a16="http://schemas.microsoft.com/office/drawing/2014/main" id="{D6D22047-0286-44A0-91FD-C524FCC628DD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97" y="2052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328" name="Rectangle 957">
              <a:extLst>
                <a:ext uri="{FF2B5EF4-FFF2-40B4-BE49-F238E27FC236}">
                  <a16:creationId xmlns:a16="http://schemas.microsoft.com/office/drawing/2014/main" id="{0D7AC577-CF76-4D57-82B3-FF95CE7180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8613" y="1103313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329" name="Group 958">
              <a:extLst>
                <a:ext uri="{FF2B5EF4-FFF2-40B4-BE49-F238E27FC236}">
                  <a16:creationId xmlns:a16="http://schemas.microsoft.com/office/drawing/2014/main" id="{07EE954B-66EC-498D-AD32-8B772702B4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93951" y="1231900"/>
              <a:ext cx="212725" cy="517525"/>
              <a:chOff x="1146" y="996"/>
              <a:chExt cx="678" cy="1404"/>
            </a:xfrm>
          </p:grpSpPr>
          <p:sp>
            <p:nvSpPr>
              <p:cNvPr id="330" name="Freeform 959">
                <a:extLst>
                  <a:ext uri="{FF2B5EF4-FFF2-40B4-BE49-F238E27FC236}">
                    <a16:creationId xmlns:a16="http://schemas.microsoft.com/office/drawing/2014/main" id="{CE18D861-50C3-4575-BC4E-A7B594E0B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" y="1125"/>
                <a:ext cx="549" cy="1275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31" name="Freeform 960">
                <a:extLst>
                  <a:ext uri="{FF2B5EF4-FFF2-40B4-BE49-F238E27FC236}">
                    <a16:creationId xmlns:a16="http://schemas.microsoft.com/office/drawing/2014/main" id="{4CC1F27E-D70F-4895-8394-5EC26497C6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4" y="1601"/>
                <a:ext cx="152" cy="720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32" name="Freeform 961">
                <a:extLst>
                  <a:ext uri="{FF2B5EF4-FFF2-40B4-BE49-F238E27FC236}">
                    <a16:creationId xmlns:a16="http://schemas.microsoft.com/office/drawing/2014/main" id="{51005F71-5529-4ACB-AF78-391ADEC4B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3" y="1601"/>
                <a:ext cx="161" cy="509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33" name="AutoShape 962">
                <a:extLst>
                  <a:ext uri="{FF2B5EF4-FFF2-40B4-BE49-F238E27FC236}">
                    <a16:creationId xmlns:a16="http://schemas.microsoft.com/office/drawing/2014/main" id="{7A94FD20-550B-430B-B462-11B5296F45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1005"/>
                <a:ext cx="678" cy="720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34" name="Freeform 963">
                <a:extLst>
                  <a:ext uri="{FF2B5EF4-FFF2-40B4-BE49-F238E27FC236}">
                    <a16:creationId xmlns:a16="http://schemas.microsoft.com/office/drawing/2014/main" id="{259880F0-FD30-4BF9-AE2D-5B3E42D5C4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" y="1061"/>
                <a:ext cx="484" cy="558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35" name="Freeform 964">
                <a:extLst>
                  <a:ext uri="{FF2B5EF4-FFF2-40B4-BE49-F238E27FC236}">
                    <a16:creationId xmlns:a16="http://schemas.microsoft.com/office/drawing/2014/main" id="{536ED7DF-31AD-4346-9E69-EFBA3EC6B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2" y="1547"/>
                <a:ext cx="213" cy="156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36" name="Freeform 965">
                <a:extLst>
                  <a:ext uri="{FF2B5EF4-FFF2-40B4-BE49-F238E27FC236}">
                    <a16:creationId xmlns:a16="http://schemas.microsoft.com/office/drawing/2014/main" id="{3EB55B2D-1831-4B5A-81CA-37D73CED03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1" y="996"/>
                <a:ext cx="330" cy="202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37" name="Freeform 966">
                <a:extLst>
                  <a:ext uri="{FF2B5EF4-FFF2-40B4-BE49-F238E27FC236}">
                    <a16:creationId xmlns:a16="http://schemas.microsoft.com/office/drawing/2014/main" id="{32B5D233-CB2F-4256-A9A3-118F3666B9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" y="1537"/>
                <a:ext cx="218" cy="201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38" name="Freeform 967">
                <a:extLst>
                  <a:ext uri="{FF2B5EF4-FFF2-40B4-BE49-F238E27FC236}">
                    <a16:creationId xmlns:a16="http://schemas.microsoft.com/office/drawing/2014/main" id="{6441D6CA-0476-4088-AE8F-AA50FFD36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5" y="1329"/>
                <a:ext cx="167" cy="284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39" name="Freeform 968">
                <a:extLst>
                  <a:ext uri="{FF2B5EF4-FFF2-40B4-BE49-F238E27FC236}">
                    <a16:creationId xmlns:a16="http://schemas.microsoft.com/office/drawing/2014/main" id="{00912F5E-257D-4571-954E-6AD772181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1397"/>
                <a:ext cx="167" cy="216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40" name="Freeform 969">
                <a:extLst>
                  <a:ext uri="{FF2B5EF4-FFF2-40B4-BE49-F238E27FC236}">
                    <a16:creationId xmlns:a16="http://schemas.microsoft.com/office/drawing/2014/main" id="{BCBEB18B-2022-417E-8B3A-C0FA5B7DD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8" y="1184"/>
                <a:ext cx="320" cy="361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41" name="Freeform 970">
                <a:extLst>
                  <a:ext uri="{FF2B5EF4-FFF2-40B4-BE49-F238E27FC236}">
                    <a16:creationId xmlns:a16="http://schemas.microsoft.com/office/drawing/2014/main" id="{E0A3A8DA-188C-4F50-BF76-032B4C2C4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9" y="1129"/>
                <a:ext cx="159" cy="263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42" name="Freeform 971">
                <a:extLst>
                  <a:ext uri="{FF2B5EF4-FFF2-40B4-BE49-F238E27FC236}">
                    <a16:creationId xmlns:a16="http://schemas.microsoft.com/office/drawing/2014/main" id="{975C059A-1D44-41C5-87EC-A05004DC5B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" y="1031"/>
                <a:ext cx="237" cy="298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343" name="Group 972">
                <a:extLst>
                  <a:ext uri="{FF2B5EF4-FFF2-40B4-BE49-F238E27FC236}">
                    <a16:creationId xmlns:a16="http://schemas.microsoft.com/office/drawing/2014/main" id="{65764199-5FCA-424D-B7CB-636A1CC40B2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1" y="1258"/>
                <a:ext cx="185" cy="188"/>
                <a:chOff x="1411" y="1258"/>
                <a:chExt cx="185" cy="188"/>
              </a:xfrm>
            </p:grpSpPr>
            <p:sp>
              <p:nvSpPr>
                <p:cNvPr id="345" name="Freeform 973">
                  <a:extLst>
                    <a:ext uri="{FF2B5EF4-FFF2-40B4-BE49-F238E27FC236}">
                      <a16:creationId xmlns:a16="http://schemas.microsoft.com/office/drawing/2014/main" id="{7EED30DE-F27A-4B8B-848A-5FC759F379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46" name="Freeform 974">
                  <a:extLst>
                    <a:ext uri="{FF2B5EF4-FFF2-40B4-BE49-F238E27FC236}">
                      <a16:creationId xmlns:a16="http://schemas.microsoft.com/office/drawing/2014/main" id="{4EF55308-E5EE-4D74-810D-FB917B24A0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47" name="Freeform 975">
                  <a:extLst>
                    <a:ext uri="{FF2B5EF4-FFF2-40B4-BE49-F238E27FC236}">
                      <a16:creationId xmlns:a16="http://schemas.microsoft.com/office/drawing/2014/main" id="{3AFAB7A0-38FD-4490-A0B2-B0530E201A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48" name="Freeform 976">
                  <a:extLst>
                    <a:ext uri="{FF2B5EF4-FFF2-40B4-BE49-F238E27FC236}">
                      <a16:creationId xmlns:a16="http://schemas.microsoft.com/office/drawing/2014/main" id="{BB65020B-C040-4858-A890-4CB8E024BA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49" name="Freeform 977">
                  <a:extLst>
                    <a:ext uri="{FF2B5EF4-FFF2-40B4-BE49-F238E27FC236}">
                      <a16:creationId xmlns:a16="http://schemas.microsoft.com/office/drawing/2014/main" id="{7D44C288-7E8F-4995-8934-5ABDD5C711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344" name="Freeform 978">
                <a:extLst>
                  <a:ext uri="{FF2B5EF4-FFF2-40B4-BE49-F238E27FC236}">
                    <a16:creationId xmlns:a16="http://schemas.microsoft.com/office/drawing/2014/main" id="{F5FD3491-9455-4E05-8C63-F8B377C3E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3" y="1024"/>
                <a:ext cx="28" cy="14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358" name="Rectangle 980">
              <a:extLst>
                <a:ext uri="{FF2B5EF4-FFF2-40B4-BE49-F238E27FC236}">
                  <a16:creationId xmlns:a16="http://schemas.microsoft.com/office/drawing/2014/main" id="{3E960741-F21C-4793-B47A-579F170D03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788" y="1144588"/>
              <a:ext cx="600075" cy="439737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359" name="Group 981">
              <a:extLst>
                <a:ext uri="{FF2B5EF4-FFF2-40B4-BE49-F238E27FC236}">
                  <a16:creationId xmlns:a16="http://schemas.microsoft.com/office/drawing/2014/main" id="{C3679DB8-F25F-49A7-B2CA-C02E5DA228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22588" y="1231900"/>
              <a:ext cx="498475" cy="265112"/>
              <a:chOff x="2587" y="1547"/>
              <a:chExt cx="1589" cy="726"/>
            </a:xfrm>
          </p:grpSpPr>
          <p:sp>
            <p:nvSpPr>
              <p:cNvPr id="382" name="Freeform 982">
                <a:extLst>
                  <a:ext uri="{FF2B5EF4-FFF2-40B4-BE49-F238E27FC236}">
                    <a16:creationId xmlns:a16="http://schemas.microsoft.com/office/drawing/2014/main" id="{12458319-8281-4FE5-8D6A-62D27527195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587" y="1547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83" name="Freeform 983">
                <a:extLst>
                  <a:ext uri="{FF2B5EF4-FFF2-40B4-BE49-F238E27FC236}">
                    <a16:creationId xmlns:a16="http://schemas.microsoft.com/office/drawing/2014/main" id="{84B79A66-65B6-40DE-AEE5-B78451BDB8A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30" y="1619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84" name="Freeform 984">
                <a:extLst>
                  <a:ext uri="{FF2B5EF4-FFF2-40B4-BE49-F238E27FC236}">
                    <a16:creationId xmlns:a16="http://schemas.microsoft.com/office/drawing/2014/main" id="{8A19B695-BC68-49B2-965A-8AD0C9F75840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74" y="1660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85" name="Freeform 985">
                <a:extLst>
                  <a:ext uri="{FF2B5EF4-FFF2-40B4-BE49-F238E27FC236}">
                    <a16:creationId xmlns:a16="http://schemas.microsoft.com/office/drawing/2014/main" id="{C7821AED-A715-48DA-A897-3EAC628631CF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3212" y="1828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86" name="Freeform 986">
                <a:extLst>
                  <a:ext uri="{FF2B5EF4-FFF2-40B4-BE49-F238E27FC236}">
                    <a16:creationId xmlns:a16="http://schemas.microsoft.com/office/drawing/2014/main" id="{28825ED5-622F-4141-A294-908EBE714FAA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44" y="1807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87" name="Freeform 987">
                <a:extLst>
                  <a:ext uri="{FF2B5EF4-FFF2-40B4-BE49-F238E27FC236}">
                    <a16:creationId xmlns:a16="http://schemas.microsoft.com/office/drawing/2014/main" id="{91533ADD-9F08-4FC0-9E3F-998F7F990B8D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11" y="1848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88" name="Freeform 988">
                <a:extLst>
                  <a:ext uri="{FF2B5EF4-FFF2-40B4-BE49-F238E27FC236}">
                    <a16:creationId xmlns:a16="http://schemas.microsoft.com/office/drawing/2014/main" id="{2EB3E0B2-24A8-4E5F-B527-E172D79033FB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97" y="2052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360" name="Rectangle 989">
              <a:extLst>
                <a:ext uri="{FF2B5EF4-FFF2-40B4-BE49-F238E27FC236}">
                  <a16:creationId xmlns:a16="http://schemas.microsoft.com/office/drawing/2014/main" id="{ED0AF70F-417F-4097-AE30-A9881BF872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6063" y="1103313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90" name="Rectangle 1012">
              <a:extLst>
                <a:ext uri="{FF2B5EF4-FFF2-40B4-BE49-F238E27FC236}">
                  <a16:creationId xmlns:a16="http://schemas.microsoft.com/office/drawing/2014/main" id="{C20D7638-2C82-40C4-A626-B65F3F5F3E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0825" y="1144588"/>
              <a:ext cx="600075" cy="439737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391" name="Group 1013">
              <a:extLst>
                <a:ext uri="{FF2B5EF4-FFF2-40B4-BE49-F238E27FC236}">
                  <a16:creationId xmlns:a16="http://schemas.microsoft.com/office/drawing/2014/main" id="{A9A9D858-EA90-43D7-901A-654187E2A2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11625" y="1231900"/>
              <a:ext cx="498475" cy="265112"/>
              <a:chOff x="2587" y="1547"/>
              <a:chExt cx="1589" cy="726"/>
            </a:xfrm>
          </p:grpSpPr>
          <p:sp>
            <p:nvSpPr>
              <p:cNvPr id="414" name="Freeform 1014">
                <a:extLst>
                  <a:ext uri="{FF2B5EF4-FFF2-40B4-BE49-F238E27FC236}">
                    <a16:creationId xmlns:a16="http://schemas.microsoft.com/office/drawing/2014/main" id="{2C56ED23-0A1B-465A-9413-80332C99B9F2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587" y="1547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15" name="Freeform 1015">
                <a:extLst>
                  <a:ext uri="{FF2B5EF4-FFF2-40B4-BE49-F238E27FC236}">
                    <a16:creationId xmlns:a16="http://schemas.microsoft.com/office/drawing/2014/main" id="{815D97A3-648C-4801-8CC4-6D76FE9552ED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30" y="1619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416" name="Freeform 1016">
                <a:extLst>
                  <a:ext uri="{FF2B5EF4-FFF2-40B4-BE49-F238E27FC236}">
                    <a16:creationId xmlns:a16="http://schemas.microsoft.com/office/drawing/2014/main" id="{B4B82F08-038B-4739-B6C3-9981B95166FB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74" y="1660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17" name="Freeform 1017">
                <a:extLst>
                  <a:ext uri="{FF2B5EF4-FFF2-40B4-BE49-F238E27FC236}">
                    <a16:creationId xmlns:a16="http://schemas.microsoft.com/office/drawing/2014/main" id="{6C4C7BBE-8FB7-4D45-BDC6-95095581E05F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3212" y="1828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18" name="Freeform 1018">
                <a:extLst>
                  <a:ext uri="{FF2B5EF4-FFF2-40B4-BE49-F238E27FC236}">
                    <a16:creationId xmlns:a16="http://schemas.microsoft.com/office/drawing/2014/main" id="{37D5AB8D-1661-4131-8321-F91EB0C10220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44" y="1807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19" name="Freeform 1019">
                <a:extLst>
                  <a:ext uri="{FF2B5EF4-FFF2-40B4-BE49-F238E27FC236}">
                    <a16:creationId xmlns:a16="http://schemas.microsoft.com/office/drawing/2014/main" id="{330FC9CF-DFFF-42CA-8718-A073A16CB211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11" y="1848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20" name="Freeform 1020">
                <a:extLst>
                  <a:ext uri="{FF2B5EF4-FFF2-40B4-BE49-F238E27FC236}">
                    <a16:creationId xmlns:a16="http://schemas.microsoft.com/office/drawing/2014/main" id="{21E44DDA-46B0-4D6C-973F-959E6DD3992B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97" y="2052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392" name="Rectangle 1021">
              <a:extLst>
                <a:ext uri="{FF2B5EF4-FFF2-40B4-BE49-F238E27FC236}">
                  <a16:creationId xmlns:a16="http://schemas.microsoft.com/office/drawing/2014/main" id="{042AAB34-6CBD-4EC3-99E1-B5892F8544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5100" y="1103313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22" name="Rectangle 1044">
              <a:extLst>
                <a:ext uri="{FF2B5EF4-FFF2-40B4-BE49-F238E27FC236}">
                  <a16:creationId xmlns:a16="http://schemas.microsoft.com/office/drawing/2014/main" id="{CF73BB1A-B929-4299-B44B-E6C6B5782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6550" y="1816100"/>
              <a:ext cx="600075" cy="439738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23" name="Rectangle 1045">
              <a:extLst>
                <a:ext uri="{FF2B5EF4-FFF2-40B4-BE49-F238E27FC236}">
                  <a16:creationId xmlns:a16="http://schemas.microsoft.com/office/drawing/2014/main" id="{2BCB5A8A-74C2-412C-8DBD-1332EAAB7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825" y="1774825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424" name="Group 1046">
              <a:extLst>
                <a:ext uri="{FF2B5EF4-FFF2-40B4-BE49-F238E27FC236}">
                  <a16:creationId xmlns:a16="http://schemas.microsoft.com/office/drawing/2014/main" id="{F38031EC-CA2C-4046-8CF5-A0E08B5340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27350" y="1903413"/>
              <a:ext cx="498475" cy="265113"/>
              <a:chOff x="2682" y="2258"/>
              <a:chExt cx="764" cy="370"/>
            </a:xfrm>
          </p:grpSpPr>
          <p:sp>
            <p:nvSpPr>
              <p:cNvPr id="446" name="Freeform 1047">
                <a:extLst>
                  <a:ext uri="{FF2B5EF4-FFF2-40B4-BE49-F238E27FC236}">
                    <a16:creationId xmlns:a16="http://schemas.microsoft.com/office/drawing/2014/main" id="{0963CFA0-3B0C-4802-A792-6C36D5189FD6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82" y="2258"/>
                <a:ext cx="764" cy="370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47" name="Freeform 1048">
                <a:extLst>
                  <a:ext uri="{FF2B5EF4-FFF2-40B4-BE49-F238E27FC236}">
                    <a16:creationId xmlns:a16="http://schemas.microsoft.com/office/drawing/2014/main" id="{3EA3F0D7-0DAB-49EA-A9BB-69B410770391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03" y="2295"/>
                <a:ext cx="715" cy="305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48" name="Freeform 1049">
                <a:extLst>
                  <a:ext uri="{FF2B5EF4-FFF2-40B4-BE49-F238E27FC236}">
                    <a16:creationId xmlns:a16="http://schemas.microsoft.com/office/drawing/2014/main" id="{B6B79F88-B011-4E80-95E6-BECB03C61D25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20" y="2316"/>
                <a:ext cx="99" cy="4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49" name="Freeform 1050">
                <a:extLst>
                  <a:ext uri="{FF2B5EF4-FFF2-40B4-BE49-F238E27FC236}">
                    <a16:creationId xmlns:a16="http://schemas.microsoft.com/office/drawing/2014/main" id="{D134B44C-052E-4AF8-BC3D-72861651E156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983" y="2401"/>
                <a:ext cx="373" cy="73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50" name="Freeform 1051">
                <a:extLst>
                  <a:ext uri="{FF2B5EF4-FFF2-40B4-BE49-F238E27FC236}">
                    <a16:creationId xmlns:a16="http://schemas.microsoft.com/office/drawing/2014/main" id="{B684160E-E914-48C4-8792-76134D5DA233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57" y="2391"/>
                <a:ext cx="92" cy="96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51" name="Freeform 1052">
                <a:extLst>
                  <a:ext uri="{FF2B5EF4-FFF2-40B4-BE49-F238E27FC236}">
                    <a16:creationId xmlns:a16="http://schemas.microsoft.com/office/drawing/2014/main" id="{86EC06A0-3137-4D37-86D8-CA0F7EB8FE44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90" y="2411"/>
                <a:ext cx="36" cy="3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52" name="Freeform 1053">
                <a:extLst>
                  <a:ext uri="{FF2B5EF4-FFF2-40B4-BE49-F238E27FC236}">
                    <a16:creationId xmlns:a16="http://schemas.microsoft.com/office/drawing/2014/main" id="{A25320A8-74C1-4570-85D2-F24A41CF0FAC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31" y="2515"/>
                <a:ext cx="102" cy="42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425" name="Group 1054">
              <a:extLst>
                <a:ext uri="{FF2B5EF4-FFF2-40B4-BE49-F238E27FC236}">
                  <a16:creationId xmlns:a16="http://schemas.microsoft.com/office/drawing/2014/main" id="{8C3D091E-A8BF-4484-9A83-0483C22BCE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4575" y="1898650"/>
              <a:ext cx="212725" cy="517525"/>
              <a:chOff x="5163" y="1328"/>
              <a:chExt cx="327" cy="724"/>
            </a:xfrm>
          </p:grpSpPr>
          <p:sp>
            <p:nvSpPr>
              <p:cNvPr id="426" name="Freeform 1055">
                <a:extLst>
                  <a:ext uri="{FF2B5EF4-FFF2-40B4-BE49-F238E27FC236}">
                    <a16:creationId xmlns:a16="http://schemas.microsoft.com/office/drawing/2014/main" id="{5B2792B7-6489-4891-8816-D814F9D03A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4" y="1395"/>
                <a:ext cx="264" cy="657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27" name="Freeform 1056">
                <a:extLst>
                  <a:ext uri="{FF2B5EF4-FFF2-40B4-BE49-F238E27FC236}">
                    <a16:creationId xmlns:a16="http://schemas.microsoft.com/office/drawing/2014/main" id="{1B8F25F1-A39F-4064-9DE5-EE2F5B9BD6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4" y="1640"/>
                <a:ext cx="73" cy="371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28" name="Freeform 1057">
                <a:extLst>
                  <a:ext uri="{FF2B5EF4-FFF2-40B4-BE49-F238E27FC236}">
                    <a16:creationId xmlns:a16="http://schemas.microsoft.com/office/drawing/2014/main" id="{CD27BB1D-6EBC-47E4-AA2F-0A19E1440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6" y="1640"/>
                <a:ext cx="78" cy="262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29" name="AutoShape 1058">
                <a:extLst>
                  <a:ext uri="{FF2B5EF4-FFF2-40B4-BE49-F238E27FC236}">
                    <a16:creationId xmlns:a16="http://schemas.microsoft.com/office/drawing/2014/main" id="{E0CFEF45-A061-43BB-973D-C37A674CDA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63" y="1333"/>
                <a:ext cx="327" cy="371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0" name="Freeform 1059">
                <a:extLst>
                  <a:ext uri="{FF2B5EF4-FFF2-40B4-BE49-F238E27FC236}">
                    <a16:creationId xmlns:a16="http://schemas.microsoft.com/office/drawing/2014/main" id="{71E8AB2F-C5CD-4217-A23B-B2219B0DBD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7" y="1362"/>
                <a:ext cx="233" cy="287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1" name="Freeform 1060">
                <a:extLst>
                  <a:ext uri="{FF2B5EF4-FFF2-40B4-BE49-F238E27FC236}">
                    <a16:creationId xmlns:a16="http://schemas.microsoft.com/office/drawing/2014/main" id="{A139EC25-6B1A-4619-AB71-12DDDD6F2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5" y="1612"/>
                <a:ext cx="102" cy="81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2" name="Freeform 1061">
                <a:extLst>
                  <a:ext uri="{FF2B5EF4-FFF2-40B4-BE49-F238E27FC236}">
                    <a16:creationId xmlns:a16="http://schemas.microsoft.com/office/drawing/2014/main" id="{D8DDC6B9-D7CF-4E61-8C6F-36E540CC27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7" y="1328"/>
                <a:ext cx="159" cy="104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3" name="Freeform 1062">
                <a:extLst>
                  <a:ext uri="{FF2B5EF4-FFF2-40B4-BE49-F238E27FC236}">
                    <a16:creationId xmlns:a16="http://schemas.microsoft.com/office/drawing/2014/main" id="{1050C279-E8DF-4378-8F43-4109D04A46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8" y="1607"/>
                <a:ext cx="105" cy="104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4" name="Freeform 1063">
                <a:extLst>
                  <a:ext uri="{FF2B5EF4-FFF2-40B4-BE49-F238E27FC236}">
                    <a16:creationId xmlns:a16="http://schemas.microsoft.com/office/drawing/2014/main" id="{1E73C368-DFD9-4591-962B-C04F92AD43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7" y="1500"/>
                <a:ext cx="81" cy="146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5" name="Freeform 1064">
                <a:extLst>
                  <a:ext uri="{FF2B5EF4-FFF2-40B4-BE49-F238E27FC236}">
                    <a16:creationId xmlns:a16="http://schemas.microsoft.com/office/drawing/2014/main" id="{D34161D3-34A9-437E-8027-FC7A53116A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9" y="1535"/>
                <a:ext cx="81" cy="111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6" name="Freeform 1065">
                <a:extLst>
                  <a:ext uri="{FF2B5EF4-FFF2-40B4-BE49-F238E27FC236}">
                    <a16:creationId xmlns:a16="http://schemas.microsoft.com/office/drawing/2014/main" id="{27CFBFD2-F87E-45CD-8725-184069AA6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1" y="1425"/>
                <a:ext cx="154" cy="186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7" name="Freeform 1066">
                <a:extLst>
                  <a:ext uri="{FF2B5EF4-FFF2-40B4-BE49-F238E27FC236}">
                    <a16:creationId xmlns:a16="http://schemas.microsoft.com/office/drawing/2014/main" id="{3A3CFC83-CF14-4D8A-BB7E-EF4540801E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0" y="1397"/>
                <a:ext cx="77" cy="135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8" name="Freeform 1067">
                <a:extLst>
                  <a:ext uri="{FF2B5EF4-FFF2-40B4-BE49-F238E27FC236}">
                    <a16:creationId xmlns:a16="http://schemas.microsoft.com/office/drawing/2014/main" id="{57B89786-1FF7-4618-BFB8-C230CEF239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3" y="1346"/>
                <a:ext cx="114" cy="154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439" name="Group 1068">
                <a:extLst>
                  <a:ext uri="{FF2B5EF4-FFF2-40B4-BE49-F238E27FC236}">
                    <a16:creationId xmlns:a16="http://schemas.microsoft.com/office/drawing/2014/main" id="{E8ED25BB-A262-4931-A9CC-98755685C2D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291" y="1463"/>
                <a:ext cx="89" cy="97"/>
                <a:chOff x="1411" y="1258"/>
                <a:chExt cx="185" cy="188"/>
              </a:xfrm>
            </p:grpSpPr>
            <p:sp>
              <p:nvSpPr>
                <p:cNvPr id="441" name="Freeform 1069">
                  <a:extLst>
                    <a:ext uri="{FF2B5EF4-FFF2-40B4-BE49-F238E27FC236}">
                      <a16:creationId xmlns:a16="http://schemas.microsoft.com/office/drawing/2014/main" id="{31AE9D51-FACF-4D9E-8148-E71A6E0F8A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42" name="Freeform 1070">
                  <a:extLst>
                    <a:ext uri="{FF2B5EF4-FFF2-40B4-BE49-F238E27FC236}">
                      <a16:creationId xmlns:a16="http://schemas.microsoft.com/office/drawing/2014/main" id="{FAF25A0B-A5DE-4219-811D-D449E272D1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43" name="Freeform 1071">
                  <a:extLst>
                    <a:ext uri="{FF2B5EF4-FFF2-40B4-BE49-F238E27FC236}">
                      <a16:creationId xmlns:a16="http://schemas.microsoft.com/office/drawing/2014/main" id="{8AF3C5E1-E3D4-4D2C-8A15-A86ACFD7DF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44" name="Freeform 1072">
                  <a:extLst>
                    <a:ext uri="{FF2B5EF4-FFF2-40B4-BE49-F238E27FC236}">
                      <a16:creationId xmlns:a16="http://schemas.microsoft.com/office/drawing/2014/main" id="{8FB303E4-039E-46FB-8F77-B9C3685385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45" name="Freeform 1073">
                  <a:extLst>
                    <a:ext uri="{FF2B5EF4-FFF2-40B4-BE49-F238E27FC236}">
                      <a16:creationId xmlns:a16="http://schemas.microsoft.com/office/drawing/2014/main" id="{AFB25392-AFC1-4FCF-B72D-E39F10936D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440" name="Freeform 1074">
                <a:extLst>
                  <a:ext uri="{FF2B5EF4-FFF2-40B4-BE49-F238E27FC236}">
                    <a16:creationId xmlns:a16="http://schemas.microsoft.com/office/drawing/2014/main" id="{39D62ED5-DB54-4A3C-9A85-EC75127DA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1342"/>
                <a:ext cx="13" cy="8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454" name="Rectangle 1076">
              <a:extLst>
                <a:ext uri="{FF2B5EF4-FFF2-40B4-BE49-F238E27FC236}">
                  <a16:creationId xmlns:a16="http://schemas.microsoft.com/office/drawing/2014/main" id="{163BAC2B-1E71-4F9C-B893-8C0EE0D90B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1375" y="2274888"/>
              <a:ext cx="600075" cy="439737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55" name="Rectangle 1077">
              <a:extLst>
                <a:ext uri="{FF2B5EF4-FFF2-40B4-BE49-F238E27FC236}">
                  <a16:creationId xmlns:a16="http://schemas.microsoft.com/office/drawing/2014/main" id="{2FA85997-358B-4C6A-9B78-46FCD06F67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5650" y="2233613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cxnSp>
          <p:nvCxnSpPr>
            <p:cNvPr id="456" name="AutoShape 1078">
              <a:extLst>
                <a:ext uri="{FF2B5EF4-FFF2-40B4-BE49-F238E27FC236}">
                  <a16:creationId xmlns:a16="http://schemas.microsoft.com/office/drawing/2014/main" id="{20B53A9C-D93E-48B0-ACE5-1FA0A5165D44}"/>
                </a:ext>
              </a:extLst>
            </p:cNvPr>
            <p:cNvCxnSpPr>
              <a:cxnSpLocks noChangeShapeType="1"/>
              <a:stCxn id="479" idx="17"/>
              <a:endCxn id="461" idx="12"/>
            </p:cNvCxnSpPr>
            <p:nvPr/>
          </p:nvCxnSpPr>
          <p:spPr bwMode="auto">
            <a:xfrm rot="16200000" flipH="1">
              <a:off x="5154613" y="2368550"/>
              <a:ext cx="125412" cy="485775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457" name="Group 1079">
              <a:extLst>
                <a:ext uri="{FF2B5EF4-FFF2-40B4-BE49-F238E27FC236}">
                  <a16:creationId xmlns:a16="http://schemas.microsoft.com/office/drawing/2014/main" id="{99A4D74D-FC0A-498B-93E3-25F39DD379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02175" y="2362200"/>
              <a:ext cx="498475" cy="265112"/>
              <a:chOff x="2682" y="1328"/>
              <a:chExt cx="764" cy="370"/>
            </a:xfrm>
          </p:grpSpPr>
          <p:sp>
            <p:nvSpPr>
              <p:cNvPr id="479" name="Freeform 1080">
                <a:extLst>
                  <a:ext uri="{FF2B5EF4-FFF2-40B4-BE49-F238E27FC236}">
                    <a16:creationId xmlns:a16="http://schemas.microsoft.com/office/drawing/2014/main" id="{1B4CBD69-D270-48B0-AEE8-A80631C44205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82" y="1328"/>
                <a:ext cx="764" cy="370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80" name="Freeform 1081">
                <a:extLst>
                  <a:ext uri="{FF2B5EF4-FFF2-40B4-BE49-F238E27FC236}">
                    <a16:creationId xmlns:a16="http://schemas.microsoft.com/office/drawing/2014/main" id="{581E5F35-FA4D-4B1E-AB48-0BB5512EE6FB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03" y="1365"/>
                <a:ext cx="715" cy="305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81" name="Freeform 1082">
                <a:extLst>
                  <a:ext uri="{FF2B5EF4-FFF2-40B4-BE49-F238E27FC236}">
                    <a16:creationId xmlns:a16="http://schemas.microsoft.com/office/drawing/2014/main" id="{C47A0083-DA6B-4CC8-9D03-EC2CB8BCAFE2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20" y="1386"/>
                <a:ext cx="99" cy="4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82" name="Freeform 1083">
                <a:extLst>
                  <a:ext uri="{FF2B5EF4-FFF2-40B4-BE49-F238E27FC236}">
                    <a16:creationId xmlns:a16="http://schemas.microsoft.com/office/drawing/2014/main" id="{2C8DE1E0-BAA6-49C7-8204-00FDF4A129FC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983" y="1471"/>
                <a:ext cx="373" cy="73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83" name="Freeform 1084">
                <a:extLst>
                  <a:ext uri="{FF2B5EF4-FFF2-40B4-BE49-F238E27FC236}">
                    <a16:creationId xmlns:a16="http://schemas.microsoft.com/office/drawing/2014/main" id="{18B5AAB8-9786-40AC-9B5A-84570BE49CD6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57" y="1461"/>
                <a:ext cx="92" cy="96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84" name="Freeform 1085">
                <a:extLst>
                  <a:ext uri="{FF2B5EF4-FFF2-40B4-BE49-F238E27FC236}">
                    <a16:creationId xmlns:a16="http://schemas.microsoft.com/office/drawing/2014/main" id="{0E84C435-7199-49D2-A4D8-91411B3EBF2A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90" y="1481"/>
                <a:ext cx="36" cy="3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85" name="Freeform 1086">
                <a:extLst>
                  <a:ext uri="{FF2B5EF4-FFF2-40B4-BE49-F238E27FC236}">
                    <a16:creationId xmlns:a16="http://schemas.microsoft.com/office/drawing/2014/main" id="{ABC65FC3-E208-489E-971C-4A7C341B5B57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31" y="1585"/>
                <a:ext cx="102" cy="42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458" name="Group 1087">
              <a:extLst>
                <a:ext uri="{FF2B5EF4-FFF2-40B4-BE49-F238E27FC236}">
                  <a16:creationId xmlns:a16="http://schemas.microsoft.com/office/drawing/2014/main" id="{0CCF8DBF-670F-4887-AF93-3A76ABD36C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59400" y="2362200"/>
              <a:ext cx="212725" cy="517525"/>
              <a:chOff x="5163" y="1328"/>
              <a:chExt cx="327" cy="724"/>
            </a:xfrm>
          </p:grpSpPr>
          <p:sp>
            <p:nvSpPr>
              <p:cNvPr id="459" name="Freeform 1088">
                <a:extLst>
                  <a:ext uri="{FF2B5EF4-FFF2-40B4-BE49-F238E27FC236}">
                    <a16:creationId xmlns:a16="http://schemas.microsoft.com/office/drawing/2014/main" id="{1EC93270-3FD5-4710-8403-2D66FCFEC6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4" y="1395"/>
                <a:ext cx="264" cy="657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60" name="Freeform 1089">
                <a:extLst>
                  <a:ext uri="{FF2B5EF4-FFF2-40B4-BE49-F238E27FC236}">
                    <a16:creationId xmlns:a16="http://schemas.microsoft.com/office/drawing/2014/main" id="{1E68799B-1AFD-4DC1-B292-BA53BE9D30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4" y="1640"/>
                <a:ext cx="73" cy="371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61" name="Freeform 1090">
                <a:extLst>
                  <a:ext uri="{FF2B5EF4-FFF2-40B4-BE49-F238E27FC236}">
                    <a16:creationId xmlns:a16="http://schemas.microsoft.com/office/drawing/2014/main" id="{F2A6E77F-BC91-4669-AB47-205748A25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6" y="1640"/>
                <a:ext cx="78" cy="262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62" name="AutoShape 1091">
                <a:extLst>
                  <a:ext uri="{FF2B5EF4-FFF2-40B4-BE49-F238E27FC236}">
                    <a16:creationId xmlns:a16="http://schemas.microsoft.com/office/drawing/2014/main" id="{21BC6CE6-73AD-4E02-A3DB-D6AA191803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63" y="1333"/>
                <a:ext cx="327" cy="371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63" name="Freeform 1092">
                <a:extLst>
                  <a:ext uri="{FF2B5EF4-FFF2-40B4-BE49-F238E27FC236}">
                    <a16:creationId xmlns:a16="http://schemas.microsoft.com/office/drawing/2014/main" id="{2143A7B2-B053-4A0D-8F41-430E72F901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7" y="1362"/>
                <a:ext cx="233" cy="287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64" name="Freeform 1093">
                <a:extLst>
                  <a:ext uri="{FF2B5EF4-FFF2-40B4-BE49-F238E27FC236}">
                    <a16:creationId xmlns:a16="http://schemas.microsoft.com/office/drawing/2014/main" id="{98D28D66-2CA0-46C5-A396-7E384E98E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5" y="1612"/>
                <a:ext cx="102" cy="81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65" name="Freeform 1094">
                <a:extLst>
                  <a:ext uri="{FF2B5EF4-FFF2-40B4-BE49-F238E27FC236}">
                    <a16:creationId xmlns:a16="http://schemas.microsoft.com/office/drawing/2014/main" id="{CDCEB346-52BE-4E21-8D81-0C65E7A42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7" y="1328"/>
                <a:ext cx="159" cy="104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66" name="Freeform 1095">
                <a:extLst>
                  <a:ext uri="{FF2B5EF4-FFF2-40B4-BE49-F238E27FC236}">
                    <a16:creationId xmlns:a16="http://schemas.microsoft.com/office/drawing/2014/main" id="{01DEAEED-1A46-4F4D-BC7E-E52A382E9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8" y="1607"/>
                <a:ext cx="105" cy="104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67" name="Freeform 1096">
                <a:extLst>
                  <a:ext uri="{FF2B5EF4-FFF2-40B4-BE49-F238E27FC236}">
                    <a16:creationId xmlns:a16="http://schemas.microsoft.com/office/drawing/2014/main" id="{A9704718-0E66-46CB-AD6A-54F014E4E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7" y="1500"/>
                <a:ext cx="81" cy="146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68" name="Freeform 1097">
                <a:extLst>
                  <a:ext uri="{FF2B5EF4-FFF2-40B4-BE49-F238E27FC236}">
                    <a16:creationId xmlns:a16="http://schemas.microsoft.com/office/drawing/2014/main" id="{5C6F675A-1AA2-4B67-9157-FADFB007C5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9" y="1535"/>
                <a:ext cx="81" cy="111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69" name="Freeform 1098">
                <a:extLst>
                  <a:ext uri="{FF2B5EF4-FFF2-40B4-BE49-F238E27FC236}">
                    <a16:creationId xmlns:a16="http://schemas.microsoft.com/office/drawing/2014/main" id="{14E116A6-A893-48F6-BAE3-FC5C848B9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1" y="1425"/>
                <a:ext cx="154" cy="186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70" name="Freeform 1099">
                <a:extLst>
                  <a:ext uri="{FF2B5EF4-FFF2-40B4-BE49-F238E27FC236}">
                    <a16:creationId xmlns:a16="http://schemas.microsoft.com/office/drawing/2014/main" id="{12D59859-5EA1-467D-AB38-8A876E013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0" y="1397"/>
                <a:ext cx="77" cy="135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71" name="Freeform 1100">
                <a:extLst>
                  <a:ext uri="{FF2B5EF4-FFF2-40B4-BE49-F238E27FC236}">
                    <a16:creationId xmlns:a16="http://schemas.microsoft.com/office/drawing/2014/main" id="{C06A4E59-EC43-4720-8362-BBB179BA48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3" y="1346"/>
                <a:ext cx="114" cy="154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472" name="Group 1101">
                <a:extLst>
                  <a:ext uri="{FF2B5EF4-FFF2-40B4-BE49-F238E27FC236}">
                    <a16:creationId xmlns:a16="http://schemas.microsoft.com/office/drawing/2014/main" id="{3A01A231-5B6B-48DC-9196-DE8A6EEC4F0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291" y="1463"/>
                <a:ext cx="89" cy="97"/>
                <a:chOff x="1411" y="1258"/>
                <a:chExt cx="185" cy="188"/>
              </a:xfrm>
            </p:grpSpPr>
            <p:sp>
              <p:nvSpPr>
                <p:cNvPr id="474" name="Freeform 1102">
                  <a:extLst>
                    <a:ext uri="{FF2B5EF4-FFF2-40B4-BE49-F238E27FC236}">
                      <a16:creationId xmlns:a16="http://schemas.microsoft.com/office/drawing/2014/main" id="{93089D66-360C-4431-864D-CCD6271E98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75" name="Freeform 1103">
                  <a:extLst>
                    <a:ext uri="{FF2B5EF4-FFF2-40B4-BE49-F238E27FC236}">
                      <a16:creationId xmlns:a16="http://schemas.microsoft.com/office/drawing/2014/main" id="{DC233FB2-B145-4241-AFF6-0F1D1ABBBE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76" name="Freeform 1104">
                  <a:extLst>
                    <a:ext uri="{FF2B5EF4-FFF2-40B4-BE49-F238E27FC236}">
                      <a16:creationId xmlns:a16="http://schemas.microsoft.com/office/drawing/2014/main" id="{A454A3E1-F6FD-4458-ABE3-ECA97FCBEB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77" name="Freeform 1105">
                  <a:extLst>
                    <a:ext uri="{FF2B5EF4-FFF2-40B4-BE49-F238E27FC236}">
                      <a16:creationId xmlns:a16="http://schemas.microsoft.com/office/drawing/2014/main" id="{B9B85424-B0BA-411C-9A0A-74ED7919C8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78" name="Freeform 1106">
                  <a:extLst>
                    <a:ext uri="{FF2B5EF4-FFF2-40B4-BE49-F238E27FC236}">
                      <a16:creationId xmlns:a16="http://schemas.microsoft.com/office/drawing/2014/main" id="{1EACDD61-9AEF-452F-8F04-98305308DA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473" name="Freeform 1107">
                <a:extLst>
                  <a:ext uri="{FF2B5EF4-FFF2-40B4-BE49-F238E27FC236}">
                    <a16:creationId xmlns:a16="http://schemas.microsoft.com/office/drawing/2014/main" id="{0161AD7D-8942-4FCE-A604-118E719C6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1342"/>
                <a:ext cx="13" cy="8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487" name="Rectangle 1109">
              <a:extLst>
                <a:ext uri="{FF2B5EF4-FFF2-40B4-BE49-F238E27FC236}">
                  <a16:creationId xmlns:a16="http://schemas.microsoft.com/office/drawing/2014/main" id="{33AFCD6D-2234-4F36-8BF3-AC8687583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275" y="1144588"/>
              <a:ext cx="600075" cy="439737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488" name="Group 1110">
              <a:extLst>
                <a:ext uri="{FF2B5EF4-FFF2-40B4-BE49-F238E27FC236}">
                  <a16:creationId xmlns:a16="http://schemas.microsoft.com/office/drawing/2014/main" id="{5164996A-BAD9-4278-9DD6-94A3DECEE4D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99075" y="1231900"/>
              <a:ext cx="498475" cy="265112"/>
              <a:chOff x="2587" y="1547"/>
              <a:chExt cx="1589" cy="726"/>
            </a:xfrm>
          </p:grpSpPr>
          <p:sp>
            <p:nvSpPr>
              <p:cNvPr id="511" name="Freeform 1111">
                <a:extLst>
                  <a:ext uri="{FF2B5EF4-FFF2-40B4-BE49-F238E27FC236}">
                    <a16:creationId xmlns:a16="http://schemas.microsoft.com/office/drawing/2014/main" id="{A3115203-11E2-45CD-9A05-261155968DE0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587" y="1547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12" name="Freeform 1112">
                <a:extLst>
                  <a:ext uri="{FF2B5EF4-FFF2-40B4-BE49-F238E27FC236}">
                    <a16:creationId xmlns:a16="http://schemas.microsoft.com/office/drawing/2014/main" id="{B4201064-F5F5-43D6-9DD1-5E9D3953AFCC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30" y="1619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13" name="Freeform 1113">
                <a:extLst>
                  <a:ext uri="{FF2B5EF4-FFF2-40B4-BE49-F238E27FC236}">
                    <a16:creationId xmlns:a16="http://schemas.microsoft.com/office/drawing/2014/main" id="{9F80FB5C-17DF-4140-82CD-9BFD27E0E1E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74" y="1660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14" name="Freeform 1114">
                <a:extLst>
                  <a:ext uri="{FF2B5EF4-FFF2-40B4-BE49-F238E27FC236}">
                    <a16:creationId xmlns:a16="http://schemas.microsoft.com/office/drawing/2014/main" id="{FBB80D74-EACD-4DD1-B225-050C1322CCF1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3212" y="1828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15" name="Freeform 1115">
                <a:extLst>
                  <a:ext uri="{FF2B5EF4-FFF2-40B4-BE49-F238E27FC236}">
                    <a16:creationId xmlns:a16="http://schemas.microsoft.com/office/drawing/2014/main" id="{E84B094D-9063-42D3-8A32-62EEC2F1A1CB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44" y="1807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16" name="Freeform 1116">
                <a:extLst>
                  <a:ext uri="{FF2B5EF4-FFF2-40B4-BE49-F238E27FC236}">
                    <a16:creationId xmlns:a16="http://schemas.microsoft.com/office/drawing/2014/main" id="{3DD0B558-5B7E-4F8B-BAD7-12F6F0C6DB45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11" y="1848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17" name="Freeform 1117">
                <a:extLst>
                  <a:ext uri="{FF2B5EF4-FFF2-40B4-BE49-F238E27FC236}">
                    <a16:creationId xmlns:a16="http://schemas.microsoft.com/office/drawing/2014/main" id="{11BE2835-11CA-4CE5-AA46-ADD8AD7599FD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97" y="2052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489" name="Rectangle 1118">
              <a:extLst>
                <a:ext uri="{FF2B5EF4-FFF2-40B4-BE49-F238E27FC236}">
                  <a16:creationId xmlns:a16="http://schemas.microsoft.com/office/drawing/2014/main" id="{E6FCE534-8D14-44AD-91C9-48C959664B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2550" y="1103313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490" name="Group 1119">
              <a:extLst>
                <a:ext uri="{FF2B5EF4-FFF2-40B4-BE49-F238E27FC236}">
                  <a16:creationId xmlns:a16="http://schemas.microsoft.com/office/drawing/2014/main" id="{DF26BCCC-DB4D-455E-8DB9-4D89BF8642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57888" y="1231900"/>
              <a:ext cx="212725" cy="517525"/>
              <a:chOff x="3915" y="2962"/>
              <a:chExt cx="134" cy="326"/>
            </a:xfrm>
          </p:grpSpPr>
          <p:sp>
            <p:nvSpPr>
              <p:cNvPr id="491" name="Freeform 1120">
                <a:extLst>
                  <a:ext uri="{FF2B5EF4-FFF2-40B4-BE49-F238E27FC236}">
                    <a16:creationId xmlns:a16="http://schemas.microsoft.com/office/drawing/2014/main" id="{A6399AE7-32AF-49C9-B574-DFA5B07BD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6" y="2992"/>
                <a:ext cx="108" cy="296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2" name="Freeform 1121">
                <a:extLst>
                  <a:ext uri="{FF2B5EF4-FFF2-40B4-BE49-F238E27FC236}">
                    <a16:creationId xmlns:a16="http://schemas.microsoft.com/office/drawing/2014/main" id="{3A591FA5-29EE-43D6-9007-8BB896C73D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" y="3102"/>
                <a:ext cx="30" cy="168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3" name="Freeform 1122">
                <a:extLst>
                  <a:ext uri="{FF2B5EF4-FFF2-40B4-BE49-F238E27FC236}">
                    <a16:creationId xmlns:a16="http://schemas.microsoft.com/office/drawing/2014/main" id="{5AB95D16-2635-4874-B21B-4517EF9AE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3102"/>
                <a:ext cx="31" cy="119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4" name="AutoShape 1123">
                <a:extLst>
                  <a:ext uri="{FF2B5EF4-FFF2-40B4-BE49-F238E27FC236}">
                    <a16:creationId xmlns:a16="http://schemas.microsoft.com/office/drawing/2014/main" id="{91D938D7-2D54-4DC2-9AC9-177D1476A8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5" y="2964"/>
                <a:ext cx="134" cy="167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5" name="Freeform 1124">
                <a:extLst>
                  <a:ext uri="{FF2B5EF4-FFF2-40B4-BE49-F238E27FC236}">
                    <a16:creationId xmlns:a16="http://schemas.microsoft.com/office/drawing/2014/main" id="{828C588D-DB47-4F69-B89D-76750F2C25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" y="2977"/>
                <a:ext cx="96" cy="130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6" name="Freeform 1125">
                <a:extLst>
                  <a:ext uri="{FF2B5EF4-FFF2-40B4-BE49-F238E27FC236}">
                    <a16:creationId xmlns:a16="http://schemas.microsoft.com/office/drawing/2014/main" id="{A28D2825-FA1C-41AE-83CC-5EBFC963B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5" y="3090"/>
                <a:ext cx="42" cy="36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7" name="Freeform 1126">
                <a:extLst>
                  <a:ext uri="{FF2B5EF4-FFF2-40B4-BE49-F238E27FC236}">
                    <a16:creationId xmlns:a16="http://schemas.microsoft.com/office/drawing/2014/main" id="{28705E8B-DAC4-46CD-BA4E-C3DB25A5C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" y="2962"/>
                <a:ext cx="66" cy="47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8" name="Freeform 1127">
                <a:extLst>
                  <a:ext uri="{FF2B5EF4-FFF2-40B4-BE49-F238E27FC236}">
                    <a16:creationId xmlns:a16="http://schemas.microsoft.com/office/drawing/2014/main" id="{1944CFA4-A86E-4816-9CAF-F74F0086A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3088"/>
                <a:ext cx="43" cy="46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9" name="Freeform 1128">
                <a:extLst>
                  <a:ext uri="{FF2B5EF4-FFF2-40B4-BE49-F238E27FC236}">
                    <a16:creationId xmlns:a16="http://schemas.microsoft.com/office/drawing/2014/main" id="{EB1EA47D-5112-4597-AB42-4A2033BD7E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7" y="3039"/>
                <a:ext cx="33" cy="66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00" name="Freeform 1129">
                <a:extLst>
                  <a:ext uri="{FF2B5EF4-FFF2-40B4-BE49-F238E27FC236}">
                    <a16:creationId xmlns:a16="http://schemas.microsoft.com/office/drawing/2014/main" id="{ABE5993E-C4CB-4CFA-972E-4E0CE4F97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2" y="3055"/>
                <a:ext cx="33" cy="50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01" name="Freeform 1130">
                <a:extLst>
                  <a:ext uri="{FF2B5EF4-FFF2-40B4-BE49-F238E27FC236}">
                    <a16:creationId xmlns:a16="http://schemas.microsoft.com/office/drawing/2014/main" id="{2F2425FE-678D-4D77-A001-28B40686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1" y="3006"/>
                <a:ext cx="63" cy="83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02" name="Freeform 1131">
                <a:extLst>
                  <a:ext uri="{FF2B5EF4-FFF2-40B4-BE49-F238E27FC236}">
                    <a16:creationId xmlns:a16="http://schemas.microsoft.com/office/drawing/2014/main" id="{C666B9D9-1564-4958-970C-2A148CE7E2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6" y="2993"/>
                <a:ext cx="32" cy="61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03" name="Freeform 1132">
                <a:extLst>
                  <a:ext uri="{FF2B5EF4-FFF2-40B4-BE49-F238E27FC236}">
                    <a16:creationId xmlns:a16="http://schemas.microsoft.com/office/drawing/2014/main" id="{14D0C2F5-0461-43DC-AC41-D7A605024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" y="2970"/>
                <a:ext cx="47" cy="69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504" name="Group 1133">
                <a:extLst>
                  <a:ext uri="{FF2B5EF4-FFF2-40B4-BE49-F238E27FC236}">
                    <a16:creationId xmlns:a16="http://schemas.microsoft.com/office/drawing/2014/main" id="{8BDB0D78-8E61-4304-B85D-B50672CE39B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67" y="3023"/>
                <a:ext cx="37" cy="43"/>
                <a:chOff x="1411" y="1258"/>
                <a:chExt cx="185" cy="188"/>
              </a:xfrm>
            </p:grpSpPr>
            <p:sp>
              <p:nvSpPr>
                <p:cNvPr id="506" name="Freeform 1134">
                  <a:extLst>
                    <a:ext uri="{FF2B5EF4-FFF2-40B4-BE49-F238E27FC236}">
                      <a16:creationId xmlns:a16="http://schemas.microsoft.com/office/drawing/2014/main" id="{874B488B-05C5-48CE-A602-7EEF8D6C86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07" name="Freeform 1135">
                  <a:extLst>
                    <a:ext uri="{FF2B5EF4-FFF2-40B4-BE49-F238E27FC236}">
                      <a16:creationId xmlns:a16="http://schemas.microsoft.com/office/drawing/2014/main" id="{1A3B9A92-03FF-45BE-8ADB-EAF4318114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08" name="Freeform 1136">
                  <a:extLst>
                    <a:ext uri="{FF2B5EF4-FFF2-40B4-BE49-F238E27FC236}">
                      <a16:creationId xmlns:a16="http://schemas.microsoft.com/office/drawing/2014/main" id="{0FB265EF-F24C-423F-9D18-C59EBD3E66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09" name="Freeform 1137">
                  <a:extLst>
                    <a:ext uri="{FF2B5EF4-FFF2-40B4-BE49-F238E27FC236}">
                      <a16:creationId xmlns:a16="http://schemas.microsoft.com/office/drawing/2014/main" id="{811736B5-907B-429D-8B71-37336F0A28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10" name="Freeform 1138">
                  <a:extLst>
                    <a:ext uri="{FF2B5EF4-FFF2-40B4-BE49-F238E27FC236}">
                      <a16:creationId xmlns:a16="http://schemas.microsoft.com/office/drawing/2014/main" id="{F311CE6E-5F43-424A-958D-51296EE69E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505" name="Freeform 1139">
                <a:extLst>
                  <a:ext uri="{FF2B5EF4-FFF2-40B4-BE49-F238E27FC236}">
                    <a16:creationId xmlns:a16="http://schemas.microsoft.com/office/drawing/2014/main" id="{D8FB3D10-A380-4954-88C7-CC3EB0F882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3" y="2969"/>
                <a:ext cx="6" cy="3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519" name="Rectangle 1141">
              <a:extLst>
                <a:ext uri="{FF2B5EF4-FFF2-40B4-BE49-F238E27FC236}">
                  <a16:creationId xmlns:a16="http://schemas.microsoft.com/office/drawing/2014/main" id="{3F4A2764-6F28-47C4-BEB5-1D18F0F56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7313" y="1144588"/>
              <a:ext cx="600075" cy="439737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520" name="Group 1142">
              <a:extLst>
                <a:ext uri="{FF2B5EF4-FFF2-40B4-BE49-F238E27FC236}">
                  <a16:creationId xmlns:a16="http://schemas.microsoft.com/office/drawing/2014/main" id="{1B58036E-1F3D-4CED-B8AC-9C6ABE7078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88113" y="1231900"/>
              <a:ext cx="498475" cy="265112"/>
              <a:chOff x="2587" y="1547"/>
              <a:chExt cx="1589" cy="726"/>
            </a:xfrm>
          </p:grpSpPr>
          <p:sp>
            <p:nvSpPr>
              <p:cNvPr id="543" name="Freeform 1143">
                <a:extLst>
                  <a:ext uri="{FF2B5EF4-FFF2-40B4-BE49-F238E27FC236}">
                    <a16:creationId xmlns:a16="http://schemas.microsoft.com/office/drawing/2014/main" id="{C9914D79-00FA-4EB5-A8EE-9DB465DE3FF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587" y="1547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44" name="Freeform 1144">
                <a:extLst>
                  <a:ext uri="{FF2B5EF4-FFF2-40B4-BE49-F238E27FC236}">
                    <a16:creationId xmlns:a16="http://schemas.microsoft.com/office/drawing/2014/main" id="{999A779F-CAAC-401F-B435-6A22329A7420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30" y="1619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545" name="Freeform 1145">
                <a:extLst>
                  <a:ext uri="{FF2B5EF4-FFF2-40B4-BE49-F238E27FC236}">
                    <a16:creationId xmlns:a16="http://schemas.microsoft.com/office/drawing/2014/main" id="{533A7DEA-67A4-4020-997F-5F56EA6D76F6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74" y="1660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46" name="Freeform 1146">
                <a:extLst>
                  <a:ext uri="{FF2B5EF4-FFF2-40B4-BE49-F238E27FC236}">
                    <a16:creationId xmlns:a16="http://schemas.microsoft.com/office/drawing/2014/main" id="{E997219B-B646-44C4-A704-F05FF36AA605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3212" y="1828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47" name="Freeform 1147">
                <a:extLst>
                  <a:ext uri="{FF2B5EF4-FFF2-40B4-BE49-F238E27FC236}">
                    <a16:creationId xmlns:a16="http://schemas.microsoft.com/office/drawing/2014/main" id="{E48FE040-BEA9-4FEF-993E-34B99CBDDF51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44" y="1807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48" name="Freeform 1148">
                <a:extLst>
                  <a:ext uri="{FF2B5EF4-FFF2-40B4-BE49-F238E27FC236}">
                    <a16:creationId xmlns:a16="http://schemas.microsoft.com/office/drawing/2014/main" id="{08E89515-FE89-4E67-8E24-EB989EFB36B3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11" y="1848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49" name="Freeform 1149">
                <a:extLst>
                  <a:ext uri="{FF2B5EF4-FFF2-40B4-BE49-F238E27FC236}">
                    <a16:creationId xmlns:a16="http://schemas.microsoft.com/office/drawing/2014/main" id="{65F0E513-09C4-40FE-87B7-E608534BFBF1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97" y="2052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521" name="Rectangle 1150">
              <a:extLst>
                <a:ext uri="{FF2B5EF4-FFF2-40B4-BE49-F238E27FC236}">
                  <a16:creationId xmlns:a16="http://schemas.microsoft.com/office/drawing/2014/main" id="{E8EDBE1F-9ED6-4758-8E75-D847236BC7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1588" y="1103313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51" name="Rectangle 1173">
              <a:extLst>
                <a:ext uri="{FF2B5EF4-FFF2-40B4-BE49-F238E27FC236}">
                  <a16:creationId xmlns:a16="http://schemas.microsoft.com/office/drawing/2014/main" id="{33D5E77C-5DE8-41B7-9B7A-670870D0F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6350" y="1144588"/>
              <a:ext cx="600075" cy="439737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552" name="Group 1174">
              <a:extLst>
                <a:ext uri="{FF2B5EF4-FFF2-40B4-BE49-F238E27FC236}">
                  <a16:creationId xmlns:a16="http://schemas.microsoft.com/office/drawing/2014/main" id="{B1F76C89-B302-4CD0-BA63-A2D3F23C07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77150" y="1231900"/>
              <a:ext cx="498475" cy="265112"/>
              <a:chOff x="2587" y="1547"/>
              <a:chExt cx="1589" cy="726"/>
            </a:xfrm>
          </p:grpSpPr>
          <p:sp>
            <p:nvSpPr>
              <p:cNvPr id="575" name="Freeform 1175">
                <a:extLst>
                  <a:ext uri="{FF2B5EF4-FFF2-40B4-BE49-F238E27FC236}">
                    <a16:creationId xmlns:a16="http://schemas.microsoft.com/office/drawing/2014/main" id="{1A0A07F9-5ACA-459D-B747-8A996CBE5D24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587" y="1547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76" name="Freeform 1176">
                <a:extLst>
                  <a:ext uri="{FF2B5EF4-FFF2-40B4-BE49-F238E27FC236}">
                    <a16:creationId xmlns:a16="http://schemas.microsoft.com/office/drawing/2014/main" id="{6307249E-6A33-44A0-9DC1-19B9AF6CC36B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30" y="1619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577" name="Freeform 1177">
                <a:extLst>
                  <a:ext uri="{FF2B5EF4-FFF2-40B4-BE49-F238E27FC236}">
                    <a16:creationId xmlns:a16="http://schemas.microsoft.com/office/drawing/2014/main" id="{D4A6E51F-9598-4DEA-ACAE-67FDFDEE1E2F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74" y="1660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78" name="Freeform 1178">
                <a:extLst>
                  <a:ext uri="{FF2B5EF4-FFF2-40B4-BE49-F238E27FC236}">
                    <a16:creationId xmlns:a16="http://schemas.microsoft.com/office/drawing/2014/main" id="{46737FF7-B4C8-4577-8447-4C0CF79EBF5D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3212" y="1828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79" name="Freeform 1179">
                <a:extLst>
                  <a:ext uri="{FF2B5EF4-FFF2-40B4-BE49-F238E27FC236}">
                    <a16:creationId xmlns:a16="http://schemas.microsoft.com/office/drawing/2014/main" id="{6908D78C-1D63-4DEE-9A01-38329B88E03C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44" y="1807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80" name="Freeform 1180">
                <a:extLst>
                  <a:ext uri="{FF2B5EF4-FFF2-40B4-BE49-F238E27FC236}">
                    <a16:creationId xmlns:a16="http://schemas.microsoft.com/office/drawing/2014/main" id="{8D5E5448-C0C8-4CBA-B7BA-A1CE1525BC8D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11" y="1848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81" name="Freeform 1181">
                <a:extLst>
                  <a:ext uri="{FF2B5EF4-FFF2-40B4-BE49-F238E27FC236}">
                    <a16:creationId xmlns:a16="http://schemas.microsoft.com/office/drawing/2014/main" id="{49B35E04-3C57-4157-9B3F-3158EE3BEFC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97" y="2052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553" name="Rectangle 1182">
              <a:extLst>
                <a:ext uri="{FF2B5EF4-FFF2-40B4-BE49-F238E27FC236}">
                  <a16:creationId xmlns:a16="http://schemas.microsoft.com/office/drawing/2014/main" id="{691C0338-F528-46C2-8DB0-843AE1DADA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25" y="1103313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cxnSp>
          <p:nvCxnSpPr>
            <p:cNvPr id="582" name="AutoShape 1204">
              <a:extLst>
                <a:ext uri="{FF2B5EF4-FFF2-40B4-BE49-F238E27FC236}">
                  <a16:creationId xmlns:a16="http://schemas.microsoft.com/office/drawing/2014/main" id="{DF8120CF-05CA-44DD-A5AD-9C8A98CA77B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 flipH="1">
              <a:off x="4129881" y="1593059"/>
              <a:ext cx="434975" cy="1243012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84" name="Rectangle 1206">
              <a:extLst>
                <a:ext uri="{FF2B5EF4-FFF2-40B4-BE49-F238E27FC236}">
                  <a16:creationId xmlns:a16="http://schemas.microsoft.com/office/drawing/2014/main" id="{8E47930A-24FC-458C-9AB1-6514F9E8DF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5725" y="1816100"/>
              <a:ext cx="600075" cy="439738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85" name="Rectangle 1207">
              <a:extLst>
                <a:ext uri="{FF2B5EF4-FFF2-40B4-BE49-F238E27FC236}">
                  <a16:creationId xmlns:a16="http://schemas.microsoft.com/office/drawing/2014/main" id="{79BB175D-FFB2-4A52-AE38-540E38CE59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0000" y="1774825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586" name="Group 1208">
              <a:extLst>
                <a:ext uri="{FF2B5EF4-FFF2-40B4-BE49-F238E27FC236}">
                  <a16:creationId xmlns:a16="http://schemas.microsoft.com/office/drawing/2014/main" id="{2FAE67F5-2378-42FE-A73C-B4EBF3E246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86525" y="1912938"/>
              <a:ext cx="498475" cy="265113"/>
              <a:chOff x="4248" y="3385"/>
              <a:chExt cx="314" cy="167"/>
            </a:xfrm>
          </p:grpSpPr>
          <p:sp>
            <p:nvSpPr>
              <p:cNvPr id="608" name="Freeform 1209">
                <a:extLst>
                  <a:ext uri="{FF2B5EF4-FFF2-40B4-BE49-F238E27FC236}">
                    <a16:creationId xmlns:a16="http://schemas.microsoft.com/office/drawing/2014/main" id="{9E4DA0A3-1FF2-481E-B366-8D26B63AB6D1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248" y="3385"/>
                <a:ext cx="314" cy="167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09" name="Freeform 1210">
                <a:extLst>
                  <a:ext uri="{FF2B5EF4-FFF2-40B4-BE49-F238E27FC236}">
                    <a16:creationId xmlns:a16="http://schemas.microsoft.com/office/drawing/2014/main" id="{AA83B5B8-6121-45CB-9065-A985D11BE10E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257" y="3402"/>
                <a:ext cx="293" cy="137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10" name="Freeform 1211">
                <a:extLst>
                  <a:ext uri="{FF2B5EF4-FFF2-40B4-BE49-F238E27FC236}">
                    <a16:creationId xmlns:a16="http://schemas.microsoft.com/office/drawing/2014/main" id="{54AD975F-BA5A-42BC-8199-33596E75E473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305" y="3411"/>
                <a:ext cx="40" cy="19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11" name="Freeform 1212">
                <a:extLst>
                  <a:ext uri="{FF2B5EF4-FFF2-40B4-BE49-F238E27FC236}">
                    <a16:creationId xmlns:a16="http://schemas.microsoft.com/office/drawing/2014/main" id="{8F74FE6B-EE92-4C00-88C3-E461F60F84D4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372" y="3450"/>
                <a:ext cx="153" cy="3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12" name="Freeform 1213">
                <a:extLst>
                  <a:ext uri="{FF2B5EF4-FFF2-40B4-BE49-F238E27FC236}">
                    <a16:creationId xmlns:a16="http://schemas.microsoft.com/office/drawing/2014/main" id="{7F5D05F0-42EE-4C49-B6A1-2C3CF2E57175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279" y="3445"/>
                <a:ext cx="38" cy="43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13" name="Freeform 1214">
                <a:extLst>
                  <a:ext uri="{FF2B5EF4-FFF2-40B4-BE49-F238E27FC236}">
                    <a16:creationId xmlns:a16="http://schemas.microsoft.com/office/drawing/2014/main" id="{5E4F9CC0-5592-418D-95DC-633DAACCB4C2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292" y="3454"/>
                <a:ext cx="15" cy="15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14" name="Freeform 1215">
                <a:extLst>
                  <a:ext uri="{FF2B5EF4-FFF2-40B4-BE49-F238E27FC236}">
                    <a16:creationId xmlns:a16="http://schemas.microsoft.com/office/drawing/2014/main" id="{3F436007-6B8A-4AB5-885E-D4F77E8C9048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309" y="3501"/>
                <a:ext cx="42" cy="19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587" name="Group 1216">
              <a:extLst>
                <a:ext uri="{FF2B5EF4-FFF2-40B4-BE49-F238E27FC236}">
                  <a16:creationId xmlns:a16="http://schemas.microsoft.com/office/drawing/2014/main" id="{5E47D500-F3ED-41BA-9D08-F387067FBD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34225" y="1898650"/>
              <a:ext cx="212725" cy="517525"/>
              <a:chOff x="5163" y="1328"/>
              <a:chExt cx="327" cy="724"/>
            </a:xfrm>
          </p:grpSpPr>
          <p:sp>
            <p:nvSpPr>
              <p:cNvPr id="588" name="Freeform 1217">
                <a:extLst>
                  <a:ext uri="{FF2B5EF4-FFF2-40B4-BE49-F238E27FC236}">
                    <a16:creationId xmlns:a16="http://schemas.microsoft.com/office/drawing/2014/main" id="{E17A411B-4913-40F6-B4F3-68AD67FC9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4" y="1395"/>
                <a:ext cx="264" cy="657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89" name="Freeform 1218">
                <a:extLst>
                  <a:ext uri="{FF2B5EF4-FFF2-40B4-BE49-F238E27FC236}">
                    <a16:creationId xmlns:a16="http://schemas.microsoft.com/office/drawing/2014/main" id="{18C2EECF-93DA-4620-AC8A-5FFE150FB8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4" y="1640"/>
                <a:ext cx="73" cy="371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90" name="Freeform 1219">
                <a:extLst>
                  <a:ext uri="{FF2B5EF4-FFF2-40B4-BE49-F238E27FC236}">
                    <a16:creationId xmlns:a16="http://schemas.microsoft.com/office/drawing/2014/main" id="{93F5B030-3FF1-4A94-91E7-37F5C8E20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6" y="1640"/>
                <a:ext cx="78" cy="262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91" name="AutoShape 1220">
                <a:extLst>
                  <a:ext uri="{FF2B5EF4-FFF2-40B4-BE49-F238E27FC236}">
                    <a16:creationId xmlns:a16="http://schemas.microsoft.com/office/drawing/2014/main" id="{245B69A2-D902-4541-AB90-CD52B703E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63" y="1333"/>
                <a:ext cx="327" cy="371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92" name="Freeform 1221">
                <a:extLst>
                  <a:ext uri="{FF2B5EF4-FFF2-40B4-BE49-F238E27FC236}">
                    <a16:creationId xmlns:a16="http://schemas.microsoft.com/office/drawing/2014/main" id="{11305066-5795-4101-8198-C0B39DB44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7" y="1362"/>
                <a:ext cx="233" cy="287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93" name="Freeform 1222">
                <a:extLst>
                  <a:ext uri="{FF2B5EF4-FFF2-40B4-BE49-F238E27FC236}">
                    <a16:creationId xmlns:a16="http://schemas.microsoft.com/office/drawing/2014/main" id="{CE4FF159-B002-4A46-84FE-67D3543267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5" y="1612"/>
                <a:ext cx="102" cy="81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94" name="Freeform 1223">
                <a:extLst>
                  <a:ext uri="{FF2B5EF4-FFF2-40B4-BE49-F238E27FC236}">
                    <a16:creationId xmlns:a16="http://schemas.microsoft.com/office/drawing/2014/main" id="{BFAA2AB5-6945-4F73-927B-C53264628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7" y="1328"/>
                <a:ext cx="159" cy="104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95" name="Freeform 1224">
                <a:extLst>
                  <a:ext uri="{FF2B5EF4-FFF2-40B4-BE49-F238E27FC236}">
                    <a16:creationId xmlns:a16="http://schemas.microsoft.com/office/drawing/2014/main" id="{BEBA9F54-0DE8-4257-8192-B1A140CF1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8" y="1607"/>
                <a:ext cx="105" cy="104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96" name="Freeform 1225">
                <a:extLst>
                  <a:ext uri="{FF2B5EF4-FFF2-40B4-BE49-F238E27FC236}">
                    <a16:creationId xmlns:a16="http://schemas.microsoft.com/office/drawing/2014/main" id="{91F43186-9247-40DB-83C2-D29190B87F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7" y="1500"/>
                <a:ext cx="81" cy="146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97" name="Freeform 1226">
                <a:extLst>
                  <a:ext uri="{FF2B5EF4-FFF2-40B4-BE49-F238E27FC236}">
                    <a16:creationId xmlns:a16="http://schemas.microsoft.com/office/drawing/2014/main" id="{AAD2B1AA-AA50-4948-B448-18810DC91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9" y="1535"/>
                <a:ext cx="81" cy="111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98" name="Freeform 1227">
                <a:extLst>
                  <a:ext uri="{FF2B5EF4-FFF2-40B4-BE49-F238E27FC236}">
                    <a16:creationId xmlns:a16="http://schemas.microsoft.com/office/drawing/2014/main" id="{8B2CEDDF-CED8-4E2C-8EF3-512011361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1" y="1425"/>
                <a:ext cx="154" cy="186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99" name="Freeform 1228">
                <a:extLst>
                  <a:ext uri="{FF2B5EF4-FFF2-40B4-BE49-F238E27FC236}">
                    <a16:creationId xmlns:a16="http://schemas.microsoft.com/office/drawing/2014/main" id="{CE47B182-DCCE-4733-B093-A202D48973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0" y="1397"/>
                <a:ext cx="77" cy="135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00" name="Freeform 1229">
                <a:extLst>
                  <a:ext uri="{FF2B5EF4-FFF2-40B4-BE49-F238E27FC236}">
                    <a16:creationId xmlns:a16="http://schemas.microsoft.com/office/drawing/2014/main" id="{3B419741-EE4B-4731-B088-C142184F1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3" y="1346"/>
                <a:ext cx="114" cy="154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601" name="Group 1230">
                <a:extLst>
                  <a:ext uri="{FF2B5EF4-FFF2-40B4-BE49-F238E27FC236}">
                    <a16:creationId xmlns:a16="http://schemas.microsoft.com/office/drawing/2014/main" id="{78A3E448-F386-41FB-89D0-5E27AD1FEE8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291" y="1463"/>
                <a:ext cx="89" cy="97"/>
                <a:chOff x="1411" y="1258"/>
                <a:chExt cx="185" cy="188"/>
              </a:xfrm>
            </p:grpSpPr>
            <p:sp>
              <p:nvSpPr>
                <p:cNvPr id="603" name="Freeform 1231">
                  <a:extLst>
                    <a:ext uri="{FF2B5EF4-FFF2-40B4-BE49-F238E27FC236}">
                      <a16:creationId xmlns:a16="http://schemas.microsoft.com/office/drawing/2014/main" id="{86AD5599-8AB0-4648-9C1D-886A1993AF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04" name="Freeform 1232">
                  <a:extLst>
                    <a:ext uri="{FF2B5EF4-FFF2-40B4-BE49-F238E27FC236}">
                      <a16:creationId xmlns:a16="http://schemas.microsoft.com/office/drawing/2014/main" id="{50BA217F-F663-46A7-949B-15F6B9195D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05" name="Freeform 1233">
                  <a:extLst>
                    <a:ext uri="{FF2B5EF4-FFF2-40B4-BE49-F238E27FC236}">
                      <a16:creationId xmlns:a16="http://schemas.microsoft.com/office/drawing/2014/main" id="{D66B41CC-FDA8-4BED-B79A-C4416F3137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06" name="Freeform 1234">
                  <a:extLst>
                    <a:ext uri="{FF2B5EF4-FFF2-40B4-BE49-F238E27FC236}">
                      <a16:creationId xmlns:a16="http://schemas.microsoft.com/office/drawing/2014/main" id="{D4674513-439B-4D95-BD5B-B19343483D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07" name="Freeform 1235">
                  <a:extLst>
                    <a:ext uri="{FF2B5EF4-FFF2-40B4-BE49-F238E27FC236}">
                      <a16:creationId xmlns:a16="http://schemas.microsoft.com/office/drawing/2014/main" id="{DBE39429-DA3F-4259-ADC6-D2A6D26A76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602" name="Freeform 1236">
                <a:extLst>
                  <a:ext uri="{FF2B5EF4-FFF2-40B4-BE49-F238E27FC236}">
                    <a16:creationId xmlns:a16="http://schemas.microsoft.com/office/drawing/2014/main" id="{9BACD7EA-A9F8-41B4-8479-C7A627C83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1342"/>
                <a:ext cx="13" cy="8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cxnSp>
          <p:nvCxnSpPr>
            <p:cNvPr id="615" name="AutoShape 1237">
              <a:extLst>
                <a:ext uri="{FF2B5EF4-FFF2-40B4-BE49-F238E27FC236}">
                  <a16:creationId xmlns:a16="http://schemas.microsoft.com/office/drawing/2014/main" id="{6588529C-B3B4-4E53-8D4F-3425103549E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16200000">
              <a:off x="5878513" y="1089555"/>
              <a:ext cx="444500" cy="2263775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722" name="Group 1119">
              <a:extLst>
                <a:ext uri="{FF2B5EF4-FFF2-40B4-BE49-F238E27FC236}">
                  <a16:creationId xmlns:a16="http://schemas.microsoft.com/office/drawing/2014/main" id="{B79F5DE7-1793-4F76-ABB6-359A5A4D1B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02157" y="1231900"/>
              <a:ext cx="212725" cy="517525"/>
              <a:chOff x="3915" y="2962"/>
              <a:chExt cx="134" cy="326"/>
            </a:xfrm>
          </p:grpSpPr>
          <p:sp>
            <p:nvSpPr>
              <p:cNvPr id="723" name="Freeform 1120">
                <a:extLst>
                  <a:ext uri="{FF2B5EF4-FFF2-40B4-BE49-F238E27FC236}">
                    <a16:creationId xmlns:a16="http://schemas.microsoft.com/office/drawing/2014/main" id="{ADE1D817-C301-40F0-A878-779F23330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6" y="2992"/>
                <a:ext cx="108" cy="296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24" name="Freeform 1121">
                <a:extLst>
                  <a:ext uri="{FF2B5EF4-FFF2-40B4-BE49-F238E27FC236}">
                    <a16:creationId xmlns:a16="http://schemas.microsoft.com/office/drawing/2014/main" id="{7FBFB5BA-A57F-4705-8218-41715BF690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" y="3102"/>
                <a:ext cx="30" cy="168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25" name="Freeform 1122">
                <a:extLst>
                  <a:ext uri="{FF2B5EF4-FFF2-40B4-BE49-F238E27FC236}">
                    <a16:creationId xmlns:a16="http://schemas.microsoft.com/office/drawing/2014/main" id="{7B11FC2C-7746-480B-B009-566BC14763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3102"/>
                <a:ext cx="31" cy="119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26" name="AutoShape 1123">
                <a:extLst>
                  <a:ext uri="{FF2B5EF4-FFF2-40B4-BE49-F238E27FC236}">
                    <a16:creationId xmlns:a16="http://schemas.microsoft.com/office/drawing/2014/main" id="{A3A35D4C-F702-4863-8326-ABC709BE5F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5" y="2964"/>
                <a:ext cx="134" cy="167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27" name="Freeform 1124">
                <a:extLst>
                  <a:ext uri="{FF2B5EF4-FFF2-40B4-BE49-F238E27FC236}">
                    <a16:creationId xmlns:a16="http://schemas.microsoft.com/office/drawing/2014/main" id="{0C344A72-DC59-4979-9865-757EA0B02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" y="2977"/>
                <a:ext cx="96" cy="130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28" name="Freeform 1125">
                <a:extLst>
                  <a:ext uri="{FF2B5EF4-FFF2-40B4-BE49-F238E27FC236}">
                    <a16:creationId xmlns:a16="http://schemas.microsoft.com/office/drawing/2014/main" id="{2B590CDB-C007-4D02-A41D-AEDDC0DAC7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5" y="3090"/>
                <a:ext cx="42" cy="36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29" name="Freeform 1126">
                <a:extLst>
                  <a:ext uri="{FF2B5EF4-FFF2-40B4-BE49-F238E27FC236}">
                    <a16:creationId xmlns:a16="http://schemas.microsoft.com/office/drawing/2014/main" id="{09A51E20-CAB8-4992-A666-9ED9FA0619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" y="2962"/>
                <a:ext cx="66" cy="47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30" name="Freeform 1127">
                <a:extLst>
                  <a:ext uri="{FF2B5EF4-FFF2-40B4-BE49-F238E27FC236}">
                    <a16:creationId xmlns:a16="http://schemas.microsoft.com/office/drawing/2014/main" id="{9C9EB58A-DD69-4BE3-884C-BDC1984521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3088"/>
                <a:ext cx="43" cy="46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31" name="Freeform 1128">
                <a:extLst>
                  <a:ext uri="{FF2B5EF4-FFF2-40B4-BE49-F238E27FC236}">
                    <a16:creationId xmlns:a16="http://schemas.microsoft.com/office/drawing/2014/main" id="{2173F219-02F4-4317-BBD2-D1F8C8BCB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7" y="3039"/>
                <a:ext cx="33" cy="66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32" name="Freeform 1129">
                <a:extLst>
                  <a:ext uri="{FF2B5EF4-FFF2-40B4-BE49-F238E27FC236}">
                    <a16:creationId xmlns:a16="http://schemas.microsoft.com/office/drawing/2014/main" id="{0D0A5761-072E-4122-82F1-1CF531A445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2" y="3055"/>
                <a:ext cx="33" cy="50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33" name="Freeform 1130">
                <a:extLst>
                  <a:ext uri="{FF2B5EF4-FFF2-40B4-BE49-F238E27FC236}">
                    <a16:creationId xmlns:a16="http://schemas.microsoft.com/office/drawing/2014/main" id="{C4754565-E0F1-4CB5-9788-FC59D2325D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1" y="3006"/>
                <a:ext cx="63" cy="83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34" name="Freeform 1131">
                <a:extLst>
                  <a:ext uri="{FF2B5EF4-FFF2-40B4-BE49-F238E27FC236}">
                    <a16:creationId xmlns:a16="http://schemas.microsoft.com/office/drawing/2014/main" id="{56601287-7F77-4DED-BD51-243D9436A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6" y="2993"/>
                <a:ext cx="32" cy="61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35" name="Freeform 1132">
                <a:extLst>
                  <a:ext uri="{FF2B5EF4-FFF2-40B4-BE49-F238E27FC236}">
                    <a16:creationId xmlns:a16="http://schemas.microsoft.com/office/drawing/2014/main" id="{7F27342D-92AD-4D9D-80D5-55DE63DE7F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" y="2970"/>
                <a:ext cx="47" cy="69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736" name="Group 1133">
                <a:extLst>
                  <a:ext uri="{FF2B5EF4-FFF2-40B4-BE49-F238E27FC236}">
                    <a16:creationId xmlns:a16="http://schemas.microsoft.com/office/drawing/2014/main" id="{337D6843-3B2B-44D9-AB00-9CC0875419E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67" y="3023"/>
                <a:ext cx="37" cy="43"/>
                <a:chOff x="1411" y="1258"/>
                <a:chExt cx="185" cy="188"/>
              </a:xfrm>
            </p:grpSpPr>
            <p:sp>
              <p:nvSpPr>
                <p:cNvPr id="738" name="Freeform 1134">
                  <a:extLst>
                    <a:ext uri="{FF2B5EF4-FFF2-40B4-BE49-F238E27FC236}">
                      <a16:creationId xmlns:a16="http://schemas.microsoft.com/office/drawing/2014/main" id="{2D9D6174-E488-4C85-9926-BED88B711E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39" name="Freeform 1135">
                  <a:extLst>
                    <a:ext uri="{FF2B5EF4-FFF2-40B4-BE49-F238E27FC236}">
                      <a16:creationId xmlns:a16="http://schemas.microsoft.com/office/drawing/2014/main" id="{8A3EB02E-8D57-4007-92F5-14523A0666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40" name="Freeform 1136">
                  <a:extLst>
                    <a:ext uri="{FF2B5EF4-FFF2-40B4-BE49-F238E27FC236}">
                      <a16:creationId xmlns:a16="http://schemas.microsoft.com/office/drawing/2014/main" id="{0D4F4633-E199-45D5-AA99-D55F185DE0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41" name="Freeform 1137">
                  <a:extLst>
                    <a:ext uri="{FF2B5EF4-FFF2-40B4-BE49-F238E27FC236}">
                      <a16:creationId xmlns:a16="http://schemas.microsoft.com/office/drawing/2014/main" id="{A3B00657-72DB-4FE9-A0E4-6BB74EE082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42" name="Freeform 1138">
                  <a:extLst>
                    <a:ext uri="{FF2B5EF4-FFF2-40B4-BE49-F238E27FC236}">
                      <a16:creationId xmlns:a16="http://schemas.microsoft.com/office/drawing/2014/main" id="{318E924A-2427-4D95-9DDF-D09836CAE5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737" name="Freeform 1139">
                <a:extLst>
                  <a:ext uri="{FF2B5EF4-FFF2-40B4-BE49-F238E27FC236}">
                    <a16:creationId xmlns:a16="http://schemas.microsoft.com/office/drawing/2014/main" id="{542226FA-EDBF-47C1-A786-3837472B4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3" y="2969"/>
                <a:ext cx="6" cy="3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743" name="Group 1119">
              <a:extLst>
                <a:ext uri="{FF2B5EF4-FFF2-40B4-BE49-F238E27FC236}">
                  <a16:creationId xmlns:a16="http://schemas.microsoft.com/office/drawing/2014/main" id="{43AA179A-4762-4EF8-B400-EB368512DA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39941" y="1231900"/>
              <a:ext cx="212725" cy="517525"/>
              <a:chOff x="3915" y="2962"/>
              <a:chExt cx="134" cy="326"/>
            </a:xfrm>
          </p:grpSpPr>
          <p:sp>
            <p:nvSpPr>
              <p:cNvPr id="744" name="Freeform 1120">
                <a:extLst>
                  <a:ext uri="{FF2B5EF4-FFF2-40B4-BE49-F238E27FC236}">
                    <a16:creationId xmlns:a16="http://schemas.microsoft.com/office/drawing/2014/main" id="{EDE82846-67CC-40A4-AA5C-6F73521C1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6" y="2992"/>
                <a:ext cx="108" cy="296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45" name="Freeform 1121">
                <a:extLst>
                  <a:ext uri="{FF2B5EF4-FFF2-40B4-BE49-F238E27FC236}">
                    <a16:creationId xmlns:a16="http://schemas.microsoft.com/office/drawing/2014/main" id="{34E35DFB-FD64-49B4-A28C-01BD6B61AB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" y="3102"/>
                <a:ext cx="30" cy="168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46" name="Freeform 1122">
                <a:extLst>
                  <a:ext uri="{FF2B5EF4-FFF2-40B4-BE49-F238E27FC236}">
                    <a16:creationId xmlns:a16="http://schemas.microsoft.com/office/drawing/2014/main" id="{21273096-0DF6-4F0A-BFC4-A5DF83C064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3102"/>
                <a:ext cx="31" cy="119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47" name="AutoShape 1123">
                <a:extLst>
                  <a:ext uri="{FF2B5EF4-FFF2-40B4-BE49-F238E27FC236}">
                    <a16:creationId xmlns:a16="http://schemas.microsoft.com/office/drawing/2014/main" id="{0A027A7C-1FAA-4C83-B65A-E18D104E36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5" y="2964"/>
                <a:ext cx="134" cy="167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48" name="Freeform 1124">
                <a:extLst>
                  <a:ext uri="{FF2B5EF4-FFF2-40B4-BE49-F238E27FC236}">
                    <a16:creationId xmlns:a16="http://schemas.microsoft.com/office/drawing/2014/main" id="{B9A6A96F-E473-415B-88CA-BBE5726C4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" y="2977"/>
                <a:ext cx="96" cy="130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49" name="Freeform 1125">
                <a:extLst>
                  <a:ext uri="{FF2B5EF4-FFF2-40B4-BE49-F238E27FC236}">
                    <a16:creationId xmlns:a16="http://schemas.microsoft.com/office/drawing/2014/main" id="{73733207-0558-4538-9DBB-5D168310E5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5" y="3090"/>
                <a:ext cx="42" cy="36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50" name="Freeform 1126">
                <a:extLst>
                  <a:ext uri="{FF2B5EF4-FFF2-40B4-BE49-F238E27FC236}">
                    <a16:creationId xmlns:a16="http://schemas.microsoft.com/office/drawing/2014/main" id="{779091AD-4C37-4D3F-B1C9-C0D4E191C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" y="2962"/>
                <a:ext cx="66" cy="47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51" name="Freeform 1127">
                <a:extLst>
                  <a:ext uri="{FF2B5EF4-FFF2-40B4-BE49-F238E27FC236}">
                    <a16:creationId xmlns:a16="http://schemas.microsoft.com/office/drawing/2014/main" id="{808D4E1B-DFDB-4FAE-A159-A97BEC479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3088"/>
                <a:ext cx="43" cy="46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52" name="Freeform 1128">
                <a:extLst>
                  <a:ext uri="{FF2B5EF4-FFF2-40B4-BE49-F238E27FC236}">
                    <a16:creationId xmlns:a16="http://schemas.microsoft.com/office/drawing/2014/main" id="{A8461B9C-4409-4804-8422-A2CEC8906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7" y="3039"/>
                <a:ext cx="33" cy="66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53" name="Freeform 1129">
                <a:extLst>
                  <a:ext uri="{FF2B5EF4-FFF2-40B4-BE49-F238E27FC236}">
                    <a16:creationId xmlns:a16="http://schemas.microsoft.com/office/drawing/2014/main" id="{37727986-77FC-450D-9F99-1271962650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2" y="3055"/>
                <a:ext cx="33" cy="50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54" name="Freeform 1130">
                <a:extLst>
                  <a:ext uri="{FF2B5EF4-FFF2-40B4-BE49-F238E27FC236}">
                    <a16:creationId xmlns:a16="http://schemas.microsoft.com/office/drawing/2014/main" id="{0CAAC1A5-B557-4EF3-B4FE-3F293E404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1" y="3006"/>
                <a:ext cx="63" cy="83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55" name="Freeform 1131">
                <a:extLst>
                  <a:ext uri="{FF2B5EF4-FFF2-40B4-BE49-F238E27FC236}">
                    <a16:creationId xmlns:a16="http://schemas.microsoft.com/office/drawing/2014/main" id="{14704483-6857-4C90-9B04-AC42121885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6" y="2993"/>
                <a:ext cx="32" cy="61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56" name="Freeform 1132">
                <a:extLst>
                  <a:ext uri="{FF2B5EF4-FFF2-40B4-BE49-F238E27FC236}">
                    <a16:creationId xmlns:a16="http://schemas.microsoft.com/office/drawing/2014/main" id="{879931F7-F33B-4365-801C-C09BBF3F2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" y="2970"/>
                <a:ext cx="47" cy="69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757" name="Group 1133">
                <a:extLst>
                  <a:ext uri="{FF2B5EF4-FFF2-40B4-BE49-F238E27FC236}">
                    <a16:creationId xmlns:a16="http://schemas.microsoft.com/office/drawing/2014/main" id="{506B390C-3A6E-44B3-A5EA-A4577C07AEA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67" y="3023"/>
                <a:ext cx="37" cy="43"/>
                <a:chOff x="1411" y="1258"/>
                <a:chExt cx="185" cy="188"/>
              </a:xfrm>
            </p:grpSpPr>
            <p:sp>
              <p:nvSpPr>
                <p:cNvPr id="759" name="Freeform 1134">
                  <a:extLst>
                    <a:ext uri="{FF2B5EF4-FFF2-40B4-BE49-F238E27FC236}">
                      <a16:creationId xmlns:a16="http://schemas.microsoft.com/office/drawing/2014/main" id="{CBCB43A7-D3AE-43D5-AA2E-E8F7E49378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60" name="Freeform 1135">
                  <a:extLst>
                    <a:ext uri="{FF2B5EF4-FFF2-40B4-BE49-F238E27FC236}">
                      <a16:creationId xmlns:a16="http://schemas.microsoft.com/office/drawing/2014/main" id="{27AF747A-CD7A-4497-A080-6CA6491DCE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61" name="Freeform 1136">
                  <a:extLst>
                    <a:ext uri="{FF2B5EF4-FFF2-40B4-BE49-F238E27FC236}">
                      <a16:creationId xmlns:a16="http://schemas.microsoft.com/office/drawing/2014/main" id="{D856C4EF-34C4-43CC-B6CD-EF5FFA78F7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62" name="Freeform 1137">
                  <a:extLst>
                    <a:ext uri="{FF2B5EF4-FFF2-40B4-BE49-F238E27FC236}">
                      <a16:creationId xmlns:a16="http://schemas.microsoft.com/office/drawing/2014/main" id="{21F82FA5-49BE-4D8D-8FDB-BA6428EAC7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63" name="Freeform 1138">
                  <a:extLst>
                    <a:ext uri="{FF2B5EF4-FFF2-40B4-BE49-F238E27FC236}">
                      <a16:creationId xmlns:a16="http://schemas.microsoft.com/office/drawing/2014/main" id="{DE7AE3D1-1E61-4A08-9561-FB85875602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758" name="Freeform 1139">
                <a:extLst>
                  <a:ext uri="{FF2B5EF4-FFF2-40B4-BE49-F238E27FC236}">
                    <a16:creationId xmlns:a16="http://schemas.microsoft.com/office/drawing/2014/main" id="{9AA95E91-4F9D-4A73-8D5B-E69EA62FEB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3" y="2969"/>
                <a:ext cx="6" cy="3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764" name="Group 958">
              <a:extLst>
                <a:ext uri="{FF2B5EF4-FFF2-40B4-BE49-F238E27FC236}">
                  <a16:creationId xmlns:a16="http://schemas.microsoft.com/office/drawing/2014/main" id="{4693D4F1-F462-4C18-AD5C-D42A444EF04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74312" y="1231900"/>
              <a:ext cx="212725" cy="517525"/>
              <a:chOff x="1146" y="996"/>
              <a:chExt cx="678" cy="1404"/>
            </a:xfrm>
          </p:grpSpPr>
          <p:sp>
            <p:nvSpPr>
              <p:cNvPr id="765" name="Freeform 959">
                <a:extLst>
                  <a:ext uri="{FF2B5EF4-FFF2-40B4-BE49-F238E27FC236}">
                    <a16:creationId xmlns:a16="http://schemas.microsoft.com/office/drawing/2014/main" id="{3C3ECC5D-AF12-4213-89C1-2CBF7B8229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" y="1125"/>
                <a:ext cx="549" cy="1275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66" name="Freeform 960">
                <a:extLst>
                  <a:ext uri="{FF2B5EF4-FFF2-40B4-BE49-F238E27FC236}">
                    <a16:creationId xmlns:a16="http://schemas.microsoft.com/office/drawing/2014/main" id="{E6027CB5-221C-4595-9348-8A18E584AF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4" y="1601"/>
                <a:ext cx="152" cy="720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67" name="Freeform 961">
                <a:extLst>
                  <a:ext uri="{FF2B5EF4-FFF2-40B4-BE49-F238E27FC236}">
                    <a16:creationId xmlns:a16="http://schemas.microsoft.com/office/drawing/2014/main" id="{4D216759-6C7A-41BC-A6A4-B977F3898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3" y="1601"/>
                <a:ext cx="161" cy="509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68" name="AutoShape 962">
                <a:extLst>
                  <a:ext uri="{FF2B5EF4-FFF2-40B4-BE49-F238E27FC236}">
                    <a16:creationId xmlns:a16="http://schemas.microsoft.com/office/drawing/2014/main" id="{59D20371-72AC-4035-A235-AA650C016C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1005"/>
                <a:ext cx="678" cy="720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69" name="Freeform 963">
                <a:extLst>
                  <a:ext uri="{FF2B5EF4-FFF2-40B4-BE49-F238E27FC236}">
                    <a16:creationId xmlns:a16="http://schemas.microsoft.com/office/drawing/2014/main" id="{AF249C35-542F-4BF4-9AE3-3890DF64F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" y="1061"/>
                <a:ext cx="484" cy="558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70" name="Freeform 964">
                <a:extLst>
                  <a:ext uri="{FF2B5EF4-FFF2-40B4-BE49-F238E27FC236}">
                    <a16:creationId xmlns:a16="http://schemas.microsoft.com/office/drawing/2014/main" id="{E2345B9C-1C95-44E9-A97B-6183EFC8A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2" y="1547"/>
                <a:ext cx="213" cy="156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71" name="Freeform 965">
                <a:extLst>
                  <a:ext uri="{FF2B5EF4-FFF2-40B4-BE49-F238E27FC236}">
                    <a16:creationId xmlns:a16="http://schemas.microsoft.com/office/drawing/2014/main" id="{F2A7B830-3A48-4814-820A-9381C9641D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1" y="996"/>
                <a:ext cx="330" cy="202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72" name="Freeform 966">
                <a:extLst>
                  <a:ext uri="{FF2B5EF4-FFF2-40B4-BE49-F238E27FC236}">
                    <a16:creationId xmlns:a16="http://schemas.microsoft.com/office/drawing/2014/main" id="{9D1D8204-C2DB-4FE1-B61E-828759FEC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" y="1537"/>
                <a:ext cx="218" cy="201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73" name="Freeform 967">
                <a:extLst>
                  <a:ext uri="{FF2B5EF4-FFF2-40B4-BE49-F238E27FC236}">
                    <a16:creationId xmlns:a16="http://schemas.microsoft.com/office/drawing/2014/main" id="{4E49E351-14C9-4D7C-A2D9-C029891EAD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5" y="1329"/>
                <a:ext cx="167" cy="284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74" name="Freeform 968">
                <a:extLst>
                  <a:ext uri="{FF2B5EF4-FFF2-40B4-BE49-F238E27FC236}">
                    <a16:creationId xmlns:a16="http://schemas.microsoft.com/office/drawing/2014/main" id="{FB1BA360-34CF-46A7-9B53-8E788E7B3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1397"/>
                <a:ext cx="167" cy="216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75" name="Freeform 969">
                <a:extLst>
                  <a:ext uri="{FF2B5EF4-FFF2-40B4-BE49-F238E27FC236}">
                    <a16:creationId xmlns:a16="http://schemas.microsoft.com/office/drawing/2014/main" id="{C4B2C7D4-0292-4E50-A78E-40E8B51A18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8" y="1184"/>
                <a:ext cx="320" cy="361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76" name="Freeform 970">
                <a:extLst>
                  <a:ext uri="{FF2B5EF4-FFF2-40B4-BE49-F238E27FC236}">
                    <a16:creationId xmlns:a16="http://schemas.microsoft.com/office/drawing/2014/main" id="{9C9551BB-1C45-4413-AB98-66D2480EF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9" y="1129"/>
                <a:ext cx="159" cy="263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77" name="Freeform 971">
                <a:extLst>
                  <a:ext uri="{FF2B5EF4-FFF2-40B4-BE49-F238E27FC236}">
                    <a16:creationId xmlns:a16="http://schemas.microsoft.com/office/drawing/2014/main" id="{2BD6FF6B-A421-4E76-B753-481A9BBFC7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" y="1031"/>
                <a:ext cx="237" cy="298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778" name="Group 972">
                <a:extLst>
                  <a:ext uri="{FF2B5EF4-FFF2-40B4-BE49-F238E27FC236}">
                    <a16:creationId xmlns:a16="http://schemas.microsoft.com/office/drawing/2014/main" id="{FD336172-E282-4731-A630-A8D32811E10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1" y="1258"/>
                <a:ext cx="185" cy="188"/>
                <a:chOff x="1411" y="1258"/>
                <a:chExt cx="185" cy="188"/>
              </a:xfrm>
            </p:grpSpPr>
            <p:sp>
              <p:nvSpPr>
                <p:cNvPr id="780" name="Freeform 973">
                  <a:extLst>
                    <a:ext uri="{FF2B5EF4-FFF2-40B4-BE49-F238E27FC236}">
                      <a16:creationId xmlns:a16="http://schemas.microsoft.com/office/drawing/2014/main" id="{9B85595B-C614-4147-9F53-0013215EB9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81" name="Freeform 974">
                  <a:extLst>
                    <a:ext uri="{FF2B5EF4-FFF2-40B4-BE49-F238E27FC236}">
                      <a16:creationId xmlns:a16="http://schemas.microsoft.com/office/drawing/2014/main" id="{2F315390-2280-44F6-85FB-9E08F72D3E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82" name="Freeform 975">
                  <a:extLst>
                    <a:ext uri="{FF2B5EF4-FFF2-40B4-BE49-F238E27FC236}">
                      <a16:creationId xmlns:a16="http://schemas.microsoft.com/office/drawing/2014/main" id="{7A87A813-1F93-446B-B954-CC456B7CBE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83" name="Freeform 976">
                  <a:extLst>
                    <a:ext uri="{FF2B5EF4-FFF2-40B4-BE49-F238E27FC236}">
                      <a16:creationId xmlns:a16="http://schemas.microsoft.com/office/drawing/2014/main" id="{E1D01A1B-C40D-41B3-8E9D-597B4EB7F2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84" name="Freeform 977">
                  <a:extLst>
                    <a:ext uri="{FF2B5EF4-FFF2-40B4-BE49-F238E27FC236}">
                      <a16:creationId xmlns:a16="http://schemas.microsoft.com/office/drawing/2014/main" id="{AF00000C-5E1E-4A83-8783-4D342BCEB2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779" name="Freeform 978">
                <a:extLst>
                  <a:ext uri="{FF2B5EF4-FFF2-40B4-BE49-F238E27FC236}">
                    <a16:creationId xmlns:a16="http://schemas.microsoft.com/office/drawing/2014/main" id="{FABCF4E0-0D40-47D1-AB56-CDE98F49B1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3" y="1024"/>
                <a:ext cx="28" cy="14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785" name="Group 958">
              <a:extLst>
                <a:ext uri="{FF2B5EF4-FFF2-40B4-BE49-F238E27FC236}">
                  <a16:creationId xmlns:a16="http://schemas.microsoft.com/office/drawing/2014/main" id="{833D1E54-7D03-4182-86AD-82EEF14970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4436" y="1231900"/>
              <a:ext cx="212725" cy="517525"/>
              <a:chOff x="1146" y="996"/>
              <a:chExt cx="678" cy="1404"/>
            </a:xfrm>
          </p:grpSpPr>
          <p:sp>
            <p:nvSpPr>
              <p:cNvPr id="786" name="Freeform 959">
                <a:extLst>
                  <a:ext uri="{FF2B5EF4-FFF2-40B4-BE49-F238E27FC236}">
                    <a16:creationId xmlns:a16="http://schemas.microsoft.com/office/drawing/2014/main" id="{07AE9233-6F94-4D4E-82BE-A904904E1B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" y="1125"/>
                <a:ext cx="549" cy="1275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87" name="Freeform 960">
                <a:extLst>
                  <a:ext uri="{FF2B5EF4-FFF2-40B4-BE49-F238E27FC236}">
                    <a16:creationId xmlns:a16="http://schemas.microsoft.com/office/drawing/2014/main" id="{6E2F5B8D-AFD8-4A31-AD44-CDCC26E91E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4" y="1601"/>
                <a:ext cx="152" cy="720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88" name="Freeform 961">
                <a:extLst>
                  <a:ext uri="{FF2B5EF4-FFF2-40B4-BE49-F238E27FC236}">
                    <a16:creationId xmlns:a16="http://schemas.microsoft.com/office/drawing/2014/main" id="{50E9A758-A983-47DA-BB08-B53D5600A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3" y="1601"/>
                <a:ext cx="161" cy="509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89" name="AutoShape 962">
                <a:extLst>
                  <a:ext uri="{FF2B5EF4-FFF2-40B4-BE49-F238E27FC236}">
                    <a16:creationId xmlns:a16="http://schemas.microsoft.com/office/drawing/2014/main" id="{1FA96036-2CBD-4544-B60F-23756C36F2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1005"/>
                <a:ext cx="678" cy="720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90" name="Freeform 963">
                <a:extLst>
                  <a:ext uri="{FF2B5EF4-FFF2-40B4-BE49-F238E27FC236}">
                    <a16:creationId xmlns:a16="http://schemas.microsoft.com/office/drawing/2014/main" id="{2BDF85B8-FDDD-4C55-A17F-E87DEABAD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" y="1061"/>
                <a:ext cx="484" cy="558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91" name="Freeform 964">
                <a:extLst>
                  <a:ext uri="{FF2B5EF4-FFF2-40B4-BE49-F238E27FC236}">
                    <a16:creationId xmlns:a16="http://schemas.microsoft.com/office/drawing/2014/main" id="{51D204AB-40B1-4FC8-8669-89753188A1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2" y="1547"/>
                <a:ext cx="213" cy="156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92" name="Freeform 965">
                <a:extLst>
                  <a:ext uri="{FF2B5EF4-FFF2-40B4-BE49-F238E27FC236}">
                    <a16:creationId xmlns:a16="http://schemas.microsoft.com/office/drawing/2014/main" id="{EB96590E-A80A-439B-B938-77A3808B4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1" y="996"/>
                <a:ext cx="330" cy="202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93" name="Freeform 966">
                <a:extLst>
                  <a:ext uri="{FF2B5EF4-FFF2-40B4-BE49-F238E27FC236}">
                    <a16:creationId xmlns:a16="http://schemas.microsoft.com/office/drawing/2014/main" id="{082C016D-8AAB-413A-B5D9-F19F7FF69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" y="1537"/>
                <a:ext cx="218" cy="201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94" name="Freeform 967">
                <a:extLst>
                  <a:ext uri="{FF2B5EF4-FFF2-40B4-BE49-F238E27FC236}">
                    <a16:creationId xmlns:a16="http://schemas.microsoft.com/office/drawing/2014/main" id="{539CAFE4-B27D-4545-ACDE-5AD1D8C737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5" y="1329"/>
                <a:ext cx="167" cy="284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95" name="Freeform 968">
                <a:extLst>
                  <a:ext uri="{FF2B5EF4-FFF2-40B4-BE49-F238E27FC236}">
                    <a16:creationId xmlns:a16="http://schemas.microsoft.com/office/drawing/2014/main" id="{ECD38103-3F29-4F81-8048-35D137460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1397"/>
                <a:ext cx="167" cy="216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96" name="Freeform 969">
                <a:extLst>
                  <a:ext uri="{FF2B5EF4-FFF2-40B4-BE49-F238E27FC236}">
                    <a16:creationId xmlns:a16="http://schemas.microsoft.com/office/drawing/2014/main" id="{CC6C254D-57CF-4541-B6CA-86D138B01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8" y="1184"/>
                <a:ext cx="320" cy="361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97" name="Freeform 970">
                <a:extLst>
                  <a:ext uri="{FF2B5EF4-FFF2-40B4-BE49-F238E27FC236}">
                    <a16:creationId xmlns:a16="http://schemas.microsoft.com/office/drawing/2014/main" id="{B67B0068-2697-4892-B51C-B1D989CC7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9" y="1129"/>
                <a:ext cx="159" cy="263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98" name="Freeform 971">
                <a:extLst>
                  <a:ext uri="{FF2B5EF4-FFF2-40B4-BE49-F238E27FC236}">
                    <a16:creationId xmlns:a16="http://schemas.microsoft.com/office/drawing/2014/main" id="{CBF2EC64-0EA3-47AB-92A7-C68816771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" y="1031"/>
                <a:ext cx="237" cy="298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799" name="Group 972">
                <a:extLst>
                  <a:ext uri="{FF2B5EF4-FFF2-40B4-BE49-F238E27FC236}">
                    <a16:creationId xmlns:a16="http://schemas.microsoft.com/office/drawing/2014/main" id="{94A2D958-C003-4DBE-954D-83DD04F9668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1" y="1258"/>
                <a:ext cx="185" cy="188"/>
                <a:chOff x="1411" y="1258"/>
                <a:chExt cx="185" cy="188"/>
              </a:xfrm>
            </p:grpSpPr>
            <p:sp>
              <p:nvSpPr>
                <p:cNvPr id="801" name="Freeform 973">
                  <a:extLst>
                    <a:ext uri="{FF2B5EF4-FFF2-40B4-BE49-F238E27FC236}">
                      <a16:creationId xmlns:a16="http://schemas.microsoft.com/office/drawing/2014/main" id="{E42494C6-D165-41FA-B79F-F2A37C8461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02" name="Freeform 974">
                  <a:extLst>
                    <a:ext uri="{FF2B5EF4-FFF2-40B4-BE49-F238E27FC236}">
                      <a16:creationId xmlns:a16="http://schemas.microsoft.com/office/drawing/2014/main" id="{1F5A8605-2750-4E8E-A908-756AE6E216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03" name="Freeform 975">
                  <a:extLst>
                    <a:ext uri="{FF2B5EF4-FFF2-40B4-BE49-F238E27FC236}">
                      <a16:creationId xmlns:a16="http://schemas.microsoft.com/office/drawing/2014/main" id="{EB572509-6967-4ABF-A1E1-4DC14962FE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04" name="Freeform 976">
                  <a:extLst>
                    <a:ext uri="{FF2B5EF4-FFF2-40B4-BE49-F238E27FC236}">
                      <a16:creationId xmlns:a16="http://schemas.microsoft.com/office/drawing/2014/main" id="{78CD9F09-A6AA-4711-8437-D56824BC85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05" name="Freeform 977">
                  <a:extLst>
                    <a:ext uri="{FF2B5EF4-FFF2-40B4-BE49-F238E27FC236}">
                      <a16:creationId xmlns:a16="http://schemas.microsoft.com/office/drawing/2014/main" id="{9A923133-5E37-4C5C-8980-D1D0E61BED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800" name="Freeform 978">
                <a:extLst>
                  <a:ext uri="{FF2B5EF4-FFF2-40B4-BE49-F238E27FC236}">
                    <a16:creationId xmlns:a16="http://schemas.microsoft.com/office/drawing/2014/main" id="{290DB98E-2A07-474A-AFC1-0B78A25FC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3" y="1024"/>
                <a:ext cx="28" cy="14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</p:grpSp>
      <p:grpSp>
        <p:nvGrpSpPr>
          <p:cNvPr id="912" name="Gruppieren 911">
            <a:extLst>
              <a:ext uri="{FF2B5EF4-FFF2-40B4-BE49-F238E27FC236}">
                <a16:creationId xmlns:a16="http://schemas.microsoft.com/office/drawing/2014/main" id="{B359423C-630F-417E-A60B-39B76677E63E}"/>
              </a:ext>
            </a:extLst>
          </p:cNvPr>
          <p:cNvGrpSpPr/>
          <p:nvPr/>
        </p:nvGrpSpPr>
        <p:grpSpPr>
          <a:xfrm>
            <a:off x="1598613" y="3449638"/>
            <a:ext cx="7027862" cy="1976361"/>
            <a:chOff x="1598613" y="3449638"/>
            <a:chExt cx="7027862" cy="1976361"/>
          </a:xfrm>
        </p:grpSpPr>
        <p:sp>
          <p:nvSpPr>
            <p:cNvPr id="4" name="Rectangle 338">
              <a:extLst>
                <a:ext uri="{FF2B5EF4-FFF2-40B4-BE49-F238E27FC236}">
                  <a16:creationId xmlns:a16="http://schemas.microsoft.com/office/drawing/2014/main" id="{CABAFAA8-97FE-48B2-AF04-8375EE790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4338" y="3490913"/>
              <a:ext cx="600075" cy="439737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5" name="Group 339">
              <a:extLst>
                <a:ext uri="{FF2B5EF4-FFF2-40B4-BE49-F238E27FC236}">
                  <a16:creationId xmlns:a16="http://schemas.microsoft.com/office/drawing/2014/main" id="{5902B289-776B-431E-922B-E3346B0263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35138" y="3578225"/>
              <a:ext cx="498475" cy="265112"/>
              <a:chOff x="2587" y="1547"/>
              <a:chExt cx="1589" cy="726"/>
            </a:xfrm>
          </p:grpSpPr>
          <p:sp>
            <p:nvSpPr>
              <p:cNvPr id="28" name="Freeform 340">
                <a:extLst>
                  <a:ext uri="{FF2B5EF4-FFF2-40B4-BE49-F238E27FC236}">
                    <a16:creationId xmlns:a16="http://schemas.microsoft.com/office/drawing/2014/main" id="{2F53612E-1E27-4905-855E-F1D165A705A6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587" y="1547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9" name="Freeform 341">
                <a:extLst>
                  <a:ext uri="{FF2B5EF4-FFF2-40B4-BE49-F238E27FC236}">
                    <a16:creationId xmlns:a16="http://schemas.microsoft.com/office/drawing/2014/main" id="{253A13A6-5324-42B7-9D22-A3BA5BCECC0C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30" y="1619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0" name="Freeform 342">
                <a:extLst>
                  <a:ext uri="{FF2B5EF4-FFF2-40B4-BE49-F238E27FC236}">
                    <a16:creationId xmlns:a16="http://schemas.microsoft.com/office/drawing/2014/main" id="{CCEC0C29-B4A0-4AB0-81F4-3640280DB91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74" y="1660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1" name="Freeform 343">
                <a:extLst>
                  <a:ext uri="{FF2B5EF4-FFF2-40B4-BE49-F238E27FC236}">
                    <a16:creationId xmlns:a16="http://schemas.microsoft.com/office/drawing/2014/main" id="{F2CB31E6-D0B6-4622-B7C8-5D4812D2985D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3212" y="1828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2" name="Freeform 344">
                <a:extLst>
                  <a:ext uri="{FF2B5EF4-FFF2-40B4-BE49-F238E27FC236}">
                    <a16:creationId xmlns:a16="http://schemas.microsoft.com/office/drawing/2014/main" id="{5F7DB3D1-AF01-460E-A6F9-8ACFDE5E6C20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44" y="1807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3" name="Freeform 345">
                <a:extLst>
                  <a:ext uri="{FF2B5EF4-FFF2-40B4-BE49-F238E27FC236}">
                    <a16:creationId xmlns:a16="http://schemas.microsoft.com/office/drawing/2014/main" id="{4EA8876E-0495-4F8D-9BD2-B13F057E6678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11" y="1848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4" name="Freeform 346">
                <a:extLst>
                  <a:ext uri="{FF2B5EF4-FFF2-40B4-BE49-F238E27FC236}">
                    <a16:creationId xmlns:a16="http://schemas.microsoft.com/office/drawing/2014/main" id="{EEDDE4C0-9074-4D3F-A766-998C1A6D4534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97" y="2052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6" name="Rectangle 347">
              <a:extLst>
                <a:ext uri="{FF2B5EF4-FFF2-40B4-BE49-F238E27FC236}">
                  <a16:creationId xmlns:a16="http://schemas.microsoft.com/office/drawing/2014/main" id="{C64EAB4A-711F-4FE6-80A6-06317F220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8613" y="3449638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6" name="Rectangle 370">
              <a:extLst>
                <a:ext uri="{FF2B5EF4-FFF2-40B4-BE49-F238E27FC236}">
                  <a16:creationId xmlns:a16="http://schemas.microsoft.com/office/drawing/2014/main" id="{0391A7F2-684F-407A-963F-759E77376F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788" y="3490913"/>
              <a:ext cx="600075" cy="439737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37" name="Group 371">
              <a:extLst>
                <a:ext uri="{FF2B5EF4-FFF2-40B4-BE49-F238E27FC236}">
                  <a16:creationId xmlns:a16="http://schemas.microsoft.com/office/drawing/2014/main" id="{4901B3AC-AC0D-4892-AB00-C309A748CE6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22588" y="3578225"/>
              <a:ext cx="498475" cy="265112"/>
              <a:chOff x="2587" y="1547"/>
              <a:chExt cx="1589" cy="726"/>
            </a:xfrm>
          </p:grpSpPr>
          <p:sp>
            <p:nvSpPr>
              <p:cNvPr id="60" name="Freeform 372">
                <a:extLst>
                  <a:ext uri="{FF2B5EF4-FFF2-40B4-BE49-F238E27FC236}">
                    <a16:creationId xmlns:a16="http://schemas.microsoft.com/office/drawing/2014/main" id="{AA9EF678-2323-436D-8B26-496635293C7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587" y="1547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1" name="Freeform 373">
                <a:extLst>
                  <a:ext uri="{FF2B5EF4-FFF2-40B4-BE49-F238E27FC236}">
                    <a16:creationId xmlns:a16="http://schemas.microsoft.com/office/drawing/2014/main" id="{698C8E9B-7279-4682-9539-686735A9E5DD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30" y="1619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2" name="Freeform 374">
                <a:extLst>
                  <a:ext uri="{FF2B5EF4-FFF2-40B4-BE49-F238E27FC236}">
                    <a16:creationId xmlns:a16="http://schemas.microsoft.com/office/drawing/2014/main" id="{A68592A3-AE84-41C5-AEBB-8D4ADBDE10BB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74" y="1660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3" name="Freeform 375">
                <a:extLst>
                  <a:ext uri="{FF2B5EF4-FFF2-40B4-BE49-F238E27FC236}">
                    <a16:creationId xmlns:a16="http://schemas.microsoft.com/office/drawing/2014/main" id="{1417EECE-528A-40D5-B977-C9BD688FF390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3212" y="1828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4" name="Freeform 376">
                <a:extLst>
                  <a:ext uri="{FF2B5EF4-FFF2-40B4-BE49-F238E27FC236}">
                    <a16:creationId xmlns:a16="http://schemas.microsoft.com/office/drawing/2014/main" id="{AF145BF4-A1B1-44E1-8360-86D040F898B5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44" y="1807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5" name="Freeform 377">
                <a:extLst>
                  <a:ext uri="{FF2B5EF4-FFF2-40B4-BE49-F238E27FC236}">
                    <a16:creationId xmlns:a16="http://schemas.microsoft.com/office/drawing/2014/main" id="{1600F828-9ACD-41FF-9771-23A01446C19E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11" y="1848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6" name="Freeform 378">
                <a:extLst>
                  <a:ext uri="{FF2B5EF4-FFF2-40B4-BE49-F238E27FC236}">
                    <a16:creationId xmlns:a16="http://schemas.microsoft.com/office/drawing/2014/main" id="{EFB43C69-34EF-4311-A2F9-D77EE207D3F7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97" y="2052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38" name="Rectangle 379">
              <a:extLst>
                <a:ext uri="{FF2B5EF4-FFF2-40B4-BE49-F238E27FC236}">
                  <a16:creationId xmlns:a16="http://schemas.microsoft.com/office/drawing/2014/main" id="{A276843F-F649-47FD-A926-D7756252AA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6063" y="3449638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68" name="Rectangle 402">
              <a:extLst>
                <a:ext uri="{FF2B5EF4-FFF2-40B4-BE49-F238E27FC236}">
                  <a16:creationId xmlns:a16="http://schemas.microsoft.com/office/drawing/2014/main" id="{B72A2100-AFC4-4CE1-914E-711C58689D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0825" y="3490913"/>
              <a:ext cx="600075" cy="439737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69" name="Group 403">
              <a:extLst>
                <a:ext uri="{FF2B5EF4-FFF2-40B4-BE49-F238E27FC236}">
                  <a16:creationId xmlns:a16="http://schemas.microsoft.com/office/drawing/2014/main" id="{F977D281-7A1E-4609-B63B-A6AEA08FCD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11625" y="3578225"/>
              <a:ext cx="498475" cy="265112"/>
              <a:chOff x="2587" y="1547"/>
              <a:chExt cx="1589" cy="726"/>
            </a:xfrm>
          </p:grpSpPr>
          <p:sp>
            <p:nvSpPr>
              <p:cNvPr id="92" name="Freeform 404">
                <a:extLst>
                  <a:ext uri="{FF2B5EF4-FFF2-40B4-BE49-F238E27FC236}">
                    <a16:creationId xmlns:a16="http://schemas.microsoft.com/office/drawing/2014/main" id="{F8DE4520-5556-4320-A927-4B4D2CDE1A38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587" y="1547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3" name="Freeform 405">
                <a:extLst>
                  <a:ext uri="{FF2B5EF4-FFF2-40B4-BE49-F238E27FC236}">
                    <a16:creationId xmlns:a16="http://schemas.microsoft.com/office/drawing/2014/main" id="{28DA9DB9-D181-4D25-9F1A-03D23131C47F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30" y="1619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4" name="Freeform 406">
                <a:extLst>
                  <a:ext uri="{FF2B5EF4-FFF2-40B4-BE49-F238E27FC236}">
                    <a16:creationId xmlns:a16="http://schemas.microsoft.com/office/drawing/2014/main" id="{D1678D18-4596-41D2-AAE5-D7CD0F189D1A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74" y="1660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5" name="Freeform 407">
                <a:extLst>
                  <a:ext uri="{FF2B5EF4-FFF2-40B4-BE49-F238E27FC236}">
                    <a16:creationId xmlns:a16="http://schemas.microsoft.com/office/drawing/2014/main" id="{4950EA71-29B2-4F96-899E-62042896FCBB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3212" y="1828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6" name="Freeform 408">
                <a:extLst>
                  <a:ext uri="{FF2B5EF4-FFF2-40B4-BE49-F238E27FC236}">
                    <a16:creationId xmlns:a16="http://schemas.microsoft.com/office/drawing/2014/main" id="{29533DFF-7BE4-4EA7-8B62-A793C3A81B80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44" y="1807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7" name="Freeform 409">
                <a:extLst>
                  <a:ext uri="{FF2B5EF4-FFF2-40B4-BE49-F238E27FC236}">
                    <a16:creationId xmlns:a16="http://schemas.microsoft.com/office/drawing/2014/main" id="{02C1F140-8DB6-4F56-8156-FBB383A842C6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11" y="1848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8" name="Freeform 410">
                <a:extLst>
                  <a:ext uri="{FF2B5EF4-FFF2-40B4-BE49-F238E27FC236}">
                    <a16:creationId xmlns:a16="http://schemas.microsoft.com/office/drawing/2014/main" id="{E49DAE83-F5B3-41E8-AC3B-2DB1EDFF4202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97" y="2052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70" name="Rectangle 411">
              <a:extLst>
                <a:ext uri="{FF2B5EF4-FFF2-40B4-BE49-F238E27FC236}">
                  <a16:creationId xmlns:a16="http://schemas.microsoft.com/office/drawing/2014/main" id="{94037C80-8FC5-447D-BB51-E8B2EFE9C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5100" y="3449638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00" name="Rectangle 434">
              <a:extLst>
                <a:ext uri="{FF2B5EF4-FFF2-40B4-BE49-F238E27FC236}">
                  <a16:creationId xmlns:a16="http://schemas.microsoft.com/office/drawing/2014/main" id="{D382872A-56B7-40D3-9056-83205C2C4A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275" y="3490913"/>
              <a:ext cx="600075" cy="439737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101" name="Group 435">
              <a:extLst>
                <a:ext uri="{FF2B5EF4-FFF2-40B4-BE49-F238E27FC236}">
                  <a16:creationId xmlns:a16="http://schemas.microsoft.com/office/drawing/2014/main" id="{42D15017-7745-4054-AA4A-1D8B499227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99075" y="3578225"/>
              <a:ext cx="498475" cy="265112"/>
              <a:chOff x="2587" y="1547"/>
              <a:chExt cx="1589" cy="726"/>
            </a:xfrm>
          </p:grpSpPr>
          <p:sp>
            <p:nvSpPr>
              <p:cNvPr id="124" name="Freeform 436">
                <a:extLst>
                  <a:ext uri="{FF2B5EF4-FFF2-40B4-BE49-F238E27FC236}">
                    <a16:creationId xmlns:a16="http://schemas.microsoft.com/office/drawing/2014/main" id="{C456D8DF-948F-448C-8AA5-6F61685A0BE0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587" y="1547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25" name="Freeform 437">
                <a:extLst>
                  <a:ext uri="{FF2B5EF4-FFF2-40B4-BE49-F238E27FC236}">
                    <a16:creationId xmlns:a16="http://schemas.microsoft.com/office/drawing/2014/main" id="{5AB6C728-0870-4437-A4D3-9FD4889FCF95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30" y="1619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26" name="Freeform 438">
                <a:extLst>
                  <a:ext uri="{FF2B5EF4-FFF2-40B4-BE49-F238E27FC236}">
                    <a16:creationId xmlns:a16="http://schemas.microsoft.com/office/drawing/2014/main" id="{09B79135-02ED-42D9-BEA5-98D94865AF1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74" y="1660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27" name="Freeform 439">
                <a:extLst>
                  <a:ext uri="{FF2B5EF4-FFF2-40B4-BE49-F238E27FC236}">
                    <a16:creationId xmlns:a16="http://schemas.microsoft.com/office/drawing/2014/main" id="{9258D22F-70DC-4899-848A-A05FA9844E64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3212" y="1828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28" name="Freeform 440">
                <a:extLst>
                  <a:ext uri="{FF2B5EF4-FFF2-40B4-BE49-F238E27FC236}">
                    <a16:creationId xmlns:a16="http://schemas.microsoft.com/office/drawing/2014/main" id="{10A1F1ED-4346-4662-9643-EAF3471180F6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44" y="1807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29" name="Freeform 441">
                <a:extLst>
                  <a:ext uri="{FF2B5EF4-FFF2-40B4-BE49-F238E27FC236}">
                    <a16:creationId xmlns:a16="http://schemas.microsoft.com/office/drawing/2014/main" id="{DCB8F6B7-F4BE-4466-83FC-715EC1989DFD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11" y="1848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30" name="Freeform 442">
                <a:extLst>
                  <a:ext uri="{FF2B5EF4-FFF2-40B4-BE49-F238E27FC236}">
                    <a16:creationId xmlns:a16="http://schemas.microsoft.com/office/drawing/2014/main" id="{BFD163E8-A874-4C99-B860-7F61C428BC98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97" y="2052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02" name="Rectangle 443">
              <a:extLst>
                <a:ext uri="{FF2B5EF4-FFF2-40B4-BE49-F238E27FC236}">
                  <a16:creationId xmlns:a16="http://schemas.microsoft.com/office/drawing/2014/main" id="{6E7F18D6-ABC4-4985-B279-835429BDDB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2550" y="3449638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32" name="Rectangle 466">
              <a:extLst>
                <a:ext uri="{FF2B5EF4-FFF2-40B4-BE49-F238E27FC236}">
                  <a16:creationId xmlns:a16="http://schemas.microsoft.com/office/drawing/2014/main" id="{F8E2E579-866A-497B-B355-4F8C484FB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7313" y="3490913"/>
              <a:ext cx="600075" cy="439737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133" name="Group 467">
              <a:extLst>
                <a:ext uri="{FF2B5EF4-FFF2-40B4-BE49-F238E27FC236}">
                  <a16:creationId xmlns:a16="http://schemas.microsoft.com/office/drawing/2014/main" id="{CD6955CA-98B0-4A81-B940-CC4AFB66F7B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88113" y="3578225"/>
              <a:ext cx="498475" cy="265112"/>
              <a:chOff x="2587" y="1547"/>
              <a:chExt cx="1589" cy="726"/>
            </a:xfrm>
          </p:grpSpPr>
          <p:sp>
            <p:nvSpPr>
              <p:cNvPr id="156" name="Freeform 468">
                <a:extLst>
                  <a:ext uri="{FF2B5EF4-FFF2-40B4-BE49-F238E27FC236}">
                    <a16:creationId xmlns:a16="http://schemas.microsoft.com/office/drawing/2014/main" id="{0CA077A8-55DD-4236-9A4E-CE592D430980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587" y="1547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57" name="Freeform 469">
                <a:extLst>
                  <a:ext uri="{FF2B5EF4-FFF2-40B4-BE49-F238E27FC236}">
                    <a16:creationId xmlns:a16="http://schemas.microsoft.com/office/drawing/2014/main" id="{E885285D-3BF7-4965-B421-B0792D45C854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30" y="1619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58" name="Freeform 470">
                <a:extLst>
                  <a:ext uri="{FF2B5EF4-FFF2-40B4-BE49-F238E27FC236}">
                    <a16:creationId xmlns:a16="http://schemas.microsoft.com/office/drawing/2014/main" id="{7B16E538-06C7-4C69-BDA1-142AF1CF51BE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74" y="1660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59" name="Freeform 471">
                <a:extLst>
                  <a:ext uri="{FF2B5EF4-FFF2-40B4-BE49-F238E27FC236}">
                    <a16:creationId xmlns:a16="http://schemas.microsoft.com/office/drawing/2014/main" id="{2277C1A7-B490-4B0D-9582-BB5732194CF8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3212" y="1828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60" name="Freeform 472">
                <a:extLst>
                  <a:ext uri="{FF2B5EF4-FFF2-40B4-BE49-F238E27FC236}">
                    <a16:creationId xmlns:a16="http://schemas.microsoft.com/office/drawing/2014/main" id="{23A74924-8CE3-40A6-8116-DEF01B0C2118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44" y="1807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61" name="Freeform 473">
                <a:extLst>
                  <a:ext uri="{FF2B5EF4-FFF2-40B4-BE49-F238E27FC236}">
                    <a16:creationId xmlns:a16="http://schemas.microsoft.com/office/drawing/2014/main" id="{671C3CF8-058F-4BD2-AD13-9E9756075885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11" y="1848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62" name="Freeform 474">
                <a:extLst>
                  <a:ext uri="{FF2B5EF4-FFF2-40B4-BE49-F238E27FC236}">
                    <a16:creationId xmlns:a16="http://schemas.microsoft.com/office/drawing/2014/main" id="{EBA0BC6E-94EE-4543-A0E0-EAD890AFE39C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97" y="2052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34" name="Rectangle 475">
              <a:extLst>
                <a:ext uri="{FF2B5EF4-FFF2-40B4-BE49-F238E27FC236}">
                  <a16:creationId xmlns:a16="http://schemas.microsoft.com/office/drawing/2014/main" id="{082E79AD-6E54-4BED-B992-115A6D3C89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1588" y="3449638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64" name="Rectangle 498">
              <a:extLst>
                <a:ext uri="{FF2B5EF4-FFF2-40B4-BE49-F238E27FC236}">
                  <a16:creationId xmlns:a16="http://schemas.microsoft.com/office/drawing/2014/main" id="{4A93BC5F-F916-4AF8-A4D9-051DFA594B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6350" y="3490913"/>
              <a:ext cx="600075" cy="439737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165" name="Group 499">
              <a:extLst>
                <a:ext uri="{FF2B5EF4-FFF2-40B4-BE49-F238E27FC236}">
                  <a16:creationId xmlns:a16="http://schemas.microsoft.com/office/drawing/2014/main" id="{8DC9B54A-F846-4ACE-A93E-F336E874D2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77150" y="3578225"/>
              <a:ext cx="498475" cy="265112"/>
              <a:chOff x="2587" y="1547"/>
              <a:chExt cx="1589" cy="726"/>
            </a:xfrm>
          </p:grpSpPr>
          <p:sp>
            <p:nvSpPr>
              <p:cNvPr id="188" name="Freeform 500">
                <a:extLst>
                  <a:ext uri="{FF2B5EF4-FFF2-40B4-BE49-F238E27FC236}">
                    <a16:creationId xmlns:a16="http://schemas.microsoft.com/office/drawing/2014/main" id="{8D0C4A4F-E837-45C8-A37D-E7DAAA5BF31B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587" y="1547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89" name="Freeform 501">
                <a:extLst>
                  <a:ext uri="{FF2B5EF4-FFF2-40B4-BE49-F238E27FC236}">
                    <a16:creationId xmlns:a16="http://schemas.microsoft.com/office/drawing/2014/main" id="{307510FF-E22D-44F7-8A1B-16EE5862E861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30" y="1619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90" name="Freeform 502">
                <a:extLst>
                  <a:ext uri="{FF2B5EF4-FFF2-40B4-BE49-F238E27FC236}">
                    <a16:creationId xmlns:a16="http://schemas.microsoft.com/office/drawing/2014/main" id="{94326059-504E-41D8-93FA-4E2B3BAFA1DF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74" y="1660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91" name="Freeform 503">
                <a:extLst>
                  <a:ext uri="{FF2B5EF4-FFF2-40B4-BE49-F238E27FC236}">
                    <a16:creationId xmlns:a16="http://schemas.microsoft.com/office/drawing/2014/main" id="{F9B15A42-664A-417B-95AA-C699A28580D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3212" y="1828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92" name="Freeform 504">
                <a:extLst>
                  <a:ext uri="{FF2B5EF4-FFF2-40B4-BE49-F238E27FC236}">
                    <a16:creationId xmlns:a16="http://schemas.microsoft.com/office/drawing/2014/main" id="{E6BEFA3A-02DC-476A-AC1A-65032EC404C7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44" y="1807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93" name="Freeform 505">
                <a:extLst>
                  <a:ext uri="{FF2B5EF4-FFF2-40B4-BE49-F238E27FC236}">
                    <a16:creationId xmlns:a16="http://schemas.microsoft.com/office/drawing/2014/main" id="{F640BEBA-BF02-4FD0-B6DE-6F4B572BE6BB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11" y="1848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94" name="Freeform 506">
                <a:extLst>
                  <a:ext uri="{FF2B5EF4-FFF2-40B4-BE49-F238E27FC236}">
                    <a16:creationId xmlns:a16="http://schemas.microsoft.com/office/drawing/2014/main" id="{1DACEFE0-2198-488D-B79B-9EAA07D8E46A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97" y="2052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66" name="Rectangle 507">
              <a:extLst>
                <a:ext uri="{FF2B5EF4-FFF2-40B4-BE49-F238E27FC236}">
                  <a16:creationId xmlns:a16="http://schemas.microsoft.com/office/drawing/2014/main" id="{EFF9A142-708B-4A22-A834-E21C2F03F9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25" y="3449638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96" name="Rectangle 562">
              <a:extLst>
                <a:ext uri="{FF2B5EF4-FFF2-40B4-BE49-F238E27FC236}">
                  <a16:creationId xmlns:a16="http://schemas.microsoft.com/office/drawing/2014/main" id="{825E6AB0-6BA5-4E50-81AC-2B975E835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5725" y="4162425"/>
              <a:ext cx="600075" cy="439738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97" name="Rectangle 563">
              <a:extLst>
                <a:ext uri="{FF2B5EF4-FFF2-40B4-BE49-F238E27FC236}">
                  <a16:creationId xmlns:a16="http://schemas.microsoft.com/office/drawing/2014/main" id="{86A95395-AD22-4EC8-8888-5632779CE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0000" y="4121150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198" name="Group 716">
              <a:extLst>
                <a:ext uri="{FF2B5EF4-FFF2-40B4-BE49-F238E27FC236}">
                  <a16:creationId xmlns:a16="http://schemas.microsoft.com/office/drawing/2014/main" id="{4B11381D-4990-4281-9F1F-B3EF1F4CFB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86525" y="4249738"/>
              <a:ext cx="498475" cy="265113"/>
              <a:chOff x="4248" y="3385"/>
              <a:chExt cx="314" cy="167"/>
            </a:xfrm>
          </p:grpSpPr>
          <p:sp>
            <p:nvSpPr>
              <p:cNvPr id="220" name="Freeform 565">
                <a:extLst>
                  <a:ext uri="{FF2B5EF4-FFF2-40B4-BE49-F238E27FC236}">
                    <a16:creationId xmlns:a16="http://schemas.microsoft.com/office/drawing/2014/main" id="{213278AB-E6A4-4778-A1A6-8C9519B715B0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248" y="3385"/>
                <a:ext cx="314" cy="167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21" name="Freeform 566">
                <a:extLst>
                  <a:ext uri="{FF2B5EF4-FFF2-40B4-BE49-F238E27FC236}">
                    <a16:creationId xmlns:a16="http://schemas.microsoft.com/office/drawing/2014/main" id="{161057F9-71A1-4737-8275-3335B95269A1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257" y="3402"/>
                <a:ext cx="293" cy="137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22" name="Freeform 567">
                <a:extLst>
                  <a:ext uri="{FF2B5EF4-FFF2-40B4-BE49-F238E27FC236}">
                    <a16:creationId xmlns:a16="http://schemas.microsoft.com/office/drawing/2014/main" id="{F84B712F-126B-4C52-B990-29456B27A5B0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305" y="3411"/>
                <a:ext cx="40" cy="19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23" name="Freeform 568">
                <a:extLst>
                  <a:ext uri="{FF2B5EF4-FFF2-40B4-BE49-F238E27FC236}">
                    <a16:creationId xmlns:a16="http://schemas.microsoft.com/office/drawing/2014/main" id="{FB4ABDE9-1722-4713-B2F9-B2388CDAA756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372" y="3450"/>
                <a:ext cx="153" cy="3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24" name="Freeform 569">
                <a:extLst>
                  <a:ext uri="{FF2B5EF4-FFF2-40B4-BE49-F238E27FC236}">
                    <a16:creationId xmlns:a16="http://schemas.microsoft.com/office/drawing/2014/main" id="{6BE1947B-BAC7-4BDD-8F00-D7CD68638D7C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279" y="3445"/>
                <a:ext cx="38" cy="43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25" name="Freeform 570">
                <a:extLst>
                  <a:ext uri="{FF2B5EF4-FFF2-40B4-BE49-F238E27FC236}">
                    <a16:creationId xmlns:a16="http://schemas.microsoft.com/office/drawing/2014/main" id="{43564A80-EC1A-4890-89A2-BE4BC4BCB59A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292" y="3454"/>
                <a:ext cx="15" cy="15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26" name="Freeform 571">
                <a:extLst>
                  <a:ext uri="{FF2B5EF4-FFF2-40B4-BE49-F238E27FC236}">
                    <a16:creationId xmlns:a16="http://schemas.microsoft.com/office/drawing/2014/main" id="{D9D9A48F-3685-4DF7-A5FB-8845A79F1073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309" y="3501"/>
                <a:ext cx="42" cy="19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228" name="Rectangle 596">
              <a:extLst>
                <a:ext uri="{FF2B5EF4-FFF2-40B4-BE49-F238E27FC236}">
                  <a16:creationId xmlns:a16="http://schemas.microsoft.com/office/drawing/2014/main" id="{20AD2D99-C026-4DBF-ABBC-B28462BAB2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0063" y="4830763"/>
              <a:ext cx="600075" cy="439737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29" name="Rectangle 597">
              <a:extLst>
                <a:ext uri="{FF2B5EF4-FFF2-40B4-BE49-F238E27FC236}">
                  <a16:creationId xmlns:a16="http://schemas.microsoft.com/office/drawing/2014/main" id="{6B8BECFB-5654-43B5-9644-22864FF78B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4338" y="4789488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230" name="Group 598">
              <a:extLst>
                <a:ext uri="{FF2B5EF4-FFF2-40B4-BE49-F238E27FC236}">
                  <a16:creationId xmlns:a16="http://schemas.microsoft.com/office/drawing/2014/main" id="{40BB3261-4184-4F66-8C68-8137EA7214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30863" y="4918075"/>
              <a:ext cx="498475" cy="265112"/>
              <a:chOff x="2682" y="2258"/>
              <a:chExt cx="764" cy="370"/>
            </a:xfrm>
          </p:grpSpPr>
          <p:sp>
            <p:nvSpPr>
              <p:cNvPr id="252" name="Freeform 599">
                <a:extLst>
                  <a:ext uri="{FF2B5EF4-FFF2-40B4-BE49-F238E27FC236}">
                    <a16:creationId xmlns:a16="http://schemas.microsoft.com/office/drawing/2014/main" id="{4A6E8E8C-3757-49B8-BD73-860A127A2663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82" y="2258"/>
                <a:ext cx="764" cy="370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3" name="Freeform 600">
                <a:extLst>
                  <a:ext uri="{FF2B5EF4-FFF2-40B4-BE49-F238E27FC236}">
                    <a16:creationId xmlns:a16="http://schemas.microsoft.com/office/drawing/2014/main" id="{E28BDB5B-8133-4DB6-A28B-A9C11524A086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03" y="2295"/>
                <a:ext cx="715" cy="305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4" name="Freeform 601">
                <a:extLst>
                  <a:ext uri="{FF2B5EF4-FFF2-40B4-BE49-F238E27FC236}">
                    <a16:creationId xmlns:a16="http://schemas.microsoft.com/office/drawing/2014/main" id="{D3DC63B2-A4DC-4C6F-B02D-FE267A0658E8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20" y="2316"/>
                <a:ext cx="99" cy="4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5" name="Freeform 602">
                <a:extLst>
                  <a:ext uri="{FF2B5EF4-FFF2-40B4-BE49-F238E27FC236}">
                    <a16:creationId xmlns:a16="http://schemas.microsoft.com/office/drawing/2014/main" id="{5EC8E587-328E-41DA-8D6C-3B516A6BC62E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983" y="2401"/>
                <a:ext cx="373" cy="73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6" name="Freeform 603">
                <a:extLst>
                  <a:ext uri="{FF2B5EF4-FFF2-40B4-BE49-F238E27FC236}">
                    <a16:creationId xmlns:a16="http://schemas.microsoft.com/office/drawing/2014/main" id="{83C9A207-9993-4F73-A902-FE050A44075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57" y="2391"/>
                <a:ext cx="92" cy="96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7" name="Freeform 604">
                <a:extLst>
                  <a:ext uri="{FF2B5EF4-FFF2-40B4-BE49-F238E27FC236}">
                    <a16:creationId xmlns:a16="http://schemas.microsoft.com/office/drawing/2014/main" id="{3E0B9627-FC97-47E5-9041-4B58F85CBAF7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90" y="2411"/>
                <a:ext cx="36" cy="3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8" name="Freeform 605">
                <a:extLst>
                  <a:ext uri="{FF2B5EF4-FFF2-40B4-BE49-F238E27FC236}">
                    <a16:creationId xmlns:a16="http://schemas.microsoft.com/office/drawing/2014/main" id="{5CF27604-F57B-4C57-942D-B3B7BB272BAC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31" y="2515"/>
                <a:ext cx="102" cy="42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260" name="Rectangle 530">
              <a:extLst>
                <a:ext uri="{FF2B5EF4-FFF2-40B4-BE49-F238E27FC236}">
                  <a16:creationId xmlns:a16="http://schemas.microsoft.com/office/drawing/2014/main" id="{DCA70D76-7ADA-4565-ABF0-28A6E7CBA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6550" y="4162425"/>
              <a:ext cx="600075" cy="439738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61" name="Rectangle 531">
              <a:extLst>
                <a:ext uri="{FF2B5EF4-FFF2-40B4-BE49-F238E27FC236}">
                  <a16:creationId xmlns:a16="http://schemas.microsoft.com/office/drawing/2014/main" id="{1CF994DF-6C8B-478C-A984-3AA388D6ED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825" y="4121150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262" name="Group 532">
              <a:extLst>
                <a:ext uri="{FF2B5EF4-FFF2-40B4-BE49-F238E27FC236}">
                  <a16:creationId xmlns:a16="http://schemas.microsoft.com/office/drawing/2014/main" id="{C9A36554-672A-408D-982A-61E66DAD75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27350" y="4249738"/>
              <a:ext cx="498475" cy="265113"/>
              <a:chOff x="2682" y="2258"/>
              <a:chExt cx="764" cy="370"/>
            </a:xfrm>
          </p:grpSpPr>
          <p:sp>
            <p:nvSpPr>
              <p:cNvPr id="284" name="Freeform 533">
                <a:extLst>
                  <a:ext uri="{FF2B5EF4-FFF2-40B4-BE49-F238E27FC236}">
                    <a16:creationId xmlns:a16="http://schemas.microsoft.com/office/drawing/2014/main" id="{42088BB9-F02E-4096-8E58-8427A1BFE511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82" y="2258"/>
                <a:ext cx="764" cy="370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85" name="Freeform 534">
                <a:extLst>
                  <a:ext uri="{FF2B5EF4-FFF2-40B4-BE49-F238E27FC236}">
                    <a16:creationId xmlns:a16="http://schemas.microsoft.com/office/drawing/2014/main" id="{3A9A8B0F-05AA-4D95-8293-69B8DF7B610F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03" y="2295"/>
                <a:ext cx="715" cy="305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86" name="Freeform 535">
                <a:extLst>
                  <a:ext uri="{FF2B5EF4-FFF2-40B4-BE49-F238E27FC236}">
                    <a16:creationId xmlns:a16="http://schemas.microsoft.com/office/drawing/2014/main" id="{3E72C03C-84EF-4E56-BAD0-973B0060B57C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20" y="2316"/>
                <a:ext cx="99" cy="4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87" name="Freeform 536">
                <a:extLst>
                  <a:ext uri="{FF2B5EF4-FFF2-40B4-BE49-F238E27FC236}">
                    <a16:creationId xmlns:a16="http://schemas.microsoft.com/office/drawing/2014/main" id="{2B4311FF-A8F9-484B-A9D8-5DD2E9203BD8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983" y="2401"/>
                <a:ext cx="373" cy="73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88" name="Freeform 537">
                <a:extLst>
                  <a:ext uri="{FF2B5EF4-FFF2-40B4-BE49-F238E27FC236}">
                    <a16:creationId xmlns:a16="http://schemas.microsoft.com/office/drawing/2014/main" id="{751DB8E6-2B5A-48C3-8AC0-94EA9B6B2512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57" y="2391"/>
                <a:ext cx="92" cy="96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89" name="Freeform 538">
                <a:extLst>
                  <a:ext uri="{FF2B5EF4-FFF2-40B4-BE49-F238E27FC236}">
                    <a16:creationId xmlns:a16="http://schemas.microsoft.com/office/drawing/2014/main" id="{B6BA4304-68F4-4EF1-AB20-9A42361E2CBB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90" y="2411"/>
                <a:ext cx="36" cy="3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90" name="Freeform 539">
                <a:extLst>
                  <a:ext uri="{FF2B5EF4-FFF2-40B4-BE49-F238E27FC236}">
                    <a16:creationId xmlns:a16="http://schemas.microsoft.com/office/drawing/2014/main" id="{90D543CB-349A-4087-B618-B4741181D660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31" y="2515"/>
                <a:ext cx="102" cy="42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292" name="Rectangle 719">
              <a:extLst>
                <a:ext uri="{FF2B5EF4-FFF2-40B4-BE49-F238E27FC236}">
                  <a16:creationId xmlns:a16="http://schemas.microsoft.com/office/drawing/2014/main" id="{F7E81872-7DFA-409B-8FCD-C03CFA59F7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4822825"/>
              <a:ext cx="600075" cy="439738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93" name="Rectangle 720">
              <a:extLst>
                <a:ext uri="{FF2B5EF4-FFF2-40B4-BE49-F238E27FC236}">
                  <a16:creationId xmlns:a16="http://schemas.microsoft.com/office/drawing/2014/main" id="{40B27DE4-6F50-45C1-B19A-93BBFFFB2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5700" y="4781550"/>
              <a:ext cx="1085850" cy="53022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294" name="Group 911">
              <a:extLst>
                <a:ext uri="{FF2B5EF4-FFF2-40B4-BE49-F238E27FC236}">
                  <a16:creationId xmlns:a16="http://schemas.microsoft.com/office/drawing/2014/main" id="{6B5F6E05-66FC-42DE-8B64-1396EFB6AB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29050" y="4933950"/>
              <a:ext cx="498475" cy="265113"/>
              <a:chOff x="4248" y="3385"/>
              <a:chExt cx="314" cy="167"/>
            </a:xfrm>
          </p:grpSpPr>
          <p:sp>
            <p:nvSpPr>
              <p:cNvPr id="316" name="Freeform 912">
                <a:extLst>
                  <a:ext uri="{FF2B5EF4-FFF2-40B4-BE49-F238E27FC236}">
                    <a16:creationId xmlns:a16="http://schemas.microsoft.com/office/drawing/2014/main" id="{D6469E74-B2B7-4DED-A257-BB111C1FA7AD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248" y="3385"/>
                <a:ext cx="314" cy="167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17" name="Freeform 913">
                <a:extLst>
                  <a:ext uri="{FF2B5EF4-FFF2-40B4-BE49-F238E27FC236}">
                    <a16:creationId xmlns:a16="http://schemas.microsoft.com/office/drawing/2014/main" id="{BB5E65E6-C182-448F-8552-F614B7A23C26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257" y="3402"/>
                <a:ext cx="293" cy="137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18" name="Freeform 914">
                <a:extLst>
                  <a:ext uri="{FF2B5EF4-FFF2-40B4-BE49-F238E27FC236}">
                    <a16:creationId xmlns:a16="http://schemas.microsoft.com/office/drawing/2014/main" id="{028FE161-1DFE-4422-BE7E-23FEA6B8A7AA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305" y="3411"/>
                <a:ext cx="40" cy="19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19" name="Freeform 915">
                <a:extLst>
                  <a:ext uri="{FF2B5EF4-FFF2-40B4-BE49-F238E27FC236}">
                    <a16:creationId xmlns:a16="http://schemas.microsoft.com/office/drawing/2014/main" id="{249EF77E-FD0A-464E-BA59-D8107EC08D07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372" y="3450"/>
                <a:ext cx="153" cy="3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20" name="Freeform 916">
                <a:extLst>
                  <a:ext uri="{FF2B5EF4-FFF2-40B4-BE49-F238E27FC236}">
                    <a16:creationId xmlns:a16="http://schemas.microsoft.com/office/drawing/2014/main" id="{59F752BE-97CE-4C46-801D-A3B68D7343D7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279" y="3445"/>
                <a:ext cx="38" cy="43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21" name="Freeform 917">
                <a:extLst>
                  <a:ext uri="{FF2B5EF4-FFF2-40B4-BE49-F238E27FC236}">
                    <a16:creationId xmlns:a16="http://schemas.microsoft.com/office/drawing/2014/main" id="{B427175D-8B65-45E8-925E-BB6CE2EF3051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292" y="3454"/>
                <a:ext cx="15" cy="15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22" name="Freeform 918">
                <a:extLst>
                  <a:ext uri="{FF2B5EF4-FFF2-40B4-BE49-F238E27FC236}">
                    <a16:creationId xmlns:a16="http://schemas.microsoft.com/office/drawing/2014/main" id="{D503A5AD-9DCE-4EB8-977B-F1A0BC60E8B0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4309" y="3501"/>
                <a:ext cx="42" cy="19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cxnSp>
          <p:nvCxnSpPr>
            <p:cNvPr id="323" name="AutoShape 945">
              <a:extLst>
                <a:ext uri="{FF2B5EF4-FFF2-40B4-BE49-F238E27FC236}">
                  <a16:creationId xmlns:a16="http://schemas.microsoft.com/office/drawing/2014/main" id="{CD06F9FA-7922-4330-9175-E89E532CB86A}"/>
                </a:ext>
              </a:extLst>
            </p:cNvPr>
            <p:cNvCxnSpPr>
              <a:cxnSpLocks noChangeShapeType="1"/>
              <a:stCxn id="255" idx="3"/>
              <a:endCxn id="275" idx="24"/>
            </p:cNvCxnSpPr>
            <p:nvPr/>
          </p:nvCxnSpPr>
          <p:spPr bwMode="auto">
            <a:xfrm flipH="1" flipV="1">
              <a:off x="3792538" y="4370388"/>
              <a:ext cx="2106612" cy="658812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4" name="AutoShape 946">
              <a:extLst>
                <a:ext uri="{FF2B5EF4-FFF2-40B4-BE49-F238E27FC236}">
                  <a16:creationId xmlns:a16="http://schemas.microsoft.com/office/drawing/2014/main" id="{9C35F1F0-9FD1-41A9-AB80-583D07191E7F}"/>
                </a:ext>
              </a:extLst>
            </p:cNvPr>
            <p:cNvCxnSpPr>
              <a:cxnSpLocks noChangeShapeType="1"/>
              <a:stCxn id="317" idx="46"/>
              <a:endCxn id="212" idx="1"/>
            </p:cNvCxnSpPr>
            <p:nvPr/>
          </p:nvCxnSpPr>
          <p:spPr bwMode="auto">
            <a:xfrm flipV="1">
              <a:off x="4002088" y="4360863"/>
              <a:ext cx="3149600" cy="617537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617" name="Group 1119">
              <a:extLst>
                <a:ext uri="{FF2B5EF4-FFF2-40B4-BE49-F238E27FC236}">
                  <a16:creationId xmlns:a16="http://schemas.microsoft.com/office/drawing/2014/main" id="{9E8AF8CE-5868-43A3-956C-3201BC6679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57888" y="3593493"/>
              <a:ext cx="212725" cy="517525"/>
              <a:chOff x="3915" y="2962"/>
              <a:chExt cx="134" cy="326"/>
            </a:xfrm>
          </p:grpSpPr>
          <p:sp>
            <p:nvSpPr>
              <p:cNvPr id="618" name="Freeform 1120">
                <a:extLst>
                  <a:ext uri="{FF2B5EF4-FFF2-40B4-BE49-F238E27FC236}">
                    <a16:creationId xmlns:a16="http://schemas.microsoft.com/office/drawing/2014/main" id="{015CEDCF-6D3D-46A4-83BD-951CB7875F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6" y="2992"/>
                <a:ext cx="108" cy="296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19" name="Freeform 1121">
                <a:extLst>
                  <a:ext uri="{FF2B5EF4-FFF2-40B4-BE49-F238E27FC236}">
                    <a16:creationId xmlns:a16="http://schemas.microsoft.com/office/drawing/2014/main" id="{7B3AD365-62D4-4F4B-B566-A8D631E224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" y="3102"/>
                <a:ext cx="30" cy="168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20" name="Freeform 1122">
                <a:extLst>
                  <a:ext uri="{FF2B5EF4-FFF2-40B4-BE49-F238E27FC236}">
                    <a16:creationId xmlns:a16="http://schemas.microsoft.com/office/drawing/2014/main" id="{329B9C0D-34C0-4473-9BEB-34DD4EFB9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3102"/>
                <a:ext cx="31" cy="119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21" name="AutoShape 1123">
                <a:extLst>
                  <a:ext uri="{FF2B5EF4-FFF2-40B4-BE49-F238E27FC236}">
                    <a16:creationId xmlns:a16="http://schemas.microsoft.com/office/drawing/2014/main" id="{882FDB88-682F-45CB-B3D8-EB8C8B027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5" y="2964"/>
                <a:ext cx="134" cy="167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22" name="Freeform 1124">
                <a:extLst>
                  <a:ext uri="{FF2B5EF4-FFF2-40B4-BE49-F238E27FC236}">
                    <a16:creationId xmlns:a16="http://schemas.microsoft.com/office/drawing/2014/main" id="{868E4C3F-4847-4FB7-908F-5774E7027D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" y="2977"/>
                <a:ext cx="96" cy="130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23" name="Freeform 1125">
                <a:extLst>
                  <a:ext uri="{FF2B5EF4-FFF2-40B4-BE49-F238E27FC236}">
                    <a16:creationId xmlns:a16="http://schemas.microsoft.com/office/drawing/2014/main" id="{2FC1C590-96B4-447F-8489-05F1E73EB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5" y="3090"/>
                <a:ext cx="42" cy="36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24" name="Freeform 1126">
                <a:extLst>
                  <a:ext uri="{FF2B5EF4-FFF2-40B4-BE49-F238E27FC236}">
                    <a16:creationId xmlns:a16="http://schemas.microsoft.com/office/drawing/2014/main" id="{F6E2ED46-0AA5-46F6-88BE-D68FFBE9AC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" y="2962"/>
                <a:ext cx="66" cy="47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25" name="Freeform 1127">
                <a:extLst>
                  <a:ext uri="{FF2B5EF4-FFF2-40B4-BE49-F238E27FC236}">
                    <a16:creationId xmlns:a16="http://schemas.microsoft.com/office/drawing/2014/main" id="{CB87E950-170D-4345-9A40-A5F811961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3088"/>
                <a:ext cx="43" cy="46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26" name="Freeform 1128">
                <a:extLst>
                  <a:ext uri="{FF2B5EF4-FFF2-40B4-BE49-F238E27FC236}">
                    <a16:creationId xmlns:a16="http://schemas.microsoft.com/office/drawing/2014/main" id="{2FBA25BF-643C-4A18-994A-7DC1D62A1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7" y="3039"/>
                <a:ext cx="33" cy="66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27" name="Freeform 1129">
                <a:extLst>
                  <a:ext uri="{FF2B5EF4-FFF2-40B4-BE49-F238E27FC236}">
                    <a16:creationId xmlns:a16="http://schemas.microsoft.com/office/drawing/2014/main" id="{3DEA989D-FFCB-40AB-9295-B385E748B6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2" y="3055"/>
                <a:ext cx="33" cy="50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28" name="Freeform 1130">
                <a:extLst>
                  <a:ext uri="{FF2B5EF4-FFF2-40B4-BE49-F238E27FC236}">
                    <a16:creationId xmlns:a16="http://schemas.microsoft.com/office/drawing/2014/main" id="{D5F2C1BF-D8AE-4FAC-BBDA-FB38FA526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1" y="3006"/>
                <a:ext cx="63" cy="83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29" name="Freeform 1131">
                <a:extLst>
                  <a:ext uri="{FF2B5EF4-FFF2-40B4-BE49-F238E27FC236}">
                    <a16:creationId xmlns:a16="http://schemas.microsoft.com/office/drawing/2014/main" id="{87645200-82E9-479D-9903-6786D62F8A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6" y="2993"/>
                <a:ext cx="32" cy="61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30" name="Freeform 1132">
                <a:extLst>
                  <a:ext uri="{FF2B5EF4-FFF2-40B4-BE49-F238E27FC236}">
                    <a16:creationId xmlns:a16="http://schemas.microsoft.com/office/drawing/2014/main" id="{BEF62C2C-5B9A-4F76-824A-84677A843D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" y="2970"/>
                <a:ext cx="47" cy="69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631" name="Group 1133">
                <a:extLst>
                  <a:ext uri="{FF2B5EF4-FFF2-40B4-BE49-F238E27FC236}">
                    <a16:creationId xmlns:a16="http://schemas.microsoft.com/office/drawing/2014/main" id="{D422212D-286A-4804-B216-E013645796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67" y="3023"/>
                <a:ext cx="37" cy="43"/>
                <a:chOff x="1411" y="1258"/>
                <a:chExt cx="185" cy="188"/>
              </a:xfrm>
            </p:grpSpPr>
            <p:sp>
              <p:nvSpPr>
                <p:cNvPr id="633" name="Freeform 1134">
                  <a:extLst>
                    <a:ext uri="{FF2B5EF4-FFF2-40B4-BE49-F238E27FC236}">
                      <a16:creationId xmlns:a16="http://schemas.microsoft.com/office/drawing/2014/main" id="{441DBB7D-E2BF-4923-B55A-BDB496505A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34" name="Freeform 1135">
                  <a:extLst>
                    <a:ext uri="{FF2B5EF4-FFF2-40B4-BE49-F238E27FC236}">
                      <a16:creationId xmlns:a16="http://schemas.microsoft.com/office/drawing/2014/main" id="{68840FA2-79B1-4A50-9BA8-4533016492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35" name="Freeform 1136">
                  <a:extLst>
                    <a:ext uri="{FF2B5EF4-FFF2-40B4-BE49-F238E27FC236}">
                      <a16:creationId xmlns:a16="http://schemas.microsoft.com/office/drawing/2014/main" id="{EC520E60-1B4B-42E2-B658-DF19EFF3DA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36" name="Freeform 1137">
                  <a:extLst>
                    <a:ext uri="{FF2B5EF4-FFF2-40B4-BE49-F238E27FC236}">
                      <a16:creationId xmlns:a16="http://schemas.microsoft.com/office/drawing/2014/main" id="{20C58CAA-76F7-4F01-B08E-A2F01F308C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37" name="Freeform 1138">
                  <a:extLst>
                    <a:ext uri="{FF2B5EF4-FFF2-40B4-BE49-F238E27FC236}">
                      <a16:creationId xmlns:a16="http://schemas.microsoft.com/office/drawing/2014/main" id="{D0A43609-352E-4CF6-AC46-7ACAF03B8E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632" name="Freeform 1139">
                <a:extLst>
                  <a:ext uri="{FF2B5EF4-FFF2-40B4-BE49-F238E27FC236}">
                    <a16:creationId xmlns:a16="http://schemas.microsoft.com/office/drawing/2014/main" id="{57B67BC8-D43D-4EDD-B4E1-9B621B23B4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3" y="2969"/>
                <a:ext cx="6" cy="3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638" name="Group 1119">
              <a:extLst>
                <a:ext uri="{FF2B5EF4-FFF2-40B4-BE49-F238E27FC236}">
                  <a16:creationId xmlns:a16="http://schemas.microsoft.com/office/drawing/2014/main" id="{C8C393CA-B21E-45D8-BC0C-016EADB715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29464" y="3593493"/>
              <a:ext cx="212725" cy="517525"/>
              <a:chOff x="3915" y="2962"/>
              <a:chExt cx="134" cy="326"/>
            </a:xfrm>
          </p:grpSpPr>
          <p:sp>
            <p:nvSpPr>
              <p:cNvPr id="639" name="Freeform 1120">
                <a:extLst>
                  <a:ext uri="{FF2B5EF4-FFF2-40B4-BE49-F238E27FC236}">
                    <a16:creationId xmlns:a16="http://schemas.microsoft.com/office/drawing/2014/main" id="{98F9F29B-BD46-4748-8118-FB6F285750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6" y="2992"/>
                <a:ext cx="108" cy="296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40" name="Freeform 1121">
                <a:extLst>
                  <a:ext uri="{FF2B5EF4-FFF2-40B4-BE49-F238E27FC236}">
                    <a16:creationId xmlns:a16="http://schemas.microsoft.com/office/drawing/2014/main" id="{7463A72A-20F5-4052-BE5E-0CB953304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" y="3102"/>
                <a:ext cx="30" cy="168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41" name="Freeform 1122">
                <a:extLst>
                  <a:ext uri="{FF2B5EF4-FFF2-40B4-BE49-F238E27FC236}">
                    <a16:creationId xmlns:a16="http://schemas.microsoft.com/office/drawing/2014/main" id="{E4D7CA37-B5F0-4FF8-B1DC-14FE562EF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3102"/>
                <a:ext cx="31" cy="119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42" name="AutoShape 1123">
                <a:extLst>
                  <a:ext uri="{FF2B5EF4-FFF2-40B4-BE49-F238E27FC236}">
                    <a16:creationId xmlns:a16="http://schemas.microsoft.com/office/drawing/2014/main" id="{A651D71D-E67B-4DF4-82B8-27FA585BE8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5" y="2964"/>
                <a:ext cx="134" cy="167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43" name="Freeform 1124">
                <a:extLst>
                  <a:ext uri="{FF2B5EF4-FFF2-40B4-BE49-F238E27FC236}">
                    <a16:creationId xmlns:a16="http://schemas.microsoft.com/office/drawing/2014/main" id="{8BAFF549-7D5F-4B8E-986D-0B408932A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" y="2977"/>
                <a:ext cx="96" cy="130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44" name="Freeform 1125">
                <a:extLst>
                  <a:ext uri="{FF2B5EF4-FFF2-40B4-BE49-F238E27FC236}">
                    <a16:creationId xmlns:a16="http://schemas.microsoft.com/office/drawing/2014/main" id="{FB940ED6-4935-440D-B0D9-B3329CD1F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5" y="3090"/>
                <a:ext cx="42" cy="36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45" name="Freeform 1126">
                <a:extLst>
                  <a:ext uri="{FF2B5EF4-FFF2-40B4-BE49-F238E27FC236}">
                    <a16:creationId xmlns:a16="http://schemas.microsoft.com/office/drawing/2014/main" id="{FF51007B-039B-4B74-9CEA-51B2CB3DA1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" y="2962"/>
                <a:ext cx="66" cy="47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46" name="Freeform 1127">
                <a:extLst>
                  <a:ext uri="{FF2B5EF4-FFF2-40B4-BE49-F238E27FC236}">
                    <a16:creationId xmlns:a16="http://schemas.microsoft.com/office/drawing/2014/main" id="{66B30BA0-4709-4BCB-A874-D0920D59B8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3088"/>
                <a:ext cx="43" cy="46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47" name="Freeform 1128">
                <a:extLst>
                  <a:ext uri="{FF2B5EF4-FFF2-40B4-BE49-F238E27FC236}">
                    <a16:creationId xmlns:a16="http://schemas.microsoft.com/office/drawing/2014/main" id="{95105050-4557-4422-9244-D248E612C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7" y="3039"/>
                <a:ext cx="33" cy="66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48" name="Freeform 1129">
                <a:extLst>
                  <a:ext uri="{FF2B5EF4-FFF2-40B4-BE49-F238E27FC236}">
                    <a16:creationId xmlns:a16="http://schemas.microsoft.com/office/drawing/2014/main" id="{B95ADFF9-2C16-46FB-8022-813064A521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2" y="3055"/>
                <a:ext cx="33" cy="50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49" name="Freeform 1130">
                <a:extLst>
                  <a:ext uri="{FF2B5EF4-FFF2-40B4-BE49-F238E27FC236}">
                    <a16:creationId xmlns:a16="http://schemas.microsoft.com/office/drawing/2014/main" id="{8A79AFCC-1F3E-409A-A648-FA19D69D6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1" y="3006"/>
                <a:ext cx="63" cy="83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50" name="Freeform 1131">
                <a:extLst>
                  <a:ext uri="{FF2B5EF4-FFF2-40B4-BE49-F238E27FC236}">
                    <a16:creationId xmlns:a16="http://schemas.microsoft.com/office/drawing/2014/main" id="{20FF8B63-7930-46DD-B4DB-070C4C57D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6" y="2993"/>
                <a:ext cx="32" cy="61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51" name="Freeform 1132">
                <a:extLst>
                  <a:ext uri="{FF2B5EF4-FFF2-40B4-BE49-F238E27FC236}">
                    <a16:creationId xmlns:a16="http://schemas.microsoft.com/office/drawing/2014/main" id="{55128EBE-9B22-4810-AE1D-D31286533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" y="2970"/>
                <a:ext cx="47" cy="69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652" name="Group 1133">
                <a:extLst>
                  <a:ext uri="{FF2B5EF4-FFF2-40B4-BE49-F238E27FC236}">
                    <a16:creationId xmlns:a16="http://schemas.microsoft.com/office/drawing/2014/main" id="{E76312B2-4A2C-4E82-8BDB-AAF610D39D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67" y="3023"/>
                <a:ext cx="37" cy="43"/>
                <a:chOff x="1411" y="1258"/>
                <a:chExt cx="185" cy="188"/>
              </a:xfrm>
            </p:grpSpPr>
            <p:sp>
              <p:nvSpPr>
                <p:cNvPr id="654" name="Freeform 1134">
                  <a:extLst>
                    <a:ext uri="{FF2B5EF4-FFF2-40B4-BE49-F238E27FC236}">
                      <a16:creationId xmlns:a16="http://schemas.microsoft.com/office/drawing/2014/main" id="{33359CA4-FEA5-4A3B-9DAD-DF427E7995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55" name="Freeform 1135">
                  <a:extLst>
                    <a:ext uri="{FF2B5EF4-FFF2-40B4-BE49-F238E27FC236}">
                      <a16:creationId xmlns:a16="http://schemas.microsoft.com/office/drawing/2014/main" id="{FA1CD62C-7073-4FA0-B099-ADFCA80FB3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56" name="Freeform 1136">
                  <a:extLst>
                    <a:ext uri="{FF2B5EF4-FFF2-40B4-BE49-F238E27FC236}">
                      <a16:creationId xmlns:a16="http://schemas.microsoft.com/office/drawing/2014/main" id="{7E40EB18-C5AF-4306-9B98-0D1F5A25DE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57" name="Freeform 1137">
                  <a:extLst>
                    <a:ext uri="{FF2B5EF4-FFF2-40B4-BE49-F238E27FC236}">
                      <a16:creationId xmlns:a16="http://schemas.microsoft.com/office/drawing/2014/main" id="{94C86363-C966-4710-8422-8B0C46DB5A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58" name="Freeform 1138">
                  <a:extLst>
                    <a:ext uri="{FF2B5EF4-FFF2-40B4-BE49-F238E27FC236}">
                      <a16:creationId xmlns:a16="http://schemas.microsoft.com/office/drawing/2014/main" id="{F8AF88BF-6ED1-4CC1-A1D3-F1F132F537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653" name="Freeform 1139">
                <a:extLst>
                  <a:ext uri="{FF2B5EF4-FFF2-40B4-BE49-F238E27FC236}">
                    <a16:creationId xmlns:a16="http://schemas.microsoft.com/office/drawing/2014/main" id="{852D8149-FB78-4346-A19C-E813905F98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3" y="2969"/>
                <a:ext cx="6" cy="3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659" name="Group 1119">
              <a:extLst>
                <a:ext uri="{FF2B5EF4-FFF2-40B4-BE49-F238E27FC236}">
                  <a16:creationId xmlns:a16="http://schemas.microsoft.com/office/drawing/2014/main" id="{45BFB81C-7ED1-4A4C-9FD6-40681D981D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02625" y="3593493"/>
              <a:ext cx="212725" cy="517525"/>
              <a:chOff x="3915" y="2962"/>
              <a:chExt cx="134" cy="326"/>
            </a:xfrm>
          </p:grpSpPr>
          <p:sp>
            <p:nvSpPr>
              <p:cNvPr id="660" name="Freeform 1120">
                <a:extLst>
                  <a:ext uri="{FF2B5EF4-FFF2-40B4-BE49-F238E27FC236}">
                    <a16:creationId xmlns:a16="http://schemas.microsoft.com/office/drawing/2014/main" id="{64D35533-072D-47DA-8E45-3B766FCB7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6" y="2992"/>
                <a:ext cx="108" cy="296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61" name="Freeform 1121">
                <a:extLst>
                  <a:ext uri="{FF2B5EF4-FFF2-40B4-BE49-F238E27FC236}">
                    <a16:creationId xmlns:a16="http://schemas.microsoft.com/office/drawing/2014/main" id="{7BED635C-85CB-48A3-8B12-DEABA58ED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" y="3102"/>
                <a:ext cx="30" cy="168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62" name="Freeform 1122">
                <a:extLst>
                  <a:ext uri="{FF2B5EF4-FFF2-40B4-BE49-F238E27FC236}">
                    <a16:creationId xmlns:a16="http://schemas.microsoft.com/office/drawing/2014/main" id="{E3D28AB4-0186-40CD-85FC-107F3FE9E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3102"/>
                <a:ext cx="31" cy="119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63" name="AutoShape 1123">
                <a:extLst>
                  <a:ext uri="{FF2B5EF4-FFF2-40B4-BE49-F238E27FC236}">
                    <a16:creationId xmlns:a16="http://schemas.microsoft.com/office/drawing/2014/main" id="{0F62FBE2-977C-4F15-9782-F3CF3B5AB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5" y="2964"/>
                <a:ext cx="134" cy="167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64" name="Freeform 1124">
                <a:extLst>
                  <a:ext uri="{FF2B5EF4-FFF2-40B4-BE49-F238E27FC236}">
                    <a16:creationId xmlns:a16="http://schemas.microsoft.com/office/drawing/2014/main" id="{9A573895-7A28-4496-9741-5F20E03CE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" y="2977"/>
                <a:ext cx="96" cy="130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65" name="Freeform 1125">
                <a:extLst>
                  <a:ext uri="{FF2B5EF4-FFF2-40B4-BE49-F238E27FC236}">
                    <a16:creationId xmlns:a16="http://schemas.microsoft.com/office/drawing/2014/main" id="{BD830D81-1E62-4ADD-8167-5952DE4E5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5" y="3090"/>
                <a:ext cx="42" cy="36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66" name="Freeform 1126">
                <a:extLst>
                  <a:ext uri="{FF2B5EF4-FFF2-40B4-BE49-F238E27FC236}">
                    <a16:creationId xmlns:a16="http://schemas.microsoft.com/office/drawing/2014/main" id="{0B95B3EB-50B9-41BF-AF9C-3327AEF7F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" y="2962"/>
                <a:ext cx="66" cy="47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67" name="Freeform 1127">
                <a:extLst>
                  <a:ext uri="{FF2B5EF4-FFF2-40B4-BE49-F238E27FC236}">
                    <a16:creationId xmlns:a16="http://schemas.microsoft.com/office/drawing/2014/main" id="{29067039-B0CD-47B6-B9F4-0C4FC8D8B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3088"/>
                <a:ext cx="43" cy="46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68" name="Freeform 1128">
                <a:extLst>
                  <a:ext uri="{FF2B5EF4-FFF2-40B4-BE49-F238E27FC236}">
                    <a16:creationId xmlns:a16="http://schemas.microsoft.com/office/drawing/2014/main" id="{C2F4CAE5-2A32-48F4-BDE1-C803A62F3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7" y="3039"/>
                <a:ext cx="33" cy="66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69" name="Freeform 1129">
                <a:extLst>
                  <a:ext uri="{FF2B5EF4-FFF2-40B4-BE49-F238E27FC236}">
                    <a16:creationId xmlns:a16="http://schemas.microsoft.com/office/drawing/2014/main" id="{AD57A932-ED22-4D64-8D03-BF7E077B7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2" y="3055"/>
                <a:ext cx="33" cy="50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70" name="Freeform 1130">
                <a:extLst>
                  <a:ext uri="{FF2B5EF4-FFF2-40B4-BE49-F238E27FC236}">
                    <a16:creationId xmlns:a16="http://schemas.microsoft.com/office/drawing/2014/main" id="{91C64BC0-2169-49B9-81C8-868C7C04C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1" y="3006"/>
                <a:ext cx="63" cy="83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71" name="Freeform 1131">
                <a:extLst>
                  <a:ext uri="{FF2B5EF4-FFF2-40B4-BE49-F238E27FC236}">
                    <a16:creationId xmlns:a16="http://schemas.microsoft.com/office/drawing/2014/main" id="{C6002D73-4ED0-4D9F-B80B-5457F19BC9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6" y="2993"/>
                <a:ext cx="32" cy="61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72" name="Freeform 1132">
                <a:extLst>
                  <a:ext uri="{FF2B5EF4-FFF2-40B4-BE49-F238E27FC236}">
                    <a16:creationId xmlns:a16="http://schemas.microsoft.com/office/drawing/2014/main" id="{C181423B-406A-4E00-BDC1-EE23048C68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" y="2970"/>
                <a:ext cx="47" cy="69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673" name="Group 1133">
                <a:extLst>
                  <a:ext uri="{FF2B5EF4-FFF2-40B4-BE49-F238E27FC236}">
                    <a16:creationId xmlns:a16="http://schemas.microsoft.com/office/drawing/2014/main" id="{13F7F62E-CD55-4641-93D2-E38AE4014A5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67" y="3023"/>
                <a:ext cx="37" cy="43"/>
                <a:chOff x="1411" y="1258"/>
                <a:chExt cx="185" cy="188"/>
              </a:xfrm>
            </p:grpSpPr>
            <p:sp>
              <p:nvSpPr>
                <p:cNvPr id="675" name="Freeform 1134">
                  <a:extLst>
                    <a:ext uri="{FF2B5EF4-FFF2-40B4-BE49-F238E27FC236}">
                      <a16:creationId xmlns:a16="http://schemas.microsoft.com/office/drawing/2014/main" id="{1E8904CA-EC51-43CE-A0D3-6376D8F8D3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76" name="Freeform 1135">
                  <a:extLst>
                    <a:ext uri="{FF2B5EF4-FFF2-40B4-BE49-F238E27FC236}">
                      <a16:creationId xmlns:a16="http://schemas.microsoft.com/office/drawing/2014/main" id="{666F0146-FD7D-45A7-9321-20EDA61F2E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77" name="Freeform 1136">
                  <a:extLst>
                    <a:ext uri="{FF2B5EF4-FFF2-40B4-BE49-F238E27FC236}">
                      <a16:creationId xmlns:a16="http://schemas.microsoft.com/office/drawing/2014/main" id="{761D6F4F-5881-4381-8DF0-31E6FAC04B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78" name="Freeform 1137">
                  <a:extLst>
                    <a:ext uri="{FF2B5EF4-FFF2-40B4-BE49-F238E27FC236}">
                      <a16:creationId xmlns:a16="http://schemas.microsoft.com/office/drawing/2014/main" id="{F10CA7BC-0120-4EB5-9A14-6A258FB801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79" name="Freeform 1138">
                  <a:extLst>
                    <a:ext uri="{FF2B5EF4-FFF2-40B4-BE49-F238E27FC236}">
                      <a16:creationId xmlns:a16="http://schemas.microsoft.com/office/drawing/2014/main" id="{9561AA83-4E81-4F42-8640-921841F1D7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674" name="Freeform 1139">
                <a:extLst>
                  <a:ext uri="{FF2B5EF4-FFF2-40B4-BE49-F238E27FC236}">
                    <a16:creationId xmlns:a16="http://schemas.microsoft.com/office/drawing/2014/main" id="{754D5473-BC85-4954-A8B4-D539A82BE6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3" y="2969"/>
                <a:ext cx="6" cy="3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680" name="Group 1119">
              <a:extLst>
                <a:ext uri="{FF2B5EF4-FFF2-40B4-BE49-F238E27FC236}">
                  <a16:creationId xmlns:a16="http://schemas.microsoft.com/office/drawing/2014/main" id="{76FA463B-597A-474F-9D74-A85AA3F203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29464" y="4259820"/>
              <a:ext cx="212725" cy="517525"/>
              <a:chOff x="3915" y="2962"/>
              <a:chExt cx="134" cy="326"/>
            </a:xfrm>
          </p:grpSpPr>
          <p:sp>
            <p:nvSpPr>
              <p:cNvPr id="681" name="Freeform 1120">
                <a:extLst>
                  <a:ext uri="{FF2B5EF4-FFF2-40B4-BE49-F238E27FC236}">
                    <a16:creationId xmlns:a16="http://schemas.microsoft.com/office/drawing/2014/main" id="{492CCEFC-28A5-48E9-8AB4-80309F733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6" y="2992"/>
                <a:ext cx="108" cy="296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82" name="Freeform 1121">
                <a:extLst>
                  <a:ext uri="{FF2B5EF4-FFF2-40B4-BE49-F238E27FC236}">
                    <a16:creationId xmlns:a16="http://schemas.microsoft.com/office/drawing/2014/main" id="{5EC1C779-438E-429A-B7B5-B699EEFE1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" y="3102"/>
                <a:ext cx="30" cy="168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83" name="Freeform 1122">
                <a:extLst>
                  <a:ext uri="{FF2B5EF4-FFF2-40B4-BE49-F238E27FC236}">
                    <a16:creationId xmlns:a16="http://schemas.microsoft.com/office/drawing/2014/main" id="{AC339D34-AE74-4E59-BAE6-D9EC9F0E3C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3102"/>
                <a:ext cx="31" cy="119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84" name="AutoShape 1123">
                <a:extLst>
                  <a:ext uri="{FF2B5EF4-FFF2-40B4-BE49-F238E27FC236}">
                    <a16:creationId xmlns:a16="http://schemas.microsoft.com/office/drawing/2014/main" id="{9FBB012B-B3F3-4F05-9121-12C594C407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5" y="2964"/>
                <a:ext cx="134" cy="167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85" name="Freeform 1124">
                <a:extLst>
                  <a:ext uri="{FF2B5EF4-FFF2-40B4-BE49-F238E27FC236}">
                    <a16:creationId xmlns:a16="http://schemas.microsoft.com/office/drawing/2014/main" id="{5A26E136-40B1-407B-8512-5CCCFC471E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" y="2977"/>
                <a:ext cx="96" cy="130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86" name="Freeform 1125">
                <a:extLst>
                  <a:ext uri="{FF2B5EF4-FFF2-40B4-BE49-F238E27FC236}">
                    <a16:creationId xmlns:a16="http://schemas.microsoft.com/office/drawing/2014/main" id="{45A3AF29-6063-4B04-A1BE-85B10C4A7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5" y="3090"/>
                <a:ext cx="42" cy="36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87" name="Freeform 1126">
                <a:extLst>
                  <a:ext uri="{FF2B5EF4-FFF2-40B4-BE49-F238E27FC236}">
                    <a16:creationId xmlns:a16="http://schemas.microsoft.com/office/drawing/2014/main" id="{C8F15DB8-B993-45C4-9ADE-6A5DA54647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" y="2962"/>
                <a:ext cx="66" cy="47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88" name="Freeform 1127">
                <a:extLst>
                  <a:ext uri="{FF2B5EF4-FFF2-40B4-BE49-F238E27FC236}">
                    <a16:creationId xmlns:a16="http://schemas.microsoft.com/office/drawing/2014/main" id="{2A3D999F-D325-40C6-894F-2794675B1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3088"/>
                <a:ext cx="43" cy="46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89" name="Freeform 1128">
                <a:extLst>
                  <a:ext uri="{FF2B5EF4-FFF2-40B4-BE49-F238E27FC236}">
                    <a16:creationId xmlns:a16="http://schemas.microsoft.com/office/drawing/2014/main" id="{3AB99D8C-699A-4EA5-B410-42C01C0BDB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7" y="3039"/>
                <a:ext cx="33" cy="66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90" name="Freeform 1129">
                <a:extLst>
                  <a:ext uri="{FF2B5EF4-FFF2-40B4-BE49-F238E27FC236}">
                    <a16:creationId xmlns:a16="http://schemas.microsoft.com/office/drawing/2014/main" id="{7D67872B-4B87-4A19-80F2-3BB593F56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2" y="3055"/>
                <a:ext cx="33" cy="50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91" name="Freeform 1130">
                <a:extLst>
                  <a:ext uri="{FF2B5EF4-FFF2-40B4-BE49-F238E27FC236}">
                    <a16:creationId xmlns:a16="http://schemas.microsoft.com/office/drawing/2014/main" id="{3EBCDA00-0E6F-434B-A567-BB12B8010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1" y="3006"/>
                <a:ext cx="63" cy="83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92" name="Freeform 1131">
                <a:extLst>
                  <a:ext uri="{FF2B5EF4-FFF2-40B4-BE49-F238E27FC236}">
                    <a16:creationId xmlns:a16="http://schemas.microsoft.com/office/drawing/2014/main" id="{C8DED7E5-8CD1-4971-A4F0-071BB3283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6" y="2993"/>
                <a:ext cx="32" cy="61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93" name="Freeform 1132">
                <a:extLst>
                  <a:ext uri="{FF2B5EF4-FFF2-40B4-BE49-F238E27FC236}">
                    <a16:creationId xmlns:a16="http://schemas.microsoft.com/office/drawing/2014/main" id="{14768593-12A0-49E5-B65B-1F829D93F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" y="2970"/>
                <a:ext cx="47" cy="69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694" name="Group 1133">
                <a:extLst>
                  <a:ext uri="{FF2B5EF4-FFF2-40B4-BE49-F238E27FC236}">
                    <a16:creationId xmlns:a16="http://schemas.microsoft.com/office/drawing/2014/main" id="{5C501115-2D72-4CD7-8ED5-8F60A30FC41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67" y="3023"/>
                <a:ext cx="37" cy="43"/>
                <a:chOff x="1411" y="1258"/>
                <a:chExt cx="185" cy="188"/>
              </a:xfrm>
            </p:grpSpPr>
            <p:sp>
              <p:nvSpPr>
                <p:cNvPr id="696" name="Freeform 1134">
                  <a:extLst>
                    <a:ext uri="{FF2B5EF4-FFF2-40B4-BE49-F238E27FC236}">
                      <a16:creationId xmlns:a16="http://schemas.microsoft.com/office/drawing/2014/main" id="{545B7DDC-CFC0-470B-AFD0-2759E0EF39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97" name="Freeform 1135">
                  <a:extLst>
                    <a:ext uri="{FF2B5EF4-FFF2-40B4-BE49-F238E27FC236}">
                      <a16:creationId xmlns:a16="http://schemas.microsoft.com/office/drawing/2014/main" id="{7888716A-AFB7-4774-B66E-B2569C1FD8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98" name="Freeform 1136">
                  <a:extLst>
                    <a:ext uri="{FF2B5EF4-FFF2-40B4-BE49-F238E27FC236}">
                      <a16:creationId xmlns:a16="http://schemas.microsoft.com/office/drawing/2014/main" id="{9903DF00-9FEB-4203-B02C-D2A29BE353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99" name="Freeform 1137">
                  <a:extLst>
                    <a:ext uri="{FF2B5EF4-FFF2-40B4-BE49-F238E27FC236}">
                      <a16:creationId xmlns:a16="http://schemas.microsoft.com/office/drawing/2014/main" id="{EC5D36B6-BEDB-4B83-8F37-EDB22AED47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00" name="Freeform 1138">
                  <a:extLst>
                    <a:ext uri="{FF2B5EF4-FFF2-40B4-BE49-F238E27FC236}">
                      <a16:creationId xmlns:a16="http://schemas.microsoft.com/office/drawing/2014/main" id="{71F38334-E508-4592-AEF9-F4C964A3E3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695" name="Freeform 1139">
                <a:extLst>
                  <a:ext uri="{FF2B5EF4-FFF2-40B4-BE49-F238E27FC236}">
                    <a16:creationId xmlns:a16="http://schemas.microsoft.com/office/drawing/2014/main" id="{9B0A2957-B500-4BFA-B719-33B66D14F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3" y="2969"/>
                <a:ext cx="6" cy="3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701" name="Group 1119">
              <a:extLst>
                <a:ext uri="{FF2B5EF4-FFF2-40B4-BE49-F238E27FC236}">
                  <a16:creationId xmlns:a16="http://schemas.microsoft.com/office/drawing/2014/main" id="{800B4CFB-F731-4BF1-A8A3-840C4F776A8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81485" y="4898949"/>
              <a:ext cx="212725" cy="517525"/>
              <a:chOff x="3915" y="2962"/>
              <a:chExt cx="134" cy="326"/>
            </a:xfrm>
          </p:grpSpPr>
          <p:sp>
            <p:nvSpPr>
              <p:cNvPr id="702" name="Freeform 1120">
                <a:extLst>
                  <a:ext uri="{FF2B5EF4-FFF2-40B4-BE49-F238E27FC236}">
                    <a16:creationId xmlns:a16="http://schemas.microsoft.com/office/drawing/2014/main" id="{5A268C80-89C2-4528-8C92-065B94247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6" y="2992"/>
                <a:ext cx="108" cy="296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03" name="Freeform 1121">
                <a:extLst>
                  <a:ext uri="{FF2B5EF4-FFF2-40B4-BE49-F238E27FC236}">
                    <a16:creationId xmlns:a16="http://schemas.microsoft.com/office/drawing/2014/main" id="{E25CF17D-A8A0-4A6A-81AD-9A57AFFD8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" y="3102"/>
                <a:ext cx="30" cy="168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04" name="Freeform 1122">
                <a:extLst>
                  <a:ext uri="{FF2B5EF4-FFF2-40B4-BE49-F238E27FC236}">
                    <a16:creationId xmlns:a16="http://schemas.microsoft.com/office/drawing/2014/main" id="{653C6EC2-CC04-48FB-B054-0A6F691FA6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3102"/>
                <a:ext cx="31" cy="119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05" name="AutoShape 1123">
                <a:extLst>
                  <a:ext uri="{FF2B5EF4-FFF2-40B4-BE49-F238E27FC236}">
                    <a16:creationId xmlns:a16="http://schemas.microsoft.com/office/drawing/2014/main" id="{C7430D8A-3155-40AC-B409-7573A0BA2E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5" y="2964"/>
                <a:ext cx="134" cy="167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06" name="Freeform 1124">
                <a:extLst>
                  <a:ext uri="{FF2B5EF4-FFF2-40B4-BE49-F238E27FC236}">
                    <a16:creationId xmlns:a16="http://schemas.microsoft.com/office/drawing/2014/main" id="{6BB67AED-F9CC-433A-A2F5-FFC3877AE7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" y="2977"/>
                <a:ext cx="96" cy="130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07" name="Freeform 1125">
                <a:extLst>
                  <a:ext uri="{FF2B5EF4-FFF2-40B4-BE49-F238E27FC236}">
                    <a16:creationId xmlns:a16="http://schemas.microsoft.com/office/drawing/2014/main" id="{237B14E9-DCA4-4B4A-82F2-7DF04B4CF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5" y="3090"/>
                <a:ext cx="42" cy="36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08" name="Freeform 1126">
                <a:extLst>
                  <a:ext uri="{FF2B5EF4-FFF2-40B4-BE49-F238E27FC236}">
                    <a16:creationId xmlns:a16="http://schemas.microsoft.com/office/drawing/2014/main" id="{9D636E27-E215-475E-891C-F5625CEFF2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" y="2962"/>
                <a:ext cx="66" cy="47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09" name="Freeform 1127">
                <a:extLst>
                  <a:ext uri="{FF2B5EF4-FFF2-40B4-BE49-F238E27FC236}">
                    <a16:creationId xmlns:a16="http://schemas.microsoft.com/office/drawing/2014/main" id="{EEB41D8C-C927-46E2-BB8F-9434AD6DAE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3088"/>
                <a:ext cx="43" cy="46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10" name="Freeform 1128">
                <a:extLst>
                  <a:ext uri="{FF2B5EF4-FFF2-40B4-BE49-F238E27FC236}">
                    <a16:creationId xmlns:a16="http://schemas.microsoft.com/office/drawing/2014/main" id="{1D3F2A35-A73A-4C7A-A252-943ADF3E1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7" y="3039"/>
                <a:ext cx="33" cy="66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11" name="Freeform 1129">
                <a:extLst>
                  <a:ext uri="{FF2B5EF4-FFF2-40B4-BE49-F238E27FC236}">
                    <a16:creationId xmlns:a16="http://schemas.microsoft.com/office/drawing/2014/main" id="{C5F9F51B-7BA1-4EB4-BA6F-0D041670D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2" y="3055"/>
                <a:ext cx="33" cy="50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12" name="Freeform 1130">
                <a:extLst>
                  <a:ext uri="{FF2B5EF4-FFF2-40B4-BE49-F238E27FC236}">
                    <a16:creationId xmlns:a16="http://schemas.microsoft.com/office/drawing/2014/main" id="{392BAA0F-D073-4EAD-A780-CDAB6313A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1" y="3006"/>
                <a:ext cx="63" cy="83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13" name="Freeform 1131">
                <a:extLst>
                  <a:ext uri="{FF2B5EF4-FFF2-40B4-BE49-F238E27FC236}">
                    <a16:creationId xmlns:a16="http://schemas.microsoft.com/office/drawing/2014/main" id="{D1A474A6-7778-4AAA-8E59-7E5CE550B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6" y="2993"/>
                <a:ext cx="32" cy="61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714" name="Freeform 1132">
                <a:extLst>
                  <a:ext uri="{FF2B5EF4-FFF2-40B4-BE49-F238E27FC236}">
                    <a16:creationId xmlns:a16="http://schemas.microsoft.com/office/drawing/2014/main" id="{FF0A2572-9AF2-4BB4-8C84-4237E0282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" y="2970"/>
                <a:ext cx="47" cy="69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715" name="Group 1133">
                <a:extLst>
                  <a:ext uri="{FF2B5EF4-FFF2-40B4-BE49-F238E27FC236}">
                    <a16:creationId xmlns:a16="http://schemas.microsoft.com/office/drawing/2014/main" id="{4A93578A-BF96-4958-BB8A-E8D21DD8376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67" y="3023"/>
                <a:ext cx="37" cy="43"/>
                <a:chOff x="1411" y="1258"/>
                <a:chExt cx="185" cy="188"/>
              </a:xfrm>
            </p:grpSpPr>
            <p:sp>
              <p:nvSpPr>
                <p:cNvPr id="717" name="Freeform 1134">
                  <a:extLst>
                    <a:ext uri="{FF2B5EF4-FFF2-40B4-BE49-F238E27FC236}">
                      <a16:creationId xmlns:a16="http://schemas.microsoft.com/office/drawing/2014/main" id="{933895CD-95DF-4021-8DEC-2EE5B8FC67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18" name="Freeform 1135">
                  <a:extLst>
                    <a:ext uri="{FF2B5EF4-FFF2-40B4-BE49-F238E27FC236}">
                      <a16:creationId xmlns:a16="http://schemas.microsoft.com/office/drawing/2014/main" id="{B945FF22-2F08-4F8F-8EE3-C6056DF5B7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19" name="Freeform 1136">
                  <a:extLst>
                    <a:ext uri="{FF2B5EF4-FFF2-40B4-BE49-F238E27FC236}">
                      <a16:creationId xmlns:a16="http://schemas.microsoft.com/office/drawing/2014/main" id="{69660635-FC3D-4DEA-B44C-E64389E17F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20" name="Freeform 1137">
                  <a:extLst>
                    <a:ext uri="{FF2B5EF4-FFF2-40B4-BE49-F238E27FC236}">
                      <a16:creationId xmlns:a16="http://schemas.microsoft.com/office/drawing/2014/main" id="{35E51855-F025-4634-A38E-0A07DC4394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21" name="Freeform 1138">
                  <a:extLst>
                    <a:ext uri="{FF2B5EF4-FFF2-40B4-BE49-F238E27FC236}">
                      <a16:creationId xmlns:a16="http://schemas.microsoft.com/office/drawing/2014/main" id="{9C300FEF-77BD-4FFB-9904-A4F86B273C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716" name="Freeform 1139">
                <a:extLst>
                  <a:ext uri="{FF2B5EF4-FFF2-40B4-BE49-F238E27FC236}">
                    <a16:creationId xmlns:a16="http://schemas.microsoft.com/office/drawing/2014/main" id="{355AE346-E6C8-4A5F-9063-900F57AEC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3" y="2969"/>
                <a:ext cx="6" cy="3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806" name="Group 958">
              <a:extLst>
                <a:ext uri="{FF2B5EF4-FFF2-40B4-BE49-F238E27FC236}">
                  <a16:creationId xmlns:a16="http://schemas.microsoft.com/office/drawing/2014/main" id="{2817DBFF-7C6F-4836-B467-94B1FD2F87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93951" y="3604334"/>
              <a:ext cx="212725" cy="517525"/>
              <a:chOff x="1146" y="996"/>
              <a:chExt cx="678" cy="1404"/>
            </a:xfrm>
          </p:grpSpPr>
          <p:sp>
            <p:nvSpPr>
              <p:cNvPr id="807" name="Freeform 959">
                <a:extLst>
                  <a:ext uri="{FF2B5EF4-FFF2-40B4-BE49-F238E27FC236}">
                    <a16:creationId xmlns:a16="http://schemas.microsoft.com/office/drawing/2014/main" id="{3832A140-2CE1-49FC-810C-6B1E5DB940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" y="1125"/>
                <a:ext cx="549" cy="1275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08" name="Freeform 960">
                <a:extLst>
                  <a:ext uri="{FF2B5EF4-FFF2-40B4-BE49-F238E27FC236}">
                    <a16:creationId xmlns:a16="http://schemas.microsoft.com/office/drawing/2014/main" id="{60F0B129-4983-49A7-9F6C-FF3760AD19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4" y="1601"/>
                <a:ext cx="152" cy="720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09" name="Freeform 961">
                <a:extLst>
                  <a:ext uri="{FF2B5EF4-FFF2-40B4-BE49-F238E27FC236}">
                    <a16:creationId xmlns:a16="http://schemas.microsoft.com/office/drawing/2014/main" id="{914AF255-7B30-497D-A295-265635E35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3" y="1601"/>
                <a:ext cx="161" cy="509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10" name="AutoShape 962">
                <a:extLst>
                  <a:ext uri="{FF2B5EF4-FFF2-40B4-BE49-F238E27FC236}">
                    <a16:creationId xmlns:a16="http://schemas.microsoft.com/office/drawing/2014/main" id="{0FBF51D2-25E8-494F-BFC9-664D5A34C9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1005"/>
                <a:ext cx="678" cy="720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11" name="Freeform 963">
                <a:extLst>
                  <a:ext uri="{FF2B5EF4-FFF2-40B4-BE49-F238E27FC236}">
                    <a16:creationId xmlns:a16="http://schemas.microsoft.com/office/drawing/2014/main" id="{4E3206F9-EE4D-4A6B-A0D0-8830CFA19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" y="1061"/>
                <a:ext cx="484" cy="558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12" name="Freeform 964">
                <a:extLst>
                  <a:ext uri="{FF2B5EF4-FFF2-40B4-BE49-F238E27FC236}">
                    <a16:creationId xmlns:a16="http://schemas.microsoft.com/office/drawing/2014/main" id="{F39328A0-828E-45FF-85BD-38C3A9709B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2" y="1547"/>
                <a:ext cx="213" cy="156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13" name="Freeform 965">
                <a:extLst>
                  <a:ext uri="{FF2B5EF4-FFF2-40B4-BE49-F238E27FC236}">
                    <a16:creationId xmlns:a16="http://schemas.microsoft.com/office/drawing/2014/main" id="{5333E644-C03B-47EA-9B6A-FAD41987E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1" y="996"/>
                <a:ext cx="330" cy="202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14" name="Freeform 966">
                <a:extLst>
                  <a:ext uri="{FF2B5EF4-FFF2-40B4-BE49-F238E27FC236}">
                    <a16:creationId xmlns:a16="http://schemas.microsoft.com/office/drawing/2014/main" id="{CC472C47-494C-4346-A7B0-96E7EAB57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" y="1537"/>
                <a:ext cx="218" cy="201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15" name="Freeform 967">
                <a:extLst>
                  <a:ext uri="{FF2B5EF4-FFF2-40B4-BE49-F238E27FC236}">
                    <a16:creationId xmlns:a16="http://schemas.microsoft.com/office/drawing/2014/main" id="{160B3D1F-6963-48AD-A1E6-AC151FD69F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5" y="1329"/>
                <a:ext cx="167" cy="284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16" name="Freeform 968">
                <a:extLst>
                  <a:ext uri="{FF2B5EF4-FFF2-40B4-BE49-F238E27FC236}">
                    <a16:creationId xmlns:a16="http://schemas.microsoft.com/office/drawing/2014/main" id="{C4EB5896-68F9-4233-BEAC-4B0E66ADE1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1397"/>
                <a:ext cx="167" cy="216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17" name="Freeform 969">
                <a:extLst>
                  <a:ext uri="{FF2B5EF4-FFF2-40B4-BE49-F238E27FC236}">
                    <a16:creationId xmlns:a16="http://schemas.microsoft.com/office/drawing/2014/main" id="{F5C3970C-96AD-4DC8-9A05-2BF3BBDB7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8" y="1184"/>
                <a:ext cx="320" cy="361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18" name="Freeform 970">
                <a:extLst>
                  <a:ext uri="{FF2B5EF4-FFF2-40B4-BE49-F238E27FC236}">
                    <a16:creationId xmlns:a16="http://schemas.microsoft.com/office/drawing/2014/main" id="{B0001B18-C868-4DC8-904A-ED2693F0E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9" y="1129"/>
                <a:ext cx="159" cy="263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19" name="Freeform 971">
                <a:extLst>
                  <a:ext uri="{FF2B5EF4-FFF2-40B4-BE49-F238E27FC236}">
                    <a16:creationId xmlns:a16="http://schemas.microsoft.com/office/drawing/2014/main" id="{D6E088C1-15F4-4EB7-81C8-C0C5CA446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" y="1031"/>
                <a:ext cx="237" cy="298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820" name="Group 972">
                <a:extLst>
                  <a:ext uri="{FF2B5EF4-FFF2-40B4-BE49-F238E27FC236}">
                    <a16:creationId xmlns:a16="http://schemas.microsoft.com/office/drawing/2014/main" id="{A60FF446-8E22-4104-A1F7-1FDE7CB8087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1" y="1258"/>
                <a:ext cx="185" cy="188"/>
                <a:chOff x="1411" y="1258"/>
                <a:chExt cx="185" cy="188"/>
              </a:xfrm>
            </p:grpSpPr>
            <p:sp>
              <p:nvSpPr>
                <p:cNvPr id="822" name="Freeform 973">
                  <a:extLst>
                    <a:ext uri="{FF2B5EF4-FFF2-40B4-BE49-F238E27FC236}">
                      <a16:creationId xmlns:a16="http://schemas.microsoft.com/office/drawing/2014/main" id="{42B5A422-AEA9-4720-B7CD-0E081CD090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23" name="Freeform 974">
                  <a:extLst>
                    <a:ext uri="{FF2B5EF4-FFF2-40B4-BE49-F238E27FC236}">
                      <a16:creationId xmlns:a16="http://schemas.microsoft.com/office/drawing/2014/main" id="{FE05E5E5-2427-4974-8590-C08ADC5275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24" name="Freeform 975">
                  <a:extLst>
                    <a:ext uri="{FF2B5EF4-FFF2-40B4-BE49-F238E27FC236}">
                      <a16:creationId xmlns:a16="http://schemas.microsoft.com/office/drawing/2014/main" id="{889778A3-B57D-4173-A842-D7BA33728D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25" name="Freeform 976">
                  <a:extLst>
                    <a:ext uri="{FF2B5EF4-FFF2-40B4-BE49-F238E27FC236}">
                      <a16:creationId xmlns:a16="http://schemas.microsoft.com/office/drawing/2014/main" id="{5EAEBC2A-1B3B-4CD0-B777-D3C7D75602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26" name="Freeform 977">
                  <a:extLst>
                    <a:ext uri="{FF2B5EF4-FFF2-40B4-BE49-F238E27FC236}">
                      <a16:creationId xmlns:a16="http://schemas.microsoft.com/office/drawing/2014/main" id="{A5A76317-7BA8-42A4-9731-09AB6959CF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821" name="Freeform 978">
                <a:extLst>
                  <a:ext uri="{FF2B5EF4-FFF2-40B4-BE49-F238E27FC236}">
                    <a16:creationId xmlns:a16="http://schemas.microsoft.com/office/drawing/2014/main" id="{32E80F29-ABC3-4495-9F3C-5D6E4BF098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3" y="1024"/>
                <a:ext cx="28" cy="14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827" name="Group 958">
              <a:extLst>
                <a:ext uri="{FF2B5EF4-FFF2-40B4-BE49-F238E27FC236}">
                  <a16:creationId xmlns:a16="http://schemas.microsoft.com/office/drawing/2014/main" id="{FC3EDA2A-04CC-4992-ACD8-BBE4E2C506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74312" y="3604334"/>
              <a:ext cx="212725" cy="517525"/>
              <a:chOff x="1146" y="996"/>
              <a:chExt cx="678" cy="1404"/>
            </a:xfrm>
          </p:grpSpPr>
          <p:sp>
            <p:nvSpPr>
              <p:cNvPr id="828" name="Freeform 959">
                <a:extLst>
                  <a:ext uri="{FF2B5EF4-FFF2-40B4-BE49-F238E27FC236}">
                    <a16:creationId xmlns:a16="http://schemas.microsoft.com/office/drawing/2014/main" id="{8CD0E9A2-9BEE-4381-830F-B064D45C2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" y="1125"/>
                <a:ext cx="549" cy="1275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29" name="Freeform 960">
                <a:extLst>
                  <a:ext uri="{FF2B5EF4-FFF2-40B4-BE49-F238E27FC236}">
                    <a16:creationId xmlns:a16="http://schemas.microsoft.com/office/drawing/2014/main" id="{5361536F-29A8-406C-B11F-D0744CD67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4" y="1601"/>
                <a:ext cx="152" cy="720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30" name="Freeform 961">
                <a:extLst>
                  <a:ext uri="{FF2B5EF4-FFF2-40B4-BE49-F238E27FC236}">
                    <a16:creationId xmlns:a16="http://schemas.microsoft.com/office/drawing/2014/main" id="{B44876BB-7F4D-4110-A87C-9B19104CBE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3" y="1601"/>
                <a:ext cx="161" cy="509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31" name="AutoShape 962">
                <a:extLst>
                  <a:ext uri="{FF2B5EF4-FFF2-40B4-BE49-F238E27FC236}">
                    <a16:creationId xmlns:a16="http://schemas.microsoft.com/office/drawing/2014/main" id="{1697A555-5FC6-4F7B-B298-218E373172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1005"/>
                <a:ext cx="678" cy="720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32" name="Freeform 963">
                <a:extLst>
                  <a:ext uri="{FF2B5EF4-FFF2-40B4-BE49-F238E27FC236}">
                    <a16:creationId xmlns:a16="http://schemas.microsoft.com/office/drawing/2014/main" id="{EFDE475D-A925-4455-A35C-A090F7C39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" y="1061"/>
                <a:ext cx="484" cy="558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33" name="Freeform 964">
                <a:extLst>
                  <a:ext uri="{FF2B5EF4-FFF2-40B4-BE49-F238E27FC236}">
                    <a16:creationId xmlns:a16="http://schemas.microsoft.com/office/drawing/2014/main" id="{E510A23C-DE2C-4CE0-A9D7-26FEFD36C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2" y="1547"/>
                <a:ext cx="213" cy="156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34" name="Freeform 965">
                <a:extLst>
                  <a:ext uri="{FF2B5EF4-FFF2-40B4-BE49-F238E27FC236}">
                    <a16:creationId xmlns:a16="http://schemas.microsoft.com/office/drawing/2014/main" id="{17788A35-6DEB-44B4-BDFC-6F9E21255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1" y="996"/>
                <a:ext cx="330" cy="202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35" name="Freeform 966">
                <a:extLst>
                  <a:ext uri="{FF2B5EF4-FFF2-40B4-BE49-F238E27FC236}">
                    <a16:creationId xmlns:a16="http://schemas.microsoft.com/office/drawing/2014/main" id="{3A620673-FD7C-4F55-8944-AC678C8E9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" y="1537"/>
                <a:ext cx="218" cy="201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36" name="Freeform 967">
                <a:extLst>
                  <a:ext uri="{FF2B5EF4-FFF2-40B4-BE49-F238E27FC236}">
                    <a16:creationId xmlns:a16="http://schemas.microsoft.com/office/drawing/2014/main" id="{AFF90E61-17A7-4894-8CFB-85EFD4C4B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5" y="1329"/>
                <a:ext cx="167" cy="284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37" name="Freeform 968">
                <a:extLst>
                  <a:ext uri="{FF2B5EF4-FFF2-40B4-BE49-F238E27FC236}">
                    <a16:creationId xmlns:a16="http://schemas.microsoft.com/office/drawing/2014/main" id="{0F411D2F-0932-4A35-9000-392057838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1397"/>
                <a:ext cx="167" cy="216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38" name="Freeform 969">
                <a:extLst>
                  <a:ext uri="{FF2B5EF4-FFF2-40B4-BE49-F238E27FC236}">
                    <a16:creationId xmlns:a16="http://schemas.microsoft.com/office/drawing/2014/main" id="{3D0F4478-9659-4C25-8825-7A43A19AA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8" y="1184"/>
                <a:ext cx="320" cy="361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39" name="Freeform 970">
                <a:extLst>
                  <a:ext uri="{FF2B5EF4-FFF2-40B4-BE49-F238E27FC236}">
                    <a16:creationId xmlns:a16="http://schemas.microsoft.com/office/drawing/2014/main" id="{AAD16E67-B324-4367-970A-D8D7D9E51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9" y="1129"/>
                <a:ext cx="159" cy="263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40" name="Freeform 971">
                <a:extLst>
                  <a:ext uri="{FF2B5EF4-FFF2-40B4-BE49-F238E27FC236}">
                    <a16:creationId xmlns:a16="http://schemas.microsoft.com/office/drawing/2014/main" id="{2406750F-DA68-41FE-A660-6C2919F49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" y="1031"/>
                <a:ext cx="237" cy="298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841" name="Group 972">
                <a:extLst>
                  <a:ext uri="{FF2B5EF4-FFF2-40B4-BE49-F238E27FC236}">
                    <a16:creationId xmlns:a16="http://schemas.microsoft.com/office/drawing/2014/main" id="{E8BB5D68-8DAE-42D9-83BB-865CD5FE468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1" y="1258"/>
                <a:ext cx="185" cy="188"/>
                <a:chOff x="1411" y="1258"/>
                <a:chExt cx="185" cy="188"/>
              </a:xfrm>
            </p:grpSpPr>
            <p:sp>
              <p:nvSpPr>
                <p:cNvPr id="843" name="Freeform 973">
                  <a:extLst>
                    <a:ext uri="{FF2B5EF4-FFF2-40B4-BE49-F238E27FC236}">
                      <a16:creationId xmlns:a16="http://schemas.microsoft.com/office/drawing/2014/main" id="{2B60E658-7798-4DA5-AD9C-36F8A04510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44" name="Freeform 974">
                  <a:extLst>
                    <a:ext uri="{FF2B5EF4-FFF2-40B4-BE49-F238E27FC236}">
                      <a16:creationId xmlns:a16="http://schemas.microsoft.com/office/drawing/2014/main" id="{4CBF31D8-E4FE-4E67-989B-4FBA9C7DD2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45" name="Freeform 975">
                  <a:extLst>
                    <a:ext uri="{FF2B5EF4-FFF2-40B4-BE49-F238E27FC236}">
                      <a16:creationId xmlns:a16="http://schemas.microsoft.com/office/drawing/2014/main" id="{12796B3D-5114-4F39-B6F2-7B64F60A3D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46" name="Freeform 976">
                  <a:extLst>
                    <a:ext uri="{FF2B5EF4-FFF2-40B4-BE49-F238E27FC236}">
                      <a16:creationId xmlns:a16="http://schemas.microsoft.com/office/drawing/2014/main" id="{BC38512E-2989-41CC-99C5-9D3C977EE1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47" name="Freeform 977">
                  <a:extLst>
                    <a:ext uri="{FF2B5EF4-FFF2-40B4-BE49-F238E27FC236}">
                      <a16:creationId xmlns:a16="http://schemas.microsoft.com/office/drawing/2014/main" id="{28116278-3B49-4B95-B48B-B33CFF8004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842" name="Freeform 978">
                <a:extLst>
                  <a:ext uri="{FF2B5EF4-FFF2-40B4-BE49-F238E27FC236}">
                    <a16:creationId xmlns:a16="http://schemas.microsoft.com/office/drawing/2014/main" id="{312B15F9-F327-4FA8-A705-0DFF6297B3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3" y="1024"/>
                <a:ext cx="28" cy="14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848" name="Group 958">
              <a:extLst>
                <a:ext uri="{FF2B5EF4-FFF2-40B4-BE49-F238E27FC236}">
                  <a16:creationId xmlns:a16="http://schemas.microsoft.com/office/drawing/2014/main" id="{6721656D-CA18-4DA5-AC7B-4C6227F35C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4436" y="3604334"/>
              <a:ext cx="212725" cy="517525"/>
              <a:chOff x="1146" y="996"/>
              <a:chExt cx="678" cy="1404"/>
            </a:xfrm>
          </p:grpSpPr>
          <p:sp>
            <p:nvSpPr>
              <p:cNvPr id="849" name="Freeform 959">
                <a:extLst>
                  <a:ext uri="{FF2B5EF4-FFF2-40B4-BE49-F238E27FC236}">
                    <a16:creationId xmlns:a16="http://schemas.microsoft.com/office/drawing/2014/main" id="{63ADF284-E901-44BD-95B0-8A78B9F834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" y="1125"/>
                <a:ext cx="549" cy="1275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50" name="Freeform 960">
                <a:extLst>
                  <a:ext uri="{FF2B5EF4-FFF2-40B4-BE49-F238E27FC236}">
                    <a16:creationId xmlns:a16="http://schemas.microsoft.com/office/drawing/2014/main" id="{F3004830-E30B-49E3-8615-BA0C2BB67E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4" y="1601"/>
                <a:ext cx="152" cy="720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51" name="Freeform 961">
                <a:extLst>
                  <a:ext uri="{FF2B5EF4-FFF2-40B4-BE49-F238E27FC236}">
                    <a16:creationId xmlns:a16="http://schemas.microsoft.com/office/drawing/2014/main" id="{CB30962B-7908-4839-B1B8-86FE96789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3" y="1601"/>
                <a:ext cx="161" cy="509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52" name="AutoShape 962">
                <a:extLst>
                  <a:ext uri="{FF2B5EF4-FFF2-40B4-BE49-F238E27FC236}">
                    <a16:creationId xmlns:a16="http://schemas.microsoft.com/office/drawing/2014/main" id="{4FA820D9-2D89-4977-8AA5-846D3F0C92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1005"/>
                <a:ext cx="678" cy="720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53" name="Freeform 963">
                <a:extLst>
                  <a:ext uri="{FF2B5EF4-FFF2-40B4-BE49-F238E27FC236}">
                    <a16:creationId xmlns:a16="http://schemas.microsoft.com/office/drawing/2014/main" id="{419718B5-983F-41BE-A370-6D7971EB0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" y="1061"/>
                <a:ext cx="484" cy="558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54" name="Freeform 964">
                <a:extLst>
                  <a:ext uri="{FF2B5EF4-FFF2-40B4-BE49-F238E27FC236}">
                    <a16:creationId xmlns:a16="http://schemas.microsoft.com/office/drawing/2014/main" id="{B7303967-86BF-417A-A5FF-315617971F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2" y="1547"/>
                <a:ext cx="213" cy="156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55" name="Freeform 965">
                <a:extLst>
                  <a:ext uri="{FF2B5EF4-FFF2-40B4-BE49-F238E27FC236}">
                    <a16:creationId xmlns:a16="http://schemas.microsoft.com/office/drawing/2014/main" id="{712FF109-3280-4660-91D9-A19ADF8885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1" y="996"/>
                <a:ext cx="330" cy="202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56" name="Freeform 966">
                <a:extLst>
                  <a:ext uri="{FF2B5EF4-FFF2-40B4-BE49-F238E27FC236}">
                    <a16:creationId xmlns:a16="http://schemas.microsoft.com/office/drawing/2014/main" id="{CA0026F3-CC6D-489C-9388-BD022B425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" y="1537"/>
                <a:ext cx="218" cy="201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57" name="Freeform 967">
                <a:extLst>
                  <a:ext uri="{FF2B5EF4-FFF2-40B4-BE49-F238E27FC236}">
                    <a16:creationId xmlns:a16="http://schemas.microsoft.com/office/drawing/2014/main" id="{6F038BA4-C4CA-4D16-AC1E-E222D3256F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5" y="1329"/>
                <a:ext cx="167" cy="284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58" name="Freeform 968">
                <a:extLst>
                  <a:ext uri="{FF2B5EF4-FFF2-40B4-BE49-F238E27FC236}">
                    <a16:creationId xmlns:a16="http://schemas.microsoft.com/office/drawing/2014/main" id="{1F8B7109-3A71-49C3-8063-83C78A70B9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1397"/>
                <a:ext cx="167" cy="216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59" name="Freeform 969">
                <a:extLst>
                  <a:ext uri="{FF2B5EF4-FFF2-40B4-BE49-F238E27FC236}">
                    <a16:creationId xmlns:a16="http://schemas.microsoft.com/office/drawing/2014/main" id="{48D9A517-EBC1-47CB-A09B-632775E04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8" y="1184"/>
                <a:ext cx="320" cy="361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60" name="Freeform 970">
                <a:extLst>
                  <a:ext uri="{FF2B5EF4-FFF2-40B4-BE49-F238E27FC236}">
                    <a16:creationId xmlns:a16="http://schemas.microsoft.com/office/drawing/2014/main" id="{E1CFD0F1-E5AD-4196-8F95-29C36A920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9" y="1129"/>
                <a:ext cx="159" cy="263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61" name="Freeform 971">
                <a:extLst>
                  <a:ext uri="{FF2B5EF4-FFF2-40B4-BE49-F238E27FC236}">
                    <a16:creationId xmlns:a16="http://schemas.microsoft.com/office/drawing/2014/main" id="{AFAFE324-3999-4AAB-BE4A-C6DD259DA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" y="1031"/>
                <a:ext cx="237" cy="298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862" name="Group 972">
                <a:extLst>
                  <a:ext uri="{FF2B5EF4-FFF2-40B4-BE49-F238E27FC236}">
                    <a16:creationId xmlns:a16="http://schemas.microsoft.com/office/drawing/2014/main" id="{1382B6C4-82C8-4136-9CF6-2B9BDA90D69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1" y="1258"/>
                <a:ext cx="185" cy="188"/>
                <a:chOff x="1411" y="1258"/>
                <a:chExt cx="185" cy="188"/>
              </a:xfrm>
            </p:grpSpPr>
            <p:sp>
              <p:nvSpPr>
                <p:cNvPr id="864" name="Freeform 973">
                  <a:extLst>
                    <a:ext uri="{FF2B5EF4-FFF2-40B4-BE49-F238E27FC236}">
                      <a16:creationId xmlns:a16="http://schemas.microsoft.com/office/drawing/2014/main" id="{698B57E3-7409-4D03-80B7-088A8F57A0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65" name="Freeform 974">
                  <a:extLst>
                    <a:ext uri="{FF2B5EF4-FFF2-40B4-BE49-F238E27FC236}">
                      <a16:creationId xmlns:a16="http://schemas.microsoft.com/office/drawing/2014/main" id="{7AEB0E20-8285-475E-AF22-9E9BDB8106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66" name="Freeform 975">
                  <a:extLst>
                    <a:ext uri="{FF2B5EF4-FFF2-40B4-BE49-F238E27FC236}">
                      <a16:creationId xmlns:a16="http://schemas.microsoft.com/office/drawing/2014/main" id="{B74E729D-2006-4A5A-B11E-8C96733372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67" name="Freeform 976">
                  <a:extLst>
                    <a:ext uri="{FF2B5EF4-FFF2-40B4-BE49-F238E27FC236}">
                      <a16:creationId xmlns:a16="http://schemas.microsoft.com/office/drawing/2014/main" id="{93304FFF-61BE-4712-9BFD-C5F1C00629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68" name="Freeform 977">
                  <a:extLst>
                    <a:ext uri="{FF2B5EF4-FFF2-40B4-BE49-F238E27FC236}">
                      <a16:creationId xmlns:a16="http://schemas.microsoft.com/office/drawing/2014/main" id="{1CC17DE8-2A7F-4CF8-8285-D7385743FC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863" name="Freeform 978">
                <a:extLst>
                  <a:ext uri="{FF2B5EF4-FFF2-40B4-BE49-F238E27FC236}">
                    <a16:creationId xmlns:a16="http://schemas.microsoft.com/office/drawing/2014/main" id="{8F4C2EB3-9EA0-4C71-B3BF-B3620562B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3" y="1024"/>
                <a:ext cx="28" cy="14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869" name="Group 958">
              <a:extLst>
                <a:ext uri="{FF2B5EF4-FFF2-40B4-BE49-F238E27FC236}">
                  <a16:creationId xmlns:a16="http://schemas.microsoft.com/office/drawing/2014/main" id="{C3C1E294-6166-4820-98B3-8FC22A6814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74312" y="4214232"/>
              <a:ext cx="212725" cy="517525"/>
              <a:chOff x="1146" y="996"/>
              <a:chExt cx="678" cy="1404"/>
            </a:xfrm>
          </p:grpSpPr>
          <p:sp>
            <p:nvSpPr>
              <p:cNvPr id="870" name="Freeform 959">
                <a:extLst>
                  <a:ext uri="{FF2B5EF4-FFF2-40B4-BE49-F238E27FC236}">
                    <a16:creationId xmlns:a16="http://schemas.microsoft.com/office/drawing/2014/main" id="{9D56BF3A-1B88-4342-A13B-23DFD6833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" y="1125"/>
                <a:ext cx="549" cy="1275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71" name="Freeform 960">
                <a:extLst>
                  <a:ext uri="{FF2B5EF4-FFF2-40B4-BE49-F238E27FC236}">
                    <a16:creationId xmlns:a16="http://schemas.microsoft.com/office/drawing/2014/main" id="{4D6E9E3C-BD17-4DB9-9BDD-7B2DD9739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4" y="1601"/>
                <a:ext cx="152" cy="720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72" name="Freeform 961">
                <a:extLst>
                  <a:ext uri="{FF2B5EF4-FFF2-40B4-BE49-F238E27FC236}">
                    <a16:creationId xmlns:a16="http://schemas.microsoft.com/office/drawing/2014/main" id="{212BC5B0-5EFB-4527-8638-2C76B42BA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3" y="1601"/>
                <a:ext cx="161" cy="509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73" name="AutoShape 962">
                <a:extLst>
                  <a:ext uri="{FF2B5EF4-FFF2-40B4-BE49-F238E27FC236}">
                    <a16:creationId xmlns:a16="http://schemas.microsoft.com/office/drawing/2014/main" id="{B49096CB-CA61-425D-8B19-D5BD9183BC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1005"/>
                <a:ext cx="678" cy="720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74" name="Freeform 963">
                <a:extLst>
                  <a:ext uri="{FF2B5EF4-FFF2-40B4-BE49-F238E27FC236}">
                    <a16:creationId xmlns:a16="http://schemas.microsoft.com/office/drawing/2014/main" id="{9DC285C6-D087-431C-9F5C-5D253C9755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" y="1061"/>
                <a:ext cx="484" cy="558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75" name="Freeform 964">
                <a:extLst>
                  <a:ext uri="{FF2B5EF4-FFF2-40B4-BE49-F238E27FC236}">
                    <a16:creationId xmlns:a16="http://schemas.microsoft.com/office/drawing/2014/main" id="{4EA0EFCE-0DED-4508-ADD0-FE5075160B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2" y="1547"/>
                <a:ext cx="213" cy="156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76" name="Freeform 965">
                <a:extLst>
                  <a:ext uri="{FF2B5EF4-FFF2-40B4-BE49-F238E27FC236}">
                    <a16:creationId xmlns:a16="http://schemas.microsoft.com/office/drawing/2014/main" id="{248A7ABB-6A8A-4DF3-8F8E-ED8B5E538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1" y="996"/>
                <a:ext cx="330" cy="202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77" name="Freeform 966">
                <a:extLst>
                  <a:ext uri="{FF2B5EF4-FFF2-40B4-BE49-F238E27FC236}">
                    <a16:creationId xmlns:a16="http://schemas.microsoft.com/office/drawing/2014/main" id="{6223CB45-BC90-45A4-AA49-9F199EA8C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" y="1537"/>
                <a:ext cx="218" cy="201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78" name="Freeform 967">
                <a:extLst>
                  <a:ext uri="{FF2B5EF4-FFF2-40B4-BE49-F238E27FC236}">
                    <a16:creationId xmlns:a16="http://schemas.microsoft.com/office/drawing/2014/main" id="{F403C418-E628-49BD-B46E-3321EF7AF8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5" y="1329"/>
                <a:ext cx="167" cy="284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79" name="Freeform 968">
                <a:extLst>
                  <a:ext uri="{FF2B5EF4-FFF2-40B4-BE49-F238E27FC236}">
                    <a16:creationId xmlns:a16="http://schemas.microsoft.com/office/drawing/2014/main" id="{A23520AE-B809-4E96-97B2-AC80504B9A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1397"/>
                <a:ext cx="167" cy="216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80" name="Freeform 969">
                <a:extLst>
                  <a:ext uri="{FF2B5EF4-FFF2-40B4-BE49-F238E27FC236}">
                    <a16:creationId xmlns:a16="http://schemas.microsoft.com/office/drawing/2014/main" id="{82731FF5-9737-449A-A97B-E609FB0A5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8" y="1184"/>
                <a:ext cx="320" cy="361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81" name="Freeform 970">
                <a:extLst>
                  <a:ext uri="{FF2B5EF4-FFF2-40B4-BE49-F238E27FC236}">
                    <a16:creationId xmlns:a16="http://schemas.microsoft.com/office/drawing/2014/main" id="{3C8B63CA-64AA-466E-83C8-BA4BFD10B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9" y="1129"/>
                <a:ext cx="159" cy="263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82" name="Freeform 971">
                <a:extLst>
                  <a:ext uri="{FF2B5EF4-FFF2-40B4-BE49-F238E27FC236}">
                    <a16:creationId xmlns:a16="http://schemas.microsoft.com/office/drawing/2014/main" id="{63DBE462-B3D6-40D7-96FF-636B31DF61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" y="1031"/>
                <a:ext cx="237" cy="298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883" name="Group 972">
                <a:extLst>
                  <a:ext uri="{FF2B5EF4-FFF2-40B4-BE49-F238E27FC236}">
                    <a16:creationId xmlns:a16="http://schemas.microsoft.com/office/drawing/2014/main" id="{A4321CA2-0E6B-4FA5-9AFF-EFA8CE656CE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1" y="1258"/>
                <a:ext cx="185" cy="188"/>
                <a:chOff x="1411" y="1258"/>
                <a:chExt cx="185" cy="188"/>
              </a:xfrm>
            </p:grpSpPr>
            <p:sp>
              <p:nvSpPr>
                <p:cNvPr id="885" name="Freeform 973">
                  <a:extLst>
                    <a:ext uri="{FF2B5EF4-FFF2-40B4-BE49-F238E27FC236}">
                      <a16:creationId xmlns:a16="http://schemas.microsoft.com/office/drawing/2014/main" id="{4554236A-7523-4697-8EB4-E329C4CDCA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86" name="Freeform 974">
                  <a:extLst>
                    <a:ext uri="{FF2B5EF4-FFF2-40B4-BE49-F238E27FC236}">
                      <a16:creationId xmlns:a16="http://schemas.microsoft.com/office/drawing/2014/main" id="{233411DD-7D69-4BBD-95E6-51B175075D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87" name="Freeform 975">
                  <a:extLst>
                    <a:ext uri="{FF2B5EF4-FFF2-40B4-BE49-F238E27FC236}">
                      <a16:creationId xmlns:a16="http://schemas.microsoft.com/office/drawing/2014/main" id="{ABA97DC2-34E0-4F49-A67B-77A807F97D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88" name="Freeform 976">
                  <a:extLst>
                    <a:ext uri="{FF2B5EF4-FFF2-40B4-BE49-F238E27FC236}">
                      <a16:creationId xmlns:a16="http://schemas.microsoft.com/office/drawing/2014/main" id="{C5F999B6-0139-4C42-A74A-57BD7556EC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89" name="Freeform 977">
                  <a:extLst>
                    <a:ext uri="{FF2B5EF4-FFF2-40B4-BE49-F238E27FC236}">
                      <a16:creationId xmlns:a16="http://schemas.microsoft.com/office/drawing/2014/main" id="{3871949A-2249-4E17-8499-83BAEED4F6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884" name="Freeform 978">
                <a:extLst>
                  <a:ext uri="{FF2B5EF4-FFF2-40B4-BE49-F238E27FC236}">
                    <a16:creationId xmlns:a16="http://schemas.microsoft.com/office/drawing/2014/main" id="{C1DA4C0E-201C-48C6-9784-B7CBC0B70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3" y="1024"/>
                <a:ext cx="28" cy="14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890" name="Group 958">
              <a:extLst>
                <a:ext uri="{FF2B5EF4-FFF2-40B4-BE49-F238E27FC236}">
                  <a16:creationId xmlns:a16="http://schemas.microsoft.com/office/drawing/2014/main" id="{8F511D66-670A-4FE9-8786-064EF13769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77899" y="4908474"/>
              <a:ext cx="212725" cy="517525"/>
              <a:chOff x="1146" y="996"/>
              <a:chExt cx="678" cy="1404"/>
            </a:xfrm>
          </p:grpSpPr>
          <p:sp>
            <p:nvSpPr>
              <p:cNvPr id="891" name="Freeform 959">
                <a:extLst>
                  <a:ext uri="{FF2B5EF4-FFF2-40B4-BE49-F238E27FC236}">
                    <a16:creationId xmlns:a16="http://schemas.microsoft.com/office/drawing/2014/main" id="{B7AA7EFA-1076-42AA-89CA-A28692E48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" y="1125"/>
                <a:ext cx="549" cy="1275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92" name="Freeform 960">
                <a:extLst>
                  <a:ext uri="{FF2B5EF4-FFF2-40B4-BE49-F238E27FC236}">
                    <a16:creationId xmlns:a16="http://schemas.microsoft.com/office/drawing/2014/main" id="{AA4F0046-DD99-4853-987D-93A68D1564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4" y="1601"/>
                <a:ext cx="152" cy="720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93" name="Freeform 961">
                <a:extLst>
                  <a:ext uri="{FF2B5EF4-FFF2-40B4-BE49-F238E27FC236}">
                    <a16:creationId xmlns:a16="http://schemas.microsoft.com/office/drawing/2014/main" id="{4647DE6F-9BDE-4EA6-9B1C-F1563F1E3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3" y="1601"/>
                <a:ext cx="161" cy="509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94" name="AutoShape 962">
                <a:extLst>
                  <a:ext uri="{FF2B5EF4-FFF2-40B4-BE49-F238E27FC236}">
                    <a16:creationId xmlns:a16="http://schemas.microsoft.com/office/drawing/2014/main" id="{FB8A7BB7-79D2-4975-9A40-0415244D1F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1005"/>
                <a:ext cx="678" cy="720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95" name="Freeform 963">
                <a:extLst>
                  <a:ext uri="{FF2B5EF4-FFF2-40B4-BE49-F238E27FC236}">
                    <a16:creationId xmlns:a16="http://schemas.microsoft.com/office/drawing/2014/main" id="{1B9281EB-F8AD-4FAE-97B8-68407D42BE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" y="1061"/>
                <a:ext cx="484" cy="558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96" name="Freeform 964">
                <a:extLst>
                  <a:ext uri="{FF2B5EF4-FFF2-40B4-BE49-F238E27FC236}">
                    <a16:creationId xmlns:a16="http://schemas.microsoft.com/office/drawing/2014/main" id="{A29C5AFF-36F7-4AFF-9EA7-56E347573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2" y="1547"/>
                <a:ext cx="213" cy="156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97" name="Freeform 965">
                <a:extLst>
                  <a:ext uri="{FF2B5EF4-FFF2-40B4-BE49-F238E27FC236}">
                    <a16:creationId xmlns:a16="http://schemas.microsoft.com/office/drawing/2014/main" id="{715F41E9-6390-4132-BF60-86A7098AF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1" y="996"/>
                <a:ext cx="330" cy="202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98" name="Freeform 966">
                <a:extLst>
                  <a:ext uri="{FF2B5EF4-FFF2-40B4-BE49-F238E27FC236}">
                    <a16:creationId xmlns:a16="http://schemas.microsoft.com/office/drawing/2014/main" id="{7E3A7DE0-33DF-4DB3-BB0B-799BF42DB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" y="1537"/>
                <a:ext cx="218" cy="201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899" name="Freeform 967">
                <a:extLst>
                  <a:ext uri="{FF2B5EF4-FFF2-40B4-BE49-F238E27FC236}">
                    <a16:creationId xmlns:a16="http://schemas.microsoft.com/office/drawing/2014/main" id="{CB72CF67-3677-4F37-AF89-02316D3B34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5" y="1329"/>
                <a:ext cx="167" cy="284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00" name="Freeform 968">
                <a:extLst>
                  <a:ext uri="{FF2B5EF4-FFF2-40B4-BE49-F238E27FC236}">
                    <a16:creationId xmlns:a16="http://schemas.microsoft.com/office/drawing/2014/main" id="{FB32EF06-CDB6-40F8-AE36-3CC002B62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1397"/>
                <a:ext cx="167" cy="216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01" name="Freeform 969">
                <a:extLst>
                  <a:ext uri="{FF2B5EF4-FFF2-40B4-BE49-F238E27FC236}">
                    <a16:creationId xmlns:a16="http://schemas.microsoft.com/office/drawing/2014/main" id="{D56F185F-3A3E-4537-AF86-0E321E7F2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8" y="1184"/>
                <a:ext cx="320" cy="361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02" name="Freeform 970">
                <a:extLst>
                  <a:ext uri="{FF2B5EF4-FFF2-40B4-BE49-F238E27FC236}">
                    <a16:creationId xmlns:a16="http://schemas.microsoft.com/office/drawing/2014/main" id="{B0422FC7-4372-4A18-9AAF-2A1977F8A3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9" y="1129"/>
                <a:ext cx="159" cy="263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03" name="Freeform 971">
                <a:extLst>
                  <a:ext uri="{FF2B5EF4-FFF2-40B4-BE49-F238E27FC236}">
                    <a16:creationId xmlns:a16="http://schemas.microsoft.com/office/drawing/2014/main" id="{ACBC47B5-C869-4217-9413-83F3E0482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" y="1031"/>
                <a:ext cx="237" cy="298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904" name="Group 972">
                <a:extLst>
                  <a:ext uri="{FF2B5EF4-FFF2-40B4-BE49-F238E27FC236}">
                    <a16:creationId xmlns:a16="http://schemas.microsoft.com/office/drawing/2014/main" id="{CAA63C6E-67CA-478C-898A-46F1F24013A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1" y="1258"/>
                <a:ext cx="185" cy="188"/>
                <a:chOff x="1411" y="1258"/>
                <a:chExt cx="185" cy="188"/>
              </a:xfrm>
            </p:grpSpPr>
            <p:sp>
              <p:nvSpPr>
                <p:cNvPr id="906" name="Freeform 973">
                  <a:extLst>
                    <a:ext uri="{FF2B5EF4-FFF2-40B4-BE49-F238E27FC236}">
                      <a16:creationId xmlns:a16="http://schemas.microsoft.com/office/drawing/2014/main" id="{090BE259-E6E1-4A24-8CBF-F435F11DA0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907" name="Freeform 974">
                  <a:extLst>
                    <a:ext uri="{FF2B5EF4-FFF2-40B4-BE49-F238E27FC236}">
                      <a16:creationId xmlns:a16="http://schemas.microsoft.com/office/drawing/2014/main" id="{C643BCAE-A811-411F-B2D2-66233EDFF2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908" name="Freeform 975">
                  <a:extLst>
                    <a:ext uri="{FF2B5EF4-FFF2-40B4-BE49-F238E27FC236}">
                      <a16:creationId xmlns:a16="http://schemas.microsoft.com/office/drawing/2014/main" id="{4CE496AC-8497-4A05-93F4-49EEECBFB5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909" name="Freeform 976">
                  <a:extLst>
                    <a:ext uri="{FF2B5EF4-FFF2-40B4-BE49-F238E27FC236}">
                      <a16:creationId xmlns:a16="http://schemas.microsoft.com/office/drawing/2014/main" id="{1342BA1E-48AB-4BC2-BAB6-0250AA84D9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910" name="Freeform 977">
                  <a:extLst>
                    <a:ext uri="{FF2B5EF4-FFF2-40B4-BE49-F238E27FC236}">
                      <a16:creationId xmlns:a16="http://schemas.microsoft.com/office/drawing/2014/main" id="{57E448BA-36AD-465D-879B-5FD68E04B1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905" name="Freeform 978">
                <a:extLst>
                  <a:ext uri="{FF2B5EF4-FFF2-40B4-BE49-F238E27FC236}">
                    <a16:creationId xmlns:a16="http://schemas.microsoft.com/office/drawing/2014/main" id="{2D22385D-E7F5-44EE-99B2-1558A34085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3" y="1024"/>
                <a:ext cx="28" cy="14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</p:grpSp>
      <p:sp>
        <p:nvSpPr>
          <p:cNvPr id="616" name="Textfeld 615">
            <a:extLst>
              <a:ext uri="{FF2B5EF4-FFF2-40B4-BE49-F238E27FC236}">
                <a16:creationId xmlns:a16="http://schemas.microsoft.com/office/drawing/2014/main" id="{96D6B80A-AF40-47C3-890B-0240DB5F09F2}"/>
              </a:ext>
            </a:extLst>
          </p:cNvPr>
          <p:cNvSpPr txBox="1"/>
          <p:nvPr/>
        </p:nvSpPr>
        <p:spPr>
          <a:xfrm>
            <a:off x="488949" y="5737028"/>
            <a:ext cx="72354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22: Zertifizierungspfad (a) mit und (b) ohne zentrale Wurzel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7055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4">
            <a:extLst>
              <a:ext uri="{FF2B5EF4-FFF2-40B4-BE49-F238E27FC236}">
                <a16:creationId xmlns:a16="http://schemas.microsoft.com/office/drawing/2014/main" id="{F629963C-0018-49F0-97DA-89F533B55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2025" y="1916113"/>
            <a:ext cx="1652587" cy="1087437"/>
          </a:xfrm>
          <a:prstGeom prst="chevron">
            <a:avLst>
              <a:gd name="adj" fmla="val 23893"/>
            </a:avLst>
          </a:prstGeom>
          <a:solidFill>
            <a:schemeClr val="accent6"/>
          </a:solidFill>
          <a:ln>
            <a:noFill/>
          </a:ln>
          <a:effectLst/>
        </p:spPr>
        <p:txBody>
          <a:bodyPr lIns="14400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Authenti-cation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4" name="AutoShape 5">
            <a:extLst>
              <a:ext uri="{FF2B5EF4-FFF2-40B4-BE49-F238E27FC236}">
                <a16:creationId xmlns:a16="http://schemas.microsoft.com/office/drawing/2014/main" id="{47C88789-D016-465A-A4A7-D17AAC5D8B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6500" y="1916113"/>
            <a:ext cx="1651000" cy="1087437"/>
          </a:xfrm>
          <a:prstGeom prst="chevron">
            <a:avLst>
              <a:gd name="adj" fmla="val 22802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400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Authori-zation</a:t>
            </a:r>
          </a:p>
        </p:txBody>
      </p:sp>
      <p:sp>
        <p:nvSpPr>
          <p:cNvPr id="15" name="AutoShape 6">
            <a:extLst>
              <a:ext uri="{FF2B5EF4-FFF2-40B4-BE49-F238E27FC236}">
                <a16:creationId xmlns:a16="http://schemas.microsoft.com/office/drawing/2014/main" id="{9AEDB7AD-D17A-4A8B-90EC-3E8ED1AB75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200" y="1916113"/>
            <a:ext cx="1652587" cy="1087437"/>
          </a:xfrm>
          <a:prstGeom prst="chevron">
            <a:avLst>
              <a:gd name="adj" fmla="val 22824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lIns="0" tIns="46800" rIns="0" bIns="46800" anchor="ctr"/>
          <a:lstStyle/>
          <a:p>
            <a:pPr algn="ctr" eaLnBrk="1" fontAlgn="auto" hangingPunct="1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de-DE" sz="2000" kern="0">
                <a:solidFill>
                  <a:schemeClr val="bg1"/>
                </a:solidFill>
                <a:latin typeface="Arial Narrow" panose="020B0606020202030204" pitchFamily="34" charset="0"/>
              </a:rPr>
              <a:t>Adminis-tration</a:t>
            </a:r>
          </a:p>
        </p:txBody>
      </p:sp>
      <p:sp>
        <p:nvSpPr>
          <p:cNvPr id="16" name="AutoShape 7">
            <a:extLst>
              <a:ext uri="{FF2B5EF4-FFF2-40B4-BE49-F238E27FC236}">
                <a16:creationId xmlns:a16="http://schemas.microsoft.com/office/drawing/2014/main" id="{E41F3577-7652-4B5E-99DA-F5DD74F688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625" y="1916113"/>
            <a:ext cx="1652587" cy="1087437"/>
          </a:xfrm>
          <a:prstGeom prst="chevron">
            <a:avLst>
              <a:gd name="adj" fmla="val 23893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Accounting</a:t>
            </a:r>
          </a:p>
        </p:txBody>
      </p:sp>
      <p:sp>
        <p:nvSpPr>
          <p:cNvPr id="17" name="AutoShape 8">
            <a:extLst>
              <a:ext uri="{FF2B5EF4-FFF2-40B4-BE49-F238E27FC236}">
                <a16:creationId xmlns:a16="http://schemas.microsoft.com/office/drawing/2014/main" id="{E423B9D6-93F8-4AC1-8702-266C110416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7700" y="1916113"/>
            <a:ext cx="1652587" cy="1087437"/>
          </a:xfrm>
          <a:prstGeom prst="chevron">
            <a:avLst>
              <a:gd name="adj" fmla="val 22824"/>
            </a:avLst>
          </a:prstGeom>
          <a:solidFill>
            <a:schemeClr val="tx2"/>
          </a:solidFill>
          <a:ln>
            <a:noFill/>
          </a:ln>
          <a:effectLst/>
        </p:spPr>
        <p:txBody>
          <a:bodyPr lIns="14400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8" name="Rectangle 9">
            <a:extLst>
              <a:ext uri="{FF2B5EF4-FFF2-40B4-BE49-F238E27FC236}">
                <a16:creationId xmlns:a16="http://schemas.microsoft.com/office/drawing/2014/main" id="{77829FD7-7FE6-4C2E-B889-4FEACA4D7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200" y="3200400"/>
            <a:ext cx="1520825" cy="1155700"/>
          </a:xfrm>
          <a:prstGeom prst="rect">
            <a:avLst/>
          </a:prstGeom>
          <a:solidFill>
            <a:schemeClr val="accent1"/>
          </a:solidFill>
          <a:ln w="19050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Identity Management</a:t>
            </a:r>
          </a:p>
        </p:txBody>
      </p:sp>
      <p:sp>
        <p:nvSpPr>
          <p:cNvPr id="19" name="Rectangle 10">
            <a:extLst>
              <a:ext uri="{FF2B5EF4-FFF2-40B4-BE49-F238E27FC236}">
                <a16:creationId xmlns:a16="http://schemas.microsoft.com/office/drawing/2014/main" id="{0AB912CA-E87E-4E1C-A033-E2D32E7D9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3787" y="3200400"/>
            <a:ext cx="4543425" cy="1155700"/>
          </a:xfrm>
          <a:prstGeom prst="rect">
            <a:avLst/>
          </a:prstGeom>
          <a:solidFill>
            <a:schemeClr val="accent4"/>
          </a:solidFill>
          <a:ln w="19050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Access Management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(Real-time Enforcement)</a:t>
            </a:r>
          </a:p>
        </p:txBody>
      </p:sp>
      <p:sp>
        <p:nvSpPr>
          <p:cNvPr id="20" name="Rectangle 11">
            <a:extLst>
              <a:ext uri="{FF2B5EF4-FFF2-40B4-BE49-F238E27FC236}">
                <a16:creationId xmlns:a16="http://schemas.microsoft.com/office/drawing/2014/main" id="{A278A25F-BAD7-4C5C-B4AB-E6448C89E2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1987" y="3200400"/>
            <a:ext cx="1520825" cy="1155700"/>
          </a:xfrm>
          <a:prstGeom prst="rect">
            <a:avLst/>
          </a:prstGeom>
          <a:solidFill>
            <a:schemeClr val="tx2"/>
          </a:solidFill>
          <a:ln w="19050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Event Management</a:t>
            </a:r>
          </a:p>
        </p:txBody>
      </p:sp>
      <p:sp>
        <p:nvSpPr>
          <p:cNvPr id="21" name="Rectangle 12">
            <a:extLst>
              <a:ext uri="{FF2B5EF4-FFF2-40B4-BE49-F238E27FC236}">
                <a16:creationId xmlns:a16="http://schemas.microsoft.com/office/drawing/2014/main" id="{813D362C-43AC-46BD-8C2A-66A918331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200" y="4513263"/>
            <a:ext cx="7821612" cy="40481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Auditing and </a:t>
            </a:r>
            <a:r>
              <a:rPr kumimoji="0" lang="de-DE" sz="20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monitoring</a:t>
            </a: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 (</a:t>
            </a:r>
            <a:r>
              <a:rPr kumimoji="0" lang="de-DE" sz="20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intelligence</a:t>
            </a: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7747C2A9-4985-49D1-A48E-13A2E58970FD}"/>
              </a:ext>
            </a:extLst>
          </p:cNvPr>
          <p:cNvSpPr/>
          <p:nvPr/>
        </p:nvSpPr>
        <p:spPr>
          <a:xfrm>
            <a:off x="675515" y="5441531"/>
            <a:ext cx="65084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9: IAM - Logische Sicht der Abläufe und Aufgaben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93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4">
            <a:extLst>
              <a:ext uri="{FF2B5EF4-FFF2-40B4-BE49-F238E27FC236}">
                <a16:creationId xmlns:a16="http://schemas.microsoft.com/office/drawing/2014/main" id="{AA0ADC90-50FF-4B30-B43F-5EA772C64490}"/>
              </a:ext>
            </a:extLst>
          </p:cNvPr>
          <p:cNvSpPr txBox="1">
            <a:spLocks noChangeArrowheads="1"/>
          </p:cNvSpPr>
          <p:nvPr/>
        </p:nvSpPr>
        <p:spPr>
          <a:xfrm>
            <a:off x="539552" y="300219"/>
            <a:ext cx="82296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de-DE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71" name="AutoShape 3">
            <a:extLst>
              <a:ext uri="{FF2B5EF4-FFF2-40B4-BE49-F238E27FC236}">
                <a16:creationId xmlns:a16="http://schemas.microsoft.com/office/drawing/2014/main" id="{FE07EB40-4BCB-46F8-8968-3996D4D359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413" y="1443219"/>
            <a:ext cx="1266825" cy="3473450"/>
          </a:xfrm>
          <a:prstGeom prst="downArrow">
            <a:avLst>
              <a:gd name="adj1" fmla="val 32583"/>
              <a:gd name="adj2" fmla="val 16540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72" name="Rectangle 5">
            <a:extLst>
              <a:ext uri="{FF2B5EF4-FFF2-40B4-BE49-F238E27FC236}">
                <a16:creationId xmlns:a16="http://schemas.microsoft.com/office/drawing/2014/main" id="{A3BEB642-7015-4A1D-9B9E-A6C97E7A7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725" y="932044"/>
            <a:ext cx="2401888" cy="511175"/>
          </a:xfrm>
          <a:prstGeom prst="rect">
            <a:avLst/>
          </a:prstGeom>
          <a:solidFill>
            <a:schemeClr val="accent1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Principal</a:t>
            </a:r>
          </a:p>
        </p:txBody>
      </p:sp>
      <p:sp>
        <p:nvSpPr>
          <p:cNvPr id="73" name="Rectangle 6">
            <a:extLst>
              <a:ext uri="{FF2B5EF4-FFF2-40B4-BE49-F238E27FC236}">
                <a16:creationId xmlns:a16="http://schemas.microsoft.com/office/drawing/2014/main" id="{B3885207-9A22-4309-93FD-385E3F8CA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725" y="4916669"/>
            <a:ext cx="2401888" cy="511175"/>
          </a:xfrm>
          <a:prstGeom prst="rect">
            <a:avLst/>
          </a:prstGeom>
          <a:solidFill>
            <a:schemeClr val="accent1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Resource</a:t>
            </a:r>
          </a:p>
        </p:txBody>
      </p:sp>
      <p:sp>
        <p:nvSpPr>
          <p:cNvPr id="80" name="Rectangle 13">
            <a:extLst>
              <a:ext uri="{FF2B5EF4-FFF2-40B4-BE49-F238E27FC236}">
                <a16:creationId xmlns:a16="http://schemas.microsoft.com/office/drawing/2014/main" id="{84389424-048B-4CEF-981C-8ACF2E22C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1723" y="1645289"/>
            <a:ext cx="1766690" cy="1712912"/>
          </a:xfrm>
          <a:prstGeom prst="rect">
            <a:avLst/>
          </a:prstGeom>
          <a:solidFill>
            <a:srgbClr val="C7C3A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Identity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Provider</a:t>
            </a:r>
          </a:p>
        </p:txBody>
      </p:sp>
      <p:sp>
        <p:nvSpPr>
          <p:cNvPr id="81" name="Rectangle 14">
            <a:extLst>
              <a:ext uri="{FF2B5EF4-FFF2-40B4-BE49-F238E27FC236}">
                <a16:creationId xmlns:a16="http://schemas.microsoft.com/office/drawing/2014/main" id="{7E0F4AD8-2508-49AB-B60F-B05220BAB1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1723" y="3722869"/>
            <a:ext cx="1766690" cy="171291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Service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Provider</a:t>
            </a:r>
          </a:p>
        </p:txBody>
      </p:sp>
      <p:sp>
        <p:nvSpPr>
          <p:cNvPr id="82" name="Rectangle 15">
            <a:extLst>
              <a:ext uri="{FF2B5EF4-FFF2-40B4-BE49-F238E27FC236}">
                <a16:creationId xmlns:a16="http://schemas.microsoft.com/office/drawing/2014/main" id="{FBB3C61D-86D9-4D14-A1B0-F6AC7FBC6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2050" y="4916669"/>
            <a:ext cx="2401888" cy="511175"/>
          </a:xfrm>
          <a:prstGeom prst="rect">
            <a:avLst/>
          </a:prstGeom>
          <a:solidFill>
            <a:srgbClr val="FF99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Accounting</a:t>
            </a:r>
          </a:p>
        </p:txBody>
      </p:sp>
      <p:sp>
        <p:nvSpPr>
          <p:cNvPr id="83" name="AutoShape 16">
            <a:extLst>
              <a:ext uri="{FF2B5EF4-FFF2-40B4-BE49-F238E27FC236}">
                <a16:creationId xmlns:a16="http://schemas.microsoft.com/office/drawing/2014/main" id="{1061EDE9-CFE8-494C-871E-C2920DA47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713" y="1690869"/>
            <a:ext cx="2816225" cy="808037"/>
          </a:xfrm>
          <a:prstGeom prst="diamond">
            <a:avLst/>
          </a:prstGeom>
          <a:solidFill>
            <a:srgbClr val="FF99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Identification</a:t>
            </a:r>
          </a:p>
        </p:txBody>
      </p:sp>
      <p:sp>
        <p:nvSpPr>
          <p:cNvPr id="84" name="AutoShape 17">
            <a:extLst>
              <a:ext uri="{FF2B5EF4-FFF2-40B4-BE49-F238E27FC236}">
                <a16:creationId xmlns:a16="http://schemas.microsoft.com/office/drawing/2014/main" id="{1CB7EFDD-98BE-463A-A04D-CC09426096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713" y="2746556"/>
            <a:ext cx="2816225" cy="808038"/>
          </a:xfrm>
          <a:prstGeom prst="diamond">
            <a:avLst/>
          </a:prstGeom>
          <a:solidFill>
            <a:srgbClr val="FF99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Authentication</a:t>
            </a:r>
          </a:p>
        </p:txBody>
      </p:sp>
      <p:sp>
        <p:nvSpPr>
          <p:cNvPr id="85" name="AutoShape 18">
            <a:extLst>
              <a:ext uri="{FF2B5EF4-FFF2-40B4-BE49-F238E27FC236}">
                <a16:creationId xmlns:a16="http://schemas.microsoft.com/office/drawing/2014/main" id="{80FF4B22-61FD-4DCF-9DD1-2E8A191BB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713" y="3802244"/>
            <a:ext cx="2816225" cy="808037"/>
          </a:xfrm>
          <a:prstGeom prst="diamond">
            <a:avLst/>
          </a:prstGeom>
          <a:solidFill>
            <a:srgbClr val="FF99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Authorization</a:t>
            </a:r>
          </a:p>
        </p:txBody>
      </p:sp>
      <p:grpSp>
        <p:nvGrpSpPr>
          <p:cNvPr id="86" name="Group 20">
            <a:extLst>
              <a:ext uri="{FF2B5EF4-FFF2-40B4-BE49-F238E27FC236}">
                <a16:creationId xmlns:a16="http://schemas.microsoft.com/office/drawing/2014/main" id="{557B0498-363E-4DB9-B40D-2CAA20AA20D7}"/>
              </a:ext>
            </a:extLst>
          </p:cNvPr>
          <p:cNvGrpSpPr>
            <a:grpSpLocks/>
          </p:cNvGrpSpPr>
          <p:nvPr/>
        </p:nvGrpSpPr>
        <p:grpSpPr bwMode="auto">
          <a:xfrm>
            <a:off x="585788" y="792344"/>
            <a:ext cx="746125" cy="809625"/>
            <a:chOff x="4604" y="164"/>
            <a:chExt cx="470" cy="510"/>
          </a:xfrm>
        </p:grpSpPr>
        <p:sp>
          <p:nvSpPr>
            <p:cNvPr id="87" name="AutoShape 21">
              <a:extLst>
                <a:ext uri="{FF2B5EF4-FFF2-40B4-BE49-F238E27FC236}">
                  <a16:creationId xmlns:a16="http://schemas.microsoft.com/office/drawing/2014/main" id="{C610D9B8-9BF4-4CBA-8617-AF0F33B7634F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604" y="164"/>
              <a:ext cx="470" cy="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88" name="Freeform 22">
              <a:extLst>
                <a:ext uri="{FF2B5EF4-FFF2-40B4-BE49-F238E27FC236}">
                  <a16:creationId xmlns:a16="http://schemas.microsoft.com/office/drawing/2014/main" id="{96C38404-6744-4B0D-B759-D17F439B5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" y="577"/>
              <a:ext cx="158" cy="94"/>
            </a:xfrm>
            <a:custGeom>
              <a:avLst/>
              <a:gdLst>
                <a:gd name="T0" fmla="*/ 18 w 158"/>
                <a:gd name="T1" fmla="*/ 0 h 94"/>
                <a:gd name="T2" fmla="*/ 17 w 158"/>
                <a:gd name="T3" fmla="*/ 1 h 94"/>
                <a:gd name="T4" fmla="*/ 15 w 158"/>
                <a:gd name="T5" fmla="*/ 4 h 94"/>
                <a:gd name="T6" fmla="*/ 6 w 158"/>
                <a:gd name="T7" fmla="*/ 17 h 94"/>
                <a:gd name="T8" fmla="*/ 0 w 158"/>
                <a:gd name="T9" fmla="*/ 33 h 94"/>
                <a:gd name="T10" fmla="*/ 0 w 158"/>
                <a:gd name="T11" fmla="*/ 41 h 94"/>
                <a:gd name="T12" fmla="*/ 4 w 158"/>
                <a:gd name="T13" fmla="*/ 48 h 94"/>
                <a:gd name="T14" fmla="*/ 11 w 158"/>
                <a:gd name="T15" fmla="*/ 55 h 94"/>
                <a:gd name="T16" fmla="*/ 23 w 158"/>
                <a:gd name="T17" fmla="*/ 64 h 94"/>
                <a:gd name="T18" fmla="*/ 38 w 158"/>
                <a:gd name="T19" fmla="*/ 73 h 94"/>
                <a:gd name="T20" fmla="*/ 57 w 158"/>
                <a:gd name="T21" fmla="*/ 81 h 94"/>
                <a:gd name="T22" fmla="*/ 75 w 158"/>
                <a:gd name="T23" fmla="*/ 88 h 94"/>
                <a:gd name="T24" fmla="*/ 93 w 158"/>
                <a:gd name="T25" fmla="*/ 93 h 94"/>
                <a:gd name="T26" fmla="*/ 109 w 158"/>
                <a:gd name="T27" fmla="*/ 94 h 94"/>
                <a:gd name="T28" fmla="*/ 121 w 158"/>
                <a:gd name="T29" fmla="*/ 91 h 94"/>
                <a:gd name="T30" fmla="*/ 131 w 158"/>
                <a:gd name="T31" fmla="*/ 83 h 94"/>
                <a:gd name="T32" fmla="*/ 139 w 158"/>
                <a:gd name="T33" fmla="*/ 72 h 94"/>
                <a:gd name="T34" fmla="*/ 150 w 158"/>
                <a:gd name="T35" fmla="*/ 42 h 94"/>
                <a:gd name="T36" fmla="*/ 153 w 158"/>
                <a:gd name="T37" fmla="*/ 27 h 94"/>
                <a:gd name="T38" fmla="*/ 156 w 158"/>
                <a:gd name="T39" fmla="*/ 14 h 94"/>
                <a:gd name="T40" fmla="*/ 158 w 158"/>
                <a:gd name="T41" fmla="*/ 6 h 94"/>
                <a:gd name="T42" fmla="*/ 158 w 158"/>
                <a:gd name="T43" fmla="*/ 2 h 94"/>
                <a:gd name="T44" fmla="*/ 18 w 158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8" h="94">
                  <a:moveTo>
                    <a:pt x="18" y="0"/>
                  </a:moveTo>
                  <a:lnTo>
                    <a:pt x="17" y="1"/>
                  </a:lnTo>
                  <a:lnTo>
                    <a:pt x="15" y="4"/>
                  </a:lnTo>
                  <a:lnTo>
                    <a:pt x="6" y="17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11" y="55"/>
                  </a:lnTo>
                  <a:lnTo>
                    <a:pt x="23" y="64"/>
                  </a:lnTo>
                  <a:lnTo>
                    <a:pt x="38" y="73"/>
                  </a:lnTo>
                  <a:lnTo>
                    <a:pt x="57" y="81"/>
                  </a:lnTo>
                  <a:lnTo>
                    <a:pt x="75" y="88"/>
                  </a:lnTo>
                  <a:lnTo>
                    <a:pt x="93" y="93"/>
                  </a:lnTo>
                  <a:lnTo>
                    <a:pt x="109" y="94"/>
                  </a:lnTo>
                  <a:lnTo>
                    <a:pt x="121" y="91"/>
                  </a:lnTo>
                  <a:lnTo>
                    <a:pt x="131" y="83"/>
                  </a:lnTo>
                  <a:lnTo>
                    <a:pt x="139" y="72"/>
                  </a:lnTo>
                  <a:lnTo>
                    <a:pt x="150" y="42"/>
                  </a:lnTo>
                  <a:lnTo>
                    <a:pt x="153" y="27"/>
                  </a:lnTo>
                  <a:lnTo>
                    <a:pt x="156" y="14"/>
                  </a:lnTo>
                  <a:lnTo>
                    <a:pt x="158" y="6"/>
                  </a:lnTo>
                  <a:lnTo>
                    <a:pt x="158" y="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89" name="Freeform 23">
              <a:extLst>
                <a:ext uri="{FF2B5EF4-FFF2-40B4-BE49-F238E27FC236}">
                  <a16:creationId xmlns:a16="http://schemas.microsoft.com/office/drawing/2014/main" id="{DCB704C0-02D3-4649-BE9C-630A2B0C35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6" y="572"/>
              <a:ext cx="149" cy="95"/>
            </a:xfrm>
            <a:custGeom>
              <a:avLst/>
              <a:gdLst>
                <a:gd name="T0" fmla="*/ 16 w 149"/>
                <a:gd name="T1" fmla="*/ 0 h 95"/>
                <a:gd name="T2" fmla="*/ 15 w 149"/>
                <a:gd name="T3" fmla="*/ 1 h 95"/>
                <a:gd name="T4" fmla="*/ 12 w 149"/>
                <a:gd name="T5" fmla="*/ 5 h 95"/>
                <a:gd name="T6" fmla="*/ 5 w 149"/>
                <a:gd name="T7" fmla="*/ 17 h 95"/>
                <a:gd name="T8" fmla="*/ 0 w 149"/>
                <a:gd name="T9" fmla="*/ 33 h 95"/>
                <a:gd name="T10" fmla="*/ 0 w 149"/>
                <a:gd name="T11" fmla="*/ 41 h 95"/>
                <a:gd name="T12" fmla="*/ 3 w 149"/>
                <a:gd name="T13" fmla="*/ 48 h 95"/>
                <a:gd name="T14" fmla="*/ 10 w 149"/>
                <a:gd name="T15" fmla="*/ 55 h 95"/>
                <a:gd name="T16" fmla="*/ 21 w 149"/>
                <a:gd name="T17" fmla="*/ 64 h 95"/>
                <a:gd name="T18" fmla="*/ 36 w 149"/>
                <a:gd name="T19" fmla="*/ 73 h 95"/>
                <a:gd name="T20" fmla="*/ 52 w 149"/>
                <a:gd name="T21" fmla="*/ 82 h 95"/>
                <a:gd name="T22" fmla="*/ 69 w 149"/>
                <a:gd name="T23" fmla="*/ 89 h 95"/>
                <a:gd name="T24" fmla="*/ 87 w 149"/>
                <a:gd name="T25" fmla="*/ 94 h 95"/>
                <a:gd name="T26" fmla="*/ 102 w 149"/>
                <a:gd name="T27" fmla="*/ 95 h 95"/>
                <a:gd name="T28" fmla="*/ 114 w 149"/>
                <a:gd name="T29" fmla="*/ 91 h 95"/>
                <a:gd name="T30" fmla="*/ 123 w 149"/>
                <a:gd name="T31" fmla="*/ 84 h 95"/>
                <a:gd name="T32" fmla="*/ 130 w 149"/>
                <a:gd name="T33" fmla="*/ 72 h 95"/>
                <a:gd name="T34" fmla="*/ 141 w 149"/>
                <a:gd name="T35" fmla="*/ 42 h 95"/>
                <a:gd name="T36" fmla="*/ 144 w 149"/>
                <a:gd name="T37" fmla="*/ 28 h 95"/>
                <a:gd name="T38" fmla="*/ 146 w 149"/>
                <a:gd name="T39" fmla="*/ 16 h 95"/>
                <a:gd name="T40" fmla="*/ 149 w 149"/>
                <a:gd name="T41" fmla="*/ 7 h 95"/>
                <a:gd name="T42" fmla="*/ 149 w 149"/>
                <a:gd name="T43" fmla="*/ 3 h 95"/>
                <a:gd name="T44" fmla="*/ 16 w 149"/>
                <a:gd name="T4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5">
                  <a:moveTo>
                    <a:pt x="16" y="0"/>
                  </a:moveTo>
                  <a:lnTo>
                    <a:pt x="15" y="1"/>
                  </a:lnTo>
                  <a:lnTo>
                    <a:pt x="12" y="5"/>
                  </a:lnTo>
                  <a:lnTo>
                    <a:pt x="5" y="17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10" y="55"/>
                  </a:lnTo>
                  <a:lnTo>
                    <a:pt x="21" y="64"/>
                  </a:lnTo>
                  <a:lnTo>
                    <a:pt x="36" y="73"/>
                  </a:lnTo>
                  <a:lnTo>
                    <a:pt x="52" y="82"/>
                  </a:lnTo>
                  <a:lnTo>
                    <a:pt x="69" y="89"/>
                  </a:lnTo>
                  <a:lnTo>
                    <a:pt x="87" y="94"/>
                  </a:lnTo>
                  <a:lnTo>
                    <a:pt x="102" y="95"/>
                  </a:lnTo>
                  <a:lnTo>
                    <a:pt x="114" y="91"/>
                  </a:lnTo>
                  <a:lnTo>
                    <a:pt x="123" y="84"/>
                  </a:lnTo>
                  <a:lnTo>
                    <a:pt x="130" y="72"/>
                  </a:lnTo>
                  <a:lnTo>
                    <a:pt x="141" y="42"/>
                  </a:lnTo>
                  <a:lnTo>
                    <a:pt x="144" y="28"/>
                  </a:lnTo>
                  <a:lnTo>
                    <a:pt x="146" y="16"/>
                  </a:lnTo>
                  <a:lnTo>
                    <a:pt x="149" y="7"/>
                  </a:lnTo>
                  <a:lnTo>
                    <a:pt x="149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C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0" name="Freeform 24">
              <a:extLst>
                <a:ext uri="{FF2B5EF4-FFF2-40B4-BE49-F238E27FC236}">
                  <a16:creationId xmlns:a16="http://schemas.microsoft.com/office/drawing/2014/main" id="{E9BE3544-004B-4157-A30F-38AFCDBD0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0" y="318"/>
              <a:ext cx="431" cy="290"/>
            </a:xfrm>
            <a:custGeom>
              <a:avLst/>
              <a:gdLst>
                <a:gd name="T0" fmla="*/ 417 w 431"/>
                <a:gd name="T1" fmla="*/ 3 h 290"/>
                <a:gd name="T2" fmla="*/ 421 w 431"/>
                <a:gd name="T3" fmla="*/ 16 h 290"/>
                <a:gd name="T4" fmla="*/ 423 w 431"/>
                <a:gd name="T5" fmla="*/ 40 h 290"/>
                <a:gd name="T6" fmla="*/ 421 w 431"/>
                <a:gd name="T7" fmla="*/ 70 h 290"/>
                <a:gd name="T8" fmla="*/ 412 w 431"/>
                <a:gd name="T9" fmla="*/ 98 h 290"/>
                <a:gd name="T10" fmla="*/ 420 w 431"/>
                <a:gd name="T11" fmla="*/ 127 h 290"/>
                <a:gd name="T12" fmla="*/ 428 w 431"/>
                <a:gd name="T13" fmla="*/ 144 h 290"/>
                <a:gd name="T14" fmla="*/ 431 w 431"/>
                <a:gd name="T15" fmla="*/ 170 h 290"/>
                <a:gd name="T16" fmla="*/ 421 w 431"/>
                <a:gd name="T17" fmla="*/ 205 h 290"/>
                <a:gd name="T18" fmla="*/ 402 w 431"/>
                <a:gd name="T19" fmla="*/ 234 h 290"/>
                <a:gd name="T20" fmla="*/ 378 w 431"/>
                <a:gd name="T21" fmla="*/ 256 h 290"/>
                <a:gd name="T22" fmla="*/ 348 w 431"/>
                <a:gd name="T23" fmla="*/ 272 h 290"/>
                <a:gd name="T24" fmla="*/ 277 w 431"/>
                <a:gd name="T25" fmla="*/ 288 h 290"/>
                <a:gd name="T26" fmla="*/ 206 w 431"/>
                <a:gd name="T27" fmla="*/ 287 h 290"/>
                <a:gd name="T28" fmla="*/ 156 w 431"/>
                <a:gd name="T29" fmla="*/ 276 h 290"/>
                <a:gd name="T30" fmla="*/ 114 w 431"/>
                <a:gd name="T31" fmla="*/ 259 h 290"/>
                <a:gd name="T32" fmla="*/ 79 w 431"/>
                <a:gd name="T33" fmla="*/ 236 h 290"/>
                <a:gd name="T34" fmla="*/ 40 w 431"/>
                <a:gd name="T35" fmla="*/ 199 h 290"/>
                <a:gd name="T36" fmla="*/ 22 w 431"/>
                <a:gd name="T37" fmla="*/ 177 h 290"/>
                <a:gd name="T38" fmla="*/ 10 w 431"/>
                <a:gd name="T39" fmla="*/ 159 h 290"/>
                <a:gd name="T40" fmla="*/ 5 w 431"/>
                <a:gd name="T41" fmla="*/ 149 h 290"/>
                <a:gd name="T42" fmla="*/ 4 w 431"/>
                <a:gd name="T43" fmla="*/ 145 h 290"/>
                <a:gd name="T44" fmla="*/ 0 w 431"/>
                <a:gd name="T45" fmla="*/ 117 h 290"/>
                <a:gd name="T46" fmla="*/ 1 w 431"/>
                <a:gd name="T47" fmla="*/ 77 h 290"/>
                <a:gd name="T48" fmla="*/ 6 w 431"/>
                <a:gd name="T49" fmla="*/ 62 h 290"/>
                <a:gd name="T50" fmla="*/ 24 w 431"/>
                <a:gd name="T51" fmla="*/ 52 h 290"/>
                <a:gd name="T52" fmla="*/ 61 w 431"/>
                <a:gd name="T53" fmla="*/ 45 h 290"/>
                <a:gd name="T54" fmla="*/ 98 w 431"/>
                <a:gd name="T55" fmla="*/ 47 h 290"/>
                <a:gd name="T56" fmla="*/ 114 w 431"/>
                <a:gd name="T57" fmla="*/ 55 h 290"/>
                <a:gd name="T58" fmla="*/ 116 w 431"/>
                <a:gd name="T59" fmla="*/ 63 h 290"/>
                <a:gd name="T60" fmla="*/ 124 w 431"/>
                <a:gd name="T61" fmla="*/ 62 h 290"/>
                <a:gd name="T62" fmla="*/ 145 w 431"/>
                <a:gd name="T63" fmla="*/ 42 h 290"/>
                <a:gd name="T64" fmla="*/ 167 w 431"/>
                <a:gd name="T65" fmla="*/ 32 h 290"/>
                <a:gd name="T66" fmla="*/ 203 w 431"/>
                <a:gd name="T67" fmla="*/ 27 h 290"/>
                <a:gd name="T68" fmla="*/ 253 w 431"/>
                <a:gd name="T69" fmla="*/ 24 h 290"/>
                <a:gd name="T70" fmla="*/ 298 w 431"/>
                <a:gd name="T71" fmla="*/ 19 h 290"/>
                <a:gd name="T72" fmla="*/ 329 w 431"/>
                <a:gd name="T73" fmla="*/ 15 h 290"/>
                <a:gd name="T74" fmla="*/ 354 w 431"/>
                <a:gd name="T75" fmla="*/ 10 h 290"/>
                <a:gd name="T76" fmla="*/ 396 w 431"/>
                <a:gd name="T77" fmla="*/ 4 h 290"/>
                <a:gd name="T78" fmla="*/ 414 w 431"/>
                <a:gd name="T79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1" h="290">
                  <a:moveTo>
                    <a:pt x="416" y="0"/>
                  </a:moveTo>
                  <a:lnTo>
                    <a:pt x="417" y="3"/>
                  </a:lnTo>
                  <a:lnTo>
                    <a:pt x="418" y="8"/>
                  </a:lnTo>
                  <a:lnTo>
                    <a:pt x="421" y="16"/>
                  </a:lnTo>
                  <a:lnTo>
                    <a:pt x="422" y="27"/>
                  </a:lnTo>
                  <a:lnTo>
                    <a:pt x="423" y="40"/>
                  </a:lnTo>
                  <a:lnTo>
                    <a:pt x="423" y="54"/>
                  </a:lnTo>
                  <a:lnTo>
                    <a:pt x="421" y="70"/>
                  </a:lnTo>
                  <a:lnTo>
                    <a:pt x="416" y="85"/>
                  </a:lnTo>
                  <a:lnTo>
                    <a:pt x="412" y="98"/>
                  </a:lnTo>
                  <a:lnTo>
                    <a:pt x="412" y="109"/>
                  </a:lnTo>
                  <a:lnTo>
                    <a:pt x="420" y="127"/>
                  </a:lnTo>
                  <a:lnTo>
                    <a:pt x="423" y="136"/>
                  </a:lnTo>
                  <a:lnTo>
                    <a:pt x="428" y="144"/>
                  </a:lnTo>
                  <a:lnTo>
                    <a:pt x="431" y="157"/>
                  </a:lnTo>
                  <a:lnTo>
                    <a:pt x="431" y="170"/>
                  </a:lnTo>
                  <a:lnTo>
                    <a:pt x="427" y="189"/>
                  </a:lnTo>
                  <a:lnTo>
                    <a:pt x="421" y="205"/>
                  </a:lnTo>
                  <a:lnTo>
                    <a:pt x="412" y="220"/>
                  </a:lnTo>
                  <a:lnTo>
                    <a:pt x="402" y="234"/>
                  </a:lnTo>
                  <a:lnTo>
                    <a:pt x="391" y="245"/>
                  </a:lnTo>
                  <a:lnTo>
                    <a:pt x="378" y="256"/>
                  </a:lnTo>
                  <a:lnTo>
                    <a:pt x="363" y="265"/>
                  </a:lnTo>
                  <a:lnTo>
                    <a:pt x="348" y="272"/>
                  </a:lnTo>
                  <a:lnTo>
                    <a:pt x="313" y="282"/>
                  </a:lnTo>
                  <a:lnTo>
                    <a:pt x="277" y="288"/>
                  </a:lnTo>
                  <a:lnTo>
                    <a:pt x="241" y="290"/>
                  </a:lnTo>
                  <a:lnTo>
                    <a:pt x="206" y="287"/>
                  </a:lnTo>
                  <a:lnTo>
                    <a:pt x="180" y="283"/>
                  </a:lnTo>
                  <a:lnTo>
                    <a:pt x="156" y="276"/>
                  </a:lnTo>
                  <a:lnTo>
                    <a:pt x="134" y="268"/>
                  </a:lnTo>
                  <a:lnTo>
                    <a:pt x="114" y="259"/>
                  </a:lnTo>
                  <a:lnTo>
                    <a:pt x="95" y="247"/>
                  </a:lnTo>
                  <a:lnTo>
                    <a:pt x="79" y="236"/>
                  </a:lnTo>
                  <a:lnTo>
                    <a:pt x="51" y="211"/>
                  </a:lnTo>
                  <a:lnTo>
                    <a:pt x="40" y="199"/>
                  </a:lnTo>
                  <a:lnTo>
                    <a:pt x="30" y="188"/>
                  </a:lnTo>
                  <a:lnTo>
                    <a:pt x="22" y="177"/>
                  </a:lnTo>
                  <a:lnTo>
                    <a:pt x="15" y="168"/>
                  </a:lnTo>
                  <a:lnTo>
                    <a:pt x="10" y="159"/>
                  </a:lnTo>
                  <a:lnTo>
                    <a:pt x="6" y="153"/>
                  </a:lnTo>
                  <a:lnTo>
                    <a:pt x="5" y="149"/>
                  </a:lnTo>
                  <a:lnTo>
                    <a:pt x="4" y="148"/>
                  </a:lnTo>
                  <a:lnTo>
                    <a:pt x="4" y="145"/>
                  </a:lnTo>
                  <a:lnTo>
                    <a:pt x="3" y="139"/>
                  </a:lnTo>
                  <a:lnTo>
                    <a:pt x="0" y="117"/>
                  </a:lnTo>
                  <a:lnTo>
                    <a:pt x="0" y="90"/>
                  </a:lnTo>
                  <a:lnTo>
                    <a:pt x="1" y="77"/>
                  </a:lnTo>
                  <a:lnTo>
                    <a:pt x="4" y="66"/>
                  </a:lnTo>
                  <a:lnTo>
                    <a:pt x="6" y="62"/>
                  </a:lnTo>
                  <a:lnTo>
                    <a:pt x="10" y="58"/>
                  </a:lnTo>
                  <a:lnTo>
                    <a:pt x="24" y="52"/>
                  </a:lnTo>
                  <a:lnTo>
                    <a:pt x="41" y="47"/>
                  </a:lnTo>
                  <a:lnTo>
                    <a:pt x="61" y="45"/>
                  </a:lnTo>
                  <a:lnTo>
                    <a:pt x="81" y="45"/>
                  </a:lnTo>
                  <a:lnTo>
                    <a:pt x="98" y="47"/>
                  </a:lnTo>
                  <a:lnTo>
                    <a:pt x="110" y="51"/>
                  </a:lnTo>
                  <a:lnTo>
                    <a:pt x="114" y="55"/>
                  </a:lnTo>
                  <a:lnTo>
                    <a:pt x="115" y="58"/>
                  </a:lnTo>
                  <a:lnTo>
                    <a:pt x="116" y="63"/>
                  </a:lnTo>
                  <a:lnTo>
                    <a:pt x="120" y="65"/>
                  </a:lnTo>
                  <a:lnTo>
                    <a:pt x="124" y="62"/>
                  </a:lnTo>
                  <a:lnTo>
                    <a:pt x="130" y="56"/>
                  </a:lnTo>
                  <a:lnTo>
                    <a:pt x="145" y="42"/>
                  </a:lnTo>
                  <a:lnTo>
                    <a:pt x="156" y="36"/>
                  </a:lnTo>
                  <a:lnTo>
                    <a:pt x="167" y="32"/>
                  </a:lnTo>
                  <a:lnTo>
                    <a:pt x="183" y="30"/>
                  </a:lnTo>
                  <a:lnTo>
                    <a:pt x="203" y="27"/>
                  </a:lnTo>
                  <a:lnTo>
                    <a:pt x="227" y="25"/>
                  </a:lnTo>
                  <a:lnTo>
                    <a:pt x="253" y="24"/>
                  </a:lnTo>
                  <a:lnTo>
                    <a:pt x="276" y="21"/>
                  </a:lnTo>
                  <a:lnTo>
                    <a:pt x="298" y="19"/>
                  </a:lnTo>
                  <a:lnTo>
                    <a:pt x="317" y="17"/>
                  </a:lnTo>
                  <a:lnTo>
                    <a:pt x="329" y="15"/>
                  </a:lnTo>
                  <a:lnTo>
                    <a:pt x="341" y="13"/>
                  </a:lnTo>
                  <a:lnTo>
                    <a:pt x="354" y="10"/>
                  </a:lnTo>
                  <a:lnTo>
                    <a:pt x="383" y="6"/>
                  </a:lnTo>
                  <a:lnTo>
                    <a:pt x="396" y="4"/>
                  </a:lnTo>
                  <a:lnTo>
                    <a:pt x="406" y="1"/>
                  </a:lnTo>
                  <a:lnTo>
                    <a:pt x="414" y="0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1" name="Freeform 25">
              <a:extLst>
                <a:ext uri="{FF2B5EF4-FFF2-40B4-BE49-F238E27FC236}">
                  <a16:creationId xmlns:a16="http://schemas.microsoft.com/office/drawing/2014/main" id="{8EA5EF97-CA63-42AD-9EFA-C6D0C92EC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1" y="302"/>
              <a:ext cx="425" cy="301"/>
            </a:xfrm>
            <a:custGeom>
              <a:avLst/>
              <a:gdLst>
                <a:gd name="T0" fmla="*/ 415 w 425"/>
                <a:gd name="T1" fmla="*/ 19 h 301"/>
                <a:gd name="T2" fmla="*/ 419 w 425"/>
                <a:gd name="T3" fmla="*/ 32 h 301"/>
                <a:gd name="T4" fmla="*/ 420 w 425"/>
                <a:gd name="T5" fmla="*/ 70 h 301"/>
                <a:gd name="T6" fmla="*/ 413 w 425"/>
                <a:gd name="T7" fmla="*/ 99 h 301"/>
                <a:gd name="T8" fmla="*/ 409 w 425"/>
                <a:gd name="T9" fmla="*/ 124 h 301"/>
                <a:gd name="T10" fmla="*/ 419 w 425"/>
                <a:gd name="T11" fmla="*/ 152 h 301"/>
                <a:gd name="T12" fmla="*/ 425 w 425"/>
                <a:gd name="T13" fmla="*/ 173 h 301"/>
                <a:gd name="T14" fmla="*/ 421 w 425"/>
                <a:gd name="T15" fmla="*/ 205 h 301"/>
                <a:gd name="T16" fmla="*/ 408 w 425"/>
                <a:gd name="T17" fmla="*/ 236 h 301"/>
                <a:gd name="T18" fmla="*/ 387 w 425"/>
                <a:gd name="T19" fmla="*/ 261 h 301"/>
                <a:gd name="T20" fmla="*/ 361 w 425"/>
                <a:gd name="T21" fmla="*/ 278 h 301"/>
                <a:gd name="T22" fmla="*/ 312 w 425"/>
                <a:gd name="T23" fmla="*/ 296 h 301"/>
                <a:gd name="T24" fmla="*/ 242 w 425"/>
                <a:gd name="T25" fmla="*/ 301 h 301"/>
                <a:gd name="T26" fmla="*/ 180 w 425"/>
                <a:gd name="T27" fmla="*/ 294 h 301"/>
                <a:gd name="T28" fmla="*/ 135 w 425"/>
                <a:gd name="T29" fmla="*/ 281 h 301"/>
                <a:gd name="T30" fmla="*/ 97 w 425"/>
                <a:gd name="T31" fmla="*/ 261 h 301"/>
                <a:gd name="T32" fmla="*/ 54 w 425"/>
                <a:gd name="T33" fmla="*/ 226 h 301"/>
                <a:gd name="T34" fmla="*/ 24 w 425"/>
                <a:gd name="T35" fmla="*/ 193 h 301"/>
                <a:gd name="T36" fmla="*/ 13 w 425"/>
                <a:gd name="T37" fmla="*/ 176 h 301"/>
                <a:gd name="T38" fmla="*/ 8 w 425"/>
                <a:gd name="T39" fmla="*/ 166 h 301"/>
                <a:gd name="T40" fmla="*/ 7 w 425"/>
                <a:gd name="T41" fmla="*/ 163 h 301"/>
                <a:gd name="T42" fmla="*/ 3 w 425"/>
                <a:gd name="T43" fmla="*/ 145 h 301"/>
                <a:gd name="T44" fmla="*/ 0 w 425"/>
                <a:gd name="T45" fmla="*/ 106 h 301"/>
                <a:gd name="T46" fmla="*/ 3 w 425"/>
                <a:gd name="T47" fmla="*/ 83 h 301"/>
                <a:gd name="T48" fmla="*/ 9 w 425"/>
                <a:gd name="T49" fmla="*/ 74 h 301"/>
                <a:gd name="T50" fmla="*/ 40 w 425"/>
                <a:gd name="T51" fmla="*/ 63 h 301"/>
                <a:gd name="T52" fmla="*/ 80 w 425"/>
                <a:gd name="T53" fmla="*/ 61 h 301"/>
                <a:gd name="T54" fmla="*/ 109 w 425"/>
                <a:gd name="T55" fmla="*/ 67 h 301"/>
                <a:gd name="T56" fmla="*/ 114 w 425"/>
                <a:gd name="T57" fmla="*/ 74 h 301"/>
                <a:gd name="T58" fmla="*/ 119 w 425"/>
                <a:gd name="T59" fmla="*/ 81 h 301"/>
                <a:gd name="T60" fmla="*/ 129 w 425"/>
                <a:gd name="T61" fmla="*/ 72 h 301"/>
                <a:gd name="T62" fmla="*/ 155 w 425"/>
                <a:gd name="T63" fmla="*/ 52 h 301"/>
                <a:gd name="T64" fmla="*/ 182 w 425"/>
                <a:gd name="T65" fmla="*/ 45 h 301"/>
                <a:gd name="T66" fmla="*/ 253 w 425"/>
                <a:gd name="T67" fmla="*/ 25 h 301"/>
                <a:gd name="T68" fmla="*/ 301 w 425"/>
                <a:gd name="T69" fmla="*/ 10 h 301"/>
                <a:gd name="T70" fmla="*/ 320 w 425"/>
                <a:gd name="T71" fmla="*/ 5 h 301"/>
                <a:gd name="T72" fmla="*/ 333 w 425"/>
                <a:gd name="T73" fmla="*/ 1 h 301"/>
                <a:gd name="T74" fmla="*/ 357 w 425"/>
                <a:gd name="T75" fmla="*/ 1 h 301"/>
                <a:gd name="T76" fmla="*/ 395 w 425"/>
                <a:gd name="T77" fmla="*/ 10 h 301"/>
                <a:gd name="T78" fmla="*/ 413 w 425"/>
                <a:gd name="T79" fmla="*/ 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5" h="301">
                  <a:moveTo>
                    <a:pt x="415" y="16"/>
                  </a:moveTo>
                  <a:lnTo>
                    <a:pt x="415" y="19"/>
                  </a:lnTo>
                  <a:lnTo>
                    <a:pt x="417" y="24"/>
                  </a:lnTo>
                  <a:lnTo>
                    <a:pt x="419" y="32"/>
                  </a:lnTo>
                  <a:lnTo>
                    <a:pt x="420" y="43"/>
                  </a:lnTo>
                  <a:lnTo>
                    <a:pt x="420" y="70"/>
                  </a:lnTo>
                  <a:lnTo>
                    <a:pt x="417" y="84"/>
                  </a:lnTo>
                  <a:lnTo>
                    <a:pt x="413" y="99"/>
                  </a:lnTo>
                  <a:lnTo>
                    <a:pt x="409" y="113"/>
                  </a:lnTo>
                  <a:lnTo>
                    <a:pt x="409" y="124"/>
                  </a:lnTo>
                  <a:lnTo>
                    <a:pt x="411" y="134"/>
                  </a:lnTo>
                  <a:lnTo>
                    <a:pt x="419" y="152"/>
                  </a:lnTo>
                  <a:lnTo>
                    <a:pt x="422" y="160"/>
                  </a:lnTo>
                  <a:lnTo>
                    <a:pt x="425" y="173"/>
                  </a:lnTo>
                  <a:lnTo>
                    <a:pt x="425" y="186"/>
                  </a:lnTo>
                  <a:lnTo>
                    <a:pt x="421" y="205"/>
                  </a:lnTo>
                  <a:lnTo>
                    <a:pt x="415" y="221"/>
                  </a:lnTo>
                  <a:lnTo>
                    <a:pt x="408" y="236"/>
                  </a:lnTo>
                  <a:lnTo>
                    <a:pt x="398" y="250"/>
                  </a:lnTo>
                  <a:lnTo>
                    <a:pt x="387" y="261"/>
                  </a:lnTo>
                  <a:lnTo>
                    <a:pt x="374" y="271"/>
                  </a:lnTo>
                  <a:lnTo>
                    <a:pt x="361" y="278"/>
                  </a:lnTo>
                  <a:lnTo>
                    <a:pt x="346" y="286"/>
                  </a:lnTo>
                  <a:lnTo>
                    <a:pt x="312" y="296"/>
                  </a:lnTo>
                  <a:lnTo>
                    <a:pt x="278" y="301"/>
                  </a:lnTo>
                  <a:lnTo>
                    <a:pt x="242" y="301"/>
                  </a:lnTo>
                  <a:lnTo>
                    <a:pt x="206" y="298"/>
                  </a:lnTo>
                  <a:lnTo>
                    <a:pt x="180" y="294"/>
                  </a:lnTo>
                  <a:lnTo>
                    <a:pt x="156" y="288"/>
                  </a:lnTo>
                  <a:lnTo>
                    <a:pt x="135" y="281"/>
                  </a:lnTo>
                  <a:lnTo>
                    <a:pt x="115" y="271"/>
                  </a:lnTo>
                  <a:lnTo>
                    <a:pt x="97" y="261"/>
                  </a:lnTo>
                  <a:lnTo>
                    <a:pt x="81" y="250"/>
                  </a:lnTo>
                  <a:lnTo>
                    <a:pt x="54" y="226"/>
                  </a:lnTo>
                  <a:lnTo>
                    <a:pt x="33" y="204"/>
                  </a:lnTo>
                  <a:lnTo>
                    <a:pt x="24" y="193"/>
                  </a:lnTo>
                  <a:lnTo>
                    <a:pt x="18" y="184"/>
                  </a:lnTo>
                  <a:lnTo>
                    <a:pt x="13" y="176"/>
                  </a:lnTo>
                  <a:lnTo>
                    <a:pt x="9" y="170"/>
                  </a:lnTo>
                  <a:lnTo>
                    <a:pt x="8" y="166"/>
                  </a:lnTo>
                  <a:lnTo>
                    <a:pt x="7" y="165"/>
                  </a:lnTo>
                  <a:lnTo>
                    <a:pt x="7" y="163"/>
                  </a:lnTo>
                  <a:lnTo>
                    <a:pt x="5" y="155"/>
                  </a:lnTo>
                  <a:lnTo>
                    <a:pt x="3" y="145"/>
                  </a:lnTo>
                  <a:lnTo>
                    <a:pt x="2" y="133"/>
                  </a:lnTo>
                  <a:lnTo>
                    <a:pt x="0" y="106"/>
                  </a:lnTo>
                  <a:lnTo>
                    <a:pt x="0" y="93"/>
                  </a:lnTo>
                  <a:lnTo>
                    <a:pt x="3" y="83"/>
                  </a:lnTo>
                  <a:lnTo>
                    <a:pt x="5" y="78"/>
                  </a:lnTo>
                  <a:lnTo>
                    <a:pt x="9" y="74"/>
                  </a:lnTo>
                  <a:lnTo>
                    <a:pt x="23" y="68"/>
                  </a:lnTo>
                  <a:lnTo>
                    <a:pt x="40" y="63"/>
                  </a:lnTo>
                  <a:lnTo>
                    <a:pt x="60" y="61"/>
                  </a:lnTo>
                  <a:lnTo>
                    <a:pt x="80" y="61"/>
                  </a:lnTo>
                  <a:lnTo>
                    <a:pt x="97" y="63"/>
                  </a:lnTo>
                  <a:lnTo>
                    <a:pt x="109" y="67"/>
                  </a:lnTo>
                  <a:lnTo>
                    <a:pt x="113" y="71"/>
                  </a:lnTo>
                  <a:lnTo>
                    <a:pt x="114" y="74"/>
                  </a:lnTo>
                  <a:lnTo>
                    <a:pt x="115" y="79"/>
                  </a:lnTo>
                  <a:lnTo>
                    <a:pt x="119" y="81"/>
                  </a:lnTo>
                  <a:lnTo>
                    <a:pt x="123" y="78"/>
                  </a:lnTo>
                  <a:lnTo>
                    <a:pt x="129" y="72"/>
                  </a:lnTo>
                  <a:lnTo>
                    <a:pt x="144" y="58"/>
                  </a:lnTo>
                  <a:lnTo>
                    <a:pt x="155" y="52"/>
                  </a:lnTo>
                  <a:lnTo>
                    <a:pt x="166" y="48"/>
                  </a:lnTo>
                  <a:lnTo>
                    <a:pt x="182" y="45"/>
                  </a:lnTo>
                  <a:lnTo>
                    <a:pt x="203" y="40"/>
                  </a:lnTo>
                  <a:lnTo>
                    <a:pt x="253" y="25"/>
                  </a:lnTo>
                  <a:lnTo>
                    <a:pt x="278" y="16"/>
                  </a:lnTo>
                  <a:lnTo>
                    <a:pt x="301" y="10"/>
                  </a:lnTo>
                  <a:lnTo>
                    <a:pt x="311" y="7"/>
                  </a:lnTo>
                  <a:lnTo>
                    <a:pt x="320" y="5"/>
                  </a:lnTo>
                  <a:lnTo>
                    <a:pt x="327" y="2"/>
                  </a:lnTo>
                  <a:lnTo>
                    <a:pt x="333" y="1"/>
                  </a:lnTo>
                  <a:lnTo>
                    <a:pt x="344" y="0"/>
                  </a:lnTo>
                  <a:lnTo>
                    <a:pt x="357" y="1"/>
                  </a:lnTo>
                  <a:lnTo>
                    <a:pt x="384" y="7"/>
                  </a:lnTo>
                  <a:lnTo>
                    <a:pt x="395" y="10"/>
                  </a:lnTo>
                  <a:lnTo>
                    <a:pt x="406" y="14"/>
                  </a:lnTo>
                  <a:lnTo>
                    <a:pt x="413" y="15"/>
                  </a:lnTo>
                  <a:lnTo>
                    <a:pt x="415" y="16"/>
                  </a:lnTo>
                  <a:close/>
                </a:path>
              </a:pathLst>
            </a:custGeom>
            <a:solidFill>
              <a:srgbClr val="FFC08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2" name="Oval 26">
              <a:extLst>
                <a:ext uri="{FF2B5EF4-FFF2-40B4-BE49-F238E27FC236}">
                  <a16:creationId xmlns:a16="http://schemas.microsoft.com/office/drawing/2014/main" id="{AF2BD637-F265-4D9C-AFD2-8D670C264C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4" y="400"/>
              <a:ext cx="64" cy="65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3" name="Freeform 27">
              <a:extLst>
                <a:ext uri="{FF2B5EF4-FFF2-40B4-BE49-F238E27FC236}">
                  <a16:creationId xmlns:a16="http://schemas.microsoft.com/office/drawing/2014/main" id="{531BECE5-DC2F-4CEF-8897-5E6CA3BD0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4" y="164"/>
              <a:ext cx="465" cy="435"/>
            </a:xfrm>
            <a:custGeom>
              <a:avLst/>
              <a:gdLst>
                <a:gd name="T0" fmla="*/ 17 w 465"/>
                <a:gd name="T1" fmla="*/ 297 h 435"/>
                <a:gd name="T2" fmla="*/ 5 w 465"/>
                <a:gd name="T3" fmla="*/ 250 h 435"/>
                <a:gd name="T4" fmla="*/ 0 w 465"/>
                <a:gd name="T5" fmla="*/ 219 h 435"/>
                <a:gd name="T6" fmla="*/ 3 w 465"/>
                <a:gd name="T7" fmla="*/ 176 h 435"/>
                <a:gd name="T8" fmla="*/ 9 w 465"/>
                <a:gd name="T9" fmla="*/ 149 h 435"/>
                <a:gd name="T10" fmla="*/ 17 w 465"/>
                <a:gd name="T11" fmla="*/ 123 h 435"/>
                <a:gd name="T12" fmla="*/ 30 w 465"/>
                <a:gd name="T13" fmla="*/ 101 h 435"/>
                <a:gd name="T14" fmla="*/ 47 w 465"/>
                <a:gd name="T15" fmla="*/ 78 h 435"/>
                <a:gd name="T16" fmla="*/ 66 w 465"/>
                <a:gd name="T17" fmla="*/ 60 h 435"/>
                <a:gd name="T18" fmla="*/ 87 w 465"/>
                <a:gd name="T19" fmla="*/ 42 h 435"/>
                <a:gd name="T20" fmla="*/ 110 w 465"/>
                <a:gd name="T21" fmla="*/ 29 h 435"/>
                <a:gd name="T22" fmla="*/ 137 w 465"/>
                <a:gd name="T23" fmla="*/ 16 h 435"/>
                <a:gd name="T24" fmla="*/ 166 w 465"/>
                <a:gd name="T25" fmla="*/ 7 h 435"/>
                <a:gd name="T26" fmla="*/ 196 w 465"/>
                <a:gd name="T27" fmla="*/ 3 h 435"/>
                <a:gd name="T28" fmla="*/ 228 w 465"/>
                <a:gd name="T29" fmla="*/ 0 h 435"/>
                <a:gd name="T30" fmla="*/ 282 w 465"/>
                <a:gd name="T31" fmla="*/ 4 h 435"/>
                <a:gd name="T32" fmla="*/ 321 w 465"/>
                <a:gd name="T33" fmla="*/ 11 h 435"/>
                <a:gd name="T34" fmla="*/ 366 w 465"/>
                <a:gd name="T35" fmla="*/ 34 h 435"/>
                <a:gd name="T36" fmla="*/ 391 w 465"/>
                <a:gd name="T37" fmla="*/ 51 h 435"/>
                <a:gd name="T38" fmla="*/ 430 w 465"/>
                <a:gd name="T39" fmla="*/ 92 h 435"/>
                <a:gd name="T40" fmla="*/ 463 w 465"/>
                <a:gd name="T41" fmla="*/ 140 h 435"/>
                <a:gd name="T42" fmla="*/ 465 w 465"/>
                <a:gd name="T43" fmla="*/ 148 h 435"/>
                <a:gd name="T44" fmla="*/ 462 w 465"/>
                <a:gd name="T45" fmla="*/ 163 h 435"/>
                <a:gd name="T46" fmla="*/ 448 w 465"/>
                <a:gd name="T47" fmla="*/ 174 h 435"/>
                <a:gd name="T48" fmla="*/ 431 w 465"/>
                <a:gd name="T49" fmla="*/ 181 h 435"/>
                <a:gd name="T50" fmla="*/ 408 w 465"/>
                <a:gd name="T51" fmla="*/ 183 h 435"/>
                <a:gd name="T52" fmla="*/ 387 w 465"/>
                <a:gd name="T53" fmla="*/ 179 h 435"/>
                <a:gd name="T54" fmla="*/ 369 w 465"/>
                <a:gd name="T55" fmla="*/ 169 h 435"/>
                <a:gd name="T56" fmla="*/ 357 w 465"/>
                <a:gd name="T57" fmla="*/ 153 h 435"/>
                <a:gd name="T58" fmla="*/ 316 w 465"/>
                <a:gd name="T59" fmla="*/ 178 h 435"/>
                <a:gd name="T60" fmla="*/ 274 w 465"/>
                <a:gd name="T61" fmla="*/ 191 h 435"/>
                <a:gd name="T62" fmla="*/ 209 w 465"/>
                <a:gd name="T63" fmla="*/ 209 h 435"/>
                <a:gd name="T64" fmla="*/ 203 w 465"/>
                <a:gd name="T65" fmla="*/ 217 h 435"/>
                <a:gd name="T66" fmla="*/ 203 w 465"/>
                <a:gd name="T67" fmla="*/ 236 h 435"/>
                <a:gd name="T68" fmla="*/ 210 w 465"/>
                <a:gd name="T69" fmla="*/ 322 h 435"/>
                <a:gd name="T70" fmla="*/ 208 w 465"/>
                <a:gd name="T71" fmla="*/ 368 h 435"/>
                <a:gd name="T72" fmla="*/ 201 w 465"/>
                <a:gd name="T73" fmla="*/ 394 h 435"/>
                <a:gd name="T74" fmla="*/ 187 w 465"/>
                <a:gd name="T75" fmla="*/ 414 h 435"/>
                <a:gd name="T76" fmla="*/ 168 w 465"/>
                <a:gd name="T77" fmla="*/ 426 h 435"/>
                <a:gd name="T78" fmla="*/ 147 w 465"/>
                <a:gd name="T79" fmla="*/ 432 h 435"/>
                <a:gd name="T80" fmla="*/ 116 w 465"/>
                <a:gd name="T81" fmla="*/ 435 h 435"/>
                <a:gd name="T82" fmla="*/ 95 w 465"/>
                <a:gd name="T83" fmla="*/ 432 h 435"/>
                <a:gd name="T84" fmla="*/ 52 w 465"/>
                <a:gd name="T85" fmla="*/ 417 h 435"/>
                <a:gd name="T86" fmla="*/ 30 w 465"/>
                <a:gd name="T87" fmla="*/ 403 h 435"/>
                <a:gd name="T88" fmla="*/ 16 w 465"/>
                <a:gd name="T89" fmla="*/ 385 h 435"/>
                <a:gd name="T90" fmla="*/ 10 w 465"/>
                <a:gd name="T91" fmla="*/ 365 h 435"/>
                <a:gd name="T92" fmla="*/ 9 w 465"/>
                <a:gd name="T93" fmla="*/ 345 h 435"/>
                <a:gd name="T94" fmla="*/ 15 w 465"/>
                <a:gd name="T95" fmla="*/ 312 h 435"/>
                <a:gd name="T96" fmla="*/ 20 w 465"/>
                <a:gd name="T97" fmla="*/ 297 h 435"/>
                <a:gd name="T98" fmla="*/ 17 w 465"/>
                <a:gd name="T99" fmla="*/ 297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5" h="435">
                  <a:moveTo>
                    <a:pt x="17" y="297"/>
                  </a:moveTo>
                  <a:lnTo>
                    <a:pt x="5" y="250"/>
                  </a:lnTo>
                  <a:lnTo>
                    <a:pt x="0" y="219"/>
                  </a:lnTo>
                  <a:lnTo>
                    <a:pt x="3" y="176"/>
                  </a:lnTo>
                  <a:lnTo>
                    <a:pt x="9" y="149"/>
                  </a:lnTo>
                  <a:lnTo>
                    <a:pt x="17" y="123"/>
                  </a:lnTo>
                  <a:lnTo>
                    <a:pt x="30" y="101"/>
                  </a:lnTo>
                  <a:lnTo>
                    <a:pt x="47" y="78"/>
                  </a:lnTo>
                  <a:lnTo>
                    <a:pt x="66" y="60"/>
                  </a:lnTo>
                  <a:lnTo>
                    <a:pt x="87" y="42"/>
                  </a:lnTo>
                  <a:lnTo>
                    <a:pt x="110" y="29"/>
                  </a:lnTo>
                  <a:lnTo>
                    <a:pt x="137" y="16"/>
                  </a:lnTo>
                  <a:lnTo>
                    <a:pt x="166" y="7"/>
                  </a:lnTo>
                  <a:lnTo>
                    <a:pt x="196" y="3"/>
                  </a:lnTo>
                  <a:lnTo>
                    <a:pt x="228" y="0"/>
                  </a:lnTo>
                  <a:lnTo>
                    <a:pt x="282" y="4"/>
                  </a:lnTo>
                  <a:lnTo>
                    <a:pt x="321" y="11"/>
                  </a:lnTo>
                  <a:lnTo>
                    <a:pt x="366" y="34"/>
                  </a:lnTo>
                  <a:lnTo>
                    <a:pt x="391" y="51"/>
                  </a:lnTo>
                  <a:lnTo>
                    <a:pt x="430" y="92"/>
                  </a:lnTo>
                  <a:lnTo>
                    <a:pt x="463" y="140"/>
                  </a:lnTo>
                  <a:lnTo>
                    <a:pt x="465" y="148"/>
                  </a:lnTo>
                  <a:lnTo>
                    <a:pt x="462" y="163"/>
                  </a:lnTo>
                  <a:lnTo>
                    <a:pt x="448" y="174"/>
                  </a:lnTo>
                  <a:lnTo>
                    <a:pt x="431" y="181"/>
                  </a:lnTo>
                  <a:lnTo>
                    <a:pt x="408" y="183"/>
                  </a:lnTo>
                  <a:lnTo>
                    <a:pt x="387" y="179"/>
                  </a:lnTo>
                  <a:lnTo>
                    <a:pt x="369" y="169"/>
                  </a:lnTo>
                  <a:lnTo>
                    <a:pt x="357" y="153"/>
                  </a:lnTo>
                  <a:lnTo>
                    <a:pt x="316" y="178"/>
                  </a:lnTo>
                  <a:lnTo>
                    <a:pt x="274" y="191"/>
                  </a:lnTo>
                  <a:lnTo>
                    <a:pt x="209" y="209"/>
                  </a:lnTo>
                  <a:lnTo>
                    <a:pt x="203" y="217"/>
                  </a:lnTo>
                  <a:lnTo>
                    <a:pt x="203" y="236"/>
                  </a:lnTo>
                  <a:lnTo>
                    <a:pt x="210" y="322"/>
                  </a:lnTo>
                  <a:lnTo>
                    <a:pt x="208" y="368"/>
                  </a:lnTo>
                  <a:lnTo>
                    <a:pt x="201" y="394"/>
                  </a:lnTo>
                  <a:lnTo>
                    <a:pt x="187" y="414"/>
                  </a:lnTo>
                  <a:lnTo>
                    <a:pt x="168" y="426"/>
                  </a:lnTo>
                  <a:lnTo>
                    <a:pt x="147" y="432"/>
                  </a:lnTo>
                  <a:lnTo>
                    <a:pt x="116" y="435"/>
                  </a:lnTo>
                  <a:lnTo>
                    <a:pt x="95" y="432"/>
                  </a:lnTo>
                  <a:lnTo>
                    <a:pt x="52" y="417"/>
                  </a:lnTo>
                  <a:lnTo>
                    <a:pt x="30" y="403"/>
                  </a:lnTo>
                  <a:lnTo>
                    <a:pt x="16" y="385"/>
                  </a:lnTo>
                  <a:lnTo>
                    <a:pt x="10" y="365"/>
                  </a:lnTo>
                  <a:lnTo>
                    <a:pt x="9" y="345"/>
                  </a:lnTo>
                  <a:lnTo>
                    <a:pt x="15" y="312"/>
                  </a:lnTo>
                  <a:lnTo>
                    <a:pt x="20" y="297"/>
                  </a:lnTo>
                  <a:lnTo>
                    <a:pt x="17" y="2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4" name="Oval 28">
              <a:extLst>
                <a:ext uri="{FF2B5EF4-FFF2-40B4-BE49-F238E27FC236}">
                  <a16:creationId xmlns:a16="http://schemas.microsoft.com/office/drawing/2014/main" id="{F5728EC4-EF03-431A-B9EF-4743349568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4" y="404"/>
              <a:ext cx="62" cy="6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5" name="Oval 29">
              <a:extLst>
                <a:ext uri="{FF2B5EF4-FFF2-40B4-BE49-F238E27FC236}">
                  <a16:creationId xmlns:a16="http://schemas.microsoft.com/office/drawing/2014/main" id="{AB2C4398-073D-4EE5-A781-44E22A0E7F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" y="429"/>
              <a:ext cx="34" cy="3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6" name="Freeform 30">
              <a:extLst>
                <a:ext uri="{FF2B5EF4-FFF2-40B4-BE49-F238E27FC236}">
                  <a16:creationId xmlns:a16="http://schemas.microsoft.com/office/drawing/2014/main" id="{A6F12093-0EFA-43D3-BAEF-429AF25B3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7" y="395"/>
              <a:ext cx="57" cy="59"/>
            </a:xfrm>
            <a:custGeom>
              <a:avLst/>
              <a:gdLst>
                <a:gd name="T0" fmla="*/ 57 w 57"/>
                <a:gd name="T1" fmla="*/ 30 h 59"/>
                <a:gd name="T2" fmla="*/ 54 w 57"/>
                <a:gd name="T3" fmla="*/ 41 h 59"/>
                <a:gd name="T4" fmla="*/ 48 w 57"/>
                <a:gd name="T5" fmla="*/ 50 h 59"/>
                <a:gd name="T6" fmla="*/ 39 w 57"/>
                <a:gd name="T7" fmla="*/ 56 h 59"/>
                <a:gd name="T8" fmla="*/ 28 w 57"/>
                <a:gd name="T9" fmla="*/ 59 h 59"/>
                <a:gd name="T10" fmla="*/ 18 w 57"/>
                <a:gd name="T11" fmla="*/ 56 h 59"/>
                <a:gd name="T12" fmla="*/ 8 w 57"/>
                <a:gd name="T13" fmla="*/ 51 h 59"/>
                <a:gd name="T14" fmla="*/ 2 w 57"/>
                <a:gd name="T15" fmla="*/ 42 h 59"/>
                <a:gd name="T16" fmla="*/ 0 w 57"/>
                <a:gd name="T17" fmla="*/ 31 h 59"/>
                <a:gd name="T18" fmla="*/ 2 w 57"/>
                <a:gd name="T19" fmla="*/ 20 h 59"/>
                <a:gd name="T20" fmla="*/ 8 w 57"/>
                <a:gd name="T21" fmla="*/ 10 h 59"/>
                <a:gd name="T22" fmla="*/ 18 w 57"/>
                <a:gd name="T23" fmla="*/ 3 h 59"/>
                <a:gd name="T24" fmla="*/ 28 w 57"/>
                <a:gd name="T25" fmla="*/ 0 h 59"/>
                <a:gd name="T26" fmla="*/ 39 w 57"/>
                <a:gd name="T27" fmla="*/ 3 h 59"/>
                <a:gd name="T28" fmla="*/ 48 w 57"/>
                <a:gd name="T29" fmla="*/ 9 h 59"/>
                <a:gd name="T30" fmla="*/ 54 w 57"/>
                <a:gd name="T31" fmla="*/ 19 h 59"/>
                <a:gd name="T32" fmla="*/ 57 w 57"/>
                <a:gd name="T33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9">
                  <a:moveTo>
                    <a:pt x="57" y="30"/>
                  </a:moveTo>
                  <a:lnTo>
                    <a:pt x="54" y="41"/>
                  </a:lnTo>
                  <a:lnTo>
                    <a:pt x="48" y="50"/>
                  </a:lnTo>
                  <a:lnTo>
                    <a:pt x="39" y="56"/>
                  </a:lnTo>
                  <a:lnTo>
                    <a:pt x="28" y="59"/>
                  </a:lnTo>
                  <a:lnTo>
                    <a:pt x="18" y="56"/>
                  </a:lnTo>
                  <a:lnTo>
                    <a:pt x="8" y="51"/>
                  </a:lnTo>
                  <a:lnTo>
                    <a:pt x="2" y="42"/>
                  </a:lnTo>
                  <a:lnTo>
                    <a:pt x="0" y="31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18" y="3"/>
                  </a:lnTo>
                  <a:lnTo>
                    <a:pt x="28" y="0"/>
                  </a:lnTo>
                  <a:lnTo>
                    <a:pt x="39" y="3"/>
                  </a:lnTo>
                  <a:lnTo>
                    <a:pt x="48" y="9"/>
                  </a:lnTo>
                  <a:lnTo>
                    <a:pt x="54" y="19"/>
                  </a:lnTo>
                  <a:lnTo>
                    <a:pt x="57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7" name="Freeform 31">
              <a:extLst>
                <a:ext uri="{FF2B5EF4-FFF2-40B4-BE49-F238E27FC236}">
                  <a16:creationId xmlns:a16="http://schemas.microsoft.com/office/drawing/2014/main" id="{350291F8-9846-4026-8A8A-B877F1462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" y="399"/>
              <a:ext cx="53" cy="57"/>
            </a:xfrm>
            <a:custGeom>
              <a:avLst/>
              <a:gdLst>
                <a:gd name="T0" fmla="*/ 53 w 53"/>
                <a:gd name="T1" fmla="*/ 28 h 57"/>
                <a:gd name="T2" fmla="*/ 51 w 53"/>
                <a:gd name="T3" fmla="*/ 41 h 57"/>
                <a:gd name="T4" fmla="*/ 45 w 53"/>
                <a:gd name="T5" fmla="*/ 50 h 57"/>
                <a:gd name="T6" fmla="*/ 36 w 53"/>
                <a:gd name="T7" fmla="*/ 56 h 57"/>
                <a:gd name="T8" fmla="*/ 27 w 53"/>
                <a:gd name="T9" fmla="*/ 57 h 57"/>
                <a:gd name="T10" fmla="*/ 17 w 53"/>
                <a:gd name="T11" fmla="*/ 56 h 57"/>
                <a:gd name="T12" fmla="*/ 9 w 53"/>
                <a:gd name="T13" fmla="*/ 50 h 57"/>
                <a:gd name="T14" fmla="*/ 3 w 53"/>
                <a:gd name="T15" fmla="*/ 41 h 57"/>
                <a:gd name="T16" fmla="*/ 0 w 53"/>
                <a:gd name="T17" fmla="*/ 28 h 57"/>
                <a:gd name="T18" fmla="*/ 3 w 53"/>
                <a:gd name="T19" fmla="*/ 16 h 57"/>
                <a:gd name="T20" fmla="*/ 9 w 53"/>
                <a:gd name="T21" fmla="*/ 7 h 57"/>
                <a:gd name="T22" fmla="*/ 17 w 53"/>
                <a:gd name="T23" fmla="*/ 1 h 57"/>
                <a:gd name="T24" fmla="*/ 27 w 53"/>
                <a:gd name="T25" fmla="*/ 0 h 57"/>
                <a:gd name="T26" fmla="*/ 36 w 53"/>
                <a:gd name="T27" fmla="*/ 1 h 57"/>
                <a:gd name="T28" fmla="*/ 45 w 53"/>
                <a:gd name="T29" fmla="*/ 7 h 57"/>
                <a:gd name="T30" fmla="*/ 51 w 53"/>
                <a:gd name="T31" fmla="*/ 16 h 57"/>
                <a:gd name="T32" fmla="*/ 53 w 53"/>
                <a:gd name="T33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57">
                  <a:moveTo>
                    <a:pt x="53" y="28"/>
                  </a:moveTo>
                  <a:lnTo>
                    <a:pt x="51" y="41"/>
                  </a:lnTo>
                  <a:lnTo>
                    <a:pt x="45" y="50"/>
                  </a:lnTo>
                  <a:lnTo>
                    <a:pt x="36" y="56"/>
                  </a:lnTo>
                  <a:lnTo>
                    <a:pt x="27" y="57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3" y="41"/>
                  </a:lnTo>
                  <a:lnTo>
                    <a:pt x="0" y="28"/>
                  </a:lnTo>
                  <a:lnTo>
                    <a:pt x="3" y="16"/>
                  </a:lnTo>
                  <a:lnTo>
                    <a:pt x="9" y="7"/>
                  </a:lnTo>
                  <a:lnTo>
                    <a:pt x="17" y="1"/>
                  </a:lnTo>
                  <a:lnTo>
                    <a:pt x="27" y="0"/>
                  </a:lnTo>
                  <a:lnTo>
                    <a:pt x="36" y="1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8" name="Oval 32">
              <a:extLst>
                <a:ext uri="{FF2B5EF4-FFF2-40B4-BE49-F238E27FC236}">
                  <a16:creationId xmlns:a16="http://schemas.microsoft.com/office/drawing/2014/main" id="{89308F72-6EC9-4DD0-9A61-784BDAE979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5" y="420"/>
              <a:ext cx="29" cy="29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9" name="Freeform 33">
              <a:extLst>
                <a:ext uri="{FF2B5EF4-FFF2-40B4-BE49-F238E27FC236}">
                  <a16:creationId xmlns:a16="http://schemas.microsoft.com/office/drawing/2014/main" id="{44BD8649-8313-48C8-BA73-EBD0238A1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" y="449"/>
              <a:ext cx="83" cy="57"/>
            </a:xfrm>
            <a:custGeom>
              <a:avLst/>
              <a:gdLst>
                <a:gd name="T0" fmla="*/ 83 w 83"/>
                <a:gd name="T1" fmla="*/ 24 h 57"/>
                <a:gd name="T2" fmla="*/ 81 w 83"/>
                <a:gd name="T3" fmla="*/ 36 h 57"/>
                <a:gd name="T4" fmla="*/ 74 w 83"/>
                <a:gd name="T5" fmla="*/ 47 h 57"/>
                <a:gd name="T6" fmla="*/ 62 w 83"/>
                <a:gd name="T7" fmla="*/ 53 h 57"/>
                <a:gd name="T8" fmla="*/ 45 w 83"/>
                <a:gd name="T9" fmla="*/ 57 h 57"/>
                <a:gd name="T10" fmla="*/ 28 w 83"/>
                <a:gd name="T11" fmla="*/ 57 h 57"/>
                <a:gd name="T12" fmla="*/ 15 w 83"/>
                <a:gd name="T13" fmla="*/ 53 h 57"/>
                <a:gd name="T14" fmla="*/ 5 w 83"/>
                <a:gd name="T15" fmla="*/ 44 h 57"/>
                <a:gd name="T16" fmla="*/ 1 w 83"/>
                <a:gd name="T17" fmla="*/ 39 h 57"/>
                <a:gd name="T18" fmla="*/ 0 w 83"/>
                <a:gd name="T19" fmla="*/ 33 h 57"/>
                <a:gd name="T20" fmla="*/ 0 w 83"/>
                <a:gd name="T21" fmla="*/ 27 h 57"/>
                <a:gd name="T22" fmla="*/ 1 w 83"/>
                <a:gd name="T23" fmla="*/ 22 h 57"/>
                <a:gd name="T24" fmla="*/ 8 w 83"/>
                <a:gd name="T25" fmla="*/ 11 h 57"/>
                <a:gd name="T26" fmla="*/ 21 w 83"/>
                <a:gd name="T27" fmla="*/ 3 h 57"/>
                <a:gd name="T28" fmla="*/ 37 w 83"/>
                <a:gd name="T29" fmla="*/ 0 h 57"/>
                <a:gd name="T30" fmla="*/ 54 w 83"/>
                <a:gd name="T31" fmla="*/ 0 h 57"/>
                <a:gd name="T32" fmla="*/ 68 w 83"/>
                <a:gd name="T33" fmla="*/ 5 h 57"/>
                <a:gd name="T34" fmla="*/ 78 w 83"/>
                <a:gd name="T35" fmla="*/ 13 h 57"/>
                <a:gd name="T36" fmla="*/ 83 w 83"/>
                <a:gd name="T37" fmla="*/ 2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57">
                  <a:moveTo>
                    <a:pt x="83" y="24"/>
                  </a:moveTo>
                  <a:lnTo>
                    <a:pt x="81" y="36"/>
                  </a:lnTo>
                  <a:lnTo>
                    <a:pt x="74" y="47"/>
                  </a:lnTo>
                  <a:lnTo>
                    <a:pt x="62" y="53"/>
                  </a:lnTo>
                  <a:lnTo>
                    <a:pt x="45" y="57"/>
                  </a:lnTo>
                  <a:lnTo>
                    <a:pt x="28" y="57"/>
                  </a:lnTo>
                  <a:lnTo>
                    <a:pt x="15" y="53"/>
                  </a:lnTo>
                  <a:lnTo>
                    <a:pt x="5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1" y="22"/>
                  </a:lnTo>
                  <a:lnTo>
                    <a:pt x="8" y="11"/>
                  </a:lnTo>
                  <a:lnTo>
                    <a:pt x="21" y="3"/>
                  </a:lnTo>
                  <a:lnTo>
                    <a:pt x="37" y="0"/>
                  </a:lnTo>
                  <a:lnTo>
                    <a:pt x="54" y="0"/>
                  </a:lnTo>
                  <a:lnTo>
                    <a:pt x="68" y="5"/>
                  </a:lnTo>
                  <a:lnTo>
                    <a:pt x="78" y="13"/>
                  </a:lnTo>
                  <a:lnTo>
                    <a:pt x="83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00" name="Freeform 34">
              <a:extLst>
                <a:ext uri="{FF2B5EF4-FFF2-40B4-BE49-F238E27FC236}">
                  <a16:creationId xmlns:a16="http://schemas.microsoft.com/office/drawing/2014/main" id="{B5DB827F-8AC0-4ACB-AE4A-150E15816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2" y="451"/>
              <a:ext cx="77" cy="53"/>
            </a:xfrm>
            <a:custGeom>
              <a:avLst/>
              <a:gdLst>
                <a:gd name="T0" fmla="*/ 77 w 77"/>
                <a:gd name="T1" fmla="*/ 22 h 53"/>
                <a:gd name="T2" fmla="*/ 75 w 77"/>
                <a:gd name="T3" fmla="*/ 34 h 53"/>
                <a:gd name="T4" fmla="*/ 70 w 77"/>
                <a:gd name="T5" fmla="*/ 42 h 53"/>
                <a:gd name="T6" fmla="*/ 59 w 77"/>
                <a:gd name="T7" fmla="*/ 50 h 53"/>
                <a:gd name="T8" fmla="*/ 43 w 77"/>
                <a:gd name="T9" fmla="*/ 53 h 53"/>
                <a:gd name="T10" fmla="*/ 27 w 77"/>
                <a:gd name="T11" fmla="*/ 53 h 53"/>
                <a:gd name="T12" fmla="*/ 12 w 77"/>
                <a:gd name="T13" fmla="*/ 50 h 53"/>
                <a:gd name="T14" fmla="*/ 4 w 77"/>
                <a:gd name="T15" fmla="*/ 42 h 53"/>
                <a:gd name="T16" fmla="*/ 1 w 77"/>
                <a:gd name="T17" fmla="*/ 37 h 53"/>
                <a:gd name="T18" fmla="*/ 0 w 77"/>
                <a:gd name="T19" fmla="*/ 32 h 53"/>
                <a:gd name="T20" fmla="*/ 2 w 77"/>
                <a:gd name="T21" fmla="*/ 21 h 53"/>
                <a:gd name="T22" fmla="*/ 9 w 77"/>
                <a:gd name="T23" fmla="*/ 11 h 53"/>
                <a:gd name="T24" fmla="*/ 20 w 77"/>
                <a:gd name="T25" fmla="*/ 4 h 53"/>
                <a:gd name="T26" fmla="*/ 36 w 77"/>
                <a:gd name="T27" fmla="*/ 0 h 53"/>
                <a:gd name="T28" fmla="*/ 53 w 77"/>
                <a:gd name="T29" fmla="*/ 0 h 53"/>
                <a:gd name="T30" fmla="*/ 66 w 77"/>
                <a:gd name="T31" fmla="*/ 5 h 53"/>
                <a:gd name="T32" fmla="*/ 73 w 77"/>
                <a:gd name="T33" fmla="*/ 12 h 53"/>
                <a:gd name="T34" fmla="*/ 77 w 77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53">
                  <a:moveTo>
                    <a:pt x="77" y="22"/>
                  </a:moveTo>
                  <a:lnTo>
                    <a:pt x="75" y="34"/>
                  </a:lnTo>
                  <a:lnTo>
                    <a:pt x="70" y="42"/>
                  </a:lnTo>
                  <a:lnTo>
                    <a:pt x="59" y="50"/>
                  </a:lnTo>
                  <a:lnTo>
                    <a:pt x="43" y="53"/>
                  </a:lnTo>
                  <a:lnTo>
                    <a:pt x="27" y="53"/>
                  </a:lnTo>
                  <a:lnTo>
                    <a:pt x="12" y="50"/>
                  </a:lnTo>
                  <a:lnTo>
                    <a:pt x="4" y="42"/>
                  </a:lnTo>
                  <a:lnTo>
                    <a:pt x="1" y="37"/>
                  </a:lnTo>
                  <a:lnTo>
                    <a:pt x="0" y="32"/>
                  </a:lnTo>
                  <a:lnTo>
                    <a:pt x="2" y="21"/>
                  </a:lnTo>
                  <a:lnTo>
                    <a:pt x="9" y="11"/>
                  </a:lnTo>
                  <a:lnTo>
                    <a:pt x="20" y="4"/>
                  </a:lnTo>
                  <a:lnTo>
                    <a:pt x="36" y="0"/>
                  </a:lnTo>
                  <a:lnTo>
                    <a:pt x="53" y="0"/>
                  </a:lnTo>
                  <a:lnTo>
                    <a:pt x="66" y="5"/>
                  </a:lnTo>
                  <a:lnTo>
                    <a:pt x="73" y="12"/>
                  </a:lnTo>
                  <a:lnTo>
                    <a:pt x="77" y="22"/>
                  </a:lnTo>
                  <a:close/>
                </a:path>
              </a:pathLst>
            </a:custGeom>
            <a:solidFill>
              <a:srgbClr val="FFC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01" name="Freeform 35">
              <a:extLst>
                <a:ext uri="{FF2B5EF4-FFF2-40B4-BE49-F238E27FC236}">
                  <a16:creationId xmlns:a16="http://schemas.microsoft.com/office/drawing/2014/main" id="{BBD26CA2-E7A8-4ED0-8971-DFCED8A85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" y="523"/>
              <a:ext cx="74" cy="30"/>
            </a:xfrm>
            <a:custGeom>
              <a:avLst/>
              <a:gdLst>
                <a:gd name="T0" fmla="*/ 74 w 74"/>
                <a:gd name="T1" fmla="*/ 8 h 30"/>
                <a:gd name="T2" fmla="*/ 72 w 74"/>
                <a:gd name="T3" fmla="*/ 8 h 30"/>
                <a:gd name="T4" fmla="*/ 65 w 74"/>
                <a:gd name="T5" fmla="*/ 9 h 30"/>
                <a:gd name="T6" fmla="*/ 56 w 74"/>
                <a:gd name="T7" fmla="*/ 10 h 30"/>
                <a:gd name="T8" fmla="*/ 44 w 74"/>
                <a:gd name="T9" fmla="*/ 9 h 30"/>
                <a:gd name="T10" fmla="*/ 16 w 74"/>
                <a:gd name="T11" fmla="*/ 4 h 30"/>
                <a:gd name="T12" fmla="*/ 5 w 74"/>
                <a:gd name="T13" fmla="*/ 1 h 30"/>
                <a:gd name="T14" fmla="*/ 1 w 74"/>
                <a:gd name="T15" fmla="*/ 0 h 30"/>
                <a:gd name="T16" fmla="*/ 0 w 74"/>
                <a:gd name="T17" fmla="*/ 0 h 30"/>
                <a:gd name="T18" fmla="*/ 1 w 74"/>
                <a:gd name="T19" fmla="*/ 1 h 30"/>
                <a:gd name="T20" fmla="*/ 6 w 74"/>
                <a:gd name="T21" fmla="*/ 5 h 30"/>
                <a:gd name="T22" fmla="*/ 20 w 74"/>
                <a:gd name="T23" fmla="*/ 15 h 30"/>
                <a:gd name="T24" fmla="*/ 37 w 74"/>
                <a:gd name="T25" fmla="*/ 26 h 30"/>
                <a:gd name="T26" fmla="*/ 46 w 74"/>
                <a:gd name="T27" fmla="*/ 29 h 30"/>
                <a:gd name="T28" fmla="*/ 53 w 74"/>
                <a:gd name="T29" fmla="*/ 30 h 30"/>
                <a:gd name="T30" fmla="*/ 63 w 74"/>
                <a:gd name="T31" fmla="*/ 27 h 30"/>
                <a:gd name="T32" fmla="*/ 69 w 74"/>
                <a:gd name="T33" fmla="*/ 22 h 30"/>
                <a:gd name="T34" fmla="*/ 73 w 74"/>
                <a:gd name="T35" fmla="*/ 16 h 30"/>
                <a:gd name="T36" fmla="*/ 74 w 74"/>
                <a:gd name="T37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30">
                  <a:moveTo>
                    <a:pt x="74" y="8"/>
                  </a:moveTo>
                  <a:lnTo>
                    <a:pt x="72" y="8"/>
                  </a:lnTo>
                  <a:lnTo>
                    <a:pt x="65" y="9"/>
                  </a:lnTo>
                  <a:lnTo>
                    <a:pt x="56" y="10"/>
                  </a:lnTo>
                  <a:lnTo>
                    <a:pt x="44" y="9"/>
                  </a:lnTo>
                  <a:lnTo>
                    <a:pt x="16" y="4"/>
                  </a:lnTo>
                  <a:lnTo>
                    <a:pt x="5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6" y="5"/>
                  </a:lnTo>
                  <a:lnTo>
                    <a:pt x="20" y="15"/>
                  </a:lnTo>
                  <a:lnTo>
                    <a:pt x="37" y="26"/>
                  </a:lnTo>
                  <a:lnTo>
                    <a:pt x="46" y="29"/>
                  </a:lnTo>
                  <a:lnTo>
                    <a:pt x="53" y="30"/>
                  </a:lnTo>
                  <a:lnTo>
                    <a:pt x="63" y="27"/>
                  </a:lnTo>
                  <a:lnTo>
                    <a:pt x="69" y="22"/>
                  </a:lnTo>
                  <a:lnTo>
                    <a:pt x="73" y="16"/>
                  </a:lnTo>
                  <a:lnTo>
                    <a:pt x="74" y="8"/>
                  </a:lnTo>
                  <a:close/>
                </a:path>
              </a:pathLst>
            </a:cu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02" name="Freeform 36">
              <a:extLst>
                <a:ext uri="{FF2B5EF4-FFF2-40B4-BE49-F238E27FC236}">
                  <a16:creationId xmlns:a16="http://schemas.microsoft.com/office/drawing/2014/main" id="{ED09A8CF-F5B6-48BA-AB28-DA1FBAC09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4" y="348"/>
              <a:ext cx="79" cy="27"/>
            </a:xfrm>
            <a:custGeom>
              <a:avLst/>
              <a:gdLst>
                <a:gd name="T0" fmla="*/ 79 w 79"/>
                <a:gd name="T1" fmla="*/ 14 h 27"/>
                <a:gd name="T2" fmla="*/ 78 w 79"/>
                <a:gd name="T3" fmla="*/ 11 h 27"/>
                <a:gd name="T4" fmla="*/ 72 w 79"/>
                <a:gd name="T5" fmla="*/ 6 h 27"/>
                <a:gd name="T6" fmla="*/ 63 w 79"/>
                <a:gd name="T7" fmla="*/ 1 h 27"/>
                <a:gd name="T8" fmla="*/ 51 w 79"/>
                <a:gd name="T9" fmla="*/ 0 h 27"/>
                <a:gd name="T10" fmla="*/ 44 w 79"/>
                <a:gd name="T11" fmla="*/ 1 h 27"/>
                <a:gd name="T12" fmla="*/ 36 w 79"/>
                <a:gd name="T13" fmla="*/ 5 h 27"/>
                <a:gd name="T14" fmla="*/ 20 w 79"/>
                <a:gd name="T15" fmla="*/ 14 h 27"/>
                <a:gd name="T16" fmla="*/ 6 w 79"/>
                <a:gd name="T17" fmla="*/ 24 h 27"/>
                <a:gd name="T18" fmla="*/ 1 w 79"/>
                <a:gd name="T19" fmla="*/ 26 h 27"/>
                <a:gd name="T20" fmla="*/ 0 w 79"/>
                <a:gd name="T21" fmla="*/ 27 h 27"/>
                <a:gd name="T22" fmla="*/ 1 w 79"/>
                <a:gd name="T23" fmla="*/ 26 h 27"/>
                <a:gd name="T24" fmla="*/ 5 w 79"/>
                <a:gd name="T25" fmla="*/ 25 h 27"/>
                <a:gd name="T26" fmla="*/ 17 w 79"/>
                <a:gd name="T27" fmla="*/ 19 h 27"/>
                <a:gd name="T28" fmla="*/ 33 w 79"/>
                <a:gd name="T29" fmla="*/ 11 h 27"/>
                <a:gd name="T30" fmla="*/ 47 w 79"/>
                <a:gd name="T31" fmla="*/ 7 h 27"/>
                <a:gd name="T32" fmla="*/ 58 w 79"/>
                <a:gd name="T33" fmla="*/ 6 h 27"/>
                <a:gd name="T34" fmla="*/ 65 w 79"/>
                <a:gd name="T35" fmla="*/ 7 h 27"/>
                <a:gd name="T36" fmla="*/ 72 w 79"/>
                <a:gd name="T37" fmla="*/ 11 h 27"/>
                <a:gd name="T38" fmla="*/ 79 w 79"/>
                <a:gd name="T3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27">
                  <a:moveTo>
                    <a:pt x="79" y="14"/>
                  </a:moveTo>
                  <a:lnTo>
                    <a:pt x="78" y="11"/>
                  </a:lnTo>
                  <a:lnTo>
                    <a:pt x="72" y="6"/>
                  </a:lnTo>
                  <a:lnTo>
                    <a:pt x="63" y="1"/>
                  </a:lnTo>
                  <a:lnTo>
                    <a:pt x="51" y="0"/>
                  </a:lnTo>
                  <a:lnTo>
                    <a:pt x="44" y="1"/>
                  </a:lnTo>
                  <a:lnTo>
                    <a:pt x="36" y="5"/>
                  </a:lnTo>
                  <a:lnTo>
                    <a:pt x="20" y="14"/>
                  </a:lnTo>
                  <a:lnTo>
                    <a:pt x="6" y="24"/>
                  </a:lnTo>
                  <a:lnTo>
                    <a:pt x="1" y="26"/>
                  </a:lnTo>
                  <a:lnTo>
                    <a:pt x="0" y="27"/>
                  </a:lnTo>
                  <a:lnTo>
                    <a:pt x="1" y="26"/>
                  </a:lnTo>
                  <a:lnTo>
                    <a:pt x="5" y="25"/>
                  </a:lnTo>
                  <a:lnTo>
                    <a:pt x="17" y="19"/>
                  </a:lnTo>
                  <a:lnTo>
                    <a:pt x="33" y="11"/>
                  </a:lnTo>
                  <a:lnTo>
                    <a:pt x="47" y="7"/>
                  </a:lnTo>
                  <a:lnTo>
                    <a:pt x="58" y="6"/>
                  </a:lnTo>
                  <a:lnTo>
                    <a:pt x="65" y="7"/>
                  </a:lnTo>
                  <a:lnTo>
                    <a:pt x="72" y="11"/>
                  </a:lnTo>
                  <a:lnTo>
                    <a:pt x="79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03" name="Freeform 37">
              <a:extLst>
                <a:ext uri="{FF2B5EF4-FFF2-40B4-BE49-F238E27FC236}">
                  <a16:creationId xmlns:a16="http://schemas.microsoft.com/office/drawing/2014/main" id="{2778A805-CA67-4904-9C22-A493D432E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1" y="389"/>
              <a:ext cx="65" cy="19"/>
            </a:xfrm>
            <a:custGeom>
              <a:avLst/>
              <a:gdLst>
                <a:gd name="T0" fmla="*/ 55 w 65"/>
                <a:gd name="T1" fmla="*/ 17 h 19"/>
                <a:gd name="T2" fmla="*/ 63 w 65"/>
                <a:gd name="T3" fmla="*/ 11 h 19"/>
                <a:gd name="T4" fmla="*/ 65 w 65"/>
                <a:gd name="T5" fmla="*/ 7 h 19"/>
                <a:gd name="T6" fmla="*/ 55 w 65"/>
                <a:gd name="T7" fmla="*/ 15 h 19"/>
                <a:gd name="T8" fmla="*/ 46 w 65"/>
                <a:gd name="T9" fmla="*/ 15 h 19"/>
                <a:gd name="T10" fmla="*/ 55 w 65"/>
                <a:gd name="T11" fmla="*/ 9 h 19"/>
                <a:gd name="T12" fmla="*/ 56 w 65"/>
                <a:gd name="T13" fmla="*/ 5 h 19"/>
                <a:gd name="T14" fmla="*/ 42 w 65"/>
                <a:gd name="T15" fmla="*/ 12 h 19"/>
                <a:gd name="T16" fmla="*/ 40 w 65"/>
                <a:gd name="T17" fmla="*/ 12 h 19"/>
                <a:gd name="T18" fmla="*/ 44 w 65"/>
                <a:gd name="T19" fmla="*/ 5 h 19"/>
                <a:gd name="T20" fmla="*/ 42 w 65"/>
                <a:gd name="T21" fmla="*/ 0 h 19"/>
                <a:gd name="T22" fmla="*/ 37 w 65"/>
                <a:gd name="T23" fmla="*/ 9 h 19"/>
                <a:gd name="T24" fmla="*/ 34 w 65"/>
                <a:gd name="T25" fmla="*/ 12 h 19"/>
                <a:gd name="T26" fmla="*/ 27 w 65"/>
                <a:gd name="T27" fmla="*/ 7 h 19"/>
                <a:gd name="T28" fmla="*/ 25 w 65"/>
                <a:gd name="T29" fmla="*/ 1 h 19"/>
                <a:gd name="T30" fmla="*/ 25 w 65"/>
                <a:gd name="T31" fmla="*/ 9 h 19"/>
                <a:gd name="T32" fmla="*/ 26 w 65"/>
                <a:gd name="T33" fmla="*/ 12 h 19"/>
                <a:gd name="T34" fmla="*/ 18 w 65"/>
                <a:gd name="T35" fmla="*/ 10 h 19"/>
                <a:gd name="T36" fmla="*/ 11 w 65"/>
                <a:gd name="T37" fmla="*/ 5 h 19"/>
                <a:gd name="T38" fmla="*/ 24 w 65"/>
                <a:gd name="T39" fmla="*/ 15 h 19"/>
                <a:gd name="T40" fmla="*/ 5 w 65"/>
                <a:gd name="T41" fmla="*/ 11 h 19"/>
                <a:gd name="T42" fmla="*/ 0 w 65"/>
                <a:gd name="T43" fmla="*/ 9 h 19"/>
                <a:gd name="T44" fmla="*/ 16 w 65"/>
                <a:gd name="T45" fmla="*/ 19 h 19"/>
                <a:gd name="T46" fmla="*/ 36 w 65"/>
                <a:gd name="T47" fmla="*/ 15 h 19"/>
                <a:gd name="T48" fmla="*/ 55 w 65"/>
                <a:gd name="T4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19">
                  <a:moveTo>
                    <a:pt x="55" y="17"/>
                  </a:moveTo>
                  <a:lnTo>
                    <a:pt x="63" y="11"/>
                  </a:lnTo>
                  <a:lnTo>
                    <a:pt x="65" y="7"/>
                  </a:lnTo>
                  <a:lnTo>
                    <a:pt x="55" y="15"/>
                  </a:lnTo>
                  <a:lnTo>
                    <a:pt x="46" y="15"/>
                  </a:lnTo>
                  <a:lnTo>
                    <a:pt x="55" y="9"/>
                  </a:lnTo>
                  <a:lnTo>
                    <a:pt x="56" y="5"/>
                  </a:lnTo>
                  <a:lnTo>
                    <a:pt x="42" y="12"/>
                  </a:lnTo>
                  <a:lnTo>
                    <a:pt x="40" y="12"/>
                  </a:lnTo>
                  <a:lnTo>
                    <a:pt x="44" y="5"/>
                  </a:lnTo>
                  <a:lnTo>
                    <a:pt x="42" y="0"/>
                  </a:lnTo>
                  <a:lnTo>
                    <a:pt x="37" y="9"/>
                  </a:lnTo>
                  <a:lnTo>
                    <a:pt x="34" y="12"/>
                  </a:lnTo>
                  <a:lnTo>
                    <a:pt x="27" y="7"/>
                  </a:lnTo>
                  <a:lnTo>
                    <a:pt x="25" y="1"/>
                  </a:lnTo>
                  <a:lnTo>
                    <a:pt x="25" y="9"/>
                  </a:lnTo>
                  <a:lnTo>
                    <a:pt x="26" y="12"/>
                  </a:lnTo>
                  <a:lnTo>
                    <a:pt x="18" y="10"/>
                  </a:lnTo>
                  <a:lnTo>
                    <a:pt x="11" y="5"/>
                  </a:lnTo>
                  <a:lnTo>
                    <a:pt x="24" y="15"/>
                  </a:lnTo>
                  <a:lnTo>
                    <a:pt x="5" y="11"/>
                  </a:lnTo>
                  <a:lnTo>
                    <a:pt x="0" y="9"/>
                  </a:lnTo>
                  <a:lnTo>
                    <a:pt x="16" y="19"/>
                  </a:lnTo>
                  <a:lnTo>
                    <a:pt x="36" y="15"/>
                  </a:lnTo>
                  <a:lnTo>
                    <a:pt x="55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04" name="Freeform 38">
              <a:extLst>
                <a:ext uri="{FF2B5EF4-FFF2-40B4-BE49-F238E27FC236}">
                  <a16:creationId xmlns:a16="http://schemas.microsoft.com/office/drawing/2014/main" id="{77442C08-5615-4993-9FEA-552076D9D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" y="352"/>
              <a:ext cx="54" cy="27"/>
            </a:xfrm>
            <a:custGeom>
              <a:avLst/>
              <a:gdLst>
                <a:gd name="T0" fmla="*/ 0 w 54"/>
                <a:gd name="T1" fmla="*/ 13 h 27"/>
                <a:gd name="T2" fmla="*/ 2 w 54"/>
                <a:gd name="T3" fmla="*/ 11 h 27"/>
                <a:gd name="T4" fmla="*/ 5 w 54"/>
                <a:gd name="T5" fmla="*/ 6 h 27"/>
                <a:gd name="T6" fmla="*/ 10 w 54"/>
                <a:gd name="T7" fmla="*/ 1 h 27"/>
                <a:gd name="T8" fmla="*/ 19 w 54"/>
                <a:gd name="T9" fmla="*/ 0 h 27"/>
                <a:gd name="T10" fmla="*/ 30 w 54"/>
                <a:gd name="T11" fmla="*/ 5 h 27"/>
                <a:gd name="T12" fmla="*/ 41 w 54"/>
                <a:gd name="T13" fmla="*/ 15 h 27"/>
                <a:gd name="T14" fmla="*/ 50 w 54"/>
                <a:gd name="T15" fmla="*/ 23 h 27"/>
                <a:gd name="T16" fmla="*/ 52 w 54"/>
                <a:gd name="T17" fmla="*/ 26 h 27"/>
                <a:gd name="T18" fmla="*/ 54 w 54"/>
                <a:gd name="T19" fmla="*/ 27 h 27"/>
                <a:gd name="T20" fmla="*/ 52 w 54"/>
                <a:gd name="T21" fmla="*/ 26 h 27"/>
                <a:gd name="T22" fmla="*/ 50 w 54"/>
                <a:gd name="T23" fmla="*/ 24 h 27"/>
                <a:gd name="T24" fmla="*/ 43 w 54"/>
                <a:gd name="T25" fmla="*/ 18 h 27"/>
                <a:gd name="T26" fmla="*/ 31 w 54"/>
                <a:gd name="T27" fmla="*/ 11 h 27"/>
                <a:gd name="T28" fmla="*/ 23 w 54"/>
                <a:gd name="T29" fmla="*/ 6 h 27"/>
                <a:gd name="T30" fmla="*/ 15 w 54"/>
                <a:gd name="T31" fmla="*/ 5 h 27"/>
                <a:gd name="T32" fmla="*/ 10 w 54"/>
                <a:gd name="T33" fmla="*/ 7 h 27"/>
                <a:gd name="T34" fmla="*/ 0 w 54"/>
                <a:gd name="T3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27">
                  <a:moveTo>
                    <a:pt x="0" y="13"/>
                  </a:moveTo>
                  <a:lnTo>
                    <a:pt x="2" y="11"/>
                  </a:lnTo>
                  <a:lnTo>
                    <a:pt x="5" y="6"/>
                  </a:lnTo>
                  <a:lnTo>
                    <a:pt x="10" y="1"/>
                  </a:lnTo>
                  <a:lnTo>
                    <a:pt x="19" y="0"/>
                  </a:lnTo>
                  <a:lnTo>
                    <a:pt x="30" y="5"/>
                  </a:lnTo>
                  <a:lnTo>
                    <a:pt x="41" y="15"/>
                  </a:lnTo>
                  <a:lnTo>
                    <a:pt x="50" y="23"/>
                  </a:lnTo>
                  <a:lnTo>
                    <a:pt x="52" y="26"/>
                  </a:lnTo>
                  <a:lnTo>
                    <a:pt x="54" y="27"/>
                  </a:lnTo>
                  <a:lnTo>
                    <a:pt x="52" y="26"/>
                  </a:lnTo>
                  <a:lnTo>
                    <a:pt x="50" y="24"/>
                  </a:lnTo>
                  <a:lnTo>
                    <a:pt x="43" y="18"/>
                  </a:lnTo>
                  <a:lnTo>
                    <a:pt x="31" y="11"/>
                  </a:lnTo>
                  <a:lnTo>
                    <a:pt x="23" y="6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05" name="Freeform 39">
              <a:extLst>
                <a:ext uri="{FF2B5EF4-FFF2-40B4-BE49-F238E27FC236}">
                  <a16:creationId xmlns:a16="http://schemas.microsoft.com/office/drawing/2014/main" id="{723DE13C-20F0-44DB-9132-70C3CC96A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3" y="385"/>
              <a:ext cx="61" cy="18"/>
            </a:xfrm>
            <a:custGeom>
              <a:avLst/>
              <a:gdLst>
                <a:gd name="T0" fmla="*/ 52 w 61"/>
                <a:gd name="T1" fmla="*/ 16 h 18"/>
                <a:gd name="T2" fmla="*/ 58 w 61"/>
                <a:gd name="T3" fmla="*/ 13 h 18"/>
                <a:gd name="T4" fmla="*/ 61 w 61"/>
                <a:gd name="T5" fmla="*/ 6 h 18"/>
                <a:gd name="T6" fmla="*/ 52 w 61"/>
                <a:gd name="T7" fmla="*/ 14 h 18"/>
                <a:gd name="T8" fmla="*/ 44 w 61"/>
                <a:gd name="T9" fmla="*/ 14 h 18"/>
                <a:gd name="T10" fmla="*/ 53 w 61"/>
                <a:gd name="T11" fmla="*/ 4 h 18"/>
                <a:gd name="T12" fmla="*/ 39 w 61"/>
                <a:gd name="T13" fmla="*/ 11 h 18"/>
                <a:gd name="T14" fmla="*/ 37 w 61"/>
                <a:gd name="T15" fmla="*/ 11 h 18"/>
                <a:gd name="T16" fmla="*/ 41 w 61"/>
                <a:gd name="T17" fmla="*/ 4 h 18"/>
                <a:gd name="T18" fmla="*/ 41 w 61"/>
                <a:gd name="T19" fmla="*/ 0 h 18"/>
                <a:gd name="T20" fmla="*/ 32 w 61"/>
                <a:gd name="T21" fmla="*/ 10 h 18"/>
                <a:gd name="T22" fmla="*/ 26 w 61"/>
                <a:gd name="T23" fmla="*/ 6 h 18"/>
                <a:gd name="T24" fmla="*/ 22 w 61"/>
                <a:gd name="T25" fmla="*/ 0 h 18"/>
                <a:gd name="T26" fmla="*/ 22 w 61"/>
                <a:gd name="T27" fmla="*/ 8 h 18"/>
                <a:gd name="T28" fmla="*/ 25 w 61"/>
                <a:gd name="T29" fmla="*/ 11 h 18"/>
                <a:gd name="T30" fmla="*/ 11 w 61"/>
                <a:gd name="T31" fmla="*/ 4 h 18"/>
                <a:gd name="T32" fmla="*/ 22 w 61"/>
                <a:gd name="T33" fmla="*/ 14 h 18"/>
                <a:gd name="T34" fmla="*/ 5 w 61"/>
                <a:gd name="T35" fmla="*/ 10 h 18"/>
                <a:gd name="T36" fmla="*/ 0 w 61"/>
                <a:gd name="T37" fmla="*/ 8 h 18"/>
                <a:gd name="T38" fmla="*/ 11 w 61"/>
                <a:gd name="T39" fmla="*/ 16 h 18"/>
                <a:gd name="T40" fmla="*/ 16 w 61"/>
                <a:gd name="T41" fmla="*/ 18 h 18"/>
                <a:gd name="T42" fmla="*/ 35 w 61"/>
                <a:gd name="T43" fmla="*/ 13 h 18"/>
                <a:gd name="T44" fmla="*/ 52 w 61"/>
                <a:gd name="T4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18">
                  <a:moveTo>
                    <a:pt x="52" y="16"/>
                  </a:moveTo>
                  <a:lnTo>
                    <a:pt x="58" y="13"/>
                  </a:lnTo>
                  <a:lnTo>
                    <a:pt x="61" y="6"/>
                  </a:lnTo>
                  <a:lnTo>
                    <a:pt x="52" y="14"/>
                  </a:lnTo>
                  <a:lnTo>
                    <a:pt x="44" y="14"/>
                  </a:lnTo>
                  <a:lnTo>
                    <a:pt x="53" y="4"/>
                  </a:lnTo>
                  <a:lnTo>
                    <a:pt x="39" y="11"/>
                  </a:lnTo>
                  <a:lnTo>
                    <a:pt x="37" y="11"/>
                  </a:lnTo>
                  <a:lnTo>
                    <a:pt x="41" y="4"/>
                  </a:lnTo>
                  <a:lnTo>
                    <a:pt x="41" y="0"/>
                  </a:lnTo>
                  <a:lnTo>
                    <a:pt x="32" y="10"/>
                  </a:lnTo>
                  <a:lnTo>
                    <a:pt x="26" y="6"/>
                  </a:lnTo>
                  <a:lnTo>
                    <a:pt x="22" y="0"/>
                  </a:lnTo>
                  <a:lnTo>
                    <a:pt x="22" y="8"/>
                  </a:lnTo>
                  <a:lnTo>
                    <a:pt x="25" y="11"/>
                  </a:lnTo>
                  <a:lnTo>
                    <a:pt x="11" y="4"/>
                  </a:lnTo>
                  <a:lnTo>
                    <a:pt x="22" y="14"/>
                  </a:lnTo>
                  <a:lnTo>
                    <a:pt x="5" y="10"/>
                  </a:lnTo>
                  <a:lnTo>
                    <a:pt x="0" y="8"/>
                  </a:lnTo>
                  <a:lnTo>
                    <a:pt x="11" y="16"/>
                  </a:lnTo>
                  <a:lnTo>
                    <a:pt x="16" y="18"/>
                  </a:lnTo>
                  <a:lnTo>
                    <a:pt x="35" y="13"/>
                  </a:lnTo>
                  <a:lnTo>
                    <a:pt x="52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106" name="Sprechblase: rechteckig mit abgerundeten Ecken 105">
            <a:extLst>
              <a:ext uri="{FF2B5EF4-FFF2-40B4-BE49-F238E27FC236}">
                <a16:creationId xmlns:a16="http://schemas.microsoft.com/office/drawing/2014/main" id="{12346579-0533-4C8A-BF1F-6FED792DDE6D}"/>
              </a:ext>
            </a:extLst>
          </p:cNvPr>
          <p:cNvSpPr/>
          <p:nvPr/>
        </p:nvSpPr>
        <p:spPr bwMode="auto">
          <a:xfrm>
            <a:off x="7198747" y="937721"/>
            <a:ext cx="1563261" cy="992860"/>
          </a:xfrm>
          <a:prstGeom prst="wedgeRoundRectCallout">
            <a:avLst>
              <a:gd name="adj1" fmla="val -1243"/>
              <a:gd name="adj2" fmla="val 82595"/>
              <a:gd name="adj3" fmla="val 16667"/>
            </a:avLst>
          </a:prstGeom>
          <a:solidFill>
            <a:schemeClr val="bg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Pct val="65000"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Identity Management</a:t>
            </a:r>
          </a:p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Pct val="65000"/>
              <a:buNone/>
              <a:tabLst/>
            </a:pPr>
            <a:r>
              <a:rPr lang="en-US" sz="2000" dirty="0">
                <a:latin typeface="Arial Narrow" panose="020B0606020202030204" pitchFamily="34" charset="0"/>
              </a:rPr>
              <a:t>(administration)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07" name="Sprechblase: rechteckig mit abgerundeten Ecken 106">
            <a:extLst>
              <a:ext uri="{FF2B5EF4-FFF2-40B4-BE49-F238E27FC236}">
                <a16:creationId xmlns:a16="http://schemas.microsoft.com/office/drawing/2014/main" id="{9AD3DF2C-ED70-49A7-BB83-21D87975379B}"/>
              </a:ext>
            </a:extLst>
          </p:cNvPr>
          <p:cNvSpPr/>
          <p:nvPr/>
        </p:nvSpPr>
        <p:spPr bwMode="auto">
          <a:xfrm>
            <a:off x="7205891" y="3264710"/>
            <a:ext cx="1563261" cy="911870"/>
          </a:xfrm>
          <a:prstGeom prst="wedgeRoundRectCallout">
            <a:avLst>
              <a:gd name="adj1" fmla="val -1243"/>
              <a:gd name="adj2" fmla="val 86982"/>
              <a:gd name="adj3" fmla="val 16667"/>
            </a:avLst>
          </a:prstGeom>
          <a:solidFill>
            <a:schemeClr val="bg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Pct val="65000"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Access Management</a:t>
            </a:r>
          </a:p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Pct val="65000"/>
              <a:buNone/>
              <a:tabLst/>
            </a:pPr>
            <a:r>
              <a:rPr lang="en-US" sz="2000" dirty="0">
                <a:latin typeface="Arial Narrow" panose="020B0606020202030204" pitchFamily="34" charset="0"/>
              </a:rPr>
              <a:t>(use at runtime)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18" name="Line 34">
            <a:extLst>
              <a:ext uri="{FF2B5EF4-FFF2-40B4-BE49-F238E27FC236}">
                <a16:creationId xmlns:a16="http://schemas.microsoft.com/office/drawing/2014/main" id="{17581635-7B27-4129-B3A9-9BDFD992C90D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664" y="5427844"/>
            <a:ext cx="771525" cy="0"/>
          </a:xfrm>
          <a:prstGeom prst="line">
            <a:avLst/>
          </a:prstGeom>
          <a:noFill/>
          <a:ln w="76200">
            <a:solidFill>
              <a:srgbClr val="B2B2B2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de-DE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25" name="Group 169">
            <a:extLst>
              <a:ext uri="{FF2B5EF4-FFF2-40B4-BE49-F238E27FC236}">
                <a16:creationId xmlns:a16="http://schemas.microsoft.com/office/drawing/2014/main" id="{91376143-F0C9-4183-BF1E-35E24B1CBE12}"/>
              </a:ext>
            </a:extLst>
          </p:cNvPr>
          <p:cNvGrpSpPr>
            <a:grpSpLocks/>
          </p:cNvGrpSpPr>
          <p:nvPr/>
        </p:nvGrpSpPr>
        <p:grpSpPr bwMode="auto">
          <a:xfrm>
            <a:off x="1174751" y="5135744"/>
            <a:ext cx="330200" cy="519113"/>
            <a:chOff x="5106" y="2816"/>
            <a:chExt cx="208" cy="327"/>
          </a:xfrm>
        </p:grpSpPr>
        <p:sp>
          <p:nvSpPr>
            <p:cNvPr id="126" name="AutoShape 1371">
              <a:extLst>
                <a:ext uri="{FF2B5EF4-FFF2-40B4-BE49-F238E27FC236}">
                  <a16:creationId xmlns:a16="http://schemas.microsoft.com/office/drawing/2014/main" id="{D8E28639-0B1A-4E25-92DB-2C0D97F5C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6" y="2816"/>
              <a:ext cx="208" cy="327"/>
            </a:xfrm>
            <a:prstGeom prst="can">
              <a:avLst>
                <a:gd name="adj" fmla="val 39303"/>
              </a:avLst>
            </a:pr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91440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de-DE" sz="200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27" name="Oval 1373">
              <a:extLst>
                <a:ext uri="{FF2B5EF4-FFF2-40B4-BE49-F238E27FC236}">
                  <a16:creationId xmlns:a16="http://schemas.microsoft.com/office/drawing/2014/main" id="{04024426-2F88-418D-A546-425D075C73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8" y="2823"/>
              <a:ext cx="184" cy="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91440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de-DE" sz="200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128" name="Line 38">
            <a:extLst>
              <a:ext uri="{FF2B5EF4-FFF2-40B4-BE49-F238E27FC236}">
                <a16:creationId xmlns:a16="http://schemas.microsoft.com/office/drawing/2014/main" id="{DD11997D-849C-47DC-8DBC-72A0BE5AEA9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2476" y="5067482"/>
            <a:ext cx="0" cy="393700"/>
          </a:xfrm>
          <a:prstGeom prst="line">
            <a:avLst/>
          </a:prstGeom>
          <a:noFill/>
          <a:ln w="76200">
            <a:solidFill>
              <a:srgbClr val="B2B2B2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de-DE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29" name="Group 185">
            <a:extLst>
              <a:ext uri="{FF2B5EF4-FFF2-40B4-BE49-F238E27FC236}">
                <a16:creationId xmlns:a16="http://schemas.microsoft.com/office/drawing/2014/main" id="{15E8D693-D0A6-427A-9755-BDCFF60430D6}"/>
              </a:ext>
            </a:extLst>
          </p:cNvPr>
          <p:cNvGrpSpPr>
            <a:grpSpLocks/>
          </p:cNvGrpSpPr>
          <p:nvPr/>
        </p:nvGrpSpPr>
        <p:grpSpPr bwMode="auto">
          <a:xfrm>
            <a:off x="600076" y="4769032"/>
            <a:ext cx="474663" cy="549275"/>
            <a:chOff x="4744" y="2585"/>
            <a:chExt cx="299" cy="346"/>
          </a:xfrm>
        </p:grpSpPr>
        <p:grpSp>
          <p:nvGrpSpPr>
            <p:cNvPr id="130" name="Group 171">
              <a:extLst>
                <a:ext uri="{FF2B5EF4-FFF2-40B4-BE49-F238E27FC236}">
                  <a16:creationId xmlns:a16="http://schemas.microsoft.com/office/drawing/2014/main" id="{3888D27A-F9E8-463A-8A24-DB93AE6E5F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44" y="2585"/>
              <a:ext cx="138" cy="346"/>
              <a:chOff x="4744" y="2585"/>
              <a:chExt cx="138" cy="346"/>
            </a:xfrm>
          </p:grpSpPr>
          <p:sp>
            <p:nvSpPr>
              <p:cNvPr id="144" name="Rectangle 454">
                <a:extLst>
                  <a:ext uri="{FF2B5EF4-FFF2-40B4-BE49-F238E27FC236}">
                    <a16:creationId xmlns:a16="http://schemas.microsoft.com/office/drawing/2014/main" id="{6D13E155-157D-446C-AAD1-4E6BDD1A70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4" y="2585"/>
                <a:ext cx="138" cy="346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rgbClr val="000000"/>
                  </a:solidFill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145" name="Group 472">
                <a:extLst>
                  <a:ext uri="{FF2B5EF4-FFF2-40B4-BE49-F238E27FC236}">
                    <a16:creationId xmlns:a16="http://schemas.microsoft.com/office/drawing/2014/main" id="{E6BB2845-AD94-407F-910F-1D4E35A0810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9" y="2620"/>
                <a:ext cx="82" cy="224"/>
                <a:chOff x="628" y="2795"/>
                <a:chExt cx="78" cy="272"/>
              </a:xfrm>
            </p:grpSpPr>
            <p:sp>
              <p:nvSpPr>
                <p:cNvPr id="149" name="Line 455">
                  <a:extLst>
                    <a:ext uri="{FF2B5EF4-FFF2-40B4-BE49-F238E27FC236}">
                      <a16:creationId xmlns:a16="http://schemas.microsoft.com/office/drawing/2014/main" id="{9E274F15-D641-4FE2-A931-CEF964F5E4D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795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0" name="Line 456">
                  <a:extLst>
                    <a:ext uri="{FF2B5EF4-FFF2-40B4-BE49-F238E27FC236}">
                      <a16:creationId xmlns:a16="http://schemas.microsoft.com/office/drawing/2014/main" id="{435486E6-3F6E-4832-993A-0D43750AE27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840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1" name="Line 457">
                  <a:extLst>
                    <a:ext uri="{FF2B5EF4-FFF2-40B4-BE49-F238E27FC236}">
                      <a16:creationId xmlns:a16="http://schemas.microsoft.com/office/drawing/2014/main" id="{4E150F37-054A-4036-9C76-1C85DD36670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885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2" name="Line 458">
                  <a:extLst>
                    <a:ext uri="{FF2B5EF4-FFF2-40B4-BE49-F238E27FC236}">
                      <a16:creationId xmlns:a16="http://schemas.microsoft.com/office/drawing/2014/main" id="{A88EF84C-73FF-4800-8DB0-97988C018A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931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3" name="Line 459">
                  <a:extLst>
                    <a:ext uri="{FF2B5EF4-FFF2-40B4-BE49-F238E27FC236}">
                      <a16:creationId xmlns:a16="http://schemas.microsoft.com/office/drawing/2014/main" id="{F8D4E31D-2586-46CB-B56C-32533DE68C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976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4" name="Line 460">
                  <a:extLst>
                    <a:ext uri="{FF2B5EF4-FFF2-40B4-BE49-F238E27FC236}">
                      <a16:creationId xmlns:a16="http://schemas.microsoft.com/office/drawing/2014/main" id="{AB8225A1-3CA0-49C0-A3B6-306DA76F27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3021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5" name="Line 461">
                  <a:extLst>
                    <a:ext uri="{FF2B5EF4-FFF2-40B4-BE49-F238E27FC236}">
                      <a16:creationId xmlns:a16="http://schemas.microsoft.com/office/drawing/2014/main" id="{97A41607-A533-48C4-B812-43C9D5AF112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3067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146" name="Oval 469">
                <a:extLst>
                  <a:ext uri="{FF2B5EF4-FFF2-40B4-BE49-F238E27FC236}">
                    <a16:creationId xmlns:a16="http://schemas.microsoft.com/office/drawing/2014/main" id="{12FF1733-E15A-407F-9482-D6AB5B066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2" y="2612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rgbClr val="000000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47" name="Oval 470">
                <a:extLst>
                  <a:ext uri="{FF2B5EF4-FFF2-40B4-BE49-F238E27FC236}">
                    <a16:creationId xmlns:a16="http://schemas.microsoft.com/office/drawing/2014/main" id="{D1A327EE-0C42-4C27-A66E-01BFDEB7B1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2" y="2647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rgbClr val="000000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48" name="Oval 471">
                <a:extLst>
                  <a:ext uri="{FF2B5EF4-FFF2-40B4-BE49-F238E27FC236}">
                    <a16:creationId xmlns:a16="http://schemas.microsoft.com/office/drawing/2014/main" id="{9A3CB0AA-E184-469D-806D-AE3B3AD561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2" y="2684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rgbClr val="000000"/>
                  </a:solidFill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31" name="Group 172">
              <a:extLst>
                <a:ext uri="{FF2B5EF4-FFF2-40B4-BE49-F238E27FC236}">
                  <a16:creationId xmlns:a16="http://schemas.microsoft.com/office/drawing/2014/main" id="{8DAB1389-9E88-46C5-9691-594D6D704A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05" y="2585"/>
              <a:ext cx="138" cy="346"/>
              <a:chOff x="4744" y="2585"/>
              <a:chExt cx="138" cy="346"/>
            </a:xfrm>
          </p:grpSpPr>
          <p:sp>
            <p:nvSpPr>
              <p:cNvPr id="132" name="Rectangle 454">
                <a:extLst>
                  <a:ext uri="{FF2B5EF4-FFF2-40B4-BE49-F238E27FC236}">
                    <a16:creationId xmlns:a16="http://schemas.microsoft.com/office/drawing/2014/main" id="{964BCEC7-FACF-4AF4-8D88-2A52F46004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4" y="2585"/>
                <a:ext cx="138" cy="346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rgbClr val="000000"/>
                  </a:solidFill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133" name="Group 472">
                <a:extLst>
                  <a:ext uri="{FF2B5EF4-FFF2-40B4-BE49-F238E27FC236}">
                    <a16:creationId xmlns:a16="http://schemas.microsoft.com/office/drawing/2014/main" id="{331E0A9F-4429-49AF-B817-C2E834D88CD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9" y="2620"/>
                <a:ext cx="82" cy="224"/>
                <a:chOff x="628" y="2795"/>
                <a:chExt cx="78" cy="272"/>
              </a:xfrm>
            </p:grpSpPr>
            <p:sp>
              <p:nvSpPr>
                <p:cNvPr id="137" name="Line 455">
                  <a:extLst>
                    <a:ext uri="{FF2B5EF4-FFF2-40B4-BE49-F238E27FC236}">
                      <a16:creationId xmlns:a16="http://schemas.microsoft.com/office/drawing/2014/main" id="{29FD24BF-326D-4FE7-8E5F-F85B7344EC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795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38" name="Line 456">
                  <a:extLst>
                    <a:ext uri="{FF2B5EF4-FFF2-40B4-BE49-F238E27FC236}">
                      <a16:creationId xmlns:a16="http://schemas.microsoft.com/office/drawing/2014/main" id="{4745794E-D554-417A-93CB-64D4AB5EBF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840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39" name="Line 457">
                  <a:extLst>
                    <a:ext uri="{FF2B5EF4-FFF2-40B4-BE49-F238E27FC236}">
                      <a16:creationId xmlns:a16="http://schemas.microsoft.com/office/drawing/2014/main" id="{D0A09F83-A256-4918-A09E-2FC47CD7E21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885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40" name="Line 458">
                  <a:extLst>
                    <a:ext uri="{FF2B5EF4-FFF2-40B4-BE49-F238E27FC236}">
                      <a16:creationId xmlns:a16="http://schemas.microsoft.com/office/drawing/2014/main" id="{41BC1E85-5EC2-41CE-9470-E9D0EB2C1C7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931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41" name="Line 459">
                  <a:extLst>
                    <a:ext uri="{FF2B5EF4-FFF2-40B4-BE49-F238E27FC236}">
                      <a16:creationId xmlns:a16="http://schemas.microsoft.com/office/drawing/2014/main" id="{79C602C9-F44B-494E-9086-ADCE4F88819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976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42" name="Line 460">
                  <a:extLst>
                    <a:ext uri="{FF2B5EF4-FFF2-40B4-BE49-F238E27FC236}">
                      <a16:creationId xmlns:a16="http://schemas.microsoft.com/office/drawing/2014/main" id="{8E0AF717-CE93-435B-BB1C-F257BC7E3ED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3021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43" name="Line 461">
                  <a:extLst>
                    <a:ext uri="{FF2B5EF4-FFF2-40B4-BE49-F238E27FC236}">
                      <a16:creationId xmlns:a16="http://schemas.microsoft.com/office/drawing/2014/main" id="{83118AF2-BE67-4220-BD0D-76B59FCB1B5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3067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134" name="Oval 469">
                <a:extLst>
                  <a:ext uri="{FF2B5EF4-FFF2-40B4-BE49-F238E27FC236}">
                    <a16:creationId xmlns:a16="http://schemas.microsoft.com/office/drawing/2014/main" id="{1370E3E6-12F7-4590-BF1A-6F2BC391FA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2" y="2612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rgbClr val="000000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35" name="Oval 470">
                <a:extLst>
                  <a:ext uri="{FF2B5EF4-FFF2-40B4-BE49-F238E27FC236}">
                    <a16:creationId xmlns:a16="http://schemas.microsoft.com/office/drawing/2014/main" id="{6D9F0E5B-2928-46EE-A763-01E56BD5B7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2" y="2647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rgbClr val="000000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36" name="Oval 471">
                <a:extLst>
                  <a:ext uri="{FF2B5EF4-FFF2-40B4-BE49-F238E27FC236}">
                    <a16:creationId xmlns:a16="http://schemas.microsoft.com/office/drawing/2014/main" id="{6F3B0595-D44D-44E4-B07A-2668F2F92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2" y="2684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rgbClr val="000000"/>
                  </a:solidFill>
                  <a:latin typeface="Arial Narrow" panose="020B0606020202030204" pitchFamily="34" charset="0"/>
                </a:endParaRPr>
              </a:p>
            </p:txBody>
          </p:sp>
        </p:grpSp>
      </p:grpSp>
      <p:cxnSp>
        <p:nvCxnSpPr>
          <p:cNvPr id="157" name="AutoShape 2">
            <a:extLst>
              <a:ext uri="{FF2B5EF4-FFF2-40B4-BE49-F238E27FC236}">
                <a16:creationId xmlns:a16="http://schemas.microsoft.com/office/drawing/2014/main" id="{D02BA48E-1355-4940-83A9-38D80D4BA73A}"/>
              </a:ext>
            </a:extLst>
          </p:cNvPr>
          <p:cNvCxnSpPr>
            <a:cxnSpLocks noChangeShapeType="1"/>
            <a:stCxn id="158" idx="2"/>
            <a:endCxn id="159" idx="0"/>
          </p:cNvCxnSpPr>
          <p:nvPr/>
        </p:nvCxnSpPr>
        <p:spPr bwMode="auto">
          <a:xfrm>
            <a:off x="5174160" y="2008368"/>
            <a:ext cx="0" cy="82073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8" name="Rectangle 8">
            <a:extLst>
              <a:ext uri="{FF2B5EF4-FFF2-40B4-BE49-F238E27FC236}">
                <a16:creationId xmlns:a16="http://schemas.microsoft.com/office/drawing/2014/main" id="{1981D69D-872C-41A0-8308-1097306857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0815" y="1497193"/>
            <a:ext cx="1766690" cy="511175"/>
          </a:xfrm>
          <a:prstGeom prst="rect">
            <a:avLst/>
          </a:prstGeom>
          <a:solidFill>
            <a:srgbClr val="C7C3A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Identifier</a:t>
            </a:r>
          </a:p>
        </p:txBody>
      </p:sp>
      <p:sp>
        <p:nvSpPr>
          <p:cNvPr id="159" name="Rectangle 9">
            <a:extLst>
              <a:ext uri="{FF2B5EF4-FFF2-40B4-BE49-F238E27FC236}">
                <a16:creationId xmlns:a16="http://schemas.microsoft.com/office/drawing/2014/main" id="{4D91C5FD-9161-4013-A0E2-BFAB914AE1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0815" y="2829105"/>
            <a:ext cx="1766690" cy="511175"/>
          </a:xfrm>
          <a:prstGeom prst="rect">
            <a:avLst/>
          </a:prstGeom>
          <a:solidFill>
            <a:srgbClr val="C7C3A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Credential</a:t>
            </a:r>
          </a:p>
        </p:txBody>
      </p:sp>
      <p:sp>
        <p:nvSpPr>
          <p:cNvPr id="160" name="Rectangle 10">
            <a:extLst>
              <a:ext uri="{FF2B5EF4-FFF2-40B4-BE49-F238E27FC236}">
                <a16:creationId xmlns:a16="http://schemas.microsoft.com/office/drawing/2014/main" id="{FBEF6D91-0796-45B9-A0D8-DC395998E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0815" y="4161018"/>
            <a:ext cx="1766690" cy="511175"/>
          </a:xfrm>
          <a:prstGeom prst="rect">
            <a:avLst/>
          </a:prstGeom>
          <a:solidFill>
            <a:srgbClr val="C7C3A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Roles and Rights</a:t>
            </a:r>
          </a:p>
        </p:txBody>
      </p:sp>
      <p:cxnSp>
        <p:nvCxnSpPr>
          <p:cNvPr id="161" name="AutoShape 11">
            <a:extLst>
              <a:ext uri="{FF2B5EF4-FFF2-40B4-BE49-F238E27FC236}">
                <a16:creationId xmlns:a16="http://schemas.microsoft.com/office/drawing/2014/main" id="{FCCE3A8D-238C-4813-8018-6D78FF114D81}"/>
              </a:ext>
            </a:extLst>
          </p:cNvPr>
          <p:cNvCxnSpPr>
            <a:cxnSpLocks noChangeShapeType="1"/>
            <a:stCxn id="72" idx="3"/>
            <a:endCxn id="158" idx="0"/>
          </p:cNvCxnSpPr>
          <p:nvPr/>
        </p:nvCxnSpPr>
        <p:spPr bwMode="auto">
          <a:xfrm>
            <a:off x="3376613" y="1187632"/>
            <a:ext cx="1797547" cy="309561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2" name="AutoShape 12">
            <a:extLst>
              <a:ext uri="{FF2B5EF4-FFF2-40B4-BE49-F238E27FC236}">
                <a16:creationId xmlns:a16="http://schemas.microsoft.com/office/drawing/2014/main" id="{57645995-9E7D-466F-9ECE-5D922EC50A35}"/>
              </a:ext>
            </a:extLst>
          </p:cNvPr>
          <p:cNvCxnSpPr>
            <a:cxnSpLocks noChangeShapeType="1"/>
            <a:stCxn id="159" idx="2"/>
            <a:endCxn id="160" idx="0"/>
          </p:cNvCxnSpPr>
          <p:nvPr/>
        </p:nvCxnSpPr>
        <p:spPr bwMode="auto">
          <a:xfrm>
            <a:off x="5174160" y="3340280"/>
            <a:ext cx="0" cy="82073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3" name="Rectangle 8">
            <a:extLst>
              <a:ext uri="{FF2B5EF4-FFF2-40B4-BE49-F238E27FC236}">
                <a16:creationId xmlns:a16="http://schemas.microsoft.com/office/drawing/2014/main" id="{3F9493F4-11D2-4540-8317-364302A9F7AB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370143" y="2829105"/>
            <a:ext cx="3174999" cy="511175"/>
          </a:xfrm>
          <a:prstGeom prst="rect">
            <a:avLst/>
          </a:prstGeom>
          <a:solidFill>
            <a:srgbClr val="C7C3A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Digital identity</a:t>
            </a:r>
          </a:p>
        </p:txBody>
      </p:sp>
      <p:sp>
        <p:nvSpPr>
          <p:cNvPr id="111" name="Rectangle 13">
            <a:extLst>
              <a:ext uri="{FF2B5EF4-FFF2-40B4-BE49-F238E27FC236}">
                <a16:creationId xmlns:a16="http://schemas.microsoft.com/office/drawing/2014/main" id="{AF8B7C55-E0FC-409B-A166-D0B269D78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1293" y="3495061"/>
            <a:ext cx="2517775" cy="51117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Authentication Assertion</a:t>
            </a:r>
          </a:p>
        </p:txBody>
      </p:sp>
      <p:sp>
        <p:nvSpPr>
          <p:cNvPr id="116" name="Rectangle 20">
            <a:extLst>
              <a:ext uri="{FF2B5EF4-FFF2-40B4-BE49-F238E27FC236}">
                <a16:creationId xmlns:a16="http://schemas.microsoft.com/office/drawing/2014/main" id="{D97E497F-2FAF-4AF5-A85D-9F99B0013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1293" y="2163149"/>
            <a:ext cx="2517775" cy="51117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Authentication Context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7A62D5FD-EBE1-4F49-B251-047E64E48649}"/>
              </a:ext>
            </a:extLst>
          </p:cNvPr>
          <p:cNvSpPr/>
          <p:nvPr/>
        </p:nvSpPr>
        <p:spPr>
          <a:xfrm>
            <a:off x="539552" y="5981366"/>
            <a:ext cx="2967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10: IAM-Grundmodel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920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4">
            <a:extLst>
              <a:ext uri="{FF2B5EF4-FFF2-40B4-BE49-F238E27FC236}">
                <a16:creationId xmlns:a16="http://schemas.microsoft.com/office/drawing/2014/main" id="{E5946D6E-4DF9-488E-842F-B98629A4A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9106" y="3611925"/>
            <a:ext cx="2066793" cy="72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txBody>
          <a:bodyPr lIns="14400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2000" kern="0" dirty="0">
                <a:solidFill>
                  <a:schemeClr val="bg1"/>
                </a:solidFill>
                <a:latin typeface="Arial Narrow" panose="020B0606020202030204" pitchFamily="34" charset="0"/>
              </a:rPr>
              <a:t>Personalisierung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1" name="Pfeil: nach unten 10">
            <a:extLst>
              <a:ext uri="{FF2B5EF4-FFF2-40B4-BE49-F238E27FC236}">
                <a16:creationId xmlns:a16="http://schemas.microsoft.com/office/drawing/2014/main" id="{88E8E970-6B72-4C10-9E17-1B44FA09676B}"/>
              </a:ext>
            </a:extLst>
          </p:cNvPr>
          <p:cNvSpPr/>
          <p:nvPr/>
        </p:nvSpPr>
        <p:spPr>
          <a:xfrm>
            <a:off x="3062502" y="3429000"/>
            <a:ext cx="348694" cy="285750"/>
          </a:xfrm>
          <a:prstGeom prst="downArrow">
            <a:avLst/>
          </a:prstGeom>
          <a:solidFill>
            <a:schemeClr val="accent6"/>
          </a:solidFill>
          <a:ln>
            <a:solidFill>
              <a:schemeClr val="bg1"/>
            </a:solidFill>
          </a:ln>
          <a:effectLst/>
        </p:spPr>
        <p:txBody>
          <a:bodyPr lIns="144000" tIns="46800" rIns="0" bIns="46800" anchor="ctr"/>
          <a:lstStyle/>
          <a:p>
            <a:pPr algn="ctr">
              <a:spcAft>
                <a:spcPct val="0"/>
              </a:spcAft>
            </a:pPr>
            <a:endParaRPr lang="de-DE" sz="2000" ker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Pfeil: nach unten 11">
            <a:extLst>
              <a:ext uri="{FF2B5EF4-FFF2-40B4-BE49-F238E27FC236}">
                <a16:creationId xmlns:a16="http://schemas.microsoft.com/office/drawing/2014/main" id="{F9AF64B4-83F8-4DE0-A368-4F6229F125C7}"/>
              </a:ext>
            </a:extLst>
          </p:cNvPr>
          <p:cNvSpPr/>
          <p:nvPr/>
        </p:nvSpPr>
        <p:spPr>
          <a:xfrm flipV="1">
            <a:off x="3579200" y="3429000"/>
            <a:ext cx="348694" cy="285750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txBody>
          <a:bodyPr lIns="144000" tIns="46800" rIns="0" bIns="46800" anchor="ctr"/>
          <a:lstStyle/>
          <a:p>
            <a:pPr algn="ctr">
              <a:spcAft>
                <a:spcPct val="0"/>
              </a:spcAft>
            </a:pPr>
            <a:endParaRPr lang="de-DE" sz="2000" ker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AutoShape 4">
            <a:extLst>
              <a:ext uri="{FF2B5EF4-FFF2-40B4-BE49-F238E27FC236}">
                <a16:creationId xmlns:a16="http://schemas.microsoft.com/office/drawing/2014/main" id="{D7723CE2-2A72-4D55-8F14-57715F628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175" y="2473893"/>
            <a:ext cx="2160000" cy="972000"/>
          </a:xfrm>
          <a:prstGeom prst="chevron">
            <a:avLst>
              <a:gd name="adj" fmla="val 23893"/>
            </a:avLst>
          </a:prstGeom>
          <a:solidFill>
            <a:schemeClr val="accent6"/>
          </a:solidFill>
          <a:ln>
            <a:noFill/>
          </a:ln>
          <a:effectLst/>
        </p:spPr>
        <p:txBody>
          <a:bodyPr lIns="14400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Erzeugung</a:t>
            </a:r>
          </a:p>
        </p:txBody>
      </p:sp>
      <p:sp>
        <p:nvSpPr>
          <p:cNvPr id="3" name="AutoShape 5">
            <a:extLst>
              <a:ext uri="{FF2B5EF4-FFF2-40B4-BE49-F238E27FC236}">
                <a16:creationId xmlns:a16="http://schemas.microsoft.com/office/drawing/2014/main" id="{0730FCB8-EA89-479B-ACB7-927A41C69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5013" y="2473893"/>
            <a:ext cx="2160000" cy="972000"/>
          </a:xfrm>
          <a:prstGeom prst="chevron">
            <a:avLst>
              <a:gd name="adj" fmla="val 22802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400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Nutzung</a:t>
            </a:r>
          </a:p>
        </p:txBody>
      </p:sp>
      <p:sp>
        <p:nvSpPr>
          <p:cNvPr id="4" name="AutoShape 7">
            <a:extLst>
              <a:ext uri="{FF2B5EF4-FFF2-40B4-BE49-F238E27FC236}">
                <a16:creationId xmlns:a16="http://schemas.microsoft.com/office/drawing/2014/main" id="{C61D4681-9022-4A21-B5B7-6193E40474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0825" y="2473893"/>
            <a:ext cx="2160000" cy="972000"/>
          </a:xfrm>
          <a:prstGeom prst="chevron">
            <a:avLst>
              <a:gd name="adj" fmla="val 23893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Deaktivierung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2000" kern="0" dirty="0">
                <a:solidFill>
                  <a:schemeClr val="bg1"/>
                </a:solidFill>
                <a:latin typeface="Arial Narrow" panose="020B0606020202030204" pitchFamily="34" charset="0"/>
              </a:rPr>
              <a:t>(</a:t>
            </a:r>
            <a:r>
              <a:rPr lang="en-US" sz="2000" kern="0" dirty="0">
                <a:solidFill>
                  <a:schemeClr val="bg1"/>
                </a:solidFill>
                <a:latin typeface="Arial Narrow" panose="020B0606020202030204" pitchFamily="34" charset="0"/>
              </a:rPr>
              <a:t>Retirement</a:t>
            </a:r>
            <a:r>
              <a:rPr lang="de-DE" sz="2000" kern="0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7" name="Pfeil: Fünfeck 6">
            <a:extLst>
              <a:ext uri="{FF2B5EF4-FFF2-40B4-BE49-F238E27FC236}">
                <a16:creationId xmlns:a16="http://schemas.microsoft.com/office/drawing/2014/main" id="{1FFC97B0-8D7C-433B-95DB-675BF823B411}"/>
              </a:ext>
            </a:extLst>
          </p:cNvPr>
          <p:cNvSpPr/>
          <p:nvPr/>
        </p:nvSpPr>
        <p:spPr>
          <a:xfrm flipH="1">
            <a:off x="2305050" y="1501893"/>
            <a:ext cx="1744277" cy="972000"/>
          </a:xfrm>
          <a:prstGeom prst="homePlate">
            <a:avLst>
              <a:gd name="adj" fmla="val 2256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latin typeface="Arial Narrow" panose="020B0606020202030204" pitchFamily="34" charset="0"/>
              </a:rPr>
              <a:t>Modifikation</a:t>
            </a:r>
          </a:p>
        </p:txBody>
      </p:sp>
      <p:sp>
        <p:nvSpPr>
          <p:cNvPr id="8" name="AutoShape 5">
            <a:extLst>
              <a:ext uri="{FF2B5EF4-FFF2-40B4-BE49-F238E27FC236}">
                <a16:creationId xmlns:a16="http://schemas.microsoft.com/office/drawing/2014/main" id="{F0867ABC-DD18-4FB7-AD01-565E56F8084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049327" y="1511418"/>
            <a:ext cx="1891838" cy="972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Überprüfung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2000" kern="0" dirty="0">
                <a:solidFill>
                  <a:schemeClr val="bg1"/>
                </a:solidFill>
                <a:latin typeface="Arial Narrow" panose="020B0606020202030204" pitchFamily="34" charset="0"/>
              </a:rPr>
              <a:t>(Attestation)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3" name="Pfeil: nach unten 12">
            <a:extLst>
              <a:ext uri="{FF2B5EF4-FFF2-40B4-BE49-F238E27FC236}">
                <a16:creationId xmlns:a16="http://schemas.microsoft.com/office/drawing/2014/main" id="{DD52C9B4-12FF-4884-81D8-0F86C5217DDF}"/>
              </a:ext>
            </a:extLst>
          </p:cNvPr>
          <p:cNvSpPr/>
          <p:nvPr/>
        </p:nvSpPr>
        <p:spPr>
          <a:xfrm>
            <a:off x="5532630" y="2356884"/>
            <a:ext cx="348694" cy="285750"/>
          </a:xfrm>
          <a:prstGeom prst="downArrow">
            <a:avLst/>
          </a:prstGeom>
          <a:solidFill>
            <a:schemeClr val="tx2"/>
          </a:solidFill>
          <a:ln>
            <a:solidFill>
              <a:schemeClr val="bg1"/>
            </a:solidFill>
          </a:ln>
          <a:effectLst/>
        </p:spPr>
        <p:txBody>
          <a:bodyPr lIns="144000" tIns="46800" rIns="0" bIns="46800" anchor="ctr"/>
          <a:lstStyle/>
          <a:p>
            <a:pPr algn="ctr">
              <a:spcAft>
                <a:spcPct val="0"/>
              </a:spcAft>
            </a:pPr>
            <a:endParaRPr lang="de-DE" sz="2000" ker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Pfeil: nach unten 13">
            <a:extLst>
              <a:ext uri="{FF2B5EF4-FFF2-40B4-BE49-F238E27FC236}">
                <a16:creationId xmlns:a16="http://schemas.microsoft.com/office/drawing/2014/main" id="{4D325D9D-DCDC-400C-B7C8-0E55C11A7165}"/>
              </a:ext>
            </a:extLst>
          </p:cNvPr>
          <p:cNvSpPr/>
          <p:nvPr/>
        </p:nvSpPr>
        <p:spPr>
          <a:xfrm flipV="1">
            <a:off x="4615605" y="2356884"/>
            <a:ext cx="348694" cy="285750"/>
          </a:xfrm>
          <a:prstGeom prst="downArrow">
            <a:avLst/>
          </a:prstGeom>
          <a:solidFill>
            <a:schemeClr val="accent3"/>
          </a:solidFill>
          <a:ln>
            <a:solidFill>
              <a:schemeClr val="bg1"/>
            </a:solidFill>
          </a:ln>
          <a:effectLst/>
        </p:spPr>
        <p:txBody>
          <a:bodyPr lIns="144000" tIns="46800" rIns="0" bIns="46800" anchor="ctr"/>
          <a:lstStyle/>
          <a:p>
            <a:pPr algn="ctr">
              <a:spcAft>
                <a:spcPct val="0"/>
              </a:spcAft>
            </a:pPr>
            <a:endParaRPr lang="de-DE" sz="2000" ker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Pfeil: nach oben und unten 14">
            <a:extLst>
              <a:ext uri="{FF2B5EF4-FFF2-40B4-BE49-F238E27FC236}">
                <a16:creationId xmlns:a16="http://schemas.microsoft.com/office/drawing/2014/main" id="{72F7747F-0BD8-4C83-9554-06D2870CEC3E}"/>
              </a:ext>
            </a:extLst>
          </p:cNvPr>
          <p:cNvSpPr/>
          <p:nvPr/>
        </p:nvSpPr>
        <p:spPr>
          <a:xfrm flipV="1">
            <a:off x="3598782" y="2261634"/>
            <a:ext cx="348694" cy="432000"/>
          </a:xfrm>
          <a:prstGeom prst="upDownArrow">
            <a:avLst/>
          </a:prstGeom>
          <a:solidFill>
            <a:schemeClr val="accent2"/>
          </a:solidFill>
          <a:ln>
            <a:solidFill>
              <a:schemeClr val="bg1"/>
            </a:solidFill>
          </a:ln>
          <a:effectLst/>
        </p:spPr>
        <p:txBody>
          <a:bodyPr lIns="144000" tIns="46800" rIns="0" bIns="46800" anchor="ctr"/>
          <a:lstStyle/>
          <a:p>
            <a:pPr algn="ctr">
              <a:spcAft>
                <a:spcPct val="0"/>
              </a:spcAft>
            </a:pPr>
            <a:endParaRPr lang="de-DE" sz="2000" ker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Pfeil: nach unten 15">
            <a:extLst>
              <a:ext uri="{FF2B5EF4-FFF2-40B4-BE49-F238E27FC236}">
                <a16:creationId xmlns:a16="http://schemas.microsoft.com/office/drawing/2014/main" id="{C18CA0A3-C86F-462D-B6C3-44D85A1779CF}"/>
              </a:ext>
            </a:extLst>
          </p:cNvPr>
          <p:cNvSpPr/>
          <p:nvPr/>
        </p:nvSpPr>
        <p:spPr>
          <a:xfrm>
            <a:off x="5028116" y="2356884"/>
            <a:ext cx="348694" cy="285750"/>
          </a:xfrm>
          <a:prstGeom prst="downArrow">
            <a:avLst/>
          </a:prstGeom>
          <a:solidFill>
            <a:schemeClr val="tx2"/>
          </a:solidFill>
          <a:ln>
            <a:solidFill>
              <a:schemeClr val="bg1"/>
            </a:solidFill>
          </a:ln>
          <a:effectLst/>
        </p:spPr>
        <p:txBody>
          <a:bodyPr lIns="144000" tIns="46800" rIns="0" bIns="46800" anchor="ctr"/>
          <a:lstStyle/>
          <a:p>
            <a:pPr algn="ctr">
              <a:spcAft>
                <a:spcPct val="0"/>
              </a:spcAft>
            </a:pPr>
            <a:endParaRPr lang="de-DE" sz="2000" ker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Pfeil: nach unten 16">
            <a:extLst>
              <a:ext uri="{FF2B5EF4-FFF2-40B4-BE49-F238E27FC236}">
                <a16:creationId xmlns:a16="http://schemas.microsoft.com/office/drawing/2014/main" id="{C79417D9-A5BA-4012-8114-99CB9FCA48DE}"/>
              </a:ext>
            </a:extLst>
          </p:cNvPr>
          <p:cNvSpPr/>
          <p:nvPr/>
        </p:nvSpPr>
        <p:spPr>
          <a:xfrm rot="16200000" flipV="1">
            <a:off x="3872369" y="1876195"/>
            <a:ext cx="348694" cy="285750"/>
          </a:xfrm>
          <a:prstGeom prst="downArrow">
            <a:avLst/>
          </a:prstGeom>
          <a:solidFill>
            <a:schemeClr val="tx2"/>
          </a:solidFill>
          <a:ln>
            <a:solidFill>
              <a:schemeClr val="bg1"/>
            </a:solidFill>
          </a:ln>
          <a:effectLst/>
        </p:spPr>
        <p:txBody>
          <a:bodyPr lIns="144000" tIns="46800" rIns="0" bIns="46800" anchor="ctr"/>
          <a:lstStyle/>
          <a:p>
            <a:pPr algn="ctr">
              <a:spcAft>
                <a:spcPct val="0"/>
              </a:spcAft>
            </a:pPr>
            <a:endParaRPr lang="de-DE" sz="2000" ker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Pfeil: nach unten 17">
            <a:extLst>
              <a:ext uri="{FF2B5EF4-FFF2-40B4-BE49-F238E27FC236}">
                <a16:creationId xmlns:a16="http://schemas.microsoft.com/office/drawing/2014/main" id="{A2222C70-E214-440D-BBEE-D19D011DC7E2}"/>
              </a:ext>
            </a:extLst>
          </p:cNvPr>
          <p:cNvSpPr/>
          <p:nvPr/>
        </p:nvSpPr>
        <p:spPr>
          <a:xfrm rot="16200000">
            <a:off x="2079778" y="1845018"/>
            <a:ext cx="348694" cy="285750"/>
          </a:xfrm>
          <a:prstGeom prst="downArrow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effectLst/>
        </p:spPr>
        <p:txBody>
          <a:bodyPr lIns="144000" tIns="46800" rIns="0" bIns="46800" anchor="ctr"/>
          <a:lstStyle/>
          <a:p>
            <a:pPr algn="ctr">
              <a:spcAft>
                <a:spcPct val="0"/>
              </a:spcAft>
            </a:pPr>
            <a:endParaRPr lang="de-DE" sz="2000" ker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8DB66B37-8418-4A52-A362-3F8714575E9C}"/>
              </a:ext>
            </a:extLst>
          </p:cNvPr>
          <p:cNvSpPr/>
          <p:nvPr/>
        </p:nvSpPr>
        <p:spPr>
          <a:xfrm rot="16200000">
            <a:off x="1408828" y="2817018"/>
            <a:ext cx="348694" cy="285750"/>
          </a:xfrm>
          <a:prstGeom prst="downArrow">
            <a:avLst/>
          </a:prstGeom>
          <a:solidFill>
            <a:schemeClr val="accent6"/>
          </a:solidFill>
          <a:ln>
            <a:solidFill>
              <a:schemeClr val="bg1"/>
            </a:solidFill>
          </a:ln>
          <a:effectLst/>
        </p:spPr>
        <p:txBody>
          <a:bodyPr lIns="144000" tIns="46800" rIns="0" bIns="46800" anchor="ctr"/>
          <a:lstStyle/>
          <a:p>
            <a:pPr algn="ctr">
              <a:spcAft>
                <a:spcPct val="0"/>
              </a:spcAft>
            </a:pPr>
            <a:endParaRPr lang="de-DE" sz="2000" ker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Multiplikationszeichen 20">
            <a:extLst>
              <a:ext uri="{FF2B5EF4-FFF2-40B4-BE49-F238E27FC236}">
                <a16:creationId xmlns:a16="http://schemas.microsoft.com/office/drawing/2014/main" id="{63C26727-FCF5-45F9-AD4F-A2ED7D193F41}"/>
              </a:ext>
            </a:extLst>
          </p:cNvPr>
          <p:cNvSpPr/>
          <p:nvPr/>
        </p:nvSpPr>
        <p:spPr>
          <a:xfrm>
            <a:off x="7560825" y="2815892"/>
            <a:ext cx="288000" cy="288000"/>
          </a:xfrm>
          <a:prstGeom prst="mathMultiply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8E7B868A-77C4-4439-8A7D-3BA42C94506F}"/>
              </a:ext>
            </a:extLst>
          </p:cNvPr>
          <p:cNvSpPr txBox="1"/>
          <p:nvPr/>
        </p:nvSpPr>
        <p:spPr>
          <a:xfrm>
            <a:off x="1440300" y="516191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11: Lebenszyklus digitaler Identitäten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971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extLst>
              <a:ext uri="{FF2B5EF4-FFF2-40B4-BE49-F238E27FC236}">
                <a16:creationId xmlns:a16="http://schemas.microsoft.com/office/drawing/2014/main" id="{4F80FEC0-020D-4580-93C5-F5E8D02D31A9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473575" y="2346326"/>
            <a:ext cx="517525" cy="3035300"/>
          </a:xfrm>
          <a:prstGeom prst="downArrow">
            <a:avLst>
              <a:gd name="adj1" fmla="val 55898"/>
              <a:gd name="adj2" fmla="val 45861"/>
            </a:avLst>
          </a:prstGeom>
          <a:solidFill>
            <a:schemeClr val="tx1"/>
          </a:solidFill>
          <a:ln>
            <a:noFill/>
          </a:ln>
          <a:effectLst/>
        </p:spPr>
        <p:txBody>
          <a:bodyPr vert="eaVert"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access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A270196-9E7A-4ADB-A2AB-DD18B16ADB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00" y="3611563"/>
            <a:ext cx="2401888" cy="511175"/>
          </a:xfrm>
          <a:prstGeom prst="rect">
            <a:avLst/>
          </a:prstGeom>
          <a:solidFill>
            <a:schemeClr val="accent1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Subjekt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889F4B9-E0BD-4091-B157-4502A3D58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7288" y="3578225"/>
            <a:ext cx="2401887" cy="511175"/>
          </a:xfrm>
          <a:prstGeom prst="rect">
            <a:avLst/>
          </a:prstGeom>
          <a:solidFill>
            <a:schemeClr val="accent1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Objekt     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A03FEE9-90E2-4163-BECD-69CF75119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9350" y="2786063"/>
            <a:ext cx="2046288" cy="51117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Entscheidung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07C8D86A-AE02-4712-A081-973170161D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9350" y="3614738"/>
            <a:ext cx="2046288" cy="51117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Durchsetzung</a:t>
            </a:r>
          </a:p>
        </p:txBody>
      </p:sp>
      <p:sp>
        <p:nvSpPr>
          <p:cNvPr id="8" name="AutoShape 10">
            <a:extLst>
              <a:ext uri="{FF2B5EF4-FFF2-40B4-BE49-F238E27FC236}">
                <a16:creationId xmlns:a16="http://schemas.microsoft.com/office/drawing/2014/main" id="{391D625F-0E2C-4085-B782-67EB09E2E3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2625" y="3284538"/>
            <a:ext cx="438150" cy="330200"/>
          </a:xfrm>
          <a:prstGeom prst="upDownArrow">
            <a:avLst>
              <a:gd name="adj1" fmla="val 50000"/>
              <a:gd name="adj2" fmla="val 27884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9" name="Group 12">
            <a:extLst>
              <a:ext uri="{FF2B5EF4-FFF2-40B4-BE49-F238E27FC236}">
                <a16:creationId xmlns:a16="http://schemas.microsoft.com/office/drawing/2014/main" id="{7154E6B4-1284-4006-B63D-A5B5952FD26B}"/>
              </a:ext>
            </a:extLst>
          </p:cNvPr>
          <p:cNvGrpSpPr>
            <a:grpSpLocks/>
          </p:cNvGrpSpPr>
          <p:nvPr/>
        </p:nvGrpSpPr>
        <p:grpSpPr bwMode="auto">
          <a:xfrm>
            <a:off x="585788" y="3267075"/>
            <a:ext cx="746125" cy="809625"/>
            <a:chOff x="4604" y="164"/>
            <a:chExt cx="470" cy="510"/>
          </a:xfrm>
        </p:grpSpPr>
        <p:sp>
          <p:nvSpPr>
            <p:cNvPr id="10" name="AutoShape 13">
              <a:extLst>
                <a:ext uri="{FF2B5EF4-FFF2-40B4-BE49-F238E27FC236}">
                  <a16:creationId xmlns:a16="http://schemas.microsoft.com/office/drawing/2014/main" id="{31BD5FF9-C778-4FCC-A763-AEE4BD3EE0B1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604" y="164"/>
              <a:ext cx="470" cy="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15A07E28-18DF-4D4C-87FB-BB664C575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" y="577"/>
              <a:ext cx="158" cy="94"/>
            </a:xfrm>
            <a:custGeom>
              <a:avLst/>
              <a:gdLst>
                <a:gd name="T0" fmla="*/ 18 w 158"/>
                <a:gd name="T1" fmla="*/ 0 h 94"/>
                <a:gd name="T2" fmla="*/ 17 w 158"/>
                <a:gd name="T3" fmla="*/ 1 h 94"/>
                <a:gd name="T4" fmla="*/ 15 w 158"/>
                <a:gd name="T5" fmla="*/ 4 h 94"/>
                <a:gd name="T6" fmla="*/ 6 w 158"/>
                <a:gd name="T7" fmla="*/ 17 h 94"/>
                <a:gd name="T8" fmla="*/ 0 w 158"/>
                <a:gd name="T9" fmla="*/ 33 h 94"/>
                <a:gd name="T10" fmla="*/ 0 w 158"/>
                <a:gd name="T11" fmla="*/ 41 h 94"/>
                <a:gd name="T12" fmla="*/ 4 w 158"/>
                <a:gd name="T13" fmla="*/ 48 h 94"/>
                <a:gd name="T14" fmla="*/ 11 w 158"/>
                <a:gd name="T15" fmla="*/ 55 h 94"/>
                <a:gd name="T16" fmla="*/ 23 w 158"/>
                <a:gd name="T17" fmla="*/ 64 h 94"/>
                <a:gd name="T18" fmla="*/ 38 w 158"/>
                <a:gd name="T19" fmla="*/ 73 h 94"/>
                <a:gd name="T20" fmla="*/ 57 w 158"/>
                <a:gd name="T21" fmla="*/ 81 h 94"/>
                <a:gd name="T22" fmla="*/ 75 w 158"/>
                <a:gd name="T23" fmla="*/ 88 h 94"/>
                <a:gd name="T24" fmla="*/ 93 w 158"/>
                <a:gd name="T25" fmla="*/ 93 h 94"/>
                <a:gd name="T26" fmla="*/ 109 w 158"/>
                <a:gd name="T27" fmla="*/ 94 h 94"/>
                <a:gd name="T28" fmla="*/ 121 w 158"/>
                <a:gd name="T29" fmla="*/ 91 h 94"/>
                <a:gd name="T30" fmla="*/ 131 w 158"/>
                <a:gd name="T31" fmla="*/ 83 h 94"/>
                <a:gd name="T32" fmla="*/ 139 w 158"/>
                <a:gd name="T33" fmla="*/ 72 h 94"/>
                <a:gd name="T34" fmla="*/ 150 w 158"/>
                <a:gd name="T35" fmla="*/ 42 h 94"/>
                <a:gd name="T36" fmla="*/ 153 w 158"/>
                <a:gd name="T37" fmla="*/ 27 h 94"/>
                <a:gd name="T38" fmla="*/ 156 w 158"/>
                <a:gd name="T39" fmla="*/ 14 h 94"/>
                <a:gd name="T40" fmla="*/ 158 w 158"/>
                <a:gd name="T41" fmla="*/ 6 h 94"/>
                <a:gd name="T42" fmla="*/ 158 w 158"/>
                <a:gd name="T43" fmla="*/ 2 h 94"/>
                <a:gd name="T44" fmla="*/ 18 w 158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8" h="94">
                  <a:moveTo>
                    <a:pt x="18" y="0"/>
                  </a:moveTo>
                  <a:lnTo>
                    <a:pt x="17" y="1"/>
                  </a:lnTo>
                  <a:lnTo>
                    <a:pt x="15" y="4"/>
                  </a:lnTo>
                  <a:lnTo>
                    <a:pt x="6" y="17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11" y="55"/>
                  </a:lnTo>
                  <a:lnTo>
                    <a:pt x="23" y="64"/>
                  </a:lnTo>
                  <a:lnTo>
                    <a:pt x="38" y="73"/>
                  </a:lnTo>
                  <a:lnTo>
                    <a:pt x="57" y="81"/>
                  </a:lnTo>
                  <a:lnTo>
                    <a:pt x="75" y="88"/>
                  </a:lnTo>
                  <a:lnTo>
                    <a:pt x="93" y="93"/>
                  </a:lnTo>
                  <a:lnTo>
                    <a:pt x="109" y="94"/>
                  </a:lnTo>
                  <a:lnTo>
                    <a:pt x="121" y="91"/>
                  </a:lnTo>
                  <a:lnTo>
                    <a:pt x="131" y="83"/>
                  </a:lnTo>
                  <a:lnTo>
                    <a:pt x="139" y="72"/>
                  </a:lnTo>
                  <a:lnTo>
                    <a:pt x="150" y="42"/>
                  </a:lnTo>
                  <a:lnTo>
                    <a:pt x="153" y="27"/>
                  </a:lnTo>
                  <a:lnTo>
                    <a:pt x="156" y="14"/>
                  </a:lnTo>
                  <a:lnTo>
                    <a:pt x="158" y="6"/>
                  </a:lnTo>
                  <a:lnTo>
                    <a:pt x="158" y="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D59CD60E-5ED6-4661-BF78-2CA2D0424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6" y="572"/>
              <a:ext cx="149" cy="95"/>
            </a:xfrm>
            <a:custGeom>
              <a:avLst/>
              <a:gdLst>
                <a:gd name="T0" fmla="*/ 16 w 149"/>
                <a:gd name="T1" fmla="*/ 0 h 95"/>
                <a:gd name="T2" fmla="*/ 15 w 149"/>
                <a:gd name="T3" fmla="*/ 1 h 95"/>
                <a:gd name="T4" fmla="*/ 12 w 149"/>
                <a:gd name="T5" fmla="*/ 5 h 95"/>
                <a:gd name="T6" fmla="*/ 5 w 149"/>
                <a:gd name="T7" fmla="*/ 17 h 95"/>
                <a:gd name="T8" fmla="*/ 0 w 149"/>
                <a:gd name="T9" fmla="*/ 33 h 95"/>
                <a:gd name="T10" fmla="*/ 0 w 149"/>
                <a:gd name="T11" fmla="*/ 41 h 95"/>
                <a:gd name="T12" fmla="*/ 3 w 149"/>
                <a:gd name="T13" fmla="*/ 48 h 95"/>
                <a:gd name="T14" fmla="*/ 10 w 149"/>
                <a:gd name="T15" fmla="*/ 55 h 95"/>
                <a:gd name="T16" fmla="*/ 21 w 149"/>
                <a:gd name="T17" fmla="*/ 64 h 95"/>
                <a:gd name="T18" fmla="*/ 36 w 149"/>
                <a:gd name="T19" fmla="*/ 73 h 95"/>
                <a:gd name="T20" fmla="*/ 52 w 149"/>
                <a:gd name="T21" fmla="*/ 82 h 95"/>
                <a:gd name="T22" fmla="*/ 69 w 149"/>
                <a:gd name="T23" fmla="*/ 89 h 95"/>
                <a:gd name="T24" fmla="*/ 87 w 149"/>
                <a:gd name="T25" fmla="*/ 94 h 95"/>
                <a:gd name="T26" fmla="*/ 102 w 149"/>
                <a:gd name="T27" fmla="*/ 95 h 95"/>
                <a:gd name="T28" fmla="*/ 114 w 149"/>
                <a:gd name="T29" fmla="*/ 91 h 95"/>
                <a:gd name="T30" fmla="*/ 123 w 149"/>
                <a:gd name="T31" fmla="*/ 84 h 95"/>
                <a:gd name="T32" fmla="*/ 130 w 149"/>
                <a:gd name="T33" fmla="*/ 72 h 95"/>
                <a:gd name="T34" fmla="*/ 141 w 149"/>
                <a:gd name="T35" fmla="*/ 42 h 95"/>
                <a:gd name="T36" fmla="*/ 144 w 149"/>
                <a:gd name="T37" fmla="*/ 28 h 95"/>
                <a:gd name="T38" fmla="*/ 146 w 149"/>
                <a:gd name="T39" fmla="*/ 16 h 95"/>
                <a:gd name="T40" fmla="*/ 149 w 149"/>
                <a:gd name="T41" fmla="*/ 7 h 95"/>
                <a:gd name="T42" fmla="*/ 149 w 149"/>
                <a:gd name="T43" fmla="*/ 3 h 95"/>
                <a:gd name="T44" fmla="*/ 16 w 149"/>
                <a:gd name="T4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5">
                  <a:moveTo>
                    <a:pt x="16" y="0"/>
                  </a:moveTo>
                  <a:lnTo>
                    <a:pt x="15" y="1"/>
                  </a:lnTo>
                  <a:lnTo>
                    <a:pt x="12" y="5"/>
                  </a:lnTo>
                  <a:lnTo>
                    <a:pt x="5" y="17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10" y="55"/>
                  </a:lnTo>
                  <a:lnTo>
                    <a:pt x="21" y="64"/>
                  </a:lnTo>
                  <a:lnTo>
                    <a:pt x="36" y="73"/>
                  </a:lnTo>
                  <a:lnTo>
                    <a:pt x="52" y="82"/>
                  </a:lnTo>
                  <a:lnTo>
                    <a:pt x="69" y="89"/>
                  </a:lnTo>
                  <a:lnTo>
                    <a:pt x="87" y="94"/>
                  </a:lnTo>
                  <a:lnTo>
                    <a:pt x="102" y="95"/>
                  </a:lnTo>
                  <a:lnTo>
                    <a:pt x="114" y="91"/>
                  </a:lnTo>
                  <a:lnTo>
                    <a:pt x="123" y="84"/>
                  </a:lnTo>
                  <a:lnTo>
                    <a:pt x="130" y="72"/>
                  </a:lnTo>
                  <a:lnTo>
                    <a:pt x="141" y="42"/>
                  </a:lnTo>
                  <a:lnTo>
                    <a:pt x="144" y="28"/>
                  </a:lnTo>
                  <a:lnTo>
                    <a:pt x="146" y="16"/>
                  </a:lnTo>
                  <a:lnTo>
                    <a:pt x="149" y="7"/>
                  </a:lnTo>
                  <a:lnTo>
                    <a:pt x="149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C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D8F6A0B5-DD27-45F8-9398-BAE384146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0" y="318"/>
              <a:ext cx="431" cy="290"/>
            </a:xfrm>
            <a:custGeom>
              <a:avLst/>
              <a:gdLst>
                <a:gd name="T0" fmla="*/ 417 w 431"/>
                <a:gd name="T1" fmla="*/ 3 h 290"/>
                <a:gd name="T2" fmla="*/ 421 w 431"/>
                <a:gd name="T3" fmla="*/ 16 h 290"/>
                <a:gd name="T4" fmla="*/ 423 w 431"/>
                <a:gd name="T5" fmla="*/ 40 h 290"/>
                <a:gd name="T6" fmla="*/ 421 w 431"/>
                <a:gd name="T7" fmla="*/ 70 h 290"/>
                <a:gd name="T8" fmla="*/ 412 w 431"/>
                <a:gd name="T9" fmla="*/ 98 h 290"/>
                <a:gd name="T10" fmla="*/ 420 w 431"/>
                <a:gd name="T11" fmla="*/ 127 h 290"/>
                <a:gd name="T12" fmla="*/ 428 w 431"/>
                <a:gd name="T13" fmla="*/ 144 h 290"/>
                <a:gd name="T14" fmla="*/ 431 w 431"/>
                <a:gd name="T15" fmla="*/ 170 h 290"/>
                <a:gd name="T16" fmla="*/ 421 w 431"/>
                <a:gd name="T17" fmla="*/ 205 h 290"/>
                <a:gd name="T18" fmla="*/ 402 w 431"/>
                <a:gd name="T19" fmla="*/ 234 h 290"/>
                <a:gd name="T20" fmla="*/ 378 w 431"/>
                <a:gd name="T21" fmla="*/ 256 h 290"/>
                <a:gd name="T22" fmla="*/ 348 w 431"/>
                <a:gd name="T23" fmla="*/ 272 h 290"/>
                <a:gd name="T24" fmla="*/ 277 w 431"/>
                <a:gd name="T25" fmla="*/ 288 h 290"/>
                <a:gd name="T26" fmla="*/ 206 w 431"/>
                <a:gd name="T27" fmla="*/ 287 h 290"/>
                <a:gd name="T28" fmla="*/ 156 w 431"/>
                <a:gd name="T29" fmla="*/ 276 h 290"/>
                <a:gd name="T30" fmla="*/ 114 w 431"/>
                <a:gd name="T31" fmla="*/ 259 h 290"/>
                <a:gd name="T32" fmla="*/ 79 w 431"/>
                <a:gd name="T33" fmla="*/ 236 h 290"/>
                <a:gd name="T34" fmla="*/ 40 w 431"/>
                <a:gd name="T35" fmla="*/ 199 h 290"/>
                <a:gd name="T36" fmla="*/ 22 w 431"/>
                <a:gd name="T37" fmla="*/ 177 h 290"/>
                <a:gd name="T38" fmla="*/ 10 w 431"/>
                <a:gd name="T39" fmla="*/ 159 h 290"/>
                <a:gd name="T40" fmla="*/ 5 w 431"/>
                <a:gd name="T41" fmla="*/ 149 h 290"/>
                <a:gd name="T42" fmla="*/ 4 w 431"/>
                <a:gd name="T43" fmla="*/ 145 h 290"/>
                <a:gd name="T44" fmla="*/ 0 w 431"/>
                <a:gd name="T45" fmla="*/ 117 h 290"/>
                <a:gd name="T46" fmla="*/ 1 w 431"/>
                <a:gd name="T47" fmla="*/ 77 h 290"/>
                <a:gd name="T48" fmla="*/ 6 w 431"/>
                <a:gd name="T49" fmla="*/ 62 h 290"/>
                <a:gd name="T50" fmla="*/ 24 w 431"/>
                <a:gd name="T51" fmla="*/ 52 h 290"/>
                <a:gd name="T52" fmla="*/ 61 w 431"/>
                <a:gd name="T53" fmla="*/ 45 h 290"/>
                <a:gd name="T54" fmla="*/ 98 w 431"/>
                <a:gd name="T55" fmla="*/ 47 h 290"/>
                <a:gd name="T56" fmla="*/ 114 w 431"/>
                <a:gd name="T57" fmla="*/ 55 h 290"/>
                <a:gd name="T58" fmla="*/ 116 w 431"/>
                <a:gd name="T59" fmla="*/ 63 h 290"/>
                <a:gd name="T60" fmla="*/ 124 w 431"/>
                <a:gd name="T61" fmla="*/ 62 h 290"/>
                <a:gd name="T62" fmla="*/ 145 w 431"/>
                <a:gd name="T63" fmla="*/ 42 h 290"/>
                <a:gd name="T64" fmla="*/ 167 w 431"/>
                <a:gd name="T65" fmla="*/ 32 h 290"/>
                <a:gd name="T66" fmla="*/ 203 w 431"/>
                <a:gd name="T67" fmla="*/ 27 h 290"/>
                <a:gd name="T68" fmla="*/ 253 w 431"/>
                <a:gd name="T69" fmla="*/ 24 h 290"/>
                <a:gd name="T70" fmla="*/ 298 w 431"/>
                <a:gd name="T71" fmla="*/ 19 h 290"/>
                <a:gd name="T72" fmla="*/ 329 w 431"/>
                <a:gd name="T73" fmla="*/ 15 h 290"/>
                <a:gd name="T74" fmla="*/ 354 w 431"/>
                <a:gd name="T75" fmla="*/ 10 h 290"/>
                <a:gd name="T76" fmla="*/ 396 w 431"/>
                <a:gd name="T77" fmla="*/ 4 h 290"/>
                <a:gd name="T78" fmla="*/ 414 w 431"/>
                <a:gd name="T79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1" h="290">
                  <a:moveTo>
                    <a:pt x="416" y="0"/>
                  </a:moveTo>
                  <a:lnTo>
                    <a:pt x="417" y="3"/>
                  </a:lnTo>
                  <a:lnTo>
                    <a:pt x="418" y="8"/>
                  </a:lnTo>
                  <a:lnTo>
                    <a:pt x="421" y="16"/>
                  </a:lnTo>
                  <a:lnTo>
                    <a:pt x="422" y="27"/>
                  </a:lnTo>
                  <a:lnTo>
                    <a:pt x="423" y="40"/>
                  </a:lnTo>
                  <a:lnTo>
                    <a:pt x="423" y="54"/>
                  </a:lnTo>
                  <a:lnTo>
                    <a:pt x="421" y="70"/>
                  </a:lnTo>
                  <a:lnTo>
                    <a:pt x="416" y="85"/>
                  </a:lnTo>
                  <a:lnTo>
                    <a:pt x="412" y="98"/>
                  </a:lnTo>
                  <a:lnTo>
                    <a:pt x="412" y="109"/>
                  </a:lnTo>
                  <a:lnTo>
                    <a:pt x="420" y="127"/>
                  </a:lnTo>
                  <a:lnTo>
                    <a:pt x="423" y="136"/>
                  </a:lnTo>
                  <a:lnTo>
                    <a:pt x="428" y="144"/>
                  </a:lnTo>
                  <a:lnTo>
                    <a:pt x="431" y="157"/>
                  </a:lnTo>
                  <a:lnTo>
                    <a:pt x="431" y="170"/>
                  </a:lnTo>
                  <a:lnTo>
                    <a:pt x="427" y="189"/>
                  </a:lnTo>
                  <a:lnTo>
                    <a:pt x="421" y="205"/>
                  </a:lnTo>
                  <a:lnTo>
                    <a:pt x="412" y="220"/>
                  </a:lnTo>
                  <a:lnTo>
                    <a:pt x="402" y="234"/>
                  </a:lnTo>
                  <a:lnTo>
                    <a:pt x="391" y="245"/>
                  </a:lnTo>
                  <a:lnTo>
                    <a:pt x="378" y="256"/>
                  </a:lnTo>
                  <a:lnTo>
                    <a:pt x="363" y="265"/>
                  </a:lnTo>
                  <a:lnTo>
                    <a:pt x="348" y="272"/>
                  </a:lnTo>
                  <a:lnTo>
                    <a:pt x="313" y="282"/>
                  </a:lnTo>
                  <a:lnTo>
                    <a:pt x="277" y="288"/>
                  </a:lnTo>
                  <a:lnTo>
                    <a:pt x="241" y="290"/>
                  </a:lnTo>
                  <a:lnTo>
                    <a:pt x="206" y="287"/>
                  </a:lnTo>
                  <a:lnTo>
                    <a:pt x="180" y="283"/>
                  </a:lnTo>
                  <a:lnTo>
                    <a:pt x="156" y="276"/>
                  </a:lnTo>
                  <a:lnTo>
                    <a:pt x="134" y="268"/>
                  </a:lnTo>
                  <a:lnTo>
                    <a:pt x="114" y="259"/>
                  </a:lnTo>
                  <a:lnTo>
                    <a:pt x="95" y="247"/>
                  </a:lnTo>
                  <a:lnTo>
                    <a:pt x="79" y="236"/>
                  </a:lnTo>
                  <a:lnTo>
                    <a:pt x="51" y="211"/>
                  </a:lnTo>
                  <a:lnTo>
                    <a:pt x="40" y="199"/>
                  </a:lnTo>
                  <a:lnTo>
                    <a:pt x="30" y="188"/>
                  </a:lnTo>
                  <a:lnTo>
                    <a:pt x="22" y="177"/>
                  </a:lnTo>
                  <a:lnTo>
                    <a:pt x="15" y="168"/>
                  </a:lnTo>
                  <a:lnTo>
                    <a:pt x="10" y="159"/>
                  </a:lnTo>
                  <a:lnTo>
                    <a:pt x="6" y="153"/>
                  </a:lnTo>
                  <a:lnTo>
                    <a:pt x="5" y="149"/>
                  </a:lnTo>
                  <a:lnTo>
                    <a:pt x="4" y="148"/>
                  </a:lnTo>
                  <a:lnTo>
                    <a:pt x="4" y="145"/>
                  </a:lnTo>
                  <a:lnTo>
                    <a:pt x="3" y="139"/>
                  </a:lnTo>
                  <a:lnTo>
                    <a:pt x="0" y="117"/>
                  </a:lnTo>
                  <a:lnTo>
                    <a:pt x="0" y="90"/>
                  </a:lnTo>
                  <a:lnTo>
                    <a:pt x="1" y="77"/>
                  </a:lnTo>
                  <a:lnTo>
                    <a:pt x="4" y="66"/>
                  </a:lnTo>
                  <a:lnTo>
                    <a:pt x="6" y="62"/>
                  </a:lnTo>
                  <a:lnTo>
                    <a:pt x="10" y="58"/>
                  </a:lnTo>
                  <a:lnTo>
                    <a:pt x="24" y="52"/>
                  </a:lnTo>
                  <a:lnTo>
                    <a:pt x="41" y="47"/>
                  </a:lnTo>
                  <a:lnTo>
                    <a:pt x="61" y="45"/>
                  </a:lnTo>
                  <a:lnTo>
                    <a:pt x="81" y="45"/>
                  </a:lnTo>
                  <a:lnTo>
                    <a:pt x="98" y="47"/>
                  </a:lnTo>
                  <a:lnTo>
                    <a:pt x="110" y="51"/>
                  </a:lnTo>
                  <a:lnTo>
                    <a:pt x="114" y="55"/>
                  </a:lnTo>
                  <a:lnTo>
                    <a:pt x="115" y="58"/>
                  </a:lnTo>
                  <a:lnTo>
                    <a:pt x="116" y="63"/>
                  </a:lnTo>
                  <a:lnTo>
                    <a:pt x="120" y="65"/>
                  </a:lnTo>
                  <a:lnTo>
                    <a:pt x="124" y="62"/>
                  </a:lnTo>
                  <a:lnTo>
                    <a:pt x="130" y="56"/>
                  </a:lnTo>
                  <a:lnTo>
                    <a:pt x="145" y="42"/>
                  </a:lnTo>
                  <a:lnTo>
                    <a:pt x="156" y="36"/>
                  </a:lnTo>
                  <a:lnTo>
                    <a:pt x="167" y="32"/>
                  </a:lnTo>
                  <a:lnTo>
                    <a:pt x="183" y="30"/>
                  </a:lnTo>
                  <a:lnTo>
                    <a:pt x="203" y="27"/>
                  </a:lnTo>
                  <a:lnTo>
                    <a:pt x="227" y="25"/>
                  </a:lnTo>
                  <a:lnTo>
                    <a:pt x="253" y="24"/>
                  </a:lnTo>
                  <a:lnTo>
                    <a:pt x="276" y="21"/>
                  </a:lnTo>
                  <a:lnTo>
                    <a:pt x="298" y="19"/>
                  </a:lnTo>
                  <a:lnTo>
                    <a:pt x="317" y="17"/>
                  </a:lnTo>
                  <a:lnTo>
                    <a:pt x="329" y="15"/>
                  </a:lnTo>
                  <a:lnTo>
                    <a:pt x="341" y="13"/>
                  </a:lnTo>
                  <a:lnTo>
                    <a:pt x="354" y="10"/>
                  </a:lnTo>
                  <a:lnTo>
                    <a:pt x="383" y="6"/>
                  </a:lnTo>
                  <a:lnTo>
                    <a:pt x="396" y="4"/>
                  </a:lnTo>
                  <a:lnTo>
                    <a:pt x="406" y="1"/>
                  </a:lnTo>
                  <a:lnTo>
                    <a:pt x="414" y="0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28B93C7D-A093-4A48-90F8-77D9DD78A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1" y="302"/>
              <a:ext cx="425" cy="301"/>
            </a:xfrm>
            <a:custGeom>
              <a:avLst/>
              <a:gdLst>
                <a:gd name="T0" fmla="*/ 415 w 425"/>
                <a:gd name="T1" fmla="*/ 19 h 301"/>
                <a:gd name="T2" fmla="*/ 419 w 425"/>
                <a:gd name="T3" fmla="*/ 32 h 301"/>
                <a:gd name="T4" fmla="*/ 420 w 425"/>
                <a:gd name="T5" fmla="*/ 70 h 301"/>
                <a:gd name="T6" fmla="*/ 413 w 425"/>
                <a:gd name="T7" fmla="*/ 99 h 301"/>
                <a:gd name="T8" fmla="*/ 409 w 425"/>
                <a:gd name="T9" fmla="*/ 124 h 301"/>
                <a:gd name="T10" fmla="*/ 419 w 425"/>
                <a:gd name="T11" fmla="*/ 152 h 301"/>
                <a:gd name="T12" fmla="*/ 425 w 425"/>
                <a:gd name="T13" fmla="*/ 173 h 301"/>
                <a:gd name="T14" fmla="*/ 421 w 425"/>
                <a:gd name="T15" fmla="*/ 205 h 301"/>
                <a:gd name="T16" fmla="*/ 408 w 425"/>
                <a:gd name="T17" fmla="*/ 236 h 301"/>
                <a:gd name="T18" fmla="*/ 387 w 425"/>
                <a:gd name="T19" fmla="*/ 261 h 301"/>
                <a:gd name="T20" fmla="*/ 361 w 425"/>
                <a:gd name="T21" fmla="*/ 278 h 301"/>
                <a:gd name="T22" fmla="*/ 312 w 425"/>
                <a:gd name="T23" fmla="*/ 296 h 301"/>
                <a:gd name="T24" fmla="*/ 242 w 425"/>
                <a:gd name="T25" fmla="*/ 301 h 301"/>
                <a:gd name="T26" fmla="*/ 180 w 425"/>
                <a:gd name="T27" fmla="*/ 294 h 301"/>
                <a:gd name="T28" fmla="*/ 135 w 425"/>
                <a:gd name="T29" fmla="*/ 281 h 301"/>
                <a:gd name="T30" fmla="*/ 97 w 425"/>
                <a:gd name="T31" fmla="*/ 261 h 301"/>
                <a:gd name="T32" fmla="*/ 54 w 425"/>
                <a:gd name="T33" fmla="*/ 226 h 301"/>
                <a:gd name="T34" fmla="*/ 24 w 425"/>
                <a:gd name="T35" fmla="*/ 193 h 301"/>
                <a:gd name="T36" fmla="*/ 13 w 425"/>
                <a:gd name="T37" fmla="*/ 176 h 301"/>
                <a:gd name="T38" fmla="*/ 8 w 425"/>
                <a:gd name="T39" fmla="*/ 166 h 301"/>
                <a:gd name="T40" fmla="*/ 7 w 425"/>
                <a:gd name="T41" fmla="*/ 163 h 301"/>
                <a:gd name="T42" fmla="*/ 3 w 425"/>
                <a:gd name="T43" fmla="*/ 145 h 301"/>
                <a:gd name="T44" fmla="*/ 0 w 425"/>
                <a:gd name="T45" fmla="*/ 106 h 301"/>
                <a:gd name="T46" fmla="*/ 3 w 425"/>
                <a:gd name="T47" fmla="*/ 83 h 301"/>
                <a:gd name="T48" fmla="*/ 9 w 425"/>
                <a:gd name="T49" fmla="*/ 74 h 301"/>
                <a:gd name="T50" fmla="*/ 40 w 425"/>
                <a:gd name="T51" fmla="*/ 63 h 301"/>
                <a:gd name="T52" fmla="*/ 80 w 425"/>
                <a:gd name="T53" fmla="*/ 61 h 301"/>
                <a:gd name="T54" fmla="*/ 109 w 425"/>
                <a:gd name="T55" fmla="*/ 67 h 301"/>
                <a:gd name="T56" fmla="*/ 114 w 425"/>
                <a:gd name="T57" fmla="*/ 74 h 301"/>
                <a:gd name="T58" fmla="*/ 119 w 425"/>
                <a:gd name="T59" fmla="*/ 81 h 301"/>
                <a:gd name="T60" fmla="*/ 129 w 425"/>
                <a:gd name="T61" fmla="*/ 72 h 301"/>
                <a:gd name="T62" fmla="*/ 155 w 425"/>
                <a:gd name="T63" fmla="*/ 52 h 301"/>
                <a:gd name="T64" fmla="*/ 182 w 425"/>
                <a:gd name="T65" fmla="*/ 45 h 301"/>
                <a:gd name="T66" fmla="*/ 253 w 425"/>
                <a:gd name="T67" fmla="*/ 25 h 301"/>
                <a:gd name="T68" fmla="*/ 301 w 425"/>
                <a:gd name="T69" fmla="*/ 10 h 301"/>
                <a:gd name="T70" fmla="*/ 320 w 425"/>
                <a:gd name="T71" fmla="*/ 5 h 301"/>
                <a:gd name="T72" fmla="*/ 333 w 425"/>
                <a:gd name="T73" fmla="*/ 1 h 301"/>
                <a:gd name="T74" fmla="*/ 357 w 425"/>
                <a:gd name="T75" fmla="*/ 1 h 301"/>
                <a:gd name="T76" fmla="*/ 395 w 425"/>
                <a:gd name="T77" fmla="*/ 10 h 301"/>
                <a:gd name="T78" fmla="*/ 413 w 425"/>
                <a:gd name="T79" fmla="*/ 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5" h="301">
                  <a:moveTo>
                    <a:pt x="415" y="16"/>
                  </a:moveTo>
                  <a:lnTo>
                    <a:pt x="415" y="19"/>
                  </a:lnTo>
                  <a:lnTo>
                    <a:pt x="417" y="24"/>
                  </a:lnTo>
                  <a:lnTo>
                    <a:pt x="419" y="32"/>
                  </a:lnTo>
                  <a:lnTo>
                    <a:pt x="420" y="43"/>
                  </a:lnTo>
                  <a:lnTo>
                    <a:pt x="420" y="70"/>
                  </a:lnTo>
                  <a:lnTo>
                    <a:pt x="417" y="84"/>
                  </a:lnTo>
                  <a:lnTo>
                    <a:pt x="413" y="99"/>
                  </a:lnTo>
                  <a:lnTo>
                    <a:pt x="409" y="113"/>
                  </a:lnTo>
                  <a:lnTo>
                    <a:pt x="409" y="124"/>
                  </a:lnTo>
                  <a:lnTo>
                    <a:pt x="411" y="134"/>
                  </a:lnTo>
                  <a:lnTo>
                    <a:pt x="419" y="152"/>
                  </a:lnTo>
                  <a:lnTo>
                    <a:pt x="422" y="160"/>
                  </a:lnTo>
                  <a:lnTo>
                    <a:pt x="425" y="173"/>
                  </a:lnTo>
                  <a:lnTo>
                    <a:pt x="425" y="186"/>
                  </a:lnTo>
                  <a:lnTo>
                    <a:pt x="421" y="205"/>
                  </a:lnTo>
                  <a:lnTo>
                    <a:pt x="415" y="221"/>
                  </a:lnTo>
                  <a:lnTo>
                    <a:pt x="408" y="236"/>
                  </a:lnTo>
                  <a:lnTo>
                    <a:pt x="398" y="250"/>
                  </a:lnTo>
                  <a:lnTo>
                    <a:pt x="387" y="261"/>
                  </a:lnTo>
                  <a:lnTo>
                    <a:pt x="374" y="271"/>
                  </a:lnTo>
                  <a:lnTo>
                    <a:pt x="361" y="278"/>
                  </a:lnTo>
                  <a:lnTo>
                    <a:pt x="346" y="286"/>
                  </a:lnTo>
                  <a:lnTo>
                    <a:pt x="312" y="296"/>
                  </a:lnTo>
                  <a:lnTo>
                    <a:pt x="278" y="301"/>
                  </a:lnTo>
                  <a:lnTo>
                    <a:pt x="242" y="301"/>
                  </a:lnTo>
                  <a:lnTo>
                    <a:pt x="206" y="298"/>
                  </a:lnTo>
                  <a:lnTo>
                    <a:pt x="180" y="294"/>
                  </a:lnTo>
                  <a:lnTo>
                    <a:pt x="156" y="288"/>
                  </a:lnTo>
                  <a:lnTo>
                    <a:pt x="135" y="281"/>
                  </a:lnTo>
                  <a:lnTo>
                    <a:pt x="115" y="271"/>
                  </a:lnTo>
                  <a:lnTo>
                    <a:pt x="97" y="261"/>
                  </a:lnTo>
                  <a:lnTo>
                    <a:pt x="81" y="250"/>
                  </a:lnTo>
                  <a:lnTo>
                    <a:pt x="54" y="226"/>
                  </a:lnTo>
                  <a:lnTo>
                    <a:pt x="33" y="204"/>
                  </a:lnTo>
                  <a:lnTo>
                    <a:pt x="24" y="193"/>
                  </a:lnTo>
                  <a:lnTo>
                    <a:pt x="18" y="184"/>
                  </a:lnTo>
                  <a:lnTo>
                    <a:pt x="13" y="176"/>
                  </a:lnTo>
                  <a:lnTo>
                    <a:pt x="9" y="170"/>
                  </a:lnTo>
                  <a:lnTo>
                    <a:pt x="8" y="166"/>
                  </a:lnTo>
                  <a:lnTo>
                    <a:pt x="7" y="165"/>
                  </a:lnTo>
                  <a:lnTo>
                    <a:pt x="7" y="163"/>
                  </a:lnTo>
                  <a:lnTo>
                    <a:pt x="5" y="155"/>
                  </a:lnTo>
                  <a:lnTo>
                    <a:pt x="3" y="145"/>
                  </a:lnTo>
                  <a:lnTo>
                    <a:pt x="2" y="133"/>
                  </a:lnTo>
                  <a:lnTo>
                    <a:pt x="0" y="106"/>
                  </a:lnTo>
                  <a:lnTo>
                    <a:pt x="0" y="93"/>
                  </a:lnTo>
                  <a:lnTo>
                    <a:pt x="3" y="83"/>
                  </a:lnTo>
                  <a:lnTo>
                    <a:pt x="5" y="78"/>
                  </a:lnTo>
                  <a:lnTo>
                    <a:pt x="9" y="74"/>
                  </a:lnTo>
                  <a:lnTo>
                    <a:pt x="23" y="68"/>
                  </a:lnTo>
                  <a:lnTo>
                    <a:pt x="40" y="63"/>
                  </a:lnTo>
                  <a:lnTo>
                    <a:pt x="60" y="61"/>
                  </a:lnTo>
                  <a:lnTo>
                    <a:pt x="80" y="61"/>
                  </a:lnTo>
                  <a:lnTo>
                    <a:pt x="97" y="63"/>
                  </a:lnTo>
                  <a:lnTo>
                    <a:pt x="109" y="67"/>
                  </a:lnTo>
                  <a:lnTo>
                    <a:pt x="113" y="71"/>
                  </a:lnTo>
                  <a:lnTo>
                    <a:pt x="114" y="74"/>
                  </a:lnTo>
                  <a:lnTo>
                    <a:pt x="115" y="79"/>
                  </a:lnTo>
                  <a:lnTo>
                    <a:pt x="119" y="81"/>
                  </a:lnTo>
                  <a:lnTo>
                    <a:pt x="123" y="78"/>
                  </a:lnTo>
                  <a:lnTo>
                    <a:pt x="129" y="72"/>
                  </a:lnTo>
                  <a:lnTo>
                    <a:pt x="144" y="58"/>
                  </a:lnTo>
                  <a:lnTo>
                    <a:pt x="155" y="52"/>
                  </a:lnTo>
                  <a:lnTo>
                    <a:pt x="166" y="48"/>
                  </a:lnTo>
                  <a:lnTo>
                    <a:pt x="182" y="45"/>
                  </a:lnTo>
                  <a:lnTo>
                    <a:pt x="203" y="40"/>
                  </a:lnTo>
                  <a:lnTo>
                    <a:pt x="253" y="25"/>
                  </a:lnTo>
                  <a:lnTo>
                    <a:pt x="278" y="16"/>
                  </a:lnTo>
                  <a:lnTo>
                    <a:pt x="301" y="10"/>
                  </a:lnTo>
                  <a:lnTo>
                    <a:pt x="311" y="7"/>
                  </a:lnTo>
                  <a:lnTo>
                    <a:pt x="320" y="5"/>
                  </a:lnTo>
                  <a:lnTo>
                    <a:pt x="327" y="2"/>
                  </a:lnTo>
                  <a:lnTo>
                    <a:pt x="333" y="1"/>
                  </a:lnTo>
                  <a:lnTo>
                    <a:pt x="344" y="0"/>
                  </a:lnTo>
                  <a:lnTo>
                    <a:pt x="357" y="1"/>
                  </a:lnTo>
                  <a:lnTo>
                    <a:pt x="384" y="7"/>
                  </a:lnTo>
                  <a:lnTo>
                    <a:pt x="395" y="10"/>
                  </a:lnTo>
                  <a:lnTo>
                    <a:pt x="406" y="14"/>
                  </a:lnTo>
                  <a:lnTo>
                    <a:pt x="413" y="15"/>
                  </a:lnTo>
                  <a:lnTo>
                    <a:pt x="415" y="16"/>
                  </a:lnTo>
                  <a:close/>
                </a:path>
              </a:pathLst>
            </a:custGeom>
            <a:solidFill>
              <a:srgbClr val="FFC08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5" name="Oval 18">
              <a:extLst>
                <a:ext uri="{FF2B5EF4-FFF2-40B4-BE49-F238E27FC236}">
                  <a16:creationId xmlns:a16="http://schemas.microsoft.com/office/drawing/2014/main" id="{8E81A193-B0A7-4396-B107-E9C49ACBD6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4" y="400"/>
              <a:ext cx="64" cy="65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590F8C1F-EDF5-4779-A240-5EBFEC34D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4" y="164"/>
              <a:ext cx="465" cy="435"/>
            </a:xfrm>
            <a:custGeom>
              <a:avLst/>
              <a:gdLst>
                <a:gd name="T0" fmla="*/ 17 w 465"/>
                <a:gd name="T1" fmla="*/ 297 h 435"/>
                <a:gd name="T2" fmla="*/ 5 w 465"/>
                <a:gd name="T3" fmla="*/ 250 h 435"/>
                <a:gd name="T4" fmla="*/ 0 w 465"/>
                <a:gd name="T5" fmla="*/ 219 h 435"/>
                <a:gd name="T6" fmla="*/ 3 w 465"/>
                <a:gd name="T7" fmla="*/ 176 h 435"/>
                <a:gd name="T8" fmla="*/ 9 w 465"/>
                <a:gd name="T9" fmla="*/ 149 h 435"/>
                <a:gd name="T10" fmla="*/ 17 w 465"/>
                <a:gd name="T11" fmla="*/ 123 h 435"/>
                <a:gd name="T12" fmla="*/ 30 w 465"/>
                <a:gd name="T13" fmla="*/ 101 h 435"/>
                <a:gd name="T14" fmla="*/ 47 w 465"/>
                <a:gd name="T15" fmla="*/ 78 h 435"/>
                <a:gd name="T16" fmla="*/ 66 w 465"/>
                <a:gd name="T17" fmla="*/ 60 h 435"/>
                <a:gd name="T18" fmla="*/ 87 w 465"/>
                <a:gd name="T19" fmla="*/ 42 h 435"/>
                <a:gd name="T20" fmla="*/ 110 w 465"/>
                <a:gd name="T21" fmla="*/ 29 h 435"/>
                <a:gd name="T22" fmla="*/ 137 w 465"/>
                <a:gd name="T23" fmla="*/ 16 h 435"/>
                <a:gd name="T24" fmla="*/ 166 w 465"/>
                <a:gd name="T25" fmla="*/ 7 h 435"/>
                <a:gd name="T26" fmla="*/ 196 w 465"/>
                <a:gd name="T27" fmla="*/ 3 h 435"/>
                <a:gd name="T28" fmla="*/ 228 w 465"/>
                <a:gd name="T29" fmla="*/ 0 h 435"/>
                <a:gd name="T30" fmla="*/ 282 w 465"/>
                <a:gd name="T31" fmla="*/ 4 h 435"/>
                <a:gd name="T32" fmla="*/ 321 w 465"/>
                <a:gd name="T33" fmla="*/ 11 h 435"/>
                <a:gd name="T34" fmla="*/ 366 w 465"/>
                <a:gd name="T35" fmla="*/ 34 h 435"/>
                <a:gd name="T36" fmla="*/ 391 w 465"/>
                <a:gd name="T37" fmla="*/ 51 h 435"/>
                <a:gd name="T38" fmla="*/ 430 w 465"/>
                <a:gd name="T39" fmla="*/ 92 h 435"/>
                <a:gd name="T40" fmla="*/ 463 w 465"/>
                <a:gd name="T41" fmla="*/ 140 h 435"/>
                <a:gd name="T42" fmla="*/ 465 w 465"/>
                <a:gd name="T43" fmla="*/ 148 h 435"/>
                <a:gd name="T44" fmla="*/ 462 w 465"/>
                <a:gd name="T45" fmla="*/ 163 h 435"/>
                <a:gd name="T46" fmla="*/ 448 w 465"/>
                <a:gd name="T47" fmla="*/ 174 h 435"/>
                <a:gd name="T48" fmla="*/ 431 w 465"/>
                <a:gd name="T49" fmla="*/ 181 h 435"/>
                <a:gd name="T50" fmla="*/ 408 w 465"/>
                <a:gd name="T51" fmla="*/ 183 h 435"/>
                <a:gd name="T52" fmla="*/ 387 w 465"/>
                <a:gd name="T53" fmla="*/ 179 h 435"/>
                <a:gd name="T54" fmla="*/ 369 w 465"/>
                <a:gd name="T55" fmla="*/ 169 h 435"/>
                <a:gd name="T56" fmla="*/ 357 w 465"/>
                <a:gd name="T57" fmla="*/ 153 h 435"/>
                <a:gd name="T58" fmla="*/ 316 w 465"/>
                <a:gd name="T59" fmla="*/ 178 h 435"/>
                <a:gd name="T60" fmla="*/ 274 w 465"/>
                <a:gd name="T61" fmla="*/ 191 h 435"/>
                <a:gd name="T62" fmla="*/ 209 w 465"/>
                <a:gd name="T63" fmla="*/ 209 h 435"/>
                <a:gd name="T64" fmla="*/ 203 w 465"/>
                <a:gd name="T65" fmla="*/ 217 h 435"/>
                <a:gd name="T66" fmla="*/ 203 w 465"/>
                <a:gd name="T67" fmla="*/ 236 h 435"/>
                <a:gd name="T68" fmla="*/ 210 w 465"/>
                <a:gd name="T69" fmla="*/ 322 h 435"/>
                <a:gd name="T70" fmla="*/ 208 w 465"/>
                <a:gd name="T71" fmla="*/ 368 h 435"/>
                <a:gd name="T72" fmla="*/ 201 w 465"/>
                <a:gd name="T73" fmla="*/ 394 h 435"/>
                <a:gd name="T74" fmla="*/ 187 w 465"/>
                <a:gd name="T75" fmla="*/ 414 h 435"/>
                <a:gd name="T76" fmla="*/ 168 w 465"/>
                <a:gd name="T77" fmla="*/ 426 h 435"/>
                <a:gd name="T78" fmla="*/ 147 w 465"/>
                <a:gd name="T79" fmla="*/ 432 h 435"/>
                <a:gd name="T80" fmla="*/ 116 w 465"/>
                <a:gd name="T81" fmla="*/ 435 h 435"/>
                <a:gd name="T82" fmla="*/ 95 w 465"/>
                <a:gd name="T83" fmla="*/ 432 h 435"/>
                <a:gd name="T84" fmla="*/ 52 w 465"/>
                <a:gd name="T85" fmla="*/ 417 h 435"/>
                <a:gd name="T86" fmla="*/ 30 w 465"/>
                <a:gd name="T87" fmla="*/ 403 h 435"/>
                <a:gd name="T88" fmla="*/ 16 w 465"/>
                <a:gd name="T89" fmla="*/ 385 h 435"/>
                <a:gd name="T90" fmla="*/ 10 w 465"/>
                <a:gd name="T91" fmla="*/ 365 h 435"/>
                <a:gd name="T92" fmla="*/ 9 w 465"/>
                <a:gd name="T93" fmla="*/ 345 h 435"/>
                <a:gd name="T94" fmla="*/ 15 w 465"/>
                <a:gd name="T95" fmla="*/ 312 h 435"/>
                <a:gd name="T96" fmla="*/ 20 w 465"/>
                <a:gd name="T97" fmla="*/ 297 h 435"/>
                <a:gd name="T98" fmla="*/ 17 w 465"/>
                <a:gd name="T99" fmla="*/ 297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5" h="435">
                  <a:moveTo>
                    <a:pt x="17" y="297"/>
                  </a:moveTo>
                  <a:lnTo>
                    <a:pt x="5" y="250"/>
                  </a:lnTo>
                  <a:lnTo>
                    <a:pt x="0" y="219"/>
                  </a:lnTo>
                  <a:lnTo>
                    <a:pt x="3" y="176"/>
                  </a:lnTo>
                  <a:lnTo>
                    <a:pt x="9" y="149"/>
                  </a:lnTo>
                  <a:lnTo>
                    <a:pt x="17" y="123"/>
                  </a:lnTo>
                  <a:lnTo>
                    <a:pt x="30" y="101"/>
                  </a:lnTo>
                  <a:lnTo>
                    <a:pt x="47" y="78"/>
                  </a:lnTo>
                  <a:lnTo>
                    <a:pt x="66" y="60"/>
                  </a:lnTo>
                  <a:lnTo>
                    <a:pt x="87" y="42"/>
                  </a:lnTo>
                  <a:lnTo>
                    <a:pt x="110" y="29"/>
                  </a:lnTo>
                  <a:lnTo>
                    <a:pt x="137" y="16"/>
                  </a:lnTo>
                  <a:lnTo>
                    <a:pt x="166" y="7"/>
                  </a:lnTo>
                  <a:lnTo>
                    <a:pt x="196" y="3"/>
                  </a:lnTo>
                  <a:lnTo>
                    <a:pt x="228" y="0"/>
                  </a:lnTo>
                  <a:lnTo>
                    <a:pt x="282" y="4"/>
                  </a:lnTo>
                  <a:lnTo>
                    <a:pt x="321" y="11"/>
                  </a:lnTo>
                  <a:lnTo>
                    <a:pt x="366" y="34"/>
                  </a:lnTo>
                  <a:lnTo>
                    <a:pt x="391" y="51"/>
                  </a:lnTo>
                  <a:lnTo>
                    <a:pt x="430" y="92"/>
                  </a:lnTo>
                  <a:lnTo>
                    <a:pt x="463" y="140"/>
                  </a:lnTo>
                  <a:lnTo>
                    <a:pt x="465" y="148"/>
                  </a:lnTo>
                  <a:lnTo>
                    <a:pt x="462" y="163"/>
                  </a:lnTo>
                  <a:lnTo>
                    <a:pt x="448" y="174"/>
                  </a:lnTo>
                  <a:lnTo>
                    <a:pt x="431" y="181"/>
                  </a:lnTo>
                  <a:lnTo>
                    <a:pt x="408" y="183"/>
                  </a:lnTo>
                  <a:lnTo>
                    <a:pt x="387" y="179"/>
                  </a:lnTo>
                  <a:lnTo>
                    <a:pt x="369" y="169"/>
                  </a:lnTo>
                  <a:lnTo>
                    <a:pt x="357" y="153"/>
                  </a:lnTo>
                  <a:lnTo>
                    <a:pt x="316" y="178"/>
                  </a:lnTo>
                  <a:lnTo>
                    <a:pt x="274" y="191"/>
                  </a:lnTo>
                  <a:lnTo>
                    <a:pt x="209" y="209"/>
                  </a:lnTo>
                  <a:lnTo>
                    <a:pt x="203" y="217"/>
                  </a:lnTo>
                  <a:lnTo>
                    <a:pt x="203" y="236"/>
                  </a:lnTo>
                  <a:lnTo>
                    <a:pt x="210" y="322"/>
                  </a:lnTo>
                  <a:lnTo>
                    <a:pt x="208" y="368"/>
                  </a:lnTo>
                  <a:lnTo>
                    <a:pt x="201" y="394"/>
                  </a:lnTo>
                  <a:lnTo>
                    <a:pt x="187" y="414"/>
                  </a:lnTo>
                  <a:lnTo>
                    <a:pt x="168" y="426"/>
                  </a:lnTo>
                  <a:lnTo>
                    <a:pt x="147" y="432"/>
                  </a:lnTo>
                  <a:lnTo>
                    <a:pt x="116" y="435"/>
                  </a:lnTo>
                  <a:lnTo>
                    <a:pt x="95" y="432"/>
                  </a:lnTo>
                  <a:lnTo>
                    <a:pt x="52" y="417"/>
                  </a:lnTo>
                  <a:lnTo>
                    <a:pt x="30" y="403"/>
                  </a:lnTo>
                  <a:lnTo>
                    <a:pt x="16" y="385"/>
                  </a:lnTo>
                  <a:lnTo>
                    <a:pt x="10" y="365"/>
                  </a:lnTo>
                  <a:lnTo>
                    <a:pt x="9" y="345"/>
                  </a:lnTo>
                  <a:lnTo>
                    <a:pt x="15" y="312"/>
                  </a:lnTo>
                  <a:lnTo>
                    <a:pt x="20" y="297"/>
                  </a:lnTo>
                  <a:lnTo>
                    <a:pt x="17" y="2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7" name="Oval 20">
              <a:extLst>
                <a:ext uri="{FF2B5EF4-FFF2-40B4-BE49-F238E27FC236}">
                  <a16:creationId xmlns:a16="http://schemas.microsoft.com/office/drawing/2014/main" id="{3FED2E64-1691-4A3B-8BC4-607C45B6CE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4" y="404"/>
              <a:ext cx="62" cy="6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8" name="Oval 21">
              <a:extLst>
                <a:ext uri="{FF2B5EF4-FFF2-40B4-BE49-F238E27FC236}">
                  <a16:creationId xmlns:a16="http://schemas.microsoft.com/office/drawing/2014/main" id="{C7F2A74B-9F56-4DE1-A818-0BB276684A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" y="429"/>
              <a:ext cx="34" cy="3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id="{1FDD46F3-C991-430B-BDD4-3312ED383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7" y="395"/>
              <a:ext cx="57" cy="59"/>
            </a:xfrm>
            <a:custGeom>
              <a:avLst/>
              <a:gdLst>
                <a:gd name="T0" fmla="*/ 57 w 57"/>
                <a:gd name="T1" fmla="*/ 30 h 59"/>
                <a:gd name="T2" fmla="*/ 54 w 57"/>
                <a:gd name="T3" fmla="*/ 41 h 59"/>
                <a:gd name="T4" fmla="*/ 48 w 57"/>
                <a:gd name="T5" fmla="*/ 50 h 59"/>
                <a:gd name="T6" fmla="*/ 39 w 57"/>
                <a:gd name="T7" fmla="*/ 56 h 59"/>
                <a:gd name="T8" fmla="*/ 28 w 57"/>
                <a:gd name="T9" fmla="*/ 59 h 59"/>
                <a:gd name="T10" fmla="*/ 18 w 57"/>
                <a:gd name="T11" fmla="*/ 56 h 59"/>
                <a:gd name="T12" fmla="*/ 8 w 57"/>
                <a:gd name="T13" fmla="*/ 51 h 59"/>
                <a:gd name="T14" fmla="*/ 2 w 57"/>
                <a:gd name="T15" fmla="*/ 42 h 59"/>
                <a:gd name="T16" fmla="*/ 0 w 57"/>
                <a:gd name="T17" fmla="*/ 31 h 59"/>
                <a:gd name="T18" fmla="*/ 2 w 57"/>
                <a:gd name="T19" fmla="*/ 20 h 59"/>
                <a:gd name="T20" fmla="*/ 8 w 57"/>
                <a:gd name="T21" fmla="*/ 10 h 59"/>
                <a:gd name="T22" fmla="*/ 18 w 57"/>
                <a:gd name="T23" fmla="*/ 3 h 59"/>
                <a:gd name="T24" fmla="*/ 28 w 57"/>
                <a:gd name="T25" fmla="*/ 0 h 59"/>
                <a:gd name="T26" fmla="*/ 39 w 57"/>
                <a:gd name="T27" fmla="*/ 3 h 59"/>
                <a:gd name="T28" fmla="*/ 48 w 57"/>
                <a:gd name="T29" fmla="*/ 9 h 59"/>
                <a:gd name="T30" fmla="*/ 54 w 57"/>
                <a:gd name="T31" fmla="*/ 19 h 59"/>
                <a:gd name="T32" fmla="*/ 57 w 57"/>
                <a:gd name="T33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9">
                  <a:moveTo>
                    <a:pt x="57" y="30"/>
                  </a:moveTo>
                  <a:lnTo>
                    <a:pt x="54" y="41"/>
                  </a:lnTo>
                  <a:lnTo>
                    <a:pt x="48" y="50"/>
                  </a:lnTo>
                  <a:lnTo>
                    <a:pt x="39" y="56"/>
                  </a:lnTo>
                  <a:lnTo>
                    <a:pt x="28" y="59"/>
                  </a:lnTo>
                  <a:lnTo>
                    <a:pt x="18" y="56"/>
                  </a:lnTo>
                  <a:lnTo>
                    <a:pt x="8" y="51"/>
                  </a:lnTo>
                  <a:lnTo>
                    <a:pt x="2" y="42"/>
                  </a:lnTo>
                  <a:lnTo>
                    <a:pt x="0" y="31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18" y="3"/>
                  </a:lnTo>
                  <a:lnTo>
                    <a:pt x="28" y="0"/>
                  </a:lnTo>
                  <a:lnTo>
                    <a:pt x="39" y="3"/>
                  </a:lnTo>
                  <a:lnTo>
                    <a:pt x="48" y="9"/>
                  </a:lnTo>
                  <a:lnTo>
                    <a:pt x="54" y="19"/>
                  </a:lnTo>
                  <a:lnTo>
                    <a:pt x="57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id="{ADCAA3F2-A68F-42D0-8CF6-64BB09543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" y="399"/>
              <a:ext cx="53" cy="57"/>
            </a:xfrm>
            <a:custGeom>
              <a:avLst/>
              <a:gdLst>
                <a:gd name="T0" fmla="*/ 53 w 53"/>
                <a:gd name="T1" fmla="*/ 28 h 57"/>
                <a:gd name="T2" fmla="*/ 51 w 53"/>
                <a:gd name="T3" fmla="*/ 41 h 57"/>
                <a:gd name="T4" fmla="*/ 45 w 53"/>
                <a:gd name="T5" fmla="*/ 50 h 57"/>
                <a:gd name="T6" fmla="*/ 36 w 53"/>
                <a:gd name="T7" fmla="*/ 56 h 57"/>
                <a:gd name="T8" fmla="*/ 27 w 53"/>
                <a:gd name="T9" fmla="*/ 57 h 57"/>
                <a:gd name="T10" fmla="*/ 17 w 53"/>
                <a:gd name="T11" fmla="*/ 56 h 57"/>
                <a:gd name="T12" fmla="*/ 9 w 53"/>
                <a:gd name="T13" fmla="*/ 50 h 57"/>
                <a:gd name="T14" fmla="*/ 3 w 53"/>
                <a:gd name="T15" fmla="*/ 41 h 57"/>
                <a:gd name="T16" fmla="*/ 0 w 53"/>
                <a:gd name="T17" fmla="*/ 28 h 57"/>
                <a:gd name="T18" fmla="*/ 3 w 53"/>
                <a:gd name="T19" fmla="*/ 16 h 57"/>
                <a:gd name="T20" fmla="*/ 9 w 53"/>
                <a:gd name="T21" fmla="*/ 7 h 57"/>
                <a:gd name="T22" fmla="*/ 17 w 53"/>
                <a:gd name="T23" fmla="*/ 1 h 57"/>
                <a:gd name="T24" fmla="*/ 27 w 53"/>
                <a:gd name="T25" fmla="*/ 0 h 57"/>
                <a:gd name="T26" fmla="*/ 36 w 53"/>
                <a:gd name="T27" fmla="*/ 1 h 57"/>
                <a:gd name="T28" fmla="*/ 45 w 53"/>
                <a:gd name="T29" fmla="*/ 7 h 57"/>
                <a:gd name="T30" fmla="*/ 51 w 53"/>
                <a:gd name="T31" fmla="*/ 16 h 57"/>
                <a:gd name="T32" fmla="*/ 53 w 53"/>
                <a:gd name="T33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57">
                  <a:moveTo>
                    <a:pt x="53" y="28"/>
                  </a:moveTo>
                  <a:lnTo>
                    <a:pt x="51" y="41"/>
                  </a:lnTo>
                  <a:lnTo>
                    <a:pt x="45" y="50"/>
                  </a:lnTo>
                  <a:lnTo>
                    <a:pt x="36" y="56"/>
                  </a:lnTo>
                  <a:lnTo>
                    <a:pt x="27" y="57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3" y="41"/>
                  </a:lnTo>
                  <a:lnTo>
                    <a:pt x="0" y="28"/>
                  </a:lnTo>
                  <a:lnTo>
                    <a:pt x="3" y="16"/>
                  </a:lnTo>
                  <a:lnTo>
                    <a:pt x="9" y="7"/>
                  </a:lnTo>
                  <a:lnTo>
                    <a:pt x="17" y="1"/>
                  </a:lnTo>
                  <a:lnTo>
                    <a:pt x="27" y="0"/>
                  </a:lnTo>
                  <a:lnTo>
                    <a:pt x="36" y="1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1" name="Oval 24">
              <a:extLst>
                <a:ext uri="{FF2B5EF4-FFF2-40B4-BE49-F238E27FC236}">
                  <a16:creationId xmlns:a16="http://schemas.microsoft.com/office/drawing/2014/main" id="{61C932D9-2B5F-4EBB-8B94-0A7DE5CF6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5" y="420"/>
              <a:ext cx="29" cy="29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2" name="Freeform 25">
              <a:extLst>
                <a:ext uri="{FF2B5EF4-FFF2-40B4-BE49-F238E27FC236}">
                  <a16:creationId xmlns:a16="http://schemas.microsoft.com/office/drawing/2014/main" id="{04175167-5E70-4AA5-8C2F-330EBFF87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" y="449"/>
              <a:ext cx="83" cy="57"/>
            </a:xfrm>
            <a:custGeom>
              <a:avLst/>
              <a:gdLst>
                <a:gd name="T0" fmla="*/ 83 w 83"/>
                <a:gd name="T1" fmla="*/ 24 h 57"/>
                <a:gd name="T2" fmla="*/ 81 w 83"/>
                <a:gd name="T3" fmla="*/ 36 h 57"/>
                <a:gd name="T4" fmla="*/ 74 w 83"/>
                <a:gd name="T5" fmla="*/ 47 h 57"/>
                <a:gd name="T6" fmla="*/ 62 w 83"/>
                <a:gd name="T7" fmla="*/ 53 h 57"/>
                <a:gd name="T8" fmla="*/ 45 w 83"/>
                <a:gd name="T9" fmla="*/ 57 h 57"/>
                <a:gd name="T10" fmla="*/ 28 w 83"/>
                <a:gd name="T11" fmla="*/ 57 h 57"/>
                <a:gd name="T12" fmla="*/ 15 w 83"/>
                <a:gd name="T13" fmla="*/ 53 h 57"/>
                <a:gd name="T14" fmla="*/ 5 w 83"/>
                <a:gd name="T15" fmla="*/ 44 h 57"/>
                <a:gd name="T16" fmla="*/ 1 w 83"/>
                <a:gd name="T17" fmla="*/ 39 h 57"/>
                <a:gd name="T18" fmla="*/ 0 w 83"/>
                <a:gd name="T19" fmla="*/ 33 h 57"/>
                <a:gd name="T20" fmla="*/ 0 w 83"/>
                <a:gd name="T21" fmla="*/ 27 h 57"/>
                <a:gd name="T22" fmla="*/ 1 w 83"/>
                <a:gd name="T23" fmla="*/ 22 h 57"/>
                <a:gd name="T24" fmla="*/ 8 w 83"/>
                <a:gd name="T25" fmla="*/ 11 h 57"/>
                <a:gd name="T26" fmla="*/ 21 w 83"/>
                <a:gd name="T27" fmla="*/ 3 h 57"/>
                <a:gd name="T28" fmla="*/ 37 w 83"/>
                <a:gd name="T29" fmla="*/ 0 h 57"/>
                <a:gd name="T30" fmla="*/ 54 w 83"/>
                <a:gd name="T31" fmla="*/ 0 h 57"/>
                <a:gd name="T32" fmla="*/ 68 w 83"/>
                <a:gd name="T33" fmla="*/ 5 h 57"/>
                <a:gd name="T34" fmla="*/ 78 w 83"/>
                <a:gd name="T35" fmla="*/ 13 h 57"/>
                <a:gd name="T36" fmla="*/ 83 w 83"/>
                <a:gd name="T37" fmla="*/ 2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57">
                  <a:moveTo>
                    <a:pt x="83" y="24"/>
                  </a:moveTo>
                  <a:lnTo>
                    <a:pt x="81" y="36"/>
                  </a:lnTo>
                  <a:lnTo>
                    <a:pt x="74" y="47"/>
                  </a:lnTo>
                  <a:lnTo>
                    <a:pt x="62" y="53"/>
                  </a:lnTo>
                  <a:lnTo>
                    <a:pt x="45" y="57"/>
                  </a:lnTo>
                  <a:lnTo>
                    <a:pt x="28" y="57"/>
                  </a:lnTo>
                  <a:lnTo>
                    <a:pt x="15" y="53"/>
                  </a:lnTo>
                  <a:lnTo>
                    <a:pt x="5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1" y="22"/>
                  </a:lnTo>
                  <a:lnTo>
                    <a:pt x="8" y="11"/>
                  </a:lnTo>
                  <a:lnTo>
                    <a:pt x="21" y="3"/>
                  </a:lnTo>
                  <a:lnTo>
                    <a:pt x="37" y="0"/>
                  </a:lnTo>
                  <a:lnTo>
                    <a:pt x="54" y="0"/>
                  </a:lnTo>
                  <a:lnTo>
                    <a:pt x="68" y="5"/>
                  </a:lnTo>
                  <a:lnTo>
                    <a:pt x="78" y="13"/>
                  </a:lnTo>
                  <a:lnTo>
                    <a:pt x="83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3" name="Freeform 26">
              <a:extLst>
                <a:ext uri="{FF2B5EF4-FFF2-40B4-BE49-F238E27FC236}">
                  <a16:creationId xmlns:a16="http://schemas.microsoft.com/office/drawing/2014/main" id="{F1C86C76-BE8A-4F5F-845D-36BEC29A4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2" y="451"/>
              <a:ext cx="77" cy="53"/>
            </a:xfrm>
            <a:custGeom>
              <a:avLst/>
              <a:gdLst>
                <a:gd name="T0" fmla="*/ 77 w 77"/>
                <a:gd name="T1" fmla="*/ 22 h 53"/>
                <a:gd name="T2" fmla="*/ 75 w 77"/>
                <a:gd name="T3" fmla="*/ 34 h 53"/>
                <a:gd name="T4" fmla="*/ 70 w 77"/>
                <a:gd name="T5" fmla="*/ 42 h 53"/>
                <a:gd name="T6" fmla="*/ 59 w 77"/>
                <a:gd name="T7" fmla="*/ 50 h 53"/>
                <a:gd name="T8" fmla="*/ 43 w 77"/>
                <a:gd name="T9" fmla="*/ 53 h 53"/>
                <a:gd name="T10" fmla="*/ 27 w 77"/>
                <a:gd name="T11" fmla="*/ 53 h 53"/>
                <a:gd name="T12" fmla="*/ 12 w 77"/>
                <a:gd name="T13" fmla="*/ 50 h 53"/>
                <a:gd name="T14" fmla="*/ 4 w 77"/>
                <a:gd name="T15" fmla="*/ 42 h 53"/>
                <a:gd name="T16" fmla="*/ 1 w 77"/>
                <a:gd name="T17" fmla="*/ 37 h 53"/>
                <a:gd name="T18" fmla="*/ 0 w 77"/>
                <a:gd name="T19" fmla="*/ 32 h 53"/>
                <a:gd name="T20" fmla="*/ 2 w 77"/>
                <a:gd name="T21" fmla="*/ 21 h 53"/>
                <a:gd name="T22" fmla="*/ 9 w 77"/>
                <a:gd name="T23" fmla="*/ 11 h 53"/>
                <a:gd name="T24" fmla="*/ 20 w 77"/>
                <a:gd name="T25" fmla="*/ 4 h 53"/>
                <a:gd name="T26" fmla="*/ 36 w 77"/>
                <a:gd name="T27" fmla="*/ 0 h 53"/>
                <a:gd name="T28" fmla="*/ 53 w 77"/>
                <a:gd name="T29" fmla="*/ 0 h 53"/>
                <a:gd name="T30" fmla="*/ 66 w 77"/>
                <a:gd name="T31" fmla="*/ 5 h 53"/>
                <a:gd name="T32" fmla="*/ 73 w 77"/>
                <a:gd name="T33" fmla="*/ 12 h 53"/>
                <a:gd name="T34" fmla="*/ 77 w 77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53">
                  <a:moveTo>
                    <a:pt x="77" y="22"/>
                  </a:moveTo>
                  <a:lnTo>
                    <a:pt x="75" y="34"/>
                  </a:lnTo>
                  <a:lnTo>
                    <a:pt x="70" y="42"/>
                  </a:lnTo>
                  <a:lnTo>
                    <a:pt x="59" y="50"/>
                  </a:lnTo>
                  <a:lnTo>
                    <a:pt x="43" y="53"/>
                  </a:lnTo>
                  <a:lnTo>
                    <a:pt x="27" y="53"/>
                  </a:lnTo>
                  <a:lnTo>
                    <a:pt x="12" y="50"/>
                  </a:lnTo>
                  <a:lnTo>
                    <a:pt x="4" y="42"/>
                  </a:lnTo>
                  <a:lnTo>
                    <a:pt x="1" y="37"/>
                  </a:lnTo>
                  <a:lnTo>
                    <a:pt x="0" y="32"/>
                  </a:lnTo>
                  <a:lnTo>
                    <a:pt x="2" y="21"/>
                  </a:lnTo>
                  <a:lnTo>
                    <a:pt x="9" y="11"/>
                  </a:lnTo>
                  <a:lnTo>
                    <a:pt x="20" y="4"/>
                  </a:lnTo>
                  <a:lnTo>
                    <a:pt x="36" y="0"/>
                  </a:lnTo>
                  <a:lnTo>
                    <a:pt x="53" y="0"/>
                  </a:lnTo>
                  <a:lnTo>
                    <a:pt x="66" y="5"/>
                  </a:lnTo>
                  <a:lnTo>
                    <a:pt x="73" y="12"/>
                  </a:lnTo>
                  <a:lnTo>
                    <a:pt x="77" y="22"/>
                  </a:lnTo>
                  <a:close/>
                </a:path>
              </a:pathLst>
            </a:custGeom>
            <a:solidFill>
              <a:srgbClr val="FFC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4" name="Freeform 27">
              <a:extLst>
                <a:ext uri="{FF2B5EF4-FFF2-40B4-BE49-F238E27FC236}">
                  <a16:creationId xmlns:a16="http://schemas.microsoft.com/office/drawing/2014/main" id="{4B9C678B-A99C-47C4-9C60-E55B4C76D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" y="523"/>
              <a:ext cx="74" cy="30"/>
            </a:xfrm>
            <a:custGeom>
              <a:avLst/>
              <a:gdLst>
                <a:gd name="T0" fmla="*/ 74 w 74"/>
                <a:gd name="T1" fmla="*/ 8 h 30"/>
                <a:gd name="T2" fmla="*/ 72 w 74"/>
                <a:gd name="T3" fmla="*/ 8 h 30"/>
                <a:gd name="T4" fmla="*/ 65 w 74"/>
                <a:gd name="T5" fmla="*/ 9 h 30"/>
                <a:gd name="T6" fmla="*/ 56 w 74"/>
                <a:gd name="T7" fmla="*/ 10 h 30"/>
                <a:gd name="T8" fmla="*/ 44 w 74"/>
                <a:gd name="T9" fmla="*/ 9 h 30"/>
                <a:gd name="T10" fmla="*/ 16 w 74"/>
                <a:gd name="T11" fmla="*/ 4 h 30"/>
                <a:gd name="T12" fmla="*/ 5 w 74"/>
                <a:gd name="T13" fmla="*/ 1 h 30"/>
                <a:gd name="T14" fmla="*/ 1 w 74"/>
                <a:gd name="T15" fmla="*/ 0 h 30"/>
                <a:gd name="T16" fmla="*/ 0 w 74"/>
                <a:gd name="T17" fmla="*/ 0 h 30"/>
                <a:gd name="T18" fmla="*/ 1 w 74"/>
                <a:gd name="T19" fmla="*/ 1 h 30"/>
                <a:gd name="T20" fmla="*/ 6 w 74"/>
                <a:gd name="T21" fmla="*/ 5 h 30"/>
                <a:gd name="T22" fmla="*/ 20 w 74"/>
                <a:gd name="T23" fmla="*/ 15 h 30"/>
                <a:gd name="T24" fmla="*/ 37 w 74"/>
                <a:gd name="T25" fmla="*/ 26 h 30"/>
                <a:gd name="T26" fmla="*/ 46 w 74"/>
                <a:gd name="T27" fmla="*/ 29 h 30"/>
                <a:gd name="T28" fmla="*/ 53 w 74"/>
                <a:gd name="T29" fmla="*/ 30 h 30"/>
                <a:gd name="T30" fmla="*/ 63 w 74"/>
                <a:gd name="T31" fmla="*/ 27 h 30"/>
                <a:gd name="T32" fmla="*/ 69 w 74"/>
                <a:gd name="T33" fmla="*/ 22 h 30"/>
                <a:gd name="T34" fmla="*/ 73 w 74"/>
                <a:gd name="T35" fmla="*/ 16 h 30"/>
                <a:gd name="T36" fmla="*/ 74 w 74"/>
                <a:gd name="T37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30">
                  <a:moveTo>
                    <a:pt x="74" y="8"/>
                  </a:moveTo>
                  <a:lnTo>
                    <a:pt x="72" y="8"/>
                  </a:lnTo>
                  <a:lnTo>
                    <a:pt x="65" y="9"/>
                  </a:lnTo>
                  <a:lnTo>
                    <a:pt x="56" y="10"/>
                  </a:lnTo>
                  <a:lnTo>
                    <a:pt x="44" y="9"/>
                  </a:lnTo>
                  <a:lnTo>
                    <a:pt x="16" y="4"/>
                  </a:lnTo>
                  <a:lnTo>
                    <a:pt x="5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6" y="5"/>
                  </a:lnTo>
                  <a:lnTo>
                    <a:pt x="20" y="15"/>
                  </a:lnTo>
                  <a:lnTo>
                    <a:pt x="37" y="26"/>
                  </a:lnTo>
                  <a:lnTo>
                    <a:pt x="46" y="29"/>
                  </a:lnTo>
                  <a:lnTo>
                    <a:pt x="53" y="30"/>
                  </a:lnTo>
                  <a:lnTo>
                    <a:pt x="63" y="27"/>
                  </a:lnTo>
                  <a:lnTo>
                    <a:pt x="69" y="22"/>
                  </a:lnTo>
                  <a:lnTo>
                    <a:pt x="73" y="16"/>
                  </a:lnTo>
                  <a:lnTo>
                    <a:pt x="74" y="8"/>
                  </a:lnTo>
                  <a:close/>
                </a:path>
              </a:pathLst>
            </a:cu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5" name="Freeform 28">
              <a:extLst>
                <a:ext uri="{FF2B5EF4-FFF2-40B4-BE49-F238E27FC236}">
                  <a16:creationId xmlns:a16="http://schemas.microsoft.com/office/drawing/2014/main" id="{EC37F4C2-6CC8-4D9D-A9DF-B78C0714F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4" y="348"/>
              <a:ext cx="79" cy="27"/>
            </a:xfrm>
            <a:custGeom>
              <a:avLst/>
              <a:gdLst>
                <a:gd name="T0" fmla="*/ 79 w 79"/>
                <a:gd name="T1" fmla="*/ 14 h 27"/>
                <a:gd name="T2" fmla="*/ 78 w 79"/>
                <a:gd name="T3" fmla="*/ 11 h 27"/>
                <a:gd name="T4" fmla="*/ 72 w 79"/>
                <a:gd name="T5" fmla="*/ 6 h 27"/>
                <a:gd name="T6" fmla="*/ 63 w 79"/>
                <a:gd name="T7" fmla="*/ 1 h 27"/>
                <a:gd name="T8" fmla="*/ 51 w 79"/>
                <a:gd name="T9" fmla="*/ 0 h 27"/>
                <a:gd name="T10" fmla="*/ 44 w 79"/>
                <a:gd name="T11" fmla="*/ 1 h 27"/>
                <a:gd name="T12" fmla="*/ 36 w 79"/>
                <a:gd name="T13" fmla="*/ 5 h 27"/>
                <a:gd name="T14" fmla="*/ 20 w 79"/>
                <a:gd name="T15" fmla="*/ 14 h 27"/>
                <a:gd name="T16" fmla="*/ 6 w 79"/>
                <a:gd name="T17" fmla="*/ 24 h 27"/>
                <a:gd name="T18" fmla="*/ 1 w 79"/>
                <a:gd name="T19" fmla="*/ 26 h 27"/>
                <a:gd name="T20" fmla="*/ 0 w 79"/>
                <a:gd name="T21" fmla="*/ 27 h 27"/>
                <a:gd name="T22" fmla="*/ 1 w 79"/>
                <a:gd name="T23" fmla="*/ 26 h 27"/>
                <a:gd name="T24" fmla="*/ 5 w 79"/>
                <a:gd name="T25" fmla="*/ 25 h 27"/>
                <a:gd name="T26" fmla="*/ 17 w 79"/>
                <a:gd name="T27" fmla="*/ 19 h 27"/>
                <a:gd name="T28" fmla="*/ 33 w 79"/>
                <a:gd name="T29" fmla="*/ 11 h 27"/>
                <a:gd name="T30" fmla="*/ 47 w 79"/>
                <a:gd name="T31" fmla="*/ 7 h 27"/>
                <a:gd name="T32" fmla="*/ 58 w 79"/>
                <a:gd name="T33" fmla="*/ 6 h 27"/>
                <a:gd name="T34" fmla="*/ 65 w 79"/>
                <a:gd name="T35" fmla="*/ 7 h 27"/>
                <a:gd name="T36" fmla="*/ 72 w 79"/>
                <a:gd name="T37" fmla="*/ 11 h 27"/>
                <a:gd name="T38" fmla="*/ 79 w 79"/>
                <a:gd name="T3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27">
                  <a:moveTo>
                    <a:pt x="79" y="14"/>
                  </a:moveTo>
                  <a:lnTo>
                    <a:pt x="78" y="11"/>
                  </a:lnTo>
                  <a:lnTo>
                    <a:pt x="72" y="6"/>
                  </a:lnTo>
                  <a:lnTo>
                    <a:pt x="63" y="1"/>
                  </a:lnTo>
                  <a:lnTo>
                    <a:pt x="51" y="0"/>
                  </a:lnTo>
                  <a:lnTo>
                    <a:pt x="44" y="1"/>
                  </a:lnTo>
                  <a:lnTo>
                    <a:pt x="36" y="5"/>
                  </a:lnTo>
                  <a:lnTo>
                    <a:pt x="20" y="14"/>
                  </a:lnTo>
                  <a:lnTo>
                    <a:pt x="6" y="24"/>
                  </a:lnTo>
                  <a:lnTo>
                    <a:pt x="1" y="26"/>
                  </a:lnTo>
                  <a:lnTo>
                    <a:pt x="0" y="27"/>
                  </a:lnTo>
                  <a:lnTo>
                    <a:pt x="1" y="26"/>
                  </a:lnTo>
                  <a:lnTo>
                    <a:pt x="5" y="25"/>
                  </a:lnTo>
                  <a:lnTo>
                    <a:pt x="17" y="19"/>
                  </a:lnTo>
                  <a:lnTo>
                    <a:pt x="33" y="11"/>
                  </a:lnTo>
                  <a:lnTo>
                    <a:pt x="47" y="7"/>
                  </a:lnTo>
                  <a:lnTo>
                    <a:pt x="58" y="6"/>
                  </a:lnTo>
                  <a:lnTo>
                    <a:pt x="65" y="7"/>
                  </a:lnTo>
                  <a:lnTo>
                    <a:pt x="72" y="11"/>
                  </a:lnTo>
                  <a:lnTo>
                    <a:pt x="79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6" name="Freeform 29">
              <a:extLst>
                <a:ext uri="{FF2B5EF4-FFF2-40B4-BE49-F238E27FC236}">
                  <a16:creationId xmlns:a16="http://schemas.microsoft.com/office/drawing/2014/main" id="{5ED11C6D-5ECA-4EFE-B0FE-468E903C74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1" y="389"/>
              <a:ext cx="65" cy="19"/>
            </a:xfrm>
            <a:custGeom>
              <a:avLst/>
              <a:gdLst>
                <a:gd name="T0" fmla="*/ 55 w 65"/>
                <a:gd name="T1" fmla="*/ 17 h 19"/>
                <a:gd name="T2" fmla="*/ 63 w 65"/>
                <a:gd name="T3" fmla="*/ 11 h 19"/>
                <a:gd name="T4" fmla="*/ 65 w 65"/>
                <a:gd name="T5" fmla="*/ 7 h 19"/>
                <a:gd name="T6" fmla="*/ 55 w 65"/>
                <a:gd name="T7" fmla="*/ 15 h 19"/>
                <a:gd name="T8" fmla="*/ 46 w 65"/>
                <a:gd name="T9" fmla="*/ 15 h 19"/>
                <a:gd name="T10" fmla="*/ 55 w 65"/>
                <a:gd name="T11" fmla="*/ 9 h 19"/>
                <a:gd name="T12" fmla="*/ 56 w 65"/>
                <a:gd name="T13" fmla="*/ 5 h 19"/>
                <a:gd name="T14" fmla="*/ 42 w 65"/>
                <a:gd name="T15" fmla="*/ 12 h 19"/>
                <a:gd name="T16" fmla="*/ 40 w 65"/>
                <a:gd name="T17" fmla="*/ 12 h 19"/>
                <a:gd name="T18" fmla="*/ 44 w 65"/>
                <a:gd name="T19" fmla="*/ 5 h 19"/>
                <a:gd name="T20" fmla="*/ 42 w 65"/>
                <a:gd name="T21" fmla="*/ 0 h 19"/>
                <a:gd name="T22" fmla="*/ 37 w 65"/>
                <a:gd name="T23" fmla="*/ 9 h 19"/>
                <a:gd name="T24" fmla="*/ 34 w 65"/>
                <a:gd name="T25" fmla="*/ 12 h 19"/>
                <a:gd name="T26" fmla="*/ 27 w 65"/>
                <a:gd name="T27" fmla="*/ 7 h 19"/>
                <a:gd name="T28" fmla="*/ 25 w 65"/>
                <a:gd name="T29" fmla="*/ 1 h 19"/>
                <a:gd name="T30" fmla="*/ 25 w 65"/>
                <a:gd name="T31" fmla="*/ 9 h 19"/>
                <a:gd name="T32" fmla="*/ 26 w 65"/>
                <a:gd name="T33" fmla="*/ 12 h 19"/>
                <a:gd name="T34" fmla="*/ 18 w 65"/>
                <a:gd name="T35" fmla="*/ 10 h 19"/>
                <a:gd name="T36" fmla="*/ 11 w 65"/>
                <a:gd name="T37" fmla="*/ 5 h 19"/>
                <a:gd name="T38" fmla="*/ 24 w 65"/>
                <a:gd name="T39" fmla="*/ 15 h 19"/>
                <a:gd name="T40" fmla="*/ 5 w 65"/>
                <a:gd name="T41" fmla="*/ 11 h 19"/>
                <a:gd name="T42" fmla="*/ 0 w 65"/>
                <a:gd name="T43" fmla="*/ 9 h 19"/>
                <a:gd name="T44" fmla="*/ 16 w 65"/>
                <a:gd name="T45" fmla="*/ 19 h 19"/>
                <a:gd name="T46" fmla="*/ 36 w 65"/>
                <a:gd name="T47" fmla="*/ 15 h 19"/>
                <a:gd name="T48" fmla="*/ 55 w 65"/>
                <a:gd name="T4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19">
                  <a:moveTo>
                    <a:pt x="55" y="17"/>
                  </a:moveTo>
                  <a:lnTo>
                    <a:pt x="63" y="11"/>
                  </a:lnTo>
                  <a:lnTo>
                    <a:pt x="65" y="7"/>
                  </a:lnTo>
                  <a:lnTo>
                    <a:pt x="55" y="15"/>
                  </a:lnTo>
                  <a:lnTo>
                    <a:pt x="46" y="15"/>
                  </a:lnTo>
                  <a:lnTo>
                    <a:pt x="55" y="9"/>
                  </a:lnTo>
                  <a:lnTo>
                    <a:pt x="56" y="5"/>
                  </a:lnTo>
                  <a:lnTo>
                    <a:pt x="42" y="12"/>
                  </a:lnTo>
                  <a:lnTo>
                    <a:pt x="40" y="12"/>
                  </a:lnTo>
                  <a:lnTo>
                    <a:pt x="44" y="5"/>
                  </a:lnTo>
                  <a:lnTo>
                    <a:pt x="42" y="0"/>
                  </a:lnTo>
                  <a:lnTo>
                    <a:pt x="37" y="9"/>
                  </a:lnTo>
                  <a:lnTo>
                    <a:pt x="34" y="12"/>
                  </a:lnTo>
                  <a:lnTo>
                    <a:pt x="27" y="7"/>
                  </a:lnTo>
                  <a:lnTo>
                    <a:pt x="25" y="1"/>
                  </a:lnTo>
                  <a:lnTo>
                    <a:pt x="25" y="9"/>
                  </a:lnTo>
                  <a:lnTo>
                    <a:pt x="26" y="12"/>
                  </a:lnTo>
                  <a:lnTo>
                    <a:pt x="18" y="10"/>
                  </a:lnTo>
                  <a:lnTo>
                    <a:pt x="11" y="5"/>
                  </a:lnTo>
                  <a:lnTo>
                    <a:pt x="24" y="15"/>
                  </a:lnTo>
                  <a:lnTo>
                    <a:pt x="5" y="11"/>
                  </a:lnTo>
                  <a:lnTo>
                    <a:pt x="0" y="9"/>
                  </a:lnTo>
                  <a:lnTo>
                    <a:pt x="16" y="19"/>
                  </a:lnTo>
                  <a:lnTo>
                    <a:pt x="36" y="15"/>
                  </a:lnTo>
                  <a:lnTo>
                    <a:pt x="55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7" name="Freeform 30">
              <a:extLst>
                <a:ext uri="{FF2B5EF4-FFF2-40B4-BE49-F238E27FC236}">
                  <a16:creationId xmlns:a16="http://schemas.microsoft.com/office/drawing/2014/main" id="{48E74403-17EE-4A97-B063-E491C37B4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" y="352"/>
              <a:ext cx="54" cy="27"/>
            </a:xfrm>
            <a:custGeom>
              <a:avLst/>
              <a:gdLst>
                <a:gd name="T0" fmla="*/ 0 w 54"/>
                <a:gd name="T1" fmla="*/ 13 h 27"/>
                <a:gd name="T2" fmla="*/ 2 w 54"/>
                <a:gd name="T3" fmla="*/ 11 h 27"/>
                <a:gd name="T4" fmla="*/ 5 w 54"/>
                <a:gd name="T5" fmla="*/ 6 h 27"/>
                <a:gd name="T6" fmla="*/ 10 w 54"/>
                <a:gd name="T7" fmla="*/ 1 h 27"/>
                <a:gd name="T8" fmla="*/ 19 w 54"/>
                <a:gd name="T9" fmla="*/ 0 h 27"/>
                <a:gd name="T10" fmla="*/ 30 w 54"/>
                <a:gd name="T11" fmla="*/ 5 h 27"/>
                <a:gd name="T12" fmla="*/ 41 w 54"/>
                <a:gd name="T13" fmla="*/ 15 h 27"/>
                <a:gd name="T14" fmla="*/ 50 w 54"/>
                <a:gd name="T15" fmla="*/ 23 h 27"/>
                <a:gd name="T16" fmla="*/ 52 w 54"/>
                <a:gd name="T17" fmla="*/ 26 h 27"/>
                <a:gd name="T18" fmla="*/ 54 w 54"/>
                <a:gd name="T19" fmla="*/ 27 h 27"/>
                <a:gd name="T20" fmla="*/ 52 w 54"/>
                <a:gd name="T21" fmla="*/ 26 h 27"/>
                <a:gd name="T22" fmla="*/ 50 w 54"/>
                <a:gd name="T23" fmla="*/ 24 h 27"/>
                <a:gd name="T24" fmla="*/ 43 w 54"/>
                <a:gd name="T25" fmla="*/ 18 h 27"/>
                <a:gd name="T26" fmla="*/ 31 w 54"/>
                <a:gd name="T27" fmla="*/ 11 h 27"/>
                <a:gd name="T28" fmla="*/ 23 w 54"/>
                <a:gd name="T29" fmla="*/ 6 h 27"/>
                <a:gd name="T30" fmla="*/ 15 w 54"/>
                <a:gd name="T31" fmla="*/ 5 h 27"/>
                <a:gd name="T32" fmla="*/ 10 w 54"/>
                <a:gd name="T33" fmla="*/ 7 h 27"/>
                <a:gd name="T34" fmla="*/ 0 w 54"/>
                <a:gd name="T3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27">
                  <a:moveTo>
                    <a:pt x="0" y="13"/>
                  </a:moveTo>
                  <a:lnTo>
                    <a:pt x="2" y="11"/>
                  </a:lnTo>
                  <a:lnTo>
                    <a:pt x="5" y="6"/>
                  </a:lnTo>
                  <a:lnTo>
                    <a:pt x="10" y="1"/>
                  </a:lnTo>
                  <a:lnTo>
                    <a:pt x="19" y="0"/>
                  </a:lnTo>
                  <a:lnTo>
                    <a:pt x="30" y="5"/>
                  </a:lnTo>
                  <a:lnTo>
                    <a:pt x="41" y="15"/>
                  </a:lnTo>
                  <a:lnTo>
                    <a:pt x="50" y="23"/>
                  </a:lnTo>
                  <a:lnTo>
                    <a:pt x="52" y="26"/>
                  </a:lnTo>
                  <a:lnTo>
                    <a:pt x="54" y="27"/>
                  </a:lnTo>
                  <a:lnTo>
                    <a:pt x="52" y="26"/>
                  </a:lnTo>
                  <a:lnTo>
                    <a:pt x="50" y="24"/>
                  </a:lnTo>
                  <a:lnTo>
                    <a:pt x="43" y="18"/>
                  </a:lnTo>
                  <a:lnTo>
                    <a:pt x="31" y="11"/>
                  </a:lnTo>
                  <a:lnTo>
                    <a:pt x="23" y="6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8" name="Freeform 31">
              <a:extLst>
                <a:ext uri="{FF2B5EF4-FFF2-40B4-BE49-F238E27FC236}">
                  <a16:creationId xmlns:a16="http://schemas.microsoft.com/office/drawing/2014/main" id="{15474E17-4C3E-4468-8B6E-5599D80F9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3" y="385"/>
              <a:ext cx="61" cy="18"/>
            </a:xfrm>
            <a:custGeom>
              <a:avLst/>
              <a:gdLst>
                <a:gd name="T0" fmla="*/ 52 w 61"/>
                <a:gd name="T1" fmla="*/ 16 h 18"/>
                <a:gd name="T2" fmla="*/ 58 w 61"/>
                <a:gd name="T3" fmla="*/ 13 h 18"/>
                <a:gd name="T4" fmla="*/ 61 w 61"/>
                <a:gd name="T5" fmla="*/ 6 h 18"/>
                <a:gd name="T6" fmla="*/ 52 w 61"/>
                <a:gd name="T7" fmla="*/ 14 h 18"/>
                <a:gd name="T8" fmla="*/ 44 w 61"/>
                <a:gd name="T9" fmla="*/ 14 h 18"/>
                <a:gd name="T10" fmla="*/ 53 w 61"/>
                <a:gd name="T11" fmla="*/ 4 h 18"/>
                <a:gd name="T12" fmla="*/ 39 w 61"/>
                <a:gd name="T13" fmla="*/ 11 h 18"/>
                <a:gd name="T14" fmla="*/ 37 w 61"/>
                <a:gd name="T15" fmla="*/ 11 h 18"/>
                <a:gd name="T16" fmla="*/ 41 w 61"/>
                <a:gd name="T17" fmla="*/ 4 h 18"/>
                <a:gd name="T18" fmla="*/ 41 w 61"/>
                <a:gd name="T19" fmla="*/ 0 h 18"/>
                <a:gd name="T20" fmla="*/ 32 w 61"/>
                <a:gd name="T21" fmla="*/ 10 h 18"/>
                <a:gd name="T22" fmla="*/ 26 w 61"/>
                <a:gd name="T23" fmla="*/ 6 h 18"/>
                <a:gd name="T24" fmla="*/ 22 w 61"/>
                <a:gd name="T25" fmla="*/ 0 h 18"/>
                <a:gd name="T26" fmla="*/ 22 w 61"/>
                <a:gd name="T27" fmla="*/ 8 h 18"/>
                <a:gd name="T28" fmla="*/ 25 w 61"/>
                <a:gd name="T29" fmla="*/ 11 h 18"/>
                <a:gd name="T30" fmla="*/ 11 w 61"/>
                <a:gd name="T31" fmla="*/ 4 h 18"/>
                <a:gd name="T32" fmla="*/ 22 w 61"/>
                <a:gd name="T33" fmla="*/ 14 h 18"/>
                <a:gd name="T34" fmla="*/ 5 w 61"/>
                <a:gd name="T35" fmla="*/ 10 h 18"/>
                <a:gd name="T36" fmla="*/ 0 w 61"/>
                <a:gd name="T37" fmla="*/ 8 h 18"/>
                <a:gd name="T38" fmla="*/ 11 w 61"/>
                <a:gd name="T39" fmla="*/ 16 h 18"/>
                <a:gd name="T40" fmla="*/ 16 w 61"/>
                <a:gd name="T41" fmla="*/ 18 h 18"/>
                <a:gd name="T42" fmla="*/ 35 w 61"/>
                <a:gd name="T43" fmla="*/ 13 h 18"/>
                <a:gd name="T44" fmla="*/ 52 w 61"/>
                <a:gd name="T4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18">
                  <a:moveTo>
                    <a:pt x="52" y="16"/>
                  </a:moveTo>
                  <a:lnTo>
                    <a:pt x="58" y="13"/>
                  </a:lnTo>
                  <a:lnTo>
                    <a:pt x="61" y="6"/>
                  </a:lnTo>
                  <a:lnTo>
                    <a:pt x="52" y="14"/>
                  </a:lnTo>
                  <a:lnTo>
                    <a:pt x="44" y="14"/>
                  </a:lnTo>
                  <a:lnTo>
                    <a:pt x="53" y="4"/>
                  </a:lnTo>
                  <a:lnTo>
                    <a:pt x="39" y="11"/>
                  </a:lnTo>
                  <a:lnTo>
                    <a:pt x="37" y="11"/>
                  </a:lnTo>
                  <a:lnTo>
                    <a:pt x="41" y="4"/>
                  </a:lnTo>
                  <a:lnTo>
                    <a:pt x="41" y="0"/>
                  </a:lnTo>
                  <a:lnTo>
                    <a:pt x="32" y="10"/>
                  </a:lnTo>
                  <a:lnTo>
                    <a:pt x="26" y="6"/>
                  </a:lnTo>
                  <a:lnTo>
                    <a:pt x="22" y="0"/>
                  </a:lnTo>
                  <a:lnTo>
                    <a:pt x="22" y="8"/>
                  </a:lnTo>
                  <a:lnTo>
                    <a:pt x="25" y="11"/>
                  </a:lnTo>
                  <a:lnTo>
                    <a:pt x="11" y="4"/>
                  </a:lnTo>
                  <a:lnTo>
                    <a:pt x="22" y="14"/>
                  </a:lnTo>
                  <a:lnTo>
                    <a:pt x="5" y="10"/>
                  </a:lnTo>
                  <a:lnTo>
                    <a:pt x="0" y="8"/>
                  </a:lnTo>
                  <a:lnTo>
                    <a:pt x="11" y="16"/>
                  </a:lnTo>
                  <a:lnTo>
                    <a:pt x="16" y="18"/>
                  </a:lnTo>
                  <a:lnTo>
                    <a:pt x="35" y="13"/>
                  </a:lnTo>
                  <a:lnTo>
                    <a:pt x="52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grpSp>
        <p:nvGrpSpPr>
          <p:cNvPr id="61" name="Gruppieren 60">
            <a:extLst>
              <a:ext uri="{FF2B5EF4-FFF2-40B4-BE49-F238E27FC236}">
                <a16:creationId xmlns:a16="http://schemas.microsoft.com/office/drawing/2014/main" id="{5184A768-5E95-456A-B9E0-69778249972F}"/>
              </a:ext>
            </a:extLst>
          </p:cNvPr>
          <p:cNvGrpSpPr/>
          <p:nvPr/>
        </p:nvGrpSpPr>
        <p:grpSpPr>
          <a:xfrm>
            <a:off x="7842249" y="3363913"/>
            <a:ext cx="904875" cy="885825"/>
            <a:chOff x="600076" y="5419726"/>
            <a:chExt cx="904875" cy="885825"/>
          </a:xfrm>
        </p:grpSpPr>
        <p:sp>
          <p:nvSpPr>
            <p:cNvPr id="29" name="Line 34">
              <a:extLst>
                <a:ext uri="{FF2B5EF4-FFF2-40B4-BE49-F238E27FC236}">
                  <a16:creationId xmlns:a16="http://schemas.microsoft.com/office/drawing/2014/main" id="{98AC4E38-0946-4652-9235-FCF2741D93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8664" y="6078538"/>
              <a:ext cx="771525" cy="0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defTabSz="91440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de-DE" sz="2000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grpSp>
          <p:nvGrpSpPr>
            <p:cNvPr id="30" name="Group 169">
              <a:extLst>
                <a:ext uri="{FF2B5EF4-FFF2-40B4-BE49-F238E27FC236}">
                  <a16:creationId xmlns:a16="http://schemas.microsoft.com/office/drawing/2014/main" id="{30105CB4-1E91-409B-AB7B-1BB2D57A2E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74751" y="5786438"/>
              <a:ext cx="330200" cy="519113"/>
              <a:chOff x="5106" y="2816"/>
              <a:chExt cx="208" cy="327"/>
            </a:xfrm>
          </p:grpSpPr>
          <p:sp>
            <p:nvSpPr>
              <p:cNvPr id="31" name="AutoShape 1371">
                <a:extLst>
                  <a:ext uri="{FF2B5EF4-FFF2-40B4-BE49-F238E27FC236}">
                    <a16:creationId xmlns:a16="http://schemas.microsoft.com/office/drawing/2014/main" id="{A085B2E4-79CB-4B62-92F7-4F6C53D973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6" y="2816"/>
                <a:ext cx="208" cy="327"/>
              </a:xfrm>
              <a:prstGeom prst="can">
                <a:avLst>
                  <a:gd name="adj" fmla="val 39303"/>
                </a:avLst>
              </a:pr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chemeClr val="bg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32" name="Oval 1373">
                <a:extLst>
                  <a:ext uri="{FF2B5EF4-FFF2-40B4-BE49-F238E27FC236}">
                    <a16:creationId xmlns:a16="http://schemas.microsoft.com/office/drawing/2014/main" id="{3709DE64-BCDC-4381-881D-854BC59C58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8" y="2823"/>
                <a:ext cx="184" cy="63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chemeClr val="bg1"/>
                  </a:solidFill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33" name="Line 38">
              <a:extLst>
                <a:ext uri="{FF2B5EF4-FFF2-40B4-BE49-F238E27FC236}">
                  <a16:creationId xmlns:a16="http://schemas.microsoft.com/office/drawing/2014/main" id="{36493F3C-7920-4EE9-BF82-3406478A0C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2476" y="5718176"/>
              <a:ext cx="0" cy="393700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defTabSz="91440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de-DE" sz="2000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grpSp>
          <p:nvGrpSpPr>
            <p:cNvPr id="34" name="Group 185">
              <a:extLst>
                <a:ext uri="{FF2B5EF4-FFF2-40B4-BE49-F238E27FC236}">
                  <a16:creationId xmlns:a16="http://schemas.microsoft.com/office/drawing/2014/main" id="{5F1190EE-1B61-4A69-9496-BB6A4FFC1E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0076" y="5419726"/>
              <a:ext cx="474663" cy="549275"/>
              <a:chOff x="4744" y="2585"/>
              <a:chExt cx="299" cy="346"/>
            </a:xfrm>
          </p:grpSpPr>
          <p:grpSp>
            <p:nvGrpSpPr>
              <p:cNvPr id="35" name="Group 171">
                <a:extLst>
                  <a:ext uri="{FF2B5EF4-FFF2-40B4-BE49-F238E27FC236}">
                    <a16:creationId xmlns:a16="http://schemas.microsoft.com/office/drawing/2014/main" id="{485F4C13-73D8-4A5D-9E15-5291388375E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44" y="2585"/>
                <a:ext cx="138" cy="346"/>
                <a:chOff x="4744" y="2585"/>
                <a:chExt cx="138" cy="346"/>
              </a:xfrm>
            </p:grpSpPr>
            <p:sp>
              <p:nvSpPr>
                <p:cNvPr id="49" name="Rectangle 454">
                  <a:extLst>
                    <a:ext uri="{FF2B5EF4-FFF2-40B4-BE49-F238E27FC236}">
                      <a16:creationId xmlns:a16="http://schemas.microsoft.com/office/drawing/2014/main" id="{7B42EF9C-56EC-4A4A-8A37-5E8121CFBB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44" y="2585"/>
                  <a:ext cx="138" cy="346"/>
                </a:xfrm>
                <a:prstGeom prst="rect">
                  <a:avLst/>
                </a:prstGeom>
                <a:solidFill>
                  <a:srgbClr val="6666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chemeClr val="bg1"/>
                    </a:solidFill>
                    <a:latin typeface="Arial Narrow" panose="020B0606020202030204" pitchFamily="34" charset="0"/>
                  </a:endParaRPr>
                </a:p>
              </p:txBody>
            </p:sp>
            <p:grpSp>
              <p:nvGrpSpPr>
                <p:cNvPr id="50" name="Group 472">
                  <a:extLst>
                    <a:ext uri="{FF2B5EF4-FFF2-40B4-BE49-F238E27FC236}">
                      <a16:creationId xmlns:a16="http://schemas.microsoft.com/office/drawing/2014/main" id="{3F9EB57A-53BB-4D04-8865-61626674273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59" y="2620"/>
                  <a:ext cx="82" cy="224"/>
                  <a:chOff x="628" y="2795"/>
                  <a:chExt cx="78" cy="272"/>
                </a:xfrm>
              </p:grpSpPr>
              <p:sp>
                <p:nvSpPr>
                  <p:cNvPr id="54" name="Line 455">
                    <a:extLst>
                      <a:ext uri="{FF2B5EF4-FFF2-40B4-BE49-F238E27FC236}">
                        <a16:creationId xmlns:a16="http://schemas.microsoft.com/office/drawing/2014/main" id="{13205C3F-6B40-4D21-930C-47774771C02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28" y="2795"/>
                    <a:ext cx="78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2000" dirty="0">
                      <a:solidFill>
                        <a:schemeClr val="bg1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55" name="Line 456">
                    <a:extLst>
                      <a:ext uri="{FF2B5EF4-FFF2-40B4-BE49-F238E27FC236}">
                        <a16:creationId xmlns:a16="http://schemas.microsoft.com/office/drawing/2014/main" id="{37973994-9EEC-413A-B674-2C617179E29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28" y="2840"/>
                    <a:ext cx="78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2000" dirty="0">
                      <a:solidFill>
                        <a:schemeClr val="bg1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56" name="Line 457">
                    <a:extLst>
                      <a:ext uri="{FF2B5EF4-FFF2-40B4-BE49-F238E27FC236}">
                        <a16:creationId xmlns:a16="http://schemas.microsoft.com/office/drawing/2014/main" id="{B0B460A4-588F-4B50-A5C1-16C00EB1765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28" y="2885"/>
                    <a:ext cx="78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2000" dirty="0">
                      <a:solidFill>
                        <a:schemeClr val="bg1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57" name="Line 458">
                    <a:extLst>
                      <a:ext uri="{FF2B5EF4-FFF2-40B4-BE49-F238E27FC236}">
                        <a16:creationId xmlns:a16="http://schemas.microsoft.com/office/drawing/2014/main" id="{304A6D11-9899-480B-BE42-7145BBD1BF4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28" y="2931"/>
                    <a:ext cx="78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2000" dirty="0">
                      <a:solidFill>
                        <a:schemeClr val="bg1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58" name="Line 459">
                    <a:extLst>
                      <a:ext uri="{FF2B5EF4-FFF2-40B4-BE49-F238E27FC236}">
                        <a16:creationId xmlns:a16="http://schemas.microsoft.com/office/drawing/2014/main" id="{0BFCC571-59A0-40DA-9CE8-5D3DF2F89DC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28" y="2976"/>
                    <a:ext cx="78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2000" dirty="0">
                      <a:solidFill>
                        <a:schemeClr val="bg1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59" name="Line 460">
                    <a:extLst>
                      <a:ext uri="{FF2B5EF4-FFF2-40B4-BE49-F238E27FC236}">
                        <a16:creationId xmlns:a16="http://schemas.microsoft.com/office/drawing/2014/main" id="{86903A66-5D11-4E85-A014-C527E544CE1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28" y="3021"/>
                    <a:ext cx="78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2000" dirty="0">
                      <a:solidFill>
                        <a:schemeClr val="bg1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60" name="Line 461">
                    <a:extLst>
                      <a:ext uri="{FF2B5EF4-FFF2-40B4-BE49-F238E27FC236}">
                        <a16:creationId xmlns:a16="http://schemas.microsoft.com/office/drawing/2014/main" id="{1E4B9578-7AAC-48C7-8E07-AFE84A4D2CE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28" y="3067"/>
                    <a:ext cx="78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2000" dirty="0">
                      <a:solidFill>
                        <a:schemeClr val="bg1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</p:grpSp>
            <p:sp>
              <p:nvSpPr>
                <p:cNvPr id="51" name="Oval 469">
                  <a:extLst>
                    <a:ext uri="{FF2B5EF4-FFF2-40B4-BE49-F238E27FC236}">
                      <a16:creationId xmlns:a16="http://schemas.microsoft.com/office/drawing/2014/main" id="{43C4FEA8-B63F-425E-B018-8931DB7AAD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52" y="2612"/>
                  <a:ext cx="19" cy="1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chemeClr val="bg1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2" name="Oval 470">
                  <a:extLst>
                    <a:ext uri="{FF2B5EF4-FFF2-40B4-BE49-F238E27FC236}">
                      <a16:creationId xmlns:a16="http://schemas.microsoft.com/office/drawing/2014/main" id="{3AA844D5-7C7A-4F6C-8A9F-6D8F0DD598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52" y="2647"/>
                  <a:ext cx="19" cy="1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chemeClr val="bg1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3" name="Oval 471">
                  <a:extLst>
                    <a:ext uri="{FF2B5EF4-FFF2-40B4-BE49-F238E27FC236}">
                      <a16:creationId xmlns:a16="http://schemas.microsoft.com/office/drawing/2014/main" id="{79E1FDFF-519F-426F-8B8C-46B23D45CF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52" y="2684"/>
                  <a:ext cx="19" cy="1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chemeClr val="bg1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36" name="Group 172">
                <a:extLst>
                  <a:ext uri="{FF2B5EF4-FFF2-40B4-BE49-F238E27FC236}">
                    <a16:creationId xmlns:a16="http://schemas.microsoft.com/office/drawing/2014/main" id="{DA9D740B-35B2-49F5-807F-23E07EA8CD5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05" y="2585"/>
                <a:ext cx="138" cy="346"/>
                <a:chOff x="4744" y="2585"/>
                <a:chExt cx="138" cy="346"/>
              </a:xfrm>
            </p:grpSpPr>
            <p:sp>
              <p:nvSpPr>
                <p:cNvPr id="37" name="Rectangle 454">
                  <a:extLst>
                    <a:ext uri="{FF2B5EF4-FFF2-40B4-BE49-F238E27FC236}">
                      <a16:creationId xmlns:a16="http://schemas.microsoft.com/office/drawing/2014/main" id="{1BB67E9B-1DAA-4BC5-881D-A332D88AD5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44" y="2585"/>
                  <a:ext cx="138" cy="346"/>
                </a:xfrm>
                <a:prstGeom prst="rect">
                  <a:avLst/>
                </a:prstGeom>
                <a:solidFill>
                  <a:srgbClr val="6666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chemeClr val="bg1"/>
                    </a:solidFill>
                    <a:latin typeface="Arial Narrow" panose="020B0606020202030204" pitchFamily="34" charset="0"/>
                  </a:endParaRPr>
                </a:p>
              </p:txBody>
            </p:sp>
            <p:grpSp>
              <p:nvGrpSpPr>
                <p:cNvPr id="38" name="Group 472">
                  <a:extLst>
                    <a:ext uri="{FF2B5EF4-FFF2-40B4-BE49-F238E27FC236}">
                      <a16:creationId xmlns:a16="http://schemas.microsoft.com/office/drawing/2014/main" id="{05FFD543-D2EC-4126-84DB-76F77CC390D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59" y="2620"/>
                  <a:ext cx="82" cy="224"/>
                  <a:chOff x="628" y="2795"/>
                  <a:chExt cx="78" cy="272"/>
                </a:xfrm>
              </p:grpSpPr>
              <p:sp>
                <p:nvSpPr>
                  <p:cNvPr id="42" name="Line 455">
                    <a:extLst>
                      <a:ext uri="{FF2B5EF4-FFF2-40B4-BE49-F238E27FC236}">
                        <a16:creationId xmlns:a16="http://schemas.microsoft.com/office/drawing/2014/main" id="{97C99C6F-BF9B-4E10-883E-2FDE55D0C6F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28" y="2795"/>
                    <a:ext cx="78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2000" dirty="0">
                      <a:solidFill>
                        <a:schemeClr val="bg1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43" name="Line 456">
                    <a:extLst>
                      <a:ext uri="{FF2B5EF4-FFF2-40B4-BE49-F238E27FC236}">
                        <a16:creationId xmlns:a16="http://schemas.microsoft.com/office/drawing/2014/main" id="{9C5712EA-7807-40E5-B928-000E0CB0132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28" y="2840"/>
                    <a:ext cx="78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2000" dirty="0">
                      <a:solidFill>
                        <a:schemeClr val="bg1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44" name="Line 457">
                    <a:extLst>
                      <a:ext uri="{FF2B5EF4-FFF2-40B4-BE49-F238E27FC236}">
                        <a16:creationId xmlns:a16="http://schemas.microsoft.com/office/drawing/2014/main" id="{A31C705A-4574-401E-9771-525B9056F19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28" y="2885"/>
                    <a:ext cx="78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2000" dirty="0">
                      <a:solidFill>
                        <a:schemeClr val="bg1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45" name="Line 458">
                    <a:extLst>
                      <a:ext uri="{FF2B5EF4-FFF2-40B4-BE49-F238E27FC236}">
                        <a16:creationId xmlns:a16="http://schemas.microsoft.com/office/drawing/2014/main" id="{3FA02704-1BED-4AC4-9423-DF79F20C551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28" y="2931"/>
                    <a:ext cx="78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2000" dirty="0">
                      <a:solidFill>
                        <a:schemeClr val="bg1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46" name="Line 459">
                    <a:extLst>
                      <a:ext uri="{FF2B5EF4-FFF2-40B4-BE49-F238E27FC236}">
                        <a16:creationId xmlns:a16="http://schemas.microsoft.com/office/drawing/2014/main" id="{0B4B2769-8442-499F-BE0E-B8CA62627FB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28" y="2976"/>
                    <a:ext cx="78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2000" dirty="0">
                      <a:solidFill>
                        <a:schemeClr val="bg1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47" name="Line 460">
                    <a:extLst>
                      <a:ext uri="{FF2B5EF4-FFF2-40B4-BE49-F238E27FC236}">
                        <a16:creationId xmlns:a16="http://schemas.microsoft.com/office/drawing/2014/main" id="{BAC798E3-0A5A-423D-B936-84A82CF0773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28" y="3021"/>
                    <a:ext cx="78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2000" dirty="0">
                      <a:solidFill>
                        <a:schemeClr val="bg1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48" name="Line 461">
                    <a:extLst>
                      <a:ext uri="{FF2B5EF4-FFF2-40B4-BE49-F238E27FC236}">
                        <a16:creationId xmlns:a16="http://schemas.microsoft.com/office/drawing/2014/main" id="{2437D1C4-2791-4893-921E-B0F8EA91AC1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28" y="3067"/>
                    <a:ext cx="78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2000" dirty="0">
                      <a:solidFill>
                        <a:schemeClr val="bg1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</p:grpSp>
            <p:sp>
              <p:nvSpPr>
                <p:cNvPr id="39" name="Oval 469">
                  <a:extLst>
                    <a:ext uri="{FF2B5EF4-FFF2-40B4-BE49-F238E27FC236}">
                      <a16:creationId xmlns:a16="http://schemas.microsoft.com/office/drawing/2014/main" id="{18B06226-8FD7-4094-8A54-C16C821D4C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52" y="2612"/>
                  <a:ext cx="19" cy="1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chemeClr val="bg1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0" name="Oval 470">
                  <a:extLst>
                    <a:ext uri="{FF2B5EF4-FFF2-40B4-BE49-F238E27FC236}">
                      <a16:creationId xmlns:a16="http://schemas.microsoft.com/office/drawing/2014/main" id="{58F6902E-7509-417C-957F-76C698B962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52" y="2647"/>
                  <a:ext cx="19" cy="1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chemeClr val="bg1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1" name="Oval 471">
                  <a:extLst>
                    <a:ext uri="{FF2B5EF4-FFF2-40B4-BE49-F238E27FC236}">
                      <a16:creationId xmlns:a16="http://schemas.microsoft.com/office/drawing/2014/main" id="{928BE495-A533-4903-867B-6FC6646684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52" y="2684"/>
                  <a:ext cx="19" cy="1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chemeClr val="bg1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</p:grpSp>
      </p:grpSp>
      <p:sp>
        <p:nvSpPr>
          <p:cNvPr id="63" name="Textfeld 62">
            <a:extLst>
              <a:ext uri="{FF2B5EF4-FFF2-40B4-BE49-F238E27FC236}">
                <a16:creationId xmlns:a16="http://schemas.microsoft.com/office/drawing/2014/main" id="{B668BF0B-1755-4573-8555-D8D898EA9133}"/>
              </a:ext>
            </a:extLst>
          </p:cNvPr>
          <p:cNvSpPr txBox="1"/>
          <p:nvPr/>
        </p:nvSpPr>
        <p:spPr>
          <a:xfrm>
            <a:off x="585788" y="5153710"/>
            <a:ext cx="63103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12: Schema der Umsetzung der Zugriffskontrolle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945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10">
            <a:extLst>
              <a:ext uri="{FF2B5EF4-FFF2-40B4-BE49-F238E27FC236}">
                <a16:creationId xmlns:a16="http://schemas.microsoft.com/office/drawing/2014/main" id="{F927E0BA-1269-43AE-A5D9-821DFEA73E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0046" y="1024430"/>
            <a:ext cx="3929859" cy="2590515"/>
          </a:xfrm>
          <a:prstGeom prst="rect">
            <a:avLst/>
          </a:prstGeom>
          <a:noFill/>
          <a:ln w="38100">
            <a:solidFill>
              <a:schemeClr val="accent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70" name="AutoShape 4">
            <a:extLst>
              <a:ext uri="{FF2B5EF4-FFF2-40B4-BE49-F238E27FC236}">
                <a16:creationId xmlns:a16="http://schemas.microsoft.com/office/drawing/2014/main" id="{8B6E83B9-A891-4A68-92F6-967F5CCAA19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773902" y="1566278"/>
            <a:ext cx="994568" cy="1262063"/>
          </a:xfrm>
          <a:prstGeom prst="downArrow">
            <a:avLst>
              <a:gd name="adj1" fmla="val 39546"/>
              <a:gd name="adj2" fmla="val 53157"/>
            </a:avLst>
          </a:prstGeom>
          <a:solidFill>
            <a:schemeClr val="accent6"/>
          </a:solidFill>
          <a:ln>
            <a:noFill/>
          </a:ln>
          <a:effectLst/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919B52F-858E-4AA0-B7E8-B8D430CB5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6209" y="2352881"/>
            <a:ext cx="1459318" cy="511175"/>
          </a:xfrm>
          <a:prstGeom prst="rect">
            <a:avLst/>
          </a:prstGeom>
          <a:solidFill>
            <a:schemeClr val="accent1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Objekt</a:t>
            </a:r>
          </a:p>
        </p:txBody>
      </p:sp>
      <p:sp>
        <p:nvSpPr>
          <p:cNvPr id="30" name="Line 34">
            <a:extLst>
              <a:ext uri="{FF2B5EF4-FFF2-40B4-BE49-F238E27FC236}">
                <a16:creationId xmlns:a16="http://schemas.microsoft.com/office/drawing/2014/main" id="{57D61B5B-ED59-4000-9D11-7CE45C980852}"/>
              </a:ext>
            </a:extLst>
          </p:cNvPr>
          <p:cNvSpPr>
            <a:spLocks noChangeShapeType="1"/>
          </p:cNvSpPr>
          <p:nvPr/>
        </p:nvSpPr>
        <p:spPr bwMode="auto">
          <a:xfrm>
            <a:off x="7783580" y="2267157"/>
            <a:ext cx="771525" cy="0"/>
          </a:xfrm>
          <a:prstGeom prst="line">
            <a:avLst/>
          </a:prstGeom>
          <a:noFill/>
          <a:ln w="76200">
            <a:solidFill>
              <a:srgbClr val="B2B2B2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de-DE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31" name="Group 169">
            <a:extLst>
              <a:ext uri="{FF2B5EF4-FFF2-40B4-BE49-F238E27FC236}">
                <a16:creationId xmlns:a16="http://schemas.microsoft.com/office/drawing/2014/main" id="{301CEC8C-EE74-4479-85F7-1689CAC12F44}"/>
              </a:ext>
            </a:extLst>
          </p:cNvPr>
          <p:cNvGrpSpPr>
            <a:grpSpLocks/>
          </p:cNvGrpSpPr>
          <p:nvPr/>
        </p:nvGrpSpPr>
        <p:grpSpPr bwMode="auto">
          <a:xfrm>
            <a:off x="8229667" y="1975057"/>
            <a:ext cx="330200" cy="519113"/>
            <a:chOff x="5106" y="2816"/>
            <a:chExt cx="208" cy="327"/>
          </a:xfrm>
        </p:grpSpPr>
        <p:sp>
          <p:nvSpPr>
            <p:cNvPr id="32" name="AutoShape 1371">
              <a:extLst>
                <a:ext uri="{FF2B5EF4-FFF2-40B4-BE49-F238E27FC236}">
                  <a16:creationId xmlns:a16="http://schemas.microsoft.com/office/drawing/2014/main" id="{F063A65A-BB99-4D72-8BA4-FEB3C6946D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6" y="2816"/>
              <a:ext cx="208" cy="327"/>
            </a:xfrm>
            <a:prstGeom prst="can">
              <a:avLst>
                <a:gd name="adj" fmla="val 39303"/>
              </a:avLst>
            </a:pr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91440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de-DE" sz="200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3" name="Oval 1373">
              <a:extLst>
                <a:ext uri="{FF2B5EF4-FFF2-40B4-BE49-F238E27FC236}">
                  <a16:creationId xmlns:a16="http://schemas.microsoft.com/office/drawing/2014/main" id="{E7DD340A-582A-492A-B04E-9B84151E13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8" y="2823"/>
              <a:ext cx="184" cy="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91440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de-DE" sz="200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34" name="Line 38">
            <a:extLst>
              <a:ext uri="{FF2B5EF4-FFF2-40B4-BE49-F238E27FC236}">
                <a16:creationId xmlns:a16="http://schemas.microsoft.com/office/drawing/2014/main" id="{5A6CA667-6DE9-4F8C-84BA-C46B076E4F3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807392" y="1906795"/>
            <a:ext cx="0" cy="393700"/>
          </a:xfrm>
          <a:prstGeom prst="line">
            <a:avLst/>
          </a:prstGeom>
          <a:noFill/>
          <a:ln w="76200">
            <a:solidFill>
              <a:srgbClr val="B2B2B2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de-DE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35" name="Group 185">
            <a:extLst>
              <a:ext uri="{FF2B5EF4-FFF2-40B4-BE49-F238E27FC236}">
                <a16:creationId xmlns:a16="http://schemas.microsoft.com/office/drawing/2014/main" id="{7B3DDA39-3920-410E-BCDB-94FFAF172244}"/>
              </a:ext>
            </a:extLst>
          </p:cNvPr>
          <p:cNvGrpSpPr>
            <a:grpSpLocks/>
          </p:cNvGrpSpPr>
          <p:nvPr/>
        </p:nvGrpSpPr>
        <p:grpSpPr bwMode="auto">
          <a:xfrm>
            <a:off x="7654992" y="1608345"/>
            <a:ext cx="474663" cy="549275"/>
            <a:chOff x="4744" y="2585"/>
            <a:chExt cx="299" cy="346"/>
          </a:xfrm>
        </p:grpSpPr>
        <p:grpSp>
          <p:nvGrpSpPr>
            <p:cNvPr id="36" name="Group 171">
              <a:extLst>
                <a:ext uri="{FF2B5EF4-FFF2-40B4-BE49-F238E27FC236}">
                  <a16:creationId xmlns:a16="http://schemas.microsoft.com/office/drawing/2014/main" id="{6C960387-BA70-4870-8164-131CF2C2D2A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44" y="2585"/>
              <a:ext cx="138" cy="346"/>
              <a:chOff x="4744" y="2585"/>
              <a:chExt cx="138" cy="346"/>
            </a:xfrm>
          </p:grpSpPr>
          <p:sp>
            <p:nvSpPr>
              <p:cNvPr id="50" name="Rectangle 454">
                <a:extLst>
                  <a:ext uri="{FF2B5EF4-FFF2-40B4-BE49-F238E27FC236}">
                    <a16:creationId xmlns:a16="http://schemas.microsoft.com/office/drawing/2014/main" id="{84415ECD-45A9-4158-A43E-FFD933147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4" y="2585"/>
                <a:ext cx="138" cy="346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rgbClr val="000000"/>
                  </a:solidFill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51" name="Group 472">
                <a:extLst>
                  <a:ext uri="{FF2B5EF4-FFF2-40B4-BE49-F238E27FC236}">
                    <a16:creationId xmlns:a16="http://schemas.microsoft.com/office/drawing/2014/main" id="{9ADD4A22-C175-4F86-B347-64AA4F57F75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9" y="2620"/>
                <a:ext cx="82" cy="224"/>
                <a:chOff x="628" y="2795"/>
                <a:chExt cx="78" cy="272"/>
              </a:xfrm>
            </p:grpSpPr>
            <p:sp>
              <p:nvSpPr>
                <p:cNvPr id="55" name="Line 455">
                  <a:extLst>
                    <a:ext uri="{FF2B5EF4-FFF2-40B4-BE49-F238E27FC236}">
                      <a16:creationId xmlns:a16="http://schemas.microsoft.com/office/drawing/2014/main" id="{97A68AF1-70EA-4F90-8C3F-3A88354CC0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795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6" name="Line 456">
                  <a:extLst>
                    <a:ext uri="{FF2B5EF4-FFF2-40B4-BE49-F238E27FC236}">
                      <a16:creationId xmlns:a16="http://schemas.microsoft.com/office/drawing/2014/main" id="{3F29D01B-CCF0-4A69-9C40-7D590BE1CEA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840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7" name="Line 457">
                  <a:extLst>
                    <a:ext uri="{FF2B5EF4-FFF2-40B4-BE49-F238E27FC236}">
                      <a16:creationId xmlns:a16="http://schemas.microsoft.com/office/drawing/2014/main" id="{13BD7C46-9A5F-4F00-8EEB-D4F745EA5BC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885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8" name="Line 458">
                  <a:extLst>
                    <a:ext uri="{FF2B5EF4-FFF2-40B4-BE49-F238E27FC236}">
                      <a16:creationId xmlns:a16="http://schemas.microsoft.com/office/drawing/2014/main" id="{4971EED7-CE74-43F1-87BF-98BCE71B360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931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9" name="Line 459">
                  <a:extLst>
                    <a:ext uri="{FF2B5EF4-FFF2-40B4-BE49-F238E27FC236}">
                      <a16:creationId xmlns:a16="http://schemas.microsoft.com/office/drawing/2014/main" id="{FAAF29AA-E1BB-43BF-A533-D6C4A1511B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976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0" name="Line 460">
                  <a:extLst>
                    <a:ext uri="{FF2B5EF4-FFF2-40B4-BE49-F238E27FC236}">
                      <a16:creationId xmlns:a16="http://schemas.microsoft.com/office/drawing/2014/main" id="{DC6BF2A7-D9CB-4BFB-BBE3-B2F701A646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3021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1" name="Line 461">
                  <a:extLst>
                    <a:ext uri="{FF2B5EF4-FFF2-40B4-BE49-F238E27FC236}">
                      <a16:creationId xmlns:a16="http://schemas.microsoft.com/office/drawing/2014/main" id="{75A9B3D8-54AA-4431-99CA-6F20A325780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3067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52" name="Oval 469">
                <a:extLst>
                  <a:ext uri="{FF2B5EF4-FFF2-40B4-BE49-F238E27FC236}">
                    <a16:creationId xmlns:a16="http://schemas.microsoft.com/office/drawing/2014/main" id="{DD95C559-3910-4E51-98F4-AB4D72011B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2" y="2612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rgbClr val="000000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53" name="Oval 470">
                <a:extLst>
                  <a:ext uri="{FF2B5EF4-FFF2-40B4-BE49-F238E27FC236}">
                    <a16:creationId xmlns:a16="http://schemas.microsoft.com/office/drawing/2014/main" id="{B7502D45-6A06-4D26-898E-B35267D52A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2" y="2647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rgbClr val="000000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54" name="Oval 471">
                <a:extLst>
                  <a:ext uri="{FF2B5EF4-FFF2-40B4-BE49-F238E27FC236}">
                    <a16:creationId xmlns:a16="http://schemas.microsoft.com/office/drawing/2014/main" id="{558800C0-CAA1-419F-BF75-24A693BDCC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2" y="2684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rgbClr val="000000"/>
                  </a:solidFill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7" name="Group 172">
              <a:extLst>
                <a:ext uri="{FF2B5EF4-FFF2-40B4-BE49-F238E27FC236}">
                  <a16:creationId xmlns:a16="http://schemas.microsoft.com/office/drawing/2014/main" id="{BE7EDBDF-AFB6-4176-B498-4E15B4E4EE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05" y="2585"/>
              <a:ext cx="138" cy="346"/>
              <a:chOff x="4744" y="2585"/>
              <a:chExt cx="138" cy="346"/>
            </a:xfrm>
          </p:grpSpPr>
          <p:sp>
            <p:nvSpPr>
              <p:cNvPr id="38" name="Rectangle 454">
                <a:extLst>
                  <a:ext uri="{FF2B5EF4-FFF2-40B4-BE49-F238E27FC236}">
                    <a16:creationId xmlns:a16="http://schemas.microsoft.com/office/drawing/2014/main" id="{C92F10AF-E7A7-434E-BF7E-16C6FB7AAC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4" y="2585"/>
                <a:ext cx="138" cy="346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rgbClr val="000000"/>
                  </a:solidFill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39" name="Group 472">
                <a:extLst>
                  <a:ext uri="{FF2B5EF4-FFF2-40B4-BE49-F238E27FC236}">
                    <a16:creationId xmlns:a16="http://schemas.microsoft.com/office/drawing/2014/main" id="{71DAD33F-4BD7-4C9B-86A0-792D98869D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9" y="2620"/>
                <a:ext cx="82" cy="224"/>
                <a:chOff x="628" y="2795"/>
                <a:chExt cx="78" cy="272"/>
              </a:xfrm>
            </p:grpSpPr>
            <p:sp>
              <p:nvSpPr>
                <p:cNvPr id="43" name="Line 455">
                  <a:extLst>
                    <a:ext uri="{FF2B5EF4-FFF2-40B4-BE49-F238E27FC236}">
                      <a16:creationId xmlns:a16="http://schemas.microsoft.com/office/drawing/2014/main" id="{9A5A3086-3F62-4C30-8832-2D6F14CF2D5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795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4" name="Line 456">
                  <a:extLst>
                    <a:ext uri="{FF2B5EF4-FFF2-40B4-BE49-F238E27FC236}">
                      <a16:creationId xmlns:a16="http://schemas.microsoft.com/office/drawing/2014/main" id="{1DE8FCA9-F659-46D4-8002-FD0C72EB752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840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5" name="Line 457">
                  <a:extLst>
                    <a:ext uri="{FF2B5EF4-FFF2-40B4-BE49-F238E27FC236}">
                      <a16:creationId xmlns:a16="http://schemas.microsoft.com/office/drawing/2014/main" id="{4B617EA3-10D4-4D1B-B2F7-C266E1673C5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885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6" name="Line 458">
                  <a:extLst>
                    <a:ext uri="{FF2B5EF4-FFF2-40B4-BE49-F238E27FC236}">
                      <a16:creationId xmlns:a16="http://schemas.microsoft.com/office/drawing/2014/main" id="{68318054-64AA-4A55-BF1F-F5C03F03F7A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931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7" name="Line 459">
                  <a:extLst>
                    <a:ext uri="{FF2B5EF4-FFF2-40B4-BE49-F238E27FC236}">
                      <a16:creationId xmlns:a16="http://schemas.microsoft.com/office/drawing/2014/main" id="{5B44A2E3-D0CB-47A7-BCEC-E3B980E4817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2976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8" name="Line 460">
                  <a:extLst>
                    <a:ext uri="{FF2B5EF4-FFF2-40B4-BE49-F238E27FC236}">
                      <a16:creationId xmlns:a16="http://schemas.microsoft.com/office/drawing/2014/main" id="{A4B48073-D5DA-4957-BB93-82BEBC1668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3021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9" name="Line 461">
                  <a:extLst>
                    <a:ext uri="{FF2B5EF4-FFF2-40B4-BE49-F238E27FC236}">
                      <a16:creationId xmlns:a16="http://schemas.microsoft.com/office/drawing/2014/main" id="{5DD4D634-9D5F-48E9-9E78-0071511358A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8" y="3067"/>
                  <a:ext cx="78" cy="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2000" dirty="0">
                    <a:solidFill>
                      <a:srgbClr val="000000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40" name="Oval 469">
                <a:extLst>
                  <a:ext uri="{FF2B5EF4-FFF2-40B4-BE49-F238E27FC236}">
                    <a16:creationId xmlns:a16="http://schemas.microsoft.com/office/drawing/2014/main" id="{787DF4B9-E9B0-4289-8866-0157A6F1F8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2" y="2612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rgbClr val="000000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41" name="Oval 470">
                <a:extLst>
                  <a:ext uri="{FF2B5EF4-FFF2-40B4-BE49-F238E27FC236}">
                    <a16:creationId xmlns:a16="http://schemas.microsoft.com/office/drawing/2014/main" id="{B8FD7058-774E-46C5-8ED0-F000B49A9D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2" y="2647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rgbClr val="000000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42" name="Oval 471">
                <a:extLst>
                  <a:ext uri="{FF2B5EF4-FFF2-40B4-BE49-F238E27FC236}">
                    <a16:creationId xmlns:a16="http://schemas.microsoft.com/office/drawing/2014/main" id="{B6E985C6-3651-4BE2-8E92-0CF255639E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2" y="2684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91440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2000" dirty="0">
                  <a:solidFill>
                    <a:srgbClr val="000000"/>
                  </a:solidFill>
                  <a:latin typeface="Arial Narrow" panose="020B0606020202030204" pitchFamily="34" charset="0"/>
                </a:endParaRPr>
              </a:p>
            </p:txBody>
          </p:sp>
        </p:grpSp>
      </p:grpSp>
      <p:sp>
        <p:nvSpPr>
          <p:cNvPr id="74" name="Pfeil: nach oben gebogen 73">
            <a:extLst>
              <a:ext uri="{FF2B5EF4-FFF2-40B4-BE49-F238E27FC236}">
                <a16:creationId xmlns:a16="http://schemas.microsoft.com/office/drawing/2014/main" id="{2C4B7CF8-A9DC-451E-8358-2C9D524B4222}"/>
              </a:ext>
            </a:extLst>
          </p:cNvPr>
          <p:cNvSpPr/>
          <p:nvPr/>
        </p:nvSpPr>
        <p:spPr>
          <a:xfrm>
            <a:off x="846207" y="2864058"/>
            <a:ext cx="7278687" cy="1509714"/>
          </a:xfrm>
          <a:prstGeom prst="bentUpArrow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wrap="none" lIns="0" tIns="46800" rIns="0" bIns="46800" anchor="ctr"/>
          <a:lstStyle/>
          <a:p>
            <a:endParaRPr lang="de-DE" sz="2000" kern="0">
              <a:solidFill>
                <a:sysClr val="windowText" lastClr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68" name="AutoShape 4">
            <a:extLst>
              <a:ext uri="{FF2B5EF4-FFF2-40B4-BE49-F238E27FC236}">
                <a16:creationId xmlns:a16="http://schemas.microsoft.com/office/drawing/2014/main" id="{C552A314-97FA-4ADD-9E2C-802D6F85AA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0231" y="2575133"/>
            <a:ext cx="994568" cy="2430462"/>
          </a:xfrm>
          <a:prstGeom prst="downArrow">
            <a:avLst>
              <a:gd name="adj1" fmla="val 39546"/>
              <a:gd name="adj2" fmla="val 53157"/>
            </a:avLst>
          </a:prstGeom>
          <a:solidFill>
            <a:schemeClr val="accent6"/>
          </a:solidFill>
          <a:ln w="28575">
            <a:solidFill>
              <a:schemeClr val="bg1"/>
            </a:solidFill>
          </a:ln>
          <a:effectLst/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65" name="AutoShape 4">
            <a:extLst>
              <a:ext uri="{FF2B5EF4-FFF2-40B4-BE49-F238E27FC236}">
                <a16:creationId xmlns:a16="http://schemas.microsoft.com/office/drawing/2014/main" id="{2FE881E9-F8AC-4CFD-B492-32065A7B13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2913" y="2465596"/>
            <a:ext cx="994568" cy="2520949"/>
          </a:xfrm>
          <a:prstGeom prst="downArrow">
            <a:avLst>
              <a:gd name="adj1" fmla="val 39546"/>
              <a:gd name="adj2" fmla="val 53157"/>
            </a:avLst>
          </a:prstGeom>
          <a:solidFill>
            <a:schemeClr val="accent6"/>
          </a:solidFill>
          <a:ln w="28575">
            <a:solidFill>
              <a:schemeClr val="bg1"/>
            </a:solidFill>
          </a:ln>
          <a:effectLst/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66" name="Pfeil: nach links und rechts 65">
            <a:extLst>
              <a:ext uri="{FF2B5EF4-FFF2-40B4-BE49-F238E27FC236}">
                <a16:creationId xmlns:a16="http://schemas.microsoft.com/office/drawing/2014/main" id="{C9BB8DF5-0DE2-42C8-B4B6-0979549BDC9F}"/>
              </a:ext>
            </a:extLst>
          </p:cNvPr>
          <p:cNvSpPr/>
          <p:nvPr/>
        </p:nvSpPr>
        <p:spPr>
          <a:xfrm>
            <a:off x="3435418" y="2337006"/>
            <a:ext cx="3817148" cy="542928"/>
          </a:xfrm>
          <a:prstGeom prst="leftRightArrow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36BAABA-121C-4BD3-A74E-56C18CE18F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7381" y="2352883"/>
            <a:ext cx="2071687" cy="511175"/>
          </a:xfrm>
          <a:prstGeom prst="rect">
            <a:avLst/>
          </a:prstGeom>
          <a:solidFill>
            <a:schemeClr val="accent1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  Subjekt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45235E3-8345-452D-A52D-59F56C9DCC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3325" y="1533733"/>
            <a:ext cx="1674000" cy="51117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Entscheidung</a:t>
            </a: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CA52B734-D25E-4828-BA70-DB5F6A99F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5239" y="2352883"/>
            <a:ext cx="1748830" cy="51117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Durchsetzung</a:t>
            </a:r>
          </a:p>
        </p:txBody>
      </p:sp>
      <p:grpSp>
        <p:nvGrpSpPr>
          <p:cNvPr id="10" name="Group 12">
            <a:extLst>
              <a:ext uri="{FF2B5EF4-FFF2-40B4-BE49-F238E27FC236}">
                <a16:creationId xmlns:a16="http://schemas.microsoft.com/office/drawing/2014/main" id="{2831FD39-816E-4E49-9980-EB95E6E28005}"/>
              </a:ext>
            </a:extLst>
          </p:cNvPr>
          <p:cNvGrpSpPr>
            <a:grpSpLocks/>
          </p:cNvGrpSpPr>
          <p:nvPr/>
        </p:nvGrpSpPr>
        <p:grpSpPr bwMode="auto">
          <a:xfrm>
            <a:off x="1130369" y="2014745"/>
            <a:ext cx="746125" cy="809625"/>
            <a:chOff x="4604" y="164"/>
            <a:chExt cx="470" cy="510"/>
          </a:xfrm>
        </p:grpSpPr>
        <p:sp>
          <p:nvSpPr>
            <p:cNvPr id="11" name="AutoShape 13">
              <a:extLst>
                <a:ext uri="{FF2B5EF4-FFF2-40B4-BE49-F238E27FC236}">
                  <a16:creationId xmlns:a16="http://schemas.microsoft.com/office/drawing/2014/main" id="{2ED5139C-4739-439C-99CB-D4EF19C5349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604" y="164"/>
              <a:ext cx="470" cy="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1650AC21-5BCB-4798-BB43-A888C7334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" y="577"/>
              <a:ext cx="158" cy="94"/>
            </a:xfrm>
            <a:custGeom>
              <a:avLst/>
              <a:gdLst>
                <a:gd name="T0" fmla="*/ 18 w 158"/>
                <a:gd name="T1" fmla="*/ 0 h 94"/>
                <a:gd name="T2" fmla="*/ 17 w 158"/>
                <a:gd name="T3" fmla="*/ 1 h 94"/>
                <a:gd name="T4" fmla="*/ 15 w 158"/>
                <a:gd name="T5" fmla="*/ 4 h 94"/>
                <a:gd name="T6" fmla="*/ 6 w 158"/>
                <a:gd name="T7" fmla="*/ 17 h 94"/>
                <a:gd name="T8" fmla="*/ 0 w 158"/>
                <a:gd name="T9" fmla="*/ 33 h 94"/>
                <a:gd name="T10" fmla="*/ 0 w 158"/>
                <a:gd name="T11" fmla="*/ 41 h 94"/>
                <a:gd name="T12" fmla="*/ 4 w 158"/>
                <a:gd name="T13" fmla="*/ 48 h 94"/>
                <a:gd name="T14" fmla="*/ 11 w 158"/>
                <a:gd name="T15" fmla="*/ 55 h 94"/>
                <a:gd name="T16" fmla="*/ 23 w 158"/>
                <a:gd name="T17" fmla="*/ 64 h 94"/>
                <a:gd name="T18" fmla="*/ 38 w 158"/>
                <a:gd name="T19" fmla="*/ 73 h 94"/>
                <a:gd name="T20" fmla="*/ 57 w 158"/>
                <a:gd name="T21" fmla="*/ 81 h 94"/>
                <a:gd name="T22" fmla="*/ 75 w 158"/>
                <a:gd name="T23" fmla="*/ 88 h 94"/>
                <a:gd name="T24" fmla="*/ 93 w 158"/>
                <a:gd name="T25" fmla="*/ 93 h 94"/>
                <a:gd name="T26" fmla="*/ 109 w 158"/>
                <a:gd name="T27" fmla="*/ 94 h 94"/>
                <a:gd name="T28" fmla="*/ 121 w 158"/>
                <a:gd name="T29" fmla="*/ 91 h 94"/>
                <a:gd name="T30" fmla="*/ 131 w 158"/>
                <a:gd name="T31" fmla="*/ 83 h 94"/>
                <a:gd name="T32" fmla="*/ 139 w 158"/>
                <a:gd name="T33" fmla="*/ 72 h 94"/>
                <a:gd name="T34" fmla="*/ 150 w 158"/>
                <a:gd name="T35" fmla="*/ 42 h 94"/>
                <a:gd name="T36" fmla="*/ 153 w 158"/>
                <a:gd name="T37" fmla="*/ 27 h 94"/>
                <a:gd name="T38" fmla="*/ 156 w 158"/>
                <a:gd name="T39" fmla="*/ 14 h 94"/>
                <a:gd name="T40" fmla="*/ 158 w 158"/>
                <a:gd name="T41" fmla="*/ 6 h 94"/>
                <a:gd name="T42" fmla="*/ 158 w 158"/>
                <a:gd name="T43" fmla="*/ 2 h 94"/>
                <a:gd name="T44" fmla="*/ 18 w 158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8" h="94">
                  <a:moveTo>
                    <a:pt x="18" y="0"/>
                  </a:moveTo>
                  <a:lnTo>
                    <a:pt x="17" y="1"/>
                  </a:lnTo>
                  <a:lnTo>
                    <a:pt x="15" y="4"/>
                  </a:lnTo>
                  <a:lnTo>
                    <a:pt x="6" y="17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11" y="55"/>
                  </a:lnTo>
                  <a:lnTo>
                    <a:pt x="23" y="64"/>
                  </a:lnTo>
                  <a:lnTo>
                    <a:pt x="38" y="73"/>
                  </a:lnTo>
                  <a:lnTo>
                    <a:pt x="57" y="81"/>
                  </a:lnTo>
                  <a:lnTo>
                    <a:pt x="75" y="88"/>
                  </a:lnTo>
                  <a:lnTo>
                    <a:pt x="93" y="93"/>
                  </a:lnTo>
                  <a:lnTo>
                    <a:pt x="109" y="94"/>
                  </a:lnTo>
                  <a:lnTo>
                    <a:pt x="121" y="91"/>
                  </a:lnTo>
                  <a:lnTo>
                    <a:pt x="131" y="83"/>
                  </a:lnTo>
                  <a:lnTo>
                    <a:pt x="139" y="72"/>
                  </a:lnTo>
                  <a:lnTo>
                    <a:pt x="150" y="42"/>
                  </a:lnTo>
                  <a:lnTo>
                    <a:pt x="153" y="27"/>
                  </a:lnTo>
                  <a:lnTo>
                    <a:pt x="156" y="14"/>
                  </a:lnTo>
                  <a:lnTo>
                    <a:pt x="158" y="6"/>
                  </a:lnTo>
                  <a:lnTo>
                    <a:pt x="158" y="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22146B01-2080-4C88-907E-9E001801B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6" y="572"/>
              <a:ext cx="149" cy="95"/>
            </a:xfrm>
            <a:custGeom>
              <a:avLst/>
              <a:gdLst>
                <a:gd name="T0" fmla="*/ 16 w 149"/>
                <a:gd name="T1" fmla="*/ 0 h 95"/>
                <a:gd name="T2" fmla="*/ 15 w 149"/>
                <a:gd name="T3" fmla="*/ 1 h 95"/>
                <a:gd name="T4" fmla="*/ 12 w 149"/>
                <a:gd name="T5" fmla="*/ 5 h 95"/>
                <a:gd name="T6" fmla="*/ 5 w 149"/>
                <a:gd name="T7" fmla="*/ 17 h 95"/>
                <a:gd name="T8" fmla="*/ 0 w 149"/>
                <a:gd name="T9" fmla="*/ 33 h 95"/>
                <a:gd name="T10" fmla="*/ 0 w 149"/>
                <a:gd name="T11" fmla="*/ 41 h 95"/>
                <a:gd name="T12" fmla="*/ 3 w 149"/>
                <a:gd name="T13" fmla="*/ 48 h 95"/>
                <a:gd name="T14" fmla="*/ 10 w 149"/>
                <a:gd name="T15" fmla="*/ 55 h 95"/>
                <a:gd name="T16" fmla="*/ 21 w 149"/>
                <a:gd name="T17" fmla="*/ 64 h 95"/>
                <a:gd name="T18" fmla="*/ 36 w 149"/>
                <a:gd name="T19" fmla="*/ 73 h 95"/>
                <a:gd name="T20" fmla="*/ 52 w 149"/>
                <a:gd name="T21" fmla="*/ 82 h 95"/>
                <a:gd name="T22" fmla="*/ 69 w 149"/>
                <a:gd name="T23" fmla="*/ 89 h 95"/>
                <a:gd name="T24" fmla="*/ 87 w 149"/>
                <a:gd name="T25" fmla="*/ 94 h 95"/>
                <a:gd name="T26" fmla="*/ 102 w 149"/>
                <a:gd name="T27" fmla="*/ 95 h 95"/>
                <a:gd name="T28" fmla="*/ 114 w 149"/>
                <a:gd name="T29" fmla="*/ 91 h 95"/>
                <a:gd name="T30" fmla="*/ 123 w 149"/>
                <a:gd name="T31" fmla="*/ 84 h 95"/>
                <a:gd name="T32" fmla="*/ 130 w 149"/>
                <a:gd name="T33" fmla="*/ 72 h 95"/>
                <a:gd name="T34" fmla="*/ 141 w 149"/>
                <a:gd name="T35" fmla="*/ 42 h 95"/>
                <a:gd name="T36" fmla="*/ 144 w 149"/>
                <a:gd name="T37" fmla="*/ 28 h 95"/>
                <a:gd name="T38" fmla="*/ 146 w 149"/>
                <a:gd name="T39" fmla="*/ 16 h 95"/>
                <a:gd name="T40" fmla="*/ 149 w 149"/>
                <a:gd name="T41" fmla="*/ 7 h 95"/>
                <a:gd name="T42" fmla="*/ 149 w 149"/>
                <a:gd name="T43" fmla="*/ 3 h 95"/>
                <a:gd name="T44" fmla="*/ 16 w 149"/>
                <a:gd name="T4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5">
                  <a:moveTo>
                    <a:pt x="16" y="0"/>
                  </a:moveTo>
                  <a:lnTo>
                    <a:pt x="15" y="1"/>
                  </a:lnTo>
                  <a:lnTo>
                    <a:pt x="12" y="5"/>
                  </a:lnTo>
                  <a:lnTo>
                    <a:pt x="5" y="17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10" y="55"/>
                  </a:lnTo>
                  <a:lnTo>
                    <a:pt x="21" y="64"/>
                  </a:lnTo>
                  <a:lnTo>
                    <a:pt x="36" y="73"/>
                  </a:lnTo>
                  <a:lnTo>
                    <a:pt x="52" y="82"/>
                  </a:lnTo>
                  <a:lnTo>
                    <a:pt x="69" y="89"/>
                  </a:lnTo>
                  <a:lnTo>
                    <a:pt x="87" y="94"/>
                  </a:lnTo>
                  <a:lnTo>
                    <a:pt x="102" y="95"/>
                  </a:lnTo>
                  <a:lnTo>
                    <a:pt x="114" y="91"/>
                  </a:lnTo>
                  <a:lnTo>
                    <a:pt x="123" y="84"/>
                  </a:lnTo>
                  <a:lnTo>
                    <a:pt x="130" y="72"/>
                  </a:lnTo>
                  <a:lnTo>
                    <a:pt x="141" y="42"/>
                  </a:lnTo>
                  <a:lnTo>
                    <a:pt x="144" y="28"/>
                  </a:lnTo>
                  <a:lnTo>
                    <a:pt x="146" y="16"/>
                  </a:lnTo>
                  <a:lnTo>
                    <a:pt x="149" y="7"/>
                  </a:lnTo>
                  <a:lnTo>
                    <a:pt x="149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C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BBAF067E-8075-447E-99B5-ACAAE71B6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0" y="318"/>
              <a:ext cx="431" cy="290"/>
            </a:xfrm>
            <a:custGeom>
              <a:avLst/>
              <a:gdLst>
                <a:gd name="T0" fmla="*/ 417 w 431"/>
                <a:gd name="T1" fmla="*/ 3 h 290"/>
                <a:gd name="T2" fmla="*/ 421 w 431"/>
                <a:gd name="T3" fmla="*/ 16 h 290"/>
                <a:gd name="T4" fmla="*/ 423 w 431"/>
                <a:gd name="T5" fmla="*/ 40 h 290"/>
                <a:gd name="T6" fmla="*/ 421 w 431"/>
                <a:gd name="T7" fmla="*/ 70 h 290"/>
                <a:gd name="T8" fmla="*/ 412 w 431"/>
                <a:gd name="T9" fmla="*/ 98 h 290"/>
                <a:gd name="T10" fmla="*/ 420 w 431"/>
                <a:gd name="T11" fmla="*/ 127 h 290"/>
                <a:gd name="T12" fmla="*/ 428 w 431"/>
                <a:gd name="T13" fmla="*/ 144 h 290"/>
                <a:gd name="T14" fmla="*/ 431 w 431"/>
                <a:gd name="T15" fmla="*/ 170 h 290"/>
                <a:gd name="T16" fmla="*/ 421 w 431"/>
                <a:gd name="T17" fmla="*/ 205 h 290"/>
                <a:gd name="T18" fmla="*/ 402 w 431"/>
                <a:gd name="T19" fmla="*/ 234 h 290"/>
                <a:gd name="T20" fmla="*/ 378 w 431"/>
                <a:gd name="T21" fmla="*/ 256 h 290"/>
                <a:gd name="T22" fmla="*/ 348 w 431"/>
                <a:gd name="T23" fmla="*/ 272 h 290"/>
                <a:gd name="T24" fmla="*/ 277 w 431"/>
                <a:gd name="T25" fmla="*/ 288 h 290"/>
                <a:gd name="T26" fmla="*/ 206 w 431"/>
                <a:gd name="T27" fmla="*/ 287 h 290"/>
                <a:gd name="T28" fmla="*/ 156 w 431"/>
                <a:gd name="T29" fmla="*/ 276 h 290"/>
                <a:gd name="T30" fmla="*/ 114 w 431"/>
                <a:gd name="T31" fmla="*/ 259 h 290"/>
                <a:gd name="T32" fmla="*/ 79 w 431"/>
                <a:gd name="T33" fmla="*/ 236 h 290"/>
                <a:gd name="T34" fmla="*/ 40 w 431"/>
                <a:gd name="T35" fmla="*/ 199 h 290"/>
                <a:gd name="T36" fmla="*/ 22 w 431"/>
                <a:gd name="T37" fmla="*/ 177 h 290"/>
                <a:gd name="T38" fmla="*/ 10 w 431"/>
                <a:gd name="T39" fmla="*/ 159 h 290"/>
                <a:gd name="T40" fmla="*/ 5 w 431"/>
                <a:gd name="T41" fmla="*/ 149 h 290"/>
                <a:gd name="T42" fmla="*/ 4 w 431"/>
                <a:gd name="T43" fmla="*/ 145 h 290"/>
                <a:gd name="T44" fmla="*/ 0 w 431"/>
                <a:gd name="T45" fmla="*/ 117 h 290"/>
                <a:gd name="T46" fmla="*/ 1 w 431"/>
                <a:gd name="T47" fmla="*/ 77 h 290"/>
                <a:gd name="T48" fmla="*/ 6 w 431"/>
                <a:gd name="T49" fmla="*/ 62 h 290"/>
                <a:gd name="T50" fmla="*/ 24 w 431"/>
                <a:gd name="T51" fmla="*/ 52 h 290"/>
                <a:gd name="T52" fmla="*/ 61 w 431"/>
                <a:gd name="T53" fmla="*/ 45 h 290"/>
                <a:gd name="T54" fmla="*/ 98 w 431"/>
                <a:gd name="T55" fmla="*/ 47 h 290"/>
                <a:gd name="T56" fmla="*/ 114 w 431"/>
                <a:gd name="T57" fmla="*/ 55 h 290"/>
                <a:gd name="T58" fmla="*/ 116 w 431"/>
                <a:gd name="T59" fmla="*/ 63 h 290"/>
                <a:gd name="T60" fmla="*/ 124 w 431"/>
                <a:gd name="T61" fmla="*/ 62 h 290"/>
                <a:gd name="T62" fmla="*/ 145 w 431"/>
                <a:gd name="T63" fmla="*/ 42 h 290"/>
                <a:gd name="T64" fmla="*/ 167 w 431"/>
                <a:gd name="T65" fmla="*/ 32 h 290"/>
                <a:gd name="T66" fmla="*/ 203 w 431"/>
                <a:gd name="T67" fmla="*/ 27 h 290"/>
                <a:gd name="T68" fmla="*/ 253 w 431"/>
                <a:gd name="T69" fmla="*/ 24 h 290"/>
                <a:gd name="T70" fmla="*/ 298 w 431"/>
                <a:gd name="T71" fmla="*/ 19 h 290"/>
                <a:gd name="T72" fmla="*/ 329 w 431"/>
                <a:gd name="T73" fmla="*/ 15 h 290"/>
                <a:gd name="T74" fmla="*/ 354 w 431"/>
                <a:gd name="T75" fmla="*/ 10 h 290"/>
                <a:gd name="T76" fmla="*/ 396 w 431"/>
                <a:gd name="T77" fmla="*/ 4 h 290"/>
                <a:gd name="T78" fmla="*/ 414 w 431"/>
                <a:gd name="T79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1" h="290">
                  <a:moveTo>
                    <a:pt x="416" y="0"/>
                  </a:moveTo>
                  <a:lnTo>
                    <a:pt x="417" y="3"/>
                  </a:lnTo>
                  <a:lnTo>
                    <a:pt x="418" y="8"/>
                  </a:lnTo>
                  <a:lnTo>
                    <a:pt x="421" y="16"/>
                  </a:lnTo>
                  <a:lnTo>
                    <a:pt x="422" y="27"/>
                  </a:lnTo>
                  <a:lnTo>
                    <a:pt x="423" y="40"/>
                  </a:lnTo>
                  <a:lnTo>
                    <a:pt x="423" y="54"/>
                  </a:lnTo>
                  <a:lnTo>
                    <a:pt x="421" y="70"/>
                  </a:lnTo>
                  <a:lnTo>
                    <a:pt x="416" y="85"/>
                  </a:lnTo>
                  <a:lnTo>
                    <a:pt x="412" y="98"/>
                  </a:lnTo>
                  <a:lnTo>
                    <a:pt x="412" y="109"/>
                  </a:lnTo>
                  <a:lnTo>
                    <a:pt x="420" y="127"/>
                  </a:lnTo>
                  <a:lnTo>
                    <a:pt x="423" y="136"/>
                  </a:lnTo>
                  <a:lnTo>
                    <a:pt x="428" y="144"/>
                  </a:lnTo>
                  <a:lnTo>
                    <a:pt x="431" y="157"/>
                  </a:lnTo>
                  <a:lnTo>
                    <a:pt x="431" y="170"/>
                  </a:lnTo>
                  <a:lnTo>
                    <a:pt x="427" y="189"/>
                  </a:lnTo>
                  <a:lnTo>
                    <a:pt x="421" y="205"/>
                  </a:lnTo>
                  <a:lnTo>
                    <a:pt x="412" y="220"/>
                  </a:lnTo>
                  <a:lnTo>
                    <a:pt x="402" y="234"/>
                  </a:lnTo>
                  <a:lnTo>
                    <a:pt x="391" y="245"/>
                  </a:lnTo>
                  <a:lnTo>
                    <a:pt x="378" y="256"/>
                  </a:lnTo>
                  <a:lnTo>
                    <a:pt x="363" y="265"/>
                  </a:lnTo>
                  <a:lnTo>
                    <a:pt x="348" y="272"/>
                  </a:lnTo>
                  <a:lnTo>
                    <a:pt x="313" y="282"/>
                  </a:lnTo>
                  <a:lnTo>
                    <a:pt x="277" y="288"/>
                  </a:lnTo>
                  <a:lnTo>
                    <a:pt x="241" y="290"/>
                  </a:lnTo>
                  <a:lnTo>
                    <a:pt x="206" y="287"/>
                  </a:lnTo>
                  <a:lnTo>
                    <a:pt x="180" y="283"/>
                  </a:lnTo>
                  <a:lnTo>
                    <a:pt x="156" y="276"/>
                  </a:lnTo>
                  <a:lnTo>
                    <a:pt x="134" y="268"/>
                  </a:lnTo>
                  <a:lnTo>
                    <a:pt x="114" y="259"/>
                  </a:lnTo>
                  <a:lnTo>
                    <a:pt x="95" y="247"/>
                  </a:lnTo>
                  <a:lnTo>
                    <a:pt x="79" y="236"/>
                  </a:lnTo>
                  <a:lnTo>
                    <a:pt x="51" y="211"/>
                  </a:lnTo>
                  <a:lnTo>
                    <a:pt x="40" y="199"/>
                  </a:lnTo>
                  <a:lnTo>
                    <a:pt x="30" y="188"/>
                  </a:lnTo>
                  <a:lnTo>
                    <a:pt x="22" y="177"/>
                  </a:lnTo>
                  <a:lnTo>
                    <a:pt x="15" y="168"/>
                  </a:lnTo>
                  <a:lnTo>
                    <a:pt x="10" y="159"/>
                  </a:lnTo>
                  <a:lnTo>
                    <a:pt x="6" y="153"/>
                  </a:lnTo>
                  <a:lnTo>
                    <a:pt x="5" y="149"/>
                  </a:lnTo>
                  <a:lnTo>
                    <a:pt x="4" y="148"/>
                  </a:lnTo>
                  <a:lnTo>
                    <a:pt x="4" y="145"/>
                  </a:lnTo>
                  <a:lnTo>
                    <a:pt x="3" y="139"/>
                  </a:lnTo>
                  <a:lnTo>
                    <a:pt x="0" y="117"/>
                  </a:lnTo>
                  <a:lnTo>
                    <a:pt x="0" y="90"/>
                  </a:lnTo>
                  <a:lnTo>
                    <a:pt x="1" y="77"/>
                  </a:lnTo>
                  <a:lnTo>
                    <a:pt x="4" y="66"/>
                  </a:lnTo>
                  <a:lnTo>
                    <a:pt x="6" y="62"/>
                  </a:lnTo>
                  <a:lnTo>
                    <a:pt x="10" y="58"/>
                  </a:lnTo>
                  <a:lnTo>
                    <a:pt x="24" y="52"/>
                  </a:lnTo>
                  <a:lnTo>
                    <a:pt x="41" y="47"/>
                  </a:lnTo>
                  <a:lnTo>
                    <a:pt x="61" y="45"/>
                  </a:lnTo>
                  <a:lnTo>
                    <a:pt x="81" y="45"/>
                  </a:lnTo>
                  <a:lnTo>
                    <a:pt x="98" y="47"/>
                  </a:lnTo>
                  <a:lnTo>
                    <a:pt x="110" y="51"/>
                  </a:lnTo>
                  <a:lnTo>
                    <a:pt x="114" y="55"/>
                  </a:lnTo>
                  <a:lnTo>
                    <a:pt x="115" y="58"/>
                  </a:lnTo>
                  <a:lnTo>
                    <a:pt x="116" y="63"/>
                  </a:lnTo>
                  <a:lnTo>
                    <a:pt x="120" y="65"/>
                  </a:lnTo>
                  <a:lnTo>
                    <a:pt x="124" y="62"/>
                  </a:lnTo>
                  <a:lnTo>
                    <a:pt x="130" y="56"/>
                  </a:lnTo>
                  <a:lnTo>
                    <a:pt x="145" y="42"/>
                  </a:lnTo>
                  <a:lnTo>
                    <a:pt x="156" y="36"/>
                  </a:lnTo>
                  <a:lnTo>
                    <a:pt x="167" y="32"/>
                  </a:lnTo>
                  <a:lnTo>
                    <a:pt x="183" y="30"/>
                  </a:lnTo>
                  <a:lnTo>
                    <a:pt x="203" y="27"/>
                  </a:lnTo>
                  <a:lnTo>
                    <a:pt x="227" y="25"/>
                  </a:lnTo>
                  <a:lnTo>
                    <a:pt x="253" y="24"/>
                  </a:lnTo>
                  <a:lnTo>
                    <a:pt x="276" y="21"/>
                  </a:lnTo>
                  <a:lnTo>
                    <a:pt x="298" y="19"/>
                  </a:lnTo>
                  <a:lnTo>
                    <a:pt x="317" y="17"/>
                  </a:lnTo>
                  <a:lnTo>
                    <a:pt x="329" y="15"/>
                  </a:lnTo>
                  <a:lnTo>
                    <a:pt x="341" y="13"/>
                  </a:lnTo>
                  <a:lnTo>
                    <a:pt x="354" y="10"/>
                  </a:lnTo>
                  <a:lnTo>
                    <a:pt x="383" y="6"/>
                  </a:lnTo>
                  <a:lnTo>
                    <a:pt x="396" y="4"/>
                  </a:lnTo>
                  <a:lnTo>
                    <a:pt x="406" y="1"/>
                  </a:lnTo>
                  <a:lnTo>
                    <a:pt x="414" y="0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2F6B9AD7-B44B-4D16-9C66-70AD383A2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1" y="302"/>
              <a:ext cx="425" cy="301"/>
            </a:xfrm>
            <a:custGeom>
              <a:avLst/>
              <a:gdLst>
                <a:gd name="T0" fmla="*/ 415 w 425"/>
                <a:gd name="T1" fmla="*/ 19 h 301"/>
                <a:gd name="T2" fmla="*/ 419 w 425"/>
                <a:gd name="T3" fmla="*/ 32 h 301"/>
                <a:gd name="T4" fmla="*/ 420 w 425"/>
                <a:gd name="T5" fmla="*/ 70 h 301"/>
                <a:gd name="T6" fmla="*/ 413 w 425"/>
                <a:gd name="T7" fmla="*/ 99 h 301"/>
                <a:gd name="T8" fmla="*/ 409 w 425"/>
                <a:gd name="T9" fmla="*/ 124 h 301"/>
                <a:gd name="T10" fmla="*/ 419 w 425"/>
                <a:gd name="T11" fmla="*/ 152 h 301"/>
                <a:gd name="T12" fmla="*/ 425 w 425"/>
                <a:gd name="T13" fmla="*/ 173 h 301"/>
                <a:gd name="T14" fmla="*/ 421 w 425"/>
                <a:gd name="T15" fmla="*/ 205 h 301"/>
                <a:gd name="T16" fmla="*/ 408 w 425"/>
                <a:gd name="T17" fmla="*/ 236 h 301"/>
                <a:gd name="T18" fmla="*/ 387 w 425"/>
                <a:gd name="T19" fmla="*/ 261 h 301"/>
                <a:gd name="T20" fmla="*/ 361 w 425"/>
                <a:gd name="T21" fmla="*/ 278 h 301"/>
                <a:gd name="T22" fmla="*/ 312 w 425"/>
                <a:gd name="T23" fmla="*/ 296 h 301"/>
                <a:gd name="T24" fmla="*/ 242 w 425"/>
                <a:gd name="T25" fmla="*/ 301 h 301"/>
                <a:gd name="T26" fmla="*/ 180 w 425"/>
                <a:gd name="T27" fmla="*/ 294 h 301"/>
                <a:gd name="T28" fmla="*/ 135 w 425"/>
                <a:gd name="T29" fmla="*/ 281 h 301"/>
                <a:gd name="T30" fmla="*/ 97 w 425"/>
                <a:gd name="T31" fmla="*/ 261 h 301"/>
                <a:gd name="T32" fmla="*/ 54 w 425"/>
                <a:gd name="T33" fmla="*/ 226 h 301"/>
                <a:gd name="T34" fmla="*/ 24 w 425"/>
                <a:gd name="T35" fmla="*/ 193 h 301"/>
                <a:gd name="T36" fmla="*/ 13 w 425"/>
                <a:gd name="T37" fmla="*/ 176 h 301"/>
                <a:gd name="T38" fmla="*/ 8 w 425"/>
                <a:gd name="T39" fmla="*/ 166 h 301"/>
                <a:gd name="T40" fmla="*/ 7 w 425"/>
                <a:gd name="T41" fmla="*/ 163 h 301"/>
                <a:gd name="T42" fmla="*/ 3 w 425"/>
                <a:gd name="T43" fmla="*/ 145 h 301"/>
                <a:gd name="T44" fmla="*/ 0 w 425"/>
                <a:gd name="T45" fmla="*/ 106 h 301"/>
                <a:gd name="T46" fmla="*/ 3 w 425"/>
                <a:gd name="T47" fmla="*/ 83 h 301"/>
                <a:gd name="T48" fmla="*/ 9 w 425"/>
                <a:gd name="T49" fmla="*/ 74 h 301"/>
                <a:gd name="T50" fmla="*/ 40 w 425"/>
                <a:gd name="T51" fmla="*/ 63 h 301"/>
                <a:gd name="T52" fmla="*/ 80 w 425"/>
                <a:gd name="T53" fmla="*/ 61 h 301"/>
                <a:gd name="T54" fmla="*/ 109 w 425"/>
                <a:gd name="T55" fmla="*/ 67 h 301"/>
                <a:gd name="T56" fmla="*/ 114 w 425"/>
                <a:gd name="T57" fmla="*/ 74 h 301"/>
                <a:gd name="T58" fmla="*/ 119 w 425"/>
                <a:gd name="T59" fmla="*/ 81 h 301"/>
                <a:gd name="T60" fmla="*/ 129 w 425"/>
                <a:gd name="T61" fmla="*/ 72 h 301"/>
                <a:gd name="T62" fmla="*/ 155 w 425"/>
                <a:gd name="T63" fmla="*/ 52 h 301"/>
                <a:gd name="T64" fmla="*/ 182 w 425"/>
                <a:gd name="T65" fmla="*/ 45 h 301"/>
                <a:gd name="T66" fmla="*/ 253 w 425"/>
                <a:gd name="T67" fmla="*/ 25 h 301"/>
                <a:gd name="T68" fmla="*/ 301 w 425"/>
                <a:gd name="T69" fmla="*/ 10 h 301"/>
                <a:gd name="T70" fmla="*/ 320 w 425"/>
                <a:gd name="T71" fmla="*/ 5 h 301"/>
                <a:gd name="T72" fmla="*/ 333 w 425"/>
                <a:gd name="T73" fmla="*/ 1 h 301"/>
                <a:gd name="T74" fmla="*/ 357 w 425"/>
                <a:gd name="T75" fmla="*/ 1 h 301"/>
                <a:gd name="T76" fmla="*/ 395 w 425"/>
                <a:gd name="T77" fmla="*/ 10 h 301"/>
                <a:gd name="T78" fmla="*/ 413 w 425"/>
                <a:gd name="T79" fmla="*/ 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5" h="301">
                  <a:moveTo>
                    <a:pt x="415" y="16"/>
                  </a:moveTo>
                  <a:lnTo>
                    <a:pt x="415" y="19"/>
                  </a:lnTo>
                  <a:lnTo>
                    <a:pt x="417" y="24"/>
                  </a:lnTo>
                  <a:lnTo>
                    <a:pt x="419" y="32"/>
                  </a:lnTo>
                  <a:lnTo>
                    <a:pt x="420" y="43"/>
                  </a:lnTo>
                  <a:lnTo>
                    <a:pt x="420" y="70"/>
                  </a:lnTo>
                  <a:lnTo>
                    <a:pt x="417" y="84"/>
                  </a:lnTo>
                  <a:lnTo>
                    <a:pt x="413" y="99"/>
                  </a:lnTo>
                  <a:lnTo>
                    <a:pt x="409" y="113"/>
                  </a:lnTo>
                  <a:lnTo>
                    <a:pt x="409" y="124"/>
                  </a:lnTo>
                  <a:lnTo>
                    <a:pt x="411" y="134"/>
                  </a:lnTo>
                  <a:lnTo>
                    <a:pt x="419" y="152"/>
                  </a:lnTo>
                  <a:lnTo>
                    <a:pt x="422" y="160"/>
                  </a:lnTo>
                  <a:lnTo>
                    <a:pt x="425" y="173"/>
                  </a:lnTo>
                  <a:lnTo>
                    <a:pt x="425" y="186"/>
                  </a:lnTo>
                  <a:lnTo>
                    <a:pt x="421" y="205"/>
                  </a:lnTo>
                  <a:lnTo>
                    <a:pt x="415" y="221"/>
                  </a:lnTo>
                  <a:lnTo>
                    <a:pt x="408" y="236"/>
                  </a:lnTo>
                  <a:lnTo>
                    <a:pt x="398" y="250"/>
                  </a:lnTo>
                  <a:lnTo>
                    <a:pt x="387" y="261"/>
                  </a:lnTo>
                  <a:lnTo>
                    <a:pt x="374" y="271"/>
                  </a:lnTo>
                  <a:lnTo>
                    <a:pt x="361" y="278"/>
                  </a:lnTo>
                  <a:lnTo>
                    <a:pt x="346" y="286"/>
                  </a:lnTo>
                  <a:lnTo>
                    <a:pt x="312" y="296"/>
                  </a:lnTo>
                  <a:lnTo>
                    <a:pt x="278" y="301"/>
                  </a:lnTo>
                  <a:lnTo>
                    <a:pt x="242" y="301"/>
                  </a:lnTo>
                  <a:lnTo>
                    <a:pt x="206" y="298"/>
                  </a:lnTo>
                  <a:lnTo>
                    <a:pt x="180" y="294"/>
                  </a:lnTo>
                  <a:lnTo>
                    <a:pt x="156" y="288"/>
                  </a:lnTo>
                  <a:lnTo>
                    <a:pt x="135" y="281"/>
                  </a:lnTo>
                  <a:lnTo>
                    <a:pt x="115" y="271"/>
                  </a:lnTo>
                  <a:lnTo>
                    <a:pt x="97" y="261"/>
                  </a:lnTo>
                  <a:lnTo>
                    <a:pt x="81" y="250"/>
                  </a:lnTo>
                  <a:lnTo>
                    <a:pt x="54" y="226"/>
                  </a:lnTo>
                  <a:lnTo>
                    <a:pt x="33" y="204"/>
                  </a:lnTo>
                  <a:lnTo>
                    <a:pt x="24" y="193"/>
                  </a:lnTo>
                  <a:lnTo>
                    <a:pt x="18" y="184"/>
                  </a:lnTo>
                  <a:lnTo>
                    <a:pt x="13" y="176"/>
                  </a:lnTo>
                  <a:lnTo>
                    <a:pt x="9" y="170"/>
                  </a:lnTo>
                  <a:lnTo>
                    <a:pt x="8" y="166"/>
                  </a:lnTo>
                  <a:lnTo>
                    <a:pt x="7" y="165"/>
                  </a:lnTo>
                  <a:lnTo>
                    <a:pt x="7" y="163"/>
                  </a:lnTo>
                  <a:lnTo>
                    <a:pt x="5" y="155"/>
                  </a:lnTo>
                  <a:lnTo>
                    <a:pt x="3" y="145"/>
                  </a:lnTo>
                  <a:lnTo>
                    <a:pt x="2" y="133"/>
                  </a:lnTo>
                  <a:lnTo>
                    <a:pt x="0" y="106"/>
                  </a:lnTo>
                  <a:lnTo>
                    <a:pt x="0" y="93"/>
                  </a:lnTo>
                  <a:lnTo>
                    <a:pt x="3" y="83"/>
                  </a:lnTo>
                  <a:lnTo>
                    <a:pt x="5" y="78"/>
                  </a:lnTo>
                  <a:lnTo>
                    <a:pt x="9" y="74"/>
                  </a:lnTo>
                  <a:lnTo>
                    <a:pt x="23" y="68"/>
                  </a:lnTo>
                  <a:lnTo>
                    <a:pt x="40" y="63"/>
                  </a:lnTo>
                  <a:lnTo>
                    <a:pt x="60" y="61"/>
                  </a:lnTo>
                  <a:lnTo>
                    <a:pt x="80" y="61"/>
                  </a:lnTo>
                  <a:lnTo>
                    <a:pt x="97" y="63"/>
                  </a:lnTo>
                  <a:lnTo>
                    <a:pt x="109" y="67"/>
                  </a:lnTo>
                  <a:lnTo>
                    <a:pt x="113" y="71"/>
                  </a:lnTo>
                  <a:lnTo>
                    <a:pt x="114" y="74"/>
                  </a:lnTo>
                  <a:lnTo>
                    <a:pt x="115" y="79"/>
                  </a:lnTo>
                  <a:lnTo>
                    <a:pt x="119" y="81"/>
                  </a:lnTo>
                  <a:lnTo>
                    <a:pt x="123" y="78"/>
                  </a:lnTo>
                  <a:lnTo>
                    <a:pt x="129" y="72"/>
                  </a:lnTo>
                  <a:lnTo>
                    <a:pt x="144" y="58"/>
                  </a:lnTo>
                  <a:lnTo>
                    <a:pt x="155" y="52"/>
                  </a:lnTo>
                  <a:lnTo>
                    <a:pt x="166" y="48"/>
                  </a:lnTo>
                  <a:lnTo>
                    <a:pt x="182" y="45"/>
                  </a:lnTo>
                  <a:lnTo>
                    <a:pt x="203" y="40"/>
                  </a:lnTo>
                  <a:lnTo>
                    <a:pt x="253" y="25"/>
                  </a:lnTo>
                  <a:lnTo>
                    <a:pt x="278" y="16"/>
                  </a:lnTo>
                  <a:lnTo>
                    <a:pt x="301" y="10"/>
                  </a:lnTo>
                  <a:lnTo>
                    <a:pt x="311" y="7"/>
                  </a:lnTo>
                  <a:lnTo>
                    <a:pt x="320" y="5"/>
                  </a:lnTo>
                  <a:lnTo>
                    <a:pt x="327" y="2"/>
                  </a:lnTo>
                  <a:lnTo>
                    <a:pt x="333" y="1"/>
                  </a:lnTo>
                  <a:lnTo>
                    <a:pt x="344" y="0"/>
                  </a:lnTo>
                  <a:lnTo>
                    <a:pt x="357" y="1"/>
                  </a:lnTo>
                  <a:lnTo>
                    <a:pt x="384" y="7"/>
                  </a:lnTo>
                  <a:lnTo>
                    <a:pt x="395" y="10"/>
                  </a:lnTo>
                  <a:lnTo>
                    <a:pt x="406" y="14"/>
                  </a:lnTo>
                  <a:lnTo>
                    <a:pt x="413" y="15"/>
                  </a:lnTo>
                  <a:lnTo>
                    <a:pt x="415" y="16"/>
                  </a:lnTo>
                  <a:close/>
                </a:path>
              </a:pathLst>
            </a:custGeom>
            <a:solidFill>
              <a:srgbClr val="FFC08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6" name="Oval 18">
              <a:extLst>
                <a:ext uri="{FF2B5EF4-FFF2-40B4-BE49-F238E27FC236}">
                  <a16:creationId xmlns:a16="http://schemas.microsoft.com/office/drawing/2014/main" id="{11065A8B-E554-4AAA-A068-AA602437D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4" y="400"/>
              <a:ext cx="64" cy="65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C654625B-8946-4472-A171-D581F9E28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4" y="164"/>
              <a:ext cx="465" cy="435"/>
            </a:xfrm>
            <a:custGeom>
              <a:avLst/>
              <a:gdLst>
                <a:gd name="T0" fmla="*/ 17 w 465"/>
                <a:gd name="T1" fmla="*/ 297 h 435"/>
                <a:gd name="T2" fmla="*/ 5 w 465"/>
                <a:gd name="T3" fmla="*/ 250 h 435"/>
                <a:gd name="T4" fmla="*/ 0 w 465"/>
                <a:gd name="T5" fmla="*/ 219 h 435"/>
                <a:gd name="T6" fmla="*/ 3 w 465"/>
                <a:gd name="T7" fmla="*/ 176 h 435"/>
                <a:gd name="T8" fmla="*/ 9 w 465"/>
                <a:gd name="T9" fmla="*/ 149 h 435"/>
                <a:gd name="T10" fmla="*/ 17 w 465"/>
                <a:gd name="T11" fmla="*/ 123 h 435"/>
                <a:gd name="T12" fmla="*/ 30 w 465"/>
                <a:gd name="T13" fmla="*/ 101 h 435"/>
                <a:gd name="T14" fmla="*/ 47 w 465"/>
                <a:gd name="T15" fmla="*/ 78 h 435"/>
                <a:gd name="T16" fmla="*/ 66 w 465"/>
                <a:gd name="T17" fmla="*/ 60 h 435"/>
                <a:gd name="T18" fmla="*/ 87 w 465"/>
                <a:gd name="T19" fmla="*/ 42 h 435"/>
                <a:gd name="T20" fmla="*/ 110 w 465"/>
                <a:gd name="T21" fmla="*/ 29 h 435"/>
                <a:gd name="T22" fmla="*/ 137 w 465"/>
                <a:gd name="T23" fmla="*/ 16 h 435"/>
                <a:gd name="T24" fmla="*/ 166 w 465"/>
                <a:gd name="T25" fmla="*/ 7 h 435"/>
                <a:gd name="T26" fmla="*/ 196 w 465"/>
                <a:gd name="T27" fmla="*/ 3 h 435"/>
                <a:gd name="T28" fmla="*/ 228 w 465"/>
                <a:gd name="T29" fmla="*/ 0 h 435"/>
                <a:gd name="T30" fmla="*/ 282 w 465"/>
                <a:gd name="T31" fmla="*/ 4 h 435"/>
                <a:gd name="T32" fmla="*/ 321 w 465"/>
                <a:gd name="T33" fmla="*/ 11 h 435"/>
                <a:gd name="T34" fmla="*/ 366 w 465"/>
                <a:gd name="T35" fmla="*/ 34 h 435"/>
                <a:gd name="T36" fmla="*/ 391 w 465"/>
                <a:gd name="T37" fmla="*/ 51 h 435"/>
                <a:gd name="T38" fmla="*/ 430 w 465"/>
                <a:gd name="T39" fmla="*/ 92 h 435"/>
                <a:gd name="T40" fmla="*/ 463 w 465"/>
                <a:gd name="T41" fmla="*/ 140 h 435"/>
                <a:gd name="T42" fmla="*/ 465 w 465"/>
                <a:gd name="T43" fmla="*/ 148 h 435"/>
                <a:gd name="T44" fmla="*/ 462 w 465"/>
                <a:gd name="T45" fmla="*/ 163 h 435"/>
                <a:gd name="T46" fmla="*/ 448 w 465"/>
                <a:gd name="T47" fmla="*/ 174 h 435"/>
                <a:gd name="T48" fmla="*/ 431 w 465"/>
                <a:gd name="T49" fmla="*/ 181 h 435"/>
                <a:gd name="T50" fmla="*/ 408 w 465"/>
                <a:gd name="T51" fmla="*/ 183 h 435"/>
                <a:gd name="T52" fmla="*/ 387 w 465"/>
                <a:gd name="T53" fmla="*/ 179 h 435"/>
                <a:gd name="T54" fmla="*/ 369 w 465"/>
                <a:gd name="T55" fmla="*/ 169 h 435"/>
                <a:gd name="T56" fmla="*/ 357 w 465"/>
                <a:gd name="T57" fmla="*/ 153 h 435"/>
                <a:gd name="T58" fmla="*/ 316 w 465"/>
                <a:gd name="T59" fmla="*/ 178 h 435"/>
                <a:gd name="T60" fmla="*/ 274 w 465"/>
                <a:gd name="T61" fmla="*/ 191 h 435"/>
                <a:gd name="T62" fmla="*/ 209 w 465"/>
                <a:gd name="T63" fmla="*/ 209 h 435"/>
                <a:gd name="T64" fmla="*/ 203 w 465"/>
                <a:gd name="T65" fmla="*/ 217 h 435"/>
                <a:gd name="T66" fmla="*/ 203 w 465"/>
                <a:gd name="T67" fmla="*/ 236 h 435"/>
                <a:gd name="T68" fmla="*/ 210 w 465"/>
                <a:gd name="T69" fmla="*/ 322 h 435"/>
                <a:gd name="T70" fmla="*/ 208 w 465"/>
                <a:gd name="T71" fmla="*/ 368 h 435"/>
                <a:gd name="T72" fmla="*/ 201 w 465"/>
                <a:gd name="T73" fmla="*/ 394 h 435"/>
                <a:gd name="T74" fmla="*/ 187 w 465"/>
                <a:gd name="T75" fmla="*/ 414 h 435"/>
                <a:gd name="T76" fmla="*/ 168 w 465"/>
                <a:gd name="T77" fmla="*/ 426 h 435"/>
                <a:gd name="T78" fmla="*/ 147 w 465"/>
                <a:gd name="T79" fmla="*/ 432 h 435"/>
                <a:gd name="T80" fmla="*/ 116 w 465"/>
                <a:gd name="T81" fmla="*/ 435 h 435"/>
                <a:gd name="T82" fmla="*/ 95 w 465"/>
                <a:gd name="T83" fmla="*/ 432 h 435"/>
                <a:gd name="T84" fmla="*/ 52 w 465"/>
                <a:gd name="T85" fmla="*/ 417 h 435"/>
                <a:gd name="T86" fmla="*/ 30 w 465"/>
                <a:gd name="T87" fmla="*/ 403 h 435"/>
                <a:gd name="T88" fmla="*/ 16 w 465"/>
                <a:gd name="T89" fmla="*/ 385 h 435"/>
                <a:gd name="T90" fmla="*/ 10 w 465"/>
                <a:gd name="T91" fmla="*/ 365 h 435"/>
                <a:gd name="T92" fmla="*/ 9 w 465"/>
                <a:gd name="T93" fmla="*/ 345 h 435"/>
                <a:gd name="T94" fmla="*/ 15 w 465"/>
                <a:gd name="T95" fmla="*/ 312 h 435"/>
                <a:gd name="T96" fmla="*/ 20 w 465"/>
                <a:gd name="T97" fmla="*/ 297 h 435"/>
                <a:gd name="T98" fmla="*/ 17 w 465"/>
                <a:gd name="T99" fmla="*/ 297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5" h="435">
                  <a:moveTo>
                    <a:pt x="17" y="297"/>
                  </a:moveTo>
                  <a:lnTo>
                    <a:pt x="5" y="250"/>
                  </a:lnTo>
                  <a:lnTo>
                    <a:pt x="0" y="219"/>
                  </a:lnTo>
                  <a:lnTo>
                    <a:pt x="3" y="176"/>
                  </a:lnTo>
                  <a:lnTo>
                    <a:pt x="9" y="149"/>
                  </a:lnTo>
                  <a:lnTo>
                    <a:pt x="17" y="123"/>
                  </a:lnTo>
                  <a:lnTo>
                    <a:pt x="30" y="101"/>
                  </a:lnTo>
                  <a:lnTo>
                    <a:pt x="47" y="78"/>
                  </a:lnTo>
                  <a:lnTo>
                    <a:pt x="66" y="60"/>
                  </a:lnTo>
                  <a:lnTo>
                    <a:pt x="87" y="42"/>
                  </a:lnTo>
                  <a:lnTo>
                    <a:pt x="110" y="29"/>
                  </a:lnTo>
                  <a:lnTo>
                    <a:pt x="137" y="16"/>
                  </a:lnTo>
                  <a:lnTo>
                    <a:pt x="166" y="7"/>
                  </a:lnTo>
                  <a:lnTo>
                    <a:pt x="196" y="3"/>
                  </a:lnTo>
                  <a:lnTo>
                    <a:pt x="228" y="0"/>
                  </a:lnTo>
                  <a:lnTo>
                    <a:pt x="282" y="4"/>
                  </a:lnTo>
                  <a:lnTo>
                    <a:pt x="321" y="11"/>
                  </a:lnTo>
                  <a:lnTo>
                    <a:pt x="366" y="34"/>
                  </a:lnTo>
                  <a:lnTo>
                    <a:pt x="391" y="51"/>
                  </a:lnTo>
                  <a:lnTo>
                    <a:pt x="430" y="92"/>
                  </a:lnTo>
                  <a:lnTo>
                    <a:pt x="463" y="140"/>
                  </a:lnTo>
                  <a:lnTo>
                    <a:pt x="465" y="148"/>
                  </a:lnTo>
                  <a:lnTo>
                    <a:pt x="462" y="163"/>
                  </a:lnTo>
                  <a:lnTo>
                    <a:pt x="448" y="174"/>
                  </a:lnTo>
                  <a:lnTo>
                    <a:pt x="431" y="181"/>
                  </a:lnTo>
                  <a:lnTo>
                    <a:pt x="408" y="183"/>
                  </a:lnTo>
                  <a:lnTo>
                    <a:pt x="387" y="179"/>
                  </a:lnTo>
                  <a:lnTo>
                    <a:pt x="369" y="169"/>
                  </a:lnTo>
                  <a:lnTo>
                    <a:pt x="357" y="153"/>
                  </a:lnTo>
                  <a:lnTo>
                    <a:pt x="316" y="178"/>
                  </a:lnTo>
                  <a:lnTo>
                    <a:pt x="274" y="191"/>
                  </a:lnTo>
                  <a:lnTo>
                    <a:pt x="209" y="209"/>
                  </a:lnTo>
                  <a:lnTo>
                    <a:pt x="203" y="217"/>
                  </a:lnTo>
                  <a:lnTo>
                    <a:pt x="203" y="236"/>
                  </a:lnTo>
                  <a:lnTo>
                    <a:pt x="210" y="322"/>
                  </a:lnTo>
                  <a:lnTo>
                    <a:pt x="208" y="368"/>
                  </a:lnTo>
                  <a:lnTo>
                    <a:pt x="201" y="394"/>
                  </a:lnTo>
                  <a:lnTo>
                    <a:pt x="187" y="414"/>
                  </a:lnTo>
                  <a:lnTo>
                    <a:pt x="168" y="426"/>
                  </a:lnTo>
                  <a:lnTo>
                    <a:pt x="147" y="432"/>
                  </a:lnTo>
                  <a:lnTo>
                    <a:pt x="116" y="435"/>
                  </a:lnTo>
                  <a:lnTo>
                    <a:pt x="95" y="432"/>
                  </a:lnTo>
                  <a:lnTo>
                    <a:pt x="52" y="417"/>
                  </a:lnTo>
                  <a:lnTo>
                    <a:pt x="30" y="403"/>
                  </a:lnTo>
                  <a:lnTo>
                    <a:pt x="16" y="385"/>
                  </a:lnTo>
                  <a:lnTo>
                    <a:pt x="10" y="365"/>
                  </a:lnTo>
                  <a:lnTo>
                    <a:pt x="9" y="345"/>
                  </a:lnTo>
                  <a:lnTo>
                    <a:pt x="15" y="312"/>
                  </a:lnTo>
                  <a:lnTo>
                    <a:pt x="20" y="297"/>
                  </a:lnTo>
                  <a:lnTo>
                    <a:pt x="17" y="2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8" name="Oval 20">
              <a:extLst>
                <a:ext uri="{FF2B5EF4-FFF2-40B4-BE49-F238E27FC236}">
                  <a16:creationId xmlns:a16="http://schemas.microsoft.com/office/drawing/2014/main" id="{DF07F226-0542-4687-8EE0-FA8AE8B5B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4" y="404"/>
              <a:ext cx="62" cy="6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9" name="Oval 21">
              <a:extLst>
                <a:ext uri="{FF2B5EF4-FFF2-40B4-BE49-F238E27FC236}">
                  <a16:creationId xmlns:a16="http://schemas.microsoft.com/office/drawing/2014/main" id="{E71086E8-ABA9-4516-85B4-4CCB1CC52D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" y="429"/>
              <a:ext cx="34" cy="3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3446D8A1-035E-4B68-8B41-74498AEAA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7" y="395"/>
              <a:ext cx="57" cy="59"/>
            </a:xfrm>
            <a:custGeom>
              <a:avLst/>
              <a:gdLst>
                <a:gd name="T0" fmla="*/ 57 w 57"/>
                <a:gd name="T1" fmla="*/ 30 h 59"/>
                <a:gd name="T2" fmla="*/ 54 w 57"/>
                <a:gd name="T3" fmla="*/ 41 h 59"/>
                <a:gd name="T4" fmla="*/ 48 w 57"/>
                <a:gd name="T5" fmla="*/ 50 h 59"/>
                <a:gd name="T6" fmla="*/ 39 w 57"/>
                <a:gd name="T7" fmla="*/ 56 h 59"/>
                <a:gd name="T8" fmla="*/ 28 w 57"/>
                <a:gd name="T9" fmla="*/ 59 h 59"/>
                <a:gd name="T10" fmla="*/ 18 w 57"/>
                <a:gd name="T11" fmla="*/ 56 h 59"/>
                <a:gd name="T12" fmla="*/ 8 w 57"/>
                <a:gd name="T13" fmla="*/ 51 h 59"/>
                <a:gd name="T14" fmla="*/ 2 w 57"/>
                <a:gd name="T15" fmla="*/ 42 h 59"/>
                <a:gd name="T16" fmla="*/ 0 w 57"/>
                <a:gd name="T17" fmla="*/ 31 h 59"/>
                <a:gd name="T18" fmla="*/ 2 w 57"/>
                <a:gd name="T19" fmla="*/ 20 h 59"/>
                <a:gd name="T20" fmla="*/ 8 w 57"/>
                <a:gd name="T21" fmla="*/ 10 h 59"/>
                <a:gd name="T22" fmla="*/ 18 w 57"/>
                <a:gd name="T23" fmla="*/ 3 h 59"/>
                <a:gd name="T24" fmla="*/ 28 w 57"/>
                <a:gd name="T25" fmla="*/ 0 h 59"/>
                <a:gd name="T26" fmla="*/ 39 w 57"/>
                <a:gd name="T27" fmla="*/ 3 h 59"/>
                <a:gd name="T28" fmla="*/ 48 w 57"/>
                <a:gd name="T29" fmla="*/ 9 h 59"/>
                <a:gd name="T30" fmla="*/ 54 w 57"/>
                <a:gd name="T31" fmla="*/ 19 h 59"/>
                <a:gd name="T32" fmla="*/ 57 w 57"/>
                <a:gd name="T33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9">
                  <a:moveTo>
                    <a:pt x="57" y="30"/>
                  </a:moveTo>
                  <a:lnTo>
                    <a:pt x="54" y="41"/>
                  </a:lnTo>
                  <a:lnTo>
                    <a:pt x="48" y="50"/>
                  </a:lnTo>
                  <a:lnTo>
                    <a:pt x="39" y="56"/>
                  </a:lnTo>
                  <a:lnTo>
                    <a:pt x="28" y="59"/>
                  </a:lnTo>
                  <a:lnTo>
                    <a:pt x="18" y="56"/>
                  </a:lnTo>
                  <a:lnTo>
                    <a:pt x="8" y="51"/>
                  </a:lnTo>
                  <a:lnTo>
                    <a:pt x="2" y="42"/>
                  </a:lnTo>
                  <a:lnTo>
                    <a:pt x="0" y="31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18" y="3"/>
                  </a:lnTo>
                  <a:lnTo>
                    <a:pt x="28" y="0"/>
                  </a:lnTo>
                  <a:lnTo>
                    <a:pt x="39" y="3"/>
                  </a:lnTo>
                  <a:lnTo>
                    <a:pt x="48" y="9"/>
                  </a:lnTo>
                  <a:lnTo>
                    <a:pt x="54" y="19"/>
                  </a:lnTo>
                  <a:lnTo>
                    <a:pt x="57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0BBBD4F3-B167-4FFE-826D-4CA525C45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" y="399"/>
              <a:ext cx="53" cy="57"/>
            </a:xfrm>
            <a:custGeom>
              <a:avLst/>
              <a:gdLst>
                <a:gd name="T0" fmla="*/ 53 w 53"/>
                <a:gd name="T1" fmla="*/ 28 h 57"/>
                <a:gd name="T2" fmla="*/ 51 w 53"/>
                <a:gd name="T3" fmla="*/ 41 h 57"/>
                <a:gd name="T4" fmla="*/ 45 w 53"/>
                <a:gd name="T5" fmla="*/ 50 h 57"/>
                <a:gd name="T6" fmla="*/ 36 w 53"/>
                <a:gd name="T7" fmla="*/ 56 h 57"/>
                <a:gd name="T8" fmla="*/ 27 w 53"/>
                <a:gd name="T9" fmla="*/ 57 h 57"/>
                <a:gd name="T10" fmla="*/ 17 w 53"/>
                <a:gd name="T11" fmla="*/ 56 h 57"/>
                <a:gd name="T12" fmla="*/ 9 w 53"/>
                <a:gd name="T13" fmla="*/ 50 h 57"/>
                <a:gd name="T14" fmla="*/ 3 w 53"/>
                <a:gd name="T15" fmla="*/ 41 h 57"/>
                <a:gd name="T16" fmla="*/ 0 w 53"/>
                <a:gd name="T17" fmla="*/ 28 h 57"/>
                <a:gd name="T18" fmla="*/ 3 w 53"/>
                <a:gd name="T19" fmla="*/ 16 h 57"/>
                <a:gd name="T20" fmla="*/ 9 w 53"/>
                <a:gd name="T21" fmla="*/ 7 h 57"/>
                <a:gd name="T22" fmla="*/ 17 w 53"/>
                <a:gd name="T23" fmla="*/ 1 h 57"/>
                <a:gd name="T24" fmla="*/ 27 w 53"/>
                <a:gd name="T25" fmla="*/ 0 h 57"/>
                <a:gd name="T26" fmla="*/ 36 w 53"/>
                <a:gd name="T27" fmla="*/ 1 h 57"/>
                <a:gd name="T28" fmla="*/ 45 w 53"/>
                <a:gd name="T29" fmla="*/ 7 h 57"/>
                <a:gd name="T30" fmla="*/ 51 w 53"/>
                <a:gd name="T31" fmla="*/ 16 h 57"/>
                <a:gd name="T32" fmla="*/ 53 w 53"/>
                <a:gd name="T33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57">
                  <a:moveTo>
                    <a:pt x="53" y="28"/>
                  </a:moveTo>
                  <a:lnTo>
                    <a:pt x="51" y="41"/>
                  </a:lnTo>
                  <a:lnTo>
                    <a:pt x="45" y="50"/>
                  </a:lnTo>
                  <a:lnTo>
                    <a:pt x="36" y="56"/>
                  </a:lnTo>
                  <a:lnTo>
                    <a:pt x="27" y="57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3" y="41"/>
                  </a:lnTo>
                  <a:lnTo>
                    <a:pt x="0" y="28"/>
                  </a:lnTo>
                  <a:lnTo>
                    <a:pt x="3" y="16"/>
                  </a:lnTo>
                  <a:lnTo>
                    <a:pt x="9" y="7"/>
                  </a:lnTo>
                  <a:lnTo>
                    <a:pt x="17" y="1"/>
                  </a:lnTo>
                  <a:lnTo>
                    <a:pt x="27" y="0"/>
                  </a:lnTo>
                  <a:lnTo>
                    <a:pt x="36" y="1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2" name="Oval 24">
              <a:extLst>
                <a:ext uri="{FF2B5EF4-FFF2-40B4-BE49-F238E27FC236}">
                  <a16:creationId xmlns:a16="http://schemas.microsoft.com/office/drawing/2014/main" id="{9236D518-8E1D-4D40-BF14-016CB25A59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5" y="420"/>
              <a:ext cx="29" cy="29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3" name="Freeform 25">
              <a:extLst>
                <a:ext uri="{FF2B5EF4-FFF2-40B4-BE49-F238E27FC236}">
                  <a16:creationId xmlns:a16="http://schemas.microsoft.com/office/drawing/2014/main" id="{3A5657F1-4B62-44AB-80A1-12F099A48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" y="449"/>
              <a:ext cx="83" cy="57"/>
            </a:xfrm>
            <a:custGeom>
              <a:avLst/>
              <a:gdLst>
                <a:gd name="T0" fmla="*/ 83 w 83"/>
                <a:gd name="T1" fmla="*/ 24 h 57"/>
                <a:gd name="T2" fmla="*/ 81 w 83"/>
                <a:gd name="T3" fmla="*/ 36 h 57"/>
                <a:gd name="T4" fmla="*/ 74 w 83"/>
                <a:gd name="T5" fmla="*/ 47 h 57"/>
                <a:gd name="T6" fmla="*/ 62 w 83"/>
                <a:gd name="T7" fmla="*/ 53 h 57"/>
                <a:gd name="T8" fmla="*/ 45 w 83"/>
                <a:gd name="T9" fmla="*/ 57 h 57"/>
                <a:gd name="T10" fmla="*/ 28 w 83"/>
                <a:gd name="T11" fmla="*/ 57 h 57"/>
                <a:gd name="T12" fmla="*/ 15 w 83"/>
                <a:gd name="T13" fmla="*/ 53 h 57"/>
                <a:gd name="T14" fmla="*/ 5 w 83"/>
                <a:gd name="T15" fmla="*/ 44 h 57"/>
                <a:gd name="T16" fmla="*/ 1 w 83"/>
                <a:gd name="T17" fmla="*/ 39 h 57"/>
                <a:gd name="T18" fmla="*/ 0 w 83"/>
                <a:gd name="T19" fmla="*/ 33 h 57"/>
                <a:gd name="T20" fmla="*/ 0 w 83"/>
                <a:gd name="T21" fmla="*/ 27 h 57"/>
                <a:gd name="T22" fmla="*/ 1 w 83"/>
                <a:gd name="T23" fmla="*/ 22 h 57"/>
                <a:gd name="T24" fmla="*/ 8 w 83"/>
                <a:gd name="T25" fmla="*/ 11 h 57"/>
                <a:gd name="T26" fmla="*/ 21 w 83"/>
                <a:gd name="T27" fmla="*/ 3 h 57"/>
                <a:gd name="T28" fmla="*/ 37 w 83"/>
                <a:gd name="T29" fmla="*/ 0 h 57"/>
                <a:gd name="T30" fmla="*/ 54 w 83"/>
                <a:gd name="T31" fmla="*/ 0 h 57"/>
                <a:gd name="T32" fmla="*/ 68 w 83"/>
                <a:gd name="T33" fmla="*/ 5 h 57"/>
                <a:gd name="T34" fmla="*/ 78 w 83"/>
                <a:gd name="T35" fmla="*/ 13 h 57"/>
                <a:gd name="T36" fmla="*/ 83 w 83"/>
                <a:gd name="T37" fmla="*/ 2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57">
                  <a:moveTo>
                    <a:pt x="83" y="24"/>
                  </a:moveTo>
                  <a:lnTo>
                    <a:pt x="81" y="36"/>
                  </a:lnTo>
                  <a:lnTo>
                    <a:pt x="74" y="47"/>
                  </a:lnTo>
                  <a:lnTo>
                    <a:pt x="62" y="53"/>
                  </a:lnTo>
                  <a:lnTo>
                    <a:pt x="45" y="57"/>
                  </a:lnTo>
                  <a:lnTo>
                    <a:pt x="28" y="57"/>
                  </a:lnTo>
                  <a:lnTo>
                    <a:pt x="15" y="53"/>
                  </a:lnTo>
                  <a:lnTo>
                    <a:pt x="5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1" y="22"/>
                  </a:lnTo>
                  <a:lnTo>
                    <a:pt x="8" y="11"/>
                  </a:lnTo>
                  <a:lnTo>
                    <a:pt x="21" y="3"/>
                  </a:lnTo>
                  <a:lnTo>
                    <a:pt x="37" y="0"/>
                  </a:lnTo>
                  <a:lnTo>
                    <a:pt x="54" y="0"/>
                  </a:lnTo>
                  <a:lnTo>
                    <a:pt x="68" y="5"/>
                  </a:lnTo>
                  <a:lnTo>
                    <a:pt x="78" y="13"/>
                  </a:lnTo>
                  <a:lnTo>
                    <a:pt x="83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id="{04055EF0-7AB5-4AC4-B197-859CECE83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2" y="451"/>
              <a:ext cx="77" cy="53"/>
            </a:xfrm>
            <a:custGeom>
              <a:avLst/>
              <a:gdLst>
                <a:gd name="T0" fmla="*/ 77 w 77"/>
                <a:gd name="T1" fmla="*/ 22 h 53"/>
                <a:gd name="T2" fmla="*/ 75 w 77"/>
                <a:gd name="T3" fmla="*/ 34 h 53"/>
                <a:gd name="T4" fmla="*/ 70 w 77"/>
                <a:gd name="T5" fmla="*/ 42 h 53"/>
                <a:gd name="T6" fmla="*/ 59 w 77"/>
                <a:gd name="T7" fmla="*/ 50 h 53"/>
                <a:gd name="T8" fmla="*/ 43 w 77"/>
                <a:gd name="T9" fmla="*/ 53 h 53"/>
                <a:gd name="T10" fmla="*/ 27 w 77"/>
                <a:gd name="T11" fmla="*/ 53 h 53"/>
                <a:gd name="T12" fmla="*/ 12 w 77"/>
                <a:gd name="T13" fmla="*/ 50 h 53"/>
                <a:gd name="T14" fmla="*/ 4 w 77"/>
                <a:gd name="T15" fmla="*/ 42 h 53"/>
                <a:gd name="T16" fmla="*/ 1 w 77"/>
                <a:gd name="T17" fmla="*/ 37 h 53"/>
                <a:gd name="T18" fmla="*/ 0 w 77"/>
                <a:gd name="T19" fmla="*/ 32 h 53"/>
                <a:gd name="T20" fmla="*/ 2 w 77"/>
                <a:gd name="T21" fmla="*/ 21 h 53"/>
                <a:gd name="T22" fmla="*/ 9 w 77"/>
                <a:gd name="T23" fmla="*/ 11 h 53"/>
                <a:gd name="T24" fmla="*/ 20 w 77"/>
                <a:gd name="T25" fmla="*/ 4 h 53"/>
                <a:gd name="T26" fmla="*/ 36 w 77"/>
                <a:gd name="T27" fmla="*/ 0 h 53"/>
                <a:gd name="T28" fmla="*/ 53 w 77"/>
                <a:gd name="T29" fmla="*/ 0 h 53"/>
                <a:gd name="T30" fmla="*/ 66 w 77"/>
                <a:gd name="T31" fmla="*/ 5 h 53"/>
                <a:gd name="T32" fmla="*/ 73 w 77"/>
                <a:gd name="T33" fmla="*/ 12 h 53"/>
                <a:gd name="T34" fmla="*/ 77 w 77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53">
                  <a:moveTo>
                    <a:pt x="77" y="22"/>
                  </a:moveTo>
                  <a:lnTo>
                    <a:pt x="75" y="34"/>
                  </a:lnTo>
                  <a:lnTo>
                    <a:pt x="70" y="42"/>
                  </a:lnTo>
                  <a:lnTo>
                    <a:pt x="59" y="50"/>
                  </a:lnTo>
                  <a:lnTo>
                    <a:pt x="43" y="53"/>
                  </a:lnTo>
                  <a:lnTo>
                    <a:pt x="27" y="53"/>
                  </a:lnTo>
                  <a:lnTo>
                    <a:pt x="12" y="50"/>
                  </a:lnTo>
                  <a:lnTo>
                    <a:pt x="4" y="42"/>
                  </a:lnTo>
                  <a:lnTo>
                    <a:pt x="1" y="37"/>
                  </a:lnTo>
                  <a:lnTo>
                    <a:pt x="0" y="32"/>
                  </a:lnTo>
                  <a:lnTo>
                    <a:pt x="2" y="21"/>
                  </a:lnTo>
                  <a:lnTo>
                    <a:pt x="9" y="11"/>
                  </a:lnTo>
                  <a:lnTo>
                    <a:pt x="20" y="4"/>
                  </a:lnTo>
                  <a:lnTo>
                    <a:pt x="36" y="0"/>
                  </a:lnTo>
                  <a:lnTo>
                    <a:pt x="53" y="0"/>
                  </a:lnTo>
                  <a:lnTo>
                    <a:pt x="66" y="5"/>
                  </a:lnTo>
                  <a:lnTo>
                    <a:pt x="73" y="12"/>
                  </a:lnTo>
                  <a:lnTo>
                    <a:pt x="77" y="22"/>
                  </a:lnTo>
                  <a:close/>
                </a:path>
              </a:pathLst>
            </a:custGeom>
            <a:solidFill>
              <a:srgbClr val="FFC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5" name="Freeform 27">
              <a:extLst>
                <a:ext uri="{FF2B5EF4-FFF2-40B4-BE49-F238E27FC236}">
                  <a16:creationId xmlns:a16="http://schemas.microsoft.com/office/drawing/2014/main" id="{18C09EC5-5BA0-4C8F-BA2C-34E53ADF8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" y="523"/>
              <a:ext cx="74" cy="30"/>
            </a:xfrm>
            <a:custGeom>
              <a:avLst/>
              <a:gdLst>
                <a:gd name="T0" fmla="*/ 74 w 74"/>
                <a:gd name="T1" fmla="*/ 8 h 30"/>
                <a:gd name="T2" fmla="*/ 72 w 74"/>
                <a:gd name="T3" fmla="*/ 8 h 30"/>
                <a:gd name="T4" fmla="*/ 65 w 74"/>
                <a:gd name="T5" fmla="*/ 9 h 30"/>
                <a:gd name="T6" fmla="*/ 56 w 74"/>
                <a:gd name="T7" fmla="*/ 10 h 30"/>
                <a:gd name="T8" fmla="*/ 44 w 74"/>
                <a:gd name="T9" fmla="*/ 9 h 30"/>
                <a:gd name="T10" fmla="*/ 16 w 74"/>
                <a:gd name="T11" fmla="*/ 4 h 30"/>
                <a:gd name="T12" fmla="*/ 5 w 74"/>
                <a:gd name="T13" fmla="*/ 1 h 30"/>
                <a:gd name="T14" fmla="*/ 1 w 74"/>
                <a:gd name="T15" fmla="*/ 0 h 30"/>
                <a:gd name="T16" fmla="*/ 0 w 74"/>
                <a:gd name="T17" fmla="*/ 0 h 30"/>
                <a:gd name="T18" fmla="*/ 1 w 74"/>
                <a:gd name="T19" fmla="*/ 1 h 30"/>
                <a:gd name="T20" fmla="*/ 6 w 74"/>
                <a:gd name="T21" fmla="*/ 5 h 30"/>
                <a:gd name="T22" fmla="*/ 20 w 74"/>
                <a:gd name="T23" fmla="*/ 15 h 30"/>
                <a:gd name="T24" fmla="*/ 37 w 74"/>
                <a:gd name="T25" fmla="*/ 26 h 30"/>
                <a:gd name="T26" fmla="*/ 46 w 74"/>
                <a:gd name="T27" fmla="*/ 29 h 30"/>
                <a:gd name="T28" fmla="*/ 53 w 74"/>
                <a:gd name="T29" fmla="*/ 30 h 30"/>
                <a:gd name="T30" fmla="*/ 63 w 74"/>
                <a:gd name="T31" fmla="*/ 27 h 30"/>
                <a:gd name="T32" fmla="*/ 69 w 74"/>
                <a:gd name="T33" fmla="*/ 22 h 30"/>
                <a:gd name="T34" fmla="*/ 73 w 74"/>
                <a:gd name="T35" fmla="*/ 16 h 30"/>
                <a:gd name="T36" fmla="*/ 74 w 74"/>
                <a:gd name="T37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30">
                  <a:moveTo>
                    <a:pt x="74" y="8"/>
                  </a:moveTo>
                  <a:lnTo>
                    <a:pt x="72" y="8"/>
                  </a:lnTo>
                  <a:lnTo>
                    <a:pt x="65" y="9"/>
                  </a:lnTo>
                  <a:lnTo>
                    <a:pt x="56" y="10"/>
                  </a:lnTo>
                  <a:lnTo>
                    <a:pt x="44" y="9"/>
                  </a:lnTo>
                  <a:lnTo>
                    <a:pt x="16" y="4"/>
                  </a:lnTo>
                  <a:lnTo>
                    <a:pt x="5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6" y="5"/>
                  </a:lnTo>
                  <a:lnTo>
                    <a:pt x="20" y="15"/>
                  </a:lnTo>
                  <a:lnTo>
                    <a:pt x="37" y="26"/>
                  </a:lnTo>
                  <a:lnTo>
                    <a:pt x="46" y="29"/>
                  </a:lnTo>
                  <a:lnTo>
                    <a:pt x="53" y="30"/>
                  </a:lnTo>
                  <a:lnTo>
                    <a:pt x="63" y="27"/>
                  </a:lnTo>
                  <a:lnTo>
                    <a:pt x="69" y="22"/>
                  </a:lnTo>
                  <a:lnTo>
                    <a:pt x="73" y="16"/>
                  </a:lnTo>
                  <a:lnTo>
                    <a:pt x="74" y="8"/>
                  </a:lnTo>
                  <a:close/>
                </a:path>
              </a:pathLst>
            </a:cu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6" name="Freeform 28">
              <a:extLst>
                <a:ext uri="{FF2B5EF4-FFF2-40B4-BE49-F238E27FC236}">
                  <a16:creationId xmlns:a16="http://schemas.microsoft.com/office/drawing/2014/main" id="{7A33B2D6-1AD3-4DEF-9AAC-BB5697C9B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4" y="348"/>
              <a:ext cx="79" cy="27"/>
            </a:xfrm>
            <a:custGeom>
              <a:avLst/>
              <a:gdLst>
                <a:gd name="T0" fmla="*/ 79 w 79"/>
                <a:gd name="T1" fmla="*/ 14 h 27"/>
                <a:gd name="T2" fmla="*/ 78 w 79"/>
                <a:gd name="T3" fmla="*/ 11 h 27"/>
                <a:gd name="T4" fmla="*/ 72 w 79"/>
                <a:gd name="T5" fmla="*/ 6 h 27"/>
                <a:gd name="T6" fmla="*/ 63 w 79"/>
                <a:gd name="T7" fmla="*/ 1 h 27"/>
                <a:gd name="T8" fmla="*/ 51 w 79"/>
                <a:gd name="T9" fmla="*/ 0 h 27"/>
                <a:gd name="T10" fmla="*/ 44 w 79"/>
                <a:gd name="T11" fmla="*/ 1 h 27"/>
                <a:gd name="T12" fmla="*/ 36 w 79"/>
                <a:gd name="T13" fmla="*/ 5 h 27"/>
                <a:gd name="T14" fmla="*/ 20 w 79"/>
                <a:gd name="T15" fmla="*/ 14 h 27"/>
                <a:gd name="T16" fmla="*/ 6 w 79"/>
                <a:gd name="T17" fmla="*/ 24 h 27"/>
                <a:gd name="T18" fmla="*/ 1 w 79"/>
                <a:gd name="T19" fmla="*/ 26 h 27"/>
                <a:gd name="T20" fmla="*/ 0 w 79"/>
                <a:gd name="T21" fmla="*/ 27 h 27"/>
                <a:gd name="T22" fmla="*/ 1 w 79"/>
                <a:gd name="T23" fmla="*/ 26 h 27"/>
                <a:gd name="T24" fmla="*/ 5 w 79"/>
                <a:gd name="T25" fmla="*/ 25 h 27"/>
                <a:gd name="T26" fmla="*/ 17 w 79"/>
                <a:gd name="T27" fmla="*/ 19 h 27"/>
                <a:gd name="T28" fmla="*/ 33 w 79"/>
                <a:gd name="T29" fmla="*/ 11 h 27"/>
                <a:gd name="T30" fmla="*/ 47 w 79"/>
                <a:gd name="T31" fmla="*/ 7 h 27"/>
                <a:gd name="T32" fmla="*/ 58 w 79"/>
                <a:gd name="T33" fmla="*/ 6 h 27"/>
                <a:gd name="T34" fmla="*/ 65 w 79"/>
                <a:gd name="T35" fmla="*/ 7 h 27"/>
                <a:gd name="T36" fmla="*/ 72 w 79"/>
                <a:gd name="T37" fmla="*/ 11 h 27"/>
                <a:gd name="T38" fmla="*/ 79 w 79"/>
                <a:gd name="T3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27">
                  <a:moveTo>
                    <a:pt x="79" y="14"/>
                  </a:moveTo>
                  <a:lnTo>
                    <a:pt x="78" y="11"/>
                  </a:lnTo>
                  <a:lnTo>
                    <a:pt x="72" y="6"/>
                  </a:lnTo>
                  <a:lnTo>
                    <a:pt x="63" y="1"/>
                  </a:lnTo>
                  <a:lnTo>
                    <a:pt x="51" y="0"/>
                  </a:lnTo>
                  <a:lnTo>
                    <a:pt x="44" y="1"/>
                  </a:lnTo>
                  <a:lnTo>
                    <a:pt x="36" y="5"/>
                  </a:lnTo>
                  <a:lnTo>
                    <a:pt x="20" y="14"/>
                  </a:lnTo>
                  <a:lnTo>
                    <a:pt x="6" y="24"/>
                  </a:lnTo>
                  <a:lnTo>
                    <a:pt x="1" y="26"/>
                  </a:lnTo>
                  <a:lnTo>
                    <a:pt x="0" y="27"/>
                  </a:lnTo>
                  <a:lnTo>
                    <a:pt x="1" y="26"/>
                  </a:lnTo>
                  <a:lnTo>
                    <a:pt x="5" y="25"/>
                  </a:lnTo>
                  <a:lnTo>
                    <a:pt x="17" y="19"/>
                  </a:lnTo>
                  <a:lnTo>
                    <a:pt x="33" y="11"/>
                  </a:lnTo>
                  <a:lnTo>
                    <a:pt x="47" y="7"/>
                  </a:lnTo>
                  <a:lnTo>
                    <a:pt x="58" y="6"/>
                  </a:lnTo>
                  <a:lnTo>
                    <a:pt x="65" y="7"/>
                  </a:lnTo>
                  <a:lnTo>
                    <a:pt x="72" y="11"/>
                  </a:lnTo>
                  <a:lnTo>
                    <a:pt x="79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7" name="Freeform 29">
              <a:extLst>
                <a:ext uri="{FF2B5EF4-FFF2-40B4-BE49-F238E27FC236}">
                  <a16:creationId xmlns:a16="http://schemas.microsoft.com/office/drawing/2014/main" id="{F9F4723A-C38E-40FB-8512-0CF03E270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1" y="389"/>
              <a:ext cx="65" cy="19"/>
            </a:xfrm>
            <a:custGeom>
              <a:avLst/>
              <a:gdLst>
                <a:gd name="T0" fmla="*/ 55 w 65"/>
                <a:gd name="T1" fmla="*/ 17 h 19"/>
                <a:gd name="T2" fmla="*/ 63 w 65"/>
                <a:gd name="T3" fmla="*/ 11 h 19"/>
                <a:gd name="T4" fmla="*/ 65 w 65"/>
                <a:gd name="T5" fmla="*/ 7 h 19"/>
                <a:gd name="T6" fmla="*/ 55 w 65"/>
                <a:gd name="T7" fmla="*/ 15 h 19"/>
                <a:gd name="T8" fmla="*/ 46 w 65"/>
                <a:gd name="T9" fmla="*/ 15 h 19"/>
                <a:gd name="T10" fmla="*/ 55 w 65"/>
                <a:gd name="T11" fmla="*/ 9 h 19"/>
                <a:gd name="T12" fmla="*/ 56 w 65"/>
                <a:gd name="T13" fmla="*/ 5 h 19"/>
                <a:gd name="T14" fmla="*/ 42 w 65"/>
                <a:gd name="T15" fmla="*/ 12 h 19"/>
                <a:gd name="T16" fmla="*/ 40 w 65"/>
                <a:gd name="T17" fmla="*/ 12 h 19"/>
                <a:gd name="T18" fmla="*/ 44 w 65"/>
                <a:gd name="T19" fmla="*/ 5 h 19"/>
                <a:gd name="T20" fmla="*/ 42 w 65"/>
                <a:gd name="T21" fmla="*/ 0 h 19"/>
                <a:gd name="T22" fmla="*/ 37 w 65"/>
                <a:gd name="T23" fmla="*/ 9 h 19"/>
                <a:gd name="T24" fmla="*/ 34 w 65"/>
                <a:gd name="T25" fmla="*/ 12 h 19"/>
                <a:gd name="T26" fmla="*/ 27 w 65"/>
                <a:gd name="T27" fmla="*/ 7 h 19"/>
                <a:gd name="T28" fmla="*/ 25 w 65"/>
                <a:gd name="T29" fmla="*/ 1 h 19"/>
                <a:gd name="T30" fmla="*/ 25 w 65"/>
                <a:gd name="T31" fmla="*/ 9 h 19"/>
                <a:gd name="T32" fmla="*/ 26 w 65"/>
                <a:gd name="T33" fmla="*/ 12 h 19"/>
                <a:gd name="T34" fmla="*/ 18 w 65"/>
                <a:gd name="T35" fmla="*/ 10 h 19"/>
                <a:gd name="T36" fmla="*/ 11 w 65"/>
                <a:gd name="T37" fmla="*/ 5 h 19"/>
                <a:gd name="T38" fmla="*/ 24 w 65"/>
                <a:gd name="T39" fmla="*/ 15 h 19"/>
                <a:gd name="T40" fmla="*/ 5 w 65"/>
                <a:gd name="T41" fmla="*/ 11 h 19"/>
                <a:gd name="T42" fmla="*/ 0 w 65"/>
                <a:gd name="T43" fmla="*/ 9 h 19"/>
                <a:gd name="T44" fmla="*/ 16 w 65"/>
                <a:gd name="T45" fmla="*/ 19 h 19"/>
                <a:gd name="T46" fmla="*/ 36 w 65"/>
                <a:gd name="T47" fmla="*/ 15 h 19"/>
                <a:gd name="T48" fmla="*/ 55 w 65"/>
                <a:gd name="T4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19">
                  <a:moveTo>
                    <a:pt x="55" y="17"/>
                  </a:moveTo>
                  <a:lnTo>
                    <a:pt x="63" y="11"/>
                  </a:lnTo>
                  <a:lnTo>
                    <a:pt x="65" y="7"/>
                  </a:lnTo>
                  <a:lnTo>
                    <a:pt x="55" y="15"/>
                  </a:lnTo>
                  <a:lnTo>
                    <a:pt x="46" y="15"/>
                  </a:lnTo>
                  <a:lnTo>
                    <a:pt x="55" y="9"/>
                  </a:lnTo>
                  <a:lnTo>
                    <a:pt x="56" y="5"/>
                  </a:lnTo>
                  <a:lnTo>
                    <a:pt x="42" y="12"/>
                  </a:lnTo>
                  <a:lnTo>
                    <a:pt x="40" y="12"/>
                  </a:lnTo>
                  <a:lnTo>
                    <a:pt x="44" y="5"/>
                  </a:lnTo>
                  <a:lnTo>
                    <a:pt x="42" y="0"/>
                  </a:lnTo>
                  <a:lnTo>
                    <a:pt x="37" y="9"/>
                  </a:lnTo>
                  <a:lnTo>
                    <a:pt x="34" y="12"/>
                  </a:lnTo>
                  <a:lnTo>
                    <a:pt x="27" y="7"/>
                  </a:lnTo>
                  <a:lnTo>
                    <a:pt x="25" y="1"/>
                  </a:lnTo>
                  <a:lnTo>
                    <a:pt x="25" y="9"/>
                  </a:lnTo>
                  <a:lnTo>
                    <a:pt x="26" y="12"/>
                  </a:lnTo>
                  <a:lnTo>
                    <a:pt x="18" y="10"/>
                  </a:lnTo>
                  <a:lnTo>
                    <a:pt x="11" y="5"/>
                  </a:lnTo>
                  <a:lnTo>
                    <a:pt x="24" y="15"/>
                  </a:lnTo>
                  <a:lnTo>
                    <a:pt x="5" y="11"/>
                  </a:lnTo>
                  <a:lnTo>
                    <a:pt x="0" y="9"/>
                  </a:lnTo>
                  <a:lnTo>
                    <a:pt x="16" y="19"/>
                  </a:lnTo>
                  <a:lnTo>
                    <a:pt x="36" y="15"/>
                  </a:lnTo>
                  <a:lnTo>
                    <a:pt x="55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8" name="Freeform 30">
              <a:extLst>
                <a:ext uri="{FF2B5EF4-FFF2-40B4-BE49-F238E27FC236}">
                  <a16:creationId xmlns:a16="http://schemas.microsoft.com/office/drawing/2014/main" id="{F2E5AF48-B234-42E3-9EE1-A6E4A3083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" y="352"/>
              <a:ext cx="54" cy="27"/>
            </a:xfrm>
            <a:custGeom>
              <a:avLst/>
              <a:gdLst>
                <a:gd name="T0" fmla="*/ 0 w 54"/>
                <a:gd name="T1" fmla="*/ 13 h 27"/>
                <a:gd name="T2" fmla="*/ 2 w 54"/>
                <a:gd name="T3" fmla="*/ 11 h 27"/>
                <a:gd name="T4" fmla="*/ 5 w 54"/>
                <a:gd name="T5" fmla="*/ 6 h 27"/>
                <a:gd name="T6" fmla="*/ 10 w 54"/>
                <a:gd name="T7" fmla="*/ 1 h 27"/>
                <a:gd name="T8" fmla="*/ 19 w 54"/>
                <a:gd name="T9" fmla="*/ 0 h 27"/>
                <a:gd name="T10" fmla="*/ 30 w 54"/>
                <a:gd name="T11" fmla="*/ 5 h 27"/>
                <a:gd name="T12" fmla="*/ 41 w 54"/>
                <a:gd name="T13" fmla="*/ 15 h 27"/>
                <a:gd name="T14" fmla="*/ 50 w 54"/>
                <a:gd name="T15" fmla="*/ 23 h 27"/>
                <a:gd name="T16" fmla="*/ 52 w 54"/>
                <a:gd name="T17" fmla="*/ 26 h 27"/>
                <a:gd name="T18" fmla="*/ 54 w 54"/>
                <a:gd name="T19" fmla="*/ 27 h 27"/>
                <a:gd name="T20" fmla="*/ 52 w 54"/>
                <a:gd name="T21" fmla="*/ 26 h 27"/>
                <a:gd name="T22" fmla="*/ 50 w 54"/>
                <a:gd name="T23" fmla="*/ 24 h 27"/>
                <a:gd name="T24" fmla="*/ 43 w 54"/>
                <a:gd name="T25" fmla="*/ 18 h 27"/>
                <a:gd name="T26" fmla="*/ 31 w 54"/>
                <a:gd name="T27" fmla="*/ 11 h 27"/>
                <a:gd name="T28" fmla="*/ 23 w 54"/>
                <a:gd name="T29" fmla="*/ 6 h 27"/>
                <a:gd name="T30" fmla="*/ 15 w 54"/>
                <a:gd name="T31" fmla="*/ 5 h 27"/>
                <a:gd name="T32" fmla="*/ 10 w 54"/>
                <a:gd name="T33" fmla="*/ 7 h 27"/>
                <a:gd name="T34" fmla="*/ 0 w 54"/>
                <a:gd name="T3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27">
                  <a:moveTo>
                    <a:pt x="0" y="13"/>
                  </a:moveTo>
                  <a:lnTo>
                    <a:pt x="2" y="11"/>
                  </a:lnTo>
                  <a:lnTo>
                    <a:pt x="5" y="6"/>
                  </a:lnTo>
                  <a:lnTo>
                    <a:pt x="10" y="1"/>
                  </a:lnTo>
                  <a:lnTo>
                    <a:pt x="19" y="0"/>
                  </a:lnTo>
                  <a:lnTo>
                    <a:pt x="30" y="5"/>
                  </a:lnTo>
                  <a:lnTo>
                    <a:pt x="41" y="15"/>
                  </a:lnTo>
                  <a:lnTo>
                    <a:pt x="50" y="23"/>
                  </a:lnTo>
                  <a:lnTo>
                    <a:pt x="52" y="26"/>
                  </a:lnTo>
                  <a:lnTo>
                    <a:pt x="54" y="27"/>
                  </a:lnTo>
                  <a:lnTo>
                    <a:pt x="52" y="26"/>
                  </a:lnTo>
                  <a:lnTo>
                    <a:pt x="50" y="24"/>
                  </a:lnTo>
                  <a:lnTo>
                    <a:pt x="43" y="18"/>
                  </a:lnTo>
                  <a:lnTo>
                    <a:pt x="31" y="11"/>
                  </a:lnTo>
                  <a:lnTo>
                    <a:pt x="23" y="6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9" name="Freeform 31">
              <a:extLst>
                <a:ext uri="{FF2B5EF4-FFF2-40B4-BE49-F238E27FC236}">
                  <a16:creationId xmlns:a16="http://schemas.microsoft.com/office/drawing/2014/main" id="{66FCC6F0-7E08-4688-B462-7DFCE7CBF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3" y="385"/>
              <a:ext cx="61" cy="18"/>
            </a:xfrm>
            <a:custGeom>
              <a:avLst/>
              <a:gdLst>
                <a:gd name="T0" fmla="*/ 52 w 61"/>
                <a:gd name="T1" fmla="*/ 16 h 18"/>
                <a:gd name="T2" fmla="*/ 58 w 61"/>
                <a:gd name="T3" fmla="*/ 13 h 18"/>
                <a:gd name="T4" fmla="*/ 61 w 61"/>
                <a:gd name="T5" fmla="*/ 6 h 18"/>
                <a:gd name="T6" fmla="*/ 52 w 61"/>
                <a:gd name="T7" fmla="*/ 14 h 18"/>
                <a:gd name="T8" fmla="*/ 44 w 61"/>
                <a:gd name="T9" fmla="*/ 14 h 18"/>
                <a:gd name="T10" fmla="*/ 53 w 61"/>
                <a:gd name="T11" fmla="*/ 4 h 18"/>
                <a:gd name="T12" fmla="*/ 39 w 61"/>
                <a:gd name="T13" fmla="*/ 11 h 18"/>
                <a:gd name="T14" fmla="*/ 37 w 61"/>
                <a:gd name="T15" fmla="*/ 11 h 18"/>
                <a:gd name="T16" fmla="*/ 41 w 61"/>
                <a:gd name="T17" fmla="*/ 4 h 18"/>
                <a:gd name="T18" fmla="*/ 41 w 61"/>
                <a:gd name="T19" fmla="*/ 0 h 18"/>
                <a:gd name="T20" fmla="*/ 32 w 61"/>
                <a:gd name="T21" fmla="*/ 10 h 18"/>
                <a:gd name="T22" fmla="*/ 26 w 61"/>
                <a:gd name="T23" fmla="*/ 6 h 18"/>
                <a:gd name="T24" fmla="*/ 22 w 61"/>
                <a:gd name="T25" fmla="*/ 0 h 18"/>
                <a:gd name="T26" fmla="*/ 22 w 61"/>
                <a:gd name="T27" fmla="*/ 8 h 18"/>
                <a:gd name="T28" fmla="*/ 25 w 61"/>
                <a:gd name="T29" fmla="*/ 11 h 18"/>
                <a:gd name="T30" fmla="*/ 11 w 61"/>
                <a:gd name="T31" fmla="*/ 4 h 18"/>
                <a:gd name="T32" fmla="*/ 22 w 61"/>
                <a:gd name="T33" fmla="*/ 14 h 18"/>
                <a:gd name="T34" fmla="*/ 5 w 61"/>
                <a:gd name="T35" fmla="*/ 10 h 18"/>
                <a:gd name="T36" fmla="*/ 0 w 61"/>
                <a:gd name="T37" fmla="*/ 8 h 18"/>
                <a:gd name="T38" fmla="*/ 11 w 61"/>
                <a:gd name="T39" fmla="*/ 16 h 18"/>
                <a:gd name="T40" fmla="*/ 16 w 61"/>
                <a:gd name="T41" fmla="*/ 18 h 18"/>
                <a:gd name="T42" fmla="*/ 35 w 61"/>
                <a:gd name="T43" fmla="*/ 13 h 18"/>
                <a:gd name="T44" fmla="*/ 52 w 61"/>
                <a:gd name="T4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18">
                  <a:moveTo>
                    <a:pt x="52" y="16"/>
                  </a:moveTo>
                  <a:lnTo>
                    <a:pt x="58" y="13"/>
                  </a:lnTo>
                  <a:lnTo>
                    <a:pt x="61" y="6"/>
                  </a:lnTo>
                  <a:lnTo>
                    <a:pt x="52" y="14"/>
                  </a:lnTo>
                  <a:lnTo>
                    <a:pt x="44" y="14"/>
                  </a:lnTo>
                  <a:lnTo>
                    <a:pt x="53" y="4"/>
                  </a:lnTo>
                  <a:lnTo>
                    <a:pt x="39" y="11"/>
                  </a:lnTo>
                  <a:lnTo>
                    <a:pt x="37" y="11"/>
                  </a:lnTo>
                  <a:lnTo>
                    <a:pt x="41" y="4"/>
                  </a:lnTo>
                  <a:lnTo>
                    <a:pt x="41" y="0"/>
                  </a:lnTo>
                  <a:lnTo>
                    <a:pt x="32" y="10"/>
                  </a:lnTo>
                  <a:lnTo>
                    <a:pt x="26" y="6"/>
                  </a:lnTo>
                  <a:lnTo>
                    <a:pt x="22" y="0"/>
                  </a:lnTo>
                  <a:lnTo>
                    <a:pt x="22" y="8"/>
                  </a:lnTo>
                  <a:lnTo>
                    <a:pt x="25" y="11"/>
                  </a:lnTo>
                  <a:lnTo>
                    <a:pt x="11" y="4"/>
                  </a:lnTo>
                  <a:lnTo>
                    <a:pt x="22" y="14"/>
                  </a:lnTo>
                  <a:lnTo>
                    <a:pt x="5" y="10"/>
                  </a:lnTo>
                  <a:lnTo>
                    <a:pt x="0" y="8"/>
                  </a:lnTo>
                  <a:lnTo>
                    <a:pt x="11" y="16"/>
                  </a:lnTo>
                  <a:lnTo>
                    <a:pt x="16" y="18"/>
                  </a:lnTo>
                  <a:lnTo>
                    <a:pt x="35" y="13"/>
                  </a:lnTo>
                  <a:lnTo>
                    <a:pt x="52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63" name="AutoShape 10">
            <a:extLst>
              <a:ext uri="{FF2B5EF4-FFF2-40B4-BE49-F238E27FC236}">
                <a16:creationId xmlns:a16="http://schemas.microsoft.com/office/drawing/2014/main" id="{6C1D65AE-A9D2-41C7-BDBF-E29EC9F1E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4457" y="2041733"/>
            <a:ext cx="438150" cy="330200"/>
          </a:xfrm>
          <a:prstGeom prst="upDownArrow">
            <a:avLst>
              <a:gd name="adj1" fmla="val 50000"/>
              <a:gd name="adj2" fmla="val 27884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64" name="Sprechblase: rechteckig mit abgerundeten Ecken 63">
            <a:extLst>
              <a:ext uri="{FF2B5EF4-FFF2-40B4-BE49-F238E27FC236}">
                <a16:creationId xmlns:a16="http://schemas.microsoft.com/office/drawing/2014/main" id="{B7FD1184-F654-4FDA-9956-98AE21DC4416}"/>
              </a:ext>
            </a:extLst>
          </p:cNvPr>
          <p:cNvSpPr/>
          <p:nvPr/>
        </p:nvSpPr>
        <p:spPr bwMode="auto">
          <a:xfrm>
            <a:off x="3429068" y="1443245"/>
            <a:ext cx="1412180" cy="711201"/>
          </a:xfrm>
          <a:prstGeom prst="wedgeRoundRectCallout">
            <a:avLst>
              <a:gd name="adj1" fmla="val -4562"/>
              <a:gd name="adj2" fmla="val 121499"/>
              <a:gd name="adj3" fmla="val 16667"/>
            </a:avLst>
          </a:prstGeom>
          <a:solidFill>
            <a:schemeClr val="tx1">
              <a:lumMod val="85000"/>
              <a:lumOff val="15000"/>
            </a:schemeClr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Pct val="65000"/>
              <a:buNone/>
              <a:tabLst/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Kanal (Netzwerk)</a:t>
            </a:r>
          </a:p>
        </p:txBody>
      </p:sp>
      <p:sp>
        <p:nvSpPr>
          <p:cNvPr id="71" name="Sprechblase: rechteckig mit abgerundeten Ecken 70">
            <a:extLst>
              <a:ext uri="{FF2B5EF4-FFF2-40B4-BE49-F238E27FC236}">
                <a16:creationId xmlns:a16="http://schemas.microsoft.com/office/drawing/2014/main" id="{BFECEEA8-E43C-40B9-B74D-64D6119BD4C1}"/>
              </a:ext>
            </a:extLst>
          </p:cNvPr>
          <p:cNvSpPr/>
          <p:nvPr/>
        </p:nvSpPr>
        <p:spPr>
          <a:xfrm>
            <a:off x="461237" y="1024941"/>
            <a:ext cx="2249490" cy="809624"/>
          </a:xfrm>
          <a:prstGeom prst="wedgeRoundRectCallout">
            <a:avLst>
              <a:gd name="adj1" fmla="val 29979"/>
              <a:gd name="adj2" fmla="val 110735"/>
              <a:gd name="adj3" fmla="val 16667"/>
            </a:avLst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buClr>
                <a:schemeClr val="tx1"/>
              </a:buClr>
              <a:buSzPct val="65000"/>
            </a:pPr>
            <a:r>
              <a:rPr lang="de-DE" sz="2000" dirty="0">
                <a:latin typeface="Arial Narrow" panose="020B0606020202030204" pitchFamily="34" charset="0"/>
              </a:rPr>
              <a:t>4</a:t>
            </a:r>
            <a:r>
              <a:rPr lang="de-DE" sz="2000" dirty="0">
                <a:solidFill>
                  <a:schemeClr val="tx1"/>
                </a:solidFill>
                <a:latin typeface="Arial Narrow" panose="020B0606020202030204" pitchFamily="34" charset="0"/>
              </a:rPr>
              <a:t>. Weitergabe durch berechtigten Nutzer</a:t>
            </a:r>
          </a:p>
        </p:txBody>
      </p:sp>
      <p:sp>
        <p:nvSpPr>
          <p:cNvPr id="72" name="Sprechblase: rechteckig mit abgerundeten Ecken 71">
            <a:extLst>
              <a:ext uri="{FF2B5EF4-FFF2-40B4-BE49-F238E27FC236}">
                <a16:creationId xmlns:a16="http://schemas.microsoft.com/office/drawing/2014/main" id="{0225C547-020A-4758-BC8D-A2EF8665DB31}"/>
              </a:ext>
            </a:extLst>
          </p:cNvPr>
          <p:cNvSpPr/>
          <p:nvPr/>
        </p:nvSpPr>
        <p:spPr>
          <a:xfrm>
            <a:off x="4608579" y="4745917"/>
            <a:ext cx="2637629" cy="809624"/>
          </a:xfrm>
          <a:prstGeom prst="wedgeRoundRectCallout">
            <a:avLst>
              <a:gd name="adj1" fmla="val -68257"/>
              <a:gd name="adj2" fmla="val -64559"/>
              <a:gd name="adj3" fmla="val 16667"/>
            </a:avLst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buClr>
                <a:schemeClr val="tx1"/>
              </a:buClr>
              <a:buSzPct val="65000"/>
            </a:pPr>
            <a:r>
              <a:rPr lang="de-DE" sz="2000" dirty="0">
                <a:solidFill>
                  <a:schemeClr val="tx1"/>
                </a:solidFill>
                <a:latin typeface="Arial Narrow" panose="020B0606020202030204" pitchFamily="34" charset="0"/>
              </a:rPr>
              <a:t>1. Beschaffung durch Ab-hören bei der Übertragung</a:t>
            </a:r>
          </a:p>
        </p:txBody>
      </p:sp>
      <p:sp>
        <p:nvSpPr>
          <p:cNvPr id="73" name="Sprechblase: rechteckig mit abgerundeten Ecken 72">
            <a:extLst>
              <a:ext uri="{FF2B5EF4-FFF2-40B4-BE49-F238E27FC236}">
                <a16:creationId xmlns:a16="http://schemas.microsoft.com/office/drawing/2014/main" id="{5B7F1803-61CD-4E98-905C-E89D052CCB25}"/>
              </a:ext>
            </a:extLst>
          </p:cNvPr>
          <p:cNvSpPr/>
          <p:nvPr/>
        </p:nvSpPr>
        <p:spPr>
          <a:xfrm>
            <a:off x="486637" y="3055070"/>
            <a:ext cx="2065337" cy="809624"/>
          </a:xfrm>
          <a:prstGeom prst="wedgeRoundRectCallout">
            <a:avLst>
              <a:gd name="adj1" fmla="val 34048"/>
              <a:gd name="adj2" fmla="val 90736"/>
              <a:gd name="adj3" fmla="val 16667"/>
            </a:avLst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buClr>
                <a:schemeClr val="tx1"/>
              </a:buClr>
              <a:buSzPct val="65000"/>
            </a:pPr>
            <a:r>
              <a:rPr lang="de-DE" sz="2000" dirty="0">
                <a:latin typeface="Arial Narrow" panose="020B0606020202030204" pitchFamily="34" charset="0"/>
              </a:rPr>
              <a:t>3</a:t>
            </a:r>
            <a:r>
              <a:rPr lang="de-DE" sz="2000" dirty="0">
                <a:solidFill>
                  <a:schemeClr val="tx1"/>
                </a:solidFill>
                <a:latin typeface="Arial Narrow" panose="020B0606020202030204" pitchFamily="34" charset="0"/>
              </a:rPr>
              <a:t>. Zugriff unter Um-</a:t>
            </a:r>
            <a:r>
              <a:rPr lang="de-DE" sz="2000" dirty="0" err="1">
                <a:solidFill>
                  <a:schemeClr val="tx1"/>
                </a:solidFill>
                <a:latin typeface="Arial Narrow" panose="020B0606020202030204" pitchFamily="34" charset="0"/>
              </a:rPr>
              <a:t>gehung</a:t>
            </a:r>
            <a:r>
              <a:rPr lang="de-DE" sz="2000" dirty="0">
                <a:solidFill>
                  <a:schemeClr val="tx1"/>
                </a:solidFill>
                <a:latin typeface="Arial Narrow" panose="020B0606020202030204" pitchFamily="34" charset="0"/>
              </a:rPr>
              <a:t> des Kanals</a:t>
            </a:r>
          </a:p>
        </p:txBody>
      </p:sp>
      <p:sp>
        <p:nvSpPr>
          <p:cNvPr id="75" name="Sprechblase: rechteckig mit abgerundeten Ecken 74">
            <a:extLst>
              <a:ext uri="{FF2B5EF4-FFF2-40B4-BE49-F238E27FC236}">
                <a16:creationId xmlns:a16="http://schemas.microsoft.com/office/drawing/2014/main" id="{39881F9C-4A90-4C66-9DB0-FDBA3B2E1AA4}"/>
              </a:ext>
            </a:extLst>
          </p:cNvPr>
          <p:cNvSpPr/>
          <p:nvPr/>
        </p:nvSpPr>
        <p:spPr>
          <a:xfrm>
            <a:off x="483461" y="4740483"/>
            <a:ext cx="2366169" cy="809624"/>
          </a:xfrm>
          <a:prstGeom prst="wedgeRoundRectCallout">
            <a:avLst>
              <a:gd name="adj1" fmla="val 67241"/>
              <a:gd name="adj2" fmla="val -57500"/>
              <a:gd name="adj3" fmla="val 16667"/>
            </a:avLst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buClr>
                <a:schemeClr val="tx1"/>
              </a:buClr>
              <a:buSzPct val="65000"/>
            </a:pPr>
            <a:r>
              <a:rPr lang="de-DE" sz="2000" dirty="0">
                <a:solidFill>
                  <a:schemeClr val="tx1"/>
                </a:solidFill>
                <a:latin typeface="Arial Narrow" panose="020B0606020202030204" pitchFamily="34" charset="0"/>
              </a:rPr>
              <a:t>2. Beschaffung am (</a:t>
            </a:r>
            <a:r>
              <a:rPr lang="de-DE" sz="2000" dirty="0" err="1">
                <a:latin typeface="Arial Narrow" panose="020B0606020202030204" pitchFamily="34" charset="0"/>
              </a:rPr>
              <a:t>tem-porären</a:t>
            </a:r>
            <a:r>
              <a:rPr lang="de-DE" sz="2000" dirty="0">
                <a:latin typeface="Arial Narrow" panose="020B0606020202030204" pitchFamily="34" charset="0"/>
              </a:rPr>
              <a:t>) Speicherort</a:t>
            </a:r>
            <a:endParaRPr lang="de-DE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7C0DCAE1-6BC9-4D4F-8D2E-7EB1DC96CCF8}"/>
              </a:ext>
            </a:extLst>
          </p:cNvPr>
          <p:cNvSpPr/>
          <p:nvPr/>
        </p:nvSpPr>
        <p:spPr>
          <a:xfrm>
            <a:off x="461237" y="5903326"/>
            <a:ext cx="4174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13: Grenzen der Zugriffskontrolle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575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FF2B5EF4-FFF2-40B4-BE49-F238E27FC236}">
                <a16:creationId xmlns:a16="http://schemas.microsoft.com/office/drawing/2014/main" id="{3F23B4FC-8589-40F2-9E1E-6D89A51FAF13}"/>
              </a:ext>
            </a:extLst>
          </p:cNvPr>
          <p:cNvSpPr/>
          <p:nvPr/>
        </p:nvSpPr>
        <p:spPr>
          <a:xfrm>
            <a:off x="539551" y="4539258"/>
            <a:ext cx="81770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14: Access-Control-Matrix und Andeutung der vier Vereinfachungen (siehe Text</a:t>
            </a:r>
            <a:endParaRPr lang="de-DE" dirty="0">
              <a:latin typeface="Arial Narrow" panose="020B0606020202030204" pitchFamily="34" charset="0"/>
            </a:endParaRPr>
          </a:p>
        </p:txBody>
      </p:sp>
      <p:graphicFrame>
        <p:nvGraphicFramePr>
          <p:cNvPr id="10" name="Group 4">
            <a:extLst>
              <a:ext uri="{FF2B5EF4-FFF2-40B4-BE49-F238E27FC236}">
                <a16:creationId xmlns:a16="http://schemas.microsoft.com/office/drawing/2014/main" id="{4056986D-CA44-47E9-9404-E908A9199C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8674"/>
              </p:ext>
            </p:extLst>
          </p:nvPr>
        </p:nvGraphicFramePr>
        <p:xfrm>
          <a:off x="1302372" y="2082800"/>
          <a:ext cx="4584700" cy="1998664"/>
        </p:xfrm>
        <a:graphic>
          <a:graphicData uri="http://schemas.openxmlformats.org/drawingml/2006/table">
            <a:tbl>
              <a:tblPr/>
              <a:tblGrid>
                <a:gridCol w="1147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4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6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6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Objekt 1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Objekt 2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Objekt 3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Subjekt 1</a:t>
                      </a:r>
                    </a:p>
                  </a:txBody>
                  <a:tcPr marL="0" marR="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Subjekt 2</a:t>
                      </a:r>
                    </a:p>
                  </a:txBody>
                  <a:tcPr marL="0" marR="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Subjekt 3</a:t>
                      </a:r>
                    </a:p>
                  </a:txBody>
                  <a:tcPr marL="0" marR="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AutoShape 31">
            <a:extLst>
              <a:ext uri="{FF2B5EF4-FFF2-40B4-BE49-F238E27FC236}">
                <a16:creationId xmlns:a16="http://schemas.microsoft.com/office/drawing/2014/main" id="{123619CE-C0D2-42A8-8673-844201EC080C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932859" y="1186482"/>
            <a:ext cx="469900" cy="1146175"/>
          </a:xfrm>
          <a:prstGeom prst="homePlate">
            <a:avLst>
              <a:gd name="adj" fmla="val 25000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rot="10800000" vert="eaVert"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2" name="AutoShape 32">
            <a:extLst>
              <a:ext uri="{FF2B5EF4-FFF2-40B4-BE49-F238E27FC236}">
                <a16:creationId xmlns:a16="http://schemas.microsoft.com/office/drawing/2014/main" id="{89142718-7389-40DE-9FDB-B14EEEE8264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735549" y="3130498"/>
            <a:ext cx="2531901" cy="396000"/>
          </a:xfrm>
          <a:prstGeom prst="homePlate">
            <a:avLst>
              <a:gd name="adj" fmla="val 32302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4" name="AutoShape 33">
            <a:extLst>
              <a:ext uri="{FF2B5EF4-FFF2-40B4-BE49-F238E27FC236}">
                <a16:creationId xmlns:a16="http://schemas.microsoft.com/office/drawing/2014/main" id="{32483469-CB9F-40B5-95A3-4770668E194D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90403" y="2618582"/>
            <a:ext cx="744537" cy="927100"/>
          </a:xfrm>
          <a:custGeom>
            <a:avLst/>
            <a:gdLst>
              <a:gd name="G0" fmla="+- 3984 0 0"/>
              <a:gd name="G1" fmla="+- -11795538 0 0"/>
              <a:gd name="G2" fmla="+- 0 0 -11795538"/>
              <a:gd name="T0" fmla="*/ 0 256 1"/>
              <a:gd name="T1" fmla="*/ 180 256 1"/>
              <a:gd name="G3" fmla="+- -11795538 T0 T1"/>
              <a:gd name="T2" fmla="*/ 0 256 1"/>
              <a:gd name="T3" fmla="*/ 90 256 1"/>
              <a:gd name="G4" fmla="+- -11795538 T2 T3"/>
              <a:gd name="G5" fmla="*/ G4 2 1"/>
              <a:gd name="T4" fmla="*/ 90 256 1"/>
              <a:gd name="T5" fmla="*/ 0 256 1"/>
              <a:gd name="G6" fmla="+- -11795538 T4 T5"/>
              <a:gd name="G7" fmla="*/ G6 2 1"/>
              <a:gd name="G8" fmla="abs -1179553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3984"/>
              <a:gd name="G18" fmla="*/ 3984 1 2"/>
              <a:gd name="G19" fmla="+- G18 5400 0"/>
              <a:gd name="G20" fmla="cos G19 -11795538"/>
              <a:gd name="G21" fmla="sin G19 -11795538"/>
              <a:gd name="G22" fmla="+- G20 10800 0"/>
              <a:gd name="G23" fmla="+- G21 10800 0"/>
              <a:gd name="G24" fmla="+- 10800 0 G20"/>
              <a:gd name="G25" fmla="+- 3984 10800 0"/>
              <a:gd name="G26" fmla="?: G9 G17 G25"/>
              <a:gd name="G27" fmla="?: G9 0 21600"/>
              <a:gd name="G28" fmla="cos 10800 -11795538"/>
              <a:gd name="G29" fmla="sin 10800 -11795538"/>
              <a:gd name="G30" fmla="sin 3984 -11795538"/>
              <a:gd name="G31" fmla="+- G28 10800 0"/>
              <a:gd name="G32" fmla="+- G29 10800 0"/>
              <a:gd name="G33" fmla="+- G30 10800 0"/>
              <a:gd name="G34" fmla="?: G4 0 G31"/>
              <a:gd name="G35" fmla="?: -11795538 G34 0"/>
              <a:gd name="G36" fmla="?: G6 G35 G31"/>
              <a:gd name="G37" fmla="+- 21600 0 G36"/>
              <a:gd name="G38" fmla="?: G4 0 G33"/>
              <a:gd name="G39" fmla="?: -1179553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3408 w 21600"/>
              <a:gd name="T15" fmla="*/ 10798 h 21600"/>
              <a:gd name="T16" fmla="*/ 10800 w 21600"/>
              <a:gd name="T17" fmla="*/ 6816 h 21600"/>
              <a:gd name="T18" fmla="*/ 18192 w 21600"/>
              <a:gd name="T19" fmla="*/ 1079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6816" y="10799"/>
                </a:moveTo>
                <a:cubicBezTo>
                  <a:pt x="6816" y="8599"/>
                  <a:pt x="8600" y="6815"/>
                  <a:pt x="10800" y="6816"/>
                </a:cubicBezTo>
                <a:cubicBezTo>
                  <a:pt x="12999" y="6816"/>
                  <a:pt x="14783" y="8599"/>
                  <a:pt x="14783" y="10799"/>
                </a:cubicBezTo>
                <a:lnTo>
                  <a:pt x="21599" y="10797"/>
                </a:lnTo>
                <a:cubicBezTo>
                  <a:pt x="21598" y="4833"/>
                  <a:pt x="16763" y="-1"/>
                  <a:pt x="10799" y="0"/>
                </a:cubicBezTo>
                <a:cubicBezTo>
                  <a:pt x="4836" y="0"/>
                  <a:pt x="1" y="4833"/>
                  <a:pt x="0" y="107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1  </a:t>
            </a:r>
          </a:p>
        </p:txBody>
      </p:sp>
      <p:sp>
        <p:nvSpPr>
          <p:cNvPr id="15" name="AutoShape 34">
            <a:extLst>
              <a:ext uri="{FF2B5EF4-FFF2-40B4-BE49-F238E27FC236}">
                <a16:creationId xmlns:a16="http://schemas.microsoft.com/office/drawing/2014/main" id="{BFE4A49D-18D5-48BF-80B1-3EA19CECB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3629715"/>
            <a:ext cx="646113" cy="396000"/>
          </a:xfrm>
          <a:prstGeom prst="homePlate">
            <a:avLst>
              <a:gd name="adj" fmla="val 32302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4</a:t>
            </a: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22183122-B5F7-44CC-8652-E385CCA209E0}"/>
              </a:ext>
            </a:extLst>
          </p:cNvPr>
          <p:cNvSpPr txBox="1"/>
          <p:nvPr/>
        </p:nvSpPr>
        <p:spPr>
          <a:xfrm>
            <a:off x="6421357" y="1606809"/>
            <a:ext cx="210269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Legende:</a:t>
            </a:r>
          </a:p>
          <a:p>
            <a:r>
              <a:rPr lang="de-DE" dirty="0">
                <a:latin typeface="Arial Narrow" panose="020B0606020202030204" pitchFamily="34" charset="0"/>
              </a:rPr>
              <a:t>1: Gruppenkonzept</a:t>
            </a:r>
          </a:p>
          <a:p>
            <a:r>
              <a:rPr lang="de-DE" dirty="0">
                <a:latin typeface="Arial Narrow" panose="020B0606020202030204" pitchFamily="34" charset="0"/>
              </a:rPr>
              <a:t>2: Rollenkonzept</a:t>
            </a:r>
          </a:p>
          <a:p>
            <a:r>
              <a:rPr lang="de-DE" dirty="0">
                <a:latin typeface="Arial Narrow" panose="020B0606020202030204" pitchFamily="34" charset="0"/>
              </a:rPr>
              <a:t>3: Access-Control Lists</a:t>
            </a:r>
          </a:p>
          <a:p>
            <a:r>
              <a:rPr lang="de-DE" dirty="0">
                <a:latin typeface="Arial Narrow" panose="020B0606020202030204" pitchFamily="34" charset="0"/>
              </a:rPr>
              <a:t>4: </a:t>
            </a:r>
            <a:r>
              <a:rPr lang="de-DE" dirty="0" err="1">
                <a:latin typeface="Arial Narrow" panose="020B0606020202030204" pitchFamily="34" charset="0"/>
              </a:rPr>
              <a:t>Capabilities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0D09362-B3CF-49A3-AACF-181A58183739}"/>
              </a:ext>
            </a:extLst>
          </p:cNvPr>
          <p:cNvSpPr txBox="1"/>
          <p:nvPr/>
        </p:nvSpPr>
        <p:spPr>
          <a:xfrm>
            <a:off x="539551" y="1606809"/>
            <a:ext cx="1991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Zugriffskontrollmatrix </a:t>
            </a:r>
          </a:p>
        </p:txBody>
      </p:sp>
    </p:spTree>
    <p:extLst>
      <p:ext uri="{BB962C8B-B14F-4D97-AF65-F5344CB8AC3E}">
        <p14:creationId xmlns:p14="http://schemas.microsoft.com/office/powerpoint/2010/main" val="1080626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6">
            <a:extLst>
              <a:ext uri="{FF2B5EF4-FFF2-40B4-BE49-F238E27FC236}">
                <a16:creationId xmlns:a16="http://schemas.microsoft.com/office/drawing/2014/main" id="{D0E33479-6B7D-4680-9A47-000E53FECD8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329621" y="2757955"/>
            <a:ext cx="728663" cy="377825"/>
          </a:xfrm>
          <a:prstGeom prst="rightArrow">
            <a:avLst>
              <a:gd name="adj1" fmla="val 58824"/>
              <a:gd name="adj2" fmla="val 101259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1" name="AutoShape 47">
            <a:extLst>
              <a:ext uri="{FF2B5EF4-FFF2-40B4-BE49-F238E27FC236}">
                <a16:creationId xmlns:a16="http://schemas.microsoft.com/office/drawing/2014/main" id="{A832A862-8B91-48EA-9BE1-5463622346D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329621" y="2284880"/>
            <a:ext cx="728663" cy="377825"/>
          </a:xfrm>
          <a:prstGeom prst="rightArrow">
            <a:avLst>
              <a:gd name="adj1" fmla="val 58824"/>
              <a:gd name="adj2" fmla="val 101259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b</a:t>
            </a:r>
          </a:p>
        </p:txBody>
      </p:sp>
      <p:sp>
        <p:nvSpPr>
          <p:cNvPr id="12" name="AutoShape 48">
            <a:extLst>
              <a:ext uri="{FF2B5EF4-FFF2-40B4-BE49-F238E27FC236}">
                <a16:creationId xmlns:a16="http://schemas.microsoft.com/office/drawing/2014/main" id="{BD2D6659-4177-4C3E-95BD-85F6E395981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329621" y="1770530"/>
            <a:ext cx="728663" cy="377825"/>
          </a:xfrm>
          <a:prstGeom prst="rightArrow">
            <a:avLst>
              <a:gd name="adj1" fmla="val 58824"/>
              <a:gd name="adj2" fmla="val 101259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A3C36356-B8FA-47E1-AB4B-F75D5A93FA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983001"/>
              </p:ext>
            </p:extLst>
          </p:nvPr>
        </p:nvGraphicFramePr>
        <p:xfrm>
          <a:off x="596693" y="1264453"/>
          <a:ext cx="1147763" cy="1998664"/>
        </p:xfrm>
        <a:graphic>
          <a:graphicData uri="http://schemas.openxmlformats.org/drawingml/2006/table">
            <a:tbl>
              <a:tblPr/>
              <a:tblGrid>
                <a:gridCol w="1147763">
                  <a:extLst>
                    <a:ext uri="{9D8B030D-6E8A-4147-A177-3AD203B41FA5}">
                      <a16:colId xmlns:a16="http://schemas.microsoft.com/office/drawing/2014/main" val="397702191"/>
                    </a:ext>
                  </a:extLst>
                </a:gridCol>
              </a:tblGrid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Subjekt 1</a:t>
                      </a:r>
                    </a:p>
                  </a:txBody>
                  <a:tcPr marL="0" marR="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0860363"/>
                  </a:ext>
                </a:extLst>
              </a:tr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Subjekt 2</a:t>
                      </a:r>
                    </a:p>
                  </a:txBody>
                  <a:tcPr marL="0" marR="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572874"/>
                  </a:ext>
                </a:extLst>
              </a:tr>
              <a:tr h="498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Subjekt 3</a:t>
                      </a:r>
                    </a:p>
                  </a:txBody>
                  <a:tcPr marL="0" marR="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8793325"/>
                  </a:ext>
                </a:extLst>
              </a:tr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Subjekt 4</a:t>
                      </a:r>
                    </a:p>
                  </a:txBody>
                  <a:tcPr marL="0" marR="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1859285"/>
                  </a:ext>
                </a:extLst>
              </a:tr>
            </a:tbl>
          </a:graphicData>
        </a:graphic>
      </p:graphicFrame>
      <p:graphicFrame>
        <p:nvGraphicFramePr>
          <p:cNvPr id="9" name="Group 4">
            <a:extLst>
              <a:ext uri="{FF2B5EF4-FFF2-40B4-BE49-F238E27FC236}">
                <a16:creationId xmlns:a16="http://schemas.microsoft.com/office/drawing/2014/main" id="{FC9956E8-FDAA-4C2B-9CFF-BB2D9E5322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489136"/>
              </p:ext>
            </p:extLst>
          </p:nvPr>
        </p:nvGraphicFramePr>
        <p:xfrm>
          <a:off x="3058284" y="1221255"/>
          <a:ext cx="5121275" cy="1998664"/>
        </p:xfrm>
        <a:graphic>
          <a:graphicData uri="http://schemas.openxmlformats.org/drawingml/2006/table">
            <a:tbl>
              <a:tblPr/>
              <a:tblGrid>
                <a:gridCol w="1195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8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8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Obj. 1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Obj. 2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Obj. 3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Obj. 4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Obj. 5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Rolle 1</a:t>
                      </a:r>
                    </a:p>
                  </a:txBody>
                  <a:tcPr marL="0" marR="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Rolle 2</a:t>
                      </a:r>
                    </a:p>
                  </a:txBody>
                  <a:tcPr marL="0" marR="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Rolle 3</a:t>
                      </a:r>
                    </a:p>
                  </a:txBody>
                  <a:tcPr marL="0" marR="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15" name="AutoShape 52">
            <a:extLst>
              <a:ext uri="{FF2B5EF4-FFF2-40B4-BE49-F238E27FC236}">
                <a16:creationId xmlns:a16="http://schemas.microsoft.com/office/drawing/2014/main" id="{10EC03F3-0435-42BC-958C-C936C76A1010}"/>
              </a:ext>
            </a:extLst>
          </p:cNvPr>
          <p:cNvCxnSpPr>
            <a:cxnSpLocks noChangeShapeType="1"/>
            <a:endCxn id="12" idx="3"/>
          </p:cNvCxnSpPr>
          <p:nvPr/>
        </p:nvCxnSpPr>
        <p:spPr bwMode="auto">
          <a:xfrm flipV="1">
            <a:off x="1744456" y="1959443"/>
            <a:ext cx="585165" cy="76054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 type="stealth" w="lg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AutoShape 53">
            <a:extLst>
              <a:ext uri="{FF2B5EF4-FFF2-40B4-BE49-F238E27FC236}">
                <a16:creationId xmlns:a16="http://schemas.microsoft.com/office/drawing/2014/main" id="{DE343BB8-9E13-4B91-A2ED-7E0ABB43E429}"/>
              </a:ext>
            </a:extLst>
          </p:cNvPr>
          <p:cNvCxnSpPr>
            <a:cxnSpLocks noChangeShapeType="1"/>
            <a:endCxn id="11" idx="3"/>
          </p:cNvCxnSpPr>
          <p:nvPr/>
        </p:nvCxnSpPr>
        <p:spPr bwMode="auto">
          <a:xfrm flipV="1">
            <a:off x="1744456" y="2473793"/>
            <a:ext cx="585165" cy="28866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 type="stealth" w="lg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AutoShape 54">
            <a:extLst>
              <a:ext uri="{FF2B5EF4-FFF2-40B4-BE49-F238E27FC236}">
                <a16:creationId xmlns:a16="http://schemas.microsoft.com/office/drawing/2014/main" id="{A945D3E3-9BE9-468A-B87A-8A14FB0A53B5}"/>
              </a:ext>
            </a:extLst>
          </p:cNvPr>
          <p:cNvCxnSpPr>
            <a:cxnSpLocks noChangeShapeType="1"/>
            <a:endCxn id="11" idx="3"/>
          </p:cNvCxnSpPr>
          <p:nvPr/>
        </p:nvCxnSpPr>
        <p:spPr bwMode="auto">
          <a:xfrm flipV="1">
            <a:off x="1744456" y="2473793"/>
            <a:ext cx="585165" cy="51435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 type="stealth" w="lg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AutoShape 55">
            <a:extLst>
              <a:ext uri="{FF2B5EF4-FFF2-40B4-BE49-F238E27FC236}">
                <a16:creationId xmlns:a16="http://schemas.microsoft.com/office/drawing/2014/main" id="{18629E56-F1E7-4E48-90BC-AFAD4FBD8AB3}"/>
              </a:ext>
            </a:extLst>
          </p:cNvPr>
          <p:cNvCxnSpPr>
            <a:cxnSpLocks noChangeShapeType="1"/>
            <a:endCxn id="10" idx="3"/>
          </p:cNvCxnSpPr>
          <p:nvPr/>
        </p:nvCxnSpPr>
        <p:spPr bwMode="auto">
          <a:xfrm flipV="1">
            <a:off x="1744456" y="2946868"/>
            <a:ext cx="585165" cy="41276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 type="stealth" w="lg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AutoShape 32">
            <a:extLst>
              <a:ext uri="{FF2B5EF4-FFF2-40B4-BE49-F238E27FC236}">
                <a16:creationId xmlns:a16="http://schemas.microsoft.com/office/drawing/2014/main" id="{F2E572DE-0BC4-4328-92DE-003A528AB26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075687" y="2268953"/>
            <a:ext cx="3038784" cy="396000"/>
          </a:xfrm>
          <a:prstGeom prst="homePlate">
            <a:avLst>
              <a:gd name="adj" fmla="val 32302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a</a:t>
            </a:r>
          </a:p>
        </p:txBody>
      </p:sp>
      <p:cxnSp>
        <p:nvCxnSpPr>
          <p:cNvPr id="29" name="AutoShape 52">
            <a:extLst>
              <a:ext uri="{FF2B5EF4-FFF2-40B4-BE49-F238E27FC236}">
                <a16:creationId xmlns:a16="http://schemas.microsoft.com/office/drawing/2014/main" id="{EB7A8F21-68C2-4958-A94F-03581BDC6C05}"/>
              </a:ext>
            </a:extLst>
          </p:cNvPr>
          <p:cNvCxnSpPr>
            <a:cxnSpLocks noChangeShapeType="1"/>
            <a:endCxn id="12" idx="3"/>
          </p:cNvCxnSpPr>
          <p:nvPr/>
        </p:nvCxnSpPr>
        <p:spPr bwMode="auto">
          <a:xfrm>
            <a:off x="1744456" y="1495557"/>
            <a:ext cx="585165" cy="463886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 type="stealth" w="lg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AutoShape 52">
            <a:extLst>
              <a:ext uri="{FF2B5EF4-FFF2-40B4-BE49-F238E27FC236}">
                <a16:creationId xmlns:a16="http://schemas.microsoft.com/office/drawing/2014/main" id="{D9BB1F54-5901-4839-A7C9-5A99CDB1BC26}"/>
              </a:ext>
            </a:extLst>
          </p:cNvPr>
          <p:cNvCxnSpPr>
            <a:cxnSpLocks noChangeShapeType="1"/>
            <a:endCxn id="11" idx="3"/>
          </p:cNvCxnSpPr>
          <p:nvPr/>
        </p:nvCxnSpPr>
        <p:spPr bwMode="auto">
          <a:xfrm>
            <a:off x="1744456" y="2019746"/>
            <a:ext cx="585165" cy="45404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 type="stealth" w="lg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echteck 1">
            <a:extLst>
              <a:ext uri="{FF2B5EF4-FFF2-40B4-BE49-F238E27FC236}">
                <a16:creationId xmlns:a16="http://schemas.microsoft.com/office/drawing/2014/main" id="{85D0DD52-D97D-44BA-9DE0-FFC0B8C050DD}"/>
              </a:ext>
            </a:extLst>
          </p:cNvPr>
          <p:cNvSpPr/>
          <p:nvPr/>
        </p:nvSpPr>
        <p:spPr>
          <a:xfrm>
            <a:off x="503687" y="3812392"/>
            <a:ext cx="7610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15: Veranschaulichung des Rollenkonzepts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805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Freeform 61">
            <a:extLst>
              <a:ext uri="{FF2B5EF4-FFF2-40B4-BE49-F238E27FC236}">
                <a16:creationId xmlns:a16="http://schemas.microsoft.com/office/drawing/2014/main" id="{E5BEFB17-196F-4AFC-B605-52BF35B77B46}"/>
              </a:ext>
            </a:extLst>
          </p:cNvPr>
          <p:cNvSpPr>
            <a:spLocks/>
          </p:cNvSpPr>
          <p:nvPr/>
        </p:nvSpPr>
        <p:spPr bwMode="auto">
          <a:xfrm>
            <a:off x="6296430" y="4199298"/>
            <a:ext cx="1049784" cy="1008140"/>
          </a:xfrm>
          <a:custGeom>
            <a:avLst/>
            <a:gdLst>
              <a:gd name="T0" fmla="*/ 1049 w 1051"/>
              <a:gd name="T1" fmla="*/ 580 h 1051"/>
              <a:gd name="T2" fmla="*/ 1028 w 1051"/>
              <a:gd name="T3" fmla="*/ 682 h 1051"/>
              <a:gd name="T4" fmla="*/ 988 w 1051"/>
              <a:gd name="T5" fmla="*/ 776 h 1051"/>
              <a:gd name="T6" fmla="*/ 931 w 1051"/>
              <a:gd name="T7" fmla="*/ 860 h 1051"/>
              <a:gd name="T8" fmla="*/ 860 w 1051"/>
              <a:gd name="T9" fmla="*/ 931 h 1051"/>
              <a:gd name="T10" fmla="*/ 776 w 1051"/>
              <a:gd name="T11" fmla="*/ 988 h 1051"/>
              <a:gd name="T12" fmla="*/ 682 w 1051"/>
              <a:gd name="T13" fmla="*/ 1028 h 1051"/>
              <a:gd name="T14" fmla="*/ 580 w 1051"/>
              <a:gd name="T15" fmla="*/ 1049 h 1051"/>
              <a:gd name="T16" fmla="*/ 472 w 1051"/>
              <a:gd name="T17" fmla="*/ 1049 h 1051"/>
              <a:gd name="T18" fmla="*/ 369 w 1051"/>
              <a:gd name="T19" fmla="*/ 1028 h 1051"/>
              <a:gd name="T20" fmla="*/ 276 w 1051"/>
              <a:gd name="T21" fmla="*/ 988 h 1051"/>
              <a:gd name="T22" fmla="*/ 191 w 1051"/>
              <a:gd name="T23" fmla="*/ 931 h 1051"/>
              <a:gd name="T24" fmla="*/ 120 w 1051"/>
              <a:gd name="T25" fmla="*/ 860 h 1051"/>
              <a:gd name="T26" fmla="*/ 64 w 1051"/>
              <a:gd name="T27" fmla="*/ 776 h 1051"/>
              <a:gd name="T28" fmla="*/ 23 w 1051"/>
              <a:gd name="T29" fmla="*/ 682 h 1051"/>
              <a:gd name="T30" fmla="*/ 2 w 1051"/>
              <a:gd name="T31" fmla="*/ 580 h 1051"/>
              <a:gd name="T32" fmla="*/ 2 w 1051"/>
              <a:gd name="T33" fmla="*/ 471 h 1051"/>
              <a:gd name="T34" fmla="*/ 23 w 1051"/>
              <a:gd name="T35" fmla="*/ 369 h 1051"/>
              <a:gd name="T36" fmla="*/ 64 w 1051"/>
              <a:gd name="T37" fmla="*/ 275 h 1051"/>
              <a:gd name="T38" fmla="*/ 120 w 1051"/>
              <a:gd name="T39" fmla="*/ 191 h 1051"/>
              <a:gd name="T40" fmla="*/ 191 w 1051"/>
              <a:gd name="T41" fmla="*/ 120 h 1051"/>
              <a:gd name="T42" fmla="*/ 276 w 1051"/>
              <a:gd name="T43" fmla="*/ 63 h 1051"/>
              <a:gd name="T44" fmla="*/ 369 w 1051"/>
              <a:gd name="T45" fmla="*/ 23 h 1051"/>
              <a:gd name="T46" fmla="*/ 472 w 1051"/>
              <a:gd name="T47" fmla="*/ 2 h 1051"/>
              <a:gd name="T48" fmla="*/ 580 w 1051"/>
              <a:gd name="T49" fmla="*/ 2 h 1051"/>
              <a:gd name="T50" fmla="*/ 682 w 1051"/>
              <a:gd name="T51" fmla="*/ 23 h 1051"/>
              <a:gd name="T52" fmla="*/ 776 w 1051"/>
              <a:gd name="T53" fmla="*/ 63 h 1051"/>
              <a:gd name="T54" fmla="*/ 860 w 1051"/>
              <a:gd name="T55" fmla="*/ 120 h 1051"/>
              <a:gd name="T56" fmla="*/ 931 w 1051"/>
              <a:gd name="T57" fmla="*/ 191 h 1051"/>
              <a:gd name="T58" fmla="*/ 988 w 1051"/>
              <a:gd name="T59" fmla="*/ 275 h 1051"/>
              <a:gd name="T60" fmla="*/ 1028 w 1051"/>
              <a:gd name="T61" fmla="*/ 369 h 1051"/>
              <a:gd name="T62" fmla="*/ 1049 w 1051"/>
              <a:gd name="T63" fmla="*/ 47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51" h="1051">
                <a:moveTo>
                  <a:pt x="1051" y="526"/>
                </a:moveTo>
                <a:lnTo>
                  <a:pt x="1049" y="580"/>
                </a:lnTo>
                <a:lnTo>
                  <a:pt x="1041" y="632"/>
                </a:lnTo>
                <a:lnTo>
                  <a:pt x="1028" y="682"/>
                </a:lnTo>
                <a:lnTo>
                  <a:pt x="1010" y="731"/>
                </a:lnTo>
                <a:lnTo>
                  <a:pt x="988" y="776"/>
                </a:lnTo>
                <a:lnTo>
                  <a:pt x="961" y="819"/>
                </a:lnTo>
                <a:lnTo>
                  <a:pt x="931" y="860"/>
                </a:lnTo>
                <a:lnTo>
                  <a:pt x="898" y="897"/>
                </a:lnTo>
                <a:lnTo>
                  <a:pt x="860" y="931"/>
                </a:lnTo>
                <a:lnTo>
                  <a:pt x="820" y="961"/>
                </a:lnTo>
                <a:lnTo>
                  <a:pt x="776" y="988"/>
                </a:lnTo>
                <a:lnTo>
                  <a:pt x="731" y="1010"/>
                </a:lnTo>
                <a:lnTo>
                  <a:pt x="682" y="1028"/>
                </a:lnTo>
                <a:lnTo>
                  <a:pt x="632" y="1041"/>
                </a:lnTo>
                <a:lnTo>
                  <a:pt x="580" y="1049"/>
                </a:lnTo>
                <a:lnTo>
                  <a:pt x="526" y="1051"/>
                </a:lnTo>
                <a:lnTo>
                  <a:pt x="472" y="1049"/>
                </a:lnTo>
                <a:lnTo>
                  <a:pt x="420" y="1041"/>
                </a:lnTo>
                <a:lnTo>
                  <a:pt x="369" y="1028"/>
                </a:lnTo>
                <a:lnTo>
                  <a:pt x="321" y="1010"/>
                </a:lnTo>
                <a:lnTo>
                  <a:pt x="276" y="988"/>
                </a:lnTo>
                <a:lnTo>
                  <a:pt x="232" y="961"/>
                </a:lnTo>
                <a:lnTo>
                  <a:pt x="191" y="931"/>
                </a:lnTo>
                <a:lnTo>
                  <a:pt x="155" y="897"/>
                </a:lnTo>
                <a:lnTo>
                  <a:pt x="120" y="860"/>
                </a:lnTo>
                <a:lnTo>
                  <a:pt x="90" y="819"/>
                </a:lnTo>
                <a:lnTo>
                  <a:pt x="64" y="776"/>
                </a:lnTo>
                <a:lnTo>
                  <a:pt x="42" y="731"/>
                </a:lnTo>
                <a:lnTo>
                  <a:pt x="23" y="682"/>
                </a:lnTo>
                <a:lnTo>
                  <a:pt x="10" y="632"/>
                </a:lnTo>
                <a:lnTo>
                  <a:pt x="2" y="580"/>
                </a:lnTo>
                <a:lnTo>
                  <a:pt x="0" y="526"/>
                </a:lnTo>
                <a:lnTo>
                  <a:pt x="2" y="471"/>
                </a:lnTo>
                <a:lnTo>
                  <a:pt x="10" y="419"/>
                </a:lnTo>
                <a:lnTo>
                  <a:pt x="23" y="369"/>
                </a:lnTo>
                <a:lnTo>
                  <a:pt x="42" y="320"/>
                </a:lnTo>
                <a:lnTo>
                  <a:pt x="64" y="275"/>
                </a:lnTo>
                <a:lnTo>
                  <a:pt x="90" y="232"/>
                </a:lnTo>
                <a:lnTo>
                  <a:pt x="120" y="191"/>
                </a:lnTo>
                <a:lnTo>
                  <a:pt x="155" y="153"/>
                </a:lnTo>
                <a:lnTo>
                  <a:pt x="191" y="120"/>
                </a:lnTo>
                <a:lnTo>
                  <a:pt x="232" y="90"/>
                </a:lnTo>
                <a:lnTo>
                  <a:pt x="276" y="63"/>
                </a:lnTo>
                <a:lnTo>
                  <a:pt x="321" y="41"/>
                </a:lnTo>
                <a:lnTo>
                  <a:pt x="369" y="23"/>
                </a:lnTo>
                <a:lnTo>
                  <a:pt x="420" y="10"/>
                </a:lnTo>
                <a:lnTo>
                  <a:pt x="472" y="2"/>
                </a:lnTo>
                <a:lnTo>
                  <a:pt x="526" y="0"/>
                </a:lnTo>
                <a:lnTo>
                  <a:pt x="580" y="2"/>
                </a:lnTo>
                <a:lnTo>
                  <a:pt x="632" y="10"/>
                </a:lnTo>
                <a:lnTo>
                  <a:pt x="682" y="23"/>
                </a:lnTo>
                <a:lnTo>
                  <a:pt x="731" y="41"/>
                </a:lnTo>
                <a:lnTo>
                  <a:pt x="776" y="63"/>
                </a:lnTo>
                <a:lnTo>
                  <a:pt x="820" y="90"/>
                </a:lnTo>
                <a:lnTo>
                  <a:pt x="860" y="120"/>
                </a:lnTo>
                <a:lnTo>
                  <a:pt x="898" y="153"/>
                </a:lnTo>
                <a:lnTo>
                  <a:pt x="931" y="191"/>
                </a:lnTo>
                <a:lnTo>
                  <a:pt x="961" y="232"/>
                </a:lnTo>
                <a:lnTo>
                  <a:pt x="988" y="275"/>
                </a:lnTo>
                <a:lnTo>
                  <a:pt x="1010" y="320"/>
                </a:lnTo>
                <a:lnTo>
                  <a:pt x="1028" y="369"/>
                </a:lnTo>
                <a:lnTo>
                  <a:pt x="1041" y="419"/>
                </a:lnTo>
                <a:lnTo>
                  <a:pt x="1049" y="471"/>
                </a:lnTo>
                <a:lnTo>
                  <a:pt x="1051" y="52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68" name="Freeform 61">
            <a:extLst>
              <a:ext uri="{FF2B5EF4-FFF2-40B4-BE49-F238E27FC236}">
                <a16:creationId xmlns:a16="http://schemas.microsoft.com/office/drawing/2014/main" id="{A9F72F5D-415A-452B-9BFE-B0B7199DCCE3}"/>
              </a:ext>
            </a:extLst>
          </p:cNvPr>
          <p:cNvSpPr>
            <a:spLocks/>
          </p:cNvSpPr>
          <p:nvPr/>
        </p:nvSpPr>
        <p:spPr bwMode="auto">
          <a:xfrm>
            <a:off x="6296430" y="2653779"/>
            <a:ext cx="1049784" cy="1008140"/>
          </a:xfrm>
          <a:custGeom>
            <a:avLst/>
            <a:gdLst>
              <a:gd name="T0" fmla="*/ 1049 w 1051"/>
              <a:gd name="T1" fmla="*/ 580 h 1051"/>
              <a:gd name="T2" fmla="*/ 1028 w 1051"/>
              <a:gd name="T3" fmla="*/ 682 h 1051"/>
              <a:gd name="T4" fmla="*/ 988 w 1051"/>
              <a:gd name="T5" fmla="*/ 776 h 1051"/>
              <a:gd name="T6" fmla="*/ 931 w 1051"/>
              <a:gd name="T7" fmla="*/ 860 h 1051"/>
              <a:gd name="T8" fmla="*/ 860 w 1051"/>
              <a:gd name="T9" fmla="*/ 931 h 1051"/>
              <a:gd name="T10" fmla="*/ 776 w 1051"/>
              <a:gd name="T11" fmla="*/ 988 h 1051"/>
              <a:gd name="T12" fmla="*/ 682 w 1051"/>
              <a:gd name="T13" fmla="*/ 1028 h 1051"/>
              <a:gd name="T14" fmla="*/ 580 w 1051"/>
              <a:gd name="T15" fmla="*/ 1049 h 1051"/>
              <a:gd name="T16" fmla="*/ 472 w 1051"/>
              <a:gd name="T17" fmla="*/ 1049 h 1051"/>
              <a:gd name="T18" fmla="*/ 369 w 1051"/>
              <a:gd name="T19" fmla="*/ 1028 h 1051"/>
              <a:gd name="T20" fmla="*/ 276 w 1051"/>
              <a:gd name="T21" fmla="*/ 988 h 1051"/>
              <a:gd name="T22" fmla="*/ 191 w 1051"/>
              <a:gd name="T23" fmla="*/ 931 h 1051"/>
              <a:gd name="T24" fmla="*/ 120 w 1051"/>
              <a:gd name="T25" fmla="*/ 860 h 1051"/>
              <a:gd name="T26" fmla="*/ 64 w 1051"/>
              <a:gd name="T27" fmla="*/ 776 h 1051"/>
              <a:gd name="T28" fmla="*/ 23 w 1051"/>
              <a:gd name="T29" fmla="*/ 682 h 1051"/>
              <a:gd name="T30" fmla="*/ 2 w 1051"/>
              <a:gd name="T31" fmla="*/ 580 h 1051"/>
              <a:gd name="T32" fmla="*/ 2 w 1051"/>
              <a:gd name="T33" fmla="*/ 471 h 1051"/>
              <a:gd name="T34" fmla="*/ 23 w 1051"/>
              <a:gd name="T35" fmla="*/ 369 h 1051"/>
              <a:gd name="T36" fmla="*/ 64 w 1051"/>
              <a:gd name="T37" fmla="*/ 275 h 1051"/>
              <a:gd name="T38" fmla="*/ 120 w 1051"/>
              <a:gd name="T39" fmla="*/ 191 h 1051"/>
              <a:gd name="T40" fmla="*/ 191 w 1051"/>
              <a:gd name="T41" fmla="*/ 120 h 1051"/>
              <a:gd name="T42" fmla="*/ 276 w 1051"/>
              <a:gd name="T43" fmla="*/ 63 h 1051"/>
              <a:gd name="T44" fmla="*/ 369 w 1051"/>
              <a:gd name="T45" fmla="*/ 23 h 1051"/>
              <a:gd name="T46" fmla="*/ 472 w 1051"/>
              <a:gd name="T47" fmla="*/ 2 h 1051"/>
              <a:gd name="T48" fmla="*/ 580 w 1051"/>
              <a:gd name="T49" fmla="*/ 2 h 1051"/>
              <a:gd name="T50" fmla="*/ 682 w 1051"/>
              <a:gd name="T51" fmla="*/ 23 h 1051"/>
              <a:gd name="T52" fmla="*/ 776 w 1051"/>
              <a:gd name="T53" fmla="*/ 63 h 1051"/>
              <a:gd name="T54" fmla="*/ 860 w 1051"/>
              <a:gd name="T55" fmla="*/ 120 h 1051"/>
              <a:gd name="T56" fmla="*/ 931 w 1051"/>
              <a:gd name="T57" fmla="*/ 191 h 1051"/>
              <a:gd name="T58" fmla="*/ 988 w 1051"/>
              <a:gd name="T59" fmla="*/ 275 h 1051"/>
              <a:gd name="T60" fmla="*/ 1028 w 1051"/>
              <a:gd name="T61" fmla="*/ 369 h 1051"/>
              <a:gd name="T62" fmla="*/ 1049 w 1051"/>
              <a:gd name="T63" fmla="*/ 47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51" h="1051">
                <a:moveTo>
                  <a:pt x="1051" y="526"/>
                </a:moveTo>
                <a:lnTo>
                  <a:pt x="1049" y="580"/>
                </a:lnTo>
                <a:lnTo>
                  <a:pt x="1041" y="632"/>
                </a:lnTo>
                <a:lnTo>
                  <a:pt x="1028" y="682"/>
                </a:lnTo>
                <a:lnTo>
                  <a:pt x="1010" y="731"/>
                </a:lnTo>
                <a:lnTo>
                  <a:pt x="988" y="776"/>
                </a:lnTo>
                <a:lnTo>
                  <a:pt x="961" y="819"/>
                </a:lnTo>
                <a:lnTo>
                  <a:pt x="931" y="860"/>
                </a:lnTo>
                <a:lnTo>
                  <a:pt x="898" y="897"/>
                </a:lnTo>
                <a:lnTo>
                  <a:pt x="860" y="931"/>
                </a:lnTo>
                <a:lnTo>
                  <a:pt x="820" y="961"/>
                </a:lnTo>
                <a:lnTo>
                  <a:pt x="776" y="988"/>
                </a:lnTo>
                <a:lnTo>
                  <a:pt x="731" y="1010"/>
                </a:lnTo>
                <a:lnTo>
                  <a:pt x="682" y="1028"/>
                </a:lnTo>
                <a:lnTo>
                  <a:pt x="632" y="1041"/>
                </a:lnTo>
                <a:lnTo>
                  <a:pt x="580" y="1049"/>
                </a:lnTo>
                <a:lnTo>
                  <a:pt x="526" y="1051"/>
                </a:lnTo>
                <a:lnTo>
                  <a:pt x="472" y="1049"/>
                </a:lnTo>
                <a:lnTo>
                  <a:pt x="420" y="1041"/>
                </a:lnTo>
                <a:lnTo>
                  <a:pt x="369" y="1028"/>
                </a:lnTo>
                <a:lnTo>
                  <a:pt x="321" y="1010"/>
                </a:lnTo>
                <a:lnTo>
                  <a:pt x="276" y="988"/>
                </a:lnTo>
                <a:lnTo>
                  <a:pt x="232" y="961"/>
                </a:lnTo>
                <a:lnTo>
                  <a:pt x="191" y="931"/>
                </a:lnTo>
                <a:lnTo>
                  <a:pt x="155" y="897"/>
                </a:lnTo>
                <a:lnTo>
                  <a:pt x="120" y="860"/>
                </a:lnTo>
                <a:lnTo>
                  <a:pt x="90" y="819"/>
                </a:lnTo>
                <a:lnTo>
                  <a:pt x="64" y="776"/>
                </a:lnTo>
                <a:lnTo>
                  <a:pt x="42" y="731"/>
                </a:lnTo>
                <a:lnTo>
                  <a:pt x="23" y="682"/>
                </a:lnTo>
                <a:lnTo>
                  <a:pt x="10" y="632"/>
                </a:lnTo>
                <a:lnTo>
                  <a:pt x="2" y="580"/>
                </a:lnTo>
                <a:lnTo>
                  <a:pt x="0" y="526"/>
                </a:lnTo>
                <a:lnTo>
                  <a:pt x="2" y="471"/>
                </a:lnTo>
                <a:lnTo>
                  <a:pt x="10" y="419"/>
                </a:lnTo>
                <a:lnTo>
                  <a:pt x="23" y="369"/>
                </a:lnTo>
                <a:lnTo>
                  <a:pt x="42" y="320"/>
                </a:lnTo>
                <a:lnTo>
                  <a:pt x="64" y="275"/>
                </a:lnTo>
                <a:lnTo>
                  <a:pt x="90" y="232"/>
                </a:lnTo>
                <a:lnTo>
                  <a:pt x="120" y="191"/>
                </a:lnTo>
                <a:lnTo>
                  <a:pt x="155" y="153"/>
                </a:lnTo>
                <a:lnTo>
                  <a:pt x="191" y="120"/>
                </a:lnTo>
                <a:lnTo>
                  <a:pt x="232" y="90"/>
                </a:lnTo>
                <a:lnTo>
                  <a:pt x="276" y="63"/>
                </a:lnTo>
                <a:lnTo>
                  <a:pt x="321" y="41"/>
                </a:lnTo>
                <a:lnTo>
                  <a:pt x="369" y="23"/>
                </a:lnTo>
                <a:lnTo>
                  <a:pt x="420" y="10"/>
                </a:lnTo>
                <a:lnTo>
                  <a:pt x="472" y="2"/>
                </a:lnTo>
                <a:lnTo>
                  <a:pt x="526" y="0"/>
                </a:lnTo>
                <a:lnTo>
                  <a:pt x="580" y="2"/>
                </a:lnTo>
                <a:lnTo>
                  <a:pt x="632" y="10"/>
                </a:lnTo>
                <a:lnTo>
                  <a:pt x="682" y="23"/>
                </a:lnTo>
                <a:lnTo>
                  <a:pt x="731" y="41"/>
                </a:lnTo>
                <a:lnTo>
                  <a:pt x="776" y="63"/>
                </a:lnTo>
                <a:lnTo>
                  <a:pt x="820" y="90"/>
                </a:lnTo>
                <a:lnTo>
                  <a:pt x="860" y="120"/>
                </a:lnTo>
                <a:lnTo>
                  <a:pt x="898" y="153"/>
                </a:lnTo>
                <a:lnTo>
                  <a:pt x="931" y="191"/>
                </a:lnTo>
                <a:lnTo>
                  <a:pt x="961" y="232"/>
                </a:lnTo>
                <a:lnTo>
                  <a:pt x="988" y="275"/>
                </a:lnTo>
                <a:lnTo>
                  <a:pt x="1010" y="320"/>
                </a:lnTo>
                <a:lnTo>
                  <a:pt x="1028" y="369"/>
                </a:lnTo>
                <a:lnTo>
                  <a:pt x="1041" y="419"/>
                </a:lnTo>
                <a:lnTo>
                  <a:pt x="1049" y="471"/>
                </a:lnTo>
                <a:lnTo>
                  <a:pt x="1051" y="52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3" name="Group 5">
            <a:extLst>
              <a:ext uri="{FF2B5EF4-FFF2-40B4-BE49-F238E27FC236}">
                <a16:creationId xmlns:a16="http://schemas.microsoft.com/office/drawing/2014/main" id="{AF7121BD-A072-4A94-B838-1F4E814F9571}"/>
              </a:ext>
            </a:extLst>
          </p:cNvPr>
          <p:cNvGrpSpPr>
            <a:grpSpLocks/>
          </p:cNvGrpSpPr>
          <p:nvPr/>
        </p:nvGrpSpPr>
        <p:grpSpPr bwMode="auto">
          <a:xfrm>
            <a:off x="6424447" y="2737162"/>
            <a:ext cx="793750" cy="841375"/>
            <a:chOff x="3236" y="2330"/>
            <a:chExt cx="500" cy="530"/>
          </a:xfrm>
        </p:grpSpPr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EDC9E46B-8724-4833-8603-D68AF3601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6" y="2330"/>
              <a:ext cx="500" cy="530"/>
            </a:xfrm>
            <a:custGeom>
              <a:avLst/>
              <a:gdLst>
                <a:gd name="T0" fmla="*/ 846 w 1000"/>
                <a:gd name="T1" fmla="*/ 328 h 1059"/>
                <a:gd name="T2" fmla="*/ 815 w 1000"/>
                <a:gd name="T3" fmla="*/ 328 h 1059"/>
                <a:gd name="T4" fmla="*/ 775 w 1000"/>
                <a:gd name="T5" fmla="*/ 328 h 1059"/>
                <a:gd name="T6" fmla="*/ 775 w 1000"/>
                <a:gd name="T7" fmla="*/ 100 h 1059"/>
                <a:gd name="T8" fmla="*/ 764 w 1000"/>
                <a:gd name="T9" fmla="*/ 65 h 1059"/>
                <a:gd name="T10" fmla="*/ 725 w 1000"/>
                <a:gd name="T11" fmla="*/ 65 h 1059"/>
                <a:gd name="T12" fmla="*/ 695 w 1000"/>
                <a:gd name="T13" fmla="*/ 65 h 1059"/>
                <a:gd name="T14" fmla="*/ 659 w 1000"/>
                <a:gd name="T15" fmla="*/ 25 h 1059"/>
                <a:gd name="T16" fmla="*/ 612 w 1000"/>
                <a:gd name="T17" fmla="*/ 4 h 1059"/>
                <a:gd name="T18" fmla="*/ 418 w 1000"/>
                <a:gd name="T19" fmla="*/ 0 h 1059"/>
                <a:gd name="T20" fmla="*/ 365 w 1000"/>
                <a:gd name="T21" fmla="*/ 10 h 1059"/>
                <a:gd name="T22" fmla="*/ 322 w 1000"/>
                <a:gd name="T23" fmla="*/ 37 h 1059"/>
                <a:gd name="T24" fmla="*/ 293 w 1000"/>
                <a:gd name="T25" fmla="*/ 65 h 1059"/>
                <a:gd name="T26" fmla="*/ 256 w 1000"/>
                <a:gd name="T27" fmla="*/ 65 h 1059"/>
                <a:gd name="T28" fmla="*/ 227 w 1000"/>
                <a:gd name="T29" fmla="*/ 65 h 1059"/>
                <a:gd name="T30" fmla="*/ 224 w 1000"/>
                <a:gd name="T31" fmla="*/ 179 h 1059"/>
                <a:gd name="T32" fmla="*/ 210 w 1000"/>
                <a:gd name="T33" fmla="*/ 328 h 1059"/>
                <a:gd name="T34" fmla="*/ 173 w 1000"/>
                <a:gd name="T35" fmla="*/ 328 h 1059"/>
                <a:gd name="T36" fmla="*/ 148 w 1000"/>
                <a:gd name="T37" fmla="*/ 328 h 1059"/>
                <a:gd name="T38" fmla="*/ 79 w 1000"/>
                <a:gd name="T39" fmla="*/ 343 h 1059"/>
                <a:gd name="T40" fmla="*/ 18 w 1000"/>
                <a:gd name="T41" fmla="*/ 403 h 1059"/>
                <a:gd name="T42" fmla="*/ 0 w 1000"/>
                <a:gd name="T43" fmla="*/ 475 h 1059"/>
                <a:gd name="T44" fmla="*/ 4 w 1000"/>
                <a:gd name="T45" fmla="*/ 813 h 1059"/>
                <a:gd name="T46" fmla="*/ 37 w 1000"/>
                <a:gd name="T47" fmla="*/ 865 h 1059"/>
                <a:gd name="T48" fmla="*/ 62 w 1000"/>
                <a:gd name="T49" fmla="*/ 879 h 1059"/>
                <a:gd name="T50" fmla="*/ 93 w 1000"/>
                <a:gd name="T51" fmla="*/ 887 h 1059"/>
                <a:gd name="T52" fmla="*/ 112 w 1000"/>
                <a:gd name="T53" fmla="*/ 887 h 1059"/>
                <a:gd name="T54" fmla="*/ 151 w 1000"/>
                <a:gd name="T55" fmla="*/ 887 h 1059"/>
                <a:gd name="T56" fmla="*/ 203 w 1000"/>
                <a:gd name="T57" fmla="*/ 887 h 1059"/>
                <a:gd name="T58" fmla="*/ 185 w 1000"/>
                <a:gd name="T59" fmla="*/ 939 h 1059"/>
                <a:gd name="T60" fmla="*/ 184 w 1000"/>
                <a:gd name="T61" fmla="*/ 946 h 1059"/>
                <a:gd name="T62" fmla="*/ 180 w 1000"/>
                <a:gd name="T63" fmla="*/ 965 h 1059"/>
                <a:gd name="T64" fmla="*/ 198 w 1000"/>
                <a:gd name="T65" fmla="*/ 1024 h 1059"/>
                <a:gd name="T66" fmla="*/ 217 w 1000"/>
                <a:gd name="T67" fmla="*/ 1042 h 1059"/>
                <a:gd name="T68" fmla="*/ 250 w 1000"/>
                <a:gd name="T69" fmla="*/ 1056 h 1059"/>
                <a:gd name="T70" fmla="*/ 721 w 1000"/>
                <a:gd name="T71" fmla="*/ 1059 h 1059"/>
                <a:gd name="T72" fmla="*/ 768 w 1000"/>
                <a:gd name="T73" fmla="*/ 1051 h 1059"/>
                <a:gd name="T74" fmla="*/ 797 w 1000"/>
                <a:gd name="T75" fmla="*/ 1033 h 1059"/>
                <a:gd name="T76" fmla="*/ 814 w 1000"/>
                <a:gd name="T77" fmla="*/ 1009 h 1059"/>
                <a:gd name="T78" fmla="*/ 821 w 1000"/>
                <a:gd name="T79" fmla="*/ 975 h 1059"/>
                <a:gd name="T80" fmla="*/ 817 w 1000"/>
                <a:gd name="T81" fmla="*/ 948 h 1059"/>
                <a:gd name="T82" fmla="*/ 809 w 1000"/>
                <a:gd name="T83" fmla="*/ 923 h 1059"/>
                <a:gd name="T84" fmla="*/ 815 w 1000"/>
                <a:gd name="T85" fmla="*/ 887 h 1059"/>
                <a:gd name="T86" fmla="*/ 864 w 1000"/>
                <a:gd name="T87" fmla="*/ 887 h 1059"/>
                <a:gd name="T88" fmla="*/ 894 w 1000"/>
                <a:gd name="T89" fmla="*/ 887 h 1059"/>
                <a:gd name="T90" fmla="*/ 941 w 1000"/>
                <a:gd name="T91" fmla="*/ 878 h 1059"/>
                <a:gd name="T92" fmla="*/ 984 w 1000"/>
                <a:gd name="T93" fmla="*/ 839 h 1059"/>
                <a:gd name="T94" fmla="*/ 1000 w 1000"/>
                <a:gd name="T95" fmla="*/ 784 h 1059"/>
                <a:gd name="T96" fmla="*/ 991 w 1000"/>
                <a:gd name="T97" fmla="*/ 428 h 1059"/>
                <a:gd name="T98" fmla="*/ 947 w 1000"/>
                <a:gd name="T99" fmla="*/ 359 h 1059"/>
                <a:gd name="T100" fmla="*/ 853 w 1000"/>
                <a:gd name="T101" fmla="*/ 328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00" h="1059">
                  <a:moveTo>
                    <a:pt x="853" y="328"/>
                  </a:moveTo>
                  <a:lnTo>
                    <a:pt x="851" y="328"/>
                  </a:lnTo>
                  <a:lnTo>
                    <a:pt x="846" y="328"/>
                  </a:lnTo>
                  <a:lnTo>
                    <a:pt x="838" y="328"/>
                  </a:lnTo>
                  <a:lnTo>
                    <a:pt x="827" y="328"/>
                  </a:lnTo>
                  <a:lnTo>
                    <a:pt x="815" y="328"/>
                  </a:lnTo>
                  <a:lnTo>
                    <a:pt x="802" y="328"/>
                  </a:lnTo>
                  <a:lnTo>
                    <a:pt x="789" y="328"/>
                  </a:lnTo>
                  <a:lnTo>
                    <a:pt x="775" y="328"/>
                  </a:lnTo>
                  <a:lnTo>
                    <a:pt x="775" y="267"/>
                  </a:lnTo>
                  <a:lnTo>
                    <a:pt x="775" y="179"/>
                  </a:lnTo>
                  <a:lnTo>
                    <a:pt x="775" y="100"/>
                  </a:lnTo>
                  <a:lnTo>
                    <a:pt x="775" y="65"/>
                  </a:lnTo>
                  <a:lnTo>
                    <a:pt x="772" y="65"/>
                  </a:lnTo>
                  <a:lnTo>
                    <a:pt x="764" y="65"/>
                  </a:lnTo>
                  <a:lnTo>
                    <a:pt x="753" y="65"/>
                  </a:lnTo>
                  <a:lnTo>
                    <a:pt x="739" y="65"/>
                  </a:lnTo>
                  <a:lnTo>
                    <a:pt x="725" y="65"/>
                  </a:lnTo>
                  <a:lnTo>
                    <a:pt x="713" y="65"/>
                  </a:lnTo>
                  <a:lnTo>
                    <a:pt x="702" y="65"/>
                  </a:lnTo>
                  <a:lnTo>
                    <a:pt x="695" y="65"/>
                  </a:lnTo>
                  <a:lnTo>
                    <a:pt x="684" y="50"/>
                  </a:lnTo>
                  <a:lnTo>
                    <a:pt x="673" y="36"/>
                  </a:lnTo>
                  <a:lnTo>
                    <a:pt x="659" y="25"/>
                  </a:lnTo>
                  <a:lnTo>
                    <a:pt x="644" y="15"/>
                  </a:lnTo>
                  <a:lnTo>
                    <a:pt x="627" y="8"/>
                  </a:lnTo>
                  <a:lnTo>
                    <a:pt x="612" y="4"/>
                  </a:lnTo>
                  <a:lnTo>
                    <a:pt x="595" y="1"/>
                  </a:lnTo>
                  <a:lnTo>
                    <a:pt x="579" y="0"/>
                  </a:lnTo>
                  <a:lnTo>
                    <a:pt x="418" y="0"/>
                  </a:lnTo>
                  <a:lnTo>
                    <a:pt x="399" y="1"/>
                  </a:lnTo>
                  <a:lnTo>
                    <a:pt x="382" y="4"/>
                  </a:lnTo>
                  <a:lnTo>
                    <a:pt x="365" y="10"/>
                  </a:lnTo>
                  <a:lnTo>
                    <a:pt x="350" y="18"/>
                  </a:lnTo>
                  <a:lnTo>
                    <a:pt x="335" y="26"/>
                  </a:lnTo>
                  <a:lnTo>
                    <a:pt x="322" y="37"/>
                  </a:lnTo>
                  <a:lnTo>
                    <a:pt x="311" y="51"/>
                  </a:lnTo>
                  <a:lnTo>
                    <a:pt x="302" y="65"/>
                  </a:lnTo>
                  <a:lnTo>
                    <a:pt x="293" y="65"/>
                  </a:lnTo>
                  <a:lnTo>
                    <a:pt x="282" y="65"/>
                  </a:lnTo>
                  <a:lnTo>
                    <a:pt x="270" y="65"/>
                  </a:lnTo>
                  <a:lnTo>
                    <a:pt x="256" y="65"/>
                  </a:lnTo>
                  <a:lnTo>
                    <a:pt x="244" y="65"/>
                  </a:lnTo>
                  <a:lnTo>
                    <a:pt x="234" y="65"/>
                  </a:lnTo>
                  <a:lnTo>
                    <a:pt x="227" y="65"/>
                  </a:lnTo>
                  <a:lnTo>
                    <a:pt x="224" y="65"/>
                  </a:lnTo>
                  <a:lnTo>
                    <a:pt x="224" y="100"/>
                  </a:lnTo>
                  <a:lnTo>
                    <a:pt x="224" y="179"/>
                  </a:lnTo>
                  <a:lnTo>
                    <a:pt x="224" y="267"/>
                  </a:lnTo>
                  <a:lnTo>
                    <a:pt x="224" y="328"/>
                  </a:lnTo>
                  <a:lnTo>
                    <a:pt x="210" y="328"/>
                  </a:lnTo>
                  <a:lnTo>
                    <a:pt x="198" y="328"/>
                  </a:lnTo>
                  <a:lnTo>
                    <a:pt x="184" y="328"/>
                  </a:lnTo>
                  <a:lnTo>
                    <a:pt x="173" y="328"/>
                  </a:lnTo>
                  <a:lnTo>
                    <a:pt x="162" y="328"/>
                  </a:lnTo>
                  <a:lnTo>
                    <a:pt x="154" y="328"/>
                  </a:lnTo>
                  <a:lnTo>
                    <a:pt x="148" y="328"/>
                  </a:lnTo>
                  <a:lnTo>
                    <a:pt x="147" y="328"/>
                  </a:lnTo>
                  <a:lnTo>
                    <a:pt x="109" y="332"/>
                  </a:lnTo>
                  <a:lnTo>
                    <a:pt x="79" y="343"/>
                  </a:lnTo>
                  <a:lnTo>
                    <a:pt x="52" y="359"/>
                  </a:lnTo>
                  <a:lnTo>
                    <a:pt x="33" y="379"/>
                  </a:lnTo>
                  <a:lnTo>
                    <a:pt x="18" y="403"/>
                  </a:lnTo>
                  <a:lnTo>
                    <a:pt x="8" y="428"/>
                  </a:lnTo>
                  <a:lnTo>
                    <a:pt x="1" y="451"/>
                  </a:lnTo>
                  <a:lnTo>
                    <a:pt x="0" y="475"/>
                  </a:lnTo>
                  <a:lnTo>
                    <a:pt x="0" y="784"/>
                  </a:lnTo>
                  <a:lnTo>
                    <a:pt x="0" y="795"/>
                  </a:lnTo>
                  <a:lnTo>
                    <a:pt x="4" y="813"/>
                  </a:lnTo>
                  <a:lnTo>
                    <a:pt x="14" y="836"/>
                  </a:lnTo>
                  <a:lnTo>
                    <a:pt x="30" y="858"/>
                  </a:lnTo>
                  <a:lnTo>
                    <a:pt x="37" y="865"/>
                  </a:lnTo>
                  <a:lnTo>
                    <a:pt x="45" y="871"/>
                  </a:lnTo>
                  <a:lnTo>
                    <a:pt x="54" y="875"/>
                  </a:lnTo>
                  <a:lnTo>
                    <a:pt x="62" y="879"/>
                  </a:lnTo>
                  <a:lnTo>
                    <a:pt x="72" y="883"/>
                  </a:lnTo>
                  <a:lnTo>
                    <a:pt x="81" y="886"/>
                  </a:lnTo>
                  <a:lnTo>
                    <a:pt x="93" y="887"/>
                  </a:lnTo>
                  <a:lnTo>
                    <a:pt x="102" y="887"/>
                  </a:lnTo>
                  <a:lnTo>
                    <a:pt x="105" y="887"/>
                  </a:lnTo>
                  <a:lnTo>
                    <a:pt x="112" y="887"/>
                  </a:lnTo>
                  <a:lnTo>
                    <a:pt x="122" y="887"/>
                  </a:lnTo>
                  <a:lnTo>
                    <a:pt x="135" y="887"/>
                  </a:lnTo>
                  <a:lnTo>
                    <a:pt x="151" y="887"/>
                  </a:lnTo>
                  <a:lnTo>
                    <a:pt x="169" y="887"/>
                  </a:lnTo>
                  <a:lnTo>
                    <a:pt x="185" y="887"/>
                  </a:lnTo>
                  <a:lnTo>
                    <a:pt x="203" y="887"/>
                  </a:lnTo>
                  <a:lnTo>
                    <a:pt x="196" y="908"/>
                  </a:lnTo>
                  <a:lnTo>
                    <a:pt x="190" y="926"/>
                  </a:lnTo>
                  <a:lnTo>
                    <a:pt x="185" y="939"/>
                  </a:lnTo>
                  <a:lnTo>
                    <a:pt x="184" y="944"/>
                  </a:lnTo>
                  <a:lnTo>
                    <a:pt x="184" y="944"/>
                  </a:lnTo>
                  <a:lnTo>
                    <a:pt x="184" y="946"/>
                  </a:lnTo>
                  <a:lnTo>
                    <a:pt x="183" y="948"/>
                  </a:lnTo>
                  <a:lnTo>
                    <a:pt x="183" y="948"/>
                  </a:lnTo>
                  <a:lnTo>
                    <a:pt x="180" y="965"/>
                  </a:lnTo>
                  <a:lnTo>
                    <a:pt x="181" y="984"/>
                  </a:lnTo>
                  <a:lnTo>
                    <a:pt x="187" y="1005"/>
                  </a:lnTo>
                  <a:lnTo>
                    <a:pt x="198" y="1024"/>
                  </a:lnTo>
                  <a:lnTo>
                    <a:pt x="203" y="1030"/>
                  </a:lnTo>
                  <a:lnTo>
                    <a:pt x="210" y="1037"/>
                  </a:lnTo>
                  <a:lnTo>
                    <a:pt x="217" y="1042"/>
                  </a:lnTo>
                  <a:lnTo>
                    <a:pt x="227" y="1048"/>
                  </a:lnTo>
                  <a:lnTo>
                    <a:pt x="238" y="1052"/>
                  </a:lnTo>
                  <a:lnTo>
                    <a:pt x="250" y="1056"/>
                  </a:lnTo>
                  <a:lnTo>
                    <a:pt x="264" y="1058"/>
                  </a:lnTo>
                  <a:lnTo>
                    <a:pt x="280" y="1059"/>
                  </a:lnTo>
                  <a:lnTo>
                    <a:pt x="721" y="1059"/>
                  </a:lnTo>
                  <a:lnTo>
                    <a:pt x="739" y="1058"/>
                  </a:lnTo>
                  <a:lnTo>
                    <a:pt x="754" y="1055"/>
                  </a:lnTo>
                  <a:lnTo>
                    <a:pt x="768" y="1051"/>
                  </a:lnTo>
                  <a:lnTo>
                    <a:pt x="779" y="1045"/>
                  </a:lnTo>
                  <a:lnTo>
                    <a:pt x="789" y="1040"/>
                  </a:lnTo>
                  <a:lnTo>
                    <a:pt x="797" y="1033"/>
                  </a:lnTo>
                  <a:lnTo>
                    <a:pt x="804" y="1026"/>
                  </a:lnTo>
                  <a:lnTo>
                    <a:pt x="809" y="1019"/>
                  </a:lnTo>
                  <a:lnTo>
                    <a:pt x="814" y="1009"/>
                  </a:lnTo>
                  <a:lnTo>
                    <a:pt x="818" y="998"/>
                  </a:lnTo>
                  <a:lnTo>
                    <a:pt x="820" y="987"/>
                  </a:lnTo>
                  <a:lnTo>
                    <a:pt x="821" y="975"/>
                  </a:lnTo>
                  <a:lnTo>
                    <a:pt x="821" y="965"/>
                  </a:lnTo>
                  <a:lnTo>
                    <a:pt x="820" y="957"/>
                  </a:lnTo>
                  <a:lnTo>
                    <a:pt x="817" y="948"/>
                  </a:lnTo>
                  <a:lnTo>
                    <a:pt x="815" y="943"/>
                  </a:lnTo>
                  <a:lnTo>
                    <a:pt x="813" y="936"/>
                  </a:lnTo>
                  <a:lnTo>
                    <a:pt x="809" y="923"/>
                  </a:lnTo>
                  <a:lnTo>
                    <a:pt x="803" y="905"/>
                  </a:lnTo>
                  <a:lnTo>
                    <a:pt x="797" y="887"/>
                  </a:lnTo>
                  <a:lnTo>
                    <a:pt x="815" y="887"/>
                  </a:lnTo>
                  <a:lnTo>
                    <a:pt x="832" y="887"/>
                  </a:lnTo>
                  <a:lnTo>
                    <a:pt x="849" y="887"/>
                  </a:lnTo>
                  <a:lnTo>
                    <a:pt x="864" y="887"/>
                  </a:lnTo>
                  <a:lnTo>
                    <a:pt x="878" y="887"/>
                  </a:lnTo>
                  <a:lnTo>
                    <a:pt x="887" y="887"/>
                  </a:lnTo>
                  <a:lnTo>
                    <a:pt x="894" y="887"/>
                  </a:lnTo>
                  <a:lnTo>
                    <a:pt x="897" y="887"/>
                  </a:lnTo>
                  <a:lnTo>
                    <a:pt x="921" y="885"/>
                  </a:lnTo>
                  <a:lnTo>
                    <a:pt x="941" y="878"/>
                  </a:lnTo>
                  <a:lnTo>
                    <a:pt x="959" y="868"/>
                  </a:lnTo>
                  <a:lnTo>
                    <a:pt x="973" y="854"/>
                  </a:lnTo>
                  <a:lnTo>
                    <a:pt x="984" y="839"/>
                  </a:lnTo>
                  <a:lnTo>
                    <a:pt x="993" y="821"/>
                  </a:lnTo>
                  <a:lnTo>
                    <a:pt x="998" y="803"/>
                  </a:lnTo>
                  <a:lnTo>
                    <a:pt x="1000" y="784"/>
                  </a:lnTo>
                  <a:lnTo>
                    <a:pt x="1000" y="475"/>
                  </a:lnTo>
                  <a:lnTo>
                    <a:pt x="998" y="451"/>
                  </a:lnTo>
                  <a:lnTo>
                    <a:pt x="991" y="428"/>
                  </a:lnTo>
                  <a:lnTo>
                    <a:pt x="982" y="403"/>
                  </a:lnTo>
                  <a:lnTo>
                    <a:pt x="966" y="379"/>
                  </a:lnTo>
                  <a:lnTo>
                    <a:pt x="947" y="359"/>
                  </a:lnTo>
                  <a:lnTo>
                    <a:pt x="921" y="343"/>
                  </a:lnTo>
                  <a:lnTo>
                    <a:pt x="890" y="332"/>
                  </a:lnTo>
                  <a:lnTo>
                    <a:pt x="853" y="3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D748AE6A-6D36-41C6-83C3-6A59F4C0D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1" y="2754"/>
              <a:ext cx="252" cy="71"/>
            </a:xfrm>
            <a:custGeom>
              <a:avLst/>
              <a:gdLst>
                <a:gd name="T0" fmla="*/ 39 w 504"/>
                <a:gd name="T1" fmla="*/ 0 h 141"/>
                <a:gd name="T2" fmla="*/ 29 w 504"/>
                <a:gd name="T3" fmla="*/ 29 h 141"/>
                <a:gd name="T4" fmla="*/ 17 w 504"/>
                <a:gd name="T5" fmla="*/ 66 h 141"/>
                <a:gd name="T6" fmla="*/ 6 w 504"/>
                <a:gd name="T7" fmla="*/ 101 h 141"/>
                <a:gd name="T8" fmla="*/ 0 w 504"/>
                <a:gd name="T9" fmla="*/ 116 h 141"/>
                <a:gd name="T10" fmla="*/ 0 w 504"/>
                <a:gd name="T11" fmla="*/ 116 h 141"/>
                <a:gd name="T12" fmla="*/ 0 w 504"/>
                <a:gd name="T13" fmla="*/ 117 h 141"/>
                <a:gd name="T14" fmla="*/ 0 w 504"/>
                <a:gd name="T15" fmla="*/ 119 h 141"/>
                <a:gd name="T16" fmla="*/ 0 w 504"/>
                <a:gd name="T17" fmla="*/ 120 h 141"/>
                <a:gd name="T18" fmla="*/ 0 w 504"/>
                <a:gd name="T19" fmla="*/ 123 h 141"/>
                <a:gd name="T20" fmla="*/ 0 w 504"/>
                <a:gd name="T21" fmla="*/ 126 h 141"/>
                <a:gd name="T22" fmla="*/ 1 w 504"/>
                <a:gd name="T23" fmla="*/ 130 h 141"/>
                <a:gd name="T24" fmla="*/ 4 w 504"/>
                <a:gd name="T25" fmla="*/ 133 h 141"/>
                <a:gd name="T26" fmla="*/ 10 w 504"/>
                <a:gd name="T27" fmla="*/ 137 h 141"/>
                <a:gd name="T28" fmla="*/ 15 w 504"/>
                <a:gd name="T29" fmla="*/ 139 h 141"/>
                <a:gd name="T30" fmla="*/ 24 w 504"/>
                <a:gd name="T31" fmla="*/ 141 h 141"/>
                <a:gd name="T32" fmla="*/ 31 w 504"/>
                <a:gd name="T33" fmla="*/ 141 h 141"/>
                <a:gd name="T34" fmla="*/ 472 w 504"/>
                <a:gd name="T35" fmla="*/ 141 h 141"/>
                <a:gd name="T36" fmla="*/ 483 w 504"/>
                <a:gd name="T37" fmla="*/ 141 h 141"/>
                <a:gd name="T38" fmla="*/ 492 w 504"/>
                <a:gd name="T39" fmla="*/ 138 h 141"/>
                <a:gd name="T40" fmla="*/ 499 w 504"/>
                <a:gd name="T41" fmla="*/ 137 h 141"/>
                <a:gd name="T42" fmla="*/ 503 w 504"/>
                <a:gd name="T43" fmla="*/ 133 h 141"/>
                <a:gd name="T44" fmla="*/ 504 w 504"/>
                <a:gd name="T45" fmla="*/ 131 h 141"/>
                <a:gd name="T46" fmla="*/ 504 w 504"/>
                <a:gd name="T47" fmla="*/ 130 h 141"/>
                <a:gd name="T48" fmla="*/ 504 w 504"/>
                <a:gd name="T49" fmla="*/ 127 h 141"/>
                <a:gd name="T50" fmla="*/ 504 w 504"/>
                <a:gd name="T51" fmla="*/ 126 h 141"/>
                <a:gd name="T52" fmla="*/ 504 w 504"/>
                <a:gd name="T53" fmla="*/ 123 h 141"/>
                <a:gd name="T54" fmla="*/ 504 w 504"/>
                <a:gd name="T55" fmla="*/ 120 h 141"/>
                <a:gd name="T56" fmla="*/ 503 w 504"/>
                <a:gd name="T57" fmla="*/ 119 h 141"/>
                <a:gd name="T58" fmla="*/ 503 w 504"/>
                <a:gd name="T59" fmla="*/ 117 h 141"/>
                <a:gd name="T60" fmla="*/ 503 w 504"/>
                <a:gd name="T61" fmla="*/ 117 h 141"/>
                <a:gd name="T62" fmla="*/ 503 w 504"/>
                <a:gd name="T63" fmla="*/ 117 h 141"/>
                <a:gd name="T64" fmla="*/ 501 w 504"/>
                <a:gd name="T65" fmla="*/ 117 h 141"/>
                <a:gd name="T66" fmla="*/ 501 w 504"/>
                <a:gd name="T67" fmla="*/ 116 h 141"/>
                <a:gd name="T68" fmla="*/ 497 w 504"/>
                <a:gd name="T69" fmla="*/ 102 h 141"/>
                <a:gd name="T70" fmla="*/ 486 w 504"/>
                <a:gd name="T71" fmla="*/ 68 h 141"/>
                <a:gd name="T72" fmla="*/ 472 w 504"/>
                <a:gd name="T73" fmla="*/ 29 h 141"/>
                <a:gd name="T74" fmla="*/ 463 w 504"/>
                <a:gd name="T75" fmla="*/ 0 h 141"/>
                <a:gd name="T76" fmla="*/ 39 w 504"/>
                <a:gd name="T7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141">
                  <a:moveTo>
                    <a:pt x="39" y="0"/>
                  </a:moveTo>
                  <a:lnTo>
                    <a:pt x="29" y="29"/>
                  </a:lnTo>
                  <a:lnTo>
                    <a:pt x="17" y="66"/>
                  </a:lnTo>
                  <a:lnTo>
                    <a:pt x="6" y="101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0" y="123"/>
                  </a:lnTo>
                  <a:lnTo>
                    <a:pt x="0" y="126"/>
                  </a:lnTo>
                  <a:lnTo>
                    <a:pt x="1" y="130"/>
                  </a:lnTo>
                  <a:lnTo>
                    <a:pt x="4" y="133"/>
                  </a:lnTo>
                  <a:lnTo>
                    <a:pt x="10" y="137"/>
                  </a:lnTo>
                  <a:lnTo>
                    <a:pt x="15" y="139"/>
                  </a:lnTo>
                  <a:lnTo>
                    <a:pt x="24" y="141"/>
                  </a:lnTo>
                  <a:lnTo>
                    <a:pt x="31" y="141"/>
                  </a:lnTo>
                  <a:lnTo>
                    <a:pt x="472" y="141"/>
                  </a:lnTo>
                  <a:lnTo>
                    <a:pt x="483" y="141"/>
                  </a:lnTo>
                  <a:lnTo>
                    <a:pt x="492" y="138"/>
                  </a:lnTo>
                  <a:lnTo>
                    <a:pt x="499" y="137"/>
                  </a:lnTo>
                  <a:lnTo>
                    <a:pt x="503" y="133"/>
                  </a:lnTo>
                  <a:lnTo>
                    <a:pt x="504" y="131"/>
                  </a:lnTo>
                  <a:lnTo>
                    <a:pt x="504" y="130"/>
                  </a:lnTo>
                  <a:lnTo>
                    <a:pt x="504" y="127"/>
                  </a:lnTo>
                  <a:lnTo>
                    <a:pt x="504" y="126"/>
                  </a:lnTo>
                  <a:lnTo>
                    <a:pt x="504" y="123"/>
                  </a:lnTo>
                  <a:lnTo>
                    <a:pt x="504" y="120"/>
                  </a:lnTo>
                  <a:lnTo>
                    <a:pt x="503" y="119"/>
                  </a:lnTo>
                  <a:lnTo>
                    <a:pt x="503" y="117"/>
                  </a:lnTo>
                  <a:lnTo>
                    <a:pt x="503" y="117"/>
                  </a:lnTo>
                  <a:lnTo>
                    <a:pt x="503" y="117"/>
                  </a:lnTo>
                  <a:lnTo>
                    <a:pt x="501" y="117"/>
                  </a:lnTo>
                  <a:lnTo>
                    <a:pt x="501" y="116"/>
                  </a:lnTo>
                  <a:lnTo>
                    <a:pt x="497" y="102"/>
                  </a:lnTo>
                  <a:lnTo>
                    <a:pt x="486" y="68"/>
                  </a:lnTo>
                  <a:lnTo>
                    <a:pt x="472" y="29"/>
                  </a:lnTo>
                  <a:lnTo>
                    <a:pt x="46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F5ED9BA0-3986-4734-9AA3-FD1555029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" y="2559"/>
              <a:ext cx="36" cy="35"/>
            </a:xfrm>
            <a:custGeom>
              <a:avLst/>
              <a:gdLst>
                <a:gd name="T0" fmla="*/ 35 w 71"/>
                <a:gd name="T1" fmla="*/ 71 h 71"/>
                <a:gd name="T2" fmla="*/ 21 w 71"/>
                <a:gd name="T3" fmla="*/ 68 h 71"/>
                <a:gd name="T4" fmla="*/ 10 w 71"/>
                <a:gd name="T5" fmla="*/ 61 h 71"/>
                <a:gd name="T6" fmla="*/ 3 w 71"/>
                <a:gd name="T7" fmla="*/ 50 h 71"/>
                <a:gd name="T8" fmla="*/ 0 w 71"/>
                <a:gd name="T9" fmla="*/ 36 h 71"/>
                <a:gd name="T10" fmla="*/ 3 w 71"/>
                <a:gd name="T11" fmla="*/ 22 h 71"/>
                <a:gd name="T12" fmla="*/ 10 w 71"/>
                <a:gd name="T13" fmla="*/ 10 h 71"/>
                <a:gd name="T14" fmla="*/ 21 w 71"/>
                <a:gd name="T15" fmla="*/ 3 h 71"/>
                <a:gd name="T16" fmla="*/ 35 w 71"/>
                <a:gd name="T17" fmla="*/ 0 h 71"/>
                <a:gd name="T18" fmla="*/ 48 w 71"/>
                <a:gd name="T19" fmla="*/ 3 h 71"/>
                <a:gd name="T20" fmla="*/ 61 w 71"/>
                <a:gd name="T21" fmla="*/ 10 h 71"/>
                <a:gd name="T22" fmla="*/ 68 w 71"/>
                <a:gd name="T23" fmla="*/ 22 h 71"/>
                <a:gd name="T24" fmla="*/ 71 w 71"/>
                <a:gd name="T25" fmla="*/ 36 h 71"/>
                <a:gd name="T26" fmla="*/ 68 w 71"/>
                <a:gd name="T27" fmla="*/ 50 h 71"/>
                <a:gd name="T28" fmla="*/ 61 w 71"/>
                <a:gd name="T29" fmla="*/ 61 h 71"/>
                <a:gd name="T30" fmla="*/ 48 w 71"/>
                <a:gd name="T31" fmla="*/ 68 h 71"/>
                <a:gd name="T32" fmla="*/ 35 w 71"/>
                <a:gd name="T3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71">
                  <a:moveTo>
                    <a:pt x="35" y="71"/>
                  </a:moveTo>
                  <a:lnTo>
                    <a:pt x="21" y="68"/>
                  </a:lnTo>
                  <a:lnTo>
                    <a:pt x="10" y="61"/>
                  </a:lnTo>
                  <a:lnTo>
                    <a:pt x="3" y="50"/>
                  </a:lnTo>
                  <a:lnTo>
                    <a:pt x="0" y="36"/>
                  </a:lnTo>
                  <a:lnTo>
                    <a:pt x="3" y="22"/>
                  </a:lnTo>
                  <a:lnTo>
                    <a:pt x="10" y="10"/>
                  </a:lnTo>
                  <a:lnTo>
                    <a:pt x="21" y="3"/>
                  </a:lnTo>
                  <a:lnTo>
                    <a:pt x="35" y="0"/>
                  </a:lnTo>
                  <a:lnTo>
                    <a:pt x="48" y="3"/>
                  </a:lnTo>
                  <a:lnTo>
                    <a:pt x="61" y="10"/>
                  </a:lnTo>
                  <a:lnTo>
                    <a:pt x="68" y="22"/>
                  </a:lnTo>
                  <a:lnTo>
                    <a:pt x="71" y="36"/>
                  </a:lnTo>
                  <a:lnTo>
                    <a:pt x="68" y="50"/>
                  </a:lnTo>
                  <a:lnTo>
                    <a:pt x="61" y="61"/>
                  </a:lnTo>
                  <a:lnTo>
                    <a:pt x="48" y="68"/>
                  </a:lnTo>
                  <a:lnTo>
                    <a:pt x="35" y="71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A2BD1920-0FA1-4DB5-A085-B52EAA671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" y="2707"/>
              <a:ext cx="207" cy="27"/>
            </a:xfrm>
            <a:custGeom>
              <a:avLst/>
              <a:gdLst>
                <a:gd name="T0" fmla="*/ 384 w 413"/>
                <a:gd name="T1" fmla="*/ 0 h 54"/>
                <a:gd name="T2" fmla="*/ 31 w 413"/>
                <a:gd name="T3" fmla="*/ 0 h 54"/>
                <a:gd name="T4" fmla="*/ 14 w 413"/>
                <a:gd name="T5" fmla="*/ 4 h 54"/>
                <a:gd name="T6" fmla="*/ 6 w 413"/>
                <a:gd name="T7" fmla="*/ 12 h 54"/>
                <a:gd name="T8" fmla="*/ 2 w 413"/>
                <a:gd name="T9" fmla="*/ 22 h 54"/>
                <a:gd name="T10" fmla="*/ 0 w 413"/>
                <a:gd name="T11" fmla="*/ 29 h 54"/>
                <a:gd name="T12" fmla="*/ 0 w 413"/>
                <a:gd name="T13" fmla="*/ 31 h 54"/>
                <a:gd name="T14" fmla="*/ 0 w 413"/>
                <a:gd name="T15" fmla="*/ 37 h 54"/>
                <a:gd name="T16" fmla="*/ 0 w 413"/>
                <a:gd name="T17" fmla="*/ 45 h 54"/>
                <a:gd name="T18" fmla="*/ 0 w 413"/>
                <a:gd name="T19" fmla="*/ 54 h 54"/>
                <a:gd name="T20" fmla="*/ 413 w 413"/>
                <a:gd name="T21" fmla="*/ 54 h 54"/>
                <a:gd name="T22" fmla="*/ 413 w 413"/>
                <a:gd name="T23" fmla="*/ 45 h 54"/>
                <a:gd name="T24" fmla="*/ 413 w 413"/>
                <a:gd name="T25" fmla="*/ 37 h 54"/>
                <a:gd name="T26" fmla="*/ 413 w 413"/>
                <a:gd name="T27" fmla="*/ 31 h 54"/>
                <a:gd name="T28" fmla="*/ 413 w 413"/>
                <a:gd name="T29" fmla="*/ 29 h 54"/>
                <a:gd name="T30" fmla="*/ 409 w 413"/>
                <a:gd name="T31" fmla="*/ 13 h 54"/>
                <a:gd name="T32" fmla="*/ 401 w 413"/>
                <a:gd name="T33" fmla="*/ 4 h 54"/>
                <a:gd name="T34" fmla="*/ 391 w 413"/>
                <a:gd name="T35" fmla="*/ 1 h 54"/>
                <a:gd name="T36" fmla="*/ 384 w 413"/>
                <a:gd name="T3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3" h="54">
                  <a:moveTo>
                    <a:pt x="384" y="0"/>
                  </a:moveTo>
                  <a:lnTo>
                    <a:pt x="31" y="0"/>
                  </a:lnTo>
                  <a:lnTo>
                    <a:pt x="14" y="4"/>
                  </a:lnTo>
                  <a:lnTo>
                    <a:pt x="6" y="12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0" y="45"/>
                  </a:lnTo>
                  <a:lnTo>
                    <a:pt x="0" y="54"/>
                  </a:lnTo>
                  <a:lnTo>
                    <a:pt x="413" y="54"/>
                  </a:lnTo>
                  <a:lnTo>
                    <a:pt x="413" y="45"/>
                  </a:lnTo>
                  <a:lnTo>
                    <a:pt x="413" y="37"/>
                  </a:lnTo>
                  <a:lnTo>
                    <a:pt x="413" y="31"/>
                  </a:lnTo>
                  <a:lnTo>
                    <a:pt x="413" y="29"/>
                  </a:lnTo>
                  <a:lnTo>
                    <a:pt x="409" y="13"/>
                  </a:lnTo>
                  <a:lnTo>
                    <a:pt x="401" y="4"/>
                  </a:lnTo>
                  <a:lnTo>
                    <a:pt x="391" y="1"/>
                  </a:lnTo>
                  <a:lnTo>
                    <a:pt x="384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018BE40F-8C73-41A5-9C0D-46A5DC630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" y="2621"/>
              <a:ext cx="16" cy="16"/>
            </a:xfrm>
            <a:custGeom>
              <a:avLst/>
              <a:gdLst>
                <a:gd name="T0" fmla="*/ 16 w 32"/>
                <a:gd name="T1" fmla="*/ 0 h 32"/>
                <a:gd name="T2" fmla="*/ 10 w 32"/>
                <a:gd name="T3" fmla="*/ 1 h 32"/>
                <a:gd name="T4" fmla="*/ 5 w 32"/>
                <a:gd name="T5" fmla="*/ 4 h 32"/>
                <a:gd name="T6" fmla="*/ 2 w 32"/>
                <a:gd name="T7" fmla="*/ 10 h 32"/>
                <a:gd name="T8" fmla="*/ 0 w 32"/>
                <a:gd name="T9" fmla="*/ 15 h 32"/>
                <a:gd name="T10" fmla="*/ 2 w 32"/>
                <a:gd name="T11" fmla="*/ 22 h 32"/>
                <a:gd name="T12" fmla="*/ 5 w 32"/>
                <a:gd name="T13" fmla="*/ 28 h 32"/>
                <a:gd name="T14" fmla="*/ 10 w 32"/>
                <a:gd name="T15" fmla="*/ 30 h 32"/>
                <a:gd name="T16" fmla="*/ 16 w 32"/>
                <a:gd name="T17" fmla="*/ 32 h 32"/>
                <a:gd name="T18" fmla="*/ 23 w 32"/>
                <a:gd name="T19" fmla="*/ 30 h 32"/>
                <a:gd name="T20" fmla="*/ 28 w 32"/>
                <a:gd name="T21" fmla="*/ 28 h 32"/>
                <a:gd name="T22" fmla="*/ 31 w 32"/>
                <a:gd name="T23" fmla="*/ 22 h 32"/>
                <a:gd name="T24" fmla="*/ 32 w 32"/>
                <a:gd name="T25" fmla="*/ 15 h 32"/>
                <a:gd name="T26" fmla="*/ 31 w 32"/>
                <a:gd name="T27" fmla="*/ 10 h 32"/>
                <a:gd name="T28" fmla="*/ 28 w 32"/>
                <a:gd name="T29" fmla="*/ 4 h 32"/>
                <a:gd name="T30" fmla="*/ 23 w 32"/>
                <a:gd name="T31" fmla="*/ 1 h 32"/>
                <a:gd name="T32" fmla="*/ 16 w 32"/>
                <a:gd name="T3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lnTo>
                    <a:pt x="10" y="1"/>
                  </a:lnTo>
                  <a:lnTo>
                    <a:pt x="5" y="4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2"/>
                  </a:lnTo>
                  <a:lnTo>
                    <a:pt x="5" y="28"/>
                  </a:lnTo>
                  <a:lnTo>
                    <a:pt x="10" y="30"/>
                  </a:lnTo>
                  <a:lnTo>
                    <a:pt x="16" y="32"/>
                  </a:lnTo>
                  <a:lnTo>
                    <a:pt x="23" y="30"/>
                  </a:lnTo>
                  <a:lnTo>
                    <a:pt x="28" y="28"/>
                  </a:lnTo>
                  <a:lnTo>
                    <a:pt x="31" y="22"/>
                  </a:lnTo>
                  <a:lnTo>
                    <a:pt x="32" y="15"/>
                  </a:lnTo>
                  <a:lnTo>
                    <a:pt x="31" y="10"/>
                  </a:lnTo>
                  <a:lnTo>
                    <a:pt x="28" y="4"/>
                  </a:lnTo>
                  <a:lnTo>
                    <a:pt x="23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EAF45635-87CB-45BA-8D68-A43B49899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" y="2397"/>
              <a:ext cx="206" cy="116"/>
            </a:xfrm>
            <a:custGeom>
              <a:avLst/>
              <a:gdLst>
                <a:gd name="T0" fmla="*/ 412 w 412"/>
                <a:gd name="T1" fmla="*/ 0 h 233"/>
                <a:gd name="T2" fmla="*/ 403 w 412"/>
                <a:gd name="T3" fmla="*/ 0 h 233"/>
                <a:gd name="T4" fmla="*/ 387 w 412"/>
                <a:gd name="T5" fmla="*/ 0 h 233"/>
                <a:gd name="T6" fmla="*/ 366 w 412"/>
                <a:gd name="T7" fmla="*/ 0 h 233"/>
                <a:gd name="T8" fmla="*/ 340 w 412"/>
                <a:gd name="T9" fmla="*/ 0 h 233"/>
                <a:gd name="T10" fmla="*/ 309 w 412"/>
                <a:gd name="T11" fmla="*/ 0 h 233"/>
                <a:gd name="T12" fmla="*/ 277 w 412"/>
                <a:gd name="T13" fmla="*/ 0 h 233"/>
                <a:gd name="T14" fmla="*/ 241 w 412"/>
                <a:gd name="T15" fmla="*/ 0 h 233"/>
                <a:gd name="T16" fmla="*/ 207 w 412"/>
                <a:gd name="T17" fmla="*/ 0 h 233"/>
                <a:gd name="T18" fmla="*/ 171 w 412"/>
                <a:gd name="T19" fmla="*/ 0 h 233"/>
                <a:gd name="T20" fmla="*/ 135 w 412"/>
                <a:gd name="T21" fmla="*/ 0 h 233"/>
                <a:gd name="T22" fmla="*/ 103 w 412"/>
                <a:gd name="T23" fmla="*/ 0 h 233"/>
                <a:gd name="T24" fmla="*/ 72 w 412"/>
                <a:gd name="T25" fmla="*/ 0 h 233"/>
                <a:gd name="T26" fmla="*/ 46 w 412"/>
                <a:gd name="T27" fmla="*/ 0 h 233"/>
                <a:gd name="T28" fmla="*/ 25 w 412"/>
                <a:gd name="T29" fmla="*/ 0 h 233"/>
                <a:gd name="T30" fmla="*/ 9 w 412"/>
                <a:gd name="T31" fmla="*/ 0 h 233"/>
                <a:gd name="T32" fmla="*/ 0 w 412"/>
                <a:gd name="T33" fmla="*/ 0 h 233"/>
                <a:gd name="T34" fmla="*/ 0 w 412"/>
                <a:gd name="T35" fmla="*/ 43 h 233"/>
                <a:gd name="T36" fmla="*/ 0 w 412"/>
                <a:gd name="T37" fmla="*/ 117 h 233"/>
                <a:gd name="T38" fmla="*/ 0 w 412"/>
                <a:gd name="T39" fmla="*/ 190 h 233"/>
                <a:gd name="T40" fmla="*/ 0 w 412"/>
                <a:gd name="T41" fmla="*/ 233 h 233"/>
                <a:gd name="T42" fmla="*/ 412 w 412"/>
                <a:gd name="T43" fmla="*/ 233 h 233"/>
                <a:gd name="T44" fmla="*/ 412 w 412"/>
                <a:gd name="T45" fmla="*/ 190 h 233"/>
                <a:gd name="T46" fmla="*/ 412 w 412"/>
                <a:gd name="T47" fmla="*/ 117 h 233"/>
                <a:gd name="T48" fmla="*/ 412 w 412"/>
                <a:gd name="T49" fmla="*/ 43 h 233"/>
                <a:gd name="T50" fmla="*/ 412 w 412"/>
                <a:gd name="T5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2" h="233">
                  <a:moveTo>
                    <a:pt x="412" y="0"/>
                  </a:moveTo>
                  <a:lnTo>
                    <a:pt x="403" y="0"/>
                  </a:lnTo>
                  <a:lnTo>
                    <a:pt x="387" y="0"/>
                  </a:lnTo>
                  <a:lnTo>
                    <a:pt x="366" y="0"/>
                  </a:lnTo>
                  <a:lnTo>
                    <a:pt x="340" y="0"/>
                  </a:lnTo>
                  <a:lnTo>
                    <a:pt x="309" y="0"/>
                  </a:lnTo>
                  <a:lnTo>
                    <a:pt x="277" y="0"/>
                  </a:lnTo>
                  <a:lnTo>
                    <a:pt x="241" y="0"/>
                  </a:lnTo>
                  <a:lnTo>
                    <a:pt x="207" y="0"/>
                  </a:lnTo>
                  <a:lnTo>
                    <a:pt x="171" y="0"/>
                  </a:lnTo>
                  <a:lnTo>
                    <a:pt x="135" y="0"/>
                  </a:lnTo>
                  <a:lnTo>
                    <a:pt x="103" y="0"/>
                  </a:lnTo>
                  <a:lnTo>
                    <a:pt x="72" y="0"/>
                  </a:lnTo>
                  <a:lnTo>
                    <a:pt x="46" y="0"/>
                  </a:lnTo>
                  <a:lnTo>
                    <a:pt x="25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0" y="117"/>
                  </a:lnTo>
                  <a:lnTo>
                    <a:pt x="0" y="190"/>
                  </a:lnTo>
                  <a:lnTo>
                    <a:pt x="0" y="233"/>
                  </a:lnTo>
                  <a:lnTo>
                    <a:pt x="412" y="233"/>
                  </a:lnTo>
                  <a:lnTo>
                    <a:pt x="412" y="190"/>
                  </a:lnTo>
                  <a:lnTo>
                    <a:pt x="412" y="117"/>
                  </a:lnTo>
                  <a:lnTo>
                    <a:pt x="412" y="43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983CFC2B-2100-4B54-8132-65AA9C20A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6" y="2365"/>
              <a:ext cx="140" cy="17"/>
            </a:xfrm>
            <a:custGeom>
              <a:avLst/>
              <a:gdLst>
                <a:gd name="T0" fmla="*/ 221 w 280"/>
                <a:gd name="T1" fmla="*/ 0 h 35"/>
                <a:gd name="T2" fmla="*/ 60 w 280"/>
                <a:gd name="T3" fmla="*/ 0 h 35"/>
                <a:gd name="T4" fmla="*/ 48 w 280"/>
                <a:gd name="T5" fmla="*/ 2 h 35"/>
                <a:gd name="T6" fmla="*/ 36 w 280"/>
                <a:gd name="T7" fmla="*/ 3 h 35"/>
                <a:gd name="T8" fmla="*/ 28 w 280"/>
                <a:gd name="T9" fmla="*/ 7 h 35"/>
                <a:gd name="T10" fmla="*/ 20 w 280"/>
                <a:gd name="T11" fmla="*/ 11 h 35"/>
                <a:gd name="T12" fmla="*/ 13 w 280"/>
                <a:gd name="T13" fmla="*/ 17 h 35"/>
                <a:gd name="T14" fmla="*/ 9 w 280"/>
                <a:gd name="T15" fmla="*/ 22 h 35"/>
                <a:gd name="T16" fmla="*/ 5 w 280"/>
                <a:gd name="T17" fmla="*/ 28 h 35"/>
                <a:gd name="T18" fmla="*/ 0 w 280"/>
                <a:gd name="T19" fmla="*/ 35 h 35"/>
                <a:gd name="T20" fmla="*/ 280 w 280"/>
                <a:gd name="T21" fmla="*/ 35 h 35"/>
                <a:gd name="T22" fmla="*/ 273 w 280"/>
                <a:gd name="T23" fmla="*/ 24 h 35"/>
                <a:gd name="T24" fmla="*/ 266 w 280"/>
                <a:gd name="T25" fmla="*/ 15 h 35"/>
                <a:gd name="T26" fmla="*/ 257 w 280"/>
                <a:gd name="T27" fmla="*/ 10 h 35"/>
                <a:gd name="T28" fmla="*/ 247 w 280"/>
                <a:gd name="T29" fmla="*/ 4 h 35"/>
                <a:gd name="T30" fmla="*/ 239 w 280"/>
                <a:gd name="T31" fmla="*/ 3 h 35"/>
                <a:gd name="T32" fmla="*/ 230 w 280"/>
                <a:gd name="T33" fmla="*/ 2 h 35"/>
                <a:gd name="T34" fmla="*/ 225 w 280"/>
                <a:gd name="T35" fmla="*/ 0 h 35"/>
                <a:gd name="T36" fmla="*/ 221 w 280"/>
                <a:gd name="T3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0" h="35">
                  <a:moveTo>
                    <a:pt x="221" y="0"/>
                  </a:moveTo>
                  <a:lnTo>
                    <a:pt x="60" y="0"/>
                  </a:lnTo>
                  <a:lnTo>
                    <a:pt x="48" y="2"/>
                  </a:lnTo>
                  <a:lnTo>
                    <a:pt x="36" y="3"/>
                  </a:lnTo>
                  <a:lnTo>
                    <a:pt x="28" y="7"/>
                  </a:lnTo>
                  <a:lnTo>
                    <a:pt x="20" y="11"/>
                  </a:lnTo>
                  <a:lnTo>
                    <a:pt x="13" y="17"/>
                  </a:lnTo>
                  <a:lnTo>
                    <a:pt x="9" y="22"/>
                  </a:lnTo>
                  <a:lnTo>
                    <a:pt x="5" y="28"/>
                  </a:lnTo>
                  <a:lnTo>
                    <a:pt x="0" y="35"/>
                  </a:lnTo>
                  <a:lnTo>
                    <a:pt x="280" y="35"/>
                  </a:lnTo>
                  <a:lnTo>
                    <a:pt x="273" y="24"/>
                  </a:lnTo>
                  <a:lnTo>
                    <a:pt x="266" y="15"/>
                  </a:lnTo>
                  <a:lnTo>
                    <a:pt x="257" y="10"/>
                  </a:lnTo>
                  <a:lnTo>
                    <a:pt x="247" y="4"/>
                  </a:lnTo>
                  <a:lnTo>
                    <a:pt x="239" y="3"/>
                  </a:lnTo>
                  <a:lnTo>
                    <a:pt x="230" y="2"/>
                  </a:lnTo>
                  <a:lnTo>
                    <a:pt x="225" y="0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C3E239FB-529C-4BE6-B824-395F70985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6" y="2350"/>
              <a:ext cx="461" cy="489"/>
            </a:xfrm>
            <a:custGeom>
              <a:avLst/>
              <a:gdLst>
                <a:gd name="T0" fmla="*/ 696 w 922"/>
                <a:gd name="T1" fmla="*/ 327 h 979"/>
                <a:gd name="T2" fmla="*/ 681 w 922"/>
                <a:gd name="T3" fmla="*/ 64 h 979"/>
                <a:gd name="T4" fmla="*/ 624 w 922"/>
                <a:gd name="T5" fmla="*/ 47 h 979"/>
                <a:gd name="T6" fmla="*/ 603 w 922"/>
                <a:gd name="T7" fmla="*/ 22 h 979"/>
                <a:gd name="T8" fmla="*/ 577 w 922"/>
                <a:gd name="T9" fmla="*/ 7 h 979"/>
                <a:gd name="T10" fmla="*/ 551 w 922"/>
                <a:gd name="T11" fmla="*/ 0 h 979"/>
                <a:gd name="T12" fmla="*/ 379 w 922"/>
                <a:gd name="T13" fmla="*/ 0 h 979"/>
                <a:gd name="T14" fmla="*/ 343 w 922"/>
                <a:gd name="T15" fmla="*/ 6 h 979"/>
                <a:gd name="T16" fmla="*/ 317 w 922"/>
                <a:gd name="T17" fmla="*/ 21 h 979"/>
                <a:gd name="T18" fmla="*/ 299 w 922"/>
                <a:gd name="T19" fmla="*/ 42 h 979"/>
                <a:gd name="T20" fmla="*/ 289 w 922"/>
                <a:gd name="T21" fmla="*/ 64 h 979"/>
                <a:gd name="T22" fmla="*/ 224 w 922"/>
                <a:gd name="T23" fmla="*/ 327 h 979"/>
                <a:gd name="T24" fmla="*/ 78 w 922"/>
                <a:gd name="T25" fmla="*/ 330 h 979"/>
                <a:gd name="T26" fmla="*/ 37 w 922"/>
                <a:gd name="T27" fmla="*/ 352 h 979"/>
                <a:gd name="T28" fmla="*/ 12 w 922"/>
                <a:gd name="T29" fmla="*/ 384 h 979"/>
                <a:gd name="T30" fmla="*/ 1 w 922"/>
                <a:gd name="T31" fmla="*/ 420 h 979"/>
                <a:gd name="T32" fmla="*/ 0 w 922"/>
                <a:gd name="T33" fmla="*/ 744 h 979"/>
                <a:gd name="T34" fmla="*/ 2 w 922"/>
                <a:gd name="T35" fmla="*/ 762 h 979"/>
                <a:gd name="T36" fmla="*/ 19 w 922"/>
                <a:gd name="T37" fmla="*/ 791 h 979"/>
                <a:gd name="T38" fmla="*/ 26 w 922"/>
                <a:gd name="T39" fmla="*/ 798 h 979"/>
                <a:gd name="T40" fmla="*/ 36 w 922"/>
                <a:gd name="T41" fmla="*/ 803 h 979"/>
                <a:gd name="T42" fmla="*/ 48 w 922"/>
                <a:gd name="T43" fmla="*/ 807 h 979"/>
                <a:gd name="T44" fmla="*/ 63 w 922"/>
                <a:gd name="T45" fmla="*/ 809 h 979"/>
                <a:gd name="T46" fmla="*/ 182 w 922"/>
                <a:gd name="T47" fmla="*/ 917 h 979"/>
                <a:gd name="T48" fmla="*/ 182 w 922"/>
                <a:gd name="T49" fmla="*/ 917 h 979"/>
                <a:gd name="T50" fmla="*/ 182 w 922"/>
                <a:gd name="T51" fmla="*/ 917 h 979"/>
                <a:gd name="T52" fmla="*/ 181 w 922"/>
                <a:gd name="T53" fmla="*/ 932 h 979"/>
                <a:gd name="T54" fmla="*/ 191 w 922"/>
                <a:gd name="T55" fmla="*/ 960 h 979"/>
                <a:gd name="T56" fmla="*/ 199 w 922"/>
                <a:gd name="T57" fmla="*/ 968 h 979"/>
                <a:gd name="T58" fmla="*/ 210 w 922"/>
                <a:gd name="T59" fmla="*/ 975 h 979"/>
                <a:gd name="T60" fmla="*/ 224 w 922"/>
                <a:gd name="T61" fmla="*/ 978 h 979"/>
                <a:gd name="T62" fmla="*/ 241 w 922"/>
                <a:gd name="T63" fmla="*/ 979 h 979"/>
                <a:gd name="T64" fmla="*/ 692 w 922"/>
                <a:gd name="T65" fmla="*/ 979 h 979"/>
                <a:gd name="T66" fmla="*/ 709 w 922"/>
                <a:gd name="T67" fmla="*/ 976 h 979"/>
                <a:gd name="T68" fmla="*/ 722 w 922"/>
                <a:gd name="T69" fmla="*/ 971 h 979"/>
                <a:gd name="T70" fmla="*/ 733 w 922"/>
                <a:gd name="T71" fmla="*/ 964 h 979"/>
                <a:gd name="T72" fmla="*/ 740 w 922"/>
                <a:gd name="T73" fmla="*/ 953 h 979"/>
                <a:gd name="T74" fmla="*/ 743 w 922"/>
                <a:gd name="T75" fmla="*/ 940 h 979"/>
                <a:gd name="T76" fmla="*/ 743 w 922"/>
                <a:gd name="T77" fmla="*/ 929 h 979"/>
                <a:gd name="T78" fmla="*/ 740 w 922"/>
                <a:gd name="T79" fmla="*/ 918 h 979"/>
                <a:gd name="T80" fmla="*/ 735 w 922"/>
                <a:gd name="T81" fmla="*/ 904 h 979"/>
                <a:gd name="T82" fmla="*/ 715 w 922"/>
                <a:gd name="T83" fmla="*/ 841 h 979"/>
                <a:gd name="T84" fmla="*/ 858 w 922"/>
                <a:gd name="T85" fmla="*/ 809 h 979"/>
                <a:gd name="T86" fmla="*/ 889 w 922"/>
                <a:gd name="T87" fmla="*/ 802 h 979"/>
                <a:gd name="T88" fmla="*/ 908 w 922"/>
                <a:gd name="T89" fmla="*/ 787 h 979"/>
                <a:gd name="T90" fmla="*/ 919 w 922"/>
                <a:gd name="T91" fmla="*/ 764 h 979"/>
                <a:gd name="T92" fmla="*/ 922 w 922"/>
                <a:gd name="T93" fmla="*/ 744 h 979"/>
                <a:gd name="T94" fmla="*/ 920 w 922"/>
                <a:gd name="T95" fmla="*/ 420 h 979"/>
                <a:gd name="T96" fmla="*/ 911 w 922"/>
                <a:gd name="T97" fmla="*/ 384 h 979"/>
                <a:gd name="T98" fmla="*/ 886 w 922"/>
                <a:gd name="T99" fmla="*/ 352 h 979"/>
                <a:gd name="T100" fmla="*/ 843 w 922"/>
                <a:gd name="T101" fmla="*/ 33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22" h="979">
                  <a:moveTo>
                    <a:pt x="814" y="327"/>
                  </a:moveTo>
                  <a:lnTo>
                    <a:pt x="696" y="327"/>
                  </a:lnTo>
                  <a:lnTo>
                    <a:pt x="696" y="64"/>
                  </a:lnTo>
                  <a:lnTo>
                    <a:pt x="681" y="64"/>
                  </a:lnTo>
                  <a:lnTo>
                    <a:pt x="631" y="64"/>
                  </a:lnTo>
                  <a:lnTo>
                    <a:pt x="624" y="47"/>
                  </a:lnTo>
                  <a:lnTo>
                    <a:pt x="614" y="33"/>
                  </a:lnTo>
                  <a:lnTo>
                    <a:pt x="603" y="22"/>
                  </a:lnTo>
                  <a:lnTo>
                    <a:pt x="591" y="13"/>
                  </a:lnTo>
                  <a:lnTo>
                    <a:pt x="577" y="7"/>
                  </a:lnTo>
                  <a:lnTo>
                    <a:pt x="563" y="3"/>
                  </a:lnTo>
                  <a:lnTo>
                    <a:pt x="551" y="0"/>
                  </a:lnTo>
                  <a:lnTo>
                    <a:pt x="540" y="0"/>
                  </a:lnTo>
                  <a:lnTo>
                    <a:pt x="379" y="0"/>
                  </a:lnTo>
                  <a:lnTo>
                    <a:pt x="360" y="2"/>
                  </a:lnTo>
                  <a:lnTo>
                    <a:pt x="343" y="6"/>
                  </a:lnTo>
                  <a:lnTo>
                    <a:pt x="328" y="13"/>
                  </a:lnTo>
                  <a:lnTo>
                    <a:pt x="317" y="21"/>
                  </a:lnTo>
                  <a:lnTo>
                    <a:pt x="307" y="31"/>
                  </a:lnTo>
                  <a:lnTo>
                    <a:pt x="299" y="42"/>
                  </a:lnTo>
                  <a:lnTo>
                    <a:pt x="293" y="53"/>
                  </a:lnTo>
                  <a:lnTo>
                    <a:pt x="289" y="64"/>
                  </a:lnTo>
                  <a:lnTo>
                    <a:pt x="224" y="64"/>
                  </a:lnTo>
                  <a:lnTo>
                    <a:pt x="224" y="327"/>
                  </a:lnTo>
                  <a:lnTo>
                    <a:pt x="108" y="327"/>
                  </a:lnTo>
                  <a:lnTo>
                    <a:pt x="78" y="330"/>
                  </a:lnTo>
                  <a:lnTo>
                    <a:pt x="55" y="338"/>
                  </a:lnTo>
                  <a:lnTo>
                    <a:pt x="37" y="352"/>
                  </a:lnTo>
                  <a:lnTo>
                    <a:pt x="22" y="367"/>
                  </a:lnTo>
                  <a:lnTo>
                    <a:pt x="12" y="384"/>
                  </a:lnTo>
                  <a:lnTo>
                    <a:pt x="5" y="402"/>
                  </a:lnTo>
                  <a:lnTo>
                    <a:pt x="1" y="420"/>
                  </a:lnTo>
                  <a:lnTo>
                    <a:pt x="0" y="435"/>
                  </a:lnTo>
                  <a:lnTo>
                    <a:pt x="0" y="744"/>
                  </a:lnTo>
                  <a:lnTo>
                    <a:pt x="0" y="751"/>
                  </a:lnTo>
                  <a:lnTo>
                    <a:pt x="2" y="762"/>
                  </a:lnTo>
                  <a:lnTo>
                    <a:pt x="8" y="777"/>
                  </a:lnTo>
                  <a:lnTo>
                    <a:pt x="19" y="791"/>
                  </a:lnTo>
                  <a:lnTo>
                    <a:pt x="22" y="793"/>
                  </a:lnTo>
                  <a:lnTo>
                    <a:pt x="26" y="798"/>
                  </a:lnTo>
                  <a:lnTo>
                    <a:pt x="31" y="800"/>
                  </a:lnTo>
                  <a:lnTo>
                    <a:pt x="36" y="803"/>
                  </a:lnTo>
                  <a:lnTo>
                    <a:pt x="41" y="805"/>
                  </a:lnTo>
                  <a:lnTo>
                    <a:pt x="48" y="807"/>
                  </a:lnTo>
                  <a:lnTo>
                    <a:pt x="55" y="809"/>
                  </a:lnTo>
                  <a:lnTo>
                    <a:pt x="63" y="809"/>
                  </a:lnTo>
                  <a:lnTo>
                    <a:pt x="218" y="809"/>
                  </a:lnTo>
                  <a:lnTo>
                    <a:pt x="182" y="917"/>
                  </a:lnTo>
                  <a:lnTo>
                    <a:pt x="182" y="917"/>
                  </a:lnTo>
                  <a:lnTo>
                    <a:pt x="182" y="917"/>
                  </a:lnTo>
                  <a:lnTo>
                    <a:pt x="182" y="917"/>
                  </a:lnTo>
                  <a:lnTo>
                    <a:pt x="182" y="917"/>
                  </a:lnTo>
                  <a:lnTo>
                    <a:pt x="181" y="922"/>
                  </a:lnTo>
                  <a:lnTo>
                    <a:pt x="181" y="932"/>
                  </a:lnTo>
                  <a:lnTo>
                    <a:pt x="184" y="946"/>
                  </a:lnTo>
                  <a:lnTo>
                    <a:pt x="191" y="960"/>
                  </a:lnTo>
                  <a:lnTo>
                    <a:pt x="195" y="964"/>
                  </a:lnTo>
                  <a:lnTo>
                    <a:pt x="199" y="968"/>
                  </a:lnTo>
                  <a:lnTo>
                    <a:pt x="205" y="972"/>
                  </a:lnTo>
                  <a:lnTo>
                    <a:pt x="210" y="975"/>
                  </a:lnTo>
                  <a:lnTo>
                    <a:pt x="217" y="976"/>
                  </a:lnTo>
                  <a:lnTo>
                    <a:pt x="224" y="978"/>
                  </a:lnTo>
                  <a:lnTo>
                    <a:pt x="232" y="979"/>
                  </a:lnTo>
                  <a:lnTo>
                    <a:pt x="241" y="979"/>
                  </a:lnTo>
                  <a:lnTo>
                    <a:pt x="682" y="979"/>
                  </a:lnTo>
                  <a:lnTo>
                    <a:pt x="692" y="979"/>
                  </a:lnTo>
                  <a:lnTo>
                    <a:pt x="700" y="978"/>
                  </a:lnTo>
                  <a:lnTo>
                    <a:pt x="709" y="976"/>
                  </a:lnTo>
                  <a:lnTo>
                    <a:pt x="717" y="973"/>
                  </a:lnTo>
                  <a:lnTo>
                    <a:pt x="722" y="971"/>
                  </a:lnTo>
                  <a:lnTo>
                    <a:pt x="728" y="968"/>
                  </a:lnTo>
                  <a:lnTo>
                    <a:pt x="733" y="964"/>
                  </a:lnTo>
                  <a:lnTo>
                    <a:pt x="738" y="958"/>
                  </a:lnTo>
                  <a:lnTo>
                    <a:pt x="740" y="953"/>
                  </a:lnTo>
                  <a:lnTo>
                    <a:pt x="742" y="946"/>
                  </a:lnTo>
                  <a:lnTo>
                    <a:pt x="743" y="940"/>
                  </a:lnTo>
                  <a:lnTo>
                    <a:pt x="743" y="935"/>
                  </a:lnTo>
                  <a:lnTo>
                    <a:pt x="743" y="929"/>
                  </a:lnTo>
                  <a:lnTo>
                    <a:pt x="742" y="922"/>
                  </a:lnTo>
                  <a:lnTo>
                    <a:pt x="740" y="918"/>
                  </a:lnTo>
                  <a:lnTo>
                    <a:pt x="739" y="915"/>
                  </a:lnTo>
                  <a:lnTo>
                    <a:pt x="735" y="904"/>
                  </a:lnTo>
                  <a:lnTo>
                    <a:pt x="727" y="877"/>
                  </a:lnTo>
                  <a:lnTo>
                    <a:pt x="715" y="841"/>
                  </a:lnTo>
                  <a:lnTo>
                    <a:pt x="704" y="809"/>
                  </a:lnTo>
                  <a:lnTo>
                    <a:pt x="858" y="809"/>
                  </a:lnTo>
                  <a:lnTo>
                    <a:pt x="875" y="807"/>
                  </a:lnTo>
                  <a:lnTo>
                    <a:pt x="889" y="802"/>
                  </a:lnTo>
                  <a:lnTo>
                    <a:pt x="898" y="795"/>
                  </a:lnTo>
                  <a:lnTo>
                    <a:pt x="908" y="787"/>
                  </a:lnTo>
                  <a:lnTo>
                    <a:pt x="914" y="775"/>
                  </a:lnTo>
                  <a:lnTo>
                    <a:pt x="919" y="764"/>
                  </a:lnTo>
                  <a:lnTo>
                    <a:pt x="920" y="753"/>
                  </a:lnTo>
                  <a:lnTo>
                    <a:pt x="922" y="744"/>
                  </a:lnTo>
                  <a:lnTo>
                    <a:pt x="922" y="435"/>
                  </a:lnTo>
                  <a:lnTo>
                    <a:pt x="920" y="420"/>
                  </a:lnTo>
                  <a:lnTo>
                    <a:pt x="918" y="402"/>
                  </a:lnTo>
                  <a:lnTo>
                    <a:pt x="911" y="384"/>
                  </a:lnTo>
                  <a:lnTo>
                    <a:pt x="900" y="367"/>
                  </a:lnTo>
                  <a:lnTo>
                    <a:pt x="886" y="352"/>
                  </a:lnTo>
                  <a:lnTo>
                    <a:pt x="866" y="338"/>
                  </a:lnTo>
                  <a:lnTo>
                    <a:pt x="843" y="330"/>
                  </a:lnTo>
                  <a:lnTo>
                    <a:pt x="814" y="3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B0392DF8-DDA3-4FBA-A311-E527657EA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6" y="2365"/>
              <a:ext cx="140" cy="17"/>
            </a:xfrm>
            <a:custGeom>
              <a:avLst/>
              <a:gdLst>
                <a:gd name="T0" fmla="*/ 60 w 280"/>
                <a:gd name="T1" fmla="*/ 0 h 35"/>
                <a:gd name="T2" fmla="*/ 221 w 280"/>
                <a:gd name="T3" fmla="*/ 0 h 35"/>
                <a:gd name="T4" fmla="*/ 225 w 280"/>
                <a:gd name="T5" fmla="*/ 0 h 35"/>
                <a:gd name="T6" fmla="*/ 230 w 280"/>
                <a:gd name="T7" fmla="*/ 2 h 35"/>
                <a:gd name="T8" fmla="*/ 239 w 280"/>
                <a:gd name="T9" fmla="*/ 3 h 35"/>
                <a:gd name="T10" fmla="*/ 247 w 280"/>
                <a:gd name="T11" fmla="*/ 4 h 35"/>
                <a:gd name="T12" fmla="*/ 257 w 280"/>
                <a:gd name="T13" fmla="*/ 10 h 35"/>
                <a:gd name="T14" fmla="*/ 266 w 280"/>
                <a:gd name="T15" fmla="*/ 15 h 35"/>
                <a:gd name="T16" fmla="*/ 273 w 280"/>
                <a:gd name="T17" fmla="*/ 24 h 35"/>
                <a:gd name="T18" fmla="*/ 280 w 280"/>
                <a:gd name="T19" fmla="*/ 35 h 35"/>
                <a:gd name="T20" fmla="*/ 0 w 280"/>
                <a:gd name="T21" fmla="*/ 35 h 35"/>
                <a:gd name="T22" fmla="*/ 5 w 280"/>
                <a:gd name="T23" fmla="*/ 28 h 35"/>
                <a:gd name="T24" fmla="*/ 9 w 280"/>
                <a:gd name="T25" fmla="*/ 22 h 35"/>
                <a:gd name="T26" fmla="*/ 13 w 280"/>
                <a:gd name="T27" fmla="*/ 17 h 35"/>
                <a:gd name="T28" fmla="*/ 20 w 280"/>
                <a:gd name="T29" fmla="*/ 11 h 35"/>
                <a:gd name="T30" fmla="*/ 28 w 280"/>
                <a:gd name="T31" fmla="*/ 7 h 35"/>
                <a:gd name="T32" fmla="*/ 36 w 280"/>
                <a:gd name="T33" fmla="*/ 3 h 35"/>
                <a:gd name="T34" fmla="*/ 48 w 280"/>
                <a:gd name="T35" fmla="*/ 2 h 35"/>
                <a:gd name="T36" fmla="*/ 60 w 280"/>
                <a:gd name="T3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0" h="35">
                  <a:moveTo>
                    <a:pt x="60" y="0"/>
                  </a:moveTo>
                  <a:lnTo>
                    <a:pt x="221" y="0"/>
                  </a:lnTo>
                  <a:lnTo>
                    <a:pt x="225" y="0"/>
                  </a:lnTo>
                  <a:lnTo>
                    <a:pt x="230" y="2"/>
                  </a:lnTo>
                  <a:lnTo>
                    <a:pt x="239" y="3"/>
                  </a:lnTo>
                  <a:lnTo>
                    <a:pt x="247" y="4"/>
                  </a:lnTo>
                  <a:lnTo>
                    <a:pt x="257" y="10"/>
                  </a:lnTo>
                  <a:lnTo>
                    <a:pt x="266" y="15"/>
                  </a:lnTo>
                  <a:lnTo>
                    <a:pt x="273" y="24"/>
                  </a:lnTo>
                  <a:lnTo>
                    <a:pt x="280" y="35"/>
                  </a:lnTo>
                  <a:lnTo>
                    <a:pt x="0" y="35"/>
                  </a:lnTo>
                  <a:lnTo>
                    <a:pt x="5" y="28"/>
                  </a:lnTo>
                  <a:lnTo>
                    <a:pt x="9" y="22"/>
                  </a:lnTo>
                  <a:lnTo>
                    <a:pt x="13" y="17"/>
                  </a:lnTo>
                  <a:lnTo>
                    <a:pt x="20" y="11"/>
                  </a:lnTo>
                  <a:lnTo>
                    <a:pt x="28" y="7"/>
                  </a:lnTo>
                  <a:lnTo>
                    <a:pt x="36" y="3"/>
                  </a:lnTo>
                  <a:lnTo>
                    <a:pt x="48" y="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12734ADF-BE48-4CEB-9BFE-DE07C586A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" y="2397"/>
              <a:ext cx="206" cy="116"/>
            </a:xfrm>
            <a:custGeom>
              <a:avLst/>
              <a:gdLst>
                <a:gd name="T0" fmla="*/ 0 w 412"/>
                <a:gd name="T1" fmla="*/ 0 h 233"/>
                <a:gd name="T2" fmla="*/ 9 w 412"/>
                <a:gd name="T3" fmla="*/ 0 h 233"/>
                <a:gd name="T4" fmla="*/ 25 w 412"/>
                <a:gd name="T5" fmla="*/ 0 h 233"/>
                <a:gd name="T6" fmla="*/ 46 w 412"/>
                <a:gd name="T7" fmla="*/ 0 h 233"/>
                <a:gd name="T8" fmla="*/ 72 w 412"/>
                <a:gd name="T9" fmla="*/ 0 h 233"/>
                <a:gd name="T10" fmla="*/ 103 w 412"/>
                <a:gd name="T11" fmla="*/ 0 h 233"/>
                <a:gd name="T12" fmla="*/ 135 w 412"/>
                <a:gd name="T13" fmla="*/ 0 h 233"/>
                <a:gd name="T14" fmla="*/ 171 w 412"/>
                <a:gd name="T15" fmla="*/ 0 h 233"/>
                <a:gd name="T16" fmla="*/ 207 w 412"/>
                <a:gd name="T17" fmla="*/ 0 h 233"/>
                <a:gd name="T18" fmla="*/ 241 w 412"/>
                <a:gd name="T19" fmla="*/ 0 h 233"/>
                <a:gd name="T20" fmla="*/ 277 w 412"/>
                <a:gd name="T21" fmla="*/ 0 h 233"/>
                <a:gd name="T22" fmla="*/ 309 w 412"/>
                <a:gd name="T23" fmla="*/ 0 h 233"/>
                <a:gd name="T24" fmla="*/ 340 w 412"/>
                <a:gd name="T25" fmla="*/ 0 h 233"/>
                <a:gd name="T26" fmla="*/ 366 w 412"/>
                <a:gd name="T27" fmla="*/ 0 h 233"/>
                <a:gd name="T28" fmla="*/ 387 w 412"/>
                <a:gd name="T29" fmla="*/ 0 h 233"/>
                <a:gd name="T30" fmla="*/ 403 w 412"/>
                <a:gd name="T31" fmla="*/ 0 h 233"/>
                <a:gd name="T32" fmla="*/ 412 w 412"/>
                <a:gd name="T33" fmla="*/ 0 h 233"/>
                <a:gd name="T34" fmla="*/ 412 w 412"/>
                <a:gd name="T35" fmla="*/ 43 h 233"/>
                <a:gd name="T36" fmla="*/ 412 w 412"/>
                <a:gd name="T37" fmla="*/ 117 h 233"/>
                <a:gd name="T38" fmla="*/ 412 w 412"/>
                <a:gd name="T39" fmla="*/ 190 h 233"/>
                <a:gd name="T40" fmla="*/ 412 w 412"/>
                <a:gd name="T41" fmla="*/ 233 h 233"/>
                <a:gd name="T42" fmla="*/ 0 w 412"/>
                <a:gd name="T43" fmla="*/ 233 h 233"/>
                <a:gd name="T44" fmla="*/ 0 w 412"/>
                <a:gd name="T45" fmla="*/ 190 h 233"/>
                <a:gd name="T46" fmla="*/ 0 w 412"/>
                <a:gd name="T47" fmla="*/ 117 h 233"/>
                <a:gd name="T48" fmla="*/ 0 w 412"/>
                <a:gd name="T49" fmla="*/ 43 h 233"/>
                <a:gd name="T50" fmla="*/ 0 w 412"/>
                <a:gd name="T5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2" h="233">
                  <a:moveTo>
                    <a:pt x="0" y="0"/>
                  </a:moveTo>
                  <a:lnTo>
                    <a:pt x="9" y="0"/>
                  </a:lnTo>
                  <a:lnTo>
                    <a:pt x="25" y="0"/>
                  </a:lnTo>
                  <a:lnTo>
                    <a:pt x="46" y="0"/>
                  </a:lnTo>
                  <a:lnTo>
                    <a:pt x="72" y="0"/>
                  </a:lnTo>
                  <a:lnTo>
                    <a:pt x="103" y="0"/>
                  </a:lnTo>
                  <a:lnTo>
                    <a:pt x="135" y="0"/>
                  </a:lnTo>
                  <a:lnTo>
                    <a:pt x="171" y="0"/>
                  </a:lnTo>
                  <a:lnTo>
                    <a:pt x="207" y="0"/>
                  </a:lnTo>
                  <a:lnTo>
                    <a:pt x="241" y="0"/>
                  </a:lnTo>
                  <a:lnTo>
                    <a:pt x="277" y="0"/>
                  </a:lnTo>
                  <a:lnTo>
                    <a:pt x="309" y="0"/>
                  </a:lnTo>
                  <a:lnTo>
                    <a:pt x="340" y="0"/>
                  </a:lnTo>
                  <a:lnTo>
                    <a:pt x="366" y="0"/>
                  </a:lnTo>
                  <a:lnTo>
                    <a:pt x="387" y="0"/>
                  </a:lnTo>
                  <a:lnTo>
                    <a:pt x="403" y="0"/>
                  </a:lnTo>
                  <a:lnTo>
                    <a:pt x="412" y="0"/>
                  </a:lnTo>
                  <a:lnTo>
                    <a:pt x="412" y="43"/>
                  </a:lnTo>
                  <a:lnTo>
                    <a:pt x="412" y="117"/>
                  </a:lnTo>
                  <a:lnTo>
                    <a:pt x="412" y="190"/>
                  </a:lnTo>
                  <a:lnTo>
                    <a:pt x="412" y="233"/>
                  </a:lnTo>
                  <a:lnTo>
                    <a:pt x="0" y="233"/>
                  </a:lnTo>
                  <a:lnTo>
                    <a:pt x="0" y="190"/>
                  </a:lnTo>
                  <a:lnTo>
                    <a:pt x="0" y="117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7093E6C8-522A-4AD7-9161-562BC4C78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6" y="2534"/>
              <a:ext cx="422" cy="169"/>
            </a:xfrm>
            <a:custGeom>
              <a:avLst/>
              <a:gdLst>
                <a:gd name="T0" fmla="*/ 774 w 843"/>
                <a:gd name="T1" fmla="*/ 0 h 339"/>
                <a:gd name="T2" fmla="*/ 537 w 843"/>
                <a:gd name="T3" fmla="*/ 0 h 339"/>
                <a:gd name="T4" fmla="*/ 390 w 843"/>
                <a:gd name="T5" fmla="*/ 0 h 339"/>
                <a:gd name="T6" fmla="*/ 68 w 843"/>
                <a:gd name="T7" fmla="*/ 0 h 339"/>
                <a:gd name="T8" fmla="*/ 45 w 843"/>
                <a:gd name="T9" fmla="*/ 3 h 339"/>
                <a:gd name="T10" fmla="*/ 30 w 843"/>
                <a:gd name="T11" fmla="*/ 10 h 339"/>
                <a:gd name="T12" fmla="*/ 18 w 843"/>
                <a:gd name="T13" fmla="*/ 19 h 339"/>
                <a:gd name="T14" fmla="*/ 9 w 843"/>
                <a:gd name="T15" fmla="*/ 32 h 339"/>
                <a:gd name="T16" fmla="*/ 4 w 843"/>
                <a:gd name="T17" fmla="*/ 43 h 339"/>
                <a:gd name="T18" fmla="*/ 1 w 843"/>
                <a:gd name="T19" fmla="*/ 54 h 339"/>
                <a:gd name="T20" fmla="*/ 0 w 843"/>
                <a:gd name="T21" fmla="*/ 62 h 339"/>
                <a:gd name="T22" fmla="*/ 0 w 843"/>
                <a:gd name="T23" fmla="*/ 68 h 339"/>
                <a:gd name="T24" fmla="*/ 0 w 843"/>
                <a:gd name="T25" fmla="*/ 339 h 339"/>
                <a:gd name="T26" fmla="*/ 199 w 843"/>
                <a:gd name="T27" fmla="*/ 339 h 339"/>
                <a:gd name="T28" fmla="*/ 203 w 843"/>
                <a:gd name="T29" fmla="*/ 335 h 339"/>
                <a:gd name="T30" fmla="*/ 207 w 843"/>
                <a:gd name="T31" fmla="*/ 331 h 339"/>
                <a:gd name="T32" fmla="*/ 212 w 843"/>
                <a:gd name="T33" fmla="*/ 327 h 339"/>
                <a:gd name="T34" fmla="*/ 217 w 843"/>
                <a:gd name="T35" fmla="*/ 324 h 339"/>
                <a:gd name="T36" fmla="*/ 223 w 843"/>
                <a:gd name="T37" fmla="*/ 321 h 339"/>
                <a:gd name="T38" fmla="*/ 230 w 843"/>
                <a:gd name="T39" fmla="*/ 320 h 339"/>
                <a:gd name="T40" fmla="*/ 237 w 843"/>
                <a:gd name="T41" fmla="*/ 318 h 339"/>
                <a:gd name="T42" fmla="*/ 245 w 843"/>
                <a:gd name="T43" fmla="*/ 318 h 339"/>
                <a:gd name="T44" fmla="*/ 598 w 843"/>
                <a:gd name="T45" fmla="*/ 318 h 339"/>
                <a:gd name="T46" fmla="*/ 603 w 843"/>
                <a:gd name="T47" fmla="*/ 318 h 339"/>
                <a:gd name="T48" fmla="*/ 609 w 843"/>
                <a:gd name="T49" fmla="*/ 320 h 339"/>
                <a:gd name="T50" fmla="*/ 615 w 843"/>
                <a:gd name="T51" fmla="*/ 321 h 339"/>
                <a:gd name="T52" fmla="*/ 621 w 843"/>
                <a:gd name="T53" fmla="*/ 323 h 339"/>
                <a:gd name="T54" fmla="*/ 627 w 843"/>
                <a:gd name="T55" fmla="*/ 325 h 339"/>
                <a:gd name="T56" fmla="*/ 633 w 843"/>
                <a:gd name="T57" fmla="*/ 330 h 339"/>
                <a:gd name="T58" fmla="*/ 638 w 843"/>
                <a:gd name="T59" fmla="*/ 334 h 339"/>
                <a:gd name="T60" fmla="*/ 644 w 843"/>
                <a:gd name="T61" fmla="*/ 339 h 339"/>
                <a:gd name="T62" fmla="*/ 843 w 843"/>
                <a:gd name="T63" fmla="*/ 339 h 339"/>
                <a:gd name="T64" fmla="*/ 843 w 843"/>
                <a:gd name="T65" fmla="*/ 68 h 339"/>
                <a:gd name="T66" fmla="*/ 843 w 843"/>
                <a:gd name="T67" fmla="*/ 62 h 339"/>
                <a:gd name="T68" fmla="*/ 842 w 843"/>
                <a:gd name="T69" fmla="*/ 54 h 339"/>
                <a:gd name="T70" fmla="*/ 839 w 843"/>
                <a:gd name="T71" fmla="*/ 43 h 339"/>
                <a:gd name="T72" fmla="*/ 833 w 843"/>
                <a:gd name="T73" fmla="*/ 32 h 339"/>
                <a:gd name="T74" fmla="*/ 825 w 843"/>
                <a:gd name="T75" fmla="*/ 19 h 339"/>
                <a:gd name="T76" fmla="*/ 813 w 843"/>
                <a:gd name="T77" fmla="*/ 10 h 339"/>
                <a:gd name="T78" fmla="*/ 796 w 843"/>
                <a:gd name="T79" fmla="*/ 3 h 339"/>
                <a:gd name="T80" fmla="*/ 774 w 843"/>
                <a:gd name="T81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43" h="339">
                  <a:moveTo>
                    <a:pt x="774" y="0"/>
                  </a:moveTo>
                  <a:lnTo>
                    <a:pt x="537" y="0"/>
                  </a:lnTo>
                  <a:lnTo>
                    <a:pt x="390" y="0"/>
                  </a:lnTo>
                  <a:lnTo>
                    <a:pt x="68" y="0"/>
                  </a:lnTo>
                  <a:lnTo>
                    <a:pt x="45" y="3"/>
                  </a:lnTo>
                  <a:lnTo>
                    <a:pt x="30" y="10"/>
                  </a:lnTo>
                  <a:lnTo>
                    <a:pt x="18" y="19"/>
                  </a:lnTo>
                  <a:lnTo>
                    <a:pt x="9" y="32"/>
                  </a:lnTo>
                  <a:lnTo>
                    <a:pt x="4" y="43"/>
                  </a:lnTo>
                  <a:lnTo>
                    <a:pt x="1" y="54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0" y="339"/>
                  </a:lnTo>
                  <a:lnTo>
                    <a:pt x="199" y="339"/>
                  </a:lnTo>
                  <a:lnTo>
                    <a:pt x="203" y="335"/>
                  </a:lnTo>
                  <a:lnTo>
                    <a:pt x="207" y="331"/>
                  </a:lnTo>
                  <a:lnTo>
                    <a:pt x="212" y="327"/>
                  </a:lnTo>
                  <a:lnTo>
                    <a:pt x="217" y="324"/>
                  </a:lnTo>
                  <a:lnTo>
                    <a:pt x="223" y="321"/>
                  </a:lnTo>
                  <a:lnTo>
                    <a:pt x="230" y="320"/>
                  </a:lnTo>
                  <a:lnTo>
                    <a:pt x="237" y="318"/>
                  </a:lnTo>
                  <a:lnTo>
                    <a:pt x="245" y="318"/>
                  </a:lnTo>
                  <a:lnTo>
                    <a:pt x="598" y="318"/>
                  </a:lnTo>
                  <a:lnTo>
                    <a:pt x="603" y="318"/>
                  </a:lnTo>
                  <a:lnTo>
                    <a:pt x="609" y="320"/>
                  </a:lnTo>
                  <a:lnTo>
                    <a:pt x="615" y="321"/>
                  </a:lnTo>
                  <a:lnTo>
                    <a:pt x="621" y="323"/>
                  </a:lnTo>
                  <a:lnTo>
                    <a:pt x="627" y="325"/>
                  </a:lnTo>
                  <a:lnTo>
                    <a:pt x="633" y="330"/>
                  </a:lnTo>
                  <a:lnTo>
                    <a:pt x="638" y="334"/>
                  </a:lnTo>
                  <a:lnTo>
                    <a:pt x="644" y="339"/>
                  </a:lnTo>
                  <a:lnTo>
                    <a:pt x="843" y="339"/>
                  </a:lnTo>
                  <a:lnTo>
                    <a:pt x="843" y="68"/>
                  </a:lnTo>
                  <a:lnTo>
                    <a:pt x="843" y="62"/>
                  </a:lnTo>
                  <a:lnTo>
                    <a:pt x="842" y="54"/>
                  </a:lnTo>
                  <a:lnTo>
                    <a:pt x="839" y="43"/>
                  </a:lnTo>
                  <a:lnTo>
                    <a:pt x="833" y="32"/>
                  </a:lnTo>
                  <a:lnTo>
                    <a:pt x="825" y="19"/>
                  </a:lnTo>
                  <a:lnTo>
                    <a:pt x="813" y="10"/>
                  </a:lnTo>
                  <a:lnTo>
                    <a:pt x="796" y="3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B293407C-76C4-4805-B8BC-91EEB6EB1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6" y="2534"/>
              <a:ext cx="422" cy="169"/>
            </a:xfrm>
            <a:custGeom>
              <a:avLst/>
              <a:gdLst>
                <a:gd name="T0" fmla="*/ 774 w 843"/>
                <a:gd name="T1" fmla="*/ 0 h 339"/>
                <a:gd name="T2" fmla="*/ 537 w 843"/>
                <a:gd name="T3" fmla="*/ 0 h 339"/>
                <a:gd name="T4" fmla="*/ 390 w 843"/>
                <a:gd name="T5" fmla="*/ 0 h 339"/>
                <a:gd name="T6" fmla="*/ 68 w 843"/>
                <a:gd name="T7" fmla="*/ 0 h 339"/>
                <a:gd name="T8" fmla="*/ 45 w 843"/>
                <a:gd name="T9" fmla="*/ 3 h 339"/>
                <a:gd name="T10" fmla="*/ 30 w 843"/>
                <a:gd name="T11" fmla="*/ 10 h 339"/>
                <a:gd name="T12" fmla="*/ 18 w 843"/>
                <a:gd name="T13" fmla="*/ 19 h 339"/>
                <a:gd name="T14" fmla="*/ 9 w 843"/>
                <a:gd name="T15" fmla="*/ 32 h 339"/>
                <a:gd name="T16" fmla="*/ 4 w 843"/>
                <a:gd name="T17" fmla="*/ 43 h 339"/>
                <a:gd name="T18" fmla="*/ 1 w 843"/>
                <a:gd name="T19" fmla="*/ 54 h 339"/>
                <a:gd name="T20" fmla="*/ 0 w 843"/>
                <a:gd name="T21" fmla="*/ 62 h 339"/>
                <a:gd name="T22" fmla="*/ 0 w 843"/>
                <a:gd name="T23" fmla="*/ 68 h 339"/>
                <a:gd name="T24" fmla="*/ 0 w 843"/>
                <a:gd name="T25" fmla="*/ 339 h 339"/>
                <a:gd name="T26" fmla="*/ 199 w 843"/>
                <a:gd name="T27" fmla="*/ 339 h 339"/>
                <a:gd name="T28" fmla="*/ 203 w 843"/>
                <a:gd name="T29" fmla="*/ 335 h 339"/>
                <a:gd name="T30" fmla="*/ 207 w 843"/>
                <a:gd name="T31" fmla="*/ 331 h 339"/>
                <a:gd name="T32" fmla="*/ 212 w 843"/>
                <a:gd name="T33" fmla="*/ 327 h 339"/>
                <a:gd name="T34" fmla="*/ 217 w 843"/>
                <a:gd name="T35" fmla="*/ 324 h 339"/>
                <a:gd name="T36" fmla="*/ 223 w 843"/>
                <a:gd name="T37" fmla="*/ 321 h 339"/>
                <a:gd name="T38" fmla="*/ 230 w 843"/>
                <a:gd name="T39" fmla="*/ 320 h 339"/>
                <a:gd name="T40" fmla="*/ 237 w 843"/>
                <a:gd name="T41" fmla="*/ 318 h 339"/>
                <a:gd name="T42" fmla="*/ 245 w 843"/>
                <a:gd name="T43" fmla="*/ 318 h 339"/>
                <a:gd name="T44" fmla="*/ 598 w 843"/>
                <a:gd name="T45" fmla="*/ 318 h 339"/>
                <a:gd name="T46" fmla="*/ 603 w 843"/>
                <a:gd name="T47" fmla="*/ 318 h 339"/>
                <a:gd name="T48" fmla="*/ 609 w 843"/>
                <a:gd name="T49" fmla="*/ 320 h 339"/>
                <a:gd name="T50" fmla="*/ 615 w 843"/>
                <a:gd name="T51" fmla="*/ 321 h 339"/>
                <a:gd name="T52" fmla="*/ 621 w 843"/>
                <a:gd name="T53" fmla="*/ 323 h 339"/>
                <a:gd name="T54" fmla="*/ 627 w 843"/>
                <a:gd name="T55" fmla="*/ 325 h 339"/>
                <a:gd name="T56" fmla="*/ 633 w 843"/>
                <a:gd name="T57" fmla="*/ 330 h 339"/>
                <a:gd name="T58" fmla="*/ 638 w 843"/>
                <a:gd name="T59" fmla="*/ 334 h 339"/>
                <a:gd name="T60" fmla="*/ 644 w 843"/>
                <a:gd name="T61" fmla="*/ 339 h 339"/>
                <a:gd name="T62" fmla="*/ 843 w 843"/>
                <a:gd name="T63" fmla="*/ 339 h 339"/>
                <a:gd name="T64" fmla="*/ 843 w 843"/>
                <a:gd name="T65" fmla="*/ 68 h 339"/>
                <a:gd name="T66" fmla="*/ 843 w 843"/>
                <a:gd name="T67" fmla="*/ 62 h 339"/>
                <a:gd name="T68" fmla="*/ 842 w 843"/>
                <a:gd name="T69" fmla="*/ 54 h 339"/>
                <a:gd name="T70" fmla="*/ 839 w 843"/>
                <a:gd name="T71" fmla="*/ 43 h 339"/>
                <a:gd name="T72" fmla="*/ 833 w 843"/>
                <a:gd name="T73" fmla="*/ 32 h 339"/>
                <a:gd name="T74" fmla="*/ 825 w 843"/>
                <a:gd name="T75" fmla="*/ 19 h 339"/>
                <a:gd name="T76" fmla="*/ 813 w 843"/>
                <a:gd name="T77" fmla="*/ 10 h 339"/>
                <a:gd name="T78" fmla="*/ 796 w 843"/>
                <a:gd name="T79" fmla="*/ 3 h 339"/>
                <a:gd name="T80" fmla="*/ 774 w 843"/>
                <a:gd name="T81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43" h="339">
                  <a:moveTo>
                    <a:pt x="774" y="0"/>
                  </a:moveTo>
                  <a:lnTo>
                    <a:pt x="537" y="0"/>
                  </a:lnTo>
                  <a:lnTo>
                    <a:pt x="390" y="0"/>
                  </a:lnTo>
                  <a:lnTo>
                    <a:pt x="68" y="0"/>
                  </a:lnTo>
                  <a:lnTo>
                    <a:pt x="45" y="3"/>
                  </a:lnTo>
                  <a:lnTo>
                    <a:pt x="30" y="10"/>
                  </a:lnTo>
                  <a:lnTo>
                    <a:pt x="18" y="19"/>
                  </a:lnTo>
                  <a:lnTo>
                    <a:pt x="9" y="32"/>
                  </a:lnTo>
                  <a:lnTo>
                    <a:pt x="4" y="43"/>
                  </a:lnTo>
                  <a:lnTo>
                    <a:pt x="1" y="54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0" y="339"/>
                  </a:lnTo>
                  <a:lnTo>
                    <a:pt x="199" y="339"/>
                  </a:lnTo>
                  <a:lnTo>
                    <a:pt x="203" y="335"/>
                  </a:lnTo>
                  <a:lnTo>
                    <a:pt x="207" y="331"/>
                  </a:lnTo>
                  <a:lnTo>
                    <a:pt x="212" y="327"/>
                  </a:lnTo>
                  <a:lnTo>
                    <a:pt x="217" y="324"/>
                  </a:lnTo>
                  <a:lnTo>
                    <a:pt x="223" y="321"/>
                  </a:lnTo>
                  <a:lnTo>
                    <a:pt x="230" y="320"/>
                  </a:lnTo>
                  <a:lnTo>
                    <a:pt x="237" y="318"/>
                  </a:lnTo>
                  <a:lnTo>
                    <a:pt x="245" y="318"/>
                  </a:lnTo>
                  <a:lnTo>
                    <a:pt x="598" y="318"/>
                  </a:lnTo>
                  <a:lnTo>
                    <a:pt x="603" y="318"/>
                  </a:lnTo>
                  <a:lnTo>
                    <a:pt x="609" y="320"/>
                  </a:lnTo>
                  <a:lnTo>
                    <a:pt x="615" y="321"/>
                  </a:lnTo>
                  <a:lnTo>
                    <a:pt x="621" y="323"/>
                  </a:lnTo>
                  <a:lnTo>
                    <a:pt x="627" y="325"/>
                  </a:lnTo>
                  <a:lnTo>
                    <a:pt x="633" y="330"/>
                  </a:lnTo>
                  <a:lnTo>
                    <a:pt x="638" y="334"/>
                  </a:lnTo>
                  <a:lnTo>
                    <a:pt x="644" y="339"/>
                  </a:lnTo>
                  <a:lnTo>
                    <a:pt x="843" y="339"/>
                  </a:lnTo>
                  <a:lnTo>
                    <a:pt x="843" y="68"/>
                  </a:lnTo>
                  <a:lnTo>
                    <a:pt x="843" y="62"/>
                  </a:lnTo>
                  <a:lnTo>
                    <a:pt x="842" y="54"/>
                  </a:lnTo>
                  <a:lnTo>
                    <a:pt x="839" y="43"/>
                  </a:lnTo>
                  <a:lnTo>
                    <a:pt x="833" y="32"/>
                  </a:lnTo>
                  <a:lnTo>
                    <a:pt x="825" y="19"/>
                  </a:lnTo>
                  <a:lnTo>
                    <a:pt x="813" y="10"/>
                  </a:lnTo>
                  <a:lnTo>
                    <a:pt x="796" y="3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5046E78C-4D57-4140-BF44-CD8CA373D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3" y="2534"/>
              <a:ext cx="45" cy="169"/>
            </a:xfrm>
            <a:custGeom>
              <a:avLst/>
              <a:gdLst>
                <a:gd name="T0" fmla="*/ 20 w 89"/>
                <a:gd name="T1" fmla="*/ 0 h 339"/>
                <a:gd name="T2" fmla="*/ 0 w 89"/>
                <a:gd name="T3" fmla="*/ 0 h 339"/>
                <a:gd name="T4" fmla="*/ 23 w 89"/>
                <a:gd name="T5" fmla="*/ 3 h 339"/>
                <a:gd name="T6" fmla="*/ 39 w 89"/>
                <a:gd name="T7" fmla="*/ 10 h 339"/>
                <a:gd name="T8" fmla="*/ 52 w 89"/>
                <a:gd name="T9" fmla="*/ 19 h 339"/>
                <a:gd name="T10" fmla="*/ 60 w 89"/>
                <a:gd name="T11" fmla="*/ 32 h 339"/>
                <a:gd name="T12" fmla="*/ 64 w 89"/>
                <a:gd name="T13" fmla="*/ 43 h 339"/>
                <a:gd name="T14" fmla="*/ 68 w 89"/>
                <a:gd name="T15" fmla="*/ 54 h 339"/>
                <a:gd name="T16" fmla="*/ 70 w 89"/>
                <a:gd name="T17" fmla="*/ 62 h 339"/>
                <a:gd name="T18" fmla="*/ 70 w 89"/>
                <a:gd name="T19" fmla="*/ 68 h 339"/>
                <a:gd name="T20" fmla="*/ 70 w 89"/>
                <a:gd name="T21" fmla="*/ 339 h 339"/>
                <a:gd name="T22" fmla="*/ 89 w 89"/>
                <a:gd name="T23" fmla="*/ 339 h 339"/>
                <a:gd name="T24" fmla="*/ 89 w 89"/>
                <a:gd name="T25" fmla="*/ 68 h 339"/>
                <a:gd name="T26" fmla="*/ 89 w 89"/>
                <a:gd name="T27" fmla="*/ 62 h 339"/>
                <a:gd name="T28" fmla="*/ 88 w 89"/>
                <a:gd name="T29" fmla="*/ 54 h 339"/>
                <a:gd name="T30" fmla="*/ 85 w 89"/>
                <a:gd name="T31" fmla="*/ 43 h 339"/>
                <a:gd name="T32" fmla="*/ 79 w 89"/>
                <a:gd name="T33" fmla="*/ 32 h 339"/>
                <a:gd name="T34" fmla="*/ 71 w 89"/>
                <a:gd name="T35" fmla="*/ 19 h 339"/>
                <a:gd name="T36" fmla="*/ 59 w 89"/>
                <a:gd name="T37" fmla="*/ 10 h 339"/>
                <a:gd name="T38" fmla="*/ 42 w 89"/>
                <a:gd name="T39" fmla="*/ 3 h 339"/>
                <a:gd name="T40" fmla="*/ 20 w 89"/>
                <a:gd name="T41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339">
                  <a:moveTo>
                    <a:pt x="20" y="0"/>
                  </a:moveTo>
                  <a:lnTo>
                    <a:pt x="0" y="0"/>
                  </a:lnTo>
                  <a:lnTo>
                    <a:pt x="23" y="3"/>
                  </a:lnTo>
                  <a:lnTo>
                    <a:pt x="39" y="10"/>
                  </a:lnTo>
                  <a:lnTo>
                    <a:pt x="52" y="19"/>
                  </a:lnTo>
                  <a:lnTo>
                    <a:pt x="60" y="32"/>
                  </a:lnTo>
                  <a:lnTo>
                    <a:pt x="64" y="43"/>
                  </a:lnTo>
                  <a:lnTo>
                    <a:pt x="68" y="54"/>
                  </a:lnTo>
                  <a:lnTo>
                    <a:pt x="70" y="62"/>
                  </a:lnTo>
                  <a:lnTo>
                    <a:pt x="70" y="68"/>
                  </a:lnTo>
                  <a:lnTo>
                    <a:pt x="70" y="339"/>
                  </a:lnTo>
                  <a:lnTo>
                    <a:pt x="89" y="339"/>
                  </a:lnTo>
                  <a:lnTo>
                    <a:pt x="89" y="68"/>
                  </a:lnTo>
                  <a:lnTo>
                    <a:pt x="89" y="62"/>
                  </a:lnTo>
                  <a:lnTo>
                    <a:pt x="88" y="54"/>
                  </a:lnTo>
                  <a:lnTo>
                    <a:pt x="85" y="43"/>
                  </a:lnTo>
                  <a:lnTo>
                    <a:pt x="79" y="32"/>
                  </a:lnTo>
                  <a:lnTo>
                    <a:pt x="71" y="19"/>
                  </a:lnTo>
                  <a:lnTo>
                    <a:pt x="59" y="10"/>
                  </a:lnTo>
                  <a:lnTo>
                    <a:pt x="42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CB51BD18-147C-483F-88A1-A1A281612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4" y="2534"/>
              <a:ext cx="317" cy="126"/>
            </a:xfrm>
            <a:custGeom>
              <a:avLst/>
              <a:gdLst>
                <a:gd name="T0" fmla="*/ 317 w 634"/>
                <a:gd name="T1" fmla="*/ 253 h 253"/>
                <a:gd name="T2" fmla="*/ 346 w 634"/>
                <a:gd name="T3" fmla="*/ 252 h 253"/>
                <a:gd name="T4" fmla="*/ 375 w 634"/>
                <a:gd name="T5" fmla="*/ 248 h 253"/>
                <a:gd name="T6" fmla="*/ 403 w 634"/>
                <a:gd name="T7" fmla="*/ 242 h 253"/>
                <a:gd name="T8" fmla="*/ 429 w 634"/>
                <a:gd name="T9" fmla="*/ 234 h 253"/>
                <a:gd name="T10" fmla="*/ 456 w 634"/>
                <a:gd name="T11" fmla="*/ 224 h 253"/>
                <a:gd name="T12" fmla="*/ 481 w 634"/>
                <a:gd name="T13" fmla="*/ 212 h 253"/>
                <a:gd name="T14" fmla="*/ 503 w 634"/>
                <a:gd name="T15" fmla="*/ 197 h 253"/>
                <a:gd name="T16" fmla="*/ 525 w 634"/>
                <a:gd name="T17" fmla="*/ 180 h 253"/>
                <a:gd name="T18" fmla="*/ 546 w 634"/>
                <a:gd name="T19" fmla="*/ 163 h 253"/>
                <a:gd name="T20" fmla="*/ 564 w 634"/>
                <a:gd name="T21" fmla="*/ 144 h 253"/>
                <a:gd name="T22" fmla="*/ 580 w 634"/>
                <a:gd name="T23" fmla="*/ 123 h 253"/>
                <a:gd name="T24" fmla="*/ 595 w 634"/>
                <a:gd name="T25" fmla="*/ 100 h 253"/>
                <a:gd name="T26" fmla="*/ 609 w 634"/>
                <a:gd name="T27" fmla="*/ 78 h 253"/>
                <a:gd name="T28" fmla="*/ 619 w 634"/>
                <a:gd name="T29" fmla="*/ 53 h 253"/>
                <a:gd name="T30" fmla="*/ 629 w 634"/>
                <a:gd name="T31" fmla="*/ 26 h 253"/>
                <a:gd name="T32" fmla="*/ 634 w 634"/>
                <a:gd name="T33" fmla="*/ 0 h 253"/>
                <a:gd name="T34" fmla="*/ 421 w 634"/>
                <a:gd name="T35" fmla="*/ 0 h 253"/>
                <a:gd name="T36" fmla="*/ 274 w 634"/>
                <a:gd name="T37" fmla="*/ 0 h 253"/>
                <a:gd name="T38" fmla="*/ 0 w 634"/>
                <a:gd name="T39" fmla="*/ 0 h 253"/>
                <a:gd name="T40" fmla="*/ 6 w 634"/>
                <a:gd name="T41" fmla="*/ 26 h 253"/>
                <a:gd name="T42" fmla="*/ 14 w 634"/>
                <a:gd name="T43" fmla="*/ 53 h 253"/>
                <a:gd name="T44" fmla="*/ 25 w 634"/>
                <a:gd name="T45" fmla="*/ 78 h 253"/>
                <a:gd name="T46" fmla="*/ 37 w 634"/>
                <a:gd name="T47" fmla="*/ 100 h 253"/>
                <a:gd name="T48" fmla="*/ 53 w 634"/>
                <a:gd name="T49" fmla="*/ 123 h 253"/>
                <a:gd name="T50" fmla="*/ 69 w 634"/>
                <a:gd name="T51" fmla="*/ 144 h 253"/>
                <a:gd name="T52" fmla="*/ 87 w 634"/>
                <a:gd name="T53" fmla="*/ 163 h 253"/>
                <a:gd name="T54" fmla="*/ 108 w 634"/>
                <a:gd name="T55" fmla="*/ 180 h 253"/>
                <a:gd name="T56" fmla="*/ 130 w 634"/>
                <a:gd name="T57" fmla="*/ 197 h 253"/>
                <a:gd name="T58" fmla="*/ 154 w 634"/>
                <a:gd name="T59" fmla="*/ 212 h 253"/>
                <a:gd name="T60" fmla="*/ 179 w 634"/>
                <a:gd name="T61" fmla="*/ 224 h 253"/>
                <a:gd name="T62" fmla="*/ 204 w 634"/>
                <a:gd name="T63" fmla="*/ 234 h 253"/>
                <a:gd name="T64" fmla="*/ 231 w 634"/>
                <a:gd name="T65" fmla="*/ 242 h 253"/>
                <a:gd name="T66" fmla="*/ 259 w 634"/>
                <a:gd name="T67" fmla="*/ 248 h 253"/>
                <a:gd name="T68" fmla="*/ 288 w 634"/>
                <a:gd name="T69" fmla="*/ 252 h 253"/>
                <a:gd name="T70" fmla="*/ 317 w 634"/>
                <a:gd name="T71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34" h="253">
                  <a:moveTo>
                    <a:pt x="317" y="253"/>
                  </a:moveTo>
                  <a:lnTo>
                    <a:pt x="346" y="252"/>
                  </a:lnTo>
                  <a:lnTo>
                    <a:pt x="375" y="248"/>
                  </a:lnTo>
                  <a:lnTo>
                    <a:pt x="403" y="242"/>
                  </a:lnTo>
                  <a:lnTo>
                    <a:pt x="429" y="234"/>
                  </a:lnTo>
                  <a:lnTo>
                    <a:pt x="456" y="224"/>
                  </a:lnTo>
                  <a:lnTo>
                    <a:pt x="481" y="212"/>
                  </a:lnTo>
                  <a:lnTo>
                    <a:pt x="503" y="197"/>
                  </a:lnTo>
                  <a:lnTo>
                    <a:pt x="525" y="180"/>
                  </a:lnTo>
                  <a:lnTo>
                    <a:pt x="546" y="163"/>
                  </a:lnTo>
                  <a:lnTo>
                    <a:pt x="564" y="144"/>
                  </a:lnTo>
                  <a:lnTo>
                    <a:pt x="580" y="123"/>
                  </a:lnTo>
                  <a:lnTo>
                    <a:pt x="595" y="100"/>
                  </a:lnTo>
                  <a:lnTo>
                    <a:pt x="609" y="78"/>
                  </a:lnTo>
                  <a:lnTo>
                    <a:pt x="619" y="53"/>
                  </a:lnTo>
                  <a:lnTo>
                    <a:pt x="629" y="26"/>
                  </a:lnTo>
                  <a:lnTo>
                    <a:pt x="634" y="0"/>
                  </a:lnTo>
                  <a:lnTo>
                    <a:pt x="421" y="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6" y="26"/>
                  </a:lnTo>
                  <a:lnTo>
                    <a:pt x="14" y="53"/>
                  </a:lnTo>
                  <a:lnTo>
                    <a:pt x="25" y="78"/>
                  </a:lnTo>
                  <a:lnTo>
                    <a:pt x="37" y="100"/>
                  </a:lnTo>
                  <a:lnTo>
                    <a:pt x="53" y="123"/>
                  </a:lnTo>
                  <a:lnTo>
                    <a:pt x="69" y="144"/>
                  </a:lnTo>
                  <a:lnTo>
                    <a:pt x="87" y="163"/>
                  </a:lnTo>
                  <a:lnTo>
                    <a:pt x="108" y="180"/>
                  </a:lnTo>
                  <a:lnTo>
                    <a:pt x="130" y="197"/>
                  </a:lnTo>
                  <a:lnTo>
                    <a:pt x="154" y="212"/>
                  </a:lnTo>
                  <a:lnTo>
                    <a:pt x="179" y="224"/>
                  </a:lnTo>
                  <a:lnTo>
                    <a:pt x="204" y="234"/>
                  </a:lnTo>
                  <a:lnTo>
                    <a:pt x="231" y="242"/>
                  </a:lnTo>
                  <a:lnTo>
                    <a:pt x="259" y="248"/>
                  </a:lnTo>
                  <a:lnTo>
                    <a:pt x="288" y="252"/>
                  </a:lnTo>
                  <a:lnTo>
                    <a:pt x="317" y="2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4DFABC6E-5545-4B2F-A24A-E6FEDBFE3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4" y="2534"/>
              <a:ext cx="297" cy="116"/>
            </a:xfrm>
            <a:custGeom>
              <a:avLst/>
              <a:gdLst>
                <a:gd name="T0" fmla="*/ 298 w 595"/>
                <a:gd name="T1" fmla="*/ 234 h 234"/>
                <a:gd name="T2" fmla="*/ 326 w 595"/>
                <a:gd name="T3" fmla="*/ 233 h 234"/>
                <a:gd name="T4" fmla="*/ 352 w 595"/>
                <a:gd name="T5" fmla="*/ 230 h 234"/>
                <a:gd name="T6" fmla="*/ 378 w 595"/>
                <a:gd name="T7" fmla="*/ 224 h 234"/>
                <a:gd name="T8" fmla="*/ 403 w 595"/>
                <a:gd name="T9" fmla="*/ 216 h 234"/>
                <a:gd name="T10" fmla="*/ 427 w 595"/>
                <a:gd name="T11" fmla="*/ 206 h 234"/>
                <a:gd name="T12" fmla="*/ 450 w 595"/>
                <a:gd name="T13" fmla="*/ 195 h 234"/>
                <a:gd name="T14" fmla="*/ 473 w 595"/>
                <a:gd name="T15" fmla="*/ 181 h 234"/>
                <a:gd name="T16" fmla="*/ 492 w 595"/>
                <a:gd name="T17" fmla="*/ 166 h 234"/>
                <a:gd name="T18" fmla="*/ 511 w 595"/>
                <a:gd name="T19" fmla="*/ 151 h 234"/>
                <a:gd name="T20" fmla="*/ 529 w 595"/>
                <a:gd name="T21" fmla="*/ 133 h 234"/>
                <a:gd name="T22" fmla="*/ 545 w 595"/>
                <a:gd name="T23" fmla="*/ 114 h 234"/>
                <a:gd name="T24" fmla="*/ 558 w 595"/>
                <a:gd name="T25" fmla="*/ 93 h 234"/>
                <a:gd name="T26" fmla="*/ 571 w 595"/>
                <a:gd name="T27" fmla="*/ 71 h 234"/>
                <a:gd name="T28" fmla="*/ 581 w 595"/>
                <a:gd name="T29" fmla="*/ 48 h 234"/>
                <a:gd name="T30" fmla="*/ 589 w 595"/>
                <a:gd name="T31" fmla="*/ 25 h 234"/>
                <a:gd name="T32" fmla="*/ 595 w 595"/>
                <a:gd name="T33" fmla="*/ 0 h 234"/>
                <a:gd name="T34" fmla="*/ 402 w 595"/>
                <a:gd name="T35" fmla="*/ 0 h 234"/>
                <a:gd name="T36" fmla="*/ 255 w 595"/>
                <a:gd name="T37" fmla="*/ 0 h 234"/>
                <a:gd name="T38" fmla="*/ 0 w 595"/>
                <a:gd name="T39" fmla="*/ 0 h 234"/>
                <a:gd name="T40" fmla="*/ 6 w 595"/>
                <a:gd name="T41" fmla="*/ 25 h 234"/>
                <a:gd name="T42" fmla="*/ 14 w 595"/>
                <a:gd name="T43" fmla="*/ 48 h 234"/>
                <a:gd name="T44" fmla="*/ 24 w 595"/>
                <a:gd name="T45" fmla="*/ 71 h 234"/>
                <a:gd name="T46" fmla="*/ 36 w 595"/>
                <a:gd name="T47" fmla="*/ 93 h 234"/>
                <a:gd name="T48" fmla="*/ 50 w 595"/>
                <a:gd name="T49" fmla="*/ 114 h 234"/>
                <a:gd name="T50" fmla="*/ 66 w 595"/>
                <a:gd name="T51" fmla="*/ 133 h 234"/>
                <a:gd name="T52" fmla="*/ 84 w 595"/>
                <a:gd name="T53" fmla="*/ 151 h 234"/>
                <a:gd name="T54" fmla="*/ 103 w 595"/>
                <a:gd name="T55" fmla="*/ 166 h 234"/>
                <a:gd name="T56" fmla="*/ 124 w 595"/>
                <a:gd name="T57" fmla="*/ 181 h 234"/>
                <a:gd name="T58" fmla="*/ 144 w 595"/>
                <a:gd name="T59" fmla="*/ 195 h 234"/>
                <a:gd name="T60" fmla="*/ 168 w 595"/>
                <a:gd name="T61" fmla="*/ 206 h 234"/>
                <a:gd name="T62" fmla="*/ 192 w 595"/>
                <a:gd name="T63" fmla="*/ 216 h 234"/>
                <a:gd name="T64" fmla="*/ 218 w 595"/>
                <a:gd name="T65" fmla="*/ 224 h 234"/>
                <a:gd name="T66" fmla="*/ 243 w 595"/>
                <a:gd name="T67" fmla="*/ 230 h 234"/>
                <a:gd name="T68" fmla="*/ 270 w 595"/>
                <a:gd name="T69" fmla="*/ 233 h 234"/>
                <a:gd name="T70" fmla="*/ 298 w 595"/>
                <a:gd name="T7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234">
                  <a:moveTo>
                    <a:pt x="298" y="234"/>
                  </a:moveTo>
                  <a:lnTo>
                    <a:pt x="326" y="233"/>
                  </a:lnTo>
                  <a:lnTo>
                    <a:pt x="352" y="230"/>
                  </a:lnTo>
                  <a:lnTo>
                    <a:pt x="378" y="224"/>
                  </a:lnTo>
                  <a:lnTo>
                    <a:pt x="403" y="216"/>
                  </a:lnTo>
                  <a:lnTo>
                    <a:pt x="427" y="206"/>
                  </a:lnTo>
                  <a:lnTo>
                    <a:pt x="450" y="195"/>
                  </a:lnTo>
                  <a:lnTo>
                    <a:pt x="473" y="181"/>
                  </a:lnTo>
                  <a:lnTo>
                    <a:pt x="492" y="166"/>
                  </a:lnTo>
                  <a:lnTo>
                    <a:pt x="511" y="151"/>
                  </a:lnTo>
                  <a:lnTo>
                    <a:pt x="529" y="133"/>
                  </a:lnTo>
                  <a:lnTo>
                    <a:pt x="545" y="114"/>
                  </a:lnTo>
                  <a:lnTo>
                    <a:pt x="558" y="93"/>
                  </a:lnTo>
                  <a:lnTo>
                    <a:pt x="571" y="71"/>
                  </a:lnTo>
                  <a:lnTo>
                    <a:pt x="581" y="48"/>
                  </a:lnTo>
                  <a:lnTo>
                    <a:pt x="589" y="25"/>
                  </a:lnTo>
                  <a:lnTo>
                    <a:pt x="595" y="0"/>
                  </a:lnTo>
                  <a:lnTo>
                    <a:pt x="402" y="0"/>
                  </a:lnTo>
                  <a:lnTo>
                    <a:pt x="255" y="0"/>
                  </a:lnTo>
                  <a:lnTo>
                    <a:pt x="0" y="0"/>
                  </a:lnTo>
                  <a:lnTo>
                    <a:pt x="6" y="25"/>
                  </a:lnTo>
                  <a:lnTo>
                    <a:pt x="14" y="48"/>
                  </a:lnTo>
                  <a:lnTo>
                    <a:pt x="24" y="71"/>
                  </a:lnTo>
                  <a:lnTo>
                    <a:pt x="36" y="93"/>
                  </a:lnTo>
                  <a:lnTo>
                    <a:pt x="50" y="114"/>
                  </a:lnTo>
                  <a:lnTo>
                    <a:pt x="66" y="133"/>
                  </a:lnTo>
                  <a:lnTo>
                    <a:pt x="84" y="151"/>
                  </a:lnTo>
                  <a:lnTo>
                    <a:pt x="103" y="166"/>
                  </a:lnTo>
                  <a:lnTo>
                    <a:pt x="124" y="181"/>
                  </a:lnTo>
                  <a:lnTo>
                    <a:pt x="144" y="195"/>
                  </a:lnTo>
                  <a:lnTo>
                    <a:pt x="168" y="206"/>
                  </a:lnTo>
                  <a:lnTo>
                    <a:pt x="192" y="216"/>
                  </a:lnTo>
                  <a:lnTo>
                    <a:pt x="218" y="224"/>
                  </a:lnTo>
                  <a:lnTo>
                    <a:pt x="243" y="230"/>
                  </a:lnTo>
                  <a:lnTo>
                    <a:pt x="270" y="233"/>
                  </a:lnTo>
                  <a:lnTo>
                    <a:pt x="298" y="234"/>
                  </a:lnTo>
                  <a:close/>
                </a:path>
              </a:pathLst>
            </a:custGeom>
            <a:solidFill>
              <a:srgbClr val="A3D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F8E14037-FE1C-4B7D-9DD8-34E566276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4" y="2534"/>
              <a:ext cx="297" cy="9"/>
            </a:xfrm>
            <a:custGeom>
              <a:avLst/>
              <a:gdLst>
                <a:gd name="T0" fmla="*/ 590 w 595"/>
                <a:gd name="T1" fmla="*/ 19 h 19"/>
                <a:gd name="T2" fmla="*/ 592 w 595"/>
                <a:gd name="T3" fmla="*/ 14 h 19"/>
                <a:gd name="T4" fmla="*/ 593 w 595"/>
                <a:gd name="T5" fmla="*/ 10 h 19"/>
                <a:gd name="T6" fmla="*/ 593 w 595"/>
                <a:gd name="T7" fmla="*/ 6 h 19"/>
                <a:gd name="T8" fmla="*/ 595 w 595"/>
                <a:gd name="T9" fmla="*/ 0 h 19"/>
                <a:gd name="T10" fmla="*/ 0 w 595"/>
                <a:gd name="T11" fmla="*/ 0 h 19"/>
                <a:gd name="T12" fmla="*/ 2 w 595"/>
                <a:gd name="T13" fmla="*/ 6 h 19"/>
                <a:gd name="T14" fmla="*/ 3 w 595"/>
                <a:gd name="T15" fmla="*/ 10 h 19"/>
                <a:gd name="T16" fmla="*/ 3 w 595"/>
                <a:gd name="T17" fmla="*/ 14 h 19"/>
                <a:gd name="T18" fmla="*/ 5 w 595"/>
                <a:gd name="T19" fmla="*/ 19 h 19"/>
                <a:gd name="T20" fmla="*/ 590 w 595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5" h="19">
                  <a:moveTo>
                    <a:pt x="590" y="19"/>
                  </a:moveTo>
                  <a:lnTo>
                    <a:pt x="592" y="14"/>
                  </a:lnTo>
                  <a:lnTo>
                    <a:pt x="593" y="10"/>
                  </a:lnTo>
                  <a:lnTo>
                    <a:pt x="593" y="6"/>
                  </a:lnTo>
                  <a:lnTo>
                    <a:pt x="595" y="0"/>
                  </a:lnTo>
                  <a:lnTo>
                    <a:pt x="0" y="0"/>
                  </a:lnTo>
                  <a:lnTo>
                    <a:pt x="2" y="6"/>
                  </a:lnTo>
                  <a:lnTo>
                    <a:pt x="3" y="10"/>
                  </a:lnTo>
                  <a:lnTo>
                    <a:pt x="3" y="14"/>
                  </a:lnTo>
                  <a:lnTo>
                    <a:pt x="5" y="19"/>
                  </a:lnTo>
                  <a:lnTo>
                    <a:pt x="59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22CA42BE-2A12-4348-A752-4CE9B7708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" y="2707"/>
              <a:ext cx="207" cy="27"/>
            </a:xfrm>
            <a:custGeom>
              <a:avLst/>
              <a:gdLst>
                <a:gd name="T0" fmla="*/ 413 w 413"/>
                <a:gd name="T1" fmla="*/ 29 h 54"/>
                <a:gd name="T2" fmla="*/ 413 w 413"/>
                <a:gd name="T3" fmla="*/ 31 h 54"/>
                <a:gd name="T4" fmla="*/ 413 w 413"/>
                <a:gd name="T5" fmla="*/ 37 h 54"/>
                <a:gd name="T6" fmla="*/ 413 w 413"/>
                <a:gd name="T7" fmla="*/ 45 h 54"/>
                <a:gd name="T8" fmla="*/ 413 w 413"/>
                <a:gd name="T9" fmla="*/ 54 h 54"/>
                <a:gd name="T10" fmla="*/ 0 w 413"/>
                <a:gd name="T11" fmla="*/ 54 h 54"/>
                <a:gd name="T12" fmla="*/ 0 w 413"/>
                <a:gd name="T13" fmla="*/ 45 h 54"/>
                <a:gd name="T14" fmla="*/ 0 w 413"/>
                <a:gd name="T15" fmla="*/ 37 h 54"/>
                <a:gd name="T16" fmla="*/ 0 w 413"/>
                <a:gd name="T17" fmla="*/ 31 h 54"/>
                <a:gd name="T18" fmla="*/ 0 w 413"/>
                <a:gd name="T19" fmla="*/ 29 h 54"/>
                <a:gd name="T20" fmla="*/ 2 w 413"/>
                <a:gd name="T21" fmla="*/ 22 h 54"/>
                <a:gd name="T22" fmla="*/ 6 w 413"/>
                <a:gd name="T23" fmla="*/ 12 h 54"/>
                <a:gd name="T24" fmla="*/ 14 w 413"/>
                <a:gd name="T25" fmla="*/ 4 h 54"/>
                <a:gd name="T26" fmla="*/ 31 w 413"/>
                <a:gd name="T27" fmla="*/ 0 h 54"/>
                <a:gd name="T28" fmla="*/ 384 w 413"/>
                <a:gd name="T29" fmla="*/ 0 h 54"/>
                <a:gd name="T30" fmla="*/ 391 w 413"/>
                <a:gd name="T31" fmla="*/ 1 h 54"/>
                <a:gd name="T32" fmla="*/ 401 w 413"/>
                <a:gd name="T33" fmla="*/ 4 h 54"/>
                <a:gd name="T34" fmla="*/ 409 w 413"/>
                <a:gd name="T35" fmla="*/ 13 h 54"/>
                <a:gd name="T36" fmla="*/ 413 w 413"/>
                <a:gd name="T37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3" h="54">
                  <a:moveTo>
                    <a:pt x="413" y="29"/>
                  </a:moveTo>
                  <a:lnTo>
                    <a:pt x="413" y="31"/>
                  </a:lnTo>
                  <a:lnTo>
                    <a:pt x="413" y="37"/>
                  </a:lnTo>
                  <a:lnTo>
                    <a:pt x="413" y="45"/>
                  </a:lnTo>
                  <a:lnTo>
                    <a:pt x="413" y="54"/>
                  </a:lnTo>
                  <a:lnTo>
                    <a:pt x="0" y="54"/>
                  </a:lnTo>
                  <a:lnTo>
                    <a:pt x="0" y="45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6" y="12"/>
                  </a:lnTo>
                  <a:lnTo>
                    <a:pt x="14" y="4"/>
                  </a:lnTo>
                  <a:lnTo>
                    <a:pt x="31" y="0"/>
                  </a:lnTo>
                  <a:lnTo>
                    <a:pt x="384" y="0"/>
                  </a:lnTo>
                  <a:lnTo>
                    <a:pt x="391" y="1"/>
                  </a:lnTo>
                  <a:lnTo>
                    <a:pt x="401" y="4"/>
                  </a:lnTo>
                  <a:lnTo>
                    <a:pt x="409" y="13"/>
                  </a:lnTo>
                  <a:lnTo>
                    <a:pt x="413" y="29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3" name="Freeform 25">
              <a:extLst>
                <a:ext uri="{FF2B5EF4-FFF2-40B4-BE49-F238E27FC236}">
                  <a16:creationId xmlns:a16="http://schemas.microsoft.com/office/drawing/2014/main" id="{E0D53AB0-2E36-4E53-AE7F-E73C23AA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6" y="2713"/>
              <a:ext cx="94" cy="21"/>
            </a:xfrm>
            <a:custGeom>
              <a:avLst/>
              <a:gdLst>
                <a:gd name="T0" fmla="*/ 23 w 188"/>
                <a:gd name="T1" fmla="*/ 43 h 43"/>
                <a:gd name="T2" fmla="*/ 11 w 188"/>
                <a:gd name="T3" fmla="*/ 40 h 43"/>
                <a:gd name="T4" fmla="*/ 4 w 188"/>
                <a:gd name="T5" fmla="*/ 34 h 43"/>
                <a:gd name="T6" fmla="*/ 1 w 188"/>
                <a:gd name="T7" fmla="*/ 26 h 43"/>
                <a:gd name="T8" fmla="*/ 0 w 188"/>
                <a:gd name="T9" fmla="*/ 18 h 43"/>
                <a:gd name="T10" fmla="*/ 0 w 188"/>
                <a:gd name="T11" fmla="*/ 0 h 43"/>
                <a:gd name="T12" fmla="*/ 188 w 188"/>
                <a:gd name="T13" fmla="*/ 0 h 43"/>
                <a:gd name="T14" fmla="*/ 187 w 188"/>
                <a:gd name="T15" fmla="*/ 4 h 43"/>
                <a:gd name="T16" fmla="*/ 187 w 188"/>
                <a:gd name="T17" fmla="*/ 8 h 43"/>
                <a:gd name="T18" fmla="*/ 185 w 188"/>
                <a:gd name="T19" fmla="*/ 13 h 43"/>
                <a:gd name="T20" fmla="*/ 185 w 188"/>
                <a:gd name="T21" fmla="*/ 18 h 43"/>
                <a:gd name="T22" fmla="*/ 185 w 188"/>
                <a:gd name="T23" fmla="*/ 43 h 43"/>
                <a:gd name="T24" fmla="*/ 23 w 188"/>
                <a:gd name="T2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43">
                  <a:moveTo>
                    <a:pt x="23" y="43"/>
                  </a:moveTo>
                  <a:lnTo>
                    <a:pt x="11" y="40"/>
                  </a:lnTo>
                  <a:lnTo>
                    <a:pt x="4" y="34"/>
                  </a:lnTo>
                  <a:lnTo>
                    <a:pt x="1" y="26"/>
                  </a:lnTo>
                  <a:lnTo>
                    <a:pt x="0" y="18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7" y="4"/>
                  </a:lnTo>
                  <a:lnTo>
                    <a:pt x="187" y="8"/>
                  </a:lnTo>
                  <a:lnTo>
                    <a:pt x="185" y="13"/>
                  </a:lnTo>
                  <a:lnTo>
                    <a:pt x="185" y="18"/>
                  </a:lnTo>
                  <a:lnTo>
                    <a:pt x="185" y="43"/>
                  </a:lnTo>
                  <a:lnTo>
                    <a:pt x="23" y="43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id="{B28D5F19-5748-49B3-A9F5-7B561E55D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1" y="2754"/>
              <a:ext cx="252" cy="71"/>
            </a:xfrm>
            <a:custGeom>
              <a:avLst/>
              <a:gdLst>
                <a:gd name="T0" fmla="*/ 501 w 504"/>
                <a:gd name="T1" fmla="*/ 116 h 141"/>
                <a:gd name="T2" fmla="*/ 501 w 504"/>
                <a:gd name="T3" fmla="*/ 117 h 141"/>
                <a:gd name="T4" fmla="*/ 503 w 504"/>
                <a:gd name="T5" fmla="*/ 117 h 141"/>
                <a:gd name="T6" fmla="*/ 503 w 504"/>
                <a:gd name="T7" fmla="*/ 117 h 141"/>
                <a:gd name="T8" fmla="*/ 503 w 504"/>
                <a:gd name="T9" fmla="*/ 117 h 141"/>
                <a:gd name="T10" fmla="*/ 503 w 504"/>
                <a:gd name="T11" fmla="*/ 119 h 141"/>
                <a:gd name="T12" fmla="*/ 504 w 504"/>
                <a:gd name="T13" fmla="*/ 120 h 141"/>
                <a:gd name="T14" fmla="*/ 504 w 504"/>
                <a:gd name="T15" fmla="*/ 123 h 141"/>
                <a:gd name="T16" fmla="*/ 504 w 504"/>
                <a:gd name="T17" fmla="*/ 126 h 141"/>
                <a:gd name="T18" fmla="*/ 504 w 504"/>
                <a:gd name="T19" fmla="*/ 127 h 141"/>
                <a:gd name="T20" fmla="*/ 504 w 504"/>
                <a:gd name="T21" fmla="*/ 130 h 141"/>
                <a:gd name="T22" fmla="*/ 504 w 504"/>
                <a:gd name="T23" fmla="*/ 131 h 141"/>
                <a:gd name="T24" fmla="*/ 503 w 504"/>
                <a:gd name="T25" fmla="*/ 133 h 141"/>
                <a:gd name="T26" fmla="*/ 499 w 504"/>
                <a:gd name="T27" fmla="*/ 137 h 141"/>
                <a:gd name="T28" fmla="*/ 492 w 504"/>
                <a:gd name="T29" fmla="*/ 138 h 141"/>
                <a:gd name="T30" fmla="*/ 483 w 504"/>
                <a:gd name="T31" fmla="*/ 141 h 141"/>
                <a:gd name="T32" fmla="*/ 472 w 504"/>
                <a:gd name="T33" fmla="*/ 141 h 141"/>
                <a:gd name="T34" fmla="*/ 31 w 504"/>
                <a:gd name="T35" fmla="*/ 141 h 141"/>
                <a:gd name="T36" fmla="*/ 24 w 504"/>
                <a:gd name="T37" fmla="*/ 141 h 141"/>
                <a:gd name="T38" fmla="*/ 15 w 504"/>
                <a:gd name="T39" fmla="*/ 139 h 141"/>
                <a:gd name="T40" fmla="*/ 10 w 504"/>
                <a:gd name="T41" fmla="*/ 137 h 141"/>
                <a:gd name="T42" fmla="*/ 4 w 504"/>
                <a:gd name="T43" fmla="*/ 133 h 141"/>
                <a:gd name="T44" fmla="*/ 1 w 504"/>
                <a:gd name="T45" fmla="*/ 130 h 141"/>
                <a:gd name="T46" fmla="*/ 0 w 504"/>
                <a:gd name="T47" fmla="*/ 126 h 141"/>
                <a:gd name="T48" fmla="*/ 0 w 504"/>
                <a:gd name="T49" fmla="*/ 123 h 141"/>
                <a:gd name="T50" fmla="*/ 0 w 504"/>
                <a:gd name="T51" fmla="*/ 120 h 141"/>
                <a:gd name="T52" fmla="*/ 0 w 504"/>
                <a:gd name="T53" fmla="*/ 119 h 141"/>
                <a:gd name="T54" fmla="*/ 0 w 504"/>
                <a:gd name="T55" fmla="*/ 117 h 141"/>
                <a:gd name="T56" fmla="*/ 0 w 504"/>
                <a:gd name="T57" fmla="*/ 116 h 141"/>
                <a:gd name="T58" fmla="*/ 0 w 504"/>
                <a:gd name="T59" fmla="*/ 116 h 141"/>
                <a:gd name="T60" fmla="*/ 6 w 504"/>
                <a:gd name="T61" fmla="*/ 101 h 141"/>
                <a:gd name="T62" fmla="*/ 17 w 504"/>
                <a:gd name="T63" fmla="*/ 66 h 141"/>
                <a:gd name="T64" fmla="*/ 29 w 504"/>
                <a:gd name="T65" fmla="*/ 29 h 141"/>
                <a:gd name="T66" fmla="*/ 39 w 504"/>
                <a:gd name="T67" fmla="*/ 0 h 141"/>
                <a:gd name="T68" fmla="*/ 463 w 504"/>
                <a:gd name="T69" fmla="*/ 0 h 141"/>
                <a:gd name="T70" fmla="*/ 472 w 504"/>
                <a:gd name="T71" fmla="*/ 29 h 141"/>
                <a:gd name="T72" fmla="*/ 486 w 504"/>
                <a:gd name="T73" fmla="*/ 68 h 141"/>
                <a:gd name="T74" fmla="*/ 497 w 504"/>
                <a:gd name="T75" fmla="*/ 102 h 141"/>
                <a:gd name="T76" fmla="*/ 501 w 504"/>
                <a:gd name="T77" fmla="*/ 1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141">
                  <a:moveTo>
                    <a:pt x="501" y="116"/>
                  </a:moveTo>
                  <a:lnTo>
                    <a:pt x="501" y="117"/>
                  </a:lnTo>
                  <a:lnTo>
                    <a:pt x="503" y="117"/>
                  </a:lnTo>
                  <a:lnTo>
                    <a:pt x="503" y="117"/>
                  </a:lnTo>
                  <a:lnTo>
                    <a:pt x="503" y="117"/>
                  </a:lnTo>
                  <a:lnTo>
                    <a:pt x="503" y="119"/>
                  </a:lnTo>
                  <a:lnTo>
                    <a:pt x="504" y="120"/>
                  </a:lnTo>
                  <a:lnTo>
                    <a:pt x="504" y="123"/>
                  </a:lnTo>
                  <a:lnTo>
                    <a:pt x="504" y="126"/>
                  </a:lnTo>
                  <a:lnTo>
                    <a:pt x="504" y="127"/>
                  </a:lnTo>
                  <a:lnTo>
                    <a:pt x="504" y="130"/>
                  </a:lnTo>
                  <a:lnTo>
                    <a:pt x="504" y="131"/>
                  </a:lnTo>
                  <a:lnTo>
                    <a:pt x="503" y="133"/>
                  </a:lnTo>
                  <a:lnTo>
                    <a:pt x="499" y="137"/>
                  </a:lnTo>
                  <a:lnTo>
                    <a:pt x="492" y="138"/>
                  </a:lnTo>
                  <a:lnTo>
                    <a:pt x="483" y="141"/>
                  </a:lnTo>
                  <a:lnTo>
                    <a:pt x="472" y="141"/>
                  </a:lnTo>
                  <a:lnTo>
                    <a:pt x="31" y="141"/>
                  </a:lnTo>
                  <a:lnTo>
                    <a:pt x="24" y="141"/>
                  </a:lnTo>
                  <a:lnTo>
                    <a:pt x="15" y="139"/>
                  </a:lnTo>
                  <a:lnTo>
                    <a:pt x="10" y="137"/>
                  </a:lnTo>
                  <a:lnTo>
                    <a:pt x="4" y="133"/>
                  </a:lnTo>
                  <a:lnTo>
                    <a:pt x="1" y="130"/>
                  </a:lnTo>
                  <a:lnTo>
                    <a:pt x="0" y="126"/>
                  </a:lnTo>
                  <a:lnTo>
                    <a:pt x="0" y="123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6" y="101"/>
                  </a:lnTo>
                  <a:lnTo>
                    <a:pt x="17" y="66"/>
                  </a:lnTo>
                  <a:lnTo>
                    <a:pt x="29" y="29"/>
                  </a:lnTo>
                  <a:lnTo>
                    <a:pt x="39" y="0"/>
                  </a:lnTo>
                  <a:lnTo>
                    <a:pt x="463" y="0"/>
                  </a:lnTo>
                  <a:lnTo>
                    <a:pt x="472" y="29"/>
                  </a:lnTo>
                  <a:lnTo>
                    <a:pt x="486" y="68"/>
                  </a:lnTo>
                  <a:lnTo>
                    <a:pt x="497" y="102"/>
                  </a:lnTo>
                  <a:lnTo>
                    <a:pt x="501" y="116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5" name="Freeform 27">
              <a:extLst>
                <a:ext uri="{FF2B5EF4-FFF2-40B4-BE49-F238E27FC236}">
                  <a16:creationId xmlns:a16="http://schemas.microsoft.com/office/drawing/2014/main" id="{B2D65550-B997-4C35-8613-2CA2735E2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3" y="2713"/>
              <a:ext cx="95" cy="21"/>
            </a:xfrm>
            <a:custGeom>
              <a:avLst/>
              <a:gdLst>
                <a:gd name="T0" fmla="*/ 190 w 190"/>
                <a:gd name="T1" fmla="*/ 18 h 43"/>
                <a:gd name="T2" fmla="*/ 189 w 190"/>
                <a:gd name="T3" fmla="*/ 26 h 43"/>
                <a:gd name="T4" fmla="*/ 186 w 190"/>
                <a:gd name="T5" fmla="*/ 34 h 43"/>
                <a:gd name="T6" fmla="*/ 178 w 190"/>
                <a:gd name="T7" fmla="*/ 40 h 43"/>
                <a:gd name="T8" fmla="*/ 165 w 190"/>
                <a:gd name="T9" fmla="*/ 43 h 43"/>
                <a:gd name="T10" fmla="*/ 3 w 190"/>
                <a:gd name="T11" fmla="*/ 43 h 43"/>
                <a:gd name="T12" fmla="*/ 3 w 190"/>
                <a:gd name="T13" fmla="*/ 18 h 43"/>
                <a:gd name="T14" fmla="*/ 3 w 190"/>
                <a:gd name="T15" fmla="*/ 12 h 43"/>
                <a:gd name="T16" fmla="*/ 2 w 190"/>
                <a:gd name="T17" fmla="*/ 8 h 43"/>
                <a:gd name="T18" fmla="*/ 2 w 190"/>
                <a:gd name="T19" fmla="*/ 4 h 43"/>
                <a:gd name="T20" fmla="*/ 0 w 190"/>
                <a:gd name="T21" fmla="*/ 0 h 43"/>
                <a:gd name="T22" fmla="*/ 190 w 190"/>
                <a:gd name="T23" fmla="*/ 0 h 43"/>
                <a:gd name="T24" fmla="*/ 190 w 190"/>
                <a:gd name="T25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43">
                  <a:moveTo>
                    <a:pt x="190" y="18"/>
                  </a:moveTo>
                  <a:lnTo>
                    <a:pt x="189" y="26"/>
                  </a:lnTo>
                  <a:lnTo>
                    <a:pt x="186" y="34"/>
                  </a:lnTo>
                  <a:lnTo>
                    <a:pt x="178" y="40"/>
                  </a:lnTo>
                  <a:lnTo>
                    <a:pt x="165" y="43"/>
                  </a:lnTo>
                  <a:lnTo>
                    <a:pt x="3" y="43"/>
                  </a:lnTo>
                  <a:lnTo>
                    <a:pt x="3" y="18"/>
                  </a:lnTo>
                  <a:lnTo>
                    <a:pt x="3" y="12"/>
                  </a:lnTo>
                  <a:lnTo>
                    <a:pt x="2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190" y="0"/>
                  </a:lnTo>
                  <a:lnTo>
                    <a:pt x="190" y="18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6" name="Freeform 28">
              <a:extLst>
                <a:ext uri="{FF2B5EF4-FFF2-40B4-BE49-F238E27FC236}">
                  <a16:creationId xmlns:a16="http://schemas.microsoft.com/office/drawing/2014/main" id="{0FF6B01F-6F3F-40E5-81D3-5D3E68292F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" y="2559"/>
              <a:ext cx="36" cy="35"/>
            </a:xfrm>
            <a:custGeom>
              <a:avLst/>
              <a:gdLst>
                <a:gd name="T0" fmla="*/ 35 w 71"/>
                <a:gd name="T1" fmla="*/ 0 h 71"/>
                <a:gd name="T2" fmla="*/ 21 w 71"/>
                <a:gd name="T3" fmla="*/ 3 h 71"/>
                <a:gd name="T4" fmla="*/ 10 w 71"/>
                <a:gd name="T5" fmla="*/ 10 h 71"/>
                <a:gd name="T6" fmla="*/ 3 w 71"/>
                <a:gd name="T7" fmla="*/ 22 h 71"/>
                <a:gd name="T8" fmla="*/ 0 w 71"/>
                <a:gd name="T9" fmla="*/ 36 h 71"/>
                <a:gd name="T10" fmla="*/ 3 w 71"/>
                <a:gd name="T11" fmla="*/ 50 h 71"/>
                <a:gd name="T12" fmla="*/ 10 w 71"/>
                <a:gd name="T13" fmla="*/ 61 h 71"/>
                <a:gd name="T14" fmla="*/ 21 w 71"/>
                <a:gd name="T15" fmla="*/ 68 h 71"/>
                <a:gd name="T16" fmla="*/ 35 w 71"/>
                <a:gd name="T17" fmla="*/ 71 h 71"/>
                <a:gd name="T18" fmla="*/ 48 w 71"/>
                <a:gd name="T19" fmla="*/ 68 h 71"/>
                <a:gd name="T20" fmla="*/ 61 w 71"/>
                <a:gd name="T21" fmla="*/ 61 h 71"/>
                <a:gd name="T22" fmla="*/ 68 w 71"/>
                <a:gd name="T23" fmla="*/ 50 h 71"/>
                <a:gd name="T24" fmla="*/ 71 w 71"/>
                <a:gd name="T25" fmla="*/ 36 h 71"/>
                <a:gd name="T26" fmla="*/ 68 w 71"/>
                <a:gd name="T27" fmla="*/ 22 h 71"/>
                <a:gd name="T28" fmla="*/ 61 w 71"/>
                <a:gd name="T29" fmla="*/ 10 h 71"/>
                <a:gd name="T30" fmla="*/ 48 w 71"/>
                <a:gd name="T31" fmla="*/ 3 h 71"/>
                <a:gd name="T32" fmla="*/ 35 w 71"/>
                <a:gd name="T3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71">
                  <a:moveTo>
                    <a:pt x="35" y="0"/>
                  </a:moveTo>
                  <a:lnTo>
                    <a:pt x="21" y="3"/>
                  </a:lnTo>
                  <a:lnTo>
                    <a:pt x="10" y="10"/>
                  </a:lnTo>
                  <a:lnTo>
                    <a:pt x="3" y="22"/>
                  </a:lnTo>
                  <a:lnTo>
                    <a:pt x="0" y="36"/>
                  </a:lnTo>
                  <a:lnTo>
                    <a:pt x="3" y="50"/>
                  </a:lnTo>
                  <a:lnTo>
                    <a:pt x="10" y="61"/>
                  </a:lnTo>
                  <a:lnTo>
                    <a:pt x="21" y="68"/>
                  </a:lnTo>
                  <a:lnTo>
                    <a:pt x="35" y="71"/>
                  </a:lnTo>
                  <a:lnTo>
                    <a:pt x="48" y="68"/>
                  </a:lnTo>
                  <a:lnTo>
                    <a:pt x="61" y="61"/>
                  </a:lnTo>
                  <a:lnTo>
                    <a:pt x="68" y="50"/>
                  </a:lnTo>
                  <a:lnTo>
                    <a:pt x="71" y="36"/>
                  </a:lnTo>
                  <a:lnTo>
                    <a:pt x="68" y="22"/>
                  </a:lnTo>
                  <a:lnTo>
                    <a:pt x="61" y="10"/>
                  </a:lnTo>
                  <a:lnTo>
                    <a:pt x="48" y="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7" name="Freeform 29">
              <a:extLst>
                <a:ext uri="{FF2B5EF4-FFF2-40B4-BE49-F238E27FC236}">
                  <a16:creationId xmlns:a16="http://schemas.microsoft.com/office/drawing/2014/main" id="{A97B430A-8D82-43A5-902F-16376FF8A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" y="2569"/>
              <a:ext cx="16" cy="16"/>
            </a:xfrm>
            <a:custGeom>
              <a:avLst/>
              <a:gdLst>
                <a:gd name="T0" fmla="*/ 16 w 32"/>
                <a:gd name="T1" fmla="*/ 31 h 31"/>
                <a:gd name="T2" fmla="*/ 10 w 32"/>
                <a:gd name="T3" fmla="*/ 30 h 31"/>
                <a:gd name="T4" fmla="*/ 5 w 32"/>
                <a:gd name="T5" fmla="*/ 27 h 31"/>
                <a:gd name="T6" fmla="*/ 2 w 32"/>
                <a:gd name="T7" fmla="*/ 22 h 31"/>
                <a:gd name="T8" fmla="*/ 0 w 32"/>
                <a:gd name="T9" fmla="*/ 16 h 31"/>
                <a:gd name="T10" fmla="*/ 2 w 32"/>
                <a:gd name="T11" fmla="*/ 9 h 31"/>
                <a:gd name="T12" fmla="*/ 5 w 32"/>
                <a:gd name="T13" fmla="*/ 4 h 31"/>
                <a:gd name="T14" fmla="*/ 10 w 32"/>
                <a:gd name="T15" fmla="*/ 1 h 31"/>
                <a:gd name="T16" fmla="*/ 16 w 32"/>
                <a:gd name="T17" fmla="*/ 0 h 31"/>
                <a:gd name="T18" fmla="*/ 23 w 32"/>
                <a:gd name="T19" fmla="*/ 1 h 31"/>
                <a:gd name="T20" fmla="*/ 28 w 32"/>
                <a:gd name="T21" fmla="*/ 4 h 31"/>
                <a:gd name="T22" fmla="*/ 31 w 32"/>
                <a:gd name="T23" fmla="*/ 9 h 31"/>
                <a:gd name="T24" fmla="*/ 32 w 32"/>
                <a:gd name="T25" fmla="*/ 16 h 31"/>
                <a:gd name="T26" fmla="*/ 31 w 32"/>
                <a:gd name="T27" fmla="*/ 22 h 31"/>
                <a:gd name="T28" fmla="*/ 28 w 32"/>
                <a:gd name="T29" fmla="*/ 27 h 31"/>
                <a:gd name="T30" fmla="*/ 23 w 32"/>
                <a:gd name="T31" fmla="*/ 30 h 31"/>
                <a:gd name="T32" fmla="*/ 16 w 32"/>
                <a:gd name="T3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31">
                  <a:moveTo>
                    <a:pt x="16" y="31"/>
                  </a:moveTo>
                  <a:lnTo>
                    <a:pt x="10" y="30"/>
                  </a:lnTo>
                  <a:lnTo>
                    <a:pt x="5" y="27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2" y="9"/>
                  </a:lnTo>
                  <a:lnTo>
                    <a:pt x="5" y="4"/>
                  </a:lnTo>
                  <a:lnTo>
                    <a:pt x="10" y="1"/>
                  </a:lnTo>
                  <a:lnTo>
                    <a:pt x="16" y="0"/>
                  </a:lnTo>
                  <a:lnTo>
                    <a:pt x="23" y="1"/>
                  </a:lnTo>
                  <a:lnTo>
                    <a:pt x="28" y="4"/>
                  </a:lnTo>
                  <a:lnTo>
                    <a:pt x="31" y="9"/>
                  </a:lnTo>
                  <a:lnTo>
                    <a:pt x="32" y="16"/>
                  </a:lnTo>
                  <a:lnTo>
                    <a:pt x="31" y="22"/>
                  </a:lnTo>
                  <a:lnTo>
                    <a:pt x="28" y="27"/>
                  </a:lnTo>
                  <a:lnTo>
                    <a:pt x="23" y="30"/>
                  </a:lnTo>
                  <a:lnTo>
                    <a:pt x="16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8" name="Freeform 30">
              <a:extLst>
                <a:ext uri="{FF2B5EF4-FFF2-40B4-BE49-F238E27FC236}">
                  <a16:creationId xmlns:a16="http://schemas.microsoft.com/office/drawing/2014/main" id="{605AE6BF-4A33-4D91-9BD1-B8454243F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" y="2621"/>
              <a:ext cx="16" cy="16"/>
            </a:xfrm>
            <a:custGeom>
              <a:avLst/>
              <a:gdLst>
                <a:gd name="T0" fmla="*/ 16 w 32"/>
                <a:gd name="T1" fmla="*/ 0 h 32"/>
                <a:gd name="T2" fmla="*/ 10 w 32"/>
                <a:gd name="T3" fmla="*/ 1 h 32"/>
                <a:gd name="T4" fmla="*/ 5 w 32"/>
                <a:gd name="T5" fmla="*/ 4 h 32"/>
                <a:gd name="T6" fmla="*/ 2 w 32"/>
                <a:gd name="T7" fmla="*/ 10 h 32"/>
                <a:gd name="T8" fmla="*/ 0 w 32"/>
                <a:gd name="T9" fmla="*/ 15 h 32"/>
                <a:gd name="T10" fmla="*/ 2 w 32"/>
                <a:gd name="T11" fmla="*/ 22 h 32"/>
                <a:gd name="T12" fmla="*/ 5 w 32"/>
                <a:gd name="T13" fmla="*/ 28 h 32"/>
                <a:gd name="T14" fmla="*/ 10 w 32"/>
                <a:gd name="T15" fmla="*/ 30 h 32"/>
                <a:gd name="T16" fmla="*/ 16 w 32"/>
                <a:gd name="T17" fmla="*/ 32 h 32"/>
                <a:gd name="T18" fmla="*/ 23 w 32"/>
                <a:gd name="T19" fmla="*/ 30 h 32"/>
                <a:gd name="T20" fmla="*/ 28 w 32"/>
                <a:gd name="T21" fmla="*/ 28 h 32"/>
                <a:gd name="T22" fmla="*/ 31 w 32"/>
                <a:gd name="T23" fmla="*/ 22 h 32"/>
                <a:gd name="T24" fmla="*/ 32 w 32"/>
                <a:gd name="T25" fmla="*/ 15 h 32"/>
                <a:gd name="T26" fmla="*/ 31 w 32"/>
                <a:gd name="T27" fmla="*/ 10 h 32"/>
                <a:gd name="T28" fmla="*/ 28 w 32"/>
                <a:gd name="T29" fmla="*/ 4 h 32"/>
                <a:gd name="T30" fmla="*/ 23 w 32"/>
                <a:gd name="T31" fmla="*/ 1 h 32"/>
                <a:gd name="T32" fmla="*/ 16 w 32"/>
                <a:gd name="T3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lnTo>
                    <a:pt x="10" y="1"/>
                  </a:lnTo>
                  <a:lnTo>
                    <a:pt x="5" y="4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2"/>
                  </a:lnTo>
                  <a:lnTo>
                    <a:pt x="5" y="28"/>
                  </a:lnTo>
                  <a:lnTo>
                    <a:pt x="10" y="30"/>
                  </a:lnTo>
                  <a:lnTo>
                    <a:pt x="16" y="32"/>
                  </a:lnTo>
                  <a:lnTo>
                    <a:pt x="23" y="30"/>
                  </a:lnTo>
                  <a:lnTo>
                    <a:pt x="28" y="28"/>
                  </a:lnTo>
                  <a:lnTo>
                    <a:pt x="31" y="22"/>
                  </a:lnTo>
                  <a:lnTo>
                    <a:pt x="32" y="15"/>
                  </a:lnTo>
                  <a:lnTo>
                    <a:pt x="31" y="10"/>
                  </a:lnTo>
                  <a:lnTo>
                    <a:pt x="28" y="4"/>
                  </a:lnTo>
                  <a:lnTo>
                    <a:pt x="23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9" name="Freeform 31">
              <a:extLst>
                <a:ext uri="{FF2B5EF4-FFF2-40B4-BE49-F238E27FC236}">
                  <a16:creationId xmlns:a16="http://schemas.microsoft.com/office/drawing/2014/main" id="{AA1069A7-CC07-4B46-9395-2290F2B46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" y="2612"/>
              <a:ext cx="36" cy="35"/>
            </a:xfrm>
            <a:custGeom>
              <a:avLst/>
              <a:gdLst>
                <a:gd name="T0" fmla="*/ 35 w 71"/>
                <a:gd name="T1" fmla="*/ 0 h 71"/>
                <a:gd name="T2" fmla="*/ 21 w 71"/>
                <a:gd name="T3" fmla="*/ 3 h 71"/>
                <a:gd name="T4" fmla="*/ 10 w 71"/>
                <a:gd name="T5" fmla="*/ 10 h 71"/>
                <a:gd name="T6" fmla="*/ 3 w 71"/>
                <a:gd name="T7" fmla="*/ 21 h 71"/>
                <a:gd name="T8" fmla="*/ 0 w 71"/>
                <a:gd name="T9" fmla="*/ 35 h 71"/>
                <a:gd name="T10" fmla="*/ 3 w 71"/>
                <a:gd name="T11" fmla="*/ 49 h 71"/>
                <a:gd name="T12" fmla="*/ 10 w 71"/>
                <a:gd name="T13" fmla="*/ 60 h 71"/>
                <a:gd name="T14" fmla="*/ 21 w 71"/>
                <a:gd name="T15" fmla="*/ 68 h 71"/>
                <a:gd name="T16" fmla="*/ 35 w 71"/>
                <a:gd name="T17" fmla="*/ 71 h 71"/>
                <a:gd name="T18" fmla="*/ 48 w 71"/>
                <a:gd name="T19" fmla="*/ 68 h 71"/>
                <a:gd name="T20" fmla="*/ 61 w 71"/>
                <a:gd name="T21" fmla="*/ 60 h 71"/>
                <a:gd name="T22" fmla="*/ 68 w 71"/>
                <a:gd name="T23" fmla="*/ 49 h 71"/>
                <a:gd name="T24" fmla="*/ 71 w 71"/>
                <a:gd name="T25" fmla="*/ 35 h 71"/>
                <a:gd name="T26" fmla="*/ 68 w 71"/>
                <a:gd name="T27" fmla="*/ 21 h 71"/>
                <a:gd name="T28" fmla="*/ 61 w 71"/>
                <a:gd name="T29" fmla="*/ 10 h 71"/>
                <a:gd name="T30" fmla="*/ 48 w 71"/>
                <a:gd name="T31" fmla="*/ 3 h 71"/>
                <a:gd name="T32" fmla="*/ 35 w 71"/>
                <a:gd name="T3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71">
                  <a:moveTo>
                    <a:pt x="35" y="0"/>
                  </a:moveTo>
                  <a:lnTo>
                    <a:pt x="21" y="3"/>
                  </a:lnTo>
                  <a:lnTo>
                    <a:pt x="10" y="10"/>
                  </a:lnTo>
                  <a:lnTo>
                    <a:pt x="3" y="21"/>
                  </a:lnTo>
                  <a:lnTo>
                    <a:pt x="0" y="35"/>
                  </a:lnTo>
                  <a:lnTo>
                    <a:pt x="3" y="49"/>
                  </a:lnTo>
                  <a:lnTo>
                    <a:pt x="10" y="60"/>
                  </a:lnTo>
                  <a:lnTo>
                    <a:pt x="21" y="68"/>
                  </a:lnTo>
                  <a:lnTo>
                    <a:pt x="35" y="71"/>
                  </a:lnTo>
                  <a:lnTo>
                    <a:pt x="48" y="68"/>
                  </a:lnTo>
                  <a:lnTo>
                    <a:pt x="61" y="60"/>
                  </a:lnTo>
                  <a:lnTo>
                    <a:pt x="68" y="49"/>
                  </a:lnTo>
                  <a:lnTo>
                    <a:pt x="71" y="35"/>
                  </a:lnTo>
                  <a:lnTo>
                    <a:pt x="68" y="21"/>
                  </a:lnTo>
                  <a:lnTo>
                    <a:pt x="61" y="10"/>
                  </a:lnTo>
                  <a:lnTo>
                    <a:pt x="48" y="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0" name="Freeform 32">
              <a:extLst>
                <a:ext uri="{FF2B5EF4-FFF2-40B4-BE49-F238E27FC236}">
                  <a16:creationId xmlns:a16="http://schemas.microsoft.com/office/drawing/2014/main" id="{B23FB781-65F4-47A7-B845-A35CBD9D9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" y="2621"/>
              <a:ext cx="16" cy="16"/>
            </a:xfrm>
            <a:custGeom>
              <a:avLst/>
              <a:gdLst>
                <a:gd name="T0" fmla="*/ 16 w 32"/>
                <a:gd name="T1" fmla="*/ 32 h 32"/>
                <a:gd name="T2" fmla="*/ 10 w 32"/>
                <a:gd name="T3" fmla="*/ 30 h 32"/>
                <a:gd name="T4" fmla="*/ 5 w 32"/>
                <a:gd name="T5" fmla="*/ 28 h 32"/>
                <a:gd name="T6" fmla="*/ 2 w 32"/>
                <a:gd name="T7" fmla="*/ 22 h 32"/>
                <a:gd name="T8" fmla="*/ 0 w 32"/>
                <a:gd name="T9" fmla="*/ 15 h 32"/>
                <a:gd name="T10" fmla="*/ 2 w 32"/>
                <a:gd name="T11" fmla="*/ 10 h 32"/>
                <a:gd name="T12" fmla="*/ 5 w 32"/>
                <a:gd name="T13" fmla="*/ 4 h 32"/>
                <a:gd name="T14" fmla="*/ 10 w 32"/>
                <a:gd name="T15" fmla="*/ 1 h 32"/>
                <a:gd name="T16" fmla="*/ 16 w 32"/>
                <a:gd name="T17" fmla="*/ 0 h 32"/>
                <a:gd name="T18" fmla="*/ 23 w 32"/>
                <a:gd name="T19" fmla="*/ 1 h 32"/>
                <a:gd name="T20" fmla="*/ 28 w 32"/>
                <a:gd name="T21" fmla="*/ 4 h 32"/>
                <a:gd name="T22" fmla="*/ 31 w 32"/>
                <a:gd name="T23" fmla="*/ 10 h 32"/>
                <a:gd name="T24" fmla="*/ 32 w 32"/>
                <a:gd name="T25" fmla="*/ 15 h 32"/>
                <a:gd name="T26" fmla="*/ 31 w 32"/>
                <a:gd name="T27" fmla="*/ 22 h 32"/>
                <a:gd name="T28" fmla="*/ 28 w 32"/>
                <a:gd name="T29" fmla="*/ 28 h 32"/>
                <a:gd name="T30" fmla="*/ 23 w 32"/>
                <a:gd name="T31" fmla="*/ 30 h 32"/>
                <a:gd name="T32" fmla="*/ 16 w 32"/>
                <a:gd name="T3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lnTo>
                    <a:pt x="10" y="30"/>
                  </a:lnTo>
                  <a:lnTo>
                    <a:pt x="5" y="28"/>
                  </a:lnTo>
                  <a:lnTo>
                    <a:pt x="2" y="22"/>
                  </a:lnTo>
                  <a:lnTo>
                    <a:pt x="0" y="15"/>
                  </a:lnTo>
                  <a:lnTo>
                    <a:pt x="2" y="10"/>
                  </a:lnTo>
                  <a:lnTo>
                    <a:pt x="5" y="4"/>
                  </a:lnTo>
                  <a:lnTo>
                    <a:pt x="10" y="1"/>
                  </a:lnTo>
                  <a:lnTo>
                    <a:pt x="16" y="0"/>
                  </a:lnTo>
                  <a:lnTo>
                    <a:pt x="23" y="1"/>
                  </a:lnTo>
                  <a:lnTo>
                    <a:pt x="28" y="4"/>
                  </a:lnTo>
                  <a:lnTo>
                    <a:pt x="31" y="10"/>
                  </a:lnTo>
                  <a:lnTo>
                    <a:pt x="32" y="15"/>
                  </a:lnTo>
                  <a:lnTo>
                    <a:pt x="31" y="22"/>
                  </a:lnTo>
                  <a:lnTo>
                    <a:pt x="28" y="28"/>
                  </a:lnTo>
                  <a:lnTo>
                    <a:pt x="23" y="30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1" name="Rectangle 33">
              <a:extLst>
                <a:ext uri="{FF2B5EF4-FFF2-40B4-BE49-F238E27FC236}">
                  <a16:creationId xmlns:a16="http://schemas.microsoft.com/office/drawing/2014/main" id="{5B6C826D-23F9-433E-BE2D-230E29F4B8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4" y="2419"/>
              <a:ext cx="145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2" name="Rectangle 34">
              <a:extLst>
                <a:ext uri="{FF2B5EF4-FFF2-40B4-BE49-F238E27FC236}">
                  <a16:creationId xmlns:a16="http://schemas.microsoft.com/office/drawing/2014/main" id="{142457D9-FEF0-40CD-A8CD-638A3B868F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4" y="2449"/>
              <a:ext cx="145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3" name="Rectangle 35">
              <a:extLst>
                <a:ext uri="{FF2B5EF4-FFF2-40B4-BE49-F238E27FC236}">
                  <a16:creationId xmlns:a16="http://schemas.microsoft.com/office/drawing/2014/main" id="{2FA6866B-520F-4A92-80ED-CFFC5AD4E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4" y="2479"/>
              <a:ext cx="145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grpSp>
        <p:nvGrpSpPr>
          <p:cNvPr id="34" name="Group 36">
            <a:extLst>
              <a:ext uri="{FF2B5EF4-FFF2-40B4-BE49-F238E27FC236}">
                <a16:creationId xmlns:a16="http://schemas.microsoft.com/office/drawing/2014/main" id="{B3765BEB-2FD1-4C83-B4E5-E42931249571}"/>
              </a:ext>
            </a:extLst>
          </p:cNvPr>
          <p:cNvGrpSpPr>
            <a:grpSpLocks/>
          </p:cNvGrpSpPr>
          <p:nvPr/>
        </p:nvGrpSpPr>
        <p:grpSpPr bwMode="auto">
          <a:xfrm>
            <a:off x="6456991" y="4336656"/>
            <a:ext cx="728663" cy="733425"/>
            <a:chOff x="4086" y="3295"/>
            <a:chExt cx="459" cy="462"/>
          </a:xfrm>
        </p:grpSpPr>
        <p:sp>
          <p:nvSpPr>
            <p:cNvPr id="36" name="Freeform 38">
              <a:extLst>
                <a:ext uri="{FF2B5EF4-FFF2-40B4-BE49-F238E27FC236}">
                  <a16:creationId xmlns:a16="http://schemas.microsoft.com/office/drawing/2014/main" id="{E00FC8DB-71CE-4779-BAC2-D3FF7F2A9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6" y="3295"/>
              <a:ext cx="459" cy="462"/>
            </a:xfrm>
            <a:custGeom>
              <a:avLst/>
              <a:gdLst>
                <a:gd name="T0" fmla="*/ 357 w 729"/>
                <a:gd name="T1" fmla="*/ 1 h 764"/>
                <a:gd name="T2" fmla="*/ 337 w 729"/>
                <a:gd name="T3" fmla="*/ 0 h 764"/>
                <a:gd name="T4" fmla="*/ 313 w 729"/>
                <a:gd name="T5" fmla="*/ 3 h 764"/>
                <a:gd name="T6" fmla="*/ 271 w 729"/>
                <a:gd name="T7" fmla="*/ 8 h 764"/>
                <a:gd name="T8" fmla="*/ 219 w 729"/>
                <a:gd name="T9" fmla="*/ 15 h 764"/>
                <a:gd name="T10" fmla="*/ 164 w 729"/>
                <a:gd name="T11" fmla="*/ 22 h 764"/>
                <a:gd name="T12" fmla="*/ 112 w 729"/>
                <a:gd name="T13" fmla="*/ 28 h 764"/>
                <a:gd name="T14" fmla="*/ 71 w 729"/>
                <a:gd name="T15" fmla="*/ 33 h 764"/>
                <a:gd name="T16" fmla="*/ 47 w 729"/>
                <a:gd name="T17" fmla="*/ 36 h 764"/>
                <a:gd name="T18" fmla="*/ 34 w 729"/>
                <a:gd name="T19" fmla="*/ 39 h 764"/>
                <a:gd name="T20" fmla="*/ 19 w 729"/>
                <a:gd name="T21" fmla="*/ 47 h 764"/>
                <a:gd name="T22" fmla="*/ 7 w 729"/>
                <a:gd name="T23" fmla="*/ 59 h 764"/>
                <a:gd name="T24" fmla="*/ 2 w 729"/>
                <a:gd name="T25" fmla="*/ 76 h 764"/>
                <a:gd name="T26" fmla="*/ 0 w 729"/>
                <a:gd name="T27" fmla="*/ 679 h 764"/>
                <a:gd name="T28" fmla="*/ 4 w 729"/>
                <a:gd name="T29" fmla="*/ 696 h 764"/>
                <a:gd name="T30" fmla="*/ 13 w 729"/>
                <a:gd name="T31" fmla="*/ 711 h 764"/>
                <a:gd name="T32" fmla="*/ 26 w 729"/>
                <a:gd name="T33" fmla="*/ 721 h 764"/>
                <a:gd name="T34" fmla="*/ 43 w 729"/>
                <a:gd name="T35" fmla="*/ 726 h 764"/>
                <a:gd name="T36" fmla="*/ 361 w 729"/>
                <a:gd name="T37" fmla="*/ 762 h 764"/>
                <a:gd name="T38" fmla="*/ 376 w 729"/>
                <a:gd name="T39" fmla="*/ 757 h 764"/>
                <a:gd name="T40" fmla="*/ 413 w 729"/>
                <a:gd name="T41" fmla="*/ 745 h 764"/>
                <a:gd name="T42" fmla="*/ 467 w 729"/>
                <a:gd name="T43" fmla="*/ 726 h 764"/>
                <a:gd name="T44" fmla="*/ 530 w 729"/>
                <a:gd name="T45" fmla="*/ 705 h 764"/>
                <a:gd name="T46" fmla="*/ 591 w 729"/>
                <a:gd name="T47" fmla="*/ 686 h 764"/>
                <a:gd name="T48" fmla="*/ 645 w 729"/>
                <a:gd name="T49" fmla="*/ 667 h 764"/>
                <a:gd name="T50" fmla="*/ 682 w 729"/>
                <a:gd name="T51" fmla="*/ 655 h 764"/>
                <a:gd name="T52" fmla="*/ 697 w 729"/>
                <a:gd name="T53" fmla="*/ 650 h 764"/>
                <a:gd name="T54" fmla="*/ 720 w 729"/>
                <a:gd name="T55" fmla="*/ 632 h 764"/>
                <a:gd name="T56" fmla="*/ 729 w 729"/>
                <a:gd name="T57" fmla="*/ 604 h 764"/>
                <a:gd name="T58" fmla="*/ 728 w 729"/>
                <a:gd name="T59" fmla="*/ 114 h 764"/>
                <a:gd name="T60" fmla="*/ 723 w 729"/>
                <a:gd name="T61" fmla="*/ 97 h 764"/>
                <a:gd name="T62" fmla="*/ 713 w 729"/>
                <a:gd name="T63" fmla="*/ 85 h 764"/>
                <a:gd name="T64" fmla="*/ 700 w 729"/>
                <a:gd name="T65" fmla="*/ 77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9" h="764">
                  <a:moveTo>
                    <a:pt x="692" y="74"/>
                  </a:moveTo>
                  <a:lnTo>
                    <a:pt x="357" y="1"/>
                  </a:lnTo>
                  <a:lnTo>
                    <a:pt x="341" y="0"/>
                  </a:lnTo>
                  <a:lnTo>
                    <a:pt x="337" y="0"/>
                  </a:lnTo>
                  <a:lnTo>
                    <a:pt x="328" y="1"/>
                  </a:lnTo>
                  <a:lnTo>
                    <a:pt x="313" y="3"/>
                  </a:lnTo>
                  <a:lnTo>
                    <a:pt x="294" y="5"/>
                  </a:lnTo>
                  <a:lnTo>
                    <a:pt x="271" y="8"/>
                  </a:lnTo>
                  <a:lnTo>
                    <a:pt x="246" y="11"/>
                  </a:lnTo>
                  <a:lnTo>
                    <a:pt x="219" y="15"/>
                  </a:lnTo>
                  <a:lnTo>
                    <a:pt x="192" y="18"/>
                  </a:lnTo>
                  <a:lnTo>
                    <a:pt x="164" y="22"/>
                  </a:lnTo>
                  <a:lnTo>
                    <a:pt x="138" y="25"/>
                  </a:lnTo>
                  <a:lnTo>
                    <a:pt x="112" y="28"/>
                  </a:lnTo>
                  <a:lnTo>
                    <a:pt x="89" y="31"/>
                  </a:lnTo>
                  <a:lnTo>
                    <a:pt x="71" y="33"/>
                  </a:lnTo>
                  <a:lnTo>
                    <a:pt x="56" y="35"/>
                  </a:lnTo>
                  <a:lnTo>
                    <a:pt x="47" y="36"/>
                  </a:lnTo>
                  <a:lnTo>
                    <a:pt x="43" y="36"/>
                  </a:lnTo>
                  <a:lnTo>
                    <a:pt x="34" y="39"/>
                  </a:lnTo>
                  <a:lnTo>
                    <a:pt x="26" y="42"/>
                  </a:lnTo>
                  <a:lnTo>
                    <a:pt x="19" y="47"/>
                  </a:lnTo>
                  <a:lnTo>
                    <a:pt x="13" y="53"/>
                  </a:lnTo>
                  <a:lnTo>
                    <a:pt x="7" y="59"/>
                  </a:lnTo>
                  <a:lnTo>
                    <a:pt x="4" y="68"/>
                  </a:lnTo>
                  <a:lnTo>
                    <a:pt x="2" y="76"/>
                  </a:lnTo>
                  <a:lnTo>
                    <a:pt x="0" y="85"/>
                  </a:lnTo>
                  <a:lnTo>
                    <a:pt x="0" y="679"/>
                  </a:lnTo>
                  <a:lnTo>
                    <a:pt x="2" y="688"/>
                  </a:lnTo>
                  <a:lnTo>
                    <a:pt x="4" y="696"/>
                  </a:lnTo>
                  <a:lnTo>
                    <a:pt x="7" y="704"/>
                  </a:lnTo>
                  <a:lnTo>
                    <a:pt x="13" y="711"/>
                  </a:lnTo>
                  <a:lnTo>
                    <a:pt x="19" y="717"/>
                  </a:lnTo>
                  <a:lnTo>
                    <a:pt x="26" y="721"/>
                  </a:lnTo>
                  <a:lnTo>
                    <a:pt x="34" y="725"/>
                  </a:lnTo>
                  <a:lnTo>
                    <a:pt x="43" y="726"/>
                  </a:lnTo>
                  <a:lnTo>
                    <a:pt x="341" y="764"/>
                  </a:lnTo>
                  <a:lnTo>
                    <a:pt x="361" y="762"/>
                  </a:lnTo>
                  <a:lnTo>
                    <a:pt x="365" y="761"/>
                  </a:lnTo>
                  <a:lnTo>
                    <a:pt x="376" y="757"/>
                  </a:lnTo>
                  <a:lnTo>
                    <a:pt x="392" y="751"/>
                  </a:lnTo>
                  <a:lnTo>
                    <a:pt x="413" y="745"/>
                  </a:lnTo>
                  <a:lnTo>
                    <a:pt x="439" y="736"/>
                  </a:lnTo>
                  <a:lnTo>
                    <a:pt x="467" y="726"/>
                  </a:lnTo>
                  <a:lnTo>
                    <a:pt x="497" y="717"/>
                  </a:lnTo>
                  <a:lnTo>
                    <a:pt x="530" y="705"/>
                  </a:lnTo>
                  <a:lnTo>
                    <a:pt x="561" y="695"/>
                  </a:lnTo>
                  <a:lnTo>
                    <a:pt x="591" y="686"/>
                  </a:lnTo>
                  <a:lnTo>
                    <a:pt x="620" y="675"/>
                  </a:lnTo>
                  <a:lnTo>
                    <a:pt x="645" y="667"/>
                  </a:lnTo>
                  <a:lnTo>
                    <a:pt x="666" y="660"/>
                  </a:lnTo>
                  <a:lnTo>
                    <a:pt x="682" y="655"/>
                  </a:lnTo>
                  <a:lnTo>
                    <a:pt x="693" y="651"/>
                  </a:lnTo>
                  <a:lnTo>
                    <a:pt x="697" y="650"/>
                  </a:lnTo>
                  <a:lnTo>
                    <a:pt x="711" y="643"/>
                  </a:lnTo>
                  <a:lnTo>
                    <a:pt x="720" y="632"/>
                  </a:lnTo>
                  <a:lnTo>
                    <a:pt x="727" y="619"/>
                  </a:lnTo>
                  <a:lnTo>
                    <a:pt x="729" y="604"/>
                  </a:lnTo>
                  <a:lnTo>
                    <a:pt x="729" y="122"/>
                  </a:lnTo>
                  <a:lnTo>
                    <a:pt x="728" y="114"/>
                  </a:lnTo>
                  <a:lnTo>
                    <a:pt x="727" y="106"/>
                  </a:lnTo>
                  <a:lnTo>
                    <a:pt x="723" y="97"/>
                  </a:lnTo>
                  <a:lnTo>
                    <a:pt x="719" y="91"/>
                  </a:lnTo>
                  <a:lnTo>
                    <a:pt x="713" y="85"/>
                  </a:lnTo>
                  <a:lnTo>
                    <a:pt x="707" y="80"/>
                  </a:lnTo>
                  <a:lnTo>
                    <a:pt x="700" y="77"/>
                  </a:lnTo>
                  <a:lnTo>
                    <a:pt x="692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8" name="Freeform 40">
              <a:extLst>
                <a:ext uri="{FF2B5EF4-FFF2-40B4-BE49-F238E27FC236}">
                  <a16:creationId xmlns:a16="http://schemas.microsoft.com/office/drawing/2014/main" id="{B61D664B-8564-48A2-B272-B338A9D32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6" y="3314"/>
              <a:ext cx="419" cy="422"/>
            </a:xfrm>
            <a:custGeom>
              <a:avLst/>
              <a:gdLst>
                <a:gd name="T0" fmla="*/ 317 w 665"/>
                <a:gd name="T1" fmla="*/ 1 h 701"/>
                <a:gd name="T2" fmla="*/ 314 w 665"/>
                <a:gd name="T3" fmla="*/ 0 h 701"/>
                <a:gd name="T4" fmla="*/ 312 w 665"/>
                <a:gd name="T5" fmla="*/ 0 h 701"/>
                <a:gd name="T6" fmla="*/ 8 w 665"/>
                <a:gd name="T7" fmla="*/ 40 h 701"/>
                <a:gd name="T8" fmla="*/ 1 w 665"/>
                <a:gd name="T9" fmla="*/ 48 h 701"/>
                <a:gd name="T10" fmla="*/ 0 w 665"/>
                <a:gd name="T11" fmla="*/ 648 h 701"/>
                <a:gd name="T12" fmla="*/ 3 w 665"/>
                <a:gd name="T13" fmla="*/ 658 h 701"/>
                <a:gd name="T14" fmla="*/ 14 w 665"/>
                <a:gd name="T15" fmla="*/ 664 h 701"/>
                <a:gd name="T16" fmla="*/ 314 w 665"/>
                <a:gd name="T17" fmla="*/ 701 h 701"/>
                <a:gd name="T18" fmla="*/ 318 w 665"/>
                <a:gd name="T19" fmla="*/ 701 h 701"/>
                <a:gd name="T20" fmla="*/ 653 w 665"/>
                <a:gd name="T21" fmla="*/ 589 h 701"/>
                <a:gd name="T22" fmla="*/ 662 w 665"/>
                <a:gd name="T23" fmla="*/ 582 h 701"/>
                <a:gd name="T24" fmla="*/ 665 w 665"/>
                <a:gd name="T25" fmla="*/ 573 h 701"/>
                <a:gd name="T26" fmla="*/ 664 w 665"/>
                <a:gd name="T27" fmla="*/ 85 h 701"/>
                <a:gd name="T28" fmla="*/ 657 w 665"/>
                <a:gd name="T29" fmla="*/ 77 h 701"/>
                <a:gd name="T30" fmla="*/ 302 w 665"/>
                <a:gd name="T31" fmla="*/ 667 h 701"/>
                <a:gd name="T32" fmla="*/ 278 w 665"/>
                <a:gd name="T33" fmla="*/ 664 h 701"/>
                <a:gd name="T34" fmla="*/ 242 w 665"/>
                <a:gd name="T35" fmla="*/ 661 h 701"/>
                <a:gd name="T36" fmla="*/ 201 w 665"/>
                <a:gd name="T37" fmla="*/ 655 h 701"/>
                <a:gd name="T38" fmla="*/ 156 w 665"/>
                <a:gd name="T39" fmla="*/ 649 h 701"/>
                <a:gd name="T40" fmla="*/ 114 w 665"/>
                <a:gd name="T41" fmla="*/ 644 h 701"/>
                <a:gd name="T42" fmla="*/ 77 w 665"/>
                <a:gd name="T43" fmla="*/ 640 h 701"/>
                <a:gd name="T44" fmla="*/ 48 w 665"/>
                <a:gd name="T45" fmla="*/ 636 h 701"/>
                <a:gd name="T46" fmla="*/ 32 w 665"/>
                <a:gd name="T47" fmla="*/ 634 h 701"/>
                <a:gd name="T48" fmla="*/ 32 w 665"/>
                <a:gd name="T49" fmla="*/ 351 h 701"/>
                <a:gd name="T50" fmla="*/ 32 w 665"/>
                <a:gd name="T51" fmla="*/ 68 h 701"/>
                <a:gd name="T52" fmla="*/ 48 w 665"/>
                <a:gd name="T53" fmla="*/ 65 h 701"/>
                <a:gd name="T54" fmla="*/ 77 w 665"/>
                <a:gd name="T55" fmla="*/ 62 h 701"/>
                <a:gd name="T56" fmla="*/ 114 w 665"/>
                <a:gd name="T57" fmla="*/ 57 h 701"/>
                <a:gd name="T58" fmla="*/ 156 w 665"/>
                <a:gd name="T59" fmla="*/ 52 h 701"/>
                <a:gd name="T60" fmla="*/ 200 w 665"/>
                <a:gd name="T61" fmla="*/ 47 h 701"/>
                <a:gd name="T62" fmla="*/ 242 w 665"/>
                <a:gd name="T63" fmla="*/ 41 h 701"/>
                <a:gd name="T64" fmla="*/ 276 w 665"/>
                <a:gd name="T65" fmla="*/ 38 h 701"/>
                <a:gd name="T66" fmla="*/ 302 w 665"/>
                <a:gd name="T67" fmla="*/ 34 h 701"/>
                <a:gd name="T68" fmla="*/ 633 w 665"/>
                <a:gd name="T69" fmla="*/ 562 h 701"/>
                <a:gd name="T70" fmla="*/ 617 w 665"/>
                <a:gd name="T71" fmla="*/ 567 h 701"/>
                <a:gd name="T72" fmla="*/ 585 w 665"/>
                <a:gd name="T73" fmla="*/ 578 h 701"/>
                <a:gd name="T74" fmla="*/ 543 w 665"/>
                <a:gd name="T75" fmla="*/ 591 h 701"/>
                <a:gd name="T76" fmla="*/ 494 w 665"/>
                <a:gd name="T77" fmla="*/ 608 h 701"/>
                <a:gd name="T78" fmla="*/ 444 w 665"/>
                <a:gd name="T79" fmla="*/ 625 h 701"/>
                <a:gd name="T80" fmla="*/ 396 w 665"/>
                <a:gd name="T81" fmla="*/ 641 h 701"/>
                <a:gd name="T82" fmla="*/ 355 w 665"/>
                <a:gd name="T83" fmla="*/ 655 h 701"/>
                <a:gd name="T84" fmla="*/ 326 w 665"/>
                <a:gd name="T85" fmla="*/ 664 h 701"/>
                <a:gd name="T86" fmla="*/ 339 w 665"/>
                <a:gd name="T87" fmla="*/ 38 h 701"/>
                <a:gd name="T88" fmla="*/ 373 w 665"/>
                <a:gd name="T89" fmla="*/ 46 h 701"/>
                <a:gd name="T90" fmla="*/ 418 w 665"/>
                <a:gd name="T91" fmla="*/ 56 h 701"/>
                <a:gd name="T92" fmla="*/ 468 w 665"/>
                <a:gd name="T93" fmla="*/ 66 h 701"/>
                <a:gd name="T94" fmla="*/ 517 w 665"/>
                <a:gd name="T95" fmla="*/ 78 h 701"/>
                <a:gd name="T96" fmla="*/ 564 w 665"/>
                <a:gd name="T97" fmla="*/ 88 h 701"/>
                <a:gd name="T98" fmla="*/ 602 w 665"/>
                <a:gd name="T99" fmla="*/ 96 h 701"/>
                <a:gd name="T100" fmla="*/ 627 w 665"/>
                <a:gd name="T101" fmla="*/ 102 h 701"/>
                <a:gd name="T102" fmla="*/ 633 w 665"/>
                <a:gd name="T103" fmla="*/ 183 h 701"/>
                <a:gd name="T104" fmla="*/ 633 w 665"/>
                <a:gd name="T105" fmla="*/ 48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65" h="701">
                  <a:moveTo>
                    <a:pt x="652" y="75"/>
                  </a:moveTo>
                  <a:lnTo>
                    <a:pt x="317" y="1"/>
                  </a:lnTo>
                  <a:lnTo>
                    <a:pt x="316" y="0"/>
                  </a:lnTo>
                  <a:lnTo>
                    <a:pt x="314" y="0"/>
                  </a:lnTo>
                  <a:lnTo>
                    <a:pt x="313" y="0"/>
                  </a:lnTo>
                  <a:lnTo>
                    <a:pt x="312" y="0"/>
                  </a:lnTo>
                  <a:lnTo>
                    <a:pt x="14" y="38"/>
                  </a:lnTo>
                  <a:lnTo>
                    <a:pt x="8" y="40"/>
                  </a:lnTo>
                  <a:lnTo>
                    <a:pt x="3" y="43"/>
                  </a:lnTo>
                  <a:lnTo>
                    <a:pt x="1" y="48"/>
                  </a:lnTo>
                  <a:lnTo>
                    <a:pt x="0" y="54"/>
                  </a:lnTo>
                  <a:lnTo>
                    <a:pt x="0" y="648"/>
                  </a:lnTo>
                  <a:lnTo>
                    <a:pt x="1" y="654"/>
                  </a:lnTo>
                  <a:lnTo>
                    <a:pt x="3" y="658"/>
                  </a:lnTo>
                  <a:lnTo>
                    <a:pt x="8" y="662"/>
                  </a:lnTo>
                  <a:lnTo>
                    <a:pt x="14" y="664"/>
                  </a:lnTo>
                  <a:lnTo>
                    <a:pt x="312" y="701"/>
                  </a:lnTo>
                  <a:lnTo>
                    <a:pt x="314" y="701"/>
                  </a:lnTo>
                  <a:lnTo>
                    <a:pt x="316" y="701"/>
                  </a:lnTo>
                  <a:lnTo>
                    <a:pt x="318" y="701"/>
                  </a:lnTo>
                  <a:lnTo>
                    <a:pt x="319" y="700"/>
                  </a:lnTo>
                  <a:lnTo>
                    <a:pt x="653" y="589"/>
                  </a:lnTo>
                  <a:lnTo>
                    <a:pt x="658" y="587"/>
                  </a:lnTo>
                  <a:lnTo>
                    <a:pt x="662" y="582"/>
                  </a:lnTo>
                  <a:lnTo>
                    <a:pt x="664" y="578"/>
                  </a:lnTo>
                  <a:lnTo>
                    <a:pt x="665" y="573"/>
                  </a:lnTo>
                  <a:lnTo>
                    <a:pt x="665" y="91"/>
                  </a:lnTo>
                  <a:lnTo>
                    <a:pt x="664" y="85"/>
                  </a:lnTo>
                  <a:lnTo>
                    <a:pt x="662" y="80"/>
                  </a:lnTo>
                  <a:lnTo>
                    <a:pt x="657" y="77"/>
                  </a:lnTo>
                  <a:lnTo>
                    <a:pt x="652" y="75"/>
                  </a:lnTo>
                  <a:close/>
                  <a:moveTo>
                    <a:pt x="302" y="667"/>
                  </a:moveTo>
                  <a:lnTo>
                    <a:pt x="291" y="666"/>
                  </a:lnTo>
                  <a:lnTo>
                    <a:pt x="278" y="664"/>
                  </a:lnTo>
                  <a:lnTo>
                    <a:pt x="260" y="663"/>
                  </a:lnTo>
                  <a:lnTo>
                    <a:pt x="242" y="661"/>
                  </a:lnTo>
                  <a:lnTo>
                    <a:pt x="222" y="657"/>
                  </a:lnTo>
                  <a:lnTo>
                    <a:pt x="201" y="655"/>
                  </a:lnTo>
                  <a:lnTo>
                    <a:pt x="180" y="652"/>
                  </a:lnTo>
                  <a:lnTo>
                    <a:pt x="156" y="649"/>
                  </a:lnTo>
                  <a:lnTo>
                    <a:pt x="136" y="647"/>
                  </a:lnTo>
                  <a:lnTo>
                    <a:pt x="114" y="644"/>
                  </a:lnTo>
                  <a:lnTo>
                    <a:pt x="94" y="642"/>
                  </a:lnTo>
                  <a:lnTo>
                    <a:pt x="77" y="640"/>
                  </a:lnTo>
                  <a:lnTo>
                    <a:pt x="61" y="638"/>
                  </a:lnTo>
                  <a:lnTo>
                    <a:pt x="48" y="636"/>
                  </a:lnTo>
                  <a:lnTo>
                    <a:pt x="38" y="635"/>
                  </a:lnTo>
                  <a:lnTo>
                    <a:pt x="32" y="634"/>
                  </a:lnTo>
                  <a:lnTo>
                    <a:pt x="32" y="539"/>
                  </a:lnTo>
                  <a:lnTo>
                    <a:pt x="32" y="351"/>
                  </a:lnTo>
                  <a:lnTo>
                    <a:pt x="32" y="163"/>
                  </a:lnTo>
                  <a:lnTo>
                    <a:pt x="32" y="68"/>
                  </a:lnTo>
                  <a:lnTo>
                    <a:pt x="38" y="66"/>
                  </a:lnTo>
                  <a:lnTo>
                    <a:pt x="48" y="65"/>
                  </a:lnTo>
                  <a:lnTo>
                    <a:pt x="61" y="64"/>
                  </a:lnTo>
                  <a:lnTo>
                    <a:pt x="77" y="62"/>
                  </a:lnTo>
                  <a:lnTo>
                    <a:pt x="94" y="60"/>
                  </a:lnTo>
                  <a:lnTo>
                    <a:pt x="114" y="57"/>
                  </a:lnTo>
                  <a:lnTo>
                    <a:pt x="135" y="55"/>
                  </a:lnTo>
                  <a:lnTo>
                    <a:pt x="156" y="52"/>
                  </a:lnTo>
                  <a:lnTo>
                    <a:pt x="178" y="49"/>
                  </a:lnTo>
                  <a:lnTo>
                    <a:pt x="200" y="47"/>
                  </a:lnTo>
                  <a:lnTo>
                    <a:pt x="222" y="43"/>
                  </a:lnTo>
                  <a:lnTo>
                    <a:pt x="242" y="41"/>
                  </a:lnTo>
                  <a:lnTo>
                    <a:pt x="260" y="39"/>
                  </a:lnTo>
                  <a:lnTo>
                    <a:pt x="276" y="38"/>
                  </a:lnTo>
                  <a:lnTo>
                    <a:pt x="290" y="35"/>
                  </a:lnTo>
                  <a:lnTo>
                    <a:pt x="302" y="34"/>
                  </a:lnTo>
                  <a:lnTo>
                    <a:pt x="302" y="667"/>
                  </a:lnTo>
                  <a:close/>
                  <a:moveTo>
                    <a:pt x="633" y="562"/>
                  </a:moveTo>
                  <a:lnTo>
                    <a:pt x="627" y="564"/>
                  </a:lnTo>
                  <a:lnTo>
                    <a:pt x="617" y="567"/>
                  </a:lnTo>
                  <a:lnTo>
                    <a:pt x="603" y="572"/>
                  </a:lnTo>
                  <a:lnTo>
                    <a:pt x="585" y="578"/>
                  </a:lnTo>
                  <a:lnTo>
                    <a:pt x="565" y="585"/>
                  </a:lnTo>
                  <a:lnTo>
                    <a:pt x="543" y="591"/>
                  </a:lnTo>
                  <a:lnTo>
                    <a:pt x="520" y="600"/>
                  </a:lnTo>
                  <a:lnTo>
                    <a:pt x="494" y="608"/>
                  </a:lnTo>
                  <a:lnTo>
                    <a:pt x="469" y="617"/>
                  </a:lnTo>
                  <a:lnTo>
                    <a:pt x="444" y="625"/>
                  </a:lnTo>
                  <a:lnTo>
                    <a:pt x="419" y="633"/>
                  </a:lnTo>
                  <a:lnTo>
                    <a:pt x="396" y="641"/>
                  </a:lnTo>
                  <a:lnTo>
                    <a:pt x="374" y="648"/>
                  </a:lnTo>
                  <a:lnTo>
                    <a:pt x="355" y="655"/>
                  </a:lnTo>
                  <a:lnTo>
                    <a:pt x="339" y="659"/>
                  </a:lnTo>
                  <a:lnTo>
                    <a:pt x="326" y="664"/>
                  </a:lnTo>
                  <a:lnTo>
                    <a:pt x="326" y="35"/>
                  </a:lnTo>
                  <a:lnTo>
                    <a:pt x="339" y="38"/>
                  </a:lnTo>
                  <a:lnTo>
                    <a:pt x="355" y="42"/>
                  </a:lnTo>
                  <a:lnTo>
                    <a:pt x="373" y="46"/>
                  </a:lnTo>
                  <a:lnTo>
                    <a:pt x="395" y="50"/>
                  </a:lnTo>
                  <a:lnTo>
                    <a:pt x="418" y="56"/>
                  </a:lnTo>
                  <a:lnTo>
                    <a:pt x="442" y="61"/>
                  </a:lnTo>
                  <a:lnTo>
                    <a:pt x="468" y="66"/>
                  </a:lnTo>
                  <a:lnTo>
                    <a:pt x="493" y="72"/>
                  </a:lnTo>
                  <a:lnTo>
                    <a:pt x="517" y="78"/>
                  </a:lnTo>
                  <a:lnTo>
                    <a:pt x="542" y="83"/>
                  </a:lnTo>
                  <a:lnTo>
                    <a:pt x="564" y="88"/>
                  </a:lnTo>
                  <a:lnTo>
                    <a:pt x="584" y="93"/>
                  </a:lnTo>
                  <a:lnTo>
                    <a:pt x="602" y="96"/>
                  </a:lnTo>
                  <a:lnTo>
                    <a:pt x="615" y="100"/>
                  </a:lnTo>
                  <a:lnTo>
                    <a:pt x="627" y="102"/>
                  </a:lnTo>
                  <a:lnTo>
                    <a:pt x="633" y="103"/>
                  </a:lnTo>
                  <a:lnTo>
                    <a:pt x="633" y="183"/>
                  </a:lnTo>
                  <a:lnTo>
                    <a:pt x="633" y="334"/>
                  </a:lnTo>
                  <a:lnTo>
                    <a:pt x="633" y="484"/>
                  </a:lnTo>
                  <a:lnTo>
                    <a:pt x="633" y="5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9" name="Freeform 41">
              <a:extLst>
                <a:ext uri="{FF2B5EF4-FFF2-40B4-BE49-F238E27FC236}">
                  <a16:creationId xmlns:a16="http://schemas.microsoft.com/office/drawing/2014/main" id="{D324958F-F7F9-4522-9019-05D4BB651B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6" y="3335"/>
              <a:ext cx="170" cy="382"/>
            </a:xfrm>
            <a:custGeom>
              <a:avLst/>
              <a:gdLst>
                <a:gd name="T0" fmla="*/ 0 w 270"/>
                <a:gd name="T1" fmla="*/ 600 h 633"/>
                <a:gd name="T2" fmla="*/ 6 w 270"/>
                <a:gd name="T3" fmla="*/ 601 h 633"/>
                <a:gd name="T4" fmla="*/ 16 w 270"/>
                <a:gd name="T5" fmla="*/ 602 h 633"/>
                <a:gd name="T6" fmla="*/ 29 w 270"/>
                <a:gd name="T7" fmla="*/ 604 h 633"/>
                <a:gd name="T8" fmla="*/ 45 w 270"/>
                <a:gd name="T9" fmla="*/ 606 h 633"/>
                <a:gd name="T10" fmla="*/ 62 w 270"/>
                <a:gd name="T11" fmla="*/ 608 h 633"/>
                <a:gd name="T12" fmla="*/ 82 w 270"/>
                <a:gd name="T13" fmla="*/ 610 h 633"/>
                <a:gd name="T14" fmla="*/ 104 w 270"/>
                <a:gd name="T15" fmla="*/ 613 h 633"/>
                <a:gd name="T16" fmla="*/ 124 w 270"/>
                <a:gd name="T17" fmla="*/ 615 h 633"/>
                <a:gd name="T18" fmla="*/ 148 w 270"/>
                <a:gd name="T19" fmla="*/ 618 h 633"/>
                <a:gd name="T20" fmla="*/ 169 w 270"/>
                <a:gd name="T21" fmla="*/ 621 h 633"/>
                <a:gd name="T22" fmla="*/ 190 w 270"/>
                <a:gd name="T23" fmla="*/ 623 h 633"/>
                <a:gd name="T24" fmla="*/ 210 w 270"/>
                <a:gd name="T25" fmla="*/ 627 h 633"/>
                <a:gd name="T26" fmla="*/ 228 w 270"/>
                <a:gd name="T27" fmla="*/ 629 h 633"/>
                <a:gd name="T28" fmla="*/ 246 w 270"/>
                <a:gd name="T29" fmla="*/ 630 h 633"/>
                <a:gd name="T30" fmla="*/ 259 w 270"/>
                <a:gd name="T31" fmla="*/ 632 h 633"/>
                <a:gd name="T32" fmla="*/ 270 w 270"/>
                <a:gd name="T33" fmla="*/ 633 h 633"/>
                <a:gd name="T34" fmla="*/ 270 w 270"/>
                <a:gd name="T35" fmla="*/ 0 h 633"/>
                <a:gd name="T36" fmla="*/ 258 w 270"/>
                <a:gd name="T37" fmla="*/ 1 h 633"/>
                <a:gd name="T38" fmla="*/ 244 w 270"/>
                <a:gd name="T39" fmla="*/ 4 h 633"/>
                <a:gd name="T40" fmla="*/ 228 w 270"/>
                <a:gd name="T41" fmla="*/ 5 h 633"/>
                <a:gd name="T42" fmla="*/ 210 w 270"/>
                <a:gd name="T43" fmla="*/ 7 h 633"/>
                <a:gd name="T44" fmla="*/ 190 w 270"/>
                <a:gd name="T45" fmla="*/ 9 h 633"/>
                <a:gd name="T46" fmla="*/ 168 w 270"/>
                <a:gd name="T47" fmla="*/ 13 h 633"/>
                <a:gd name="T48" fmla="*/ 146 w 270"/>
                <a:gd name="T49" fmla="*/ 15 h 633"/>
                <a:gd name="T50" fmla="*/ 124 w 270"/>
                <a:gd name="T51" fmla="*/ 18 h 633"/>
                <a:gd name="T52" fmla="*/ 103 w 270"/>
                <a:gd name="T53" fmla="*/ 21 h 633"/>
                <a:gd name="T54" fmla="*/ 82 w 270"/>
                <a:gd name="T55" fmla="*/ 23 h 633"/>
                <a:gd name="T56" fmla="*/ 62 w 270"/>
                <a:gd name="T57" fmla="*/ 26 h 633"/>
                <a:gd name="T58" fmla="*/ 45 w 270"/>
                <a:gd name="T59" fmla="*/ 28 h 633"/>
                <a:gd name="T60" fmla="*/ 29 w 270"/>
                <a:gd name="T61" fmla="*/ 30 h 633"/>
                <a:gd name="T62" fmla="*/ 16 w 270"/>
                <a:gd name="T63" fmla="*/ 31 h 633"/>
                <a:gd name="T64" fmla="*/ 6 w 270"/>
                <a:gd name="T65" fmla="*/ 32 h 633"/>
                <a:gd name="T66" fmla="*/ 0 w 270"/>
                <a:gd name="T67" fmla="*/ 34 h 633"/>
                <a:gd name="T68" fmla="*/ 0 w 270"/>
                <a:gd name="T69" fmla="*/ 129 h 633"/>
                <a:gd name="T70" fmla="*/ 0 w 270"/>
                <a:gd name="T71" fmla="*/ 317 h 633"/>
                <a:gd name="T72" fmla="*/ 0 w 270"/>
                <a:gd name="T73" fmla="*/ 505 h 633"/>
                <a:gd name="T74" fmla="*/ 0 w 270"/>
                <a:gd name="T75" fmla="*/ 60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0" h="633">
                  <a:moveTo>
                    <a:pt x="0" y="600"/>
                  </a:moveTo>
                  <a:lnTo>
                    <a:pt x="6" y="601"/>
                  </a:lnTo>
                  <a:lnTo>
                    <a:pt x="16" y="602"/>
                  </a:lnTo>
                  <a:lnTo>
                    <a:pt x="29" y="604"/>
                  </a:lnTo>
                  <a:lnTo>
                    <a:pt x="45" y="606"/>
                  </a:lnTo>
                  <a:lnTo>
                    <a:pt x="62" y="608"/>
                  </a:lnTo>
                  <a:lnTo>
                    <a:pt x="82" y="610"/>
                  </a:lnTo>
                  <a:lnTo>
                    <a:pt x="104" y="613"/>
                  </a:lnTo>
                  <a:lnTo>
                    <a:pt x="124" y="615"/>
                  </a:lnTo>
                  <a:lnTo>
                    <a:pt x="148" y="618"/>
                  </a:lnTo>
                  <a:lnTo>
                    <a:pt x="169" y="621"/>
                  </a:lnTo>
                  <a:lnTo>
                    <a:pt x="190" y="623"/>
                  </a:lnTo>
                  <a:lnTo>
                    <a:pt x="210" y="627"/>
                  </a:lnTo>
                  <a:lnTo>
                    <a:pt x="228" y="629"/>
                  </a:lnTo>
                  <a:lnTo>
                    <a:pt x="246" y="630"/>
                  </a:lnTo>
                  <a:lnTo>
                    <a:pt x="259" y="632"/>
                  </a:lnTo>
                  <a:lnTo>
                    <a:pt x="270" y="633"/>
                  </a:lnTo>
                  <a:lnTo>
                    <a:pt x="270" y="0"/>
                  </a:lnTo>
                  <a:lnTo>
                    <a:pt x="258" y="1"/>
                  </a:lnTo>
                  <a:lnTo>
                    <a:pt x="244" y="4"/>
                  </a:lnTo>
                  <a:lnTo>
                    <a:pt x="228" y="5"/>
                  </a:lnTo>
                  <a:lnTo>
                    <a:pt x="210" y="7"/>
                  </a:lnTo>
                  <a:lnTo>
                    <a:pt x="190" y="9"/>
                  </a:lnTo>
                  <a:lnTo>
                    <a:pt x="168" y="13"/>
                  </a:lnTo>
                  <a:lnTo>
                    <a:pt x="146" y="15"/>
                  </a:lnTo>
                  <a:lnTo>
                    <a:pt x="124" y="18"/>
                  </a:lnTo>
                  <a:lnTo>
                    <a:pt x="103" y="21"/>
                  </a:lnTo>
                  <a:lnTo>
                    <a:pt x="82" y="23"/>
                  </a:lnTo>
                  <a:lnTo>
                    <a:pt x="62" y="26"/>
                  </a:lnTo>
                  <a:lnTo>
                    <a:pt x="45" y="28"/>
                  </a:lnTo>
                  <a:lnTo>
                    <a:pt x="29" y="30"/>
                  </a:lnTo>
                  <a:lnTo>
                    <a:pt x="16" y="31"/>
                  </a:lnTo>
                  <a:lnTo>
                    <a:pt x="6" y="32"/>
                  </a:lnTo>
                  <a:lnTo>
                    <a:pt x="0" y="34"/>
                  </a:lnTo>
                  <a:lnTo>
                    <a:pt x="0" y="129"/>
                  </a:lnTo>
                  <a:lnTo>
                    <a:pt x="0" y="317"/>
                  </a:lnTo>
                  <a:lnTo>
                    <a:pt x="0" y="505"/>
                  </a:lnTo>
                  <a:lnTo>
                    <a:pt x="0" y="60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0" name="Freeform 42">
              <a:extLst>
                <a:ext uri="{FF2B5EF4-FFF2-40B4-BE49-F238E27FC236}">
                  <a16:creationId xmlns:a16="http://schemas.microsoft.com/office/drawing/2014/main" id="{9613BE34-370C-46AC-AB3B-093A92390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1" y="3336"/>
              <a:ext cx="194" cy="379"/>
            </a:xfrm>
            <a:custGeom>
              <a:avLst/>
              <a:gdLst>
                <a:gd name="T0" fmla="*/ 0 w 307"/>
                <a:gd name="T1" fmla="*/ 629 h 629"/>
                <a:gd name="T2" fmla="*/ 13 w 307"/>
                <a:gd name="T3" fmla="*/ 624 h 629"/>
                <a:gd name="T4" fmla="*/ 29 w 307"/>
                <a:gd name="T5" fmla="*/ 620 h 629"/>
                <a:gd name="T6" fmla="*/ 48 w 307"/>
                <a:gd name="T7" fmla="*/ 613 h 629"/>
                <a:gd name="T8" fmla="*/ 70 w 307"/>
                <a:gd name="T9" fmla="*/ 606 h 629"/>
                <a:gd name="T10" fmla="*/ 93 w 307"/>
                <a:gd name="T11" fmla="*/ 598 h 629"/>
                <a:gd name="T12" fmla="*/ 118 w 307"/>
                <a:gd name="T13" fmla="*/ 590 h 629"/>
                <a:gd name="T14" fmla="*/ 143 w 307"/>
                <a:gd name="T15" fmla="*/ 582 h 629"/>
                <a:gd name="T16" fmla="*/ 168 w 307"/>
                <a:gd name="T17" fmla="*/ 573 h 629"/>
                <a:gd name="T18" fmla="*/ 194 w 307"/>
                <a:gd name="T19" fmla="*/ 565 h 629"/>
                <a:gd name="T20" fmla="*/ 217 w 307"/>
                <a:gd name="T21" fmla="*/ 556 h 629"/>
                <a:gd name="T22" fmla="*/ 239 w 307"/>
                <a:gd name="T23" fmla="*/ 550 h 629"/>
                <a:gd name="T24" fmla="*/ 259 w 307"/>
                <a:gd name="T25" fmla="*/ 543 h 629"/>
                <a:gd name="T26" fmla="*/ 277 w 307"/>
                <a:gd name="T27" fmla="*/ 537 h 629"/>
                <a:gd name="T28" fmla="*/ 291 w 307"/>
                <a:gd name="T29" fmla="*/ 532 h 629"/>
                <a:gd name="T30" fmla="*/ 301 w 307"/>
                <a:gd name="T31" fmla="*/ 529 h 629"/>
                <a:gd name="T32" fmla="*/ 307 w 307"/>
                <a:gd name="T33" fmla="*/ 527 h 629"/>
                <a:gd name="T34" fmla="*/ 307 w 307"/>
                <a:gd name="T35" fmla="*/ 449 h 629"/>
                <a:gd name="T36" fmla="*/ 307 w 307"/>
                <a:gd name="T37" fmla="*/ 299 h 629"/>
                <a:gd name="T38" fmla="*/ 307 w 307"/>
                <a:gd name="T39" fmla="*/ 148 h 629"/>
                <a:gd name="T40" fmla="*/ 307 w 307"/>
                <a:gd name="T41" fmla="*/ 68 h 629"/>
                <a:gd name="T42" fmla="*/ 301 w 307"/>
                <a:gd name="T43" fmla="*/ 67 h 629"/>
                <a:gd name="T44" fmla="*/ 289 w 307"/>
                <a:gd name="T45" fmla="*/ 65 h 629"/>
                <a:gd name="T46" fmla="*/ 276 w 307"/>
                <a:gd name="T47" fmla="*/ 61 h 629"/>
                <a:gd name="T48" fmla="*/ 258 w 307"/>
                <a:gd name="T49" fmla="*/ 58 h 629"/>
                <a:gd name="T50" fmla="*/ 238 w 307"/>
                <a:gd name="T51" fmla="*/ 53 h 629"/>
                <a:gd name="T52" fmla="*/ 216 w 307"/>
                <a:gd name="T53" fmla="*/ 48 h 629"/>
                <a:gd name="T54" fmla="*/ 191 w 307"/>
                <a:gd name="T55" fmla="*/ 43 h 629"/>
                <a:gd name="T56" fmla="*/ 167 w 307"/>
                <a:gd name="T57" fmla="*/ 37 h 629"/>
                <a:gd name="T58" fmla="*/ 142 w 307"/>
                <a:gd name="T59" fmla="*/ 31 h 629"/>
                <a:gd name="T60" fmla="*/ 116 w 307"/>
                <a:gd name="T61" fmla="*/ 26 h 629"/>
                <a:gd name="T62" fmla="*/ 92 w 307"/>
                <a:gd name="T63" fmla="*/ 21 h 629"/>
                <a:gd name="T64" fmla="*/ 69 w 307"/>
                <a:gd name="T65" fmla="*/ 15 h 629"/>
                <a:gd name="T66" fmla="*/ 47 w 307"/>
                <a:gd name="T67" fmla="*/ 11 h 629"/>
                <a:gd name="T68" fmla="*/ 29 w 307"/>
                <a:gd name="T69" fmla="*/ 7 h 629"/>
                <a:gd name="T70" fmla="*/ 13 w 307"/>
                <a:gd name="T71" fmla="*/ 3 h 629"/>
                <a:gd name="T72" fmla="*/ 0 w 307"/>
                <a:gd name="T73" fmla="*/ 0 h 629"/>
                <a:gd name="T74" fmla="*/ 0 w 307"/>
                <a:gd name="T75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7" h="629">
                  <a:moveTo>
                    <a:pt x="0" y="629"/>
                  </a:moveTo>
                  <a:lnTo>
                    <a:pt x="13" y="624"/>
                  </a:lnTo>
                  <a:lnTo>
                    <a:pt x="29" y="620"/>
                  </a:lnTo>
                  <a:lnTo>
                    <a:pt x="48" y="613"/>
                  </a:lnTo>
                  <a:lnTo>
                    <a:pt x="70" y="606"/>
                  </a:lnTo>
                  <a:lnTo>
                    <a:pt x="93" y="598"/>
                  </a:lnTo>
                  <a:lnTo>
                    <a:pt x="118" y="590"/>
                  </a:lnTo>
                  <a:lnTo>
                    <a:pt x="143" y="582"/>
                  </a:lnTo>
                  <a:lnTo>
                    <a:pt x="168" y="573"/>
                  </a:lnTo>
                  <a:lnTo>
                    <a:pt x="194" y="565"/>
                  </a:lnTo>
                  <a:lnTo>
                    <a:pt x="217" y="556"/>
                  </a:lnTo>
                  <a:lnTo>
                    <a:pt x="239" y="550"/>
                  </a:lnTo>
                  <a:lnTo>
                    <a:pt x="259" y="543"/>
                  </a:lnTo>
                  <a:lnTo>
                    <a:pt x="277" y="537"/>
                  </a:lnTo>
                  <a:lnTo>
                    <a:pt x="291" y="532"/>
                  </a:lnTo>
                  <a:lnTo>
                    <a:pt x="301" y="529"/>
                  </a:lnTo>
                  <a:lnTo>
                    <a:pt x="307" y="527"/>
                  </a:lnTo>
                  <a:lnTo>
                    <a:pt x="307" y="449"/>
                  </a:lnTo>
                  <a:lnTo>
                    <a:pt x="307" y="299"/>
                  </a:lnTo>
                  <a:lnTo>
                    <a:pt x="307" y="148"/>
                  </a:lnTo>
                  <a:lnTo>
                    <a:pt x="307" y="68"/>
                  </a:lnTo>
                  <a:lnTo>
                    <a:pt x="301" y="67"/>
                  </a:lnTo>
                  <a:lnTo>
                    <a:pt x="289" y="65"/>
                  </a:lnTo>
                  <a:lnTo>
                    <a:pt x="276" y="61"/>
                  </a:lnTo>
                  <a:lnTo>
                    <a:pt x="258" y="58"/>
                  </a:lnTo>
                  <a:lnTo>
                    <a:pt x="238" y="53"/>
                  </a:lnTo>
                  <a:lnTo>
                    <a:pt x="216" y="48"/>
                  </a:lnTo>
                  <a:lnTo>
                    <a:pt x="191" y="43"/>
                  </a:lnTo>
                  <a:lnTo>
                    <a:pt x="167" y="37"/>
                  </a:lnTo>
                  <a:lnTo>
                    <a:pt x="142" y="31"/>
                  </a:lnTo>
                  <a:lnTo>
                    <a:pt x="116" y="26"/>
                  </a:lnTo>
                  <a:lnTo>
                    <a:pt x="92" y="21"/>
                  </a:lnTo>
                  <a:lnTo>
                    <a:pt x="69" y="15"/>
                  </a:lnTo>
                  <a:lnTo>
                    <a:pt x="47" y="11"/>
                  </a:lnTo>
                  <a:lnTo>
                    <a:pt x="29" y="7"/>
                  </a:lnTo>
                  <a:lnTo>
                    <a:pt x="13" y="3"/>
                  </a:lnTo>
                  <a:lnTo>
                    <a:pt x="0" y="0"/>
                  </a:lnTo>
                  <a:lnTo>
                    <a:pt x="0" y="629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1" name="Freeform 43">
              <a:extLst>
                <a:ext uri="{FF2B5EF4-FFF2-40B4-BE49-F238E27FC236}">
                  <a16:creationId xmlns:a16="http://schemas.microsoft.com/office/drawing/2014/main" id="{BBAB2526-637F-497F-94C9-25DE0DE9DF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7" y="3368"/>
              <a:ext cx="140" cy="312"/>
            </a:xfrm>
            <a:custGeom>
              <a:avLst/>
              <a:gdLst>
                <a:gd name="T0" fmla="*/ 224 w 224"/>
                <a:gd name="T1" fmla="*/ 4 h 515"/>
                <a:gd name="T2" fmla="*/ 220 w 224"/>
                <a:gd name="T3" fmla="*/ 1 h 515"/>
                <a:gd name="T4" fmla="*/ 216 w 224"/>
                <a:gd name="T5" fmla="*/ 0 h 515"/>
                <a:gd name="T6" fmla="*/ 2 w 224"/>
                <a:gd name="T7" fmla="*/ 22 h 515"/>
                <a:gd name="T8" fmla="*/ 0 w 224"/>
                <a:gd name="T9" fmla="*/ 404 h 515"/>
                <a:gd name="T10" fmla="*/ 23 w 224"/>
                <a:gd name="T11" fmla="*/ 469 h 515"/>
                <a:gd name="T12" fmla="*/ 80 w 224"/>
                <a:gd name="T13" fmla="*/ 507 h 515"/>
                <a:gd name="T14" fmla="*/ 142 w 224"/>
                <a:gd name="T15" fmla="*/ 514 h 515"/>
                <a:gd name="T16" fmla="*/ 192 w 224"/>
                <a:gd name="T17" fmla="*/ 494 h 515"/>
                <a:gd name="T18" fmla="*/ 221 w 224"/>
                <a:gd name="T19" fmla="*/ 444 h 515"/>
                <a:gd name="T20" fmla="*/ 208 w 224"/>
                <a:gd name="T21" fmla="*/ 420 h 515"/>
                <a:gd name="T22" fmla="*/ 192 w 224"/>
                <a:gd name="T23" fmla="*/ 471 h 515"/>
                <a:gd name="T24" fmla="*/ 155 w 224"/>
                <a:gd name="T25" fmla="*/ 495 h 515"/>
                <a:gd name="T26" fmla="*/ 105 w 224"/>
                <a:gd name="T27" fmla="*/ 498 h 515"/>
                <a:gd name="T28" fmla="*/ 51 w 224"/>
                <a:gd name="T29" fmla="*/ 474 h 515"/>
                <a:gd name="T30" fmla="*/ 19 w 224"/>
                <a:gd name="T31" fmla="*/ 424 h 515"/>
                <a:gd name="T32" fmla="*/ 16 w 224"/>
                <a:gd name="T33" fmla="*/ 377 h 515"/>
                <a:gd name="T34" fmla="*/ 22 w 224"/>
                <a:gd name="T35" fmla="*/ 315 h 515"/>
                <a:gd name="T36" fmla="*/ 44 w 224"/>
                <a:gd name="T37" fmla="*/ 327 h 515"/>
                <a:gd name="T38" fmla="*/ 74 w 224"/>
                <a:gd name="T39" fmla="*/ 337 h 515"/>
                <a:gd name="T40" fmla="*/ 111 w 224"/>
                <a:gd name="T41" fmla="*/ 342 h 515"/>
                <a:gd name="T42" fmla="*/ 156 w 224"/>
                <a:gd name="T43" fmla="*/ 339 h 515"/>
                <a:gd name="T44" fmla="*/ 208 w 224"/>
                <a:gd name="T45" fmla="*/ 327 h 515"/>
                <a:gd name="T46" fmla="*/ 208 w 224"/>
                <a:gd name="T47" fmla="*/ 413 h 515"/>
                <a:gd name="T48" fmla="*/ 187 w 224"/>
                <a:gd name="T49" fmla="*/ 316 h 515"/>
                <a:gd name="T50" fmla="*/ 133 w 224"/>
                <a:gd name="T51" fmla="*/ 325 h 515"/>
                <a:gd name="T52" fmla="*/ 89 w 224"/>
                <a:gd name="T53" fmla="*/ 323 h 515"/>
                <a:gd name="T54" fmla="*/ 54 w 224"/>
                <a:gd name="T55" fmla="*/ 314 h 515"/>
                <a:gd name="T56" fmla="*/ 30 w 224"/>
                <a:gd name="T57" fmla="*/ 301 h 515"/>
                <a:gd name="T58" fmla="*/ 16 w 224"/>
                <a:gd name="T59" fmla="*/ 292 h 515"/>
                <a:gd name="T60" fmla="*/ 16 w 224"/>
                <a:gd name="T61" fmla="*/ 230 h 515"/>
                <a:gd name="T62" fmla="*/ 208 w 224"/>
                <a:gd name="T63" fmla="*/ 239 h 515"/>
                <a:gd name="T64" fmla="*/ 208 w 224"/>
                <a:gd name="T65" fmla="*/ 309 h 515"/>
                <a:gd name="T66" fmla="*/ 16 w 224"/>
                <a:gd name="T67" fmla="*/ 185 h 515"/>
                <a:gd name="T68" fmla="*/ 16 w 224"/>
                <a:gd name="T69" fmla="*/ 161 h 515"/>
                <a:gd name="T70" fmla="*/ 208 w 224"/>
                <a:gd name="T71" fmla="*/ 177 h 515"/>
                <a:gd name="T72" fmla="*/ 208 w 224"/>
                <a:gd name="T73" fmla="*/ 141 h 515"/>
                <a:gd name="T74" fmla="*/ 186 w 224"/>
                <a:gd name="T75" fmla="*/ 142 h 515"/>
                <a:gd name="T76" fmla="*/ 143 w 224"/>
                <a:gd name="T77" fmla="*/ 142 h 515"/>
                <a:gd name="T78" fmla="*/ 95 w 224"/>
                <a:gd name="T79" fmla="*/ 144 h 515"/>
                <a:gd name="T80" fmla="*/ 50 w 224"/>
                <a:gd name="T81" fmla="*/ 145 h 515"/>
                <a:gd name="T82" fmla="*/ 21 w 224"/>
                <a:gd name="T83" fmla="*/ 145 h 515"/>
                <a:gd name="T84" fmla="*/ 16 w 224"/>
                <a:gd name="T85" fmla="*/ 136 h 515"/>
                <a:gd name="T86" fmla="*/ 21 w 224"/>
                <a:gd name="T87" fmla="*/ 126 h 515"/>
                <a:gd name="T88" fmla="*/ 50 w 224"/>
                <a:gd name="T89" fmla="*/ 124 h 515"/>
                <a:gd name="T90" fmla="*/ 95 w 224"/>
                <a:gd name="T91" fmla="*/ 122 h 515"/>
                <a:gd name="T92" fmla="*/ 143 w 224"/>
                <a:gd name="T93" fmla="*/ 119 h 515"/>
                <a:gd name="T94" fmla="*/ 185 w 224"/>
                <a:gd name="T95" fmla="*/ 118 h 515"/>
                <a:gd name="T96" fmla="*/ 208 w 224"/>
                <a:gd name="T97" fmla="*/ 117 h 515"/>
                <a:gd name="T98" fmla="*/ 208 w 224"/>
                <a:gd name="T99" fmla="*/ 136 h 515"/>
                <a:gd name="T100" fmla="*/ 16 w 224"/>
                <a:gd name="T101" fmla="*/ 110 h 515"/>
                <a:gd name="T102" fmla="*/ 16 w 224"/>
                <a:gd name="T103" fmla="*/ 80 h 515"/>
                <a:gd name="T104" fmla="*/ 208 w 224"/>
                <a:gd name="T105" fmla="*/ 69 h 515"/>
                <a:gd name="T106" fmla="*/ 208 w 224"/>
                <a:gd name="T107" fmla="*/ 101 h 515"/>
                <a:gd name="T108" fmla="*/ 16 w 224"/>
                <a:gd name="T109" fmla="*/ 48 h 515"/>
                <a:gd name="T110" fmla="*/ 16 w 224"/>
                <a:gd name="T111" fmla="*/ 34 h 515"/>
                <a:gd name="T112" fmla="*/ 37 w 224"/>
                <a:gd name="T113" fmla="*/ 32 h 515"/>
                <a:gd name="T114" fmla="*/ 79 w 224"/>
                <a:gd name="T115" fmla="*/ 28 h 515"/>
                <a:gd name="T116" fmla="*/ 128 w 224"/>
                <a:gd name="T117" fmla="*/ 24 h 515"/>
                <a:gd name="T118" fmla="*/ 173 w 224"/>
                <a:gd name="T119" fmla="*/ 20 h 515"/>
                <a:gd name="T120" fmla="*/ 203 w 224"/>
                <a:gd name="T121" fmla="*/ 17 h 515"/>
                <a:gd name="T122" fmla="*/ 208 w 224"/>
                <a:gd name="T123" fmla="*/ 25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4" h="515">
                  <a:moveTo>
                    <a:pt x="224" y="8"/>
                  </a:moveTo>
                  <a:lnTo>
                    <a:pt x="224" y="7"/>
                  </a:lnTo>
                  <a:lnTo>
                    <a:pt x="224" y="4"/>
                  </a:lnTo>
                  <a:lnTo>
                    <a:pt x="223" y="3"/>
                  </a:lnTo>
                  <a:lnTo>
                    <a:pt x="221" y="2"/>
                  </a:lnTo>
                  <a:lnTo>
                    <a:pt x="220" y="1"/>
                  </a:lnTo>
                  <a:lnTo>
                    <a:pt x="219" y="1"/>
                  </a:lnTo>
                  <a:lnTo>
                    <a:pt x="217" y="0"/>
                  </a:lnTo>
                  <a:lnTo>
                    <a:pt x="216" y="0"/>
                  </a:lnTo>
                  <a:lnTo>
                    <a:pt x="7" y="19"/>
                  </a:lnTo>
                  <a:lnTo>
                    <a:pt x="5" y="20"/>
                  </a:lnTo>
                  <a:lnTo>
                    <a:pt x="2" y="22"/>
                  </a:lnTo>
                  <a:lnTo>
                    <a:pt x="1" y="24"/>
                  </a:lnTo>
                  <a:lnTo>
                    <a:pt x="0" y="27"/>
                  </a:lnTo>
                  <a:lnTo>
                    <a:pt x="0" y="404"/>
                  </a:lnTo>
                  <a:lnTo>
                    <a:pt x="2" y="428"/>
                  </a:lnTo>
                  <a:lnTo>
                    <a:pt x="10" y="450"/>
                  </a:lnTo>
                  <a:lnTo>
                    <a:pt x="23" y="469"/>
                  </a:lnTo>
                  <a:lnTo>
                    <a:pt x="39" y="486"/>
                  </a:lnTo>
                  <a:lnTo>
                    <a:pt x="59" y="498"/>
                  </a:lnTo>
                  <a:lnTo>
                    <a:pt x="80" y="507"/>
                  </a:lnTo>
                  <a:lnTo>
                    <a:pt x="102" y="513"/>
                  </a:lnTo>
                  <a:lnTo>
                    <a:pt x="125" y="515"/>
                  </a:lnTo>
                  <a:lnTo>
                    <a:pt x="142" y="514"/>
                  </a:lnTo>
                  <a:lnTo>
                    <a:pt x="159" y="511"/>
                  </a:lnTo>
                  <a:lnTo>
                    <a:pt x="177" y="504"/>
                  </a:lnTo>
                  <a:lnTo>
                    <a:pt x="192" y="494"/>
                  </a:lnTo>
                  <a:lnTo>
                    <a:pt x="204" y="481"/>
                  </a:lnTo>
                  <a:lnTo>
                    <a:pt x="215" y="465"/>
                  </a:lnTo>
                  <a:lnTo>
                    <a:pt x="221" y="444"/>
                  </a:lnTo>
                  <a:lnTo>
                    <a:pt x="224" y="420"/>
                  </a:lnTo>
                  <a:lnTo>
                    <a:pt x="224" y="8"/>
                  </a:lnTo>
                  <a:close/>
                  <a:moveTo>
                    <a:pt x="208" y="420"/>
                  </a:moveTo>
                  <a:lnTo>
                    <a:pt x="205" y="441"/>
                  </a:lnTo>
                  <a:lnTo>
                    <a:pt x="201" y="457"/>
                  </a:lnTo>
                  <a:lnTo>
                    <a:pt x="192" y="471"/>
                  </a:lnTo>
                  <a:lnTo>
                    <a:pt x="181" y="482"/>
                  </a:lnTo>
                  <a:lnTo>
                    <a:pt x="168" y="490"/>
                  </a:lnTo>
                  <a:lnTo>
                    <a:pt x="155" y="495"/>
                  </a:lnTo>
                  <a:lnTo>
                    <a:pt x="140" y="498"/>
                  </a:lnTo>
                  <a:lnTo>
                    <a:pt x="125" y="499"/>
                  </a:lnTo>
                  <a:lnTo>
                    <a:pt x="105" y="498"/>
                  </a:lnTo>
                  <a:lnTo>
                    <a:pt x="85" y="492"/>
                  </a:lnTo>
                  <a:lnTo>
                    <a:pt x="67" y="484"/>
                  </a:lnTo>
                  <a:lnTo>
                    <a:pt x="51" y="474"/>
                  </a:lnTo>
                  <a:lnTo>
                    <a:pt x="37" y="460"/>
                  </a:lnTo>
                  <a:lnTo>
                    <a:pt x="25" y="444"/>
                  </a:lnTo>
                  <a:lnTo>
                    <a:pt x="19" y="424"/>
                  </a:lnTo>
                  <a:lnTo>
                    <a:pt x="16" y="404"/>
                  </a:lnTo>
                  <a:lnTo>
                    <a:pt x="16" y="397"/>
                  </a:lnTo>
                  <a:lnTo>
                    <a:pt x="16" y="377"/>
                  </a:lnTo>
                  <a:lnTo>
                    <a:pt x="16" y="349"/>
                  </a:lnTo>
                  <a:lnTo>
                    <a:pt x="16" y="312"/>
                  </a:lnTo>
                  <a:lnTo>
                    <a:pt x="22" y="315"/>
                  </a:lnTo>
                  <a:lnTo>
                    <a:pt x="28" y="319"/>
                  </a:lnTo>
                  <a:lnTo>
                    <a:pt x="36" y="323"/>
                  </a:lnTo>
                  <a:lnTo>
                    <a:pt x="44" y="327"/>
                  </a:lnTo>
                  <a:lnTo>
                    <a:pt x="53" y="330"/>
                  </a:lnTo>
                  <a:lnTo>
                    <a:pt x="62" y="334"/>
                  </a:lnTo>
                  <a:lnTo>
                    <a:pt x="74" y="337"/>
                  </a:lnTo>
                  <a:lnTo>
                    <a:pt x="85" y="339"/>
                  </a:lnTo>
                  <a:lnTo>
                    <a:pt x="98" y="340"/>
                  </a:lnTo>
                  <a:lnTo>
                    <a:pt x="111" y="342"/>
                  </a:lnTo>
                  <a:lnTo>
                    <a:pt x="125" y="343"/>
                  </a:lnTo>
                  <a:lnTo>
                    <a:pt x="140" y="342"/>
                  </a:lnTo>
                  <a:lnTo>
                    <a:pt x="156" y="339"/>
                  </a:lnTo>
                  <a:lnTo>
                    <a:pt x="172" y="337"/>
                  </a:lnTo>
                  <a:lnTo>
                    <a:pt x="189" y="332"/>
                  </a:lnTo>
                  <a:lnTo>
                    <a:pt x="208" y="327"/>
                  </a:lnTo>
                  <a:lnTo>
                    <a:pt x="208" y="363"/>
                  </a:lnTo>
                  <a:lnTo>
                    <a:pt x="208" y="393"/>
                  </a:lnTo>
                  <a:lnTo>
                    <a:pt x="208" y="413"/>
                  </a:lnTo>
                  <a:lnTo>
                    <a:pt x="208" y="420"/>
                  </a:lnTo>
                  <a:close/>
                  <a:moveTo>
                    <a:pt x="208" y="309"/>
                  </a:moveTo>
                  <a:lnTo>
                    <a:pt x="187" y="316"/>
                  </a:lnTo>
                  <a:lnTo>
                    <a:pt x="168" y="321"/>
                  </a:lnTo>
                  <a:lnTo>
                    <a:pt x="150" y="324"/>
                  </a:lnTo>
                  <a:lnTo>
                    <a:pt x="133" y="325"/>
                  </a:lnTo>
                  <a:lnTo>
                    <a:pt x="118" y="325"/>
                  </a:lnTo>
                  <a:lnTo>
                    <a:pt x="103" y="325"/>
                  </a:lnTo>
                  <a:lnTo>
                    <a:pt x="89" y="323"/>
                  </a:lnTo>
                  <a:lnTo>
                    <a:pt x="76" y="321"/>
                  </a:lnTo>
                  <a:lnTo>
                    <a:pt x="65" y="317"/>
                  </a:lnTo>
                  <a:lnTo>
                    <a:pt x="54" y="314"/>
                  </a:lnTo>
                  <a:lnTo>
                    <a:pt x="45" y="309"/>
                  </a:lnTo>
                  <a:lnTo>
                    <a:pt x="37" y="306"/>
                  </a:lnTo>
                  <a:lnTo>
                    <a:pt x="30" y="301"/>
                  </a:lnTo>
                  <a:lnTo>
                    <a:pt x="24" y="298"/>
                  </a:lnTo>
                  <a:lnTo>
                    <a:pt x="20" y="294"/>
                  </a:lnTo>
                  <a:lnTo>
                    <a:pt x="16" y="292"/>
                  </a:lnTo>
                  <a:lnTo>
                    <a:pt x="16" y="271"/>
                  </a:lnTo>
                  <a:lnTo>
                    <a:pt x="16" y="251"/>
                  </a:lnTo>
                  <a:lnTo>
                    <a:pt x="16" y="230"/>
                  </a:lnTo>
                  <a:lnTo>
                    <a:pt x="16" y="209"/>
                  </a:lnTo>
                  <a:lnTo>
                    <a:pt x="208" y="214"/>
                  </a:lnTo>
                  <a:lnTo>
                    <a:pt x="208" y="239"/>
                  </a:lnTo>
                  <a:lnTo>
                    <a:pt x="208" y="263"/>
                  </a:lnTo>
                  <a:lnTo>
                    <a:pt x="208" y="286"/>
                  </a:lnTo>
                  <a:lnTo>
                    <a:pt x="208" y="309"/>
                  </a:lnTo>
                  <a:close/>
                  <a:moveTo>
                    <a:pt x="208" y="198"/>
                  </a:moveTo>
                  <a:lnTo>
                    <a:pt x="16" y="193"/>
                  </a:lnTo>
                  <a:lnTo>
                    <a:pt x="16" y="185"/>
                  </a:lnTo>
                  <a:lnTo>
                    <a:pt x="16" y="177"/>
                  </a:lnTo>
                  <a:lnTo>
                    <a:pt x="16" y="169"/>
                  </a:lnTo>
                  <a:lnTo>
                    <a:pt x="16" y="161"/>
                  </a:lnTo>
                  <a:lnTo>
                    <a:pt x="208" y="157"/>
                  </a:lnTo>
                  <a:lnTo>
                    <a:pt x="208" y="168"/>
                  </a:lnTo>
                  <a:lnTo>
                    <a:pt x="208" y="177"/>
                  </a:lnTo>
                  <a:lnTo>
                    <a:pt x="208" y="187"/>
                  </a:lnTo>
                  <a:lnTo>
                    <a:pt x="208" y="198"/>
                  </a:lnTo>
                  <a:close/>
                  <a:moveTo>
                    <a:pt x="208" y="141"/>
                  </a:moveTo>
                  <a:lnTo>
                    <a:pt x="203" y="141"/>
                  </a:lnTo>
                  <a:lnTo>
                    <a:pt x="195" y="141"/>
                  </a:lnTo>
                  <a:lnTo>
                    <a:pt x="186" y="142"/>
                  </a:lnTo>
                  <a:lnTo>
                    <a:pt x="173" y="142"/>
                  </a:lnTo>
                  <a:lnTo>
                    <a:pt x="159" y="142"/>
                  </a:lnTo>
                  <a:lnTo>
                    <a:pt x="143" y="142"/>
                  </a:lnTo>
                  <a:lnTo>
                    <a:pt x="128" y="144"/>
                  </a:lnTo>
                  <a:lnTo>
                    <a:pt x="111" y="144"/>
                  </a:lnTo>
                  <a:lnTo>
                    <a:pt x="95" y="144"/>
                  </a:lnTo>
                  <a:lnTo>
                    <a:pt x="79" y="144"/>
                  </a:lnTo>
                  <a:lnTo>
                    <a:pt x="64" y="145"/>
                  </a:lnTo>
                  <a:lnTo>
                    <a:pt x="50" y="145"/>
                  </a:lnTo>
                  <a:lnTo>
                    <a:pt x="38" y="145"/>
                  </a:lnTo>
                  <a:lnTo>
                    <a:pt x="28" y="145"/>
                  </a:lnTo>
                  <a:lnTo>
                    <a:pt x="21" y="145"/>
                  </a:lnTo>
                  <a:lnTo>
                    <a:pt x="16" y="145"/>
                  </a:lnTo>
                  <a:lnTo>
                    <a:pt x="16" y="140"/>
                  </a:lnTo>
                  <a:lnTo>
                    <a:pt x="16" y="136"/>
                  </a:lnTo>
                  <a:lnTo>
                    <a:pt x="16" y="131"/>
                  </a:lnTo>
                  <a:lnTo>
                    <a:pt x="16" y="126"/>
                  </a:lnTo>
                  <a:lnTo>
                    <a:pt x="21" y="126"/>
                  </a:lnTo>
                  <a:lnTo>
                    <a:pt x="28" y="125"/>
                  </a:lnTo>
                  <a:lnTo>
                    <a:pt x="37" y="125"/>
                  </a:lnTo>
                  <a:lnTo>
                    <a:pt x="50" y="124"/>
                  </a:lnTo>
                  <a:lnTo>
                    <a:pt x="64" y="124"/>
                  </a:lnTo>
                  <a:lnTo>
                    <a:pt x="79" y="123"/>
                  </a:lnTo>
                  <a:lnTo>
                    <a:pt x="95" y="122"/>
                  </a:lnTo>
                  <a:lnTo>
                    <a:pt x="111" y="122"/>
                  </a:lnTo>
                  <a:lnTo>
                    <a:pt x="127" y="121"/>
                  </a:lnTo>
                  <a:lnTo>
                    <a:pt x="143" y="119"/>
                  </a:lnTo>
                  <a:lnTo>
                    <a:pt x="159" y="119"/>
                  </a:lnTo>
                  <a:lnTo>
                    <a:pt x="173" y="118"/>
                  </a:lnTo>
                  <a:lnTo>
                    <a:pt x="185" y="118"/>
                  </a:lnTo>
                  <a:lnTo>
                    <a:pt x="195" y="117"/>
                  </a:lnTo>
                  <a:lnTo>
                    <a:pt x="203" y="117"/>
                  </a:lnTo>
                  <a:lnTo>
                    <a:pt x="208" y="117"/>
                  </a:lnTo>
                  <a:lnTo>
                    <a:pt x="208" y="123"/>
                  </a:lnTo>
                  <a:lnTo>
                    <a:pt x="208" y="129"/>
                  </a:lnTo>
                  <a:lnTo>
                    <a:pt x="208" y="136"/>
                  </a:lnTo>
                  <a:lnTo>
                    <a:pt x="208" y="141"/>
                  </a:lnTo>
                  <a:close/>
                  <a:moveTo>
                    <a:pt x="208" y="101"/>
                  </a:moveTo>
                  <a:lnTo>
                    <a:pt x="16" y="110"/>
                  </a:lnTo>
                  <a:lnTo>
                    <a:pt x="16" y="100"/>
                  </a:lnTo>
                  <a:lnTo>
                    <a:pt x="16" y="89"/>
                  </a:lnTo>
                  <a:lnTo>
                    <a:pt x="16" y="80"/>
                  </a:lnTo>
                  <a:lnTo>
                    <a:pt x="16" y="72"/>
                  </a:lnTo>
                  <a:lnTo>
                    <a:pt x="208" y="60"/>
                  </a:lnTo>
                  <a:lnTo>
                    <a:pt x="208" y="69"/>
                  </a:lnTo>
                  <a:lnTo>
                    <a:pt x="208" y="78"/>
                  </a:lnTo>
                  <a:lnTo>
                    <a:pt x="208" y="89"/>
                  </a:lnTo>
                  <a:lnTo>
                    <a:pt x="208" y="101"/>
                  </a:lnTo>
                  <a:close/>
                  <a:moveTo>
                    <a:pt x="208" y="43"/>
                  </a:moveTo>
                  <a:lnTo>
                    <a:pt x="16" y="56"/>
                  </a:lnTo>
                  <a:lnTo>
                    <a:pt x="16" y="48"/>
                  </a:lnTo>
                  <a:lnTo>
                    <a:pt x="16" y="41"/>
                  </a:lnTo>
                  <a:lnTo>
                    <a:pt x="16" y="37"/>
                  </a:lnTo>
                  <a:lnTo>
                    <a:pt x="16" y="34"/>
                  </a:lnTo>
                  <a:lnTo>
                    <a:pt x="21" y="34"/>
                  </a:lnTo>
                  <a:lnTo>
                    <a:pt x="28" y="33"/>
                  </a:lnTo>
                  <a:lnTo>
                    <a:pt x="37" y="32"/>
                  </a:lnTo>
                  <a:lnTo>
                    <a:pt x="50" y="31"/>
                  </a:lnTo>
                  <a:lnTo>
                    <a:pt x="64" y="30"/>
                  </a:lnTo>
                  <a:lnTo>
                    <a:pt x="79" y="28"/>
                  </a:lnTo>
                  <a:lnTo>
                    <a:pt x="95" y="27"/>
                  </a:lnTo>
                  <a:lnTo>
                    <a:pt x="111" y="25"/>
                  </a:lnTo>
                  <a:lnTo>
                    <a:pt x="128" y="24"/>
                  </a:lnTo>
                  <a:lnTo>
                    <a:pt x="144" y="23"/>
                  </a:lnTo>
                  <a:lnTo>
                    <a:pt x="159" y="22"/>
                  </a:lnTo>
                  <a:lnTo>
                    <a:pt x="173" y="20"/>
                  </a:lnTo>
                  <a:lnTo>
                    <a:pt x="186" y="19"/>
                  </a:lnTo>
                  <a:lnTo>
                    <a:pt x="196" y="18"/>
                  </a:lnTo>
                  <a:lnTo>
                    <a:pt x="203" y="17"/>
                  </a:lnTo>
                  <a:lnTo>
                    <a:pt x="208" y="17"/>
                  </a:lnTo>
                  <a:lnTo>
                    <a:pt x="208" y="20"/>
                  </a:lnTo>
                  <a:lnTo>
                    <a:pt x="208" y="25"/>
                  </a:lnTo>
                  <a:lnTo>
                    <a:pt x="208" y="33"/>
                  </a:lnTo>
                  <a:lnTo>
                    <a:pt x="208" y="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2" name="Freeform 44">
              <a:extLst>
                <a:ext uri="{FF2B5EF4-FFF2-40B4-BE49-F238E27FC236}">
                  <a16:creationId xmlns:a16="http://schemas.microsoft.com/office/drawing/2014/main" id="{9FD033A9-0D65-4323-9ED4-96AF09B1A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7" y="3495"/>
              <a:ext cx="120" cy="70"/>
            </a:xfrm>
            <a:custGeom>
              <a:avLst/>
              <a:gdLst>
                <a:gd name="T0" fmla="*/ 0 w 192"/>
                <a:gd name="T1" fmla="*/ 83 h 116"/>
                <a:gd name="T2" fmla="*/ 4 w 192"/>
                <a:gd name="T3" fmla="*/ 85 h 116"/>
                <a:gd name="T4" fmla="*/ 8 w 192"/>
                <a:gd name="T5" fmla="*/ 89 h 116"/>
                <a:gd name="T6" fmla="*/ 14 w 192"/>
                <a:gd name="T7" fmla="*/ 92 h 116"/>
                <a:gd name="T8" fmla="*/ 21 w 192"/>
                <a:gd name="T9" fmla="*/ 97 h 116"/>
                <a:gd name="T10" fmla="*/ 29 w 192"/>
                <a:gd name="T11" fmla="*/ 100 h 116"/>
                <a:gd name="T12" fmla="*/ 38 w 192"/>
                <a:gd name="T13" fmla="*/ 105 h 116"/>
                <a:gd name="T14" fmla="*/ 49 w 192"/>
                <a:gd name="T15" fmla="*/ 108 h 116"/>
                <a:gd name="T16" fmla="*/ 60 w 192"/>
                <a:gd name="T17" fmla="*/ 112 h 116"/>
                <a:gd name="T18" fmla="*/ 73 w 192"/>
                <a:gd name="T19" fmla="*/ 114 h 116"/>
                <a:gd name="T20" fmla="*/ 87 w 192"/>
                <a:gd name="T21" fmla="*/ 116 h 116"/>
                <a:gd name="T22" fmla="*/ 102 w 192"/>
                <a:gd name="T23" fmla="*/ 116 h 116"/>
                <a:gd name="T24" fmla="*/ 117 w 192"/>
                <a:gd name="T25" fmla="*/ 116 h 116"/>
                <a:gd name="T26" fmla="*/ 134 w 192"/>
                <a:gd name="T27" fmla="*/ 115 h 116"/>
                <a:gd name="T28" fmla="*/ 152 w 192"/>
                <a:gd name="T29" fmla="*/ 112 h 116"/>
                <a:gd name="T30" fmla="*/ 171 w 192"/>
                <a:gd name="T31" fmla="*/ 107 h 116"/>
                <a:gd name="T32" fmla="*/ 192 w 192"/>
                <a:gd name="T33" fmla="*/ 100 h 116"/>
                <a:gd name="T34" fmla="*/ 192 w 192"/>
                <a:gd name="T35" fmla="*/ 77 h 116"/>
                <a:gd name="T36" fmla="*/ 192 w 192"/>
                <a:gd name="T37" fmla="*/ 54 h 116"/>
                <a:gd name="T38" fmla="*/ 192 w 192"/>
                <a:gd name="T39" fmla="*/ 30 h 116"/>
                <a:gd name="T40" fmla="*/ 192 w 192"/>
                <a:gd name="T41" fmla="*/ 5 h 116"/>
                <a:gd name="T42" fmla="*/ 0 w 192"/>
                <a:gd name="T43" fmla="*/ 0 h 116"/>
                <a:gd name="T44" fmla="*/ 0 w 192"/>
                <a:gd name="T45" fmla="*/ 21 h 116"/>
                <a:gd name="T46" fmla="*/ 0 w 192"/>
                <a:gd name="T47" fmla="*/ 42 h 116"/>
                <a:gd name="T48" fmla="*/ 0 w 192"/>
                <a:gd name="T49" fmla="*/ 62 h 116"/>
                <a:gd name="T50" fmla="*/ 0 w 192"/>
                <a:gd name="T51" fmla="*/ 8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2" h="116">
                  <a:moveTo>
                    <a:pt x="0" y="83"/>
                  </a:moveTo>
                  <a:lnTo>
                    <a:pt x="4" y="85"/>
                  </a:lnTo>
                  <a:lnTo>
                    <a:pt x="8" y="89"/>
                  </a:lnTo>
                  <a:lnTo>
                    <a:pt x="14" y="92"/>
                  </a:lnTo>
                  <a:lnTo>
                    <a:pt x="21" y="97"/>
                  </a:lnTo>
                  <a:lnTo>
                    <a:pt x="29" y="100"/>
                  </a:lnTo>
                  <a:lnTo>
                    <a:pt x="38" y="105"/>
                  </a:lnTo>
                  <a:lnTo>
                    <a:pt x="49" y="108"/>
                  </a:lnTo>
                  <a:lnTo>
                    <a:pt x="60" y="112"/>
                  </a:lnTo>
                  <a:lnTo>
                    <a:pt x="73" y="114"/>
                  </a:lnTo>
                  <a:lnTo>
                    <a:pt x="87" y="116"/>
                  </a:lnTo>
                  <a:lnTo>
                    <a:pt x="102" y="116"/>
                  </a:lnTo>
                  <a:lnTo>
                    <a:pt x="117" y="116"/>
                  </a:lnTo>
                  <a:lnTo>
                    <a:pt x="134" y="115"/>
                  </a:lnTo>
                  <a:lnTo>
                    <a:pt x="152" y="112"/>
                  </a:lnTo>
                  <a:lnTo>
                    <a:pt x="171" y="107"/>
                  </a:lnTo>
                  <a:lnTo>
                    <a:pt x="192" y="100"/>
                  </a:lnTo>
                  <a:lnTo>
                    <a:pt x="192" y="77"/>
                  </a:lnTo>
                  <a:lnTo>
                    <a:pt x="192" y="54"/>
                  </a:lnTo>
                  <a:lnTo>
                    <a:pt x="192" y="30"/>
                  </a:lnTo>
                  <a:lnTo>
                    <a:pt x="192" y="5"/>
                  </a:lnTo>
                  <a:lnTo>
                    <a:pt x="0" y="0"/>
                  </a:lnTo>
                  <a:lnTo>
                    <a:pt x="0" y="21"/>
                  </a:lnTo>
                  <a:lnTo>
                    <a:pt x="0" y="42"/>
                  </a:lnTo>
                  <a:lnTo>
                    <a:pt x="0" y="62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3" name="Freeform 45">
              <a:extLst>
                <a:ext uri="{FF2B5EF4-FFF2-40B4-BE49-F238E27FC236}">
                  <a16:creationId xmlns:a16="http://schemas.microsoft.com/office/drawing/2014/main" id="{72E556F1-CB2F-450E-8CDC-4406D406B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3" y="3566"/>
              <a:ext cx="114" cy="104"/>
            </a:xfrm>
            <a:custGeom>
              <a:avLst/>
              <a:gdLst>
                <a:gd name="T0" fmla="*/ 176 w 184"/>
                <a:gd name="T1" fmla="*/ 2 h 172"/>
                <a:gd name="T2" fmla="*/ 176 w 184"/>
                <a:gd name="T3" fmla="*/ 33 h 172"/>
                <a:gd name="T4" fmla="*/ 176 w 184"/>
                <a:gd name="T5" fmla="*/ 57 h 172"/>
                <a:gd name="T6" fmla="*/ 176 w 184"/>
                <a:gd name="T7" fmla="*/ 72 h 172"/>
                <a:gd name="T8" fmla="*/ 176 w 184"/>
                <a:gd name="T9" fmla="*/ 78 h 172"/>
                <a:gd name="T10" fmla="*/ 173 w 184"/>
                <a:gd name="T11" fmla="*/ 99 h 172"/>
                <a:gd name="T12" fmla="*/ 169 w 184"/>
                <a:gd name="T13" fmla="*/ 115 h 172"/>
                <a:gd name="T14" fmla="*/ 159 w 184"/>
                <a:gd name="T15" fmla="*/ 129 h 172"/>
                <a:gd name="T16" fmla="*/ 149 w 184"/>
                <a:gd name="T17" fmla="*/ 140 h 172"/>
                <a:gd name="T18" fmla="*/ 136 w 184"/>
                <a:gd name="T19" fmla="*/ 148 h 172"/>
                <a:gd name="T20" fmla="*/ 123 w 184"/>
                <a:gd name="T21" fmla="*/ 153 h 172"/>
                <a:gd name="T22" fmla="*/ 108 w 184"/>
                <a:gd name="T23" fmla="*/ 156 h 172"/>
                <a:gd name="T24" fmla="*/ 93 w 184"/>
                <a:gd name="T25" fmla="*/ 157 h 172"/>
                <a:gd name="T26" fmla="*/ 79 w 184"/>
                <a:gd name="T27" fmla="*/ 156 h 172"/>
                <a:gd name="T28" fmla="*/ 66 w 184"/>
                <a:gd name="T29" fmla="*/ 154 h 172"/>
                <a:gd name="T30" fmla="*/ 53 w 184"/>
                <a:gd name="T31" fmla="*/ 150 h 172"/>
                <a:gd name="T32" fmla="*/ 41 w 184"/>
                <a:gd name="T33" fmla="*/ 146 h 172"/>
                <a:gd name="T34" fmla="*/ 29 w 184"/>
                <a:gd name="T35" fmla="*/ 140 h 172"/>
                <a:gd name="T36" fmla="*/ 19 w 184"/>
                <a:gd name="T37" fmla="*/ 132 h 172"/>
                <a:gd name="T38" fmla="*/ 8 w 184"/>
                <a:gd name="T39" fmla="*/ 124 h 172"/>
                <a:gd name="T40" fmla="*/ 0 w 184"/>
                <a:gd name="T41" fmla="*/ 114 h 172"/>
                <a:gd name="T42" fmla="*/ 8 w 184"/>
                <a:gd name="T43" fmla="*/ 126 h 172"/>
                <a:gd name="T44" fmla="*/ 18 w 184"/>
                <a:gd name="T45" fmla="*/ 138 h 172"/>
                <a:gd name="T46" fmla="*/ 29 w 184"/>
                <a:gd name="T47" fmla="*/ 148 h 172"/>
                <a:gd name="T48" fmla="*/ 42 w 184"/>
                <a:gd name="T49" fmla="*/ 156 h 172"/>
                <a:gd name="T50" fmla="*/ 56 w 184"/>
                <a:gd name="T51" fmla="*/ 163 h 172"/>
                <a:gd name="T52" fmla="*/ 71 w 184"/>
                <a:gd name="T53" fmla="*/ 169 h 172"/>
                <a:gd name="T54" fmla="*/ 86 w 184"/>
                <a:gd name="T55" fmla="*/ 171 h 172"/>
                <a:gd name="T56" fmla="*/ 101 w 184"/>
                <a:gd name="T57" fmla="*/ 172 h 172"/>
                <a:gd name="T58" fmla="*/ 116 w 184"/>
                <a:gd name="T59" fmla="*/ 171 h 172"/>
                <a:gd name="T60" fmla="*/ 131 w 184"/>
                <a:gd name="T61" fmla="*/ 168 h 172"/>
                <a:gd name="T62" fmla="*/ 144 w 184"/>
                <a:gd name="T63" fmla="*/ 163 h 172"/>
                <a:gd name="T64" fmla="*/ 157 w 184"/>
                <a:gd name="T65" fmla="*/ 155 h 172"/>
                <a:gd name="T66" fmla="*/ 168 w 184"/>
                <a:gd name="T67" fmla="*/ 144 h 172"/>
                <a:gd name="T68" fmla="*/ 177 w 184"/>
                <a:gd name="T69" fmla="*/ 130 h 172"/>
                <a:gd name="T70" fmla="*/ 181 w 184"/>
                <a:gd name="T71" fmla="*/ 114 h 172"/>
                <a:gd name="T72" fmla="*/ 184 w 184"/>
                <a:gd name="T73" fmla="*/ 93 h 172"/>
                <a:gd name="T74" fmla="*/ 184 w 184"/>
                <a:gd name="T75" fmla="*/ 86 h 172"/>
                <a:gd name="T76" fmla="*/ 184 w 184"/>
                <a:gd name="T77" fmla="*/ 66 h 172"/>
                <a:gd name="T78" fmla="*/ 184 w 184"/>
                <a:gd name="T79" fmla="*/ 36 h 172"/>
                <a:gd name="T80" fmla="*/ 184 w 184"/>
                <a:gd name="T81" fmla="*/ 0 h 172"/>
                <a:gd name="T82" fmla="*/ 181 w 184"/>
                <a:gd name="T83" fmla="*/ 1 h 172"/>
                <a:gd name="T84" fmla="*/ 180 w 184"/>
                <a:gd name="T85" fmla="*/ 1 h 172"/>
                <a:gd name="T86" fmla="*/ 178 w 184"/>
                <a:gd name="T87" fmla="*/ 2 h 172"/>
                <a:gd name="T88" fmla="*/ 176 w 184"/>
                <a:gd name="T89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4" h="172">
                  <a:moveTo>
                    <a:pt x="176" y="2"/>
                  </a:moveTo>
                  <a:lnTo>
                    <a:pt x="176" y="33"/>
                  </a:lnTo>
                  <a:lnTo>
                    <a:pt x="176" y="57"/>
                  </a:lnTo>
                  <a:lnTo>
                    <a:pt x="176" y="72"/>
                  </a:lnTo>
                  <a:lnTo>
                    <a:pt x="176" y="78"/>
                  </a:lnTo>
                  <a:lnTo>
                    <a:pt x="173" y="99"/>
                  </a:lnTo>
                  <a:lnTo>
                    <a:pt x="169" y="115"/>
                  </a:lnTo>
                  <a:lnTo>
                    <a:pt x="159" y="129"/>
                  </a:lnTo>
                  <a:lnTo>
                    <a:pt x="149" y="140"/>
                  </a:lnTo>
                  <a:lnTo>
                    <a:pt x="136" y="148"/>
                  </a:lnTo>
                  <a:lnTo>
                    <a:pt x="123" y="153"/>
                  </a:lnTo>
                  <a:lnTo>
                    <a:pt x="108" y="156"/>
                  </a:lnTo>
                  <a:lnTo>
                    <a:pt x="93" y="157"/>
                  </a:lnTo>
                  <a:lnTo>
                    <a:pt x="79" y="156"/>
                  </a:lnTo>
                  <a:lnTo>
                    <a:pt x="66" y="154"/>
                  </a:lnTo>
                  <a:lnTo>
                    <a:pt x="53" y="150"/>
                  </a:lnTo>
                  <a:lnTo>
                    <a:pt x="41" y="146"/>
                  </a:lnTo>
                  <a:lnTo>
                    <a:pt x="29" y="140"/>
                  </a:lnTo>
                  <a:lnTo>
                    <a:pt x="19" y="132"/>
                  </a:lnTo>
                  <a:lnTo>
                    <a:pt x="8" y="124"/>
                  </a:lnTo>
                  <a:lnTo>
                    <a:pt x="0" y="114"/>
                  </a:lnTo>
                  <a:lnTo>
                    <a:pt x="8" y="126"/>
                  </a:lnTo>
                  <a:lnTo>
                    <a:pt x="18" y="138"/>
                  </a:lnTo>
                  <a:lnTo>
                    <a:pt x="29" y="148"/>
                  </a:lnTo>
                  <a:lnTo>
                    <a:pt x="42" y="156"/>
                  </a:lnTo>
                  <a:lnTo>
                    <a:pt x="56" y="163"/>
                  </a:lnTo>
                  <a:lnTo>
                    <a:pt x="71" y="169"/>
                  </a:lnTo>
                  <a:lnTo>
                    <a:pt x="86" y="171"/>
                  </a:lnTo>
                  <a:lnTo>
                    <a:pt x="101" y="172"/>
                  </a:lnTo>
                  <a:lnTo>
                    <a:pt x="116" y="171"/>
                  </a:lnTo>
                  <a:lnTo>
                    <a:pt x="131" y="168"/>
                  </a:lnTo>
                  <a:lnTo>
                    <a:pt x="144" y="163"/>
                  </a:lnTo>
                  <a:lnTo>
                    <a:pt x="157" y="155"/>
                  </a:lnTo>
                  <a:lnTo>
                    <a:pt x="168" y="144"/>
                  </a:lnTo>
                  <a:lnTo>
                    <a:pt x="177" y="130"/>
                  </a:lnTo>
                  <a:lnTo>
                    <a:pt x="181" y="114"/>
                  </a:lnTo>
                  <a:lnTo>
                    <a:pt x="184" y="93"/>
                  </a:lnTo>
                  <a:lnTo>
                    <a:pt x="184" y="86"/>
                  </a:lnTo>
                  <a:lnTo>
                    <a:pt x="184" y="66"/>
                  </a:lnTo>
                  <a:lnTo>
                    <a:pt x="184" y="36"/>
                  </a:lnTo>
                  <a:lnTo>
                    <a:pt x="184" y="0"/>
                  </a:lnTo>
                  <a:lnTo>
                    <a:pt x="181" y="1"/>
                  </a:lnTo>
                  <a:lnTo>
                    <a:pt x="180" y="1"/>
                  </a:lnTo>
                  <a:lnTo>
                    <a:pt x="178" y="2"/>
                  </a:lnTo>
                  <a:lnTo>
                    <a:pt x="17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4" name="Freeform 46">
              <a:extLst>
                <a:ext uri="{FF2B5EF4-FFF2-40B4-BE49-F238E27FC236}">
                  <a16:creationId xmlns:a16="http://schemas.microsoft.com/office/drawing/2014/main" id="{5F22177F-92BD-4EB6-9FFC-62A3A23FC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7" y="3557"/>
              <a:ext cx="115" cy="105"/>
            </a:xfrm>
            <a:custGeom>
              <a:avLst/>
              <a:gdLst>
                <a:gd name="T0" fmla="*/ 101 w 184"/>
                <a:gd name="T1" fmla="*/ 172 h 172"/>
                <a:gd name="T2" fmla="*/ 116 w 184"/>
                <a:gd name="T3" fmla="*/ 171 h 172"/>
                <a:gd name="T4" fmla="*/ 131 w 184"/>
                <a:gd name="T5" fmla="*/ 168 h 172"/>
                <a:gd name="T6" fmla="*/ 144 w 184"/>
                <a:gd name="T7" fmla="*/ 163 h 172"/>
                <a:gd name="T8" fmla="*/ 157 w 184"/>
                <a:gd name="T9" fmla="*/ 155 h 172"/>
                <a:gd name="T10" fmla="*/ 167 w 184"/>
                <a:gd name="T11" fmla="*/ 144 h 172"/>
                <a:gd name="T12" fmla="*/ 177 w 184"/>
                <a:gd name="T13" fmla="*/ 130 h 172"/>
                <a:gd name="T14" fmla="*/ 181 w 184"/>
                <a:gd name="T15" fmla="*/ 114 h 172"/>
                <a:gd name="T16" fmla="*/ 184 w 184"/>
                <a:gd name="T17" fmla="*/ 93 h 172"/>
                <a:gd name="T18" fmla="*/ 184 w 184"/>
                <a:gd name="T19" fmla="*/ 87 h 172"/>
                <a:gd name="T20" fmla="*/ 184 w 184"/>
                <a:gd name="T21" fmla="*/ 72 h 172"/>
                <a:gd name="T22" fmla="*/ 184 w 184"/>
                <a:gd name="T23" fmla="*/ 48 h 172"/>
                <a:gd name="T24" fmla="*/ 184 w 184"/>
                <a:gd name="T25" fmla="*/ 17 h 172"/>
                <a:gd name="T26" fmla="*/ 150 w 184"/>
                <a:gd name="T27" fmla="*/ 25 h 172"/>
                <a:gd name="T28" fmla="*/ 119 w 184"/>
                <a:gd name="T29" fmla="*/ 30 h 172"/>
                <a:gd name="T30" fmla="*/ 91 w 184"/>
                <a:gd name="T31" fmla="*/ 30 h 172"/>
                <a:gd name="T32" fmla="*/ 66 w 184"/>
                <a:gd name="T33" fmla="*/ 26 h 172"/>
                <a:gd name="T34" fmla="*/ 45 w 184"/>
                <a:gd name="T35" fmla="*/ 22 h 172"/>
                <a:gd name="T36" fmla="*/ 27 w 184"/>
                <a:gd name="T37" fmla="*/ 15 h 172"/>
                <a:gd name="T38" fmla="*/ 12 w 184"/>
                <a:gd name="T39" fmla="*/ 7 h 172"/>
                <a:gd name="T40" fmla="*/ 0 w 184"/>
                <a:gd name="T41" fmla="*/ 0 h 172"/>
                <a:gd name="T42" fmla="*/ 0 w 184"/>
                <a:gd name="T43" fmla="*/ 37 h 172"/>
                <a:gd name="T44" fmla="*/ 0 w 184"/>
                <a:gd name="T45" fmla="*/ 65 h 172"/>
                <a:gd name="T46" fmla="*/ 0 w 184"/>
                <a:gd name="T47" fmla="*/ 85 h 172"/>
                <a:gd name="T48" fmla="*/ 0 w 184"/>
                <a:gd name="T49" fmla="*/ 92 h 172"/>
                <a:gd name="T50" fmla="*/ 1 w 184"/>
                <a:gd name="T51" fmla="*/ 102 h 172"/>
                <a:gd name="T52" fmla="*/ 3 w 184"/>
                <a:gd name="T53" fmla="*/ 111 h 172"/>
                <a:gd name="T54" fmla="*/ 5 w 184"/>
                <a:gd name="T55" fmla="*/ 121 h 172"/>
                <a:gd name="T56" fmla="*/ 8 w 184"/>
                <a:gd name="T57" fmla="*/ 129 h 172"/>
                <a:gd name="T58" fmla="*/ 16 w 184"/>
                <a:gd name="T59" fmla="*/ 139 h 172"/>
                <a:gd name="T60" fmla="*/ 27 w 184"/>
                <a:gd name="T61" fmla="*/ 147 h 172"/>
                <a:gd name="T62" fmla="*/ 37 w 184"/>
                <a:gd name="T63" fmla="*/ 155 h 172"/>
                <a:gd name="T64" fmla="*/ 49 w 184"/>
                <a:gd name="T65" fmla="*/ 161 h 172"/>
                <a:gd name="T66" fmla="*/ 61 w 184"/>
                <a:gd name="T67" fmla="*/ 165 h 172"/>
                <a:gd name="T68" fmla="*/ 74 w 184"/>
                <a:gd name="T69" fmla="*/ 169 h 172"/>
                <a:gd name="T70" fmla="*/ 87 w 184"/>
                <a:gd name="T71" fmla="*/ 171 h 172"/>
                <a:gd name="T72" fmla="*/ 101 w 184"/>
                <a:gd name="T7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4" h="172">
                  <a:moveTo>
                    <a:pt x="101" y="172"/>
                  </a:moveTo>
                  <a:lnTo>
                    <a:pt x="116" y="171"/>
                  </a:lnTo>
                  <a:lnTo>
                    <a:pt x="131" y="168"/>
                  </a:lnTo>
                  <a:lnTo>
                    <a:pt x="144" y="163"/>
                  </a:lnTo>
                  <a:lnTo>
                    <a:pt x="157" y="155"/>
                  </a:lnTo>
                  <a:lnTo>
                    <a:pt x="167" y="144"/>
                  </a:lnTo>
                  <a:lnTo>
                    <a:pt x="177" y="130"/>
                  </a:lnTo>
                  <a:lnTo>
                    <a:pt x="181" y="114"/>
                  </a:lnTo>
                  <a:lnTo>
                    <a:pt x="184" y="93"/>
                  </a:lnTo>
                  <a:lnTo>
                    <a:pt x="184" y="87"/>
                  </a:lnTo>
                  <a:lnTo>
                    <a:pt x="184" y="72"/>
                  </a:lnTo>
                  <a:lnTo>
                    <a:pt x="184" y="48"/>
                  </a:lnTo>
                  <a:lnTo>
                    <a:pt x="184" y="17"/>
                  </a:lnTo>
                  <a:lnTo>
                    <a:pt x="150" y="25"/>
                  </a:lnTo>
                  <a:lnTo>
                    <a:pt x="119" y="30"/>
                  </a:lnTo>
                  <a:lnTo>
                    <a:pt x="91" y="30"/>
                  </a:lnTo>
                  <a:lnTo>
                    <a:pt x="66" y="26"/>
                  </a:lnTo>
                  <a:lnTo>
                    <a:pt x="45" y="22"/>
                  </a:lnTo>
                  <a:lnTo>
                    <a:pt x="27" y="15"/>
                  </a:lnTo>
                  <a:lnTo>
                    <a:pt x="12" y="7"/>
                  </a:lnTo>
                  <a:lnTo>
                    <a:pt x="0" y="0"/>
                  </a:lnTo>
                  <a:lnTo>
                    <a:pt x="0" y="37"/>
                  </a:lnTo>
                  <a:lnTo>
                    <a:pt x="0" y="65"/>
                  </a:lnTo>
                  <a:lnTo>
                    <a:pt x="0" y="85"/>
                  </a:lnTo>
                  <a:lnTo>
                    <a:pt x="0" y="92"/>
                  </a:lnTo>
                  <a:lnTo>
                    <a:pt x="1" y="102"/>
                  </a:lnTo>
                  <a:lnTo>
                    <a:pt x="3" y="111"/>
                  </a:lnTo>
                  <a:lnTo>
                    <a:pt x="5" y="121"/>
                  </a:lnTo>
                  <a:lnTo>
                    <a:pt x="8" y="129"/>
                  </a:lnTo>
                  <a:lnTo>
                    <a:pt x="16" y="139"/>
                  </a:lnTo>
                  <a:lnTo>
                    <a:pt x="27" y="147"/>
                  </a:lnTo>
                  <a:lnTo>
                    <a:pt x="37" y="155"/>
                  </a:lnTo>
                  <a:lnTo>
                    <a:pt x="49" y="161"/>
                  </a:lnTo>
                  <a:lnTo>
                    <a:pt x="61" y="165"/>
                  </a:lnTo>
                  <a:lnTo>
                    <a:pt x="74" y="169"/>
                  </a:lnTo>
                  <a:lnTo>
                    <a:pt x="87" y="171"/>
                  </a:lnTo>
                  <a:lnTo>
                    <a:pt x="101" y="172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5" name="Freeform 47">
              <a:extLst>
                <a:ext uri="{FF2B5EF4-FFF2-40B4-BE49-F238E27FC236}">
                  <a16:creationId xmlns:a16="http://schemas.microsoft.com/office/drawing/2014/main" id="{D3A14649-5003-4EEC-A370-B5B23521B5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83" y="3596"/>
              <a:ext cx="44" cy="43"/>
            </a:xfrm>
            <a:custGeom>
              <a:avLst/>
              <a:gdLst>
                <a:gd name="T0" fmla="*/ 0 w 69"/>
                <a:gd name="T1" fmla="*/ 35 h 69"/>
                <a:gd name="T2" fmla="*/ 1 w 69"/>
                <a:gd name="T3" fmla="*/ 42 h 69"/>
                <a:gd name="T4" fmla="*/ 2 w 69"/>
                <a:gd name="T5" fmla="*/ 47 h 69"/>
                <a:gd name="T6" fmla="*/ 6 w 69"/>
                <a:gd name="T7" fmla="*/ 54 h 69"/>
                <a:gd name="T8" fmla="*/ 10 w 69"/>
                <a:gd name="T9" fmla="*/ 59 h 69"/>
                <a:gd name="T10" fmla="*/ 15 w 69"/>
                <a:gd name="T11" fmla="*/ 64 h 69"/>
                <a:gd name="T12" fmla="*/ 21 w 69"/>
                <a:gd name="T13" fmla="*/ 67 h 69"/>
                <a:gd name="T14" fmla="*/ 28 w 69"/>
                <a:gd name="T15" fmla="*/ 68 h 69"/>
                <a:gd name="T16" fmla="*/ 34 w 69"/>
                <a:gd name="T17" fmla="*/ 69 h 69"/>
                <a:gd name="T18" fmla="*/ 41 w 69"/>
                <a:gd name="T19" fmla="*/ 68 h 69"/>
                <a:gd name="T20" fmla="*/ 48 w 69"/>
                <a:gd name="T21" fmla="*/ 67 h 69"/>
                <a:gd name="T22" fmla="*/ 54 w 69"/>
                <a:gd name="T23" fmla="*/ 64 h 69"/>
                <a:gd name="T24" fmla="*/ 59 w 69"/>
                <a:gd name="T25" fmla="*/ 59 h 69"/>
                <a:gd name="T26" fmla="*/ 63 w 69"/>
                <a:gd name="T27" fmla="*/ 54 h 69"/>
                <a:gd name="T28" fmla="*/ 67 w 69"/>
                <a:gd name="T29" fmla="*/ 47 h 69"/>
                <a:gd name="T30" fmla="*/ 68 w 69"/>
                <a:gd name="T31" fmla="*/ 42 h 69"/>
                <a:gd name="T32" fmla="*/ 69 w 69"/>
                <a:gd name="T33" fmla="*/ 35 h 69"/>
                <a:gd name="T34" fmla="*/ 68 w 69"/>
                <a:gd name="T35" fmla="*/ 28 h 69"/>
                <a:gd name="T36" fmla="*/ 67 w 69"/>
                <a:gd name="T37" fmla="*/ 21 h 69"/>
                <a:gd name="T38" fmla="*/ 63 w 69"/>
                <a:gd name="T39" fmla="*/ 15 h 69"/>
                <a:gd name="T40" fmla="*/ 59 w 69"/>
                <a:gd name="T41" fmla="*/ 11 h 69"/>
                <a:gd name="T42" fmla="*/ 54 w 69"/>
                <a:gd name="T43" fmla="*/ 6 h 69"/>
                <a:gd name="T44" fmla="*/ 48 w 69"/>
                <a:gd name="T45" fmla="*/ 3 h 69"/>
                <a:gd name="T46" fmla="*/ 41 w 69"/>
                <a:gd name="T47" fmla="*/ 1 h 69"/>
                <a:gd name="T48" fmla="*/ 34 w 69"/>
                <a:gd name="T49" fmla="*/ 0 h 69"/>
                <a:gd name="T50" fmla="*/ 28 w 69"/>
                <a:gd name="T51" fmla="*/ 1 h 69"/>
                <a:gd name="T52" fmla="*/ 21 w 69"/>
                <a:gd name="T53" fmla="*/ 3 h 69"/>
                <a:gd name="T54" fmla="*/ 15 w 69"/>
                <a:gd name="T55" fmla="*/ 6 h 69"/>
                <a:gd name="T56" fmla="*/ 10 w 69"/>
                <a:gd name="T57" fmla="*/ 11 h 69"/>
                <a:gd name="T58" fmla="*/ 6 w 69"/>
                <a:gd name="T59" fmla="*/ 15 h 69"/>
                <a:gd name="T60" fmla="*/ 2 w 69"/>
                <a:gd name="T61" fmla="*/ 21 h 69"/>
                <a:gd name="T62" fmla="*/ 1 w 69"/>
                <a:gd name="T63" fmla="*/ 28 h 69"/>
                <a:gd name="T64" fmla="*/ 0 w 69"/>
                <a:gd name="T65" fmla="*/ 35 h 69"/>
                <a:gd name="T66" fmla="*/ 16 w 69"/>
                <a:gd name="T67" fmla="*/ 35 h 69"/>
                <a:gd name="T68" fmla="*/ 17 w 69"/>
                <a:gd name="T69" fmla="*/ 28 h 69"/>
                <a:gd name="T70" fmla="*/ 22 w 69"/>
                <a:gd name="T71" fmla="*/ 21 h 69"/>
                <a:gd name="T72" fmla="*/ 28 w 69"/>
                <a:gd name="T73" fmla="*/ 16 h 69"/>
                <a:gd name="T74" fmla="*/ 34 w 69"/>
                <a:gd name="T75" fmla="*/ 15 h 69"/>
                <a:gd name="T76" fmla="*/ 41 w 69"/>
                <a:gd name="T77" fmla="*/ 16 h 69"/>
                <a:gd name="T78" fmla="*/ 47 w 69"/>
                <a:gd name="T79" fmla="*/ 21 h 69"/>
                <a:gd name="T80" fmla="*/ 52 w 69"/>
                <a:gd name="T81" fmla="*/ 28 h 69"/>
                <a:gd name="T82" fmla="*/ 53 w 69"/>
                <a:gd name="T83" fmla="*/ 35 h 69"/>
                <a:gd name="T84" fmla="*/ 52 w 69"/>
                <a:gd name="T85" fmla="*/ 42 h 69"/>
                <a:gd name="T86" fmla="*/ 47 w 69"/>
                <a:gd name="T87" fmla="*/ 47 h 69"/>
                <a:gd name="T88" fmla="*/ 41 w 69"/>
                <a:gd name="T89" fmla="*/ 52 h 69"/>
                <a:gd name="T90" fmla="*/ 34 w 69"/>
                <a:gd name="T91" fmla="*/ 53 h 69"/>
                <a:gd name="T92" fmla="*/ 28 w 69"/>
                <a:gd name="T93" fmla="*/ 52 h 69"/>
                <a:gd name="T94" fmla="*/ 22 w 69"/>
                <a:gd name="T95" fmla="*/ 47 h 69"/>
                <a:gd name="T96" fmla="*/ 17 w 69"/>
                <a:gd name="T97" fmla="*/ 42 h 69"/>
                <a:gd name="T98" fmla="*/ 16 w 69"/>
                <a:gd name="T99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" h="69">
                  <a:moveTo>
                    <a:pt x="0" y="35"/>
                  </a:moveTo>
                  <a:lnTo>
                    <a:pt x="1" y="42"/>
                  </a:lnTo>
                  <a:lnTo>
                    <a:pt x="2" y="47"/>
                  </a:lnTo>
                  <a:lnTo>
                    <a:pt x="6" y="54"/>
                  </a:lnTo>
                  <a:lnTo>
                    <a:pt x="10" y="59"/>
                  </a:lnTo>
                  <a:lnTo>
                    <a:pt x="15" y="64"/>
                  </a:lnTo>
                  <a:lnTo>
                    <a:pt x="21" y="67"/>
                  </a:lnTo>
                  <a:lnTo>
                    <a:pt x="28" y="68"/>
                  </a:lnTo>
                  <a:lnTo>
                    <a:pt x="34" y="69"/>
                  </a:lnTo>
                  <a:lnTo>
                    <a:pt x="41" y="68"/>
                  </a:lnTo>
                  <a:lnTo>
                    <a:pt x="48" y="67"/>
                  </a:lnTo>
                  <a:lnTo>
                    <a:pt x="54" y="64"/>
                  </a:lnTo>
                  <a:lnTo>
                    <a:pt x="59" y="59"/>
                  </a:lnTo>
                  <a:lnTo>
                    <a:pt x="63" y="54"/>
                  </a:lnTo>
                  <a:lnTo>
                    <a:pt x="67" y="47"/>
                  </a:lnTo>
                  <a:lnTo>
                    <a:pt x="68" y="42"/>
                  </a:lnTo>
                  <a:lnTo>
                    <a:pt x="69" y="35"/>
                  </a:lnTo>
                  <a:lnTo>
                    <a:pt x="68" y="28"/>
                  </a:lnTo>
                  <a:lnTo>
                    <a:pt x="67" y="21"/>
                  </a:lnTo>
                  <a:lnTo>
                    <a:pt x="63" y="15"/>
                  </a:lnTo>
                  <a:lnTo>
                    <a:pt x="59" y="11"/>
                  </a:lnTo>
                  <a:lnTo>
                    <a:pt x="54" y="6"/>
                  </a:lnTo>
                  <a:lnTo>
                    <a:pt x="48" y="3"/>
                  </a:lnTo>
                  <a:lnTo>
                    <a:pt x="41" y="1"/>
                  </a:lnTo>
                  <a:lnTo>
                    <a:pt x="34" y="0"/>
                  </a:lnTo>
                  <a:lnTo>
                    <a:pt x="28" y="1"/>
                  </a:lnTo>
                  <a:lnTo>
                    <a:pt x="21" y="3"/>
                  </a:lnTo>
                  <a:lnTo>
                    <a:pt x="15" y="6"/>
                  </a:lnTo>
                  <a:lnTo>
                    <a:pt x="10" y="11"/>
                  </a:lnTo>
                  <a:lnTo>
                    <a:pt x="6" y="15"/>
                  </a:lnTo>
                  <a:lnTo>
                    <a:pt x="2" y="21"/>
                  </a:lnTo>
                  <a:lnTo>
                    <a:pt x="1" y="28"/>
                  </a:lnTo>
                  <a:lnTo>
                    <a:pt x="0" y="35"/>
                  </a:lnTo>
                  <a:close/>
                  <a:moveTo>
                    <a:pt x="16" y="35"/>
                  </a:moveTo>
                  <a:lnTo>
                    <a:pt x="17" y="28"/>
                  </a:lnTo>
                  <a:lnTo>
                    <a:pt x="22" y="21"/>
                  </a:lnTo>
                  <a:lnTo>
                    <a:pt x="28" y="16"/>
                  </a:lnTo>
                  <a:lnTo>
                    <a:pt x="34" y="15"/>
                  </a:lnTo>
                  <a:lnTo>
                    <a:pt x="41" y="16"/>
                  </a:lnTo>
                  <a:lnTo>
                    <a:pt x="47" y="21"/>
                  </a:lnTo>
                  <a:lnTo>
                    <a:pt x="52" y="28"/>
                  </a:lnTo>
                  <a:lnTo>
                    <a:pt x="53" y="35"/>
                  </a:lnTo>
                  <a:lnTo>
                    <a:pt x="52" y="42"/>
                  </a:lnTo>
                  <a:lnTo>
                    <a:pt x="47" y="47"/>
                  </a:lnTo>
                  <a:lnTo>
                    <a:pt x="41" y="52"/>
                  </a:lnTo>
                  <a:lnTo>
                    <a:pt x="34" y="53"/>
                  </a:lnTo>
                  <a:lnTo>
                    <a:pt x="28" y="52"/>
                  </a:lnTo>
                  <a:lnTo>
                    <a:pt x="22" y="47"/>
                  </a:lnTo>
                  <a:lnTo>
                    <a:pt x="17" y="42"/>
                  </a:lnTo>
                  <a:lnTo>
                    <a:pt x="16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6" name="Freeform 48">
              <a:extLst>
                <a:ext uri="{FF2B5EF4-FFF2-40B4-BE49-F238E27FC236}">
                  <a16:creationId xmlns:a16="http://schemas.microsoft.com/office/drawing/2014/main" id="{E2C03F30-A414-44ED-A6F9-D4B6BE88D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4" y="3606"/>
              <a:ext cx="23" cy="23"/>
            </a:xfrm>
            <a:custGeom>
              <a:avLst/>
              <a:gdLst>
                <a:gd name="T0" fmla="*/ 0 w 37"/>
                <a:gd name="T1" fmla="*/ 20 h 38"/>
                <a:gd name="T2" fmla="*/ 1 w 37"/>
                <a:gd name="T3" fmla="*/ 13 h 38"/>
                <a:gd name="T4" fmla="*/ 6 w 37"/>
                <a:gd name="T5" fmla="*/ 6 h 38"/>
                <a:gd name="T6" fmla="*/ 12 w 37"/>
                <a:gd name="T7" fmla="*/ 1 h 38"/>
                <a:gd name="T8" fmla="*/ 18 w 37"/>
                <a:gd name="T9" fmla="*/ 0 h 38"/>
                <a:gd name="T10" fmla="*/ 25 w 37"/>
                <a:gd name="T11" fmla="*/ 1 h 38"/>
                <a:gd name="T12" fmla="*/ 31 w 37"/>
                <a:gd name="T13" fmla="*/ 6 h 38"/>
                <a:gd name="T14" fmla="*/ 36 w 37"/>
                <a:gd name="T15" fmla="*/ 13 h 38"/>
                <a:gd name="T16" fmla="*/ 37 w 37"/>
                <a:gd name="T17" fmla="*/ 20 h 38"/>
                <a:gd name="T18" fmla="*/ 36 w 37"/>
                <a:gd name="T19" fmla="*/ 27 h 38"/>
                <a:gd name="T20" fmla="*/ 31 w 37"/>
                <a:gd name="T21" fmla="*/ 32 h 38"/>
                <a:gd name="T22" fmla="*/ 25 w 37"/>
                <a:gd name="T23" fmla="*/ 37 h 38"/>
                <a:gd name="T24" fmla="*/ 18 w 37"/>
                <a:gd name="T25" fmla="*/ 38 h 38"/>
                <a:gd name="T26" fmla="*/ 12 w 37"/>
                <a:gd name="T27" fmla="*/ 37 h 38"/>
                <a:gd name="T28" fmla="*/ 6 w 37"/>
                <a:gd name="T29" fmla="*/ 32 h 38"/>
                <a:gd name="T30" fmla="*/ 1 w 37"/>
                <a:gd name="T31" fmla="*/ 27 h 38"/>
                <a:gd name="T32" fmla="*/ 0 w 37"/>
                <a:gd name="T33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0" y="20"/>
                  </a:moveTo>
                  <a:lnTo>
                    <a:pt x="1" y="13"/>
                  </a:lnTo>
                  <a:lnTo>
                    <a:pt x="6" y="6"/>
                  </a:lnTo>
                  <a:lnTo>
                    <a:pt x="12" y="1"/>
                  </a:lnTo>
                  <a:lnTo>
                    <a:pt x="18" y="0"/>
                  </a:lnTo>
                  <a:lnTo>
                    <a:pt x="25" y="1"/>
                  </a:lnTo>
                  <a:lnTo>
                    <a:pt x="31" y="6"/>
                  </a:lnTo>
                  <a:lnTo>
                    <a:pt x="36" y="13"/>
                  </a:lnTo>
                  <a:lnTo>
                    <a:pt x="37" y="20"/>
                  </a:lnTo>
                  <a:lnTo>
                    <a:pt x="36" y="27"/>
                  </a:lnTo>
                  <a:lnTo>
                    <a:pt x="31" y="32"/>
                  </a:lnTo>
                  <a:lnTo>
                    <a:pt x="25" y="37"/>
                  </a:lnTo>
                  <a:lnTo>
                    <a:pt x="18" y="38"/>
                  </a:lnTo>
                  <a:lnTo>
                    <a:pt x="12" y="37"/>
                  </a:lnTo>
                  <a:lnTo>
                    <a:pt x="6" y="32"/>
                  </a:lnTo>
                  <a:lnTo>
                    <a:pt x="1" y="27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7" name="Freeform 49">
              <a:extLst>
                <a:ext uri="{FF2B5EF4-FFF2-40B4-BE49-F238E27FC236}">
                  <a16:creationId xmlns:a16="http://schemas.microsoft.com/office/drawing/2014/main" id="{38F8C52F-EF77-4E26-82CC-3BAD43032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7" y="3495"/>
              <a:ext cx="115" cy="70"/>
            </a:xfrm>
            <a:custGeom>
              <a:avLst/>
              <a:gdLst>
                <a:gd name="T0" fmla="*/ 0 w 182"/>
                <a:gd name="T1" fmla="*/ 0 h 116"/>
                <a:gd name="T2" fmla="*/ 0 w 182"/>
                <a:gd name="T3" fmla="*/ 21 h 116"/>
                <a:gd name="T4" fmla="*/ 0 w 182"/>
                <a:gd name="T5" fmla="*/ 42 h 116"/>
                <a:gd name="T6" fmla="*/ 0 w 182"/>
                <a:gd name="T7" fmla="*/ 62 h 116"/>
                <a:gd name="T8" fmla="*/ 0 w 182"/>
                <a:gd name="T9" fmla="*/ 83 h 116"/>
                <a:gd name="T10" fmla="*/ 8 w 182"/>
                <a:gd name="T11" fmla="*/ 89 h 116"/>
                <a:gd name="T12" fmla="*/ 20 w 182"/>
                <a:gd name="T13" fmla="*/ 97 h 116"/>
                <a:gd name="T14" fmla="*/ 37 w 182"/>
                <a:gd name="T15" fmla="*/ 104 h 116"/>
                <a:gd name="T16" fmla="*/ 58 w 182"/>
                <a:gd name="T17" fmla="*/ 111 h 116"/>
                <a:gd name="T18" fmla="*/ 82 w 182"/>
                <a:gd name="T19" fmla="*/ 115 h 116"/>
                <a:gd name="T20" fmla="*/ 112 w 182"/>
                <a:gd name="T21" fmla="*/ 116 h 116"/>
                <a:gd name="T22" fmla="*/ 146 w 182"/>
                <a:gd name="T23" fmla="*/ 113 h 116"/>
                <a:gd name="T24" fmla="*/ 182 w 182"/>
                <a:gd name="T25" fmla="*/ 104 h 116"/>
                <a:gd name="T26" fmla="*/ 182 w 182"/>
                <a:gd name="T27" fmla="*/ 5 h 116"/>
                <a:gd name="T28" fmla="*/ 0 w 182"/>
                <a:gd name="T2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2" h="116">
                  <a:moveTo>
                    <a:pt x="0" y="0"/>
                  </a:moveTo>
                  <a:lnTo>
                    <a:pt x="0" y="21"/>
                  </a:lnTo>
                  <a:lnTo>
                    <a:pt x="0" y="42"/>
                  </a:lnTo>
                  <a:lnTo>
                    <a:pt x="0" y="62"/>
                  </a:lnTo>
                  <a:lnTo>
                    <a:pt x="0" y="83"/>
                  </a:lnTo>
                  <a:lnTo>
                    <a:pt x="8" y="89"/>
                  </a:lnTo>
                  <a:lnTo>
                    <a:pt x="20" y="97"/>
                  </a:lnTo>
                  <a:lnTo>
                    <a:pt x="37" y="104"/>
                  </a:lnTo>
                  <a:lnTo>
                    <a:pt x="58" y="111"/>
                  </a:lnTo>
                  <a:lnTo>
                    <a:pt x="82" y="115"/>
                  </a:lnTo>
                  <a:lnTo>
                    <a:pt x="112" y="116"/>
                  </a:lnTo>
                  <a:lnTo>
                    <a:pt x="146" y="113"/>
                  </a:lnTo>
                  <a:lnTo>
                    <a:pt x="182" y="104"/>
                  </a:lnTo>
                  <a:lnTo>
                    <a:pt x="18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8" name="Freeform 50">
              <a:extLst>
                <a:ext uri="{FF2B5EF4-FFF2-40B4-BE49-F238E27FC236}">
                  <a16:creationId xmlns:a16="http://schemas.microsoft.com/office/drawing/2014/main" id="{9653B8E6-797F-467F-931E-F43850ED1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7" y="3440"/>
              <a:ext cx="115" cy="16"/>
            </a:xfrm>
            <a:custGeom>
              <a:avLst/>
              <a:gdLst>
                <a:gd name="T0" fmla="*/ 0 w 182"/>
                <a:gd name="T1" fmla="*/ 9 h 28"/>
                <a:gd name="T2" fmla="*/ 0 w 182"/>
                <a:gd name="T3" fmla="*/ 14 h 28"/>
                <a:gd name="T4" fmla="*/ 0 w 182"/>
                <a:gd name="T5" fmla="*/ 19 h 28"/>
                <a:gd name="T6" fmla="*/ 0 w 182"/>
                <a:gd name="T7" fmla="*/ 23 h 28"/>
                <a:gd name="T8" fmla="*/ 0 w 182"/>
                <a:gd name="T9" fmla="*/ 28 h 28"/>
                <a:gd name="T10" fmla="*/ 11 w 182"/>
                <a:gd name="T11" fmla="*/ 28 h 28"/>
                <a:gd name="T12" fmla="*/ 29 w 182"/>
                <a:gd name="T13" fmla="*/ 28 h 28"/>
                <a:gd name="T14" fmla="*/ 53 w 182"/>
                <a:gd name="T15" fmla="*/ 27 h 28"/>
                <a:gd name="T16" fmla="*/ 81 w 182"/>
                <a:gd name="T17" fmla="*/ 27 h 28"/>
                <a:gd name="T18" fmla="*/ 111 w 182"/>
                <a:gd name="T19" fmla="*/ 27 h 28"/>
                <a:gd name="T20" fmla="*/ 140 w 182"/>
                <a:gd name="T21" fmla="*/ 25 h 28"/>
                <a:gd name="T22" fmla="*/ 164 w 182"/>
                <a:gd name="T23" fmla="*/ 25 h 28"/>
                <a:gd name="T24" fmla="*/ 182 w 182"/>
                <a:gd name="T25" fmla="*/ 25 h 28"/>
                <a:gd name="T26" fmla="*/ 182 w 182"/>
                <a:gd name="T27" fmla="*/ 0 h 28"/>
                <a:gd name="T28" fmla="*/ 164 w 182"/>
                <a:gd name="T29" fmla="*/ 1 h 28"/>
                <a:gd name="T30" fmla="*/ 139 w 182"/>
                <a:gd name="T31" fmla="*/ 2 h 28"/>
                <a:gd name="T32" fmla="*/ 110 w 182"/>
                <a:gd name="T33" fmla="*/ 4 h 28"/>
                <a:gd name="T34" fmla="*/ 81 w 182"/>
                <a:gd name="T35" fmla="*/ 5 h 28"/>
                <a:gd name="T36" fmla="*/ 52 w 182"/>
                <a:gd name="T37" fmla="*/ 7 h 28"/>
                <a:gd name="T38" fmla="*/ 28 w 182"/>
                <a:gd name="T39" fmla="*/ 8 h 28"/>
                <a:gd name="T40" fmla="*/ 9 w 182"/>
                <a:gd name="T41" fmla="*/ 8 h 28"/>
                <a:gd name="T42" fmla="*/ 0 w 182"/>
                <a:gd name="T43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28">
                  <a:moveTo>
                    <a:pt x="0" y="9"/>
                  </a:moveTo>
                  <a:lnTo>
                    <a:pt x="0" y="14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11" y="28"/>
                  </a:lnTo>
                  <a:lnTo>
                    <a:pt x="29" y="28"/>
                  </a:lnTo>
                  <a:lnTo>
                    <a:pt x="53" y="27"/>
                  </a:lnTo>
                  <a:lnTo>
                    <a:pt x="81" y="27"/>
                  </a:lnTo>
                  <a:lnTo>
                    <a:pt x="111" y="27"/>
                  </a:lnTo>
                  <a:lnTo>
                    <a:pt x="140" y="25"/>
                  </a:lnTo>
                  <a:lnTo>
                    <a:pt x="164" y="25"/>
                  </a:lnTo>
                  <a:lnTo>
                    <a:pt x="182" y="25"/>
                  </a:lnTo>
                  <a:lnTo>
                    <a:pt x="182" y="0"/>
                  </a:lnTo>
                  <a:lnTo>
                    <a:pt x="164" y="1"/>
                  </a:lnTo>
                  <a:lnTo>
                    <a:pt x="139" y="2"/>
                  </a:lnTo>
                  <a:lnTo>
                    <a:pt x="110" y="4"/>
                  </a:lnTo>
                  <a:lnTo>
                    <a:pt x="81" y="5"/>
                  </a:lnTo>
                  <a:lnTo>
                    <a:pt x="52" y="7"/>
                  </a:lnTo>
                  <a:lnTo>
                    <a:pt x="28" y="8"/>
                  </a:lnTo>
                  <a:lnTo>
                    <a:pt x="9" y="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9" name="Freeform 51">
              <a:extLst>
                <a:ext uri="{FF2B5EF4-FFF2-40B4-BE49-F238E27FC236}">
                  <a16:creationId xmlns:a16="http://schemas.microsoft.com/office/drawing/2014/main" id="{3A4A642B-E4AF-46A8-ADCD-A7DBD6D90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7" y="3379"/>
              <a:ext cx="115" cy="24"/>
            </a:xfrm>
            <a:custGeom>
              <a:avLst/>
              <a:gdLst>
                <a:gd name="T0" fmla="*/ 0 w 182"/>
                <a:gd name="T1" fmla="*/ 17 h 39"/>
                <a:gd name="T2" fmla="*/ 0 w 182"/>
                <a:gd name="T3" fmla="*/ 20 h 39"/>
                <a:gd name="T4" fmla="*/ 0 w 182"/>
                <a:gd name="T5" fmla="*/ 24 h 39"/>
                <a:gd name="T6" fmla="*/ 0 w 182"/>
                <a:gd name="T7" fmla="*/ 31 h 39"/>
                <a:gd name="T8" fmla="*/ 0 w 182"/>
                <a:gd name="T9" fmla="*/ 39 h 39"/>
                <a:gd name="T10" fmla="*/ 182 w 182"/>
                <a:gd name="T11" fmla="*/ 28 h 39"/>
                <a:gd name="T12" fmla="*/ 182 w 182"/>
                <a:gd name="T13" fmla="*/ 0 h 39"/>
                <a:gd name="T14" fmla="*/ 164 w 182"/>
                <a:gd name="T15" fmla="*/ 2 h 39"/>
                <a:gd name="T16" fmla="*/ 139 w 182"/>
                <a:gd name="T17" fmla="*/ 5 h 39"/>
                <a:gd name="T18" fmla="*/ 111 w 182"/>
                <a:gd name="T19" fmla="*/ 7 h 39"/>
                <a:gd name="T20" fmla="*/ 81 w 182"/>
                <a:gd name="T21" fmla="*/ 10 h 39"/>
                <a:gd name="T22" fmla="*/ 52 w 182"/>
                <a:gd name="T23" fmla="*/ 13 h 39"/>
                <a:gd name="T24" fmla="*/ 28 w 182"/>
                <a:gd name="T25" fmla="*/ 15 h 39"/>
                <a:gd name="T26" fmla="*/ 9 w 182"/>
                <a:gd name="T27" fmla="*/ 16 h 39"/>
                <a:gd name="T28" fmla="*/ 0 w 182"/>
                <a:gd name="T2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2" h="39">
                  <a:moveTo>
                    <a:pt x="0" y="17"/>
                  </a:moveTo>
                  <a:lnTo>
                    <a:pt x="0" y="20"/>
                  </a:lnTo>
                  <a:lnTo>
                    <a:pt x="0" y="24"/>
                  </a:lnTo>
                  <a:lnTo>
                    <a:pt x="0" y="31"/>
                  </a:lnTo>
                  <a:lnTo>
                    <a:pt x="0" y="39"/>
                  </a:lnTo>
                  <a:lnTo>
                    <a:pt x="182" y="28"/>
                  </a:lnTo>
                  <a:lnTo>
                    <a:pt x="182" y="0"/>
                  </a:lnTo>
                  <a:lnTo>
                    <a:pt x="164" y="2"/>
                  </a:lnTo>
                  <a:lnTo>
                    <a:pt x="139" y="5"/>
                  </a:lnTo>
                  <a:lnTo>
                    <a:pt x="111" y="7"/>
                  </a:lnTo>
                  <a:lnTo>
                    <a:pt x="81" y="10"/>
                  </a:lnTo>
                  <a:lnTo>
                    <a:pt x="52" y="13"/>
                  </a:lnTo>
                  <a:lnTo>
                    <a:pt x="28" y="15"/>
                  </a:lnTo>
                  <a:lnTo>
                    <a:pt x="9" y="16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50" name="Freeform 52">
              <a:extLst>
                <a:ext uri="{FF2B5EF4-FFF2-40B4-BE49-F238E27FC236}">
                  <a16:creationId xmlns:a16="http://schemas.microsoft.com/office/drawing/2014/main" id="{98D1AE5C-62C9-41B2-9680-7E5BD834D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" y="3497"/>
              <a:ext cx="5" cy="61"/>
            </a:xfrm>
            <a:custGeom>
              <a:avLst/>
              <a:gdLst>
                <a:gd name="T0" fmla="*/ 10 w 10"/>
                <a:gd name="T1" fmla="*/ 0 h 99"/>
                <a:gd name="T2" fmla="*/ 0 w 10"/>
                <a:gd name="T3" fmla="*/ 0 h 99"/>
                <a:gd name="T4" fmla="*/ 0 w 10"/>
                <a:gd name="T5" fmla="*/ 99 h 99"/>
                <a:gd name="T6" fmla="*/ 3 w 10"/>
                <a:gd name="T7" fmla="*/ 98 h 99"/>
                <a:gd name="T8" fmla="*/ 5 w 10"/>
                <a:gd name="T9" fmla="*/ 97 h 99"/>
                <a:gd name="T10" fmla="*/ 7 w 10"/>
                <a:gd name="T11" fmla="*/ 97 h 99"/>
                <a:gd name="T12" fmla="*/ 10 w 10"/>
                <a:gd name="T13" fmla="*/ 95 h 99"/>
                <a:gd name="T14" fmla="*/ 10 w 10"/>
                <a:gd name="T15" fmla="*/ 72 h 99"/>
                <a:gd name="T16" fmla="*/ 10 w 10"/>
                <a:gd name="T17" fmla="*/ 49 h 99"/>
                <a:gd name="T18" fmla="*/ 10 w 10"/>
                <a:gd name="T19" fmla="*/ 25 h 99"/>
                <a:gd name="T20" fmla="*/ 10 w 10"/>
                <a:gd name="T2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9">
                  <a:moveTo>
                    <a:pt x="10" y="0"/>
                  </a:moveTo>
                  <a:lnTo>
                    <a:pt x="0" y="0"/>
                  </a:lnTo>
                  <a:lnTo>
                    <a:pt x="0" y="99"/>
                  </a:lnTo>
                  <a:lnTo>
                    <a:pt x="3" y="98"/>
                  </a:lnTo>
                  <a:lnTo>
                    <a:pt x="5" y="97"/>
                  </a:lnTo>
                  <a:lnTo>
                    <a:pt x="7" y="97"/>
                  </a:lnTo>
                  <a:lnTo>
                    <a:pt x="10" y="95"/>
                  </a:lnTo>
                  <a:lnTo>
                    <a:pt x="10" y="72"/>
                  </a:lnTo>
                  <a:lnTo>
                    <a:pt x="10" y="49"/>
                  </a:lnTo>
                  <a:lnTo>
                    <a:pt x="10" y="2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C3892F21-FC77-4A0A-8A19-A517A1DD3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" y="3440"/>
              <a:ext cx="5" cy="15"/>
            </a:xfrm>
            <a:custGeom>
              <a:avLst/>
              <a:gdLst>
                <a:gd name="T0" fmla="*/ 10 w 10"/>
                <a:gd name="T1" fmla="*/ 0 h 25"/>
                <a:gd name="T2" fmla="*/ 9 w 10"/>
                <a:gd name="T3" fmla="*/ 0 h 25"/>
                <a:gd name="T4" fmla="*/ 6 w 10"/>
                <a:gd name="T5" fmla="*/ 0 h 25"/>
                <a:gd name="T6" fmla="*/ 4 w 10"/>
                <a:gd name="T7" fmla="*/ 0 h 25"/>
                <a:gd name="T8" fmla="*/ 0 w 10"/>
                <a:gd name="T9" fmla="*/ 0 h 25"/>
                <a:gd name="T10" fmla="*/ 0 w 10"/>
                <a:gd name="T11" fmla="*/ 25 h 25"/>
                <a:gd name="T12" fmla="*/ 4 w 10"/>
                <a:gd name="T13" fmla="*/ 24 h 25"/>
                <a:gd name="T14" fmla="*/ 6 w 10"/>
                <a:gd name="T15" fmla="*/ 24 h 25"/>
                <a:gd name="T16" fmla="*/ 9 w 10"/>
                <a:gd name="T17" fmla="*/ 24 h 25"/>
                <a:gd name="T18" fmla="*/ 10 w 10"/>
                <a:gd name="T19" fmla="*/ 24 h 25"/>
                <a:gd name="T20" fmla="*/ 10 w 10"/>
                <a:gd name="T21" fmla="*/ 19 h 25"/>
                <a:gd name="T22" fmla="*/ 10 w 10"/>
                <a:gd name="T23" fmla="*/ 12 h 25"/>
                <a:gd name="T24" fmla="*/ 10 w 10"/>
                <a:gd name="T25" fmla="*/ 6 h 25"/>
                <a:gd name="T26" fmla="*/ 10 w 10"/>
                <a:gd name="T2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25">
                  <a:moveTo>
                    <a:pt x="10" y="0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9" y="24"/>
                  </a:lnTo>
                  <a:lnTo>
                    <a:pt x="10" y="24"/>
                  </a:lnTo>
                  <a:lnTo>
                    <a:pt x="10" y="19"/>
                  </a:lnTo>
                  <a:lnTo>
                    <a:pt x="10" y="12"/>
                  </a:lnTo>
                  <a:lnTo>
                    <a:pt x="10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52" name="Freeform 54">
              <a:extLst>
                <a:ext uri="{FF2B5EF4-FFF2-40B4-BE49-F238E27FC236}">
                  <a16:creationId xmlns:a16="http://schemas.microsoft.com/office/drawing/2014/main" id="{4788CCC3-8AAA-4C65-AE64-924266EB5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" y="3379"/>
              <a:ext cx="5" cy="17"/>
            </a:xfrm>
            <a:custGeom>
              <a:avLst/>
              <a:gdLst>
                <a:gd name="T0" fmla="*/ 10 w 10"/>
                <a:gd name="T1" fmla="*/ 0 h 28"/>
                <a:gd name="T2" fmla="*/ 9 w 10"/>
                <a:gd name="T3" fmla="*/ 0 h 28"/>
                <a:gd name="T4" fmla="*/ 6 w 10"/>
                <a:gd name="T5" fmla="*/ 0 h 28"/>
                <a:gd name="T6" fmla="*/ 4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0 w 10"/>
                <a:gd name="T13" fmla="*/ 26 h 28"/>
                <a:gd name="T14" fmla="*/ 10 w 10"/>
                <a:gd name="T15" fmla="*/ 16 h 28"/>
                <a:gd name="T16" fmla="*/ 10 w 10"/>
                <a:gd name="T17" fmla="*/ 8 h 28"/>
                <a:gd name="T18" fmla="*/ 10 w 10"/>
                <a:gd name="T19" fmla="*/ 3 h 28"/>
                <a:gd name="T20" fmla="*/ 10 w 10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28">
                  <a:moveTo>
                    <a:pt x="10" y="0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10" y="26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10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53" name="Freeform 55">
              <a:extLst>
                <a:ext uri="{FF2B5EF4-FFF2-40B4-BE49-F238E27FC236}">
                  <a16:creationId xmlns:a16="http://schemas.microsoft.com/office/drawing/2014/main" id="{A85E2DAE-E46E-4367-B6BE-982E9F01A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4" y="3411"/>
              <a:ext cx="18" cy="7"/>
            </a:xfrm>
            <a:custGeom>
              <a:avLst/>
              <a:gdLst>
                <a:gd name="T0" fmla="*/ 0 w 26"/>
                <a:gd name="T1" fmla="*/ 12 h 12"/>
                <a:gd name="T2" fmla="*/ 26 w 26"/>
                <a:gd name="T3" fmla="*/ 12 h 12"/>
                <a:gd name="T4" fmla="*/ 26 w 26"/>
                <a:gd name="T5" fmla="*/ 0 h 12"/>
                <a:gd name="T6" fmla="*/ 0 w 26"/>
                <a:gd name="T7" fmla="*/ 1 h 12"/>
                <a:gd name="T8" fmla="*/ 0 w 2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0" y="12"/>
                  </a:moveTo>
                  <a:lnTo>
                    <a:pt x="26" y="12"/>
                  </a:lnTo>
                  <a:lnTo>
                    <a:pt x="26" y="0"/>
                  </a:lnTo>
                  <a:lnTo>
                    <a:pt x="0" y="1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54" name="Rectangle 56">
              <a:extLst>
                <a:ext uri="{FF2B5EF4-FFF2-40B4-BE49-F238E27FC236}">
                  <a16:creationId xmlns:a16="http://schemas.microsoft.com/office/drawing/2014/main" id="{B8737455-40C7-430F-9C29-FEF0D33ABD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4" y="3468"/>
              <a:ext cx="18" cy="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grpSp>
        <p:nvGrpSpPr>
          <p:cNvPr id="56" name="Group 58">
            <a:extLst>
              <a:ext uri="{FF2B5EF4-FFF2-40B4-BE49-F238E27FC236}">
                <a16:creationId xmlns:a16="http://schemas.microsoft.com/office/drawing/2014/main" id="{2A997B2A-958E-40A4-85C2-5D17DFF04383}"/>
              </a:ext>
            </a:extLst>
          </p:cNvPr>
          <p:cNvGrpSpPr>
            <a:grpSpLocks/>
          </p:cNvGrpSpPr>
          <p:nvPr/>
        </p:nvGrpSpPr>
        <p:grpSpPr bwMode="auto">
          <a:xfrm>
            <a:off x="666998" y="1121609"/>
            <a:ext cx="1049784" cy="1008140"/>
            <a:chOff x="3276" y="2834"/>
            <a:chExt cx="525" cy="526"/>
          </a:xfrm>
        </p:grpSpPr>
        <p:sp>
          <p:nvSpPr>
            <p:cNvPr id="59" name="Freeform 61">
              <a:extLst>
                <a:ext uri="{FF2B5EF4-FFF2-40B4-BE49-F238E27FC236}">
                  <a16:creationId xmlns:a16="http://schemas.microsoft.com/office/drawing/2014/main" id="{D75CCECD-2D09-481D-A968-53A8988F1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6" y="2834"/>
              <a:ext cx="525" cy="526"/>
            </a:xfrm>
            <a:custGeom>
              <a:avLst/>
              <a:gdLst>
                <a:gd name="T0" fmla="*/ 1049 w 1051"/>
                <a:gd name="T1" fmla="*/ 580 h 1051"/>
                <a:gd name="T2" fmla="*/ 1028 w 1051"/>
                <a:gd name="T3" fmla="*/ 682 h 1051"/>
                <a:gd name="T4" fmla="*/ 988 w 1051"/>
                <a:gd name="T5" fmla="*/ 776 h 1051"/>
                <a:gd name="T6" fmla="*/ 931 w 1051"/>
                <a:gd name="T7" fmla="*/ 860 h 1051"/>
                <a:gd name="T8" fmla="*/ 860 w 1051"/>
                <a:gd name="T9" fmla="*/ 931 h 1051"/>
                <a:gd name="T10" fmla="*/ 776 w 1051"/>
                <a:gd name="T11" fmla="*/ 988 h 1051"/>
                <a:gd name="T12" fmla="*/ 682 w 1051"/>
                <a:gd name="T13" fmla="*/ 1028 h 1051"/>
                <a:gd name="T14" fmla="*/ 580 w 1051"/>
                <a:gd name="T15" fmla="*/ 1049 h 1051"/>
                <a:gd name="T16" fmla="*/ 472 w 1051"/>
                <a:gd name="T17" fmla="*/ 1049 h 1051"/>
                <a:gd name="T18" fmla="*/ 369 w 1051"/>
                <a:gd name="T19" fmla="*/ 1028 h 1051"/>
                <a:gd name="T20" fmla="*/ 276 w 1051"/>
                <a:gd name="T21" fmla="*/ 988 h 1051"/>
                <a:gd name="T22" fmla="*/ 191 w 1051"/>
                <a:gd name="T23" fmla="*/ 931 h 1051"/>
                <a:gd name="T24" fmla="*/ 120 w 1051"/>
                <a:gd name="T25" fmla="*/ 860 h 1051"/>
                <a:gd name="T26" fmla="*/ 64 w 1051"/>
                <a:gd name="T27" fmla="*/ 776 h 1051"/>
                <a:gd name="T28" fmla="*/ 23 w 1051"/>
                <a:gd name="T29" fmla="*/ 682 h 1051"/>
                <a:gd name="T30" fmla="*/ 2 w 1051"/>
                <a:gd name="T31" fmla="*/ 580 h 1051"/>
                <a:gd name="T32" fmla="*/ 2 w 1051"/>
                <a:gd name="T33" fmla="*/ 471 h 1051"/>
                <a:gd name="T34" fmla="*/ 23 w 1051"/>
                <a:gd name="T35" fmla="*/ 369 h 1051"/>
                <a:gd name="T36" fmla="*/ 64 w 1051"/>
                <a:gd name="T37" fmla="*/ 275 h 1051"/>
                <a:gd name="T38" fmla="*/ 120 w 1051"/>
                <a:gd name="T39" fmla="*/ 191 h 1051"/>
                <a:gd name="T40" fmla="*/ 191 w 1051"/>
                <a:gd name="T41" fmla="*/ 120 h 1051"/>
                <a:gd name="T42" fmla="*/ 276 w 1051"/>
                <a:gd name="T43" fmla="*/ 63 h 1051"/>
                <a:gd name="T44" fmla="*/ 369 w 1051"/>
                <a:gd name="T45" fmla="*/ 23 h 1051"/>
                <a:gd name="T46" fmla="*/ 472 w 1051"/>
                <a:gd name="T47" fmla="*/ 2 h 1051"/>
                <a:gd name="T48" fmla="*/ 580 w 1051"/>
                <a:gd name="T49" fmla="*/ 2 h 1051"/>
                <a:gd name="T50" fmla="*/ 682 w 1051"/>
                <a:gd name="T51" fmla="*/ 23 h 1051"/>
                <a:gd name="T52" fmla="*/ 776 w 1051"/>
                <a:gd name="T53" fmla="*/ 63 h 1051"/>
                <a:gd name="T54" fmla="*/ 860 w 1051"/>
                <a:gd name="T55" fmla="*/ 120 h 1051"/>
                <a:gd name="T56" fmla="*/ 931 w 1051"/>
                <a:gd name="T57" fmla="*/ 191 h 1051"/>
                <a:gd name="T58" fmla="*/ 988 w 1051"/>
                <a:gd name="T59" fmla="*/ 275 h 1051"/>
                <a:gd name="T60" fmla="*/ 1028 w 1051"/>
                <a:gd name="T61" fmla="*/ 369 h 1051"/>
                <a:gd name="T62" fmla="*/ 1049 w 1051"/>
                <a:gd name="T63" fmla="*/ 47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051">
                  <a:moveTo>
                    <a:pt x="1051" y="526"/>
                  </a:moveTo>
                  <a:lnTo>
                    <a:pt x="1049" y="580"/>
                  </a:lnTo>
                  <a:lnTo>
                    <a:pt x="1041" y="632"/>
                  </a:lnTo>
                  <a:lnTo>
                    <a:pt x="1028" y="682"/>
                  </a:lnTo>
                  <a:lnTo>
                    <a:pt x="1010" y="731"/>
                  </a:lnTo>
                  <a:lnTo>
                    <a:pt x="988" y="776"/>
                  </a:lnTo>
                  <a:lnTo>
                    <a:pt x="961" y="819"/>
                  </a:lnTo>
                  <a:lnTo>
                    <a:pt x="931" y="860"/>
                  </a:lnTo>
                  <a:lnTo>
                    <a:pt x="898" y="897"/>
                  </a:lnTo>
                  <a:lnTo>
                    <a:pt x="860" y="931"/>
                  </a:lnTo>
                  <a:lnTo>
                    <a:pt x="820" y="961"/>
                  </a:lnTo>
                  <a:lnTo>
                    <a:pt x="776" y="988"/>
                  </a:lnTo>
                  <a:lnTo>
                    <a:pt x="731" y="1010"/>
                  </a:lnTo>
                  <a:lnTo>
                    <a:pt x="682" y="1028"/>
                  </a:lnTo>
                  <a:lnTo>
                    <a:pt x="632" y="1041"/>
                  </a:lnTo>
                  <a:lnTo>
                    <a:pt x="580" y="1049"/>
                  </a:lnTo>
                  <a:lnTo>
                    <a:pt x="526" y="1051"/>
                  </a:lnTo>
                  <a:lnTo>
                    <a:pt x="472" y="1049"/>
                  </a:lnTo>
                  <a:lnTo>
                    <a:pt x="420" y="1041"/>
                  </a:lnTo>
                  <a:lnTo>
                    <a:pt x="369" y="1028"/>
                  </a:lnTo>
                  <a:lnTo>
                    <a:pt x="321" y="1010"/>
                  </a:lnTo>
                  <a:lnTo>
                    <a:pt x="276" y="988"/>
                  </a:lnTo>
                  <a:lnTo>
                    <a:pt x="232" y="961"/>
                  </a:lnTo>
                  <a:lnTo>
                    <a:pt x="191" y="931"/>
                  </a:lnTo>
                  <a:lnTo>
                    <a:pt x="155" y="897"/>
                  </a:lnTo>
                  <a:lnTo>
                    <a:pt x="120" y="860"/>
                  </a:lnTo>
                  <a:lnTo>
                    <a:pt x="90" y="819"/>
                  </a:lnTo>
                  <a:lnTo>
                    <a:pt x="64" y="776"/>
                  </a:lnTo>
                  <a:lnTo>
                    <a:pt x="42" y="731"/>
                  </a:lnTo>
                  <a:lnTo>
                    <a:pt x="23" y="682"/>
                  </a:lnTo>
                  <a:lnTo>
                    <a:pt x="10" y="632"/>
                  </a:lnTo>
                  <a:lnTo>
                    <a:pt x="2" y="580"/>
                  </a:lnTo>
                  <a:lnTo>
                    <a:pt x="0" y="526"/>
                  </a:lnTo>
                  <a:lnTo>
                    <a:pt x="2" y="471"/>
                  </a:lnTo>
                  <a:lnTo>
                    <a:pt x="10" y="419"/>
                  </a:lnTo>
                  <a:lnTo>
                    <a:pt x="23" y="369"/>
                  </a:lnTo>
                  <a:lnTo>
                    <a:pt x="42" y="320"/>
                  </a:lnTo>
                  <a:lnTo>
                    <a:pt x="64" y="275"/>
                  </a:lnTo>
                  <a:lnTo>
                    <a:pt x="90" y="232"/>
                  </a:lnTo>
                  <a:lnTo>
                    <a:pt x="120" y="191"/>
                  </a:lnTo>
                  <a:lnTo>
                    <a:pt x="155" y="153"/>
                  </a:lnTo>
                  <a:lnTo>
                    <a:pt x="191" y="120"/>
                  </a:lnTo>
                  <a:lnTo>
                    <a:pt x="232" y="90"/>
                  </a:lnTo>
                  <a:lnTo>
                    <a:pt x="276" y="63"/>
                  </a:lnTo>
                  <a:lnTo>
                    <a:pt x="321" y="41"/>
                  </a:lnTo>
                  <a:lnTo>
                    <a:pt x="369" y="23"/>
                  </a:lnTo>
                  <a:lnTo>
                    <a:pt x="420" y="10"/>
                  </a:lnTo>
                  <a:lnTo>
                    <a:pt x="472" y="2"/>
                  </a:lnTo>
                  <a:lnTo>
                    <a:pt x="526" y="0"/>
                  </a:lnTo>
                  <a:lnTo>
                    <a:pt x="580" y="2"/>
                  </a:lnTo>
                  <a:lnTo>
                    <a:pt x="632" y="10"/>
                  </a:lnTo>
                  <a:lnTo>
                    <a:pt x="682" y="23"/>
                  </a:lnTo>
                  <a:lnTo>
                    <a:pt x="731" y="41"/>
                  </a:lnTo>
                  <a:lnTo>
                    <a:pt x="776" y="63"/>
                  </a:lnTo>
                  <a:lnTo>
                    <a:pt x="820" y="90"/>
                  </a:lnTo>
                  <a:lnTo>
                    <a:pt x="860" y="120"/>
                  </a:lnTo>
                  <a:lnTo>
                    <a:pt x="898" y="153"/>
                  </a:lnTo>
                  <a:lnTo>
                    <a:pt x="931" y="191"/>
                  </a:lnTo>
                  <a:lnTo>
                    <a:pt x="961" y="232"/>
                  </a:lnTo>
                  <a:lnTo>
                    <a:pt x="988" y="275"/>
                  </a:lnTo>
                  <a:lnTo>
                    <a:pt x="1010" y="320"/>
                  </a:lnTo>
                  <a:lnTo>
                    <a:pt x="1028" y="369"/>
                  </a:lnTo>
                  <a:lnTo>
                    <a:pt x="1041" y="419"/>
                  </a:lnTo>
                  <a:lnTo>
                    <a:pt x="1049" y="471"/>
                  </a:lnTo>
                  <a:lnTo>
                    <a:pt x="1051" y="5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0" name="Freeform 62">
              <a:extLst>
                <a:ext uri="{FF2B5EF4-FFF2-40B4-BE49-F238E27FC236}">
                  <a16:creationId xmlns:a16="http://schemas.microsoft.com/office/drawing/2014/main" id="{145A0DC1-D217-477F-A584-98F44AF053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5" y="2898"/>
              <a:ext cx="245" cy="234"/>
            </a:xfrm>
            <a:custGeom>
              <a:avLst/>
              <a:gdLst>
                <a:gd name="T0" fmla="*/ 0 w 490"/>
                <a:gd name="T1" fmla="*/ 39 h 469"/>
                <a:gd name="T2" fmla="*/ 373 w 490"/>
                <a:gd name="T3" fmla="*/ 0 h 469"/>
                <a:gd name="T4" fmla="*/ 490 w 490"/>
                <a:gd name="T5" fmla="*/ 39 h 469"/>
                <a:gd name="T6" fmla="*/ 490 w 490"/>
                <a:gd name="T7" fmla="*/ 430 h 469"/>
                <a:gd name="T8" fmla="*/ 373 w 490"/>
                <a:gd name="T9" fmla="*/ 469 h 469"/>
                <a:gd name="T10" fmla="*/ 0 w 490"/>
                <a:gd name="T11" fmla="*/ 410 h 469"/>
                <a:gd name="T12" fmla="*/ 0 w 490"/>
                <a:gd name="T13" fmla="*/ 3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0" h="469">
                  <a:moveTo>
                    <a:pt x="0" y="39"/>
                  </a:moveTo>
                  <a:lnTo>
                    <a:pt x="373" y="0"/>
                  </a:lnTo>
                  <a:lnTo>
                    <a:pt x="490" y="39"/>
                  </a:lnTo>
                  <a:lnTo>
                    <a:pt x="490" y="430"/>
                  </a:lnTo>
                  <a:lnTo>
                    <a:pt x="373" y="469"/>
                  </a:lnTo>
                  <a:lnTo>
                    <a:pt x="0" y="41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1" name="Freeform 63">
              <a:extLst>
                <a:ext uri="{FF2B5EF4-FFF2-40B4-BE49-F238E27FC236}">
                  <a16:creationId xmlns:a16="http://schemas.microsoft.com/office/drawing/2014/main" id="{E364922E-25D1-4D23-8CCC-DFB8954CD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2" y="2874"/>
              <a:ext cx="410" cy="459"/>
            </a:xfrm>
            <a:custGeom>
              <a:avLst/>
              <a:gdLst>
                <a:gd name="T0" fmla="*/ 701 w 821"/>
                <a:gd name="T1" fmla="*/ 72 h 919"/>
                <a:gd name="T2" fmla="*/ 690 w 821"/>
                <a:gd name="T3" fmla="*/ 53 h 919"/>
                <a:gd name="T4" fmla="*/ 671 w 821"/>
                <a:gd name="T5" fmla="*/ 42 h 919"/>
                <a:gd name="T6" fmla="*/ 549 w 821"/>
                <a:gd name="T7" fmla="*/ 2 h 919"/>
                <a:gd name="T8" fmla="*/ 539 w 821"/>
                <a:gd name="T9" fmla="*/ 0 h 919"/>
                <a:gd name="T10" fmla="*/ 161 w 821"/>
                <a:gd name="T11" fmla="*/ 40 h 919"/>
                <a:gd name="T12" fmla="*/ 143 w 821"/>
                <a:gd name="T13" fmla="*/ 44 h 919"/>
                <a:gd name="T14" fmla="*/ 131 w 821"/>
                <a:gd name="T15" fmla="*/ 55 h 919"/>
                <a:gd name="T16" fmla="*/ 121 w 821"/>
                <a:gd name="T17" fmla="*/ 70 h 919"/>
                <a:gd name="T18" fmla="*/ 118 w 821"/>
                <a:gd name="T19" fmla="*/ 88 h 919"/>
                <a:gd name="T20" fmla="*/ 119 w 821"/>
                <a:gd name="T21" fmla="*/ 468 h 919"/>
                <a:gd name="T22" fmla="*/ 125 w 821"/>
                <a:gd name="T23" fmla="*/ 483 h 919"/>
                <a:gd name="T24" fmla="*/ 135 w 821"/>
                <a:gd name="T25" fmla="*/ 496 h 919"/>
                <a:gd name="T26" fmla="*/ 150 w 821"/>
                <a:gd name="T27" fmla="*/ 505 h 919"/>
                <a:gd name="T28" fmla="*/ 178 w 821"/>
                <a:gd name="T29" fmla="*/ 510 h 919"/>
                <a:gd name="T30" fmla="*/ 177 w 821"/>
                <a:gd name="T31" fmla="*/ 515 h 919"/>
                <a:gd name="T32" fmla="*/ 177 w 821"/>
                <a:gd name="T33" fmla="*/ 518 h 919"/>
                <a:gd name="T34" fmla="*/ 172 w 821"/>
                <a:gd name="T35" fmla="*/ 549 h 919"/>
                <a:gd name="T36" fmla="*/ 162 w 821"/>
                <a:gd name="T37" fmla="*/ 549 h 919"/>
                <a:gd name="T38" fmla="*/ 152 w 821"/>
                <a:gd name="T39" fmla="*/ 550 h 919"/>
                <a:gd name="T40" fmla="*/ 144 w 821"/>
                <a:gd name="T41" fmla="*/ 555 h 919"/>
                <a:gd name="T42" fmla="*/ 22 w 821"/>
                <a:gd name="T43" fmla="*/ 636 h 919"/>
                <a:gd name="T44" fmla="*/ 6 w 821"/>
                <a:gd name="T45" fmla="*/ 652 h 919"/>
                <a:gd name="T46" fmla="*/ 0 w 821"/>
                <a:gd name="T47" fmla="*/ 675 h 919"/>
                <a:gd name="T48" fmla="*/ 1 w 821"/>
                <a:gd name="T49" fmla="*/ 727 h 919"/>
                <a:gd name="T50" fmla="*/ 14 w 821"/>
                <a:gd name="T51" fmla="*/ 747 h 919"/>
                <a:gd name="T52" fmla="*/ 278 w 821"/>
                <a:gd name="T53" fmla="*/ 912 h 919"/>
                <a:gd name="T54" fmla="*/ 291 w 821"/>
                <a:gd name="T55" fmla="*/ 917 h 919"/>
                <a:gd name="T56" fmla="*/ 305 w 821"/>
                <a:gd name="T57" fmla="*/ 919 h 919"/>
                <a:gd name="T58" fmla="*/ 317 w 821"/>
                <a:gd name="T59" fmla="*/ 917 h 919"/>
                <a:gd name="T60" fmla="*/ 330 w 821"/>
                <a:gd name="T61" fmla="*/ 911 h 919"/>
                <a:gd name="T62" fmla="*/ 514 w 821"/>
                <a:gd name="T63" fmla="*/ 785 h 919"/>
                <a:gd name="T64" fmla="*/ 526 w 821"/>
                <a:gd name="T65" fmla="*/ 765 h 919"/>
                <a:gd name="T66" fmla="*/ 527 w 821"/>
                <a:gd name="T67" fmla="*/ 702 h 919"/>
                <a:gd name="T68" fmla="*/ 543 w 821"/>
                <a:gd name="T69" fmla="*/ 704 h 919"/>
                <a:gd name="T70" fmla="*/ 558 w 821"/>
                <a:gd name="T71" fmla="*/ 700 h 919"/>
                <a:gd name="T72" fmla="*/ 746 w 821"/>
                <a:gd name="T73" fmla="*/ 614 h 919"/>
                <a:gd name="T74" fmla="*/ 760 w 821"/>
                <a:gd name="T75" fmla="*/ 591 h 919"/>
                <a:gd name="T76" fmla="*/ 762 w 821"/>
                <a:gd name="T77" fmla="*/ 498 h 919"/>
                <a:gd name="T78" fmla="*/ 758 w 821"/>
                <a:gd name="T79" fmla="*/ 478 h 919"/>
                <a:gd name="T80" fmla="*/ 744 w 821"/>
                <a:gd name="T81" fmla="*/ 462 h 919"/>
                <a:gd name="T82" fmla="*/ 803 w 821"/>
                <a:gd name="T83" fmla="*/ 440 h 919"/>
                <a:gd name="T84" fmla="*/ 819 w 821"/>
                <a:gd name="T85" fmla="*/ 415 h 919"/>
                <a:gd name="T86" fmla="*/ 821 w 821"/>
                <a:gd name="T87" fmla="*/ 147 h 919"/>
                <a:gd name="T88" fmla="*/ 812 w 821"/>
                <a:gd name="T89" fmla="*/ 118 h 919"/>
                <a:gd name="T90" fmla="*/ 789 w 821"/>
                <a:gd name="T91" fmla="*/ 101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1" h="919">
                  <a:moveTo>
                    <a:pt x="789" y="101"/>
                  </a:moveTo>
                  <a:lnTo>
                    <a:pt x="701" y="72"/>
                  </a:lnTo>
                  <a:lnTo>
                    <a:pt x="697" y="62"/>
                  </a:lnTo>
                  <a:lnTo>
                    <a:pt x="690" y="53"/>
                  </a:lnTo>
                  <a:lnTo>
                    <a:pt x="682" y="47"/>
                  </a:lnTo>
                  <a:lnTo>
                    <a:pt x="671" y="42"/>
                  </a:lnTo>
                  <a:lnTo>
                    <a:pt x="554" y="3"/>
                  </a:lnTo>
                  <a:lnTo>
                    <a:pt x="549" y="2"/>
                  </a:lnTo>
                  <a:lnTo>
                    <a:pt x="543" y="0"/>
                  </a:lnTo>
                  <a:lnTo>
                    <a:pt x="539" y="0"/>
                  </a:lnTo>
                  <a:lnTo>
                    <a:pt x="533" y="0"/>
                  </a:lnTo>
                  <a:lnTo>
                    <a:pt x="161" y="40"/>
                  </a:lnTo>
                  <a:lnTo>
                    <a:pt x="151" y="41"/>
                  </a:lnTo>
                  <a:lnTo>
                    <a:pt x="143" y="44"/>
                  </a:lnTo>
                  <a:lnTo>
                    <a:pt x="136" y="49"/>
                  </a:lnTo>
                  <a:lnTo>
                    <a:pt x="131" y="55"/>
                  </a:lnTo>
                  <a:lnTo>
                    <a:pt x="125" y="63"/>
                  </a:lnTo>
                  <a:lnTo>
                    <a:pt x="121" y="70"/>
                  </a:lnTo>
                  <a:lnTo>
                    <a:pt x="119" y="79"/>
                  </a:lnTo>
                  <a:lnTo>
                    <a:pt x="118" y="88"/>
                  </a:lnTo>
                  <a:lnTo>
                    <a:pt x="118" y="459"/>
                  </a:lnTo>
                  <a:lnTo>
                    <a:pt x="119" y="468"/>
                  </a:lnTo>
                  <a:lnTo>
                    <a:pt x="121" y="476"/>
                  </a:lnTo>
                  <a:lnTo>
                    <a:pt x="125" y="483"/>
                  </a:lnTo>
                  <a:lnTo>
                    <a:pt x="129" y="490"/>
                  </a:lnTo>
                  <a:lnTo>
                    <a:pt x="135" y="496"/>
                  </a:lnTo>
                  <a:lnTo>
                    <a:pt x="142" y="502"/>
                  </a:lnTo>
                  <a:lnTo>
                    <a:pt x="150" y="505"/>
                  </a:lnTo>
                  <a:lnTo>
                    <a:pt x="158" y="508"/>
                  </a:lnTo>
                  <a:lnTo>
                    <a:pt x="178" y="510"/>
                  </a:lnTo>
                  <a:lnTo>
                    <a:pt x="177" y="512"/>
                  </a:lnTo>
                  <a:lnTo>
                    <a:pt x="177" y="515"/>
                  </a:lnTo>
                  <a:lnTo>
                    <a:pt x="177" y="516"/>
                  </a:lnTo>
                  <a:lnTo>
                    <a:pt x="177" y="518"/>
                  </a:lnTo>
                  <a:lnTo>
                    <a:pt x="177" y="550"/>
                  </a:lnTo>
                  <a:lnTo>
                    <a:pt x="172" y="549"/>
                  </a:lnTo>
                  <a:lnTo>
                    <a:pt x="167" y="549"/>
                  </a:lnTo>
                  <a:lnTo>
                    <a:pt x="162" y="549"/>
                  </a:lnTo>
                  <a:lnTo>
                    <a:pt x="157" y="550"/>
                  </a:lnTo>
                  <a:lnTo>
                    <a:pt x="152" y="550"/>
                  </a:lnTo>
                  <a:lnTo>
                    <a:pt x="148" y="553"/>
                  </a:lnTo>
                  <a:lnTo>
                    <a:pt x="144" y="555"/>
                  </a:lnTo>
                  <a:lnTo>
                    <a:pt x="140" y="557"/>
                  </a:lnTo>
                  <a:lnTo>
                    <a:pt x="22" y="636"/>
                  </a:lnTo>
                  <a:lnTo>
                    <a:pt x="13" y="642"/>
                  </a:lnTo>
                  <a:lnTo>
                    <a:pt x="6" y="652"/>
                  </a:lnTo>
                  <a:lnTo>
                    <a:pt x="1" y="663"/>
                  </a:lnTo>
                  <a:lnTo>
                    <a:pt x="0" y="675"/>
                  </a:lnTo>
                  <a:lnTo>
                    <a:pt x="0" y="714"/>
                  </a:lnTo>
                  <a:lnTo>
                    <a:pt x="1" y="727"/>
                  </a:lnTo>
                  <a:lnTo>
                    <a:pt x="7" y="738"/>
                  </a:lnTo>
                  <a:lnTo>
                    <a:pt x="14" y="747"/>
                  </a:lnTo>
                  <a:lnTo>
                    <a:pt x="23" y="755"/>
                  </a:lnTo>
                  <a:lnTo>
                    <a:pt x="278" y="912"/>
                  </a:lnTo>
                  <a:lnTo>
                    <a:pt x="284" y="916"/>
                  </a:lnTo>
                  <a:lnTo>
                    <a:pt x="291" y="917"/>
                  </a:lnTo>
                  <a:lnTo>
                    <a:pt x="298" y="919"/>
                  </a:lnTo>
                  <a:lnTo>
                    <a:pt x="305" y="919"/>
                  </a:lnTo>
                  <a:lnTo>
                    <a:pt x="310" y="918"/>
                  </a:lnTo>
                  <a:lnTo>
                    <a:pt x="317" y="917"/>
                  </a:lnTo>
                  <a:lnTo>
                    <a:pt x="324" y="914"/>
                  </a:lnTo>
                  <a:lnTo>
                    <a:pt x="330" y="911"/>
                  </a:lnTo>
                  <a:lnTo>
                    <a:pt x="506" y="793"/>
                  </a:lnTo>
                  <a:lnTo>
                    <a:pt x="514" y="785"/>
                  </a:lnTo>
                  <a:lnTo>
                    <a:pt x="521" y="776"/>
                  </a:lnTo>
                  <a:lnTo>
                    <a:pt x="526" y="765"/>
                  </a:lnTo>
                  <a:lnTo>
                    <a:pt x="527" y="753"/>
                  </a:lnTo>
                  <a:lnTo>
                    <a:pt x="527" y="702"/>
                  </a:lnTo>
                  <a:lnTo>
                    <a:pt x="535" y="704"/>
                  </a:lnTo>
                  <a:lnTo>
                    <a:pt x="543" y="704"/>
                  </a:lnTo>
                  <a:lnTo>
                    <a:pt x="550" y="702"/>
                  </a:lnTo>
                  <a:lnTo>
                    <a:pt x="558" y="700"/>
                  </a:lnTo>
                  <a:lnTo>
                    <a:pt x="733" y="622"/>
                  </a:lnTo>
                  <a:lnTo>
                    <a:pt x="746" y="614"/>
                  </a:lnTo>
                  <a:lnTo>
                    <a:pt x="755" y="603"/>
                  </a:lnTo>
                  <a:lnTo>
                    <a:pt x="760" y="591"/>
                  </a:lnTo>
                  <a:lnTo>
                    <a:pt x="762" y="577"/>
                  </a:lnTo>
                  <a:lnTo>
                    <a:pt x="762" y="498"/>
                  </a:lnTo>
                  <a:lnTo>
                    <a:pt x="761" y="488"/>
                  </a:lnTo>
                  <a:lnTo>
                    <a:pt x="758" y="478"/>
                  </a:lnTo>
                  <a:lnTo>
                    <a:pt x="752" y="470"/>
                  </a:lnTo>
                  <a:lnTo>
                    <a:pt x="744" y="462"/>
                  </a:lnTo>
                  <a:lnTo>
                    <a:pt x="789" y="447"/>
                  </a:lnTo>
                  <a:lnTo>
                    <a:pt x="803" y="440"/>
                  </a:lnTo>
                  <a:lnTo>
                    <a:pt x="812" y="428"/>
                  </a:lnTo>
                  <a:lnTo>
                    <a:pt x="819" y="415"/>
                  </a:lnTo>
                  <a:lnTo>
                    <a:pt x="821" y="400"/>
                  </a:lnTo>
                  <a:lnTo>
                    <a:pt x="821" y="147"/>
                  </a:lnTo>
                  <a:lnTo>
                    <a:pt x="819" y="132"/>
                  </a:lnTo>
                  <a:lnTo>
                    <a:pt x="812" y="118"/>
                  </a:lnTo>
                  <a:lnTo>
                    <a:pt x="803" y="108"/>
                  </a:lnTo>
                  <a:lnTo>
                    <a:pt x="789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3" name="Freeform 65">
              <a:extLst>
                <a:ext uri="{FF2B5EF4-FFF2-40B4-BE49-F238E27FC236}">
                  <a16:creationId xmlns:a16="http://schemas.microsoft.com/office/drawing/2014/main" id="{A015F97B-ADF0-4534-94F3-EBA8E92B8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4" y="3084"/>
              <a:ext cx="245" cy="117"/>
            </a:xfrm>
            <a:custGeom>
              <a:avLst/>
              <a:gdLst>
                <a:gd name="T0" fmla="*/ 490 w 490"/>
                <a:gd name="T1" fmla="*/ 78 h 235"/>
                <a:gd name="T2" fmla="*/ 235 w 490"/>
                <a:gd name="T3" fmla="*/ 0 h 235"/>
                <a:gd name="T4" fmla="*/ 0 w 490"/>
                <a:gd name="T5" fmla="*/ 98 h 235"/>
                <a:gd name="T6" fmla="*/ 0 w 490"/>
                <a:gd name="T7" fmla="*/ 157 h 235"/>
                <a:gd name="T8" fmla="*/ 314 w 490"/>
                <a:gd name="T9" fmla="*/ 235 h 235"/>
                <a:gd name="T10" fmla="*/ 490 w 490"/>
                <a:gd name="T11" fmla="*/ 157 h 235"/>
                <a:gd name="T12" fmla="*/ 490 w 490"/>
                <a:gd name="T13" fmla="*/ 7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0" h="235">
                  <a:moveTo>
                    <a:pt x="490" y="78"/>
                  </a:moveTo>
                  <a:lnTo>
                    <a:pt x="235" y="0"/>
                  </a:lnTo>
                  <a:lnTo>
                    <a:pt x="0" y="98"/>
                  </a:lnTo>
                  <a:lnTo>
                    <a:pt x="0" y="157"/>
                  </a:lnTo>
                  <a:lnTo>
                    <a:pt x="314" y="235"/>
                  </a:lnTo>
                  <a:lnTo>
                    <a:pt x="490" y="157"/>
                  </a:lnTo>
                  <a:lnTo>
                    <a:pt x="490" y="78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4" name="Freeform 66">
              <a:extLst>
                <a:ext uri="{FF2B5EF4-FFF2-40B4-BE49-F238E27FC236}">
                  <a16:creationId xmlns:a16="http://schemas.microsoft.com/office/drawing/2014/main" id="{FE92335E-2110-428C-8A3C-BB3C97B9F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" y="3124"/>
              <a:ext cx="249" cy="49"/>
            </a:xfrm>
            <a:custGeom>
              <a:avLst/>
              <a:gdLst>
                <a:gd name="T0" fmla="*/ 313 w 499"/>
                <a:gd name="T1" fmla="*/ 71 h 98"/>
                <a:gd name="T2" fmla="*/ 309 w 499"/>
                <a:gd name="T3" fmla="*/ 70 h 98"/>
                <a:gd name="T4" fmla="*/ 298 w 499"/>
                <a:gd name="T5" fmla="*/ 69 h 98"/>
                <a:gd name="T6" fmla="*/ 282 w 499"/>
                <a:gd name="T7" fmla="*/ 65 h 98"/>
                <a:gd name="T8" fmla="*/ 263 w 499"/>
                <a:gd name="T9" fmla="*/ 62 h 98"/>
                <a:gd name="T10" fmla="*/ 238 w 499"/>
                <a:gd name="T11" fmla="*/ 57 h 98"/>
                <a:gd name="T12" fmla="*/ 213 w 499"/>
                <a:gd name="T13" fmla="*/ 53 h 98"/>
                <a:gd name="T14" fmla="*/ 185 w 499"/>
                <a:gd name="T15" fmla="*/ 47 h 98"/>
                <a:gd name="T16" fmla="*/ 157 w 499"/>
                <a:gd name="T17" fmla="*/ 42 h 98"/>
                <a:gd name="T18" fmla="*/ 128 w 499"/>
                <a:gd name="T19" fmla="*/ 37 h 98"/>
                <a:gd name="T20" fmla="*/ 100 w 499"/>
                <a:gd name="T21" fmla="*/ 32 h 98"/>
                <a:gd name="T22" fmla="*/ 75 w 499"/>
                <a:gd name="T23" fmla="*/ 26 h 98"/>
                <a:gd name="T24" fmla="*/ 52 w 499"/>
                <a:gd name="T25" fmla="*/ 23 h 98"/>
                <a:gd name="T26" fmla="*/ 32 w 499"/>
                <a:gd name="T27" fmla="*/ 19 h 98"/>
                <a:gd name="T28" fmla="*/ 17 w 499"/>
                <a:gd name="T29" fmla="*/ 16 h 98"/>
                <a:gd name="T30" fmla="*/ 8 w 499"/>
                <a:gd name="T31" fmla="*/ 15 h 98"/>
                <a:gd name="T32" fmla="*/ 4 w 499"/>
                <a:gd name="T33" fmla="*/ 14 h 98"/>
                <a:gd name="T34" fmla="*/ 0 w 499"/>
                <a:gd name="T35" fmla="*/ 39 h 98"/>
                <a:gd name="T36" fmla="*/ 312 w 499"/>
                <a:gd name="T37" fmla="*/ 98 h 98"/>
                <a:gd name="T38" fmla="*/ 314 w 499"/>
                <a:gd name="T39" fmla="*/ 98 h 98"/>
                <a:gd name="T40" fmla="*/ 317 w 499"/>
                <a:gd name="T41" fmla="*/ 98 h 98"/>
                <a:gd name="T42" fmla="*/ 318 w 499"/>
                <a:gd name="T43" fmla="*/ 98 h 98"/>
                <a:gd name="T44" fmla="*/ 320 w 499"/>
                <a:gd name="T45" fmla="*/ 98 h 98"/>
                <a:gd name="T46" fmla="*/ 499 w 499"/>
                <a:gd name="T47" fmla="*/ 24 h 98"/>
                <a:gd name="T48" fmla="*/ 488 w 499"/>
                <a:gd name="T49" fmla="*/ 0 h 98"/>
                <a:gd name="T50" fmla="*/ 482 w 499"/>
                <a:gd name="T51" fmla="*/ 3 h 98"/>
                <a:gd name="T52" fmla="*/ 462 w 499"/>
                <a:gd name="T53" fmla="*/ 10 h 98"/>
                <a:gd name="T54" fmla="*/ 434 w 499"/>
                <a:gd name="T55" fmla="*/ 22 h 98"/>
                <a:gd name="T56" fmla="*/ 403 w 499"/>
                <a:gd name="T57" fmla="*/ 34 h 98"/>
                <a:gd name="T58" fmla="*/ 372 w 499"/>
                <a:gd name="T59" fmla="*/ 48 h 98"/>
                <a:gd name="T60" fmla="*/ 343 w 499"/>
                <a:gd name="T61" fmla="*/ 58 h 98"/>
                <a:gd name="T62" fmla="*/ 323 w 499"/>
                <a:gd name="T63" fmla="*/ 68 h 98"/>
                <a:gd name="T64" fmla="*/ 313 w 499"/>
                <a:gd name="T65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9" h="98">
                  <a:moveTo>
                    <a:pt x="313" y="71"/>
                  </a:moveTo>
                  <a:lnTo>
                    <a:pt x="309" y="70"/>
                  </a:lnTo>
                  <a:lnTo>
                    <a:pt x="298" y="69"/>
                  </a:lnTo>
                  <a:lnTo>
                    <a:pt x="282" y="65"/>
                  </a:lnTo>
                  <a:lnTo>
                    <a:pt x="263" y="62"/>
                  </a:lnTo>
                  <a:lnTo>
                    <a:pt x="238" y="57"/>
                  </a:lnTo>
                  <a:lnTo>
                    <a:pt x="213" y="53"/>
                  </a:lnTo>
                  <a:lnTo>
                    <a:pt x="185" y="47"/>
                  </a:lnTo>
                  <a:lnTo>
                    <a:pt x="157" y="42"/>
                  </a:lnTo>
                  <a:lnTo>
                    <a:pt x="128" y="37"/>
                  </a:lnTo>
                  <a:lnTo>
                    <a:pt x="100" y="32"/>
                  </a:lnTo>
                  <a:lnTo>
                    <a:pt x="75" y="26"/>
                  </a:lnTo>
                  <a:lnTo>
                    <a:pt x="52" y="23"/>
                  </a:lnTo>
                  <a:lnTo>
                    <a:pt x="32" y="19"/>
                  </a:lnTo>
                  <a:lnTo>
                    <a:pt x="17" y="16"/>
                  </a:lnTo>
                  <a:lnTo>
                    <a:pt x="8" y="15"/>
                  </a:lnTo>
                  <a:lnTo>
                    <a:pt x="4" y="14"/>
                  </a:lnTo>
                  <a:lnTo>
                    <a:pt x="0" y="39"/>
                  </a:lnTo>
                  <a:lnTo>
                    <a:pt x="312" y="98"/>
                  </a:lnTo>
                  <a:lnTo>
                    <a:pt x="314" y="98"/>
                  </a:lnTo>
                  <a:lnTo>
                    <a:pt x="317" y="98"/>
                  </a:lnTo>
                  <a:lnTo>
                    <a:pt x="318" y="98"/>
                  </a:lnTo>
                  <a:lnTo>
                    <a:pt x="320" y="98"/>
                  </a:lnTo>
                  <a:lnTo>
                    <a:pt x="499" y="24"/>
                  </a:lnTo>
                  <a:lnTo>
                    <a:pt x="488" y="0"/>
                  </a:lnTo>
                  <a:lnTo>
                    <a:pt x="482" y="3"/>
                  </a:lnTo>
                  <a:lnTo>
                    <a:pt x="462" y="10"/>
                  </a:lnTo>
                  <a:lnTo>
                    <a:pt x="434" y="22"/>
                  </a:lnTo>
                  <a:lnTo>
                    <a:pt x="403" y="34"/>
                  </a:lnTo>
                  <a:lnTo>
                    <a:pt x="372" y="48"/>
                  </a:lnTo>
                  <a:lnTo>
                    <a:pt x="343" y="58"/>
                  </a:lnTo>
                  <a:lnTo>
                    <a:pt x="323" y="68"/>
                  </a:lnTo>
                  <a:lnTo>
                    <a:pt x="313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5" name="Freeform 67">
              <a:extLst>
                <a:ext uri="{FF2B5EF4-FFF2-40B4-BE49-F238E27FC236}">
                  <a16:creationId xmlns:a16="http://schemas.microsoft.com/office/drawing/2014/main" id="{834D6A0D-5BF6-4748-B22E-5426B9545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" y="3172"/>
              <a:ext cx="215" cy="137"/>
            </a:xfrm>
            <a:custGeom>
              <a:avLst/>
              <a:gdLst>
                <a:gd name="T0" fmla="*/ 117 w 431"/>
                <a:gd name="T1" fmla="*/ 0 h 275"/>
                <a:gd name="T2" fmla="*/ 0 w 431"/>
                <a:gd name="T3" fmla="*/ 79 h 275"/>
                <a:gd name="T4" fmla="*/ 0 w 431"/>
                <a:gd name="T5" fmla="*/ 118 h 275"/>
                <a:gd name="T6" fmla="*/ 254 w 431"/>
                <a:gd name="T7" fmla="*/ 275 h 275"/>
                <a:gd name="T8" fmla="*/ 431 w 431"/>
                <a:gd name="T9" fmla="*/ 157 h 275"/>
                <a:gd name="T10" fmla="*/ 431 w 431"/>
                <a:gd name="T11" fmla="*/ 98 h 275"/>
                <a:gd name="T12" fmla="*/ 117 w 431"/>
                <a:gd name="T1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1" h="275">
                  <a:moveTo>
                    <a:pt x="117" y="0"/>
                  </a:moveTo>
                  <a:lnTo>
                    <a:pt x="0" y="79"/>
                  </a:lnTo>
                  <a:lnTo>
                    <a:pt x="0" y="118"/>
                  </a:lnTo>
                  <a:lnTo>
                    <a:pt x="254" y="275"/>
                  </a:lnTo>
                  <a:lnTo>
                    <a:pt x="431" y="157"/>
                  </a:lnTo>
                  <a:lnTo>
                    <a:pt x="431" y="98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6" name="Freeform 68">
              <a:extLst>
                <a:ext uri="{FF2B5EF4-FFF2-40B4-BE49-F238E27FC236}">
                  <a16:creationId xmlns:a16="http://schemas.microsoft.com/office/drawing/2014/main" id="{8708A39D-D199-4ED3-9DA9-4E1CCA2FA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" y="3211"/>
              <a:ext cx="215" cy="98"/>
            </a:xfrm>
            <a:custGeom>
              <a:avLst/>
              <a:gdLst>
                <a:gd name="T0" fmla="*/ 431 w 431"/>
                <a:gd name="T1" fmla="*/ 19 h 196"/>
                <a:gd name="T2" fmla="*/ 254 w 431"/>
                <a:gd name="T3" fmla="*/ 137 h 196"/>
                <a:gd name="T4" fmla="*/ 0 w 431"/>
                <a:gd name="T5" fmla="*/ 0 h 196"/>
                <a:gd name="T6" fmla="*/ 0 w 431"/>
                <a:gd name="T7" fmla="*/ 39 h 196"/>
                <a:gd name="T8" fmla="*/ 254 w 431"/>
                <a:gd name="T9" fmla="*/ 196 h 196"/>
                <a:gd name="T10" fmla="*/ 431 w 431"/>
                <a:gd name="T11" fmla="*/ 78 h 196"/>
                <a:gd name="T12" fmla="*/ 431 w 431"/>
                <a:gd name="T13" fmla="*/ 1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1" h="196">
                  <a:moveTo>
                    <a:pt x="431" y="19"/>
                  </a:moveTo>
                  <a:lnTo>
                    <a:pt x="254" y="137"/>
                  </a:lnTo>
                  <a:lnTo>
                    <a:pt x="0" y="0"/>
                  </a:lnTo>
                  <a:lnTo>
                    <a:pt x="0" y="39"/>
                  </a:lnTo>
                  <a:lnTo>
                    <a:pt x="254" y="196"/>
                  </a:lnTo>
                  <a:lnTo>
                    <a:pt x="431" y="78"/>
                  </a:lnTo>
                  <a:lnTo>
                    <a:pt x="4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7" name="Freeform 69">
              <a:extLst>
                <a:ext uri="{FF2B5EF4-FFF2-40B4-BE49-F238E27FC236}">
                  <a16:creationId xmlns:a16="http://schemas.microsoft.com/office/drawing/2014/main" id="{6E122AB5-E40B-450E-AF26-323D59E3E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0" y="2940"/>
              <a:ext cx="45" cy="153"/>
            </a:xfrm>
            <a:custGeom>
              <a:avLst/>
              <a:gdLst>
                <a:gd name="T0" fmla="*/ 0 w 91"/>
                <a:gd name="T1" fmla="*/ 0 h 307"/>
                <a:gd name="T2" fmla="*/ 91 w 91"/>
                <a:gd name="T3" fmla="*/ 31 h 307"/>
                <a:gd name="T4" fmla="*/ 91 w 91"/>
                <a:gd name="T5" fmla="*/ 271 h 307"/>
                <a:gd name="T6" fmla="*/ 0 w 91"/>
                <a:gd name="T7" fmla="*/ 307 h 307"/>
                <a:gd name="T8" fmla="*/ 0 w 91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07">
                  <a:moveTo>
                    <a:pt x="0" y="0"/>
                  </a:moveTo>
                  <a:lnTo>
                    <a:pt x="91" y="31"/>
                  </a:lnTo>
                  <a:lnTo>
                    <a:pt x="91" y="271"/>
                  </a:lnTo>
                  <a:lnTo>
                    <a:pt x="0" y="3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8" name="Freeform 70">
              <a:extLst>
                <a:ext uri="{FF2B5EF4-FFF2-40B4-BE49-F238E27FC236}">
                  <a16:creationId xmlns:a16="http://schemas.microsoft.com/office/drawing/2014/main" id="{CB22EA7A-8E1D-4437-99D7-7E425AF311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6" y="3075"/>
              <a:ext cx="260" cy="134"/>
            </a:xfrm>
            <a:custGeom>
              <a:avLst/>
              <a:gdLst>
                <a:gd name="T0" fmla="*/ 9 w 521"/>
                <a:gd name="T1" fmla="*/ 100 h 267"/>
                <a:gd name="T2" fmla="*/ 2 w 521"/>
                <a:gd name="T3" fmla="*/ 106 h 267"/>
                <a:gd name="T4" fmla="*/ 0 w 521"/>
                <a:gd name="T5" fmla="*/ 114 h 267"/>
                <a:gd name="T6" fmla="*/ 1 w 521"/>
                <a:gd name="T7" fmla="*/ 179 h 267"/>
                <a:gd name="T8" fmla="*/ 7 w 521"/>
                <a:gd name="T9" fmla="*/ 187 h 267"/>
                <a:gd name="T10" fmla="*/ 325 w 521"/>
                <a:gd name="T11" fmla="*/ 267 h 267"/>
                <a:gd name="T12" fmla="*/ 331 w 521"/>
                <a:gd name="T13" fmla="*/ 267 h 267"/>
                <a:gd name="T14" fmla="*/ 335 w 521"/>
                <a:gd name="T15" fmla="*/ 266 h 267"/>
                <a:gd name="T16" fmla="*/ 515 w 521"/>
                <a:gd name="T17" fmla="*/ 185 h 267"/>
                <a:gd name="T18" fmla="*/ 520 w 521"/>
                <a:gd name="T19" fmla="*/ 177 h 267"/>
                <a:gd name="T20" fmla="*/ 521 w 521"/>
                <a:gd name="T21" fmla="*/ 94 h 267"/>
                <a:gd name="T22" fmla="*/ 517 w 521"/>
                <a:gd name="T23" fmla="*/ 85 h 267"/>
                <a:gd name="T24" fmla="*/ 511 w 521"/>
                <a:gd name="T25" fmla="*/ 79 h 267"/>
                <a:gd name="T26" fmla="*/ 254 w 521"/>
                <a:gd name="T27" fmla="*/ 0 h 267"/>
                <a:gd name="T28" fmla="*/ 247 w 521"/>
                <a:gd name="T29" fmla="*/ 1 h 267"/>
                <a:gd name="T30" fmla="*/ 251 w 521"/>
                <a:gd name="T31" fmla="*/ 33 h 267"/>
                <a:gd name="T32" fmla="*/ 264 w 521"/>
                <a:gd name="T33" fmla="*/ 37 h 267"/>
                <a:gd name="T34" fmla="*/ 290 w 521"/>
                <a:gd name="T35" fmla="*/ 45 h 267"/>
                <a:gd name="T36" fmla="*/ 326 w 521"/>
                <a:gd name="T37" fmla="*/ 56 h 267"/>
                <a:gd name="T38" fmla="*/ 366 w 521"/>
                <a:gd name="T39" fmla="*/ 69 h 267"/>
                <a:gd name="T40" fmla="*/ 408 w 521"/>
                <a:gd name="T41" fmla="*/ 82 h 267"/>
                <a:gd name="T42" fmla="*/ 445 w 521"/>
                <a:gd name="T43" fmla="*/ 93 h 267"/>
                <a:gd name="T44" fmla="*/ 474 w 521"/>
                <a:gd name="T45" fmla="*/ 102 h 267"/>
                <a:gd name="T46" fmla="*/ 490 w 521"/>
                <a:gd name="T47" fmla="*/ 107 h 267"/>
                <a:gd name="T48" fmla="*/ 490 w 521"/>
                <a:gd name="T49" fmla="*/ 135 h 267"/>
                <a:gd name="T50" fmla="*/ 490 w 521"/>
                <a:gd name="T51" fmla="*/ 162 h 267"/>
                <a:gd name="T52" fmla="*/ 459 w 521"/>
                <a:gd name="T53" fmla="*/ 176 h 267"/>
                <a:gd name="T54" fmla="*/ 406 w 521"/>
                <a:gd name="T55" fmla="*/ 200 h 267"/>
                <a:gd name="T56" fmla="*/ 354 w 521"/>
                <a:gd name="T57" fmla="*/ 222 h 267"/>
                <a:gd name="T58" fmla="*/ 327 w 521"/>
                <a:gd name="T59" fmla="*/ 235 h 267"/>
                <a:gd name="T60" fmla="*/ 312 w 521"/>
                <a:gd name="T61" fmla="*/ 232 h 267"/>
                <a:gd name="T62" fmla="*/ 280 w 521"/>
                <a:gd name="T63" fmla="*/ 223 h 267"/>
                <a:gd name="T64" fmla="*/ 235 w 521"/>
                <a:gd name="T65" fmla="*/ 212 h 267"/>
                <a:gd name="T66" fmla="*/ 184 w 521"/>
                <a:gd name="T67" fmla="*/ 199 h 267"/>
                <a:gd name="T68" fmla="*/ 133 w 521"/>
                <a:gd name="T69" fmla="*/ 185 h 267"/>
                <a:gd name="T70" fmla="*/ 86 w 521"/>
                <a:gd name="T71" fmla="*/ 174 h 267"/>
                <a:gd name="T72" fmla="*/ 51 w 521"/>
                <a:gd name="T73" fmla="*/ 166 h 267"/>
                <a:gd name="T74" fmla="*/ 32 w 521"/>
                <a:gd name="T75" fmla="*/ 161 h 267"/>
                <a:gd name="T76" fmla="*/ 32 w 521"/>
                <a:gd name="T77" fmla="*/ 143 h 267"/>
                <a:gd name="T78" fmla="*/ 32 w 521"/>
                <a:gd name="T79" fmla="*/ 126 h 267"/>
                <a:gd name="T80" fmla="*/ 46 w 521"/>
                <a:gd name="T81" fmla="*/ 120 h 267"/>
                <a:gd name="T82" fmla="*/ 73 w 521"/>
                <a:gd name="T83" fmla="*/ 108 h 267"/>
                <a:gd name="T84" fmla="*/ 107 w 521"/>
                <a:gd name="T85" fmla="*/ 94 h 267"/>
                <a:gd name="T86" fmla="*/ 145 w 521"/>
                <a:gd name="T87" fmla="*/ 78 h 267"/>
                <a:gd name="T88" fmla="*/ 182 w 521"/>
                <a:gd name="T89" fmla="*/ 62 h 267"/>
                <a:gd name="T90" fmla="*/ 215 w 521"/>
                <a:gd name="T91" fmla="*/ 48 h 267"/>
                <a:gd name="T92" fmla="*/ 240 w 521"/>
                <a:gd name="T93" fmla="*/ 38 h 267"/>
                <a:gd name="T94" fmla="*/ 251 w 521"/>
                <a:gd name="T95" fmla="*/ 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21" h="267">
                  <a:moveTo>
                    <a:pt x="244" y="2"/>
                  </a:moveTo>
                  <a:lnTo>
                    <a:pt x="9" y="100"/>
                  </a:lnTo>
                  <a:lnTo>
                    <a:pt x="6" y="102"/>
                  </a:lnTo>
                  <a:lnTo>
                    <a:pt x="2" y="106"/>
                  </a:lnTo>
                  <a:lnTo>
                    <a:pt x="1" y="109"/>
                  </a:lnTo>
                  <a:lnTo>
                    <a:pt x="0" y="114"/>
                  </a:lnTo>
                  <a:lnTo>
                    <a:pt x="0" y="173"/>
                  </a:lnTo>
                  <a:lnTo>
                    <a:pt x="1" y="179"/>
                  </a:lnTo>
                  <a:lnTo>
                    <a:pt x="3" y="183"/>
                  </a:lnTo>
                  <a:lnTo>
                    <a:pt x="7" y="187"/>
                  </a:lnTo>
                  <a:lnTo>
                    <a:pt x="11" y="189"/>
                  </a:lnTo>
                  <a:lnTo>
                    <a:pt x="325" y="267"/>
                  </a:lnTo>
                  <a:lnTo>
                    <a:pt x="327" y="267"/>
                  </a:lnTo>
                  <a:lnTo>
                    <a:pt x="331" y="267"/>
                  </a:lnTo>
                  <a:lnTo>
                    <a:pt x="333" y="267"/>
                  </a:lnTo>
                  <a:lnTo>
                    <a:pt x="335" y="266"/>
                  </a:lnTo>
                  <a:lnTo>
                    <a:pt x="512" y="188"/>
                  </a:lnTo>
                  <a:lnTo>
                    <a:pt x="515" y="185"/>
                  </a:lnTo>
                  <a:lnTo>
                    <a:pt x="519" y="182"/>
                  </a:lnTo>
                  <a:lnTo>
                    <a:pt x="520" y="177"/>
                  </a:lnTo>
                  <a:lnTo>
                    <a:pt x="521" y="173"/>
                  </a:lnTo>
                  <a:lnTo>
                    <a:pt x="521" y="94"/>
                  </a:lnTo>
                  <a:lnTo>
                    <a:pt x="520" y="90"/>
                  </a:lnTo>
                  <a:lnTo>
                    <a:pt x="517" y="85"/>
                  </a:lnTo>
                  <a:lnTo>
                    <a:pt x="515" y="82"/>
                  </a:lnTo>
                  <a:lnTo>
                    <a:pt x="511" y="79"/>
                  </a:lnTo>
                  <a:lnTo>
                    <a:pt x="256" y="1"/>
                  </a:lnTo>
                  <a:lnTo>
                    <a:pt x="254" y="0"/>
                  </a:lnTo>
                  <a:lnTo>
                    <a:pt x="250" y="0"/>
                  </a:lnTo>
                  <a:lnTo>
                    <a:pt x="247" y="1"/>
                  </a:lnTo>
                  <a:lnTo>
                    <a:pt x="244" y="2"/>
                  </a:lnTo>
                  <a:close/>
                  <a:moveTo>
                    <a:pt x="251" y="33"/>
                  </a:moveTo>
                  <a:lnTo>
                    <a:pt x="256" y="34"/>
                  </a:lnTo>
                  <a:lnTo>
                    <a:pt x="264" y="37"/>
                  </a:lnTo>
                  <a:lnTo>
                    <a:pt x="275" y="41"/>
                  </a:lnTo>
                  <a:lnTo>
                    <a:pt x="290" y="45"/>
                  </a:lnTo>
                  <a:lnTo>
                    <a:pt x="307" y="51"/>
                  </a:lnTo>
                  <a:lnTo>
                    <a:pt x="326" y="56"/>
                  </a:lnTo>
                  <a:lnTo>
                    <a:pt x="346" y="62"/>
                  </a:lnTo>
                  <a:lnTo>
                    <a:pt x="366" y="69"/>
                  </a:lnTo>
                  <a:lnTo>
                    <a:pt x="387" y="75"/>
                  </a:lnTo>
                  <a:lnTo>
                    <a:pt x="408" y="82"/>
                  </a:lnTo>
                  <a:lnTo>
                    <a:pt x="428" y="87"/>
                  </a:lnTo>
                  <a:lnTo>
                    <a:pt x="445" y="93"/>
                  </a:lnTo>
                  <a:lnTo>
                    <a:pt x="461" y="98"/>
                  </a:lnTo>
                  <a:lnTo>
                    <a:pt x="474" y="102"/>
                  </a:lnTo>
                  <a:lnTo>
                    <a:pt x="484" y="105"/>
                  </a:lnTo>
                  <a:lnTo>
                    <a:pt x="490" y="107"/>
                  </a:lnTo>
                  <a:lnTo>
                    <a:pt x="490" y="120"/>
                  </a:lnTo>
                  <a:lnTo>
                    <a:pt x="490" y="135"/>
                  </a:lnTo>
                  <a:lnTo>
                    <a:pt x="490" y="151"/>
                  </a:lnTo>
                  <a:lnTo>
                    <a:pt x="490" y="162"/>
                  </a:lnTo>
                  <a:lnTo>
                    <a:pt x="478" y="168"/>
                  </a:lnTo>
                  <a:lnTo>
                    <a:pt x="459" y="176"/>
                  </a:lnTo>
                  <a:lnTo>
                    <a:pt x="433" y="188"/>
                  </a:lnTo>
                  <a:lnTo>
                    <a:pt x="406" y="200"/>
                  </a:lnTo>
                  <a:lnTo>
                    <a:pt x="378" y="212"/>
                  </a:lnTo>
                  <a:lnTo>
                    <a:pt x="354" y="222"/>
                  </a:lnTo>
                  <a:lnTo>
                    <a:pt x="337" y="230"/>
                  </a:lnTo>
                  <a:lnTo>
                    <a:pt x="327" y="235"/>
                  </a:lnTo>
                  <a:lnTo>
                    <a:pt x="323" y="234"/>
                  </a:lnTo>
                  <a:lnTo>
                    <a:pt x="312" y="232"/>
                  </a:lnTo>
                  <a:lnTo>
                    <a:pt x="298" y="228"/>
                  </a:lnTo>
                  <a:lnTo>
                    <a:pt x="280" y="223"/>
                  </a:lnTo>
                  <a:lnTo>
                    <a:pt x="259" y="218"/>
                  </a:lnTo>
                  <a:lnTo>
                    <a:pt x="235" y="212"/>
                  </a:lnTo>
                  <a:lnTo>
                    <a:pt x="211" y="205"/>
                  </a:lnTo>
                  <a:lnTo>
                    <a:pt x="184" y="199"/>
                  </a:lnTo>
                  <a:lnTo>
                    <a:pt x="158" y="192"/>
                  </a:lnTo>
                  <a:lnTo>
                    <a:pt x="133" y="185"/>
                  </a:lnTo>
                  <a:lnTo>
                    <a:pt x="108" y="180"/>
                  </a:lnTo>
                  <a:lnTo>
                    <a:pt x="86" y="174"/>
                  </a:lnTo>
                  <a:lnTo>
                    <a:pt x="67" y="169"/>
                  </a:lnTo>
                  <a:lnTo>
                    <a:pt x="51" y="166"/>
                  </a:lnTo>
                  <a:lnTo>
                    <a:pt x="39" y="162"/>
                  </a:lnTo>
                  <a:lnTo>
                    <a:pt x="32" y="161"/>
                  </a:lnTo>
                  <a:lnTo>
                    <a:pt x="32" y="152"/>
                  </a:lnTo>
                  <a:lnTo>
                    <a:pt x="32" y="143"/>
                  </a:lnTo>
                  <a:lnTo>
                    <a:pt x="32" y="134"/>
                  </a:lnTo>
                  <a:lnTo>
                    <a:pt x="32" y="126"/>
                  </a:lnTo>
                  <a:lnTo>
                    <a:pt x="38" y="123"/>
                  </a:lnTo>
                  <a:lnTo>
                    <a:pt x="46" y="120"/>
                  </a:lnTo>
                  <a:lnTo>
                    <a:pt x="58" y="114"/>
                  </a:lnTo>
                  <a:lnTo>
                    <a:pt x="73" y="108"/>
                  </a:lnTo>
                  <a:lnTo>
                    <a:pt x="89" y="101"/>
                  </a:lnTo>
                  <a:lnTo>
                    <a:pt x="107" y="94"/>
                  </a:lnTo>
                  <a:lnTo>
                    <a:pt x="126" y="86"/>
                  </a:lnTo>
                  <a:lnTo>
                    <a:pt x="145" y="78"/>
                  </a:lnTo>
                  <a:lnTo>
                    <a:pt x="164" y="70"/>
                  </a:lnTo>
                  <a:lnTo>
                    <a:pt x="182" y="62"/>
                  </a:lnTo>
                  <a:lnTo>
                    <a:pt x="199" y="55"/>
                  </a:lnTo>
                  <a:lnTo>
                    <a:pt x="215" y="48"/>
                  </a:lnTo>
                  <a:lnTo>
                    <a:pt x="229" y="43"/>
                  </a:lnTo>
                  <a:lnTo>
                    <a:pt x="240" y="38"/>
                  </a:lnTo>
                  <a:lnTo>
                    <a:pt x="248" y="34"/>
                  </a:lnTo>
                  <a:lnTo>
                    <a:pt x="25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9" name="Freeform 71">
              <a:extLst>
                <a:ext uri="{FF2B5EF4-FFF2-40B4-BE49-F238E27FC236}">
                  <a16:creationId xmlns:a16="http://schemas.microsoft.com/office/drawing/2014/main" id="{477EB4F1-03AB-46BC-993D-81E03DC0C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" y="2919"/>
              <a:ext cx="69" cy="182"/>
            </a:xfrm>
            <a:custGeom>
              <a:avLst/>
              <a:gdLst>
                <a:gd name="T0" fmla="*/ 0 w 139"/>
                <a:gd name="T1" fmla="*/ 31 h 364"/>
                <a:gd name="T2" fmla="*/ 4 w 139"/>
                <a:gd name="T3" fmla="*/ 32 h 364"/>
                <a:gd name="T4" fmla="*/ 14 w 139"/>
                <a:gd name="T5" fmla="*/ 35 h 364"/>
                <a:gd name="T6" fmla="*/ 29 w 139"/>
                <a:gd name="T7" fmla="*/ 40 h 364"/>
                <a:gd name="T8" fmla="*/ 48 w 139"/>
                <a:gd name="T9" fmla="*/ 46 h 364"/>
                <a:gd name="T10" fmla="*/ 66 w 139"/>
                <a:gd name="T11" fmla="*/ 53 h 364"/>
                <a:gd name="T12" fmla="*/ 83 w 139"/>
                <a:gd name="T13" fmla="*/ 58 h 364"/>
                <a:gd name="T14" fmla="*/ 97 w 139"/>
                <a:gd name="T15" fmla="*/ 63 h 364"/>
                <a:gd name="T16" fmla="*/ 108 w 139"/>
                <a:gd name="T17" fmla="*/ 66 h 364"/>
                <a:gd name="T18" fmla="*/ 108 w 139"/>
                <a:gd name="T19" fmla="*/ 108 h 364"/>
                <a:gd name="T20" fmla="*/ 108 w 139"/>
                <a:gd name="T21" fmla="*/ 182 h 364"/>
                <a:gd name="T22" fmla="*/ 108 w 139"/>
                <a:gd name="T23" fmla="*/ 255 h 364"/>
                <a:gd name="T24" fmla="*/ 108 w 139"/>
                <a:gd name="T25" fmla="*/ 297 h 364"/>
                <a:gd name="T26" fmla="*/ 97 w 139"/>
                <a:gd name="T27" fmla="*/ 300 h 364"/>
                <a:gd name="T28" fmla="*/ 83 w 139"/>
                <a:gd name="T29" fmla="*/ 305 h 364"/>
                <a:gd name="T30" fmla="*/ 66 w 139"/>
                <a:gd name="T31" fmla="*/ 311 h 364"/>
                <a:gd name="T32" fmla="*/ 48 w 139"/>
                <a:gd name="T33" fmla="*/ 318 h 364"/>
                <a:gd name="T34" fmla="*/ 29 w 139"/>
                <a:gd name="T35" fmla="*/ 323 h 364"/>
                <a:gd name="T36" fmla="*/ 14 w 139"/>
                <a:gd name="T37" fmla="*/ 328 h 364"/>
                <a:gd name="T38" fmla="*/ 4 w 139"/>
                <a:gd name="T39" fmla="*/ 331 h 364"/>
                <a:gd name="T40" fmla="*/ 0 w 139"/>
                <a:gd name="T41" fmla="*/ 333 h 364"/>
                <a:gd name="T42" fmla="*/ 11 w 139"/>
                <a:gd name="T43" fmla="*/ 364 h 364"/>
                <a:gd name="T44" fmla="*/ 128 w 139"/>
                <a:gd name="T45" fmla="*/ 325 h 364"/>
                <a:gd name="T46" fmla="*/ 133 w 139"/>
                <a:gd name="T47" fmla="*/ 322 h 364"/>
                <a:gd name="T48" fmla="*/ 136 w 139"/>
                <a:gd name="T49" fmla="*/ 318 h 364"/>
                <a:gd name="T50" fmla="*/ 138 w 139"/>
                <a:gd name="T51" fmla="*/ 313 h 364"/>
                <a:gd name="T52" fmla="*/ 139 w 139"/>
                <a:gd name="T53" fmla="*/ 308 h 364"/>
                <a:gd name="T54" fmla="*/ 139 w 139"/>
                <a:gd name="T55" fmla="*/ 55 h 364"/>
                <a:gd name="T56" fmla="*/ 138 w 139"/>
                <a:gd name="T57" fmla="*/ 50 h 364"/>
                <a:gd name="T58" fmla="*/ 136 w 139"/>
                <a:gd name="T59" fmla="*/ 44 h 364"/>
                <a:gd name="T60" fmla="*/ 133 w 139"/>
                <a:gd name="T61" fmla="*/ 41 h 364"/>
                <a:gd name="T62" fmla="*/ 128 w 139"/>
                <a:gd name="T63" fmla="*/ 39 h 364"/>
                <a:gd name="T64" fmla="*/ 11 w 139"/>
                <a:gd name="T65" fmla="*/ 0 h 364"/>
                <a:gd name="T66" fmla="*/ 0 w 139"/>
                <a:gd name="T67" fmla="*/ 31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364">
                  <a:moveTo>
                    <a:pt x="0" y="31"/>
                  </a:moveTo>
                  <a:lnTo>
                    <a:pt x="4" y="32"/>
                  </a:lnTo>
                  <a:lnTo>
                    <a:pt x="14" y="35"/>
                  </a:lnTo>
                  <a:lnTo>
                    <a:pt x="29" y="40"/>
                  </a:lnTo>
                  <a:lnTo>
                    <a:pt x="48" y="46"/>
                  </a:lnTo>
                  <a:lnTo>
                    <a:pt x="66" y="53"/>
                  </a:lnTo>
                  <a:lnTo>
                    <a:pt x="83" y="58"/>
                  </a:lnTo>
                  <a:lnTo>
                    <a:pt x="97" y="63"/>
                  </a:lnTo>
                  <a:lnTo>
                    <a:pt x="108" y="66"/>
                  </a:lnTo>
                  <a:lnTo>
                    <a:pt x="108" y="108"/>
                  </a:lnTo>
                  <a:lnTo>
                    <a:pt x="108" y="182"/>
                  </a:lnTo>
                  <a:lnTo>
                    <a:pt x="108" y="255"/>
                  </a:lnTo>
                  <a:lnTo>
                    <a:pt x="108" y="297"/>
                  </a:lnTo>
                  <a:lnTo>
                    <a:pt x="97" y="300"/>
                  </a:lnTo>
                  <a:lnTo>
                    <a:pt x="83" y="305"/>
                  </a:lnTo>
                  <a:lnTo>
                    <a:pt x="66" y="311"/>
                  </a:lnTo>
                  <a:lnTo>
                    <a:pt x="48" y="318"/>
                  </a:lnTo>
                  <a:lnTo>
                    <a:pt x="29" y="323"/>
                  </a:lnTo>
                  <a:lnTo>
                    <a:pt x="14" y="328"/>
                  </a:lnTo>
                  <a:lnTo>
                    <a:pt x="4" y="331"/>
                  </a:lnTo>
                  <a:lnTo>
                    <a:pt x="0" y="333"/>
                  </a:lnTo>
                  <a:lnTo>
                    <a:pt x="11" y="364"/>
                  </a:lnTo>
                  <a:lnTo>
                    <a:pt x="128" y="325"/>
                  </a:lnTo>
                  <a:lnTo>
                    <a:pt x="133" y="322"/>
                  </a:lnTo>
                  <a:lnTo>
                    <a:pt x="136" y="318"/>
                  </a:lnTo>
                  <a:lnTo>
                    <a:pt x="138" y="313"/>
                  </a:lnTo>
                  <a:lnTo>
                    <a:pt x="139" y="308"/>
                  </a:lnTo>
                  <a:lnTo>
                    <a:pt x="139" y="55"/>
                  </a:lnTo>
                  <a:lnTo>
                    <a:pt x="138" y="50"/>
                  </a:lnTo>
                  <a:lnTo>
                    <a:pt x="136" y="44"/>
                  </a:lnTo>
                  <a:lnTo>
                    <a:pt x="133" y="41"/>
                  </a:lnTo>
                  <a:lnTo>
                    <a:pt x="128" y="39"/>
                  </a:lnTo>
                  <a:lnTo>
                    <a:pt x="11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0" name="Freeform 72">
              <a:extLst>
                <a:ext uri="{FF2B5EF4-FFF2-40B4-BE49-F238E27FC236}">
                  <a16:creationId xmlns:a16="http://schemas.microsoft.com/office/drawing/2014/main" id="{10959965-E481-4029-975B-5F8D78C52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5" y="2898"/>
              <a:ext cx="245" cy="234"/>
            </a:xfrm>
            <a:custGeom>
              <a:avLst/>
              <a:gdLst>
                <a:gd name="T0" fmla="*/ 0 w 490"/>
                <a:gd name="T1" fmla="*/ 39 h 469"/>
                <a:gd name="T2" fmla="*/ 373 w 490"/>
                <a:gd name="T3" fmla="*/ 0 h 469"/>
                <a:gd name="T4" fmla="*/ 490 w 490"/>
                <a:gd name="T5" fmla="*/ 39 h 469"/>
                <a:gd name="T6" fmla="*/ 490 w 490"/>
                <a:gd name="T7" fmla="*/ 430 h 469"/>
                <a:gd name="T8" fmla="*/ 373 w 490"/>
                <a:gd name="T9" fmla="*/ 469 h 469"/>
                <a:gd name="T10" fmla="*/ 0 w 490"/>
                <a:gd name="T11" fmla="*/ 410 h 469"/>
                <a:gd name="T12" fmla="*/ 0 w 490"/>
                <a:gd name="T13" fmla="*/ 3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0" h="469">
                  <a:moveTo>
                    <a:pt x="0" y="39"/>
                  </a:moveTo>
                  <a:lnTo>
                    <a:pt x="373" y="0"/>
                  </a:lnTo>
                  <a:lnTo>
                    <a:pt x="490" y="39"/>
                  </a:lnTo>
                  <a:lnTo>
                    <a:pt x="490" y="430"/>
                  </a:lnTo>
                  <a:lnTo>
                    <a:pt x="373" y="469"/>
                  </a:lnTo>
                  <a:lnTo>
                    <a:pt x="0" y="41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1" name="Freeform 73">
              <a:extLst>
                <a:ext uri="{FF2B5EF4-FFF2-40B4-BE49-F238E27FC236}">
                  <a16:creationId xmlns:a16="http://schemas.microsoft.com/office/drawing/2014/main" id="{BBF85D9E-73FE-4F4A-9E17-096EB8184B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7" y="2890"/>
              <a:ext cx="260" cy="251"/>
            </a:xfrm>
            <a:custGeom>
              <a:avLst/>
              <a:gdLst>
                <a:gd name="T0" fmla="*/ 14 w 521"/>
                <a:gd name="T1" fmla="*/ 39 h 501"/>
                <a:gd name="T2" fmla="*/ 4 w 521"/>
                <a:gd name="T3" fmla="*/ 44 h 501"/>
                <a:gd name="T4" fmla="*/ 0 w 521"/>
                <a:gd name="T5" fmla="*/ 55 h 501"/>
                <a:gd name="T6" fmla="*/ 1 w 521"/>
                <a:gd name="T7" fmla="*/ 432 h 501"/>
                <a:gd name="T8" fmla="*/ 8 w 521"/>
                <a:gd name="T9" fmla="*/ 440 h 501"/>
                <a:gd name="T10" fmla="*/ 385 w 521"/>
                <a:gd name="T11" fmla="*/ 501 h 501"/>
                <a:gd name="T12" fmla="*/ 390 w 521"/>
                <a:gd name="T13" fmla="*/ 501 h 501"/>
                <a:gd name="T14" fmla="*/ 393 w 521"/>
                <a:gd name="T15" fmla="*/ 501 h 501"/>
                <a:gd name="T16" fmla="*/ 515 w 521"/>
                <a:gd name="T17" fmla="*/ 460 h 501"/>
                <a:gd name="T18" fmla="*/ 520 w 521"/>
                <a:gd name="T19" fmla="*/ 450 h 501"/>
                <a:gd name="T20" fmla="*/ 521 w 521"/>
                <a:gd name="T21" fmla="*/ 55 h 501"/>
                <a:gd name="T22" fmla="*/ 519 w 521"/>
                <a:gd name="T23" fmla="*/ 45 h 501"/>
                <a:gd name="T24" fmla="*/ 511 w 521"/>
                <a:gd name="T25" fmla="*/ 39 h 501"/>
                <a:gd name="T26" fmla="*/ 392 w 521"/>
                <a:gd name="T27" fmla="*/ 0 h 501"/>
                <a:gd name="T28" fmla="*/ 389 w 521"/>
                <a:gd name="T29" fmla="*/ 0 h 501"/>
                <a:gd name="T30" fmla="*/ 386 w 521"/>
                <a:gd name="T31" fmla="*/ 32 h 501"/>
                <a:gd name="T32" fmla="*/ 402 w 521"/>
                <a:gd name="T33" fmla="*/ 37 h 501"/>
                <a:gd name="T34" fmla="*/ 434 w 521"/>
                <a:gd name="T35" fmla="*/ 47 h 501"/>
                <a:gd name="T36" fmla="*/ 467 w 521"/>
                <a:gd name="T37" fmla="*/ 59 h 501"/>
                <a:gd name="T38" fmla="*/ 490 w 521"/>
                <a:gd name="T39" fmla="*/ 67 h 501"/>
                <a:gd name="T40" fmla="*/ 490 w 521"/>
                <a:gd name="T41" fmla="*/ 250 h 501"/>
                <a:gd name="T42" fmla="*/ 490 w 521"/>
                <a:gd name="T43" fmla="*/ 434 h 501"/>
                <a:gd name="T44" fmla="*/ 467 w 521"/>
                <a:gd name="T45" fmla="*/ 442 h 501"/>
                <a:gd name="T46" fmla="*/ 435 w 521"/>
                <a:gd name="T47" fmla="*/ 453 h 501"/>
                <a:gd name="T48" fmla="*/ 402 w 521"/>
                <a:gd name="T49" fmla="*/ 463 h 501"/>
                <a:gd name="T50" fmla="*/ 386 w 521"/>
                <a:gd name="T51" fmla="*/ 469 h 501"/>
                <a:gd name="T52" fmla="*/ 370 w 521"/>
                <a:gd name="T53" fmla="*/ 467 h 501"/>
                <a:gd name="T54" fmla="*/ 331 w 521"/>
                <a:gd name="T55" fmla="*/ 460 h 501"/>
                <a:gd name="T56" fmla="*/ 278 w 521"/>
                <a:gd name="T57" fmla="*/ 452 h 501"/>
                <a:gd name="T58" fmla="*/ 216 w 521"/>
                <a:gd name="T59" fmla="*/ 442 h 501"/>
                <a:gd name="T60" fmla="*/ 153 w 521"/>
                <a:gd name="T61" fmla="*/ 432 h 501"/>
                <a:gd name="T62" fmla="*/ 97 w 521"/>
                <a:gd name="T63" fmla="*/ 424 h 501"/>
                <a:gd name="T64" fmla="*/ 54 w 521"/>
                <a:gd name="T65" fmla="*/ 417 h 501"/>
                <a:gd name="T66" fmla="*/ 32 w 521"/>
                <a:gd name="T67" fmla="*/ 414 h 501"/>
                <a:gd name="T68" fmla="*/ 32 w 521"/>
                <a:gd name="T69" fmla="*/ 241 h 501"/>
                <a:gd name="T70" fmla="*/ 32 w 521"/>
                <a:gd name="T71" fmla="*/ 69 h 501"/>
                <a:gd name="T72" fmla="*/ 54 w 521"/>
                <a:gd name="T73" fmla="*/ 67 h 501"/>
                <a:gd name="T74" fmla="*/ 97 w 521"/>
                <a:gd name="T75" fmla="*/ 62 h 501"/>
                <a:gd name="T76" fmla="*/ 153 w 521"/>
                <a:gd name="T77" fmla="*/ 56 h 501"/>
                <a:gd name="T78" fmla="*/ 217 w 521"/>
                <a:gd name="T79" fmla="*/ 49 h 501"/>
                <a:gd name="T80" fmla="*/ 278 w 521"/>
                <a:gd name="T81" fmla="*/ 44 h 501"/>
                <a:gd name="T82" fmla="*/ 332 w 521"/>
                <a:gd name="T83" fmla="*/ 38 h 501"/>
                <a:gd name="T84" fmla="*/ 370 w 521"/>
                <a:gd name="T85" fmla="*/ 33 h 501"/>
                <a:gd name="T86" fmla="*/ 386 w 521"/>
                <a:gd name="T87" fmla="*/ 32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1" h="501">
                  <a:moveTo>
                    <a:pt x="386" y="0"/>
                  </a:moveTo>
                  <a:lnTo>
                    <a:pt x="14" y="39"/>
                  </a:lnTo>
                  <a:lnTo>
                    <a:pt x="8" y="40"/>
                  </a:lnTo>
                  <a:lnTo>
                    <a:pt x="4" y="44"/>
                  </a:lnTo>
                  <a:lnTo>
                    <a:pt x="1" y="49"/>
                  </a:lnTo>
                  <a:lnTo>
                    <a:pt x="0" y="55"/>
                  </a:lnTo>
                  <a:lnTo>
                    <a:pt x="0" y="426"/>
                  </a:lnTo>
                  <a:lnTo>
                    <a:pt x="1" y="432"/>
                  </a:lnTo>
                  <a:lnTo>
                    <a:pt x="4" y="437"/>
                  </a:lnTo>
                  <a:lnTo>
                    <a:pt x="8" y="440"/>
                  </a:lnTo>
                  <a:lnTo>
                    <a:pt x="14" y="442"/>
                  </a:lnTo>
                  <a:lnTo>
                    <a:pt x="385" y="501"/>
                  </a:lnTo>
                  <a:lnTo>
                    <a:pt x="387" y="501"/>
                  </a:lnTo>
                  <a:lnTo>
                    <a:pt x="390" y="501"/>
                  </a:lnTo>
                  <a:lnTo>
                    <a:pt x="391" y="501"/>
                  </a:lnTo>
                  <a:lnTo>
                    <a:pt x="393" y="501"/>
                  </a:lnTo>
                  <a:lnTo>
                    <a:pt x="511" y="462"/>
                  </a:lnTo>
                  <a:lnTo>
                    <a:pt x="515" y="460"/>
                  </a:lnTo>
                  <a:lnTo>
                    <a:pt x="519" y="455"/>
                  </a:lnTo>
                  <a:lnTo>
                    <a:pt x="520" y="450"/>
                  </a:lnTo>
                  <a:lnTo>
                    <a:pt x="521" y="446"/>
                  </a:lnTo>
                  <a:lnTo>
                    <a:pt x="521" y="55"/>
                  </a:lnTo>
                  <a:lnTo>
                    <a:pt x="520" y="50"/>
                  </a:lnTo>
                  <a:lnTo>
                    <a:pt x="519" y="45"/>
                  </a:lnTo>
                  <a:lnTo>
                    <a:pt x="515" y="41"/>
                  </a:lnTo>
                  <a:lnTo>
                    <a:pt x="511" y="39"/>
                  </a:lnTo>
                  <a:lnTo>
                    <a:pt x="393" y="0"/>
                  </a:lnTo>
                  <a:lnTo>
                    <a:pt x="392" y="0"/>
                  </a:lnTo>
                  <a:lnTo>
                    <a:pt x="390" y="0"/>
                  </a:lnTo>
                  <a:lnTo>
                    <a:pt x="389" y="0"/>
                  </a:lnTo>
                  <a:lnTo>
                    <a:pt x="386" y="0"/>
                  </a:lnTo>
                  <a:close/>
                  <a:moveTo>
                    <a:pt x="386" y="32"/>
                  </a:moveTo>
                  <a:lnTo>
                    <a:pt x="392" y="33"/>
                  </a:lnTo>
                  <a:lnTo>
                    <a:pt x="402" y="37"/>
                  </a:lnTo>
                  <a:lnTo>
                    <a:pt x="417" y="42"/>
                  </a:lnTo>
                  <a:lnTo>
                    <a:pt x="434" y="47"/>
                  </a:lnTo>
                  <a:lnTo>
                    <a:pt x="451" y="54"/>
                  </a:lnTo>
                  <a:lnTo>
                    <a:pt x="467" y="59"/>
                  </a:lnTo>
                  <a:lnTo>
                    <a:pt x="481" y="63"/>
                  </a:lnTo>
                  <a:lnTo>
                    <a:pt x="490" y="67"/>
                  </a:lnTo>
                  <a:lnTo>
                    <a:pt x="490" y="130"/>
                  </a:lnTo>
                  <a:lnTo>
                    <a:pt x="490" y="250"/>
                  </a:lnTo>
                  <a:lnTo>
                    <a:pt x="490" y="371"/>
                  </a:lnTo>
                  <a:lnTo>
                    <a:pt x="490" y="434"/>
                  </a:lnTo>
                  <a:lnTo>
                    <a:pt x="481" y="438"/>
                  </a:lnTo>
                  <a:lnTo>
                    <a:pt x="467" y="442"/>
                  </a:lnTo>
                  <a:lnTo>
                    <a:pt x="452" y="448"/>
                  </a:lnTo>
                  <a:lnTo>
                    <a:pt x="435" y="453"/>
                  </a:lnTo>
                  <a:lnTo>
                    <a:pt x="417" y="458"/>
                  </a:lnTo>
                  <a:lnTo>
                    <a:pt x="402" y="463"/>
                  </a:lnTo>
                  <a:lnTo>
                    <a:pt x="392" y="467"/>
                  </a:lnTo>
                  <a:lnTo>
                    <a:pt x="386" y="469"/>
                  </a:lnTo>
                  <a:lnTo>
                    <a:pt x="382" y="468"/>
                  </a:lnTo>
                  <a:lnTo>
                    <a:pt x="370" y="467"/>
                  </a:lnTo>
                  <a:lnTo>
                    <a:pt x="353" y="463"/>
                  </a:lnTo>
                  <a:lnTo>
                    <a:pt x="331" y="460"/>
                  </a:lnTo>
                  <a:lnTo>
                    <a:pt x="306" y="456"/>
                  </a:lnTo>
                  <a:lnTo>
                    <a:pt x="278" y="452"/>
                  </a:lnTo>
                  <a:lnTo>
                    <a:pt x="247" y="447"/>
                  </a:lnTo>
                  <a:lnTo>
                    <a:pt x="216" y="442"/>
                  </a:lnTo>
                  <a:lnTo>
                    <a:pt x="185" y="437"/>
                  </a:lnTo>
                  <a:lnTo>
                    <a:pt x="153" y="432"/>
                  </a:lnTo>
                  <a:lnTo>
                    <a:pt x="123" y="427"/>
                  </a:lnTo>
                  <a:lnTo>
                    <a:pt x="97" y="424"/>
                  </a:lnTo>
                  <a:lnTo>
                    <a:pt x="74" y="419"/>
                  </a:lnTo>
                  <a:lnTo>
                    <a:pt x="54" y="417"/>
                  </a:lnTo>
                  <a:lnTo>
                    <a:pt x="41" y="415"/>
                  </a:lnTo>
                  <a:lnTo>
                    <a:pt x="32" y="414"/>
                  </a:lnTo>
                  <a:lnTo>
                    <a:pt x="32" y="352"/>
                  </a:lnTo>
                  <a:lnTo>
                    <a:pt x="32" y="241"/>
                  </a:lnTo>
                  <a:lnTo>
                    <a:pt x="32" y="130"/>
                  </a:lnTo>
                  <a:lnTo>
                    <a:pt x="32" y="69"/>
                  </a:lnTo>
                  <a:lnTo>
                    <a:pt x="41" y="68"/>
                  </a:lnTo>
                  <a:lnTo>
                    <a:pt x="54" y="67"/>
                  </a:lnTo>
                  <a:lnTo>
                    <a:pt x="74" y="64"/>
                  </a:lnTo>
                  <a:lnTo>
                    <a:pt x="97" y="62"/>
                  </a:lnTo>
                  <a:lnTo>
                    <a:pt x="125" y="60"/>
                  </a:lnTo>
                  <a:lnTo>
                    <a:pt x="153" y="56"/>
                  </a:lnTo>
                  <a:lnTo>
                    <a:pt x="185" y="53"/>
                  </a:lnTo>
                  <a:lnTo>
                    <a:pt x="217" y="49"/>
                  </a:lnTo>
                  <a:lnTo>
                    <a:pt x="248" y="46"/>
                  </a:lnTo>
                  <a:lnTo>
                    <a:pt x="278" y="44"/>
                  </a:lnTo>
                  <a:lnTo>
                    <a:pt x="307" y="40"/>
                  </a:lnTo>
                  <a:lnTo>
                    <a:pt x="332" y="38"/>
                  </a:lnTo>
                  <a:lnTo>
                    <a:pt x="353" y="35"/>
                  </a:lnTo>
                  <a:lnTo>
                    <a:pt x="370" y="33"/>
                  </a:lnTo>
                  <a:lnTo>
                    <a:pt x="382" y="32"/>
                  </a:lnTo>
                  <a:lnTo>
                    <a:pt x="38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2" name="Rectangle 74">
              <a:extLst>
                <a:ext uri="{FF2B5EF4-FFF2-40B4-BE49-F238E27FC236}">
                  <a16:creationId xmlns:a16="http://schemas.microsoft.com/office/drawing/2014/main" id="{035557CC-5702-4BE4-83E5-2BCAE168C7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7" y="2898"/>
              <a:ext cx="8" cy="23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3" name="Freeform 75">
              <a:extLst>
                <a:ext uri="{FF2B5EF4-FFF2-40B4-BE49-F238E27FC236}">
                  <a16:creationId xmlns:a16="http://schemas.microsoft.com/office/drawing/2014/main" id="{5BD3C695-92B4-41BB-BF34-11C57319B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4" y="2928"/>
              <a:ext cx="137" cy="172"/>
            </a:xfrm>
            <a:custGeom>
              <a:avLst/>
              <a:gdLst>
                <a:gd name="T0" fmla="*/ 275 w 275"/>
                <a:gd name="T1" fmla="*/ 320 h 344"/>
                <a:gd name="T2" fmla="*/ 275 w 275"/>
                <a:gd name="T3" fmla="*/ 17 h 344"/>
                <a:gd name="T4" fmla="*/ 271 w 275"/>
                <a:gd name="T5" fmla="*/ 7 h 344"/>
                <a:gd name="T6" fmla="*/ 264 w 275"/>
                <a:gd name="T7" fmla="*/ 1 h 344"/>
                <a:gd name="T8" fmla="*/ 259 w 275"/>
                <a:gd name="T9" fmla="*/ 0 h 344"/>
                <a:gd name="T10" fmla="*/ 255 w 275"/>
                <a:gd name="T11" fmla="*/ 0 h 344"/>
                <a:gd name="T12" fmla="*/ 10 w 275"/>
                <a:gd name="T13" fmla="*/ 17 h 344"/>
                <a:gd name="T14" fmla="*/ 5 w 275"/>
                <a:gd name="T15" fmla="*/ 19 h 344"/>
                <a:gd name="T16" fmla="*/ 2 w 275"/>
                <a:gd name="T17" fmla="*/ 24 h 344"/>
                <a:gd name="T18" fmla="*/ 0 w 275"/>
                <a:gd name="T19" fmla="*/ 27 h 344"/>
                <a:gd name="T20" fmla="*/ 0 w 275"/>
                <a:gd name="T21" fmla="*/ 29 h 344"/>
                <a:gd name="T22" fmla="*/ 0 w 275"/>
                <a:gd name="T23" fmla="*/ 298 h 344"/>
                <a:gd name="T24" fmla="*/ 0 w 275"/>
                <a:gd name="T25" fmla="*/ 301 h 344"/>
                <a:gd name="T26" fmla="*/ 2 w 275"/>
                <a:gd name="T27" fmla="*/ 305 h 344"/>
                <a:gd name="T28" fmla="*/ 5 w 275"/>
                <a:gd name="T29" fmla="*/ 310 h 344"/>
                <a:gd name="T30" fmla="*/ 11 w 275"/>
                <a:gd name="T31" fmla="*/ 313 h 344"/>
                <a:gd name="T32" fmla="*/ 251 w 275"/>
                <a:gd name="T33" fmla="*/ 344 h 344"/>
                <a:gd name="T34" fmla="*/ 254 w 275"/>
                <a:gd name="T35" fmla="*/ 344 h 344"/>
                <a:gd name="T36" fmla="*/ 262 w 275"/>
                <a:gd name="T37" fmla="*/ 341 h 344"/>
                <a:gd name="T38" fmla="*/ 270 w 275"/>
                <a:gd name="T39" fmla="*/ 334 h 344"/>
                <a:gd name="T40" fmla="*/ 275 w 275"/>
                <a:gd name="T41" fmla="*/ 32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5" h="344">
                  <a:moveTo>
                    <a:pt x="275" y="320"/>
                  </a:moveTo>
                  <a:lnTo>
                    <a:pt x="275" y="17"/>
                  </a:lnTo>
                  <a:lnTo>
                    <a:pt x="271" y="7"/>
                  </a:lnTo>
                  <a:lnTo>
                    <a:pt x="264" y="1"/>
                  </a:lnTo>
                  <a:lnTo>
                    <a:pt x="259" y="0"/>
                  </a:lnTo>
                  <a:lnTo>
                    <a:pt x="255" y="0"/>
                  </a:lnTo>
                  <a:lnTo>
                    <a:pt x="10" y="17"/>
                  </a:lnTo>
                  <a:lnTo>
                    <a:pt x="5" y="19"/>
                  </a:lnTo>
                  <a:lnTo>
                    <a:pt x="2" y="24"/>
                  </a:lnTo>
                  <a:lnTo>
                    <a:pt x="0" y="27"/>
                  </a:lnTo>
                  <a:lnTo>
                    <a:pt x="0" y="29"/>
                  </a:lnTo>
                  <a:lnTo>
                    <a:pt x="0" y="298"/>
                  </a:lnTo>
                  <a:lnTo>
                    <a:pt x="0" y="301"/>
                  </a:lnTo>
                  <a:lnTo>
                    <a:pt x="2" y="305"/>
                  </a:lnTo>
                  <a:lnTo>
                    <a:pt x="5" y="310"/>
                  </a:lnTo>
                  <a:lnTo>
                    <a:pt x="11" y="313"/>
                  </a:lnTo>
                  <a:lnTo>
                    <a:pt x="251" y="344"/>
                  </a:lnTo>
                  <a:lnTo>
                    <a:pt x="254" y="344"/>
                  </a:lnTo>
                  <a:lnTo>
                    <a:pt x="262" y="341"/>
                  </a:lnTo>
                  <a:lnTo>
                    <a:pt x="270" y="334"/>
                  </a:lnTo>
                  <a:lnTo>
                    <a:pt x="275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4" name="Freeform 76">
              <a:extLst>
                <a:ext uri="{FF2B5EF4-FFF2-40B4-BE49-F238E27FC236}">
                  <a16:creationId xmlns:a16="http://schemas.microsoft.com/office/drawing/2014/main" id="{1DF38A61-EC26-451B-AED2-BD3C8840CE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941"/>
              <a:ext cx="123" cy="156"/>
            </a:xfrm>
            <a:custGeom>
              <a:avLst/>
              <a:gdLst>
                <a:gd name="T0" fmla="*/ 245 w 245"/>
                <a:gd name="T1" fmla="*/ 292 h 313"/>
                <a:gd name="T2" fmla="*/ 245 w 245"/>
                <a:gd name="T3" fmla="*/ 16 h 313"/>
                <a:gd name="T4" fmla="*/ 242 w 245"/>
                <a:gd name="T5" fmla="*/ 6 h 313"/>
                <a:gd name="T6" fmla="*/ 236 w 245"/>
                <a:gd name="T7" fmla="*/ 1 h 313"/>
                <a:gd name="T8" fmla="*/ 230 w 245"/>
                <a:gd name="T9" fmla="*/ 0 h 313"/>
                <a:gd name="T10" fmla="*/ 228 w 245"/>
                <a:gd name="T11" fmla="*/ 0 h 313"/>
                <a:gd name="T12" fmla="*/ 8 w 245"/>
                <a:gd name="T13" fmla="*/ 16 h 313"/>
                <a:gd name="T14" fmla="*/ 3 w 245"/>
                <a:gd name="T15" fmla="*/ 19 h 313"/>
                <a:gd name="T16" fmla="*/ 1 w 245"/>
                <a:gd name="T17" fmla="*/ 22 h 313"/>
                <a:gd name="T18" fmla="*/ 0 w 245"/>
                <a:gd name="T19" fmla="*/ 26 h 313"/>
                <a:gd name="T20" fmla="*/ 0 w 245"/>
                <a:gd name="T21" fmla="*/ 27 h 313"/>
                <a:gd name="T22" fmla="*/ 0 w 245"/>
                <a:gd name="T23" fmla="*/ 271 h 313"/>
                <a:gd name="T24" fmla="*/ 0 w 245"/>
                <a:gd name="T25" fmla="*/ 272 h 313"/>
                <a:gd name="T26" fmla="*/ 1 w 245"/>
                <a:gd name="T27" fmla="*/ 277 h 313"/>
                <a:gd name="T28" fmla="*/ 3 w 245"/>
                <a:gd name="T29" fmla="*/ 280 h 313"/>
                <a:gd name="T30" fmla="*/ 9 w 245"/>
                <a:gd name="T31" fmla="*/ 284 h 313"/>
                <a:gd name="T32" fmla="*/ 223 w 245"/>
                <a:gd name="T33" fmla="*/ 313 h 313"/>
                <a:gd name="T34" fmla="*/ 227 w 245"/>
                <a:gd name="T35" fmla="*/ 313 h 313"/>
                <a:gd name="T36" fmla="*/ 234 w 245"/>
                <a:gd name="T37" fmla="*/ 310 h 313"/>
                <a:gd name="T38" fmla="*/ 242 w 245"/>
                <a:gd name="T39" fmla="*/ 303 h 313"/>
                <a:gd name="T40" fmla="*/ 245 w 245"/>
                <a:gd name="T41" fmla="*/ 29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5" h="313">
                  <a:moveTo>
                    <a:pt x="245" y="292"/>
                  </a:moveTo>
                  <a:lnTo>
                    <a:pt x="245" y="16"/>
                  </a:lnTo>
                  <a:lnTo>
                    <a:pt x="242" y="6"/>
                  </a:lnTo>
                  <a:lnTo>
                    <a:pt x="236" y="1"/>
                  </a:lnTo>
                  <a:lnTo>
                    <a:pt x="230" y="0"/>
                  </a:lnTo>
                  <a:lnTo>
                    <a:pt x="228" y="0"/>
                  </a:lnTo>
                  <a:lnTo>
                    <a:pt x="8" y="16"/>
                  </a:lnTo>
                  <a:lnTo>
                    <a:pt x="3" y="19"/>
                  </a:lnTo>
                  <a:lnTo>
                    <a:pt x="1" y="22"/>
                  </a:lnTo>
                  <a:lnTo>
                    <a:pt x="0" y="26"/>
                  </a:lnTo>
                  <a:lnTo>
                    <a:pt x="0" y="27"/>
                  </a:lnTo>
                  <a:lnTo>
                    <a:pt x="0" y="271"/>
                  </a:lnTo>
                  <a:lnTo>
                    <a:pt x="0" y="272"/>
                  </a:lnTo>
                  <a:lnTo>
                    <a:pt x="1" y="277"/>
                  </a:lnTo>
                  <a:lnTo>
                    <a:pt x="3" y="280"/>
                  </a:lnTo>
                  <a:lnTo>
                    <a:pt x="9" y="284"/>
                  </a:lnTo>
                  <a:lnTo>
                    <a:pt x="223" y="313"/>
                  </a:lnTo>
                  <a:lnTo>
                    <a:pt x="227" y="313"/>
                  </a:lnTo>
                  <a:lnTo>
                    <a:pt x="234" y="310"/>
                  </a:lnTo>
                  <a:lnTo>
                    <a:pt x="242" y="303"/>
                  </a:lnTo>
                  <a:lnTo>
                    <a:pt x="245" y="292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5" name="Freeform 77">
              <a:extLst>
                <a:ext uri="{FF2B5EF4-FFF2-40B4-BE49-F238E27FC236}">
                  <a16:creationId xmlns:a16="http://schemas.microsoft.com/office/drawing/2014/main" id="{AE5A8FFF-0D18-4CBC-BBE4-05065E63A9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0" y="2924"/>
              <a:ext cx="145" cy="180"/>
            </a:xfrm>
            <a:custGeom>
              <a:avLst/>
              <a:gdLst>
                <a:gd name="T0" fmla="*/ 260 w 291"/>
                <a:gd name="T1" fmla="*/ 0 h 361"/>
                <a:gd name="T2" fmla="*/ 239 w 291"/>
                <a:gd name="T3" fmla="*/ 1 h 361"/>
                <a:gd name="T4" fmla="*/ 206 w 291"/>
                <a:gd name="T5" fmla="*/ 3 h 361"/>
                <a:gd name="T6" fmla="*/ 162 w 291"/>
                <a:gd name="T7" fmla="*/ 7 h 361"/>
                <a:gd name="T8" fmla="*/ 117 w 291"/>
                <a:gd name="T9" fmla="*/ 10 h 361"/>
                <a:gd name="T10" fmla="*/ 73 w 291"/>
                <a:gd name="T11" fmla="*/ 14 h 361"/>
                <a:gd name="T12" fmla="*/ 40 w 291"/>
                <a:gd name="T13" fmla="*/ 16 h 361"/>
                <a:gd name="T14" fmla="*/ 19 w 291"/>
                <a:gd name="T15" fmla="*/ 17 h 361"/>
                <a:gd name="T16" fmla="*/ 17 w 291"/>
                <a:gd name="T17" fmla="*/ 17 h 361"/>
                <a:gd name="T18" fmla="*/ 15 w 291"/>
                <a:gd name="T19" fmla="*/ 17 h 361"/>
                <a:gd name="T20" fmla="*/ 8 w 291"/>
                <a:gd name="T21" fmla="*/ 20 h 361"/>
                <a:gd name="T22" fmla="*/ 2 w 291"/>
                <a:gd name="T23" fmla="*/ 31 h 361"/>
                <a:gd name="T24" fmla="*/ 0 w 291"/>
                <a:gd name="T25" fmla="*/ 306 h 361"/>
                <a:gd name="T26" fmla="*/ 4 w 291"/>
                <a:gd name="T27" fmla="*/ 319 h 361"/>
                <a:gd name="T28" fmla="*/ 17 w 291"/>
                <a:gd name="T29" fmla="*/ 329 h 361"/>
                <a:gd name="T30" fmla="*/ 27 w 291"/>
                <a:gd name="T31" fmla="*/ 331 h 361"/>
                <a:gd name="T32" fmla="*/ 55 w 291"/>
                <a:gd name="T33" fmla="*/ 334 h 361"/>
                <a:gd name="T34" fmla="*/ 94 w 291"/>
                <a:gd name="T35" fmla="*/ 340 h 361"/>
                <a:gd name="T36" fmla="*/ 138 w 291"/>
                <a:gd name="T37" fmla="*/ 344 h 361"/>
                <a:gd name="T38" fmla="*/ 181 w 291"/>
                <a:gd name="T39" fmla="*/ 350 h 361"/>
                <a:gd name="T40" fmla="*/ 219 w 291"/>
                <a:gd name="T41" fmla="*/ 356 h 361"/>
                <a:gd name="T42" fmla="*/ 247 w 291"/>
                <a:gd name="T43" fmla="*/ 359 h 361"/>
                <a:gd name="T44" fmla="*/ 257 w 291"/>
                <a:gd name="T45" fmla="*/ 361 h 361"/>
                <a:gd name="T46" fmla="*/ 259 w 291"/>
                <a:gd name="T47" fmla="*/ 361 h 361"/>
                <a:gd name="T48" fmla="*/ 259 w 291"/>
                <a:gd name="T49" fmla="*/ 361 h 361"/>
                <a:gd name="T50" fmla="*/ 279 w 291"/>
                <a:gd name="T51" fmla="*/ 354 h 361"/>
                <a:gd name="T52" fmla="*/ 291 w 291"/>
                <a:gd name="T53" fmla="*/ 329 h 361"/>
                <a:gd name="T54" fmla="*/ 291 w 291"/>
                <a:gd name="T55" fmla="*/ 177 h 361"/>
                <a:gd name="T56" fmla="*/ 291 w 291"/>
                <a:gd name="T57" fmla="*/ 25 h 361"/>
                <a:gd name="T58" fmla="*/ 287 w 291"/>
                <a:gd name="T59" fmla="*/ 12 h 361"/>
                <a:gd name="T60" fmla="*/ 282 w 291"/>
                <a:gd name="T61" fmla="*/ 7 h 361"/>
                <a:gd name="T62" fmla="*/ 269 w 291"/>
                <a:gd name="T63" fmla="*/ 0 h 361"/>
                <a:gd name="T64" fmla="*/ 262 w 291"/>
                <a:gd name="T65" fmla="*/ 0 h 361"/>
                <a:gd name="T66" fmla="*/ 267 w 291"/>
                <a:gd name="T67" fmla="*/ 16 h 361"/>
                <a:gd name="T68" fmla="*/ 274 w 291"/>
                <a:gd name="T69" fmla="*/ 20 h 361"/>
                <a:gd name="T70" fmla="*/ 275 w 291"/>
                <a:gd name="T71" fmla="*/ 72 h 361"/>
                <a:gd name="T72" fmla="*/ 275 w 291"/>
                <a:gd name="T73" fmla="*/ 281 h 361"/>
                <a:gd name="T74" fmla="*/ 272 w 291"/>
                <a:gd name="T75" fmla="*/ 337 h 361"/>
                <a:gd name="T76" fmla="*/ 263 w 291"/>
                <a:gd name="T77" fmla="*/ 344 h 361"/>
                <a:gd name="T78" fmla="*/ 255 w 291"/>
                <a:gd name="T79" fmla="*/ 344 h 361"/>
                <a:gd name="T80" fmla="*/ 236 w 291"/>
                <a:gd name="T81" fmla="*/ 342 h 361"/>
                <a:gd name="T82" fmla="*/ 202 w 291"/>
                <a:gd name="T83" fmla="*/ 337 h 361"/>
                <a:gd name="T84" fmla="*/ 161 w 291"/>
                <a:gd name="T85" fmla="*/ 332 h 361"/>
                <a:gd name="T86" fmla="*/ 116 w 291"/>
                <a:gd name="T87" fmla="*/ 326 h 361"/>
                <a:gd name="T88" fmla="*/ 74 w 291"/>
                <a:gd name="T89" fmla="*/ 320 h 361"/>
                <a:gd name="T90" fmla="*/ 41 w 291"/>
                <a:gd name="T91" fmla="*/ 316 h 361"/>
                <a:gd name="T92" fmla="*/ 21 w 291"/>
                <a:gd name="T93" fmla="*/ 313 h 361"/>
                <a:gd name="T94" fmla="*/ 18 w 291"/>
                <a:gd name="T95" fmla="*/ 312 h 361"/>
                <a:gd name="T96" fmla="*/ 17 w 291"/>
                <a:gd name="T97" fmla="*/ 307 h 361"/>
                <a:gd name="T98" fmla="*/ 17 w 291"/>
                <a:gd name="T99" fmla="*/ 265 h 361"/>
                <a:gd name="T100" fmla="*/ 17 w 291"/>
                <a:gd name="T101" fmla="*/ 79 h 361"/>
                <a:gd name="T102" fmla="*/ 17 w 291"/>
                <a:gd name="T103" fmla="*/ 37 h 361"/>
                <a:gd name="T104" fmla="*/ 18 w 291"/>
                <a:gd name="T105" fmla="*/ 34 h 361"/>
                <a:gd name="T106" fmla="*/ 23 w 291"/>
                <a:gd name="T107" fmla="*/ 33 h 361"/>
                <a:gd name="T108" fmla="*/ 43 w 291"/>
                <a:gd name="T109" fmla="*/ 32 h 361"/>
                <a:gd name="T110" fmla="*/ 78 w 291"/>
                <a:gd name="T111" fmla="*/ 30 h 361"/>
                <a:gd name="T112" fmla="*/ 120 w 291"/>
                <a:gd name="T113" fmla="*/ 26 h 361"/>
                <a:gd name="T114" fmla="*/ 165 w 291"/>
                <a:gd name="T115" fmla="*/ 23 h 361"/>
                <a:gd name="T116" fmla="*/ 207 w 291"/>
                <a:gd name="T117" fmla="*/ 19 h 361"/>
                <a:gd name="T118" fmla="*/ 241 w 291"/>
                <a:gd name="T119" fmla="*/ 17 h 361"/>
                <a:gd name="T120" fmla="*/ 261 w 291"/>
                <a:gd name="T121" fmla="*/ 16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" h="361">
                  <a:moveTo>
                    <a:pt x="262" y="0"/>
                  </a:moveTo>
                  <a:lnTo>
                    <a:pt x="260" y="0"/>
                  </a:lnTo>
                  <a:lnTo>
                    <a:pt x="252" y="1"/>
                  </a:lnTo>
                  <a:lnTo>
                    <a:pt x="239" y="1"/>
                  </a:lnTo>
                  <a:lnTo>
                    <a:pt x="224" y="2"/>
                  </a:lnTo>
                  <a:lnTo>
                    <a:pt x="206" y="3"/>
                  </a:lnTo>
                  <a:lnTo>
                    <a:pt x="185" y="6"/>
                  </a:lnTo>
                  <a:lnTo>
                    <a:pt x="162" y="7"/>
                  </a:lnTo>
                  <a:lnTo>
                    <a:pt x="140" y="8"/>
                  </a:lnTo>
                  <a:lnTo>
                    <a:pt x="117" y="10"/>
                  </a:lnTo>
                  <a:lnTo>
                    <a:pt x="94" y="11"/>
                  </a:lnTo>
                  <a:lnTo>
                    <a:pt x="73" y="14"/>
                  </a:lnTo>
                  <a:lnTo>
                    <a:pt x="55" y="15"/>
                  </a:lnTo>
                  <a:lnTo>
                    <a:pt x="40" y="16"/>
                  </a:lnTo>
                  <a:lnTo>
                    <a:pt x="27" y="16"/>
                  </a:lnTo>
                  <a:lnTo>
                    <a:pt x="19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8" y="20"/>
                  </a:lnTo>
                  <a:lnTo>
                    <a:pt x="4" y="25"/>
                  </a:lnTo>
                  <a:lnTo>
                    <a:pt x="2" y="31"/>
                  </a:lnTo>
                  <a:lnTo>
                    <a:pt x="0" y="35"/>
                  </a:lnTo>
                  <a:lnTo>
                    <a:pt x="0" y="306"/>
                  </a:lnTo>
                  <a:lnTo>
                    <a:pt x="2" y="312"/>
                  </a:lnTo>
                  <a:lnTo>
                    <a:pt x="4" y="319"/>
                  </a:lnTo>
                  <a:lnTo>
                    <a:pt x="8" y="325"/>
                  </a:lnTo>
                  <a:lnTo>
                    <a:pt x="17" y="329"/>
                  </a:lnTo>
                  <a:lnTo>
                    <a:pt x="20" y="329"/>
                  </a:lnTo>
                  <a:lnTo>
                    <a:pt x="27" y="331"/>
                  </a:lnTo>
                  <a:lnTo>
                    <a:pt x="40" y="332"/>
                  </a:lnTo>
                  <a:lnTo>
                    <a:pt x="55" y="334"/>
                  </a:lnTo>
                  <a:lnTo>
                    <a:pt x="73" y="336"/>
                  </a:lnTo>
                  <a:lnTo>
                    <a:pt x="94" y="340"/>
                  </a:lnTo>
                  <a:lnTo>
                    <a:pt x="115" y="342"/>
                  </a:lnTo>
                  <a:lnTo>
                    <a:pt x="138" y="344"/>
                  </a:lnTo>
                  <a:lnTo>
                    <a:pt x="159" y="348"/>
                  </a:lnTo>
                  <a:lnTo>
                    <a:pt x="181" y="350"/>
                  </a:lnTo>
                  <a:lnTo>
                    <a:pt x="202" y="354"/>
                  </a:lnTo>
                  <a:lnTo>
                    <a:pt x="219" y="356"/>
                  </a:lnTo>
                  <a:lnTo>
                    <a:pt x="236" y="358"/>
                  </a:lnTo>
                  <a:lnTo>
                    <a:pt x="247" y="359"/>
                  </a:lnTo>
                  <a:lnTo>
                    <a:pt x="255" y="361"/>
                  </a:lnTo>
                  <a:lnTo>
                    <a:pt x="257" y="361"/>
                  </a:lnTo>
                  <a:lnTo>
                    <a:pt x="257" y="361"/>
                  </a:lnTo>
                  <a:lnTo>
                    <a:pt x="259" y="361"/>
                  </a:lnTo>
                  <a:lnTo>
                    <a:pt x="259" y="361"/>
                  </a:lnTo>
                  <a:lnTo>
                    <a:pt x="259" y="361"/>
                  </a:lnTo>
                  <a:lnTo>
                    <a:pt x="269" y="359"/>
                  </a:lnTo>
                  <a:lnTo>
                    <a:pt x="279" y="354"/>
                  </a:lnTo>
                  <a:lnTo>
                    <a:pt x="287" y="344"/>
                  </a:lnTo>
                  <a:lnTo>
                    <a:pt x="291" y="329"/>
                  </a:lnTo>
                  <a:lnTo>
                    <a:pt x="291" y="282"/>
                  </a:lnTo>
                  <a:lnTo>
                    <a:pt x="291" y="177"/>
                  </a:lnTo>
                  <a:lnTo>
                    <a:pt x="291" y="72"/>
                  </a:lnTo>
                  <a:lnTo>
                    <a:pt x="291" y="25"/>
                  </a:lnTo>
                  <a:lnTo>
                    <a:pt x="290" y="18"/>
                  </a:lnTo>
                  <a:lnTo>
                    <a:pt x="287" y="12"/>
                  </a:lnTo>
                  <a:lnTo>
                    <a:pt x="284" y="9"/>
                  </a:lnTo>
                  <a:lnTo>
                    <a:pt x="282" y="7"/>
                  </a:lnTo>
                  <a:lnTo>
                    <a:pt x="276" y="2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62" y="0"/>
                  </a:lnTo>
                  <a:close/>
                  <a:moveTo>
                    <a:pt x="263" y="16"/>
                  </a:moveTo>
                  <a:lnTo>
                    <a:pt x="267" y="16"/>
                  </a:lnTo>
                  <a:lnTo>
                    <a:pt x="270" y="17"/>
                  </a:lnTo>
                  <a:lnTo>
                    <a:pt x="274" y="20"/>
                  </a:lnTo>
                  <a:lnTo>
                    <a:pt x="275" y="25"/>
                  </a:lnTo>
                  <a:lnTo>
                    <a:pt x="275" y="72"/>
                  </a:lnTo>
                  <a:lnTo>
                    <a:pt x="275" y="176"/>
                  </a:lnTo>
                  <a:lnTo>
                    <a:pt x="275" y="281"/>
                  </a:lnTo>
                  <a:lnTo>
                    <a:pt x="275" y="328"/>
                  </a:lnTo>
                  <a:lnTo>
                    <a:pt x="272" y="337"/>
                  </a:lnTo>
                  <a:lnTo>
                    <a:pt x="268" y="342"/>
                  </a:lnTo>
                  <a:lnTo>
                    <a:pt x="263" y="344"/>
                  </a:lnTo>
                  <a:lnTo>
                    <a:pt x="259" y="344"/>
                  </a:lnTo>
                  <a:lnTo>
                    <a:pt x="255" y="344"/>
                  </a:lnTo>
                  <a:lnTo>
                    <a:pt x="248" y="343"/>
                  </a:lnTo>
                  <a:lnTo>
                    <a:pt x="236" y="342"/>
                  </a:lnTo>
                  <a:lnTo>
                    <a:pt x="221" y="340"/>
                  </a:lnTo>
                  <a:lnTo>
                    <a:pt x="202" y="337"/>
                  </a:lnTo>
                  <a:lnTo>
                    <a:pt x="183" y="334"/>
                  </a:lnTo>
                  <a:lnTo>
                    <a:pt x="161" y="332"/>
                  </a:lnTo>
                  <a:lnTo>
                    <a:pt x="139" y="328"/>
                  </a:lnTo>
                  <a:lnTo>
                    <a:pt x="116" y="326"/>
                  </a:lnTo>
                  <a:lnTo>
                    <a:pt x="95" y="324"/>
                  </a:lnTo>
                  <a:lnTo>
                    <a:pt x="74" y="320"/>
                  </a:lnTo>
                  <a:lnTo>
                    <a:pt x="56" y="318"/>
                  </a:lnTo>
                  <a:lnTo>
                    <a:pt x="41" y="316"/>
                  </a:lnTo>
                  <a:lnTo>
                    <a:pt x="29" y="314"/>
                  </a:lnTo>
                  <a:lnTo>
                    <a:pt x="21" y="313"/>
                  </a:lnTo>
                  <a:lnTo>
                    <a:pt x="19" y="313"/>
                  </a:lnTo>
                  <a:lnTo>
                    <a:pt x="18" y="312"/>
                  </a:lnTo>
                  <a:lnTo>
                    <a:pt x="17" y="310"/>
                  </a:lnTo>
                  <a:lnTo>
                    <a:pt x="17" y="307"/>
                  </a:lnTo>
                  <a:lnTo>
                    <a:pt x="17" y="306"/>
                  </a:lnTo>
                  <a:lnTo>
                    <a:pt x="17" y="265"/>
                  </a:lnTo>
                  <a:lnTo>
                    <a:pt x="17" y="173"/>
                  </a:lnTo>
                  <a:lnTo>
                    <a:pt x="17" y="79"/>
                  </a:lnTo>
                  <a:lnTo>
                    <a:pt x="17" y="37"/>
                  </a:lnTo>
                  <a:lnTo>
                    <a:pt x="17" y="37"/>
                  </a:lnTo>
                  <a:lnTo>
                    <a:pt x="17" y="35"/>
                  </a:lnTo>
                  <a:lnTo>
                    <a:pt x="18" y="34"/>
                  </a:lnTo>
                  <a:lnTo>
                    <a:pt x="20" y="33"/>
                  </a:lnTo>
                  <a:lnTo>
                    <a:pt x="23" y="33"/>
                  </a:lnTo>
                  <a:lnTo>
                    <a:pt x="32" y="32"/>
                  </a:lnTo>
                  <a:lnTo>
                    <a:pt x="43" y="32"/>
                  </a:lnTo>
                  <a:lnTo>
                    <a:pt x="59" y="31"/>
                  </a:lnTo>
                  <a:lnTo>
                    <a:pt x="78" y="30"/>
                  </a:lnTo>
                  <a:lnTo>
                    <a:pt x="98" y="27"/>
                  </a:lnTo>
                  <a:lnTo>
                    <a:pt x="120" y="26"/>
                  </a:lnTo>
                  <a:lnTo>
                    <a:pt x="142" y="24"/>
                  </a:lnTo>
                  <a:lnTo>
                    <a:pt x="165" y="23"/>
                  </a:lnTo>
                  <a:lnTo>
                    <a:pt x="187" y="22"/>
                  </a:lnTo>
                  <a:lnTo>
                    <a:pt x="207" y="19"/>
                  </a:lnTo>
                  <a:lnTo>
                    <a:pt x="225" y="18"/>
                  </a:lnTo>
                  <a:lnTo>
                    <a:pt x="241" y="17"/>
                  </a:lnTo>
                  <a:lnTo>
                    <a:pt x="253" y="17"/>
                  </a:lnTo>
                  <a:lnTo>
                    <a:pt x="261" y="16"/>
                  </a:lnTo>
                  <a:lnTo>
                    <a:pt x="26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6" name="Freeform 78">
              <a:extLst>
                <a:ext uri="{FF2B5EF4-FFF2-40B4-BE49-F238E27FC236}">
                  <a16:creationId xmlns:a16="http://schemas.microsoft.com/office/drawing/2014/main" id="{7F9A1AD5-6DA2-4984-B055-E0F95499DF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8" y="3164"/>
              <a:ext cx="231" cy="153"/>
            </a:xfrm>
            <a:custGeom>
              <a:avLst/>
              <a:gdLst>
                <a:gd name="T0" fmla="*/ 7 w 462"/>
                <a:gd name="T1" fmla="*/ 81 h 306"/>
                <a:gd name="T2" fmla="*/ 2 w 462"/>
                <a:gd name="T3" fmla="*/ 87 h 306"/>
                <a:gd name="T4" fmla="*/ 0 w 462"/>
                <a:gd name="T5" fmla="*/ 94 h 306"/>
                <a:gd name="T6" fmla="*/ 0 w 462"/>
                <a:gd name="T7" fmla="*/ 138 h 306"/>
                <a:gd name="T8" fmla="*/ 3 w 462"/>
                <a:gd name="T9" fmla="*/ 144 h 306"/>
                <a:gd name="T10" fmla="*/ 261 w 462"/>
                <a:gd name="T11" fmla="*/ 304 h 306"/>
                <a:gd name="T12" fmla="*/ 270 w 462"/>
                <a:gd name="T13" fmla="*/ 306 h 306"/>
                <a:gd name="T14" fmla="*/ 279 w 462"/>
                <a:gd name="T15" fmla="*/ 304 h 306"/>
                <a:gd name="T16" fmla="*/ 458 w 462"/>
                <a:gd name="T17" fmla="*/ 184 h 306"/>
                <a:gd name="T18" fmla="*/ 462 w 462"/>
                <a:gd name="T19" fmla="*/ 177 h 306"/>
                <a:gd name="T20" fmla="*/ 462 w 462"/>
                <a:gd name="T21" fmla="*/ 113 h 306"/>
                <a:gd name="T22" fmla="*/ 459 w 462"/>
                <a:gd name="T23" fmla="*/ 104 h 306"/>
                <a:gd name="T24" fmla="*/ 451 w 462"/>
                <a:gd name="T25" fmla="*/ 98 h 306"/>
                <a:gd name="T26" fmla="*/ 134 w 462"/>
                <a:gd name="T27" fmla="*/ 0 h 306"/>
                <a:gd name="T28" fmla="*/ 128 w 462"/>
                <a:gd name="T29" fmla="*/ 2 h 306"/>
                <a:gd name="T30" fmla="*/ 136 w 462"/>
                <a:gd name="T31" fmla="*/ 34 h 306"/>
                <a:gd name="T32" fmla="*/ 151 w 462"/>
                <a:gd name="T33" fmla="*/ 38 h 306"/>
                <a:gd name="T34" fmla="*/ 184 w 462"/>
                <a:gd name="T35" fmla="*/ 49 h 306"/>
                <a:gd name="T36" fmla="*/ 229 w 462"/>
                <a:gd name="T37" fmla="*/ 63 h 306"/>
                <a:gd name="T38" fmla="*/ 280 w 462"/>
                <a:gd name="T39" fmla="*/ 79 h 306"/>
                <a:gd name="T40" fmla="*/ 332 w 462"/>
                <a:gd name="T41" fmla="*/ 95 h 306"/>
                <a:gd name="T42" fmla="*/ 378 w 462"/>
                <a:gd name="T43" fmla="*/ 109 h 306"/>
                <a:gd name="T44" fmla="*/ 412 w 462"/>
                <a:gd name="T45" fmla="*/ 120 h 306"/>
                <a:gd name="T46" fmla="*/ 431 w 462"/>
                <a:gd name="T47" fmla="*/ 126 h 306"/>
                <a:gd name="T48" fmla="*/ 431 w 462"/>
                <a:gd name="T49" fmla="*/ 146 h 306"/>
                <a:gd name="T50" fmla="*/ 431 w 462"/>
                <a:gd name="T51" fmla="*/ 164 h 306"/>
                <a:gd name="T52" fmla="*/ 402 w 462"/>
                <a:gd name="T53" fmla="*/ 182 h 306"/>
                <a:gd name="T54" fmla="*/ 351 w 462"/>
                <a:gd name="T55" fmla="*/ 217 h 306"/>
                <a:gd name="T56" fmla="*/ 299 w 462"/>
                <a:gd name="T57" fmla="*/ 252 h 306"/>
                <a:gd name="T58" fmla="*/ 269 w 462"/>
                <a:gd name="T59" fmla="*/ 271 h 306"/>
                <a:gd name="T60" fmla="*/ 255 w 462"/>
                <a:gd name="T61" fmla="*/ 262 h 306"/>
                <a:gd name="T62" fmla="*/ 228 w 462"/>
                <a:gd name="T63" fmla="*/ 245 h 306"/>
                <a:gd name="T64" fmla="*/ 191 w 462"/>
                <a:gd name="T65" fmla="*/ 223 h 306"/>
                <a:gd name="T66" fmla="*/ 151 w 462"/>
                <a:gd name="T67" fmla="*/ 197 h 306"/>
                <a:gd name="T68" fmla="*/ 109 w 462"/>
                <a:gd name="T69" fmla="*/ 172 h 306"/>
                <a:gd name="T70" fmla="*/ 72 w 462"/>
                <a:gd name="T71" fmla="*/ 150 h 306"/>
                <a:gd name="T72" fmla="*/ 46 w 462"/>
                <a:gd name="T73" fmla="*/ 133 h 306"/>
                <a:gd name="T74" fmla="*/ 32 w 462"/>
                <a:gd name="T75" fmla="*/ 125 h 306"/>
                <a:gd name="T76" fmla="*/ 32 w 462"/>
                <a:gd name="T77" fmla="*/ 113 h 306"/>
                <a:gd name="T78" fmla="*/ 32 w 462"/>
                <a:gd name="T79" fmla="*/ 103 h 306"/>
                <a:gd name="T80" fmla="*/ 51 w 462"/>
                <a:gd name="T81" fmla="*/ 90 h 306"/>
                <a:gd name="T82" fmla="*/ 84 w 462"/>
                <a:gd name="T83" fmla="*/ 68 h 306"/>
                <a:gd name="T84" fmla="*/ 117 w 462"/>
                <a:gd name="T85" fmla="*/ 46 h 306"/>
                <a:gd name="T86" fmla="*/ 136 w 462"/>
                <a:gd name="T87" fmla="*/ 3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2" h="306">
                  <a:moveTo>
                    <a:pt x="124" y="3"/>
                  </a:moveTo>
                  <a:lnTo>
                    <a:pt x="7" y="81"/>
                  </a:lnTo>
                  <a:lnTo>
                    <a:pt x="3" y="83"/>
                  </a:lnTo>
                  <a:lnTo>
                    <a:pt x="2" y="87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0" y="133"/>
                  </a:lnTo>
                  <a:lnTo>
                    <a:pt x="0" y="138"/>
                  </a:lnTo>
                  <a:lnTo>
                    <a:pt x="2" y="141"/>
                  </a:lnTo>
                  <a:lnTo>
                    <a:pt x="3" y="144"/>
                  </a:lnTo>
                  <a:lnTo>
                    <a:pt x="7" y="147"/>
                  </a:lnTo>
                  <a:lnTo>
                    <a:pt x="261" y="304"/>
                  </a:lnTo>
                  <a:lnTo>
                    <a:pt x="266" y="306"/>
                  </a:lnTo>
                  <a:lnTo>
                    <a:pt x="270" y="306"/>
                  </a:lnTo>
                  <a:lnTo>
                    <a:pt x="275" y="306"/>
                  </a:lnTo>
                  <a:lnTo>
                    <a:pt x="279" y="304"/>
                  </a:lnTo>
                  <a:lnTo>
                    <a:pt x="455" y="186"/>
                  </a:lnTo>
                  <a:lnTo>
                    <a:pt x="458" y="184"/>
                  </a:lnTo>
                  <a:lnTo>
                    <a:pt x="461" y="180"/>
                  </a:lnTo>
                  <a:lnTo>
                    <a:pt x="462" y="177"/>
                  </a:lnTo>
                  <a:lnTo>
                    <a:pt x="462" y="172"/>
                  </a:lnTo>
                  <a:lnTo>
                    <a:pt x="462" y="113"/>
                  </a:lnTo>
                  <a:lnTo>
                    <a:pt x="461" y="109"/>
                  </a:lnTo>
                  <a:lnTo>
                    <a:pt x="459" y="104"/>
                  </a:lnTo>
                  <a:lnTo>
                    <a:pt x="456" y="101"/>
                  </a:lnTo>
                  <a:lnTo>
                    <a:pt x="451" y="98"/>
                  </a:lnTo>
                  <a:lnTo>
                    <a:pt x="138" y="0"/>
                  </a:lnTo>
                  <a:lnTo>
                    <a:pt x="134" y="0"/>
                  </a:lnTo>
                  <a:lnTo>
                    <a:pt x="131" y="0"/>
                  </a:lnTo>
                  <a:lnTo>
                    <a:pt x="128" y="2"/>
                  </a:lnTo>
                  <a:lnTo>
                    <a:pt x="124" y="3"/>
                  </a:lnTo>
                  <a:close/>
                  <a:moveTo>
                    <a:pt x="136" y="34"/>
                  </a:moveTo>
                  <a:lnTo>
                    <a:pt x="140" y="35"/>
                  </a:lnTo>
                  <a:lnTo>
                    <a:pt x="151" y="38"/>
                  </a:lnTo>
                  <a:lnTo>
                    <a:pt x="166" y="43"/>
                  </a:lnTo>
                  <a:lnTo>
                    <a:pt x="184" y="49"/>
                  </a:lnTo>
                  <a:lnTo>
                    <a:pt x="206" y="56"/>
                  </a:lnTo>
                  <a:lnTo>
                    <a:pt x="229" y="63"/>
                  </a:lnTo>
                  <a:lnTo>
                    <a:pt x="254" y="71"/>
                  </a:lnTo>
                  <a:lnTo>
                    <a:pt x="280" y="79"/>
                  </a:lnTo>
                  <a:lnTo>
                    <a:pt x="306" y="87"/>
                  </a:lnTo>
                  <a:lnTo>
                    <a:pt x="332" y="95"/>
                  </a:lnTo>
                  <a:lnTo>
                    <a:pt x="356" y="102"/>
                  </a:lnTo>
                  <a:lnTo>
                    <a:pt x="378" y="109"/>
                  </a:lnTo>
                  <a:lnTo>
                    <a:pt x="397" y="116"/>
                  </a:lnTo>
                  <a:lnTo>
                    <a:pt x="412" y="120"/>
                  </a:lnTo>
                  <a:lnTo>
                    <a:pt x="424" y="124"/>
                  </a:lnTo>
                  <a:lnTo>
                    <a:pt x="431" y="126"/>
                  </a:lnTo>
                  <a:lnTo>
                    <a:pt x="431" y="135"/>
                  </a:lnTo>
                  <a:lnTo>
                    <a:pt x="431" y="146"/>
                  </a:lnTo>
                  <a:lnTo>
                    <a:pt x="431" y="156"/>
                  </a:lnTo>
                  <a:lnTo>
                    <a:pt x="431" y="164"/>
                  </a:lnTo>
                  <a:lnTo>
                    <a:pt x="420" y="171"/>
                  </a:lnTo>
                  <a:lnTo>
                    <a:pt x="402" y="182"/>
                  </a:lnTo>
                  <a:lnTo>
                    <a:pt x="378" y="199"/>
                  </a:lnTo>
                  <a:lnTo>
                    <a:pt x="351" y="217"/>
                  </a:lnTo>
                  <a:lnTo>
                    <a:pt x="323" y="234"/>
                  </a:lnTo>
                  <a:lnTo>
                    <a:pt x="299" y="252"/>
                  </a:lnTo>
                  <a:lnTo>
                    <a:pt x="280" y="264"/>
                  </a:lnTo>
                  <a:lnTo>
                    <a:pt x="269" y="271"/>
                  </a:lnTo>
                  <a:lnTo>
                    <a:pt x="265" y="268"/>
                  </a:lnTo>
                  <a:lnTo>
                    <a:pt x="255" y="262"/>
                  </a:lnTo>
                  <a:lnTo>
                    <a:pt x="243" y="255"/>
                  </a:lnTo>
                  <a:lnTo>
                    <a:pt x="228" y="245"/>
                  </a:lnTo>
                  <a:lnTo>
                    <a:pt x="211" y="234"/>
                  </a:lnTo>
                  <a:lnTo>
                    <a:pt x="191" y="223"/>
                  </a:lnTo>
                  <a:lnTo>
                    <a:pt x="171" y="210"/>
                  </a:lnTo>
                  <a:lnTo>
                    <a:pt x="151" y="197"/>
                  </a:lnTo>
                  <a:lnTo>
                    <a:pt x="130" y="185"/>
                  </a:lnTo>
                  <a:lnTo>
                    <a:pt x="109" y="172"/>
                  </a:lnTo>
                  <a:lnTo>
                    <a:pt x="90" y="161"/>
                  </a:lnTo>
                  <a:lnTo>
                    <a:pt x="72" y="150"/>
                  </a:lnTo>
                  <a:lnTo>
                    <a:pt x="57" y="141"/>
                  </a:lnTo>
                  <a:lnTo>
                    <a:pt x="46" y="133"/>
                  </a:lnTo>
                  <a:lnTo>
                    <a:pt x="36" y="127"/>
                  </a:lnTo>
                  <a:lnTo>
                    <a:pt x="32" y="125"/>
                  </a:lnTo>
                  <a:lnTo>
                    <a:pt x="32" y="119"/>
                  </a:lnTo>
                  <a:lnTo>
                    <a:pt x="32" y="113"/>
                  </a:lnTo>
                  <a:lnTo>
                    <a:pt x="32" y="109"/>
                  </a:lnTo>
                  <a:lnTo>
                    <a:pt x="32" y="103"/>
                  </a:lnTo>
                  <a:lnTo>
                    <a:pt x="39" y="98"/>
                  </a:lnTo>
                  <a:lnTo>
                    <a:pt x="51" y="90"/>
                  </a:lnTo>
                  <a:lnTo>
                    <a:pt x="66" y="80"/>
                  </a:lnTo>
                  <a:lnTo>
                    <a:pt x="84" y="68"/>
                  </a:lnTo>
                  <a:lnTo>
                    <a:pt x="101" y="57"/>
                  </a:lnTo>
                  <a:lnTo>
                    <a:pt x="117" y="46"/>
                  </a:lnTo>
                  <a:lnTo>
                    <a:pt x="129" y="38"/>
                  </a:lnTo>
                  <a:lnTo>
                    <a:pt x="136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7" name="Freeform 79">
              <a:extLst>
                <a:ext uri="{FF2B5EF4-FFF2-40B4-BE49-F238E27FC236}">
                  <a16:creationId xmlns:a16="http://schemas.microsoft.com/office/drawing/2014/main" id="{17343132-7BDC-4303-A6FB-DCBBFFDE5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4" y="3207"/>
              <a:ext cx="219" cy="77"/>
            </a:xfrm>
            <a:custGeom>
              <a:avLst/>
              <a:gdLst>
                <a:gd name="T0" fmla="*/ 0 w 439"/>
                <a:gd name="T1" fmla="*/ 15 h 153"/>
                <a:gd name="T2" fmla="*/ 255 w 439"/>
                <a:gd name="T3" fmla="*/ 152 h 153"/>
                <a:gd name="T4" fmla="*/ 257 w 439"/>
                <a:gd name="T5" fmla="*/ 153 h 153"/>
                <a:gd name="T6" fmla="*/ 259 w 439"/>
                <a:gd name="T7" fmla="*/ 153 h 153"/>
                <a:gd name="T8" fmla="*/ 261 w 439"/>
                <a:gd name="T9" fmla="*/ 152 h 153"/>
                <a:gd name="T10" fmla="*/ 263 w 439"/>
                <a:gd name="T11" fmla="*/ 151 h 153"/>
                <a:gd name="T12" fmla="*/ 439 w 439"/>
                <a:gd name="T13" fmla="*/ 33 h 153"/>
                <a:gd name="T14" fmla="*/ 431 w 439"/>
                <a:gd name="T15" fmla="*/ 21 h 153"/>
                <a:gd name="T16" fmla="*/ 424 w 439"/>
                <a:gd name="T17" fmla="*/ 25 h 153"/>
                <a:gd name="T18" fmla="*/ 406 w 439"/>
                <a:gd name="T19" fmla="*/ 38 h 153"/>
                <a:gd name="T20" fmla="*/ 378 w 439"/>
                <a:gd name="T21" fmla="*/ 55 h 153"/>
                <a:gd name="T22" fmla="*/ 348 w 439"/>
                <a:gd name="T23" fmla="*/ 76 h 153"/>
                <a:gd name="T24" fmla="*/ 317 w 439"/>
                <a:gd name="T25" fmla="*/ 97 h 153"/>
                <a:gd name="T26" fmla="*/ 288 w 439"/>
                <a:gd name="T27" fmla="*/ 115 h 153"/>
                <a:gd name="T28" fmla="*/ 268 w 439"/>
                <a:gd name="T29" fmla="*/ 129 h 153"/>
                <a:gd name="T30" fmla="*/ 258 w 439"/>
                <a:gd name="T31" fmla="*/ 135 h 153"/>
                <a:gd name="T32" fmla="*/ 254 w 439"/>
                <a:gd name="T33" fmla="*/ 132 h 153"/>
                <a:gd name="T34" fmla="*/ 246 w 439"/>
                <a:gd name="T35" fmla="*/ 128 h 153"/>
                <a:gd name="T36" fmla="*/ 232 w 439"/>
                <a:gd name="T37" fmla="*/ 121 h 153"/>
                <a:gd name="T38" fmla="*/ 216 w 439"/>
                <a:gd name="T39" fmla="*/ 112 h 153"/>
                <a:gd name="T40" fmla="*/ 197 w 439"/>
                <a:gd name="T41" fmla="*/ 101 h 153"/>
                <a:gd name="T42" fmla="*/ 175 w 439"/>
                <a:gd name="T43" fmla="*/ 90 h 153"/>
                <a:gd name="T44" fmla="*/ 153 w 439"/>
                <a:gd name="T45" fmla="*/ 78 h 153"/>
                <a:gd name="T46" fmla="*/ 130 w 439"/>
                <a:gd name="T47" fmla="*/ 66 h 153"/>
                <a:gd name="T48" fmla="*/ 107 w 439"/>
                <a:gd name="T49" fmla="*/ 53 h 153"/>
                <a:gd name="T50" fmla="*/ 85 w 439"/>
                <a:gd name="T51" fmla="*/ 41 h 153"/>
                <a:gd name="T52" fmla="*/ 65 w 439"/>
                <a:gd name="T53" fmla="*/ 30 h 153"/>
                <a:gd name="T54" fmla="*/ 46 w 439"/>
                <a:gd name="T55" fmla="*/ 21 h 153"/>
                <a:gd name="T56" fmla="*/ 30 w 439"/>
                <a:gd name="T57" fmla="*/ 11 h 153"/>
                <a:gd name="T58" fmla="*/ 19 w 439"/>
                <a:gd name="T59" fmla="*/ 6 h 153"/>
                <a:gd name="T60" fmla="*/ 11 w 439"/>
                <a:gd name="T61" fmla="*/ 1 h 153"/>
                <a:gd name="T62" fmla="*/ 8 w 439"/>
                <a:gd name="T63" fmla="*/ 0 h 153"/>
                <a:gd name="T64" fmla="*/ 0 w 439"/>
                <a:gd name="T65" fmla="*/ 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9" h="153">
                  <a:moveTo>
                    <a:pt x="0" y="15"/>
                  </a:moveTo>
                  <a:lnTo>
                    <a:pt x="255" y="152"/>
                  </a:lnTo>
                  <a:lnTo>
                    <a:pt x="257" y="153"/>
                  </a:lnTo>
                  <a:lnTo>
                    <a:pt x="259" y="153"/>
                  </a:lnTo>
                  <a:lnTo>
                    <a:pt x="261" y="152"/>
                  </a:lnTo>
                  <a:lnTo>
                    <a:pt x="263" y="151"/>
                  </a:lnTo>
                  <a:lnTo>
                    <a:pt x="439" y="33"/>
                  </a:lnTo>
                  <a:lnTo>
                    <a:pt x="431" y="21"/>
                  </a:lnTo>
                  <a:lnTo>
                    <a:pt x="424" y="25"/>
                  </a:lnTo>
                  <a:lnTo>
                    <a:pt x="406" y="38"/>
                  </a:lnTo>
                  <a:lnTo>
                    <a:pt x="378" y="55"/>
                  </a:lnTo>
                  <a:lnTo>
                    <a:pt x="348" y="76"/>
                  </a:lnTo>
                  <a:lnTo>
                    <a:pt x="317" y="97"/>
                  </a:lnTo>
                  <a:lnTo>
                    <a:pt x="288" y="115"/>
                  </a:lnTo>
                  <a:lnTo>
                    <a:pt x="268" y="129"/>
                  </a:lnTo>
                  <a:lnTo>
                    <a:pt x="258" y="135"/>
                  </a:lnTo>
                  <a:lnTo>
                    <a:pt x="254" y="132"/>
                  </a:lnTo>
                  <a:lnTo>
                    <a:pt x="246" y="128"/>
                  </a:lnTo>
                  <a:lnTo>
                    <a:pt x="232" y="121"/>
                  </a:lnTo>
                  <a:lnTo>
                    <a:pt x="216" y="112"/>
                  </a:lnTo>
                  <a:lnTo>
                    <a:pt x="197" y="101"/>
                  </a:lnTo>
                  <a:lnTo>
                    <a:pt x="175" y="90"/>
                  </a:lnTo>
                  <a:lnTo>
                    <a:pt x="153" y="78"/>
                  </a:lnTo>
                  <a:lnTo>
                    <a:pt x="130" y="66"/>
                  </a:lnTo>
                  <a:lnTo>
                    <a:pt x="107" y="53"/>
                  </a:lnTo>
                  <a:lnTo>
                    <a:pt x="85" y="41"/>
                  </a:lnTo>
                  <a:lnTo>
                    <a:pt x="65" y="30"/>
                  </a:lnTo>
                  <a:lnTo>
                    <a:pt x="46" y="21"/>
                  </a:lnTo>
                  <a:lnTo>
                    <a:pt x="30" y="11"/>
                  </a:lnTo>
                  <a:lnTo>
                    <a:pt x="19" y="6"/>
                  </a:lnTo>
                  <a:lnTo>
                    <a:pt x="11" y="1"/>
                  </a:lnTo>
                  <a:lnTo>
                    <a:pt x="8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8" name="Freeform 80">
              <a:extLst>
                <a:ext uri="{FF2B5EF4-FFF2-40B4-BE49-F238E27FC236}">
                  <a16:creationId xmlns:a16="http://schemas.microsoft.com/office/drawing/2014/main" id="{B8EE4DFC-95A6-4325-90C3-C6502FDF3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" y="3190"/>
              <a:ext cx="147" cy="70"/>
            </a:xfrm>
            <a:custGeom>
              <a:avLst/>
              <a:gdLst>
                <a:gd name="T0" fmla="*/ 0 w 294"/>
                <a:gd name="T1" fmla="*/ 45 h 142"/>
                <a:gd name="T2" fmla="*/ 68 w 294"/>
                <a:gd name="T3" fmla="*/ 0 h 142"/>
                <a:gd name="T4" fmla="*/ 294 w 294"/>
                <a:gd name="T5" fmla="*/ 76 h 142"/>
                <a:gd name="T6" fmla="*/ 200 w 294"/>
                <a:gd name="T7" fmla="*/ 142 h 142"/>
                <a:gd name="T8" fmla="*/ 0 w 294"/>
                <a:gd name="T9" fmla="*/ 4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142">
                  <a:moveTo>
                    <a:pt x="0" y="45"/>
                  </a:moveTo>
                  <a:lnTo>
                    <a:pt x="68" y="0"/>
                  </a:lnTo>
                  <a:lnTo>
                    <a:pt x="294" y="76"/>
                  </a:lnTo>
                  <a:lnTo>
                    <a:pt x="200" y="142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9" name="Freeform 81">
              <a:extLst>
                <a:ext uri="{FF2B5EF4-FFF2-40B4-BE49-F238E27FC236}">
                  <a16:creationId xmlns:a16="http://schemas.microsoft.com/office/drawing/2014/main" id="{C4F8B89C-C730-4D39-965A-B5A2CA2F07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9" y="3186"/>
              <a:ext cx="155" cy="78"/>
            </a:xfrm>
            <a:custGeom>
              <a:avLst/>
              <a:gdLst>
                <a:gd name="T0" fmla="*/ 3 w 310"/>
                <a:gd name="T1" fmla="*/ 46 h 158"/>
                <a:gd name="T2" fmla="*/ 1 w 310"/>
                <a:gd name="T3" fmla="*/ 50 h 158"/>
                <a:gd name="T4" fmla="*/ 0 w 310"/>
                <a:gd name="T5" fmla="*/ 53 h 158"/>
                <a:gd name="T6" fmla="*/ 1 w 310"/>
                <a:gd name="T7" fmla="*/ 58 h 158"/>
                <a:gd name="T8" fmla="*/ 4 w 310"/>
                <a:gd name="T9" fmla="*/ 60 h 158"/>
                <a:gd name="T10" fmla="*/ 207 w 310"/>
                <a:gd name="T11" fmla="*/ 158 h 158"/>
                <a:gd name="T12" fmla="*/ 211 w 310"/>
                <a:gd name="T13" fmla="*/ 158 h 158"/>
                <a:gd name="T14" fmla="*/ 306 w 310"/>
                <a:gd name="T15" fmla="*/ 91 h 158"/>
                <a:gd name="T16" fmla="*/ 310 w 310"/>
                <a:gd name="T17" fmla="*/ 88 h 158"/>
                <a:gd name="T18" fmla="*/ 310 w 310"/>
                <a:gd name="T19" fmla="*/ 83 h 158"/>
                <a:gd name="T20" fmla="*/ 309 w 310"/>
                <a:gd name="T21" fmla="*/ 80 h 158"/>
                <a:gd name="T22" fmla="*/ 305 w 310"/>
                <a:gd name="T23" fmla="*/ 77 h 158"/>
                <a:gd name="T24" fmla="*/ 77 w 310"/>
                <a:gd name="T25" fmla="*/ 0 h 158"/>
                <a:gd name="T26" fmla="*/ 74 w 310"/>
                <a:gd name="T27" fmla="*/ 0 h 158"/>
                <a:gd name="T28" fmla="*/ 77 w 310"/>
                <a:gd name="T29" fmla="*/ 16 h 158"/>
                <a:gd name="T30" fmla="*/ 87 w 310"/>
                <a:gd name="T31" fmla="*/ 20 h 158"/>
                <a:gd name="T32" fmla="*/ 109 w 310"/>
                <a:gd name="T33" fmla="*/ 27 h 158"/>
                <a:gd name="T34" fmla="*/ 139 w 310"/>
                <a:gd name="T35" fmla="*/ 37 h 158"/>
                <a:gd name="T36" fmla="*/ 174 w 310"/>
                <a:gd name="T37" fmla="*/ 50 h 158"/>
                <a:gd name="T38" fmla="*/ 210 w 310"/>
                <a:gd name="T39" fmla="*/ 61 h 158"/>
                <a:gd name="T40" fmla="*/ 242 w 310"/>
                <a:gd name="T41" fmla="*/ 73 h 158"/>
                <a:gd name="T42" fmla="*/ 268 w 310"/>
                <a:gd name="T43" fmla="*/ 82 h 158"/>
                <a:gd name="T44" fmla="*/ 285 w 310"/>
                <a:gd name="T45" fmla="*/ 88 h 158"/>
                <a:gd name="T46" fmla="*/ 265 w 310"/>
                <a:gd name="T47" fmla="*/ 100 h 158"/>
                <a:gd name="T48" fmla="*/ 241 w 310"/>
                <a:gd name="T49" fmla="*/ 118 h 158"/>
                <a:gd name="T50" fmla="*/ 219 w 310"/>
                <a:gd name="T51" fmla="*/ 133 h 158"/>
                <a:gd name="T52" fmla="*/ 207 w 310"/>
                <a:gd name="T53" fmla="*/ 141 h 158"/>
                <a:gd name="T54" fmla="*/ 178 w 310"/>
                <a:gd name="T55" fmla="*/ 127 h 158"/>
                <a:gd name="T56" fmla="*/ 121 w 310"/>
                <a:gd name="T57" fmla="*/ 99 h 158"/>
                <a:gd name="T58" fmla="*/ 61 w 310"/>
                <a:gd name="T59" fmla="*/ 69 h 158"/>
                <a:gd name="T60" fmla="*/ 24 w 310"/>
                <a:gd name="T61" fmla="*/ 52 h 158"/>
                <a:gd name="T62" fmla="*/ 38 w 310"/>
                <a:gd name="T63" fmla="*/ 43 h 158"/>
                <a:gd name="T64" fmla="*/ 54 w 310"/>
                <a:gd name="T65" fmla="*/ 31 h 158"/>
                <a:gd name="T66" fmla="*/ 69 w 310"/>
                <a:gd name="T67" fmla="*/ 22 h 158"/>
                <a:gd name="T68" fmla="*/ 77 w 310"/>
                <a:gd name="T69" fmla="*/ 1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0" h="158">
                  <a:moveTo>
                    <a:pt x="71" y="1"/>
                  </a:moveTo>
                  <a:lnTo>
                    <a:pt x="3" y="46"/>
                  </a:lnTo>
                  <a:lnTo>
                    <a:pt x="2" y="47"/>
                  </a:lnTo>
                  <a:lnTo>
                    <a:pt x="1" y="50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1" y="58"/>
                  </a:lnTo>
                  <a:lnTo>
                    <a:pt x="3" y="59"/>
                  </a:lnTo>
                  <a:lnTo>
                    <a:pt x="4" y="60"/>
                  </a:lnTo>
                  <a:lnTo>
                    <a:pt x="205" y="157"/>
                  </a:lnTo>
                  <a:lnTo>
                    <a:pt x="207" y="158"/>
                  </a:lnTo>
                  <a:lnTo>
                    <a:pt x="210" y="158"/>
                  </a:lnTo>
                  <a:lnTo>
                    <a:pt x="211" y="158"/>
                  </a:lnTo>
                  <a:lnTo>
                    <a:pt x="213" y="157"/>
                  </a:lnTo>
                  <a:lnTo>
                    <a:pt x="306" y="91"/>
                  </a:lnTo>
                  <a:lnTo>
                    <a:pt x="309" y="90"/>
                  </a:lnTo>
                  <a:lnTo>
                    <a:pt x="310" y="88"/>
                  </a:lnTo>
                  <a:lnTo>
                    <a:pt x="310" y="85"/>
                  </a:lnTo>
                  <a:lnTo>
                    <a:pt x="310" y="83"/>
                  </a:lnTo>
                  <a:lnTo>
                    <a:pt x="310" y="82"/>
                  </a:lnTo>
                  <a:lnTo>
                    <a:pt x="309" y="80"/>
                  </a:lnTo>
                  <a:lnTo>
                    <a:pt x="306" y="78"/>
                  </a:lnTo>
                  <a:lnTo>
                    <a:pt x="305" y="77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5" y="0"/>
                  </a:lnTo>
                  <a:lnTo>
                    <a:pt x="74" y="0"/>
                  </a:lnTo>
                  <a:lnTo>
                    <a:pt x="71" y="1"/>
                  </a:lnTo>
                  <a:close/>
                  <a:moveTo>
                    <a:pt x="77" y="16"/>
                  </a:moveTo>
                  <a:lnTo>
                    <a:pt x="81" y="17"/>
                  </a:lnTo>
                  <a:lnTo>
                    <a:pt x="87" y="20"/>
                  </a:lnTo>
                  <a:lnTo>
                    <a:pt x="97" y="23"/>
                  </a:lnTo>
                  <a:lnTo>
                    <a:pt x="109" y="27"/>
                  </a:lnTo>
                  <a:lnTo>
                    <a:pt x="123" y="32"/>
                  </a:lnTo>
                  <a:lnTo>
                    <a:pt x="139" y="37"/>
                  </a:lnTo>
                  <a:lnTo>
                    <a:pt x="157" y="43"/>
                  </a:lnTo>
                  <a:lnTo>
                    <a:pt x="174" y="50"/>
                  </a:lnTo>
                  <a:lnTo>
                    <a:pt x="192" y="55"/>
                  </a:lnTo>
                  <a:lnTo>
                    <a:pt x="210" y="61"/>
                  </a:lnTo>
                  <a:lnTo>
                    <a:pt x="227" y="67"/>
                  </a:lnTo>
                  <a:lnTo>
                    <a:pt x="242" y="73"/>
                  </a:lnTo>
                  <a:lnTo>
                    <a:pt x="257" y="77"/>
                  </a:lnTo>
                  <a:lnTo>
                    <a:pt x="268" y="82"/>
                  </a:lnTo>
                  <a:lnTo>
                    <a:pt x="278" y="85"/>
                  </a:lnTo>
                  <a:lnTo>
                    <a:pt x="285" y="88"/>
                  </a:lnTo>
                  <a:lnTo>
                    <a:pt x="276" y="93"/>
                  </a:lnTo>
                  <a:lnTo>
                    <a:pt x="265" y="100"/>
                  </a:lnTo>
                  <a:lnTo>
                    <a:pt x="253" y="108"/>
                  </a:lnTo>
                  <a:lnTo>
                    <a:pt x="241" y="118"/>
                  </a:lnTo>
                  <a:lnTo>
                    <a:pt x="229" y="126"/>
                  </a:lnTo>
                  <a:lnTo>
                    <a:pt x="219" y="133"/>
                  </a:lnTo>
                  <a:lnTo>
                    <a:pt x="212" y="137"/>
                  </a:lnTo>
                  <a:lnTo>
                    <a:pt x="207" y="141"/>
                  </a:lnTo>
                  <a:lnTo>
                    <a:pt x="198" y="136"/>
                  </a:lnTo>
                  <a:lnTo>
                    <a:pt x="178" y="127"/>
                  </a:lnTo>
                  <a:lnTo>
                    <a:pt x="152" y="114"/>
                  </a:lnTo>
                  <a:lnTo>
                    <a:pt x="121" y="99"/>
                  </a:lnTo>
                  <a:lnTo>
                    <a:pt x="90" y="84"/>
                  </a:lnTo>
                  <a:lnTo>
                    <a:pt x="61" y="69"/>
                  </a:lnTo>
                  <a:lnTo>
                    <a:pt x="38" y="59"/>
                  </a:lnTo>
                  <a:lnTo>
                    <a:pt x="24" y="52"/>
                  </a:lnTo>
                  <a:lnTo>
                    <a:pt x="31" y="47"/>
                  </a:lnTo>
                  <a:lnTo>
                    <a:pt x="38" y="43"/>
                  </a:lnTo>
                  <a:lnTo>
                    <a:pt x="46" y="37"/>
                  </a:lnTo>
                  <a:lnTo>
                    <a:pt x="54" y="31"/>
                  </a:lnTo>
                  <a:lnTo>
                    <a:pt x="62" y="27"/>
                  </a:lnTo>
                  <a:lnTo>
                    <a:pt x="69" y="22"/>
                  </a:lnTo>
                  <a:lnTo>
                    <a:pt x="74" y="18"/>
                  </a:lnTo>
                  <a:lnTo>
                    <a:pt x="77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80" name="Freeform 82">
              <a:extLst>
                <a:ext uri="{FF2B5EF4-FFF2-40B4-BE49-F238E27FC236}">
                  <a16:creationId xmlns:a16="http://schemas.microsoft.com/office/drawing/2014/main" id="{EBBA48AC-1A1D-472B-A8F5-ABBF2A516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" y="3122"/>
              <a:ext cx="248" cy="44"/>
            </a:xfrm>
            <a:custGeom>
              <a:avLst/>
              <a:gdLst>
                <a:gd name="T0" fmla="*/ 314 w 497"/>
                <a:gd name="T1" fmla="*/ 72 h 88"/>
                <a:gd name="T2" fmla="*/ 310 w 497"/>
                <a:gd name="T3" fmla="*/ 71 h 88"/>
                <a:gd name="T4" fmla="*/ 299 w 497"/>
                <a:gd name="T5" fmla="*/ 69 h 88"/>
                <a:gd name="T6" fmla="*/ 284 w 497"/>
                <a:gd name="T7" fmla="*/ 66 h 88"/>
                <a:gd name="T8" fmla="*/ 264 w 497"/>
                <a:gd name="T9" fmla="*/ 62 h 88"/>
                <a:gd name="T10" fmla="*/ 241 w 497"/>
                <a:gd name="T11" fmla="*/ 58 h 88"/>
                <a:gd name="T12" fmla="*/ 214 w 497"/>
                <a:gd name="T13" fmla="*/ 53 h 88"/>
                <a:gd name="T14" fmla="*/ 187 w 497"/>
                <a:gd name="T15" fmla="*/ 49 h 88"/>
                <a:gd name="T16" fmla="*/ 158 w 497"/>
                <a:gd name="T17" fmla="*/ 43 h 88"/>
                <a:gd name="T18" fmla="*/ 129 w 497"/>
                <a:gd name="T19" fmla="*/ 37 h 88"/>
                <a:gd name="T20" fmla="*/ 100 w 497"/>
                <a:gd name="T21" fmla="*/ 33 h 88"/>
                <a:gd name="T22" fmla="*/ 75 w 497"/>
                <a:gd name="T23" fmla="*/ 28 h 88"/>
                <a:gd name="T24" fmla="*/ 52 w 497"/>
                <a:gd name="T25" fmla="*/ 23 h 88"/>
                <a:gd name="T26" fmla="*/ 32 w 497"/>
                <a:gd name="T27" fmla="*/ 20 h 88"/>
                <a:gd name="T28" fmla="*/ 16 w 497"/>
                <a:gd name="T29" fmla="*/ 16 h 88"/>
                <a:gd name="T30" fmla="*/ 7 w 497"/>
                <a:gd name="T31" fmla="*/ 15 h 88"/>
                <a:gd name="T32" fmla="*/ 3 w 497"/>
                <a:gd name="T33" fmla="*/ 14 h 88"/>
                <a:gd name="T34" fmla="*/ 0 w 497"/>
                <a:gd name="T35" fmla="*/ 29 h 88"/>
                <a:gd name="T36" fmla="*/ 313 w 497"/>
                <a:gd name="T37" fmla="*/ 88 h 88"/>
                <a:gd name="T38" fmla="*/ 314 w 497"/>
                <a:gd name="T39" fmla="*/ 88 h 88"/>
                <a:gd name="T40" fmla="*/ 316 w 497"/>
                <a:gd name="T41" fmla="*/ 88 h 88"/>
                <a:gd name="T42" fmla="*/ 317 w 497"/>
                <a:gd name="T43" fmla="*/ 88 h 88"/>
                <a:gd name="T44" fmla="*/ 318 w 497"/>
                <a:gd name="T45" fmla="*/ 88 h 88"/>
                <a:gd name="T46" fmla="*/ 497 w 497"/>
                <a:gd name="T47" fmla="*/ 14 h 88"/>
                <a:gd name="T48" fmla="*/ 491 w 497"/>
                <a:gd name="T49" fmla="*/ 0 h 88"/>
                <a:gd name="T50" fmla="*/ 484 w 497"/>
                <a:gd name="T51" fmla="*/ 4 h 88"/>
                <a:gd name="T52" fmla="*/ 464 w 497"/>
                <a:gd name="T53" fmla="*/ 12 h 88"/>
                <a:gd name="T54" fmla="*/ 437 w 497"/>
                <a:gd name="T55" fmla="*/ 22 h 88"/>
                <a:gd name="T56" fmla="*/ 404 w 497"/>
                <a:gd name="T57" fmla="*/ 36 h 88"/>
                <a:gd name="T58" fmla="*/ 372 w 497"/>
                <a:gd name="T59" fmla="*/ 49 h 88"/>
                <a:gd name="T60" fmla="*/ 344 w 497"/>
                <a:gd name="T61" fmla="*/ 60 h 88"/>
                <a:gd name="T62" fmla="*/ 324 w 497"/>
                <a:gd name="T63" fmla="*/ 68 h 88"/>
                <a:gd name="T64" fmla="*/ 314 w 497"/>
                <a:gd name="T65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7" h="88">
                  <a:moveTo>
                    <a:pt x="314" y="72"/>
                  </a:moveTo>
                  <a:lnTo>
                    <a:pt x="310" y="71"/>
                  </a:lnTo>
                  <a:lnTo>
                    <a:pt x="299" y="69"/>
                  </a:lnTo>
                  <a:lnTo>
                    <a:pt x="284" y="66"/>
                  </a:lnTo>
                  <a:lnTo>
                    <a:pt x="264" y="62"/>
                  </a:lnTo>
                  <a:lnTo>
                    <a:pt x="241" y="58"/>
                  </a:lnTo>
                  <a:lnTo>
                    <a:pt x="214" y="53"/>
                  </a:lnTo>
                  <a:lnTo>
                    <a:pt x="187" y="49"/>
                  </a:lnTo>
                  <a:lnTo>
                    <a:pt x="158" y="43"/>
                  </a:lnTo>
                  <a:lnTo>
                    <a:pt x="129" y="37"/>
                  </a:lnTo>
                  <a:lnTo>
                    <a:pt x="100" y="33"/>
                  </a:lnTo>
                  <a:lnTo>
                    <a:pt x="75" y="28"/>
                  </a:lnTo>
                  <a:lnTo>
                    <a:pt x="52" y="23"/>
                  </a:lnTo>
                  <a:lnTo>
                    <a:pt x="32" y="20"/>
                  </a:lnTo>
                  <a:lnTo>
                    <a:pt x="16" y="16"/>
                  </a:lnTo>
                  <a:lnTo>
                    <a:pt x="7" y="15"/>
                  </a:lnTo>
                  <a:lnTo>
                    <a:pt x="3" y="14"/>
                  </a:lnTo>
                  <a:lnTo>
                    <a:pt x="0" y="29"/>
                  </a:lnTo>
                  <a:lnTo>
                    <a:pt x="313" y="88"/>
                  </a:lnTo>
                  <a:lnTo>
                    <a:pt x="314" y="88"/>
                  </a:lnTo>
                  <a:lnTo>
                    <a:pt x="316" y="88"/>
                  </a:lnTo>
                  <a:lnTo>
                    <a:pt x="317" y="88"/>
                  </a:lnTo>
                  <a:lnTo>
                    <a:pt x="318" y="88"/>
                  </a:lnTo>
                  <a:lnTo>
                    <a:pt x="497" y="14"/>
                  </a:lnTo>
                  <a:lnTo>
                    <a:pt x="491" y="0"/>
                  </a:lnTo>
                  <a:lnTo>
                    <a:pt x="484" y="4"/>
                  </a:lnTo>
                  <a:lnTo>
                    <a:pt x="464" y="12"/>
                  </a:lnTo>
                  <a:lnTo>
                    <a:pt x="437" y="22"/>
                  </a:lnTo>
                  <a:lnTo>
                    <a:pt x="404" y="36"/>
                  </a:lnTo>
                  <a:lnTo>
                    <a:pt x="372" y="49"/>
                  </a:lnTo>
                  <a:lnTo>
                    <a:pt x="344" y="60"/>
                  </a:lnTo>
                  <a:lnTo>
                    <a:pt x="324" y="68"/>
                  </a:lnTo>
                  <a:lnTo>
                    <a:pt x="314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81" name="Text Box 83">
            <a:extLst>
              <a:ext uri="{FF2B5EF4-FFF2-40B4-BE49-F238E27FC236}">
                <a16:creationId xmlns:a16="http://schemas.microsoft.com/office/drawing/2014/main" id="{26BD7C41-EC4A-4220-9EA7-D148378DBD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363" y="1029183"/>
            <a:ext cx="1000274" cy="1091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KDC </a:t>
            </a:r>
            <a:b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</a:b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(Key </a:t>
            </a:r>
            <a:b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</a:b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Distribution </a:t>
            </a:r>
            <a:b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</a:b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Center)</a:t>
            </a:r>
          </a:p>
        </p:txBody>
      </p:sp>
      <p:sp>
        <p:nvSpPr>
          <p:cNvPr id="82" name="Text Box 84">
            <a:extLst>
              <a:ext uri="{FF2B5EF4-FFF2-40B4-BE49-F238E27FC236}">
                <a16:creationId xmlns:a16="http://schemas.microsoft.com/office/drawing/2014/main" id="{D91A88D7-4DE1-4EA6-85B2-C036FF88C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363" y="2669070"/>
            <a:ext cx="780663" cy="1091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TGS </a:t>
            </a:r>
            <a:br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</a:br>
            <a:r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(Ticket </a:t>
            </a:r>
            <a:br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</a:br>
            <a:r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Granting </a:t>
            </a:r>
            <a:br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</a:br>
            <a:r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Server)</a:t>
            </a:r>
          </a:p>
        </p:txBody>
      </p:sp>
      <p:sp>
        <p:nvSpPr>
          <p:cNvPr id="83" name="Text Box 85">
            <a:extLst>
              <a:ext uri="{FF2B5EF4-FFF2-40B4-BE49-F238E27FC236}">
                <a16:creationId xmlns:a16="http://schemas.microsoft.com/office/drawing/2014/main" id="{F22F5873-DEE1-4303-9BD9-059ECE320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363" y="4389920"/>
            <a:ext cx="662041" cy="34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„Dienst“</a:t>
            </a:r>
          </a:p>
        </p:txBody>
      </p:sp>
      <p:grpSp>
        <p:nvGrpSpPr>
          <p:cNvPr id="84" name="Group 86">
            <a:extLst>
              <a:ext uri="{FF2B5EF4-FFF2-40B4-BE49-F238E27FC236}">
                <a16:creationId xmlns:a16="http://schemas.microsoft.com/office/drawing/2014/main" id="{52DF8CD4-6FE7-4E71-B98C-5334E6A9C452}"/>
              </a:ext>
            </a:extLst>
          </p:cNvPr>
          <p:cNvGrpSpPr>
            <a:grpSpLocks/>
          </p:cNvGrpSpPr>
          <p:nvPr/>
        </p:nvGrpSpPr>
        <p:grpSpPr bwMode="auto">
          <a:xfrm>
            <a:off x="5389563" y="1583220"/>
            <a:ext cx="723900" cy="368300"/>
            <a:chOff x="2587" y="2540"/>
            <a:chExt cx="1589" cy="726"/>
          </a:xfrm>
        </p:grpSpPr>
        <p:sp>
          <p:nvSpPr>
            <p:cNvPr id="85" name="Freeform 87">
              <a:extLst>
                <a:ext uri="{FF2B5EF4-FFF2-40B4-BE49-F238E27FC236}">
                  <a16:creationId xmlns:a16="http://schemas.microsoft.com/office/drawing/2014/main" id="{9B1610FB-6D07-487A-8FE4-EC0C90BFFFE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587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86" name="Freeform 88">
              <a:extLst>
                <a:ext uri="{FF2B5EF4-FFF2-40B4-BE49-F238E27FC236}">
                  <a16:creationId xmlns:a16="http://schemas.microsoft.com/office/drawing/2014/main" id="{086AEB21-AE7D-4D4E-B4DA-326D7A5C699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30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87" name="Freeform 89">
              <a:extLst>
                <a:ext uri="{FF2B5EF4-FFF2-40B4-BE49-F238E27FC236}">
                  <a16:creationId xmlns:a16="http://schemas.microsoft.com/office/drawing/2014/main" id="{A7CC161D-ED01-4E7A-9DCF-BC625D2FB92F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74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88" name="Freeform 90">
              <a:extLst>
                <a:ext uri="{FF2B5EF4-FFF2-40B4-BE49-F238E27FC236}">
                  <a16:creationId xmlns:a16="http://schemas.microsoft.com/office/drawing/2014/main" id="{72308F8A-4918-49C1-90BC-A6E9A69394C3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3212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89" name="Freeform 91">
              <a:extLst>
                <a:ext uri="{FF2B5EF4-FFF2-40B4-BE49-F238E27FC236}">
                  <a16:creationId xmlns:a16="http://schemas.microsoft.com/office/drawing/2014/main" id="{F5F6BFCD-6B4A-4441-8B61-29456C397258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44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0" name="Freeform 92">
              <a:extLst>
                <a:ext uri="{FF2B5EF4-FFF2-40B4-BE49-F238E27FC236}">
                  <a16:creationId xmlns:a16="http://schemas.microsoft.com/office/drawing/2014/main" id="{85B83532-CFC5-4F84-9132-6926BE2096BF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11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1" name="Freeform 93">
              <a:extLst>
                <a:ext uri="{FF2B5EF4-FFF2-40B4-BE49-F238E27FC236}">
                  <a16:creationId xmlns:a16="http://schemas.microsoft.com/office/drawing/2014/main" id="{A56A887F-3AAB-4A7D-B696-4C57A5630633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97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grpSp>
        <p:nvGrpSpPr>
          <p:cNvPr id="92" name="Group 94">
            <a:extLst>
              <a:ext uri="{FF2B5EF4-FFF2-40B4-BE49-F238E27FC236}">
                <a16:creationId xmlns:a16="http://schemas.microsoft.com/office/drawing/2014/main" id="{67744F9F-DF56-45D4-93FA-C417E708C7E3}"/>
              </a:ext>
            </a:extLst>
          </p:cNvPr>
          <p:cNvGrpSpPr>
            <a:grpSpLocks/>
          </p:cNvGrpSpPr>
          <p:nvPr/>
        </p:nvGrpSpPr>
        <p:grpSpPr bwMode="auto">
          <a:xfrm>
            <a:off x="5384800" y="1095858"/>
            <a:ext cx="731838" cy="377825"/>
            <a:chOff x="2587" y="1547"/>
            <a:chExt cx="1589" cy="726"/>
          </a:xfrm>
        </p:grpSpPr>
        <p:sp>
          <p:nvSpPr>
            <p:cNvPr id="93" name="Freeform 95">
              <a:extLst>
                <a:ext uri="{FF2B5EF4-FFF2-40B4-BE49-F238E27FC236}">
                  <a16:creationId xmlns:a16="http://schemas.microsoft.com/office/drawing/2014/main" id="{71B164AD-87E3-43FB-96BE-73554A252D9C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587" y="1547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4" name="Freeform 96">
              <a:extLst>
                <a:ext uri="{FF2B5EF4-FFF2-40B4-BE49-F238E27FC236}">
                  <a16:creationId xmlns:a16="http://schemas.microsoft.com/office/drawing/2014/main" id="{EC44836D-0ADC-4620-9CE2-D2D88E00CBB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30" y="1619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5" name="Freeform 97">
              <a:extLst>
                <a:ext uri="{FF2B5EF4-FFF2-40B4-BE49-F238E27FC236}">
                  <a16:creationId xmlns:a16="http://schemas.microsoft.com/office/drawing/2014/main" id="{CF5556C3-D1E8-4B66-BAEC-1615765D6CA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74" y="1660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6" name="Freeform 98">
              <a:extLst>
                <a:ext uri="{FF2B5EF4-FFF2-40B4-BE49-F238E27FC236}">
                  <a16:creationId xmlns:a16="http://schemas.microsoft.com/office/drawing/2014/main" id="{F0946C70-CCD4-4E19-A1EF-78377C55DD3F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3212" y="1828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7" name="Freeform 99">
              <a:extLst>
                <a:ext uri="{FF2B5EF4-FFF2-40B4-BE49-F238E27FC236}">
                  <a16:creationId xmlns:a16="http://schemas.microsoft.com/office/drawing/2014/main" id="{674B1CD6-B239-449A-9292-1F0E92439EF2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44" y="1807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8" name="Freeform 100">
              <a:extLst>
                <a:ext uri="{FF2B5EF4-FFF2-40B4-BE49-F238E27FC236}">
                  <a16:creationId xmlns:a16="http://schemas.microsoft.com/office/drawing/2014/main" id="{667BE233-1CE1-4E0B-85F9-6D7982FF68B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11" y="1848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99" name="Freeform 101">
              <a:extLst>
                <a:ext uri="{FF2B5EF4-FFF2-40B4-BE49-F238E27FC236}">
                  <a16:creationId xmlns:a16="http://schemas.microsoft.com/office/drawing/2014/main" id="{3B9D70CD-D968-49EC-91A2-230D75B2398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97" y="2052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grpSp>
        <p:nvGrpSpPr>
          <p:cNvPr id="100" name="Group 102">
            <a:extLst>
              <a:ext uri="{FF2B5EF4-FFF2-40B4-BE49-F238E27FC236}">
                <a16:creationId xmlns:a16="http://schemas.microsoft.com/office/drawing/2014/main" id="{1AE065D4-C214-4BE0-B002-54DA969DF4C4}"/>
              </a:ext>
            </a:extLst>
          </p:cNvPr>
          <p:cNvGrpSpPr>
            <a:grpSpLocks/>
          </p:cNvGrpSpPr>
          <p:nvPr/>
        </p:nvGrpSpPr>
        <p:grpSpPr bwMode="auto">
          <a:xfrm>
            <a:off x="5367338" y="3175483"/>
            <a:ext cx="768350" cy="395287"/>
            <a:chOff x="761" y="2540"/>
            <a:chExt cx="1589" cy="726"/>
          </a:xfrm>
        </p:grpSpPr>
        <p:sp>
          <p:nvSpPr>
            <p:cNvPr id="101" name="Freeform 103">
              <a:extLst>
                <a:ext uri="{FF2B5EF4-FFF2-40B4-BE49-F238E27FC236}">
                  <a16:creationId xmlns:a16="http://schemas.microsoft.com/office/drawing/2014/main" id="{9CD73053-5FF9-48CF-9E15-15EB40B9240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02" name="Freeform 104">
              <a:extLst>
                <a:ext uri="{FF2B5EF4-FFF2-40B4-BE49-F238E27FC236}">
                  <a16:creationId xmlns:a16="http://schemas.microsoft.com/office/drawing/2014/main" id="{3B059CB7-B20B-4AC2-A5E0-B20C339D1332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03" name="Freeform 105">
              <a:extLst>
                <a:ext uri="{FF2B5EF4-FFF2-40B4-BE49-F238E27FC236}">
                  <a16:creationId xmlns:a16="http://schemas.microsoft.com/office/drawing/2014/main" id="{DB12DC19-4FA4-42C4-AB55-2A6B82D70E76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04" name="Freeform 106">
              <a:extLst>
                <a:ext uri="{FF2B5EF4-FFF2-40B4-BE49-F238E27FC236}">
                  <a16:creationId xmlns:a16="http://schemas.microsoft.com/office/drawing/2014/main" id="{47BD00D1-A9F8-487C-AD73-DB8810F1A27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05" name="Freeform 107">
              <a:extLst>
                <a:ext uri="{FF2B5EF4-FFF2-40B4-BE49-F238E27FC236}">
                  <a16:creationId xmlns:a16="http://schemas.microsoft.com/office/drawing/2014/main" id="{C19C4C3F-A7E3-45D9-8693-ECE1E8D7636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06" name="Freeform 108">
              <a:extLst>
                <a:ext uri="{FF2B5EF4-FFF2-40B4-BE49-F238E27FC236}">
                  <a16:creationId xmlns:a16="http://schemas.microsoft.com/office/drawing/2014/main" id="{06CB1DE6-77A9-4FF5-8C5F-BBD305A71CE3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07" name="Freeform 109">
              <a:extLst>
                <a:ext uri="{FF2B5EF4-FFF2-40B4-BE49-F238E27FC236}">
                  <a16:creationId xmlns:a16="http://schemas.microsoft.com/office/drawing/2014/main" id="{4F7B47F2-CAF8-4A8F-B5D4-EC7EFCB970C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108" name="Line 110">
            <a:extLst>
              <a:ext uri="{FF2B5EF4-FFF2-40B4-BE49-F238E27FC236}">
                <a16:creationId xmlns:a16="http://schemas.microsoft.com/office/drawing/2014/main" id="{E795CD29-6DEA-44D4-B3E2-2DECD5E5C6E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62150" y="2065820"/>
            <a:ext cx="4186238" cy="0"/>
          </a:xfrm>
          <a:prstGeom prst="line">
            <a:avLst/>
          </a:prstGeom>
          <a:noFill/>
          <a:ln w="38100">
            <a:solidFill>
              <a:schemeClr val="accent5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09" name="Line 111">
            <a:extLst>
              <a:ext uri="{FF2B5EF4-FFF2-40B4-BE49-F238E27FC236}">
                <a16:creationId xmlns:a16="http://schemas.microsoft.com/office/drawing/2014/main" id="{2A639CE3-AFE0-42FD-A032-57893987117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62150" y="3693008"/>
            <a:ext cx="4186238" cy="0"/>
          </a:xfrm>
          <a:prstGeom prst="line">
            <a:avLst/>
          </a:prstGeom>
          <a:noFill/>
          <a:ln w="38100">
            <a:solidFill>
              <a:schemeClr val="accent6"/>
            </a:solidFill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10" name="Line 112">
            <a:extLst>
              <a:ext uri="{FF2B5EF4-FFF2-40B4-BE49-F238E27FC236}">
                <a16:creationId xmlns:a16="http://schemas.microsoft.com/office/drawing/2014/main" id="{7A4C2751-312C-4041-A367-827A17029F99}"/>
              </a:ext>
            </a:extLst>
          </p:cNvPr>
          <p:cNvSpPr>
            <a:spLocks noChangeShapeType="1"/>
          </p:cNvSpPr>
          <p:nvPr/>
        </p:nvSpPr>
        <p:spPr bwMode="auto">
          <a:xfrm>
            <a:off x="1962150" y="5086833"/>
            <a:ext cx="4186238" cy="0"/>
          </a:xfrm>
          <a:prstGeom prst="line">
            <a:avLst/>
          </a:prstGeom>
          <a:noFill/>
          <a:ln w="38100">
            <a:solidFill>
              <a:schemeClr val="accent3"/>
            </a:solidFill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111" name="Group 113">
            <a:extLst>
              <a:ext uri="{FF2B5EF4-FFF2-40B4-BE49-F238E27FC236}">
                <a16:creationId xmlns:a16="http://schemas.microsoft.com/office/drawing/2014/main" id="{CD20AE46-D0F1-4B6E-B1B3-415984C36049}"/>
              </a:ext>
            </a:extLst>
          </p:cNvPr>
          <p:cNvGrpSpPr>
            <a:grpSpLocks/>
          </p:cNvGrpSpPr>
          <p:nvPr/>
        </p:nvGrpSpPr>
        <p:grpSpPr bwMode="auto">
          <a:xfrm>
            <a:off x="1871663" y="1095858"/>
            <a:ext cx="731837" cy="377825"/>
            <a:chOff x="2587" y="1547"/>
            <a:chExt cx="1589" cy="726"/>
          </a:xfrm>
        </p:grpSpPr>
        <p:sp>
          <p:nvSpPr>
            <p:cNvPr id="112" name="Freeform 114">
              <a:extLst>
                <a:ext uri="{FF2B5EF4-FFF2-40B4-BE49-F238E27FC236}">
                  <a16:creationId xmlns:a16="http://schemas.microsoft.com/office/drawing/2014/main" id="{483BF28B-52D6-49D1-A157-46C6F7012DA4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587" y="1547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3" name="Freeform 115">
              <a:extLst>
                <a:ext uri="{FF2B5EF4-FFF2-40B4-BE49-F238E27FC236}">
                  <a16:creationId xmlns:a16="http://schemas.microsoft.com/office/drawing/2014/main" id="{82DA5CF1-F9CC-4DB9-94EE-C0F083B1B16C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30" y="1619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4" name="Freeform 116">
              <a:extLst>
                <a:ext uri="{FF2B5EF4-FFF2-40B4-BE49-F238E27FC236}">
                  <a16:creationId xmlns:a16="http://schemas.microsoft.com/office/drawing/2014/main" id="{CEB2DBF2-2316-4A39-8CAA-F3C6AA41FB9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74" y="1660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5" name="Freeform 117">
              <a:extLst>
                <a:ext uri="{FF2B5EF4-FFF2-40B4-BE49-F238E27FC236}">
                  <a16:creationId xmlns:a16="http://schemas.microsoft.com/office/drawing/2014/main" id="{C2FB6EB2-570A-4020-8089-179509C652DF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3212" y="1828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6" name="Freeform 118">
              <a:extLst>
                <a:ext uri="{FF2B5EF4-FFF2-40B4-BE49-F238E27FC236}">
                  <a16:creationId xmlns:a16="http://schemas.microsoft.com/office/drawing/2014/main" id="{6B3E576A-F579-4501-A040-A0BBDE57067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44" y="1807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7" name="Freeform 119">
              <a:extLst>
                <a:ext uri="{FF2B5EF4-FFF2-40B4-BE49-F238E27FC236}">
                  <a16:creationId xmlns:a16="http://schemas.microsoft.com/office/drawing/2014/main" id="{A9D6143B-DD78-4F6B-BE84-86AC98AA0974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11" y="1848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18" name="Freeform 120">
              <a:extLst>
                <a:ext uri="{FF2B5EF4-FFF2-40B4-BE49-F238E27FC236}">
                  <a16:creationId xmlns:a16="http://schemas.microsoft.com/office/drawing/2014/main" id="{6DC68041-B963-4067-90FE-AF0F24631784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97" y="2052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grpSp>
        <p:nvGrpSpPr>
          <p:cNvPr id="119" name="Group 121">
            <a:extLst>
              <a:ext uri="{FF2B5EF4-FFF2-40B4-BE49-F238E27FC236}">
                <a16:creationId xmlns:a16="http://schemas.microsoft.com/office/drawing/2014/main" id="{D8B30A42-8999-4C5A-816D-23E533F12B2C}"/>
              </a:ext>
            </a:extLst>
          </p:cNvPr>
          <p:cNvGrpSpPr>
            <a:grpSpLocks/>
          </p:cNvGrpSpPr>
          <p:nvPr/>
        </p:nvGrpSpPr>
        <p:grpSpPr bwMode="auto">
          <a:xfrm>
            <a:off x="5389563" y="2678595"/>
            <a:ext cx="723900" cy="368300"/>
            <a:chOff x="2587" y="2540"/>
            <a:chExt cx="1589" cy="726"/>
          </a:xfrm>
        </p:grpSpPr>
        <p:sp>
          <p:nvSpPr>
            <p:cNvPr id="120" name="Freeform 122">
              <a:extLst>
                <a:ext uri="{FF2B5EF4-FFF2-40B4-BE49-F238E27FC236}">
                  <a16:creationId xmlns:a16="http://schemas.microsoft.com/office/drawing/2014/main" id="{7619F5C2-D9CA-402F-85A8-DBA7F1D6372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587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1" name="Freeform 123">
              <a:extLst>
                <a:ext uri="{FF2B5EF4-FFF2-40B4-BE49-F238E27FC236}">
                  <a16:creationId xmlns:a16="http://schemas.microsoft.com/office/drawing/2014/main" id="{0172FF6B-3528-45E3-A339-F4EBE0ACE7F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30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2" name="Freeform 124">
              <a:extLst>
                <a:ext uri="{FF2B5EF4-FFF2-40B4-BE49-F238E27FC236}">
                  <a16:creationId xmlns:a16="http://schemas.microsoft.com/office/drawing/2014/main" id="{8A7BCF54-9DE9-4EDC-B775-50F25959967F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74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3" name="Freeform 125">
              <a:extLst>
                <a:ext uri="{FF2B5EF4-FFF2-40B4-BE49-F238E27FC236}">
                  <a16:creationId xmlns:a16="http://schemas.microsoft.com/office/drawing/2014/main" id="{C5BDB690-6747-4779-A7EE-A743E23BC9D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3212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4" name="Freeform 126">
              <a:extLst>
                <a:ext uri="{FF2B5EF4-FFF2-40B4-BE49-F238E27FC236}">
                  <a16:creationId xmlns:a16="http://schemas.microsoft.com/office/drawing/2014/main" id="{DA3D0D6B-7AB6-416E-80E3-F88B67EE237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44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5" name="Freeform 127">
              <a:extLst>
                <a:ext uri="{FF2B5EF4-FFF2-40B4-BE49-F238E27FC236}">
                  <a16:creationId xmlns:a16="http://schemas.microsoft.com/office/drawing/2014/main" id="{08F8202A-ABC7-4E2A-870E-C0FA92A36C48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11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6" name="Freeform 128">
              <a:extLst>
                <a:ext uri="{FF2B5EF4-FFF2-40B4-BE49-F238E27FC236}">
                  <a16:creationId xmlns:a16="http://schemas.microsoft.com/office/drawing/2014/main" id="{C37A5C57-AA7C-47EB-9F04-0B41B332CE16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97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grpSp>
        <p:nvGrpSpPr>
          <p:cNvPr id="127" name="Group 129">
            <a:extLst>
              <a:ext uri="{FF2B5EF4-FFF2-40B4-BE49-F238E27FC236}">
                <a16:creationId xmlns:a16="http://schemas.microsoft.com/office/drawing/2014/main" id="{1B0352CC-77F6-4AC4-AE50-276D0D1503BF}"/>
              </a:ext>
            </a:extLst>
          </p:cNvPr>
          <p:cNvGrpSpPr>
            <a:grpSpLocks/>
          </p:cNvGrpSpPr>
          <p:nvPr/>
        </p:nvGrpSpPr>
        <p:grpSpPr bwMode="auto">
          <a:xfrm>
            <a:off x="5367338" y="4597883"/>
            <a:ext cx="768350" cy="395287"/>
            <a:chOff x="761" y="2540"/>
            <a:chExt cx="1589" cy="726"/>
          </a:xfrm>
        </p:grpSpPr>
        <p:sp>
          <p:nvSpPr>
            <p:cNvPr id="128" name="Freeform 130">
              <a:extLst>
                <a:ext uri="{FF2B5EF4-FFF2-40B4-BE49-F238E27FC236}">
                  <a16:creationId xmlns:a16="http://schemas.microsoft.com/office/drawing/2014/main" id="{3CE2990C-9E06-4A4B-9F71-8DBD3A5E4AC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29" name="Freeform 131">
              <a:extLst>
                <a:ext uri="{FF2B5EF4-FFF2-40B4-BE49-F238E27FC236}">
                  <a16:creationId xmlns:a16="http://schemas.microsoft.com/office/drawing/2014/main" id="{CC375C2E-9303-4AB8-9E3F-81917FA7B50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30" name="Freeform 132">
              <a:extLst>
                <a:ext uri="{FF2B5EF4-FFF2-40B4-BE49-F238E27FC236}">
                  <a16:creationId xmlns:a16="http://schemas.microsoft.com/office/drawing/2014/main" id="{56CDA283-D298-4FEA-9471-3F06640A765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31" name="Freeform 133">
              <a:extLst>
                <a:ext uri="{FF2B5EF4-FFF2-40B4-BE49-F238E27FC236}">
                  <a16:creationId xmlns:a16="http://schemas.microsoft.com/office/drawing/2014/main" id="{22DBA91C-E6CE-4957-AB9C-8B4140F6AD43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32" name="Freeform 134">
              <a:extLst>
                <a:ext uri="{FF2B5EF4-FFF2-40B4-BE49-F238E27FC236}">
                  <a16:creationId xmlns:a16="http://schemas.microsoft.com/office/drawing/2014/main" id="{E1E88E18-E89F-4E7F-B602-FB2D3528707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33" name="Freeform 135">
              <a:extLst>
                <a:ext uri="{FF2B5EF4-FFF2-40B4-BE49-F238E27FC236}">
                  <a16:creationId xmlns:a16="http://schemas.microsoft.com/office/drawing/2014/main" id="{07B1EB83-1439-4227-8A7E-EB86FF164EA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34" name="Freeform 136">
              <a:extLst>
                <a:ext uri="{FF2B5EF4-FFF2-40B4-BE49-F238E27FC236}">
                  <a16:creationId xmlns:a16="http://schemas.microsoft.com/office/drawing/2014/main" id="{46901462-63D2-4A72-89B2-83D23D44CC7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135" name="Rectangle 137">
            <a:extLst>
              <a:ext uri="{FF2B5EF4-FFF2-40B4-BE49-F238E27FC236}">
                <a16:creationId xmlns:a16="http://schemas.microsoft.com/office/drawing/2014/main" id="{2D64EFE4-AD52-4A3A-94FE-56735600F0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5113" y="1159358"/>
            <a:ext cx="2389187" cy="228600"/>
          </a:xfrm>
          <a:prstGeom prst="rect">
            <a:avLst/>
          </a:prstGeom>
          <a:solidFill>
            <a:srgbClr val="D2CF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36" name="AutoShape 138">
            <a:extLst>
              <a:ext uri="{FF2B5EF4-FFF2-40B4-BE49-F238E27FC236}">
                <a16:creationId xmlns:a16="http://schemas.microsoft.com/office/drawing/2014/main" id="{547DE861-C53C-4FEE-B155-9024859FC8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1513" y="2891320"/>
            <a:ext cx="3322637" cy="463550"/>
          </a:xfrm>
          <a:prstGeom prst="leftRightArrow">
            <a:avLst>
              <a:gd name="adj1" fmla="val 50000"/>
              <a:gd name="adj2" fmla="val 116377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137" name="Group 139">
            <a:extLst>
              <a:ext uri="{FF2B5EF4-FFF2-40B4-BE49-F238E27FC236}">
                <a16:creationId xmlns:a16="http://schemas.microsoft.com/office/drawing/2014/main" id="{3E81086E-0453-4B38-A51F-5DF9ECDDF2E8}"/>
              </a:ext>
            </a:extLst>
          </p:cNvPr>
          <p:cNvGrpSpPr>
            <a:grpSpLocks/>
          </p:cNvGrpSpPr>
          <p:nvPr/>
        </p:nvGrpSpPr>
        <p:grpSpPr bwMode="auto">
          <a:xfrm>
            <a:off x="3648075" y="2938945"/>
            <a:ext cx="723900" cy="368300"/>
            <a:chOff x="887" y="2405"/>
            <a:chExt cx="456" cy="232"/>
          </a:xfrm>
        </p:grpSpPr>
        <p:sp>
          <p:nvSpPr>
            <p:cNvPr id="138" name="Freeform 140">
              <a:extLst>
                <a:ext uri="{FF2B5EF4-FFF2-40B4-BE49-F238E27FC236}">
                  <a16:creationId xmlns:a16="http://schemas.microsoft.com/office/drawing/2014/main" id="{687FAFAC-DAC6-4DDB-9610-F432AEC2252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87" y="2405"/>
              <a:ext cx="456" cy="232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39" name="Freeform 141">
              <a:extLst>
                <a:ext uri="{FF2B5EF4-FFF2-40B4-BE49-F238E27FC236}">
                  <a16:creationId xmlns:a16="http://schemas.microsoft.com/office/drawing/2014/main" id="{98F5A407-C519-445F-85FC-95925F5AE89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99" y="2428"/>
              <a:ext cx="427" cy="192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0" name="Freeform 142">
              <a:extLst>
                <a:ext uri="{FF2B5EF4-FFF2-40B4-BE49-F238E27FC236}">
                  <a16:creationId xmlns:a16="http://schemas.microsoft.com/office/drawing/2014/main" id="{CB328581-7000-4242-A9A4-76063E662EF8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69" y="2441"/>
              <a:ext cx="59" cy="26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1" name="Freeform 143">
              <a:extLst>
                <a:ext uri="{FF2B5EF4-FFF2-40B4-BE49-F238E27FC236}">
                  <a16:creationId xmlns:a16="http://schemas.microsoft.com/office/drawing/2014/main" id="{04F4C9B5-A00D-461D-9DCB-DC8CBA61C8B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66" y="2495"/>
              <a:ext cx="223" cy="45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2" name="Freeform 144">
              <a:extLst>
                <a:ext uri="{FF2B5EF4-FFF2-40B4-BE49-F238E27FC236}">
                  <a16:creationId xmlns:a16="http://schemas.microsoft.com/office/drawing/2014/main" id="{C9B5A580-D0FF-41A4-A2D5-31986A6DFC5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32" y="2488"/>
              <a:ext cx="55" cy="60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3" name="Freeform 145">
              <a:extLst>
                <a:ext uri="{FF2B5EF4-FFF2-40B4-BE49-F238E27FC236}">
                  <a16:creationId xmlns:a16="http://schemas.microsoft.com/office/drawing/2014/main" id="{1BDBC349-798B-46F3-8C5D-CAE102DF0646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51" y="2501"/>
              <a:ext cx="22" cy="20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4" name="Freeform 146">
              <a:extLst>
                <a:ext uri="{FF2B5EF4-FFF2-40B4-BE49-F238E27FC236}">
                  <a16:creationId xmlns:a16="http://schemas.microsoft.com/office/drawing/2014/main" id="{85678F2E-0B25-4A3E-9F5C-FFA58B8116B7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76" y="2566"/>
              <a:ext cx="61" cy="26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145" name="AutoShape 147">
            <a:extLst>
              <a:ext uri="{FF2B5EF4-FFF2-40B4-BE49-F238E27FC236}">
                <a16:creationId xmlns:a16="http://schemas.microsoft.com/office/drawing/2014/main" id="{728812C1-52D5-486B-984D-4BD012F7B2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1513" y="4510570"/>
            <a:ext cx="3322637" cy="463550"/>
          </a:xfrm>
          <a:prstGeom prst="leftRightArrow">
            <a:avLst>
              <a:gd name="adj1" fmla="val 50000"/>
              <a:gd name="adj2" fmla="val 116377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146" name="Group 148">
            <a:extLst>
              <a:ext uri="{FF2B5EF4-FFF2-40B4-BE49-F238E27FC236}">
                <a16:creationId xmlns:a16="http://schemas.microsoft.com/office/drawing/2014/main" id="{CF266908-313F-44FE-B041-BD7EDA7A5500}"/>
              </a:ext>
            </a:extLst>
          </p:cNvPr>
          <p:cNvGrpSpPr>
            <a:grpSpLocks/>
          </p:cNvGrpSpPr>
          <p:nvPr/>
        </p:nvGrpSpPr>
        <p:grpSpPr bwMode="auto">
          <a:xfrm>
            <a:off x="3648075" y="4574070"/>
            <a:ext cx="723900" cy="368300"/>
            <a:chOff x="2334" y="2299"/>
            <a:chExt cx="456" cy="232"/>
          </a:xfrm>
        </p:grpSpPr>
        <p:sp>
          <p:nvSpPr>
            <p:cNvPr id="147" name="Freeform 149">
              <a:extLst>
                <a:ext uri="{FF2B5EF4-FFF2-40B4-BE49-F238E27FC236}">
                  <a16:creationId xmlns:a16="http://schemas.microsoft.com/office/drawing/2014/main" id="{05C22920-BD3D-4D2F-95CC-16EBB40920D2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334" y="2299"/>
              <a:ext cx="456" cy="232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8" name="Freeform 150">
              <a:extLst>
                <a:ext uri="{FF2B5EF4-FFF2-40B4-BE49-F238E27FC236}">
                  <a16:creationId xmlns:a16="http://schemas.microsoft.com/office/drawing/2014/main" id="{1846F84E-9F21-4D37-9FF7-6F01DF5BF46E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346" y="2322"/>
              <a:ext cx="427" cy="192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49" name="Freeform 151">
              <a:extLst>
                <a:ext uri="{FF2B5EF4-FFF2-40B4-BE49-F238E27FC236}">
                  <a16:creationId xmlns:a16="http://schemas.microsoft.com/office/drawing/2014/main" id="{0790253E-092B-4D9F-8E99-95D147CFF03C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416" y="2335"/>
              <a:ext cx="59" cy="26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50" name="Freeform 152">
              <a:extLst>
                <a:ext uri="{FF2B5EF4-FFF2-40B4-BE49-F238E27FC236}">
                  <a16:creationId xmlns:a16="http://schemas.microsoft.com/office/drawing/2014/main" id="{1AA58928-FDC0-41B3-9E54-080AEEFF2C5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513" y="2389"/>
              <a:ext cx="223" cy="45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51" name="Freeform 153">
              <a:extLst>
                <a:ext uri="{FF2B5EF4-FFF2-40B4-BE49-F238E27FC236}">
                  <a16:creationId xmlns:a16="http://schemas.microsoft.com/office/drawing/2014/main" id="{7C768108-F16B-448E-9FEB-33519CFB4F4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379" y="2382"/>
              <a:ext cx="55" cy="60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52" name="Freeform 154">
              <a:extLst>
                <a:ext uri="{FF2B5EF4-FFF2-40B4-BE49-F238E27FC236}">
                  <a16:creationId xmlns:a16="http://schemas.microsoft.com/office/drawing/2014/main" id="{6153144D-C289-4517-8255-8F19055B1C6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398" y="2395"/>
              <a:ext cx="22" cy="20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53" name="Freeform 155">
              <a:extLst>
                <a:ext uri="{FF2B5EF4-FFF2-40B4-BE49-F238E27FC236}">
                  <a16:creationId xmlns:a16="http://schemas.microsoft.com/office/drawing/2014/main" id="{8660AF68-C733-4975-9A25-6B10E803A23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423" y="2460"/>
              <a:ext cx="61" cy="26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154" name="AutoShape 156">
            <a:extLst>
              <a:ext uri="{FF2B5EF4-FFF2-40B4-BE49-F238E27FC236}">
                <a16:creationId xmlns:a16="http://schemas.microsoft.com/office/drawing/2014/main" id="{E4B5F41E-1E34-4A72-B2BF-FF40070BF2B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552950" y="1692758"/>
            <a:ext cx="1301750" cy="1263650"/>
          </a:xfrm>
          <a:custGeom>
            <a:avLst/>
            <a:gdLst>
              <a:gd name="G0" fmla="+- 7469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7469"/>
              <a:gd name="G18" fmla="*/ 7469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7469 10800 0"/>
              <a:gd name="G26" fmla="?: G9 G17 G25"/>
              <a:gd name="G27" fmla="?: G9 0 21600"/>
              <a:gd name="G28" fmla="cos 10800 11796480"/>
              <a:gd name="G29" fmla="sin 10800 11796480"/>
              <a:gd name="G30" fmla="sin 7469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65 w 21600"/>
              <a:gd name="T15" fmla="*/ 10800 h 21600"/>
              <a:gd name="T16" fmla="*/ 10800 w 21600"/>
              <a:gd name="T17" fmla="*/ 3331 h 21600"/>
              <a:gd name="T18" fmla="*/ 19935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331" y="10800"/>
                </a:moveTo>
                <a:cubicBezTo>
                  <a:pt x="3331" y="6674"/>
                  <a:pt x="6674" y="3331"/>
                  <a:pt x="10800" y="3331"/>
                </a:cubicBezTo>
                <a:cubicBezTo>
                  <a:pt x="14925" y="3330"/>
                  <a:pt x="18268" y="6674"/>
                  <a:pt x="18269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D2CF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55" name="AutoShape 157">
            <a:extLst>
              <a:ext uri="{FF2B5EF4-FFF2-40B4-BE49-F238E27FC236}">
                <a16:creationId xmlns:a16="http://schemas.microsoft.com/office/drawing/2014/main" id="{CD3D585C-1B7F-46A1-84F2-B89B79894B22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552950" y="3300895"/>
            <a:ext cx="1301750" cy="1263650"/>
          </a:xfrm>
          <a:custGeom>
            <a:avLst/>
            <a:gdLst>
              <a:gd name="G0" fmla="+- 7469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7469"/>
              <a:gd name="G18" fmla="*/ 7469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7469 10800 0"/>
              <a:gd name="G26" fmla="?: G9 G17 G25"/>
              <a:gd name="G27" fmla="?: G9 0 21600"/>
              <a:gd name="G28" fmla="cos 10800 11796480"/>
              <a:gd name="G29" fmla="sin 10800 11796480"/>
              <a:gd name="G30" fmla="sin 7469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65 w 21600"/>
              <a:gd name="T15" fmla="*/ 10800 h 21600"/>
              <a:gd name="T16" fmla="*/ 10800 w 21600"/>
              <a:gd name="T17" fmla="*/ 3331 h 21600"/>
              <a:gd name="T18" fmla="*/ 19935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331" y="10800"/>
                </a:moveTo>
                <a:cubicBezTo>
                  <a:pt x="3331" y="6674"/>
                  <a:pt x="6674" y="3331"/>
                  <a:pt x="10800" y="3331"/>
                </a:cubicBezTo>
                <a:cubicBezTo>
                  <a:pt x="14925" y="3330"/>
                  <a:pt x="18268" y="6674"/>
                  <a:pt x="18269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D2CF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56" name="Rechteck 155">
            <a:extLst>
              <a:ext uri="{FF2B5EF4-FFF2-40B4-BE49-F238E27FC236}">
                <a16:creationId xmlns:a16="http://schemas.microsoft.com/office/drawing/2014/main" id="{515F2E63-3E42-4247-B0AB-F5AC9D665DF1}"/>
              </a:ext>
            </a:extLst>
          </p:cNvPr>
          <p:cNvSpPr/>
          <p:nvPr/>
        </p:nvSpPr>
        <p:spPr>
          <a:xfrm>
            <a:off x="637106" y="5401156"/>
            <a:ext cx="78988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16: Kerberos-Architektur mit drei Vertrauensbeziehungen (farbig) und der dreistufigen Kommunikation (Zeilen) des Nutzers („PC des Nutzers“ links)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167" name="Freeform 61">
            <a:extLst>
              <a:ext uri="{FF2B5EF4-FFF2-40B4-BE49-F238E27FC236}">
                <a16:creationId xmlns:a16="http://schemas.microsoft.com/office/drawing/2014/main" id="{9918CF34-2284-45FF-9754-EA6EC31B9EB4}"/>
              </a:ext>
            </a:extLst>
          </p:cNvPr>
          <p:cNvSpPr>
            <a:spLocks/>
          </p:cNvSpPr>
          <p:nvPr/>
        </p:nvSpPr>
        <p:spPr bwMode="auto">
          <a:xfrm>
            <a:off x="6296430" y="1121609"/>
            <a:ext cx="1049784" cy="1008140"/>
          </a:xfrm>
          <a:custGeom>
            <a:avLst/>
            <a:gdLst>
              <a:gd name="T0" fmla="*/ 1049 w 1051"/>
              <a:gd name="T1" fmla="*/ 580 h 1051"/>
              <a:gd name="T2" fmla="*/ 1028 w 1051"/>
              <a:gd name="T3" fmla="*/ 682 h 1051"/>
              <a:gd name="T4" fmla="*/ 988 w 1051"/>
              <a:gd name="T5" fmla="*/ 776 h 1051"/>
              <a:gd name="T6" fmla="*/ 931 w 1051"/>
              <a:gd name="T7" fmla="*/ 860 h 1051"/>
              <a:gd name="T8" fmla="*/ 860 w 1051"/>
              <a:gd name="T9" fmla="*/ 931 h 1051"/>
              <a:gd name="T10" fmla="*/ 776 w 1051"/>
              <a:gd name="T11" fmla="*/ 988 h 1051"/>
              <a:gd name="T12" fmla="*/ 682 w 1051"/>
              <a:gd name="T13" fmla="*/ 1028 h 1051"/>
              <a:gd name="T14" fmla="*/ 580 w 1051"/>
              <a:gd name="T15" fmla="*/ 1049 h 1051"/>
              <a:gd name="T16" fmla="*/ 472 w 1051"/>
              <a:gd name="T17" fmla="*/ 1049 h 1051"/>
              <a:gd name="T18" fmla="*/ 369 w 1051"/>
              <a:gd name="T19" fmla="*/ 1028 h 1051"/>
              <a:gd name="T20" fmla="*/ 276 w 1051"/>
              <a:gd name="T21" fmla="*/ 988 h 1051"/>
              <a:gd name="T22" fmla="*/ 191 w 1051"/>
              <a:gd name="T23" fmla="*/ 931 h 1051"/>
              <a:gd name="T24" fmla="*/ 120 w 1051"/>
              <a:gd name="T25" fmla="*/ 860 h 1051"/>
              <a:gd name="T26" fmla="*/ 64 w 1051"/>
              <a:gd name="T27" fmla="*/ 776 h 1051"/>
              <a:gd name="T28" fmla="*/ 23 w 1051"/>
              <a:gd name="T29" fmla="*/ 682 h 1051"/>
              <a:gd name="T30" fmla="*/ 2 w 1051"/>
              <a:gd name="T31" fmla="*/ 580 h 1051"/>
              <a:gd name="T32" fmla="*/ 2 w 1051"/>
              <a:gd name="T33" fmla="*/ 471 h 1051"/>
              <a:gd name="T34" fmla="*/ 23 w 1051"/>
              <a:gd name="T35" fmla="*/ 369 h 1051"/>
              <a:gd name="T36" fmla="*/ 64 w 1051"/>
              <a:gd name="T37" fmla="*/ 275 h 1051"/>
              <a:gd name="T38" fmla="*/ 120 w 1051"/>
              <a:gd name="T39" fmla="*/ 191 h 1051"/>
              <a:gd name="T40" fmla="*/ 191 w 1051"/>
              <a:gd name="T41" fmla="*/ 120 h 1051"/>
              <a:gd name="T42" fmla="*/ 276 w 1051"/>
              <a:gd name="T43" fmla="*/ 63 h 1051"/>
              <a:gd name="T44" fmla="*/ 369 w 1051"/>
              <a:gd name="T45" fmla="*/ 23 h 1051"/>
              <a:gd name="T46" fmla="*/ 472 w 1051"/>
              <a:gd name="T47" fmla="*/ 2 h 1051"/>
              <a:gd name="T48" fmla="*/ 580 w 1051"/>
              <a:gd name="T49" fmla="*/ 2 h 1051"/>
              <a:gd name="T50" fmla="*/ 682 w 1051"/>
              <a:gd name="T51" fmla="*/ 23 h 1051"/>
              <a:gd name="T52" fmla="*/ 776 w 1051"/>
              <a:gd name="T53" fmla="*/ 63 h 1051"/>
              <a:gd name="T54" fmla="*/ 860 w 1051"/>
              <a:gd name="T55" fmla="*/ 120 h 1051"/>
              <a:gd name="T56" fmla="*/ 931 w 1051"/>
              <a:gd name="T57" fmla="*/ 191 h 1051"/>
              <a:gd name="T58" fmla="*/ 988 w 1051"/>
              <a:gd name="T59" fmla="*/ 275 h 1051"/>
              <a:gd name="T60" fmla="*/ 1028 w 1051"/>
              <a:gd name="T61" fmla="*/ 369 h 1051"/>
              <a:gd name="T62" fmla="*/ 1049 w 1051"/>
              <a:gd name="T63" fmla="*/ 47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51" h="1051">
                <a:moveTo>
                  <a:pt x="1051" y="526"/>
                </a:moveTo>
                <a:lnTo>
                  <a:pt x="1049" y="580"/>
                </a:lnTo>
                <a:lnTo>
                  <a:pt x="1041" y="632"/>
                </a:lnTo>
                <a:lnTo>
                  <a:pt x="1028" y="682"/>
                </a:lnTo>
                <a:lnTo>
                  <a:pt x="1010" y="731"/>
                </a:lnTo>
                <a:lnTo>
                  <a:pt x="988" y="776"/>
                </a:lnTo>
                <a:lnTo>
                  <a:pt x="961" y="819"/>
                </a:lnTo>
                <a:lnTo>
                  <a:pt x="931" y="860"/>
                </a:lnTo>
                <a:lnTo>
                  <a:pt x="898" y="897"/>
                </a:lnTo>
                <a:lnTo>
                  <a:pt x="860" y="931"/>
                </a:lnTo>
                <a:lnTo>
                  <a:pt x="820" y="961"/>
                </a:lnTo>
                <a:lnTo>
                  <a:pt x="776" y="988"/>
                </a:lnTo>
                <a:lnTo>
                  <a:pt x="731" y="1010"/>
                </a:lnTo>
                <a:lnTo>
                  <a:pt x="682" y="1028"/>
                </a:lnTo>
                <a:lnTo>
                  <a:pt x="632" y="1041"/>
                </a:lnTo>
                <a:lnTo>
                  <a:pt x="580" y="1049"/>
                </a:lnTo>
                <a:lnTo>
                  <a:pt x="526" y="1051"/>
                </a:lnTo>
                <a:lnTo>
                  <a:pt x="472" y="1049"/>
                </a:lnTo>
                <a:lnTo>
                  <a:pt x="420" y="1041"/>
                </a:lnTo>
                <a:lnTo>
                  <a:pt x="369" y="1028"/>
                </a:lnTo>
                <a:lnTo>
                  <a:pt x="321" y="1010"/>
                </a:lnTo>
                <a:lnTo>
                  <a:pt x="276" y="988"/>
                </a:lnTo>
                <a:lnTo>
                  <a:pt x="232" y="961"/>
                </a:lnTo>
                <a:lnTo>
                  <a:pt x="191" y="931"/>
                </a:lnTo>
                <a:lnTo>
                  <a:pt x="155" y="897"/>
                </a:lnTo>
                <a:lnTo>
                  <a:pt x="120" y="860"/>
                </a:lnTo>
                <a:lnTo>
                  <a:pt x="90" y="819"/>
                </a:lnTo>
                <a:lnTo>
                  <a:pt x="64" y="776"/>
                </a:lnTo>
                <a:lnTo>
                  <a:pt x="42" y="731"/>
                </a:lnTo>
                <a:lnTo>
                  <a:pt x="23" y="682"/>
                </a:lnTo>
                <a:lnTo>
                  <a:pt x="10" y="632"/>
                </a:lnTo>
                <a:lnTo>
                  <a:pt x="2" y="580"/>
                </a:lnTo>
                <a:lnTo>
                  <a:pt x="0" y="526"/>
                </a:lnTo>
                <a:lnTo>
                  <a:pt x="2" y="471"/>
                </a:lnTo>
                <a:lnTo>
                  <a:pt x="10" y="419"/>
                </a:lnTo>
                <a:lnTo>
                  <a:pt x="23" y="369"/>
                </a:lnTo>
                <a:lnTo>
                  <a:pt x="42" y="320"/>
                </a:lnTo>
                <a:lnTo>
                  <a:pt x="64" y="275"/>
                </a:lnTo>
                <a:lnTo>
                  <a:pt x="90" y="232"/>
                </a:lnTo>
                <a:lnTo>
                  <a:pt x="120" y="191"/>
                </a:lnTo>
                <a:lnTo>
                  <a:pt x="155" y="153"/>
                </a:lnTo>
                <a:lnTo>
                  <a:pt x="191" y="120"/>
                </a:lnTo>
                <a:lnTo>
                  <a:pt x="232" y="90"/>
                </a:lnTo>
                <a:lnTo>
                  <a:pt x="276" y="63"/>
                </a:lnTo>
                <a:lnTo>
                  <a:pt x="321" y="41"/>
                </a:lnTo>
                <a:lnTo>
                  <a:pt x="369" y="23"/>
                </a:lnTo>
                <a:lnTo>
                  <a:pt x="420" y="10"/>
                </a:lnTo>
                <a:lnTo>
                  <a:pt x="472" y="2"/>
                </a:lnTo>
                <a:lnTo>
                  <a:pt x="526" y="0"/>
                </a:lnTo>
                <a:lnTo>
                  <a:pt x="580" y="2"/>
                </a:lnTo>
                <a:lnTo>
                  <a:pt x="632" y="10"/>
                </a:lnTo>
                <a:lnTo>
                  <a:pt x="682" y="23"/>
                </a:lnTo>
                <a:lnTo>
                  <a:pt x="731" y="41"/>
                </a:lnTo>
                <a:lnTo>
                  <a:pt x="776" y="63"/>
                </a:lnTo>
                <a:lnTo>
                  <a:pt x="820" y="90"/>
                </a:lnTo>
                <a:lnTo>
                  <a:pt x="860" y="120"/>
                </a:lnTo>
                <a:lnTo>
                  <a:pt x="898" y="153"/>
                </a:lnTo>
                <a:lnTo>
                  <a:pt x="931" y="191"/>
                </a:lnTo>
                <a:lnTo>
                  <a:pt x="961" y="232"/>
                </a:lnTo>
                <a:lnTo>
                  <a:pt x="988" y="275"/>
                </a:lnTo>
                <a:lnTo>
                  <a:pt x="1010" y="320"/>
                </a:lnTo>
                <a:lnTo>
                  <a:pt x="1028" y="369"/>
                </a:lnTo>
                <a:lnTo>
                  <a:pt x="1041" y="419"/>
                </a:lnTo>
                <a:lnTo>
                  <a:pt x="1049" y="471"/>
                </a:lnTo>
                <a:lnTo>
                  <a:pt x="1051" y="52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pic>
        <p:nvPicPr>
          <p:cNvPr id="164" name="Picture 4" descr="Auth-KDC">
            <a:extLst>
              <a:ext uri="{FF2B5EF4-FFF2-40B4-BE49-F238E27FC236}">
                <a16:creationId xmlns:a16="http://schemas.microsoft.com/office/drawing/2014/main" id="{11727C51-F5D0-45ED-8FC0-7574160E9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69" b="100000" l="9247" r="869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8221" y="1101474"/>
            <a:ext cx="1032385" cy="10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908336"/>
      </p:ext>
    </p:extLst>
  </p:cSld>
  <p:clrMapOvr>
    <a:masterClrMapping/>
  </p:clrMapOvr>
</p:sld>
</file>

<file path=ppt/theme/theme1.xml><?xml version="1.0" encoding="utf-8"?>
<a:theme xmlns:a="http://schemas.openxmlformats.org/drawingml/2006/main" name="MyDesignTHB">
  <a:themeElements>
    <a:clrScheme name="Linda">
      <a:dk1>
        <a:sysClr val="windowText" lastClr="000000"/>
      </a:dk1>
      <a:lt1>
        <a:sysClr val="window" lastClr="FFFFFF"/>
      </a:lt1>
      <a:dk2>
        <a:srgbClr val="A5A5A5"/>
      </a:dk2>
      <a:lt2>
        <a:srgbClr val="D8D8D8"/>
      </a:lt2>
      <a:accent1>
        <a:srgbClr val="6699FF"/>
      </a:accent1>
      <a:accent2>
        <a:srgbClr val="99CCFF"/>
      </a:accent2>
      <a:accent3>
        <a:srgbClr val="FF9933"/>
      </a:accent3>
      <a:accent4>
        <a:srgbClr val="008F8C"/>
      </a:accent4>
      <a:accent5>
        <a:srgbClr val="00CC00"/>
      </a:accent5>
      <a:accent6>
        <a:srgbClr val="CE1126"/>
      </a:accent6>
      <a:hlink>
        <a:srgbClr val="0070C0"/>
      </a:hlink>
      <a:folHlink>
        <a:srgbClr val="0070C0"/>
      </a:folHlink>
    </a:clrScheme>
    <a:fontScheme name="FHB_font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yDesignTHB" id="{5A8B60C0-9FBA-4BDF-A18A-A7F1BF022493}" vid="{73A95946-C636-4E14-9C01-76AF41DBFB1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653</Words>
  <Application>Microsoft Office PowerPoint</Application>
  <PresentationFormat>Bildschirmpräsentation (4:3)</PresentationFormat>
  <Paragraphs>151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1" baseType="lpstr">
      <vt:lpstr>Arial</vt:lpstr>
      <vt:lpstr>Arial Narrow</vt:lpstr>
      <vt:lpstr>Palatino Linotype</vt:lpstr>
      <vt:lpstr>Tahoma</vt:lpstr>
      <vt:lpstr>Wingdings</vt:lpstr>
      <vt:lpstr>MyDesignTHB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Sichere IKT-Infrastrukturen und IT-Dienste.</dc:title>
  <dc:creator>Eberhard</dc:creator>
  <cp:lastModifiedBy>Eberhard von Faber</cp:lastModifiedBy>
  <cp:revision>600</cp:revision>
  <cp:lastPrinted>2021-02-11T16:58:00Z</cp:lastPrinted>
  <dcterms:created xsi:type="dcterms:W3CDTF">2017-10-29T15:48:10Z</dcterms:created>
  <dcterms:modified xsi:type="dcterms:W3CDTF">2021-02-12T12:39:45Z</dcterms:modified>
</cp:coreProperties>
</file>