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7" r:id="rId2"/>
    <p:sldId id="308" r:id="rId3"/>
    <p:sldId id="307" r:id="rId4"/>
    <p:sldId id="310" r:id="rId5"/>
    <p:sldId id="274" r:id="rId6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44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5: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IT-Verfahren, Abläufe </a:t>
            </a:r>
            <a:b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und Prozesse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4" name="Rechteck 13">
            <a:extLst>
              <a:ext uri="{FF2B5EF4-FFF2-40B4-BE49-F238E27FC236}">
                <a16:creationId xmlns:a16="http://schemas.microsoft.com/office/drawing/2014/main" id="{D5409C71-C515-4A24-A4AD-DC456BE2B911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D752ED78-AE0F-4C4C-9439-4127631D6114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</a:p>
        </p:txBody>
      </p:sp>
    </p:spTree>
    <p:extLst>
      <p:ext uri="{BB962C8B-B14F-4D97-AF65-F5344CB8AC3E}">
        <p14:creationId xmlns:p14="http://schemas.microsoft.com/office/powerpoint/2010/main" val="1629225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hteck 50">
            <a:extLst>
              <a:ext uri="{FF2B5EF4-FFF2-40B4-BE49-F238E27FC236}">
                <a16:creationId xmlns:a16="http://schemas.microsoft.com/office/drawing/2014/main" id="{24454AF9-1630-4191-B397-03E2F9BCB0B5}"/>
              </a:ext>
            </a:extLst>
          </p:cNvPr>
          <p:cNvSpPr/>
          <p:nvPr/>
        </p:nvSpPr>
        <p:spPr>
          <a:xfrm>
            <a:off x="4816820" y="1719377"/>
            <a:ext cx="45719" cy="262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D4F87D1-7B06-4F87-8B52-FD20FF79CFE9}"/>
              </a:ext>
            </a:extLst>
          </p:cNvPr>
          <p:cNvSpPr/>
          <p:nvPr/>
        </p:nvSpPr>
        <p:spPr>
          <a:xfrm>
            <a:off x="1207612" y="1669682"/>
            <a:ext cx="45719" cy="126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D1A120CA-5496-4C62-A42B-0CFC05D8E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2283" y="370330"/>
            <a:ext cx="2869371" cy="590400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Grundbegriffe im IT-Betrieb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DB3B66D-14F0-4D95-80D7-A8B6C8E2A7BC}"/>
              </a:ext>
            </a:extLst>
          </p:cNvPr>
          <p:cNvSpPr/>
          <p:nvPr/>
        </p:nvSpPr>
        <p:spPr>
          <a:xfrm>
            <a:off x="945949" y="1264853"/>
            <a:ext cx="2900433" cy="57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Instandhaltung und Fortentwicklung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E51371D-3A11-49FE-BA1E-7E24A9DB9C14}"/>
              </a:ext>
            </a:extLst>
          </p:cNvPr>
          <p:cNvSpPr/>
          <p:nvPr/>
        </p:nvSpPr>
        <p:spPr>
          <a:xfrm>
            <a:off x="4562061" y="1250989"/>
            <a:ext cx="3292582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Fehlerbehandlung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2986F242-BC07-47E9-B3DC-AADBBB288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807" y="4717820"/>
            <a:ext cx="2319744" cy="58986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Durchführung: Beseitigung des Fehlers</a:t>
            </a:r>
          </a:p>
        </p:txBody>
      </p:sp>
      <p:cxnSp>
        <p:nvCxnSpPr>
          <p:cNvPr id="17" name="Verbinder: gewinkelt 16">
            <a:extLst>
              <a:ext uri="{FF2B5EF4-FFF2-40B4-BE49-F238E27FC236}">
                <a16:creationId xmlns:a16="http://schemas.microsoft.com/office/drawing/2014/main" id="{1288C366-B08D-49B4-9DEF-F1A146FFBCD5}"/>
              </a:ext>
            </a:extLst>
          </p:cNvPr>
          <p:cNvCxnSpPr>
            <a:cxnSpLocks/>
            <a:stCxn id="12" idx="0"/>
            <a:endCxn id="27" idx="2"/>
          </p:cNvCxnSpPr>
          <p:nvPr/>
        </p:nvCxnSpPr>
        <p:spPr>
          <a:xfrm rot="5400000" flipH="1" flipV="1">
            <a:off x="1790239" y="4051348"/>
            <a:ext cx="1332913" cy="32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Verbinder: gewinkelt 35">
            <a:extLst>
              <a:ext uri="{FF2B5EF4-FFF2-40B4-BE49-F238E27FC236}">
                <a16:creationId xmlns:a16="http://schemas.microsoft.com/office/drawing/2014/main" id="{C2995073-D5B0-4CCE-B992-DB6248D9300B}"/>
              </a:ext>
            </a:extLst>
          </p:cNvPr>
          <p:cNvCxnSpPr>
            <a:cxnSpLocks/>
            <a:stCxn id="29" idx="1"/>
            <a:endCxn id="12" idx="3"/>
          </p:cNvCxnSpPr>
          <p:nvPr/>
        </p:nvCxnSpPr>
        <p:spPr>
          <a:xfrm rot="10800000">
            <a:off x="3616552" y="5012753"/>
            <a:ext cx="1066741" cy="1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Verbinder: gewinkelt 47">
            <a:extLst>
              <a:ext uri="{FF2B5EF4-FFF2-40B4-BE49-F238E27FC236}">
                <a16:creationId xmlns:a16="http://schemas.microsoft.com/office/drawing/2014/main" id="{206481F7-2D53-4970-AD7B-F81FE2E704C5}"/>
              </a:ext>
            </a:extLst>
          </p:cNvPr>
          <p:cNvCxnSpPr>
            <a:cxnSpLocks/>
            <a:stCxn id="2" idx="1"/>
            <a:endCxn id="3" idx="0"/>
          </p:cNvCxnSpPr>
          <p:nvPr/>
        </p:nvCxnSpPr>
        <p:spPr>
          <a:xfrm rot="10800000" flipV="1">
            <a:off x="2396167" y="665529"/>
            <a:ext cx="406117" cy="599323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Verbinder: gewinkelt 35">
            <a:extLst>
              <a:ext uri="{FF2B5EF4-FFF2-40B4-BE49-F238E27FC236}">
                <a16:creationId xmlns:a16="http://schemas.microsoft.com/office/drawing/2014/main" id="{1E6344A8-B235-4787-8288-8D382D523885}"/>
              </a:ext>
            </a:extLst>
          </p:cNvPr>
          <p:cNvCxnSpPr>
            <a:cxnSpLocks/>
            <a:stCxn id="2" idx="3"/>
            <a:endCxn id="4" idx="0"/>
          </p:cNvCxnSpPr>
          <p:nvPr/>
        </p:nvCxnSpPr>
        <p:spPr>
          <a:xfrm>
            <a:off x="5671654" y="665530"/>
            <a:ext cx="536698" cy="585459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eck 43">
            <a:extLst>
              <a:ext uri="{FF2B5EF4-FFF2-40B4-BE49-F238E27FC236}">
                <a16:creationId xmlns:a16="http://schemas.microsoft.com/office/drawing/2014/main" id="{4D16922D-BF5A-4529-BF97-B9F18BDE726C}"/>
              </a:ext>
            </a:extLst>
          </p:cNvPr>
          <p:cNvSpPr/>
          <p:nvPr/>
        </p:nvSpPr>
        <p:spPr>
          <a:xfrm>
            <a:off x="4683292" y="1971069"/>
            <a:ext cx="3154959" cy="170341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36000" rtlCol="0" anchor="ctr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Erkennung: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Protokollierung 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logging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Monitoring (Überwachung)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Protokollverwaltung </a:t>
            </a:r>
            <a:b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log management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Event (Ereignis)</a:t>
            </a:r>
          </a:p>
        </p:txBody>
      </p:sp>
      <p:sp>
        <p:nvSpPr>
          <p:cNvPr id="88" name="Rectangle 5">
            <a:extLst>
              <a:ext uri="{FF2B5EF4-FFF2-40B4-BE49-F238E27FC236}">
                <a16:creationId xmlns:a16="http://schemas.microsoft.com/office/drawing/2014/main" id="{DEC7CB93-37EE-4F43-A639-31F52D420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040" y="3639551"/>
            <a:ext cx="1147513" cy="589864"/>
          </a:xfrm>
          <a:prstGeom prst="wedgeRectCallout">
            <a:avLst>
              <a:gd name="adj1" fmla="val 64781"/>
              <a:gd name="adj2" fmla="val 106594"/>
            </a:avLst>
          </a:prstGeom>
          <a:solidFill>
            <a:schemeClr val="accent5">
              <a:lumMod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durch „Change“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B70BAA84-448D-4A2B-A29B-BE5714045BF0}"/>
              </a:ext>
            </a:extLst>
          </p:cNvPr>
          <p:cNvSpPr/>
          <p:nvPr/>
        </p:nvSpPr>
        <p:spPr>
          <a:xfrm>
            <a:off x="1067040" y="1983117"/>
            <a:ext cx="2779341" cy="14017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36000" rtlCol="0" anchor="ctr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Configuration Item (CI)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Request for Change (</a:t>
            </a:r>
            <a:r>
              <a:rPr 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RfC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Change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Patch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Release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C6EB7D12-F1F6-4341-95F6-E04D377275FA}"/>
              </a:ext>
            </a:extLst>
          </p:cNvPr>
          <p:cNvSpPr/>
          <p:nvPr/>
        </p:nvSpPr>
        <p:spPr>
          <a:xfrm>
            <a:off x="4683292" y="3794064"/>
            <a:ext cx="3154959" cy="24373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36000" rtlCol="0" anchor="ctr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Analyse und Bearbeitung: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Incident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 (Vorfall)</a:t>
            </a:r>
          </a:p>
          <a:p>
            <a:pPr marL="3571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Priority</a:t>
            </a:r>
          </a:p>
          <a:p>
            <a:pPr marL="536575" lvl="1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Impact</a:t>
            </a:r>
          </a:p>
          <a:p>
            <a:pPr marL="715963" lvl="3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Criticality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 (Wichtigkeit)</a:t>
            </a:r>
          </a:p>
          <a:p>
            <a:pPr marL="715963" lvl="3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Service restriction 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(Serviceeinschränkung)</a:t>
            </a:r>
          </a:p>
          <a:p>
            <a:pPr marL="536575" lvl="3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Urgency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 (Dringlichkeit)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Problem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D3D65969-AC22-459F-8AC8-4CA37087BC27}"/>
              </a:ext>
            </a:extLst>
          </p:cNvPr>
          <p:cNvSpPr txBox="1"/>
          <p:nvPr/>
        </p:nvSpPr>
        <p:spPr>
          <a:xfrm>
            <a:off x="945949" y="6322198"/>
            <a:ext cx="6138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36: Einige Grundbegriffe im IT-Betrieb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66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feil: Fünfeck 4">
            <a:extLst>
              <a:ext uri="{FF2B5EF4-FFF2-40B4-BE49-F238E27FC236}">
                <a16:creationId xmlns:a16="http://schemas.microsoft.com/office/drawing/2014/main" id="{DEDA787E-BBB2-4AD5-8758-8CEAC6B5EA59}"/>
              </a:ext>
            </a:extLst>
          </p:cNvPr>
          <p:cNvSpPr/>
          <p:nvPr/>
        </p:nvSpPr>
        <p:spPr>
          <a:xfrm rot="5400000">
            <a:off x="571994" y="3270"/>
            <a:ext cx="1260000" cy="1901318"/>
          </a:xfrm>
          <a:prstGeom prst="homePlate">
            <a:avLst>
              <a:gd name="adj" fmla="val 1767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0" rIns="36000" bIns="0" rtlCol="0" anchor="ctr"/>
          <a:lstStyle/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de-DE" dirty="0">
                <a:latin typeface="Arial Narrow" panose="020B0606020202030204" pitchFamily="34" charset="0"/>
              </a:rPr>
              <a:t>Angebotsdefinition und Inventarisierung</a:t>
            </a:r>
          </a:p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latin typeface="Arial Narrow" panose="020B0606020202030204" pitchFamily="34" charset="0"/>
              </a:rPr>
              <a:t>(Service Portfolio)</a:t>
            </a:r>
          </a:p>
        </p:txBody>
      </p:sp>
      <p:sp>
        <p:nvSpPr>
          <p:cNvPr id="6" name="Pfeil: Fünfeck 5">
            <a:extLst>
              <a:ext uri="{FF2B5EF4-FFF2-40B4-BE49-F238E27FC236}">
                <a16:creationId xmlns:a16="http://schemas.microsoft.com/office/drawing/2014/main" id="{F83A86F1-F56D-492A-B1CE-3391BA7F274E}"/>
              </a:ext>
            </a:extLst>
          </p:cNvPr>
          <p:cNvSpPr/>
          <p:nvPr/>
        </p:nvSpPr>
        <p:spPr>
          <a:xfrm rot="5400000">
            <a:off x="6564186" y="2582027"/>
            <a:ext cx="1227600" cy="1980000"/>
          </a:xfrm>
          <a:prstGeom prst="homePlate">
            <a:avLst>
              <a:gd name="adj" fmla="val 1914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0" rIns="36000" bIns="0" rtlCol="0" anchor="ctr"/>
          <a:lstStyle/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de-DE" dirty="0">
                <a:latin typeface="Arial Narrow" panose="020B0606020202030204" pitchFamily="34" charset="0"/>
              </a:rPr>
              <a:t>Sicherstellung</a:t>
            </a:r>
          </a:p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latin typeface="Arial Narrow" panose="020B0606020202030204" pitchFamily="34" charset="0"/>
              </a:rPr>
              <a:t>(Service assurance)</a:t>
            </a:r>
          </a:p>
        </p:txBody>
      </p:sp>
      <p:sp>
        <p:nvSpPr>
          <p:cNvPr id="7" name="Pfeil: Fünfeck 6">
            <a:extLst>
              <a:ext uri="{FF2B5EF4-FFF2-40B4-BE49-F238E27FC236}">
                <a16:creationId xmlns:a16="http://schemas.microsoft.com/office/drawing/2014/main" id="{7F372FB9-31F0-416B-AC02-770E7C946DB3}"/>
              </a:ext>
            </a:extLst>
          </p:cNvPr>
          <p:cNvSpPr/>
          <p:nvPr/>
        </p:nvSpPr>
        <p:spPr>
          <a:xfrm rot="5400000">
            <a:off x="588191" y="2624543"/>
            <a:ext cx="1227600" cy="1901318"/>
          </a:xfrm>
          <a:prstGeom prst="homePlate">
            <a:avLst>
              <a:gd name="adj" fmla="val 1914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0" rIns="36000" bIns="0" rtlCol="0" anchor="ctr"/>
          <a:lstStyle/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de-DE" dirty="0">
                <a:latin typeface="Arial Narrow" panose="020B0606020202030204" pitchFamily="34" charset="0"/>
              </a:rPr>
              <a:t>Bereitstellung und Fortentwicklung</a:t>
            </a:r>
          </a:p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latin typeface="Arial Narrow" panose="020B0606020202030204" pitchFamily="34" charset="0"/>
              </a:rPr>
              <a:t>(Service design, build and transition)</a:t>
            </a:r>
          </a:p>
        </p:txBody>
      </p:sp>
      <p:sp>
        <p:nvSpPr>
          <p:cNvPr id="8" name="Pfeil: Fünfeck 7">
            <a:extLst>
              <a:ext uri="{FF2B5EF4-FFF2-40B4-BE49-F238E27FC236}">
                <a16:creationId xmlns:a16="http://schemas.microsoft.com/office/drawing/2014/main" id="{B9959925-BFFC-4025-984D-A88F544C681F}"/>
              </a:ext>
            </a:extLst>
          </p:cNvPr>
          <p:cNvSpPr/>
          <p:nvPr/>
        </p:nvSpPr>
        <p:spPr>
          <a:xfrm rot="5400000">
            <a:off x="588192" y="3920543"/>
            <a:ext cx="1227600" cy="1901318"/>
          </a:xfrm>
          <a:prstGeom prst="homePlate">
            <a:avLst>
              <a:gd name="adj" fmla="val 2135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0" rIns="36000" bIns="0" rtlCol="0" anchor="ctr"/>
          <a:lstStyle/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de-DE" dirty="0">
                <a:latin typeface="Arial Narrow" panose="020B0606020202030204" pitchFamily="34" charset="0"/>
              </a:rPr>
              <a:t>Aufrechterhaltung</a:t>
            </a:r>
          </a:p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latin typeface="Arial Narrow" panose="020B0606020202030204" pitchFamily="34" charset="0"/>
              </a:rPr>
              <a:t>(Resolution and fulfillment)</a:t>
            </a:r>
          </a:p>
        </p:txBody>
      </p:sp>
      <p:sp>
        <p:nvSpPr>
          <p:cNvPr id="15" name="Rechteck: gefaltete Ecke 14">
            <a:extLst>
              <a:ext uri="{FF2B5EF4-FFF2-40B4-BE49-F238E27FC236}">
                <a16:creationId xmlns:a16="http://schemas.microsoft.com/office/drawing/2014/main" id="{C4B6B9E9-8FD9-479E-8DDC-20A716023028}"/>
              </a:ext>
            </a:extLst>
          </p:cNvPr>
          <p:cNvSpPr/>
          <p:nvPr/>
        </p:nvSpPr>
        <p:spPr>
          <a:xfrm>
            <a:off x="6187986" y="4257402"/>
            <a:ext cx="2721600" cy="370371"/>
          </a:xfrm>
          <a:prstGeom prst="foldedCorner">
            <a:avLst>
              <a:gd name="adj" fmla="val 38889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Service availability mgmt.</a:t>
            </a:r>
          </a:p>
        </p:txBody>
      </p:sp>
      <p:sp>
        <p:nvSpPr>
          <p:cNvPr id="17" name="Pfeil: Fünfeck 16">
            <a:extLst>
              <a:ext uri="{FF2B5EF4-FFF2-40B4-BE49-F238E27FC236}">
                <a16:creationId xmlns:a16="http://schemas.microsoft.com/office/drawing/2014/main" id="{06CFCA09-528C-4440-A4A6-7CD9EC215226}"/>
              </a:ext>
            </a:extLst>
          </p:cNvPr>
          <p:cNvSpPr/>
          <p:nvPr/>
        </p:nvSpPr>
        <p:spPr>
          <a:xfrm rot="5400000">
            <a:off x="6655019" y="-137157"/>
            <a:ext cx="1225935" cy="2160000"/>
          </a:xfrm>
          <a:prstGeom prst="homePlate">
            <a:avLst>
              <a:gd name="adj" fmla="val 1693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0" rIns="36000" bIns="0" rtlCol="0" anchor="ctr"/>
          <a:lstStyle/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de-DE" dirty="0">
                <a:latin typeface="Arial Narrow" panose="020B0606020202030204" pitchFamily="34" charset="0"/>
              </a:rPr>
              <a:t>Kunden und Zulieferer</a:t>
            </a:r>
          </a:p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latin typeface="Arial Narrow" panose="020B0606020202030204" pitchFamily="34" charset="0"/>
              </a:rPr>
              <a:t>(Relationship and agreement)</a:t>
            </a:r>
          </a:p>
        </p:txBody>
      </p:sp>
      <p:sp>
        <p:nvSpPr>
          <p:cNvPr id="18" name="Rechteck: gefaltete Ecke 17">
            <a:extLst>
              <a:ext uri="{FF2B5EF4-FFF2-40B4-BE49-F238E27FC236}">
                <a16:creationId xmlns:a16="http://schemas.microsoft.com/office/drawing/2014/main" id="{B5BDEC01-5CF8-4572-B88F-DC39C4B87E85}"/>
              </a:ext>
            </a:extLst>
          </p:cNvPr>
          <p:cNvSpPr/>
          <p:nvPr/>
        </p:nvSpPr>
        <p:spPr>
          <a:xfrm>
            <a:off x="6187986" y="1660031"/>
            <a:ext cx="2720194" cy="370800"/>
          </a:xfrm>
          <a:prstGeom prst="foldedCorner">
            <a:avLst>
              <a:gd name="adj" fmla="val 388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bIns="0" rtlCol="0" anchor="ctr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Supplier management</a:t>
            </a:r>
          </a:p>
        </p:txBody>
      </p:sp>
      <p:sp>
        <p:nvSpPr>
          <p:cNvPr id="19" name="Rechteck: gefaltete Ecke 18">
            <a:extLst>
              <a:ext uri="{FF2B5EF4-FFF2-40B4-BE49-F238E27FC236}">
                <a16:creationId xmlns:a16="http://schemas.microsoft.com/office/drawing/2014/main" id="{840A285A-EAC8-4826-A4C1-6571A7993149}"/>
              </a:ext>
            </a:extLst>
          </p:cNvPr>
          <p:cNvSpPr/>
          <p:nvPr/>
        </p:nvSpPr>
        <p:spPr>
          <a:xfrm>
            <a:off x="6187986" y="2501912"/>
            <a:ext cx="2720194" cy="370800"/>
          </a:xfrm>
          <a:prstGeom prst="foldedCorner">
            <a:avLst>
              <a:gd name="adj" fmla="val 388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Service level management</a:t>
            </a:r>
          </a:p>
        </p:txBody>
      </p:sp>
      <p:sp>
        <p:nvSpPr>
          <p:cNvPr id="22" name="Rechteck: gefaltete Ecke 21">
            <a:extLst>
              <a:ext uri="{FF2B5EF4-FFF2-40B4-BE49-F238E27FC236}">
                <a16:creationId xmlns:a16="http://schemas.microsoft.com/office/drawing/2014/main" id="{587F22A4-CF0C-40B3-BA6D-49565A8B0035}"/>
              </a:ext>
            </a:extLst>
          </p:cNvPr>
          <p:cNvSpPr/>
          <p:nvPr/>
        </p:nvSpPr>
        <p:spPr>
          <a:xfrm>
            <a:off x="6187986" y="5113296"/>
            <a:ext cx="2721600" cy="370800"/>
          </a:xfrm>
          <a:prstGeom prst="foldedCorner">
            <a:avLst>
              <a:gd name="adj" fmla="val 38889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Information security mgmt.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855F1DDD-4AF5-467A-9317-CEB2D66EA2F8}"/>
              </a:ext>
            </a:extLst>
          </p:cNvPr>
          <p:cNvSpPr txBox="1"/>
          <p:nvPr/>
        </p:nvSpPr>
        <p:spPr>
          <a:xfrm>
            <a:off x="365632" y="6035394"/>
            <a:ext cx="48848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37: Grundsätzliche Struktur der ITSM-Prozesse nach ISO/IEC 20000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Rechteck: gefaltete Ecke 8">
            <a:extLst>
              <a:ext uri="{FF2B5EF4-FFF2-40B4-BE49-F238E27FC236}">
                <a16:creationId xmlns:a16="http://schemas.microsoft.com/office/drawing/2014/main" id="{CCFD8813-7CBB-4DFD-8EF6-45B164B1EC0D}"/>
              </a:ext>
            </a:extLst>
          </p:cNvPr>
          <p:cNvSpPr/>
          <p:nvPr/>
        </p:nvSpPr>
        <p:spPr>
          <a:xfrm>
            <a:off x="2247073" y="4257402"/>
            <a:ext cx="3707997" cy="370800"/>
          </a:xfrm>
          <a:prstGeom prst="foldedCorner">
            <a:avLst>
              <a:gd name="adj" fmla="val 3888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Service request management</a:t>
            </a:r>
          </a:p>
        </p:txBody>
      </p:sp>
      <p:sp>
        <p:nvSpPr>
          <p:cNvPr id="10" name="Rechteck: gefaltete Ecke 9">
            <a:extLst>
              <a:ext uri="{FF2B5EF4-FFF2-40B4-BE49-F238E27FC236}">
                <a16:creationId xmlns:a16="http://schemas.microsoft.com/office/drawing/2014/main" id="{EFB407FB-FE31-46A4-8E4F-370AAE2D998F}"/>
              </a:ext>
            </a:extLst>
          </p:cNvPr>
          <p:cNvSpPr/>
          <p:nvPr/>
        </p:nvSpPr>
        <p:spPr>
          <a:xfrm>
            <a:off x="2247070" y="5113923"/>
            <a:ext cx="3707997" cy="370371"/>
          </a:xfrm>
          <a:prstGeom prst="foldedCorner">
            <a:avLst>
              <a:gd name="adj" fmla="val 3888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Problem management</a:t>
            </a:r>
          </a:p>
        </p:txBody>
      </p:sp>
      <p:sp>
        <p:nvSpPr>
          <p:cNvPr id="12" name="Rechteck: gefaltete Ecke 11">
            <a:extLst>
              <a:ext uri="{FF2B5EF4-FFF2-40B4-BE49-F238E27FC236}">
                <a16:creationId xmlns:a16="http://schemas.microsoft.com/office/drawing/2014/main" id="{3D7B22A4-81B4-4AE1-8BAC-AD44C5DD6A62}"/>
              </a:ext>
            </a:extLst>
          </p:cNvPr>
          <p:cNvSpPr/>
          <p:nvPr/>
        </p:nvSpPr>
        <p:spPr>
          <a:xfrm>
            <a:off x="2247073" y="2958227"/>
            <a:ext cx="3707997" cy="370371"/>
          </a:xfrm>
          <a:prstGeom prst="foldedCorner">
            <a:avLst>
              <a:gd name="adj" fmla="val 3888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Service design and transition</a:t>
            </a:r>
          </a:p>
        </p:txBody>
      </p:sp>
      <p:sp>
        <p:nvSpPr>
          <p:cNvPr id="13" name="Rechteck: gefaltete Ecke 12">
            <a:extLst>
              <a:ext uri="{FF2B5EF4-FFF2-40B4-BE49-F238E27FC236}">
                <a16:creationId xmlns:a16="http://schemas.microsoft.com/office/drawing/2014/main" id="{2E6F4948-3454-4BC7-8297-B0CFAB6E460E}"/>
              </a:ext>
            </a:extLst>
          </p:cNvPr>
          <p:cNvSpPr/>
          <p:nvPr/>
        </p:nvSpPr>
        <p:spPr>
          <a:xfrm>
            <a:off x="2247073" y="3826863"/>
            <a:ext cx="3707997" cy="370371"/>
          </a:xfrm>
          <a:prstGeom prst="foldedCorner">
            <a:avLst>
              <a:gd name="adj" fmla="val 3888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Release and deployment management</a:t>
            </a:r>
          </a:p>
        </p:txBody>
      </p:sp>
      <p:sp>
        <p:nvSpPr>
          <p:cNvPr id="16" name="Rechteck: gefaltete Ecke 15">
            <a:extLst>
              <a:ext uri="{FF2B5EF4-FFF2-40B4-BE49-F238E27FC236}">
                <a16:creationId xmlns:a16="http://schemas.microsoft.com/office/drawing/2014/main" id="{27213538-47B9-46E9-AEC2-CFB4D2AA3738}"/>
              </a:ext>
            </a:extLst>
          </p:cNvPr>
          <p:cNvSpPr/>
          <p:nvPr/>
        </p:nvSpPr>
        <p:spPr>
          <a:xfrm>
            <a:off x="2247073" y="2509088"/>
            <a:ext cx="3707997" cy="370371"/>
          </a:xfrm>
          <a:prstGeom prst="foldedCorner">
            <a:avLst>
              <a:gd name="adj" fmla="val 388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Capacity management</a:t>
            </a:r>
          </a:p>
        </p:txBody>
      </p:sp>
      <p:sp>
        <p:nvSpPr>
          <p:cNvPr id="20" name="Rechteck: gefaltete Ecke 19">
            <a:extLst>
              <a:ext uri="{FF2B5EF4-FFF2-40B4-BE49-F238E27FC236}">
                <a16:creationId xmlns:a16="http://schemas.microsoft.com/office/drawing/2014/main" id="{F59F4A9A-9B0A-450F-92A3-0EAB17AD13DA}"/>
              </a:ext>
            </a:extLst>
          </p:cNvPr>
          <p:cNvSpPr/>
          <p:nvPr/>
        </p:nvSpPr>
        <p:spPr>
          <a:xfrm>
            <a:off x="2247073" y="1654075"/>
            <a:ext cx="3707997" cy="370371"/>
          </a:xfrm>
          <a:prstGeom prst="foldedCorner">
            <a:avLst>
              <a:gd name="adj" fmla="val 388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Budgeting and accounting for services</a:t>
            </a:r>
          </a:p>
        </p:txBody>
      </p:sp>
      <p:sp>
        <p:nvSpPr>
          <p:cNvPr id="23" name="Rechteck: gefaltete Ecke 22">
            <a:extLst>
              <a:ext uri="{FF2B5EF4-FFF2-40B4-BE49-F238E27FC236}">
                <a16:creationId xmlns:a16="http://schemas.microsoft.com/office/drawing/2014/main" id="{556BCEB2-A3D2-47AE-8775-F9CC9447E5FE}"/>
              </a:ext>
            </a:extLst>
          </p:cNvPr>
          <p:cNvSpPr/>
          <p:nvPr/>
        </p:nvSpPr>
        <p:spPr>
          <a:xfrm>
            <a:off x="2247072" y="320945"/>
            <a:ext cx="3707997" cy="370371"/>
          </a:xfrm>
          <a:prstGeom prst="foldedCorner">
            <a:avLst>
              <a:gd name="adj" fmla="val 3888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Service catalogue management</a:t>
            </a:r>
          </a:p>
        </p:txBody>
      </p:sp>
      <p:sp>
        <p:nvSpPr>
          <p:cNvPr id="24" name="Rechteck: gefaltete Ecke 23">
            <a:extLst>
              <a:ext uri="{FF2B5EF4-FFF2-40B4-BE49-F238E27FC236}">
                <a16:creationId xmlns:a16="http://schemas.microsoft.com/office/drawing/2014/main" id="{85836CE3-6F36-4C0B-8091-DCAA5D25F361}"/>
              </a:ext>
            </a:extLst>
          </p:cNvPr>
          <p:cNvSpPr/>
          <p:nvPr/>
        </p:nvSpPr>
        <p:spPr>
          <a:xfrm>
            <a:off x="2247072" y="741709"/>
            <a:ext cx="3707997" cy="370800"/>
          </a:xfrm>
          <a:prstGeom prst="foldedCorner">
            <a:avLst>
              <a:gd name="adj" fmla="val 3888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Asset management</a:t>
            </a:r>
          </a:p>
        </p:txBody>
      </p:sp>
      <p:sp>
        <p:nvSpPr>
          <p:cNvPr id="25" name="Rechteck: gefaltete Ecke 24">
            <a:extLst>
              <a:ext uri="{FF2B5EF4-FFF2-40B4-BE49-F238E27FC236}">
                <a16:creationId xmlns:a16="http://schemas.microsoft.com/office/drawing/2014/main" id="{28117C31-933C-4F50-8FC4-A59D70BFDE59}"/>
              </a:ext>
            </a:extLst>
          </p:cNvPr>
          <p:cNvSpPr/>
          <p:nvPr/>
        </p:nvSpPr>
        <p:spPr>
          <a:xfrm>
            <a:off x="2247072" y="1168354"/>
            <a:ext cx="3707997" cy="370371"/>
          </a:xfrm>
          <a:prstGeom prst="foldedCorner">
            <a:avLst>
              <a:gd name="adj" fmla="val 3888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Configuration management</a:t>
            </a:r>
          </a:p>
        </p:txBody>
      </p:sp>
      <p:sp>
        <p:nvSpPr>
          <p:cNvPr id="26" name="Rechteck: gefaltete Ecke 25">
            <a:extLst>
              <a:ext uri="{FF2B5EF4-FFF2-40B4-BE49-F238E27FC236}">
                <a16:creationId xmlns:a16="http://schemas.microsoft.com/office/drawing/2014/main" id="{7AD5F491-0FDF-4FB4-9858-D6637167AAA5}"/>
              </a:ext>
            </a:extLst>
          </p:cNvPr>
          <p:cNvSpPr/>
          <p:nvPr/>
        </p:nvSpPr>
        <p:spPr>
          <a:xfrm>
            <a:off x="2247070" y="4685026"/>
            <a:ext cx="3707997" cy="370800"/>
          </a:xfrm>
          <a:prstGeom prst="foldedCorner">
            <a:avLst>
              <a:gd name="adj" fmla="val 3888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>
                <a:latin typeface="Arial Narrow" panose="020B0606020202030204" pitchFamily="34" charset="0"/>
              </a:rPr>
              <a:t>Incident management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27" name="Rechteck: gefaltete Ecke 26">
            <a:extLst>
              <a:ext uri="{FF2B5EF4-FFF2-40B4-BE49-F238E27FC236}">
                <a16:creationId xmlns:a16="http://schemas.microsoft.com/office/drawing/2014/main" id="{CE9583F4-FABB-4A71-B7B0-691BAEABF770}"/>
              </a:ext>
            </a:extLst>
          </p:cNvPr>
          <p:cNvSpPr/>
          <p:nvPr/>
        </p:nvSpPr>
        <p:spPr>
          <a:xfrm>
            <a:off x="2247070" y="3388766"/>
            <a:ext cx="3707997" cy="370371"/>
          </a:xfrm>
          <a:prstGeom prst="foldedCorner">
            <a:avLst>
              <a:gd name="adj" fmla="val 3888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Change management</a:t>
            </a:r>
          </a:p>
        </p:txBody>
      </p:sp>
      <p:sp>
        <p:nvSpPr>
          <p:cNvPr id="29" name="Rechteck: gefaltete Ecke 28">
            <a:extLst>
              <a:ext uri="{FF2B5EF4-FFF2-40B4-BE49-F238E27FC236}">
                <a16:creationId xmlns:a16="http://schemas.microsoft.com/office/drawing/2014/main" id="{E665106A-539E-481F-BFF4-2B7972569FAF}"/>
              </a:ext>
            </a:extLst>
          </p:cNvPr>
          <p:cNvSpPr/>
          <p:nvPr/>
        </p:nvSpPr>
        <p:spPr>
          <a:xfrm>
            <a:off x="2247073" y="2081893"/>
            <a:ext cx="3707997" cy="370371"/>
          </a:xfrm>
          <a:prstGeom prst="foldedCorner">
            <a:avLst>
              <a:gd name="adj" fmla="val 388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Demand management</a:t>
            </a:r>
          </a:p>
        </p:txBody>
      </p:sp>
      <p:sp>
        <p:nvSpPr>
          <p:cNvPr id="30" name="Pfeil: Fünfeck 29">
            <a:extLst>
              <a:ext uri="{FF2B5EF4-FFF2-40B4-BE49-F238E27FC236}">
                <a16:creationId xmlns:a16="http://schemas.microsoft.com/office/drawing/2014/main" id="{6E386631-F242-4279-8719-202BC5DD588F}"/>
              </a:ext>
            </a:extLst>
          </p:cNvPr>
          <p:cNvSpPr/>
          <p:nvPr/>
        </p:nvSpPr>
        <p:spPr>
          <a:xfrm rot="5400000">
            <a:off x="588191" y="1321494"/>
            <a:ext cx="1227600" cy="1901318"/>
          </a:xfrm>
          <a:prstGeom prst="homePlate">
            <a:avLst>
              <a:gd name="adj" fmla="val 191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0" rIns="36000" bIns="0" rtlCol="0" anchor="ctr"/>
          <a:lstStyle/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de-DE" dirty="0">
                <a:latin typeface="Arial Narrow" panose="020B0606020202030204" pitchFamily="34" charset="0"/>
              </a:rPr>
              <a:t>Bedarf und 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dirty="0">
                <a:latin typeface="Arial Narrow" panose="020B0606020202030204" pitchFamily="34" charset="0"/>
              </a:rPr>
              <a:t>Ressourcen</a:t>
            </a:r>
          </a:p>
          <a:p>
            <a:pPr algn="ctr">
              <a:lnSpc>
                <a:spcPct val="90000"/>
              </a:lnSpc>
              <a:spcAft>
                <a:spcPts val="400"/>
              </a:spcAft>
            </a:pPr>
            <a:r>
              <a:rPr lang="en-US" dirty="0">
                <a:latin typeface="Arial Narrow" panose="020B0606020202030204" pitchFamily="34" charset="0"/>
              </a:rPr>
              <a:t>(Supply and demand)</a:t>
            </a:r>
          </a:p>
        </p:txBody>
      </p:sp>
      <p:sp>
        <p:nvSpPr>
          <p:cNvPr id="31" name="Rechteck: gefaltete Ecke 30">
            <a:extLst>
              <a:ext uri="{FF2B5EF4-FFF2-40B4-BE49-F238E27FC236}">
                <a16:creationId xmlns:a16="http://schemas.microsoft.com/office/drawing/2014/main" id="{E2D361B2-84DC-40A9-B724-C5D269D097D8}"/>
              </a:ext>
            </a:extLst>
          </p:cNvPr>
          <p:cNvSpPr/>
          <p:nvPr/>
        </p:nvSpPr>
        <p:spPr>
          <a:xfrm>
            <a:off x="6187986" y="4691892"/>
            <a:ext cx="2721600" cy="370371"/>
          </a:xfrm>
          <a:prstGeom prst="foldedCorner">
            <a:avLst>
              <a:gd name="adj" fmla="val 38889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Service continuity mgmt.</a:t>
            </a:r>
          </a:p>
        </p:txBody>
      </p:sp>
      <p:sp>
        <p:nvSpPr>
          <p:cNvPr id="32" name="Rechteck: gefaltete Ecke 31">
            <a:extLst>
              <a:ext uri="{FF2B5EF4-FFF2-40B4-BE49-F238E27FC236}">
                <a16:creationId xmlns:a16="http://schemas.microsoft.com/office/drawing/2014/main" id="{96C162A5-D51B-48D6-93D6-99AFC8E9D802}"/>
              </a:ext>
            </a:extLst>
          </p:cNvPr>
          <p:cNvSpPr/>
          <p:nvPr/>
        </p:nvSpPr>
        <p:spPr>
          <a:xfrm>
            <a:off x="6187986" y="2080971"/>
            <a:ext cx="2720194" cy="370800"/>
          </a:xfrm>
          <a:prstGeom prst="foldedCorner">
            <a:avLst>
              <a:gd name="adj" fmla="val 388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bIns="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en-US" dirty="0">
                <a:latin typeface="Arial Narrow" panose="020B0606020202030204" pitchFamily="34" charset="0"/>
              </a:rPr>
              <a:t>Business relationship mgmt.</a:t>
            </a:r>
          </a:p>
        </p:txBody>
      </p:sp>
    </p:spTree>
    <p:extLst>
      <p:ext uri="{BB962C8B-B14F-4D97-AF65-F5344CB8AC3E}">
        <p14:creationId xmlns:p14="http://schemas.microsoft.com/office/powerpoint/2010/main" val="1714175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8">
            <a:extLst>
              <a:ext uri="{FF2B5EF4-FFF2-40B4-BE49-F238E27FC236}">
                <a16:creationId xmlns:a16="http://schemas.microsoft.com/office/drawing/2014/main" id="{C891569C-2551-4518-AB2F-8F716E8E16C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rot="16200000" flipH="1">
            <a:off x="5974561" y="4208175"/>
            <a:ext cx="1512380" cy="161316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defTabSz="45720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5" name="Rectangle 108">
            <a:extLst>
              <a:ext uri="{FF2B5EF4-FFF2-40B4-BE49-F238E27FC236}">
                <a16:creationId xmlns:a16="http://schemas.microsoft.com/office/drawing/2014/main" id="{B08B979A-0AF5-46F9-B578-0FA3ECAE55C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rot="5400000">
            <a:off x="3126374" y="4208175"/>
            <a:ext cx="1512380" cy="161316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defTabSz="45720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7" name="Rounded Rectangle 17">
            <a:extLst>
              <a:ext uri="{FF2B5EF4-FFF2-40B4-BE49-F238E27FC236}">
                <a16:creationId xmlns:a16="http://schemas.microsoft.com/office/drawing/2014/main" id="{E8BAF0B9-01A2-4D58-A7FD-CC1BC7EB03BE}"/>
              </a:ext>
            </a:extLst>
          </p:cNvPr>
          <p:cNvSpPr/>
          <p:nvPr/>
        </p:nvSpPr>
        <p:spPr>
          <a:xfrm>
            <a:off x="4100212" y="3532179"/>
            <a:ext cx="2456588" cy="1512336"/>
          </a:xfrm>
          <a:prstGeom prst="roundRect">
            <a:avLst>
              <a:gd name="adj" fmla="val 10570"/>
            </a:avLst>
          </a:prstGeom>
          <a:solidFill>
            <a:schemeClr val="accent6"/>
          </a:solidFill>
          <a:ln w="38100" cap="flat" cmpd="sng" algn="ctr">
            <a:noFill/>
            <a:prstDash val="solid"/>
          </a:ln>
          <a:effectLst/>
        </p:spPr>
        <p:txBody>
          <a:bodyPr lIns="0" tIns="72000" rIns="0" bIns="0" rtlCol="0" anchor="ctr"/>
          <a:lstStyle/>
          <a:p>
            <a:pPr marL="0" marR="0" lvl="0" indent="0" algn="ctr" defTabSz="457200" eaLnBrk="1" fontAlgn="base" latinLnBrk="0" hangingPunct="1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de-DE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Die Geschäftseinheiten tragen die volle Verantwortung für ihre Produkte und deren Eigenschaften.</a:t>
            </a:r>
          </a:p>
        </p:txBody>
      </p:sp>
      <p:sp>
        <p:nvSpPr>
          <p:cNvPr id="9" name="Right Arrow 19">
            <a:extLst>
              <a:ext uri="{FF2B5EF4-FFF2-40B4-BE49-F238E27FC236}">
                <a16:creationId xmlns:a16="http://schemas.microsoft.com/office/drawing/2014/main" id="{F8AE9535-A07F-48C7-B94C-012B332BCD07}"/>
              </a:ext>
            </a:extLst>
          </p:cNvPr>
          <p:cNvSpPr/>
          <p:nvPr/>
        </p:nvSpPr>
        <p:spPr>
          <a:xfrm>
            <a:off x="430422" y="3927224"/>
            <a:ext cx="3395808" cy="726112"/>
          </a:xfrm>
          <a:prstGeom prst="rightArrow">
            <a:avLst/>
          </a:prstGeom>
          <a:solidFill>
            <a:schemeClr val="accent6"/>
          </a:solidFill>
          <a:ln w="9525" cap="flat" cmpd="sng" algn="ctr">
            <a:solidFill>
              <a:srgbClr val="E20074">
                <a:shade val="95000"/>
                <a:satMod val="105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457200" eaLnBrk="1" fontAlgn="base" latinLnBrk="0" hangingPunct="1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de-DE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Steuerung</a:t>
            </a:r>
          </a:p>
        </p:txBody>
      </p:sp>
      <p:sp>
        <p:nvSpPr>
          <p:cNvPr id="11" name="Right Arrow 20">
            <a:extLst>
              <a:ext uri="{FF2B5EF4-FFF2-40B4-BE49-F238E27FC236}">
                <a16:creationId xmlns:a16="http://schemas.microsoft.com/office/drawing/2014/main" id="{6DD3CA8F-68B2-4150-95D7-6164F60607CC}"/>
              </a:ext>
            </a:extLst>
          </p:cNvPr>
          <p:cNvSpPr/>
          <p:nvPr/>
        </p:nvSpPr>
        <p:spPr>
          <a:xfrm flipH="1">
            <a:off x="6803146" y="3927224"/>
            <a:ext cx="2002923" cy="726112"/>
          </a:xfrm>
          <a:prstGeom prst="rightArrow">
            <a:avLst/>
          </a:prstGeom>
          <a:solidFill>
            <a:schemeClr val="accent6"/>
          </a:solidFill>
          <a:ln w="9525" cap="flat" cmpd="sng" algn="ctr">
            <a:solidFill>
              <a:srgbClr val="E20074">
                <a:shade val="95000"/>
                <a:satMod val="105000"/>
              </a:srgbClr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457200" eaLnBrk="1" fontAlgn="base" latinLnBrk="0" hangingPunct="1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de-DE" b="0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Regelung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532350D8-6C15-4B3C-B867-D151F367F2ED}"/>
              </a:ext>
            </a:extLst>
          </p:cNvPr>
          <p:cNvSpPr/>
          <p:nvPr/>
        </p:nvSpPr>
        <p:spPr>
          <a:xfrm>
            <a:off x="440006" y="2280325"/>
            <a:ext cx="1656000" cy="1108712"/>
          </a:xfrm>
          <a:prstGeom prst="rect">
            <a:avLst/>
          </a:prstGeom>
          <a:solidFill>
            <a:schemeClr val="accent3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 fontAlgn="base">
              <a:lnSpc>
                <a:spcPts val="1600"/>
              </a:lnSpc>
              <a:spcAft>
                <a:spcPts val="600"/>
              </a:spcAft>
              <a:buClr>
                <a:srgbClr val="E20074"/>
              </a:buClr>
              <a:buSzPct val="75000"/>
            </a:pPr>
            <a:r>
              <a:rPr lang="en-US" sz="2000" kern="0" dirty="0">
                <a:solidFill>
                  <a:srgbClr val="FFFFFF"/>
                </a:solidFill>
                <a:latin typeface="Arial Narrow" panose="020B0606020202030204" pitchFamily="34" charset="0"/>
              </a:rPr>
              <a:t>1. </a:t>
            </a:r>
            <a:r>
              <a:rPr lang="en-US" sz="2000" kern="0" dirty="0" err="1">
                <a:solidFill>
                  <a:srgbClr val="FFFFFF"/>
                </a:solidFill>
                <a:latin typeface="Arial Narrow" panose="020B0606020202030204" pitchFamily="34" charset="0"/>
              </a:rPr>
              <a:t>Vorgaben</a:t>
            </a:r>
            <a:endParaRPr lang="en-US" sz="2000" kern="0" dirty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algn="ctr" defTabSz="457200" fontAlgn="base">
              <a:lnSpc>
                <a:spcPts val="1600"/>
              </a:lnSpc>
              <a:spcAft>
                <a:spcPts val="600"/>
              </a:spcAft>
              <a:buClr>
                <a:srgbClr val="E20074"/>
              </a:buClr>
              <a:buSzPct val="75000"/>
            </a:pPr>
            <a:r>
              <a:rPr lang="en-US" kern="0" dirty="0">
                <a:solidFill>
                  <a:srgbClr val="FFFFFF"/>
                </a:solidFill>
                <a:latin typeface="Arial Narrow" panose="020B0606020202030204" pitchFamily="34" charset="0"/>
              </a:rPr>
              <a:t>(</a:t>
            </a:r>
            <a:r>
              <a:rPr lang="de-DE" kern="0" dirty="0">
                <a:solidFill>
                  <a:srgbClr val="FFFFFF"/>
                </a:solidFill>
                <a:latin typeface="Arial Narrow" panose="020B0606020202030204" pitchFamily="34" charset="0"/>
              </a:rPr>
              <a:t>Richtlinien und Standards erstellen)</a:t>
            </a: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8B49BB24-303B-445F-83D4-3F2BF50B5557}"/>
              </a:ext>
            </a:extLst>
          </p:cNvPr>
          <p:cNvSpPr/>
          <p:nvPr/>
        </p:nvSpPr>
        <p:spPr>
          <a:xfrm>
            <a:off x="6667721" y="2280325"/>
            <a:ext cx="2145113" cy="1108712"/>
          </a:xfrm>
          <a:prstGeom prst="rect">
            <a:avLst/>
          </a:prstGeom>
          <a:solidFill>
            <a:schemeClr val="accent3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 fontAlgn="base">
              <a:lnSpc>
                <a:spcPts val="1600"/>
              </a:lnSpc>
              <a:spcAft>
                <a:spcPts val="600"/>
              </a:spcAft>
              <a:buClr>
                <a:srgbClr val="E20074"/>
              </a:buClr>
              <a:buSzPct val="75000"/>
            </a:pPr>
            <a:r>
              <a:rPr lang="de-DE" sz="2000" kern="0" dirty="0">
                <a:solidFill>
                  <a:srgbClr val="FFFFFF"/>
                </a:solidFill>
                <a:latin typeface="Arial Narrow" panose="020B0606020202030204" pitchFamily="34" charset="0"/>
              </a:rPr>
              <a:t>4. Kontrolle</a:t>
            </a:r>
          </a:p>
          <a:p>
            <a:pPr algn="ctr" defTabSz="457200" fontAlgn="base">
              <a:lnSpc>
                <a:spcPts val="1600"/>
              </a:lnSpc>
              <a:spcAft>
                <a:spcPts val="300"/>
              </a:spcAft>
              <a:buClr>
                <a:srgbClr val="E20074"/>
              </a:buClr>
              <a:buSzPct val="75000"/>
            </a:pPr>
            <a:r>
              <a:rPr lang="de-DE" kern="0" dirty="0">
                <a:solidFill>
                  <a:srgbClr val="FFFFFF"/>
                </a:solidFill>
                <a:latin typeface="Arial Narrow" panose="020B0606020202030204" pitchFamily="34" charset="0"/>
              </a:rPr>
              <a:t>(Umsetzung prüfen, Korrekturen anstoßen)</a:t>
            </a:r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C52D0E0E-4D4B-4C78-8394-915F22474EB2}"/>
              </a:ext>
            </a:extLst>
          </p:cNvPr>
          <p:cNvSpPr/>
          <p:nvPr/>
        </p:nvSpPr>
        <p:spPr>
          <a:xfrm>
            <a:off x="4100212" y="2295994"/>
            <a:ext cx="2456588" cy="1108712"/>
          </a:xfrm>
          <a:prstGeom prst="rect">
            <a:avLst/>
          </a:prstGeom>
          <a:solidFill>
            <a:schemeClr val="accent3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 fontAlgn="base">
              <a:lnSpc>
                <a:spcPts val="1600"/>
              </a:lnSpc>
              <a:spcAft>
                <a:spcPts val="600"/>
              </a:spcAft>
              <a:buClr>
                <a:srgbClr val="E20074"/>
              </a:buClr>
              <a:buSzPct val="75000"/>
            </a:pPr>
            <a:r>
              <a:rPr lang="en-US" sz="2000" kern="0" dirty="0">
                <a:solidFill>
                  <a:srgbClr val="FFFFFF"/>
                </a:solidFill>
                <a:latin typeface="Arial Narrow" panose="020B0606020202030204" pitchFamily="34" charset="0"/>
              </a:rPr>
              <a:t>3. </a:t>
            </a:r>
            <a:r>
              <a:rPr lang="de-DE" sz="2000" kern="0" dirty="0">
                <a:solidFill>
                  <a:srgbClr val="FFFFFF"/>
                </a:solidFill>
                <a:latin typeface="Arial Narrow" panose="020B0606020202030204" pitchFamily="34" charset="0"/>
              </a:rPr>
              <a:t>Implementierung</a:t>
            </a:r>
          </a:p>
          <a:p>
            <a:pPr algn="ctr" defTabSz="457200" fontAlgn="base">
              <a:lnSpc>
                <a:spcPts val="1600"/>
              </a:lnSpc>
              <a:spcAft>
                <a:spcPts val="300"/>
              </a:spcAft>
              <a:buClr>
                <a:srgbClr val="E20074"/>
              </a:buClr>
              <a:buSzPct val="75000"/>
            </a:pPr>
            <a:r>
              <a:rPr lang="de-DE" kern="0" dirty="0">
                <a:solidFill>
                  <a:srgbClr val="FFFFFF"/>
                </a:solidFill>
                <a:latin typeface="Arial Narrow" panose="020B0606020202030204" pitchFamily="34" charset="0"/>
              </a:rPr>
              <a:t>(Vorgaben umsetzen und </a:t>
            </a:r>
            <a:br>
              <a:rPr lang="de-DE" kern="0" dirty="0">
                <a:solidFill>
                  <a:srgbClr val="FFFFFF"/>
                </a:solidFill>
                <a:latin typeface="Arial Narrow" panose="020B0606020202030204" pitchFamily="34" charset="0"/>
              </a:rPr>
            </a:br>
            <a:r>
              <a:rPr lang="de-DE" kern="0" dirty="0">
                <a:solidFill>
                  <a:srgbClr val="FFFFFF"/>
                </a:solidFill>
                <a:latin typeface="Arial Narrow" panose="020B0606020202030204" pitchFamily="34" charset="0"/>
              </a:rPr>
              <a:t>IT-Services absichern) </a:t>
            </a:r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3AF54753-04C5-4DC6-8C2E-372523B2F624}"/>
              </a:ext>
            </a:extLst>
          </p:cNvPr>
          <p:cNvSpPr/>
          <p:nvPr/>
        </p:nvSpPr>
        <p:spPr>
          <a:xfrm>
            <a:off x="2270109" y="2280325"/>
            <a:ext cx="1656000" cy="1108712"/>
          </a:xfrm>
          <a:prstGeom prst="rect">
            <a:avLst/>
          </a:prstGeom>
          <a:solidFill>
            <a:schemeClr val="accent3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 fontAlgn="base">
              <a:lnSpc>
                <a:spcPts val="1600"/>
              </a:lnSpc>
              <a:spcAft>
                <a:spcPts val="600"/>
              </a:spcAft>
              <a:buClr>
                <a:srgbClr val="E20074"/>
              </a:buClr>
              <a:buSzPct val="75000"/>
            </a:pPr>
            <a:r>
              <a:rPr lang="en-US" sz="2000" kern="0" dirty="0">
                <a:solidFill>
                  <a:srgbClr val="FFFFFF"/>
                </a:solidFill>
                <a:latin typeface="Arial Narrow" panose="020B0606020202030204" pitchFamily="34" charset="0"/>
              </a:rPr>
              <a:t>2. </a:t>
            </a:r>
            <a:r>
              <a:rPr lang="en-US" sz="2000" kern="0" dirty="0" err="1">
                <a:solidFill>
                  <a:srgbClr val="FFFFFF"/>
                </a:solidFill>
                <a:latin typeface="Arial Narrow" panose="020B0606020202030204" pitchFamily="34" charset="0"/>
              </a:rPr>
              <a:t>Befähigung</a:t>
            </a:r>
            <a:endParaRPr lang="en-US" sz="2000" kern="0" dirty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algn="ctr" defTabSz="457200" fontAlgn="base">
              <a:lnSpc>
                <a:spcPts val="1600"/>
              </a:lnSpc>
              <a:spcAft>
                <a:spcPts val="300"/>
              </a:spcAft>
              <a:buClr>
                <a:srgbClr val="E20074"/>
              </a:buClr>
              <a:buSzPct val="75000"/>
            </a:pPr>
            <a:r>
              <a:rPr lang="de-DE" kern="0" dirty="0">
                <a:solidFill>
                  <a:srgbClr val="FFFFFF"/>
                </a:solidFill>
                <a:latin typeface="Arial Narrow" panose="020B0606020202030204" pitchFamily="34" charset="0"/>
              </a:rPr>
              <a:t>(Geschäfts-einheiten unterstützen)</a:t>
            </a:r>
          </a:p>
        </p:txBody>
      </p:sp>
      <p:sp>
        <p:nvSpPr>
          <p:cNvPr id="21" name="Down Arrow Callout 14">
            <a:extLst>
              <a:ext uri="{FF2B5EF4-FFF2-40B4-BE49-F238E27FC236}">
                <a16:creationId xmlns:a16="http://schemas.microsoft.com/office/drawing/2014/main" id="{3A59ACBA-E4C2-4462-B6EC-951FDE6C0B18}"/>
              </a:ext>
            </a:extLst>
          </p:cNvPr>
          <p:cNvSpPr/>
          <p:nvPr/>
        </p:nvSpPr>
        <p:spPr>
          <a:xfrm>
            <a:off x="430420" y="1156590"/>
            <a:ext cx="3492528" cy="1262839"/>
          </a:xfrm>
          <a:prstGeom prst="downArrowCallout">
            <a:avLst/>
          </a:prstGeom>
          <a:solidFill>
            <a:schemeClr val="accent1"/>
          </a:solidFill>
          <a:ln w="38100" cap="flat" cmpd="sng" algn="ctr">
            <a:noFill/>
            <a:prstDash val="solid"/>
          </a:ln>
          <a:effectLst/>
        </p:spPr>
        <p:txBody>
          <a:bodyPr lIns="0" tIns="72000" rIns="0" bIns="0" rtlCol="0" anchor="ctr"/>
          <a:lstStyle/>
          <a:p>
            <a:pPr marL="0" marR="0" lvl="0" indent="0" algn="ctr" defTabSz="457200" eaLnBrk="1" fontAlgn="base" latinLnBrk="0" hangingPunct="1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Security Management</a:t>
            </a:r>
          </a:p>
        </p:txBody>
      </p:sp>
      <p:sp>
        <p:nvSpPr>
          <p:cNvPr id="23" name="Down Arrow Callout 15">
            <a:extLst>
              <a:ext uri="{FF2B5EF4-FFF2-40B4-BE49-F238E27FC236}">
                <a16:creationId xmlns:a16="http://schemas.microsoft.com/office/drawing/2014/main" id="{65A05E5D-426B-411F-9B34-433C20E8B961}"/>
              </a:ext>
            </a:extLst>
          </p:cNvPr>
          <p:cNvSpPr/>
          <p:nvPr/>
        </p:nvSpPr>
        <p:spPr>
          <a:xfrm>
            <a:off x="6667721" y="1156590"/>
            <a:ext cx="2145113" cy="1262839"/>
          </a:xfrm>
          <a:prstGeom prst="downArrowCallout">
            <a:avLst/>
          </a:prstGeom>
          <a:solidFill>
            <a:schemeClr val="accent1"/>
          </a:solidFill>
          <a:ln w="38100" cap="flat" cmpd="sng" algn="ctr">
            <a:noFill/>
            <a:prstDash val="solid"/>
          </a:ln>
          <a:effectLst/>
        </p:spPr>
        <p:txBody>
          <a:bodyPr lIns="0" tIns="72000" rIns="0" bIns="0" rtlCol="0" anchor="ctr"/>
          <a:lstStyle/>
          <a:p>
            <a:pPr marL="0" marR="0" lvl="0" indent="0" algn="ctr" defTabSz="457200" eaLnBrk="1" fontAlgn="base" latinLnBrk="0" hangingPunct="1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Security Management</a:t>
            </a:r>
          </a:p>
        </p:txBody>
      </p:sp>
      <p:sp>
        <p:nvSpPr>
          <p:cNvPr id="25" name="Down Arrow Callout 16">
            <a:extLst>
              <a:ext uri="{FF2B5EF4-FFF2-40B4-BE49-F238E27FC236}">
                <a16:creationId xmlns:a16="http://schemas.microsoft.com/office/drawing/2014/main" id="{24732BF6-B62E-4D22-9C47-34821C6528EE}"/>
              </a:ext>
            </a:extLst>
          </p:cNvPr>
          <p:cNvSpPr/>
          <p:nvPr/>
        </p:nvSpPr>
        <p:spPr>
          <a:xfrm>
            <a:off x="4091592" y="1156590"/>
            <a:ext cx="2465208" cy="1262839"/>
          </a:xfrm>
          <a:prstGeom prst="downArrowCallout">
            <a:avLst/>
          </a:prstGeom>
          <a:solidFill>
            <a:schemeClr val="tx2"/>
          </a:solidFill>
          <a:ln w="38100" cap="flat" cmpd="sng" algn="ctr">
            <a:noFill/>
            <a:prstDash val="solid"/>
          </a:ln>
          <a:effectLst/>
        </p:spPr>
        <p:txBody>
          <a:bodyPr lIns="0" tIns="72000" rIns="0" bIns="0" rtlCol="0" anchor="ctr"/>
          <a:lstStyle/>
          <a:p>
            <a:pPr marL="0" marR="0" lvl="0" indent="0" algn="ctr" defTabSz="457200" eaLnBrk="1" fontAlgn="base" latinLnBrk="0" hangingPunct="1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IT-Geschäftseinheiten</a:t>
            </a:r>
            <a:endParaRPr kumimoji="0" lang="de-DE" sz="2000" b="0" i="0" u="none" strike="sng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highlight>
                <a:srgbClr val="FF00FF"/>
              </a:highlight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0967E4F-BFB1-4E6C-A74B-4B57BA5017F1}"/>
              </a:ext>
            </a:extLst>
          </p:cNvPr>
          <p:cNvSpPr txBox="1"/>
          <p:nvPr/>
        </p:nvSpPr>
        <p:spPr>
          <a:xfrm>
            <a:off x="430420" y="5259536"/>
            <a:ext cx="8280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38: Arbeitsteilung zwischen IT- und Security-Organisation bzgl. der IT-Sicherheit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647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hteck 46">
            <a:extLst>
              <a:ext uri="{FF2B5EF4-FFF2-40B4-BE49-F238E27FC236}">
                <a16:creationId xmlns:a16="http://schemas.microsoft.com/office/drawing/2014/main" id="{C9443C9F-28DE-4BD8-B642-C2591CF2BD77}"/>
              </a:ext>
            </a:extLst>
          </p:cNvPr>
          <p:cNvSpPr/>
          <p:nvPr/>
        </p:nvSpPr>
        <p:spPr>
          <a:xfrm>
            <a:off x="5208409" y="2482283"/>
            <a:ext cx="225621" cy="150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Text Box 19">
            <a:extLst>
              <a:ext uri="{FF2B5EF4-FFF2-40B4-BE49-F238E27FC236}">
                <a16:creationId xmlns:a16="http://schemas.microsoft.com/office/drawing/2014/main" id="{4A6260E6-3DB7-4D31-AD46-3F5DA00B3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629" y="145788"/>
            <a:ext cx="3911200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u="sng" dirty="0">
                <a:latin typeface="Arial Narrow" panose="020B0606020202030204" pitchFamily="34" charset="0"/>
              </a:rPr>
              <a:t>1.	Identification (most important inputs)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124893E-CE58-463F-B4A8-6577AF9E94E9}"/>
              </a:ext>
            </a:extLst>
          </p:cNvPr>
          <p:cNvSpPr/>
          <p:nvPr/>
        </p:nvSpPr>
        <p:spPr>
          <a:xfrm>
            <a:off x="3406705" y="598365"/>
            <a:ext cx="1304925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 Narrow" panose="020B0606020202030204" pitchFamily="34" charset="0"/>
              </a:rPr>
              <a:t>CERT-Advisories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E32CE72-B205-473F-8FED-A30CCD34C0F1}"/>
              </a:ext>
            </a:extLst>
          </p:cNvPr>
          <p:cNvSpPr/>
          <p:nvPr/>
        </p:nvSpPr>
        <p:spPr>
          <a:xfrm>
            <a:off x="6161567" y="598365"/>
            <a:ext cx="1304925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Systems scanning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B6CF592-4D35-4E06-81D0-A7E6A480FAD1}"/>
              </a:ext>
            </a:extLst>
          </p:cNvPr>
          <p:cNvSpPr/>
          <p:nvPr/>
        </p:nvSpPr>
        <p:spPr>
          <a:xfrm>
            <a:off x="651843" y="598365"/>
            <a:ext cx="1304925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Design reviews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0845571-5114-47BA-AFD8-28E5C7C7284E}"/>
              </a:ext>
            </a:extLst>
          </p:cNvPr>
          <p:cNvSpPr/>
          <p:nvPr/>
        </p:nvSpPr>
        <p:spPr>
          <a:xfrm>
            <a:off x="4784136" y="598365"/>
            <a:ext cx="1304925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 Narrow" panose="020B0606020202030204" pitchFamily="34" charset="0"/>
              </a:rPr>
              <a:t>Security testing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85A695-8CAB-4896-900D-BFEFD28939E5}"/>
              </a:ext>
            </a:extLst>
          </p:cNvPr>
          <p:cNvSpPr/>
          <p:nvPr/>
        </p:nvSpPr>
        <p:spPr>
          <a:xfrm>
            <a:off x="7538998" y="598365"/>
            <a:ext cx="1304925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SIEM and</a:t>
            </a:r>
          </a:p>
          <a:p>
            <a:pPr algn="ctr"/>
            <a:r>
              <a:rPr lang="en-US" dirty="0">
                <a:latin typeface="Arial Narrow" panose="020B0606020202030204" pitchFamily="34" charset="0"/>
              </a:rPr>
              <a:t>SOC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E8517287-BFFE-4C76-816D-B9C05277BDC4}"/>
              </a:ext>
            </a:extLst>
          </p:cNvPr>
          <p:cNvSpPr/>
          <p:nvPr/>
        </p:nvSpPr>
        <p:spPr>
          <a:xfrm>
            <a:off x="2029274" y="598365"/>
            <a:ext cx="1304925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Audits, user reports etc.</a:t>
            </a:r>
          </a:p>
        </p:txBody>
      </p:sp>
      <p:sp>
        <p:nvSpPr>
          <p:cNvPr id="9" name="Text Box 19">
            <a:extLst>
              <a:ext uri="{FF2B5EF4-FFF2-40B4-BE49-F238E27FC236}">
                <a16:creationId xmlns:a16="http://schemas.microsoft.com/office/drawing/2014/main" id="{B91639FC-0593-4D58-A4D1-929878550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629" y="1815605"/>
            <a:ext cx="3803716" cy="52322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</a:pPr>
            <a:r>
              <a:rPr lang="en-US" sz="2000" u="sng" dirty="0">
                <a:latin typeface="Arial Narrow" panose="020B0606020202030204" pitchFamily="34" charset="0"/>
              </a:rPr>
              <a:t>2.	Assessment and</a:t>
            </a:r>
          </a:p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</a:pPr>
            <a:r>
              <a:rPr lang="en-US" sz="2000" dirty="0">
                <a:latin typeface="Arial Narrow" panose="020B0606020202030204" pitchFamily="34" charset="0"/>
              </a:rPr>
              <a:t>	</a:t>
            </a:r>
            <a:r>
              <a:rPr lang="en-US" sz="2000" u="sng" dirty="0">
                <a:latin typeface="Arial Narrow" panose="020B0606020202030204" pitchFamily="34" charset="0"/>
              </a:rPr>
              <a:t>Mitigation Planning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3315066-C83D-429A-AA88-7918CF55F54C}"/>
              </a:ext>
            </a:extLst>
          </p:cNvPr>
          <p:cNvSpPr/>
          <p:nvPr/>
        </p:nvSpPr>
        <p:spPr>
          <a:xfrm>
            <a:off x="3960264" y="2472774"/>
            <a:ext cx="1584000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 Narrow" panose="020B0606020202030204" pitchFamily="34" charset="0"/>
              </a:rPr>
              <a:t>Vulnerability Management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7D6FD17-B90F-4523-A8E8-3DBB5DDF102D}"/>
              </a:ext>
            </a:extLst>
          </p:cNvPr>
          <p:cNvSpPr/>
          <p:nvPr/>
        </p:nvSpPr>
        <p:spPr>
          <a:xfrm>
            <a:off x="6647132" y="2472774"/>
            <a:ext cx="1584000" cy="809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 Narrow" panose="020B0606020202030204" pitchFamily="34" charset="0"/>
              </a:rPr>
              <a:t>Incident Management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63B0A187-6573-4F0A-B0E4-2135467C8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36" y="4950220"/>
            <a:ext cx="2112216" cy="7848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</a:pPr>
            <a:r>
              <a:rPr lang="en-US" sz="2000" u="sng" dirty="0">
                <a:latin typeface="Arial Narrow" panose="020B0606020202030204" pitchFamily="34" charset="0"/>
              </a:rPr>
              <a:t>3.	Coordination</a:t>
            </a:r>
          </a:p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</a:pPr>
            <a:r>
              <a:rPr lang="en-US" sz="2000" dirty="0">
                <a:latin typeface="Arial Narrow" panose="020B0606020202030204" pitchFamily="34" charset="0"/>
              </a:rPr>
              <a:t>	(many or complex</a:t>
            </a:r>
          </a:p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</a:pPr>
            <a:r>
              <a:rPr lang="en-US" sz="2000" dirty="0">
                <a:latin typeface="Arial Narrow" panose="020B0606020202030204" pitchFamily="34" charset="0"/>
              </a:rPr>
              <a:t>	changes)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E16DBD6F-8F79-461E-86EE-E4E5D71E36EB}"/>
              </a:ext>
            </a:extLst>
          </p:cNvPr>
          <p:cNvSpPr/>
          <p:nvPr/>
        </p:nvSpPr>
        <p:spPr>
          <a:xfrm>
            <a:off x="3091361" y="4997845"/>
            <a:ext cx="3365196" cy="8096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Release and Deployment Management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08CA066F-5F54-406F-9A51-B6D2B4EBF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36" y="3513717"/>
            <a:ext cx="1647149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u="sng" dirty="0">
                <a:latin typeface="Arial Narrow" panose="020B0606020202030204" pitchFamily="34" charset="0"/>
              </a:rPr>
              <a:t>4.	Remediation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F329801-E0B9-415A-873F-2C545E094718}"/>
              </a:ext>
            </a:extLst>
          </p:cNvPr>
          <p:cNvSpPr/>
          <p:nvPr/>
        </p:nvSpPr>
        <p:spPr>
          <a:xfrm>
            <a:off x="6653750" y="3918092"/>
            <a:ext cx="1584000" cy="6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Emergency changes</a:t>
            </a:r>
          </a:p>
        </p:txBody>
      </p:sp>
      <p:sp>
        <p:nvSpPr>
          <p:cNvPr id="26" name="Text Box 19">
            <a:extLst>
              <a:ext uri="{FF2B5EF4-FFF2-40B4-BE49-F238E27FC236}">
                <a16:creationId xmlns:a16="http://schemas.microsoft.com/office/drawing/2014/main" id="{535E510D-6259-453E-AE98-A42445FF8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8642" y="4692511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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97979D3F-CFEF-423A-BA38-3481175A3CA4}"/>
              </a:ext>
            </a:extLst>
          </p:cNvPr>
          <p:cNvCxnSpPr>
            <a:cxnSpLocks/>
          </p:cNvCxnSpPr>
          <p:nvPr/>
        </p:nvCxnSpPr>
        <p:spPr>
          <a:xfrm>
            <a:off x="667014" y="1477514"/>
            <a:ext cx="8176909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19">
            <a:extLst>
              <a:ext uri="{FF2B5EF4-FFF2-40B4-BE49-F238E27FC236}">
                <a16:creationId xmlns:a16="http://schemas.microsoft.com/office/drawing/2014/main" id="{B8CC116B-1591-4C93-BD33-35698A33E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9837" y="4680945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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cxnSp>
        <p:nvCxnSpPr>
          <p:cNvPr id="32" name="Verbinder: gewinkelt 31">
            <a:extLst>
              <a:ext uri="{FF2B5EF4-FFF2-40B4-BE49-F238E27FC236}">
                <a16:creationId xmlns:a16="http://schemas.microsoft.com/office/drawing/2014/main" id="{4EC5F831-B368-48FA-B255-D81C47310BA4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5544264" y="2877587"/>
            <a:ext cx="1102868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Verbinder: gewinkelt 32">
            <a:extLst>
              <a:ext uri="{FF2B5EF4-FFF2-40B4-BE49-F238E27FC236}">
                <a16:creationId xmlns:a16="http://schemas.microsoft.com/office/drawing/2014/main" id="{0660F3A6-B6AC-40C8-A083-5868565F74CE}"/>
              </a:ext>
            </a:extLst>
          </p:cNvPr>
          <p:cNvCxnSpPr>
            <a:cxnSpLocks/>
            <a:stCxn id="11" idx="2"/>
            <a:endCxn id="15" idx="0"/>
          </p:cNvCxnSpPr>
          <p:nvPr/>
        </p:nvCxnSpPr>
        <p:spPr>
          <a:xfrm rot="16200000" flipH="1">
            <a:off x="7124595" y="3596936"/>
            <a:ext cx="635693" cy="6618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Verbinder: gewinkelt 35">
            <a:extLst>
              <a:ext uri="{FF2B5EF4-FFF2-40B4-BE49-F238E27FC236}">
                <a16:creationId xmlns:a16="http://schemas.microsoft.com/office/drawing/2014/main" id="{801E0EBA-E468-490B-B2C4-7A8675734BEC}"/>
              </a:ext>
            </a:extLst>
          </p:cNvPr>
          <p:cNvCxnSpPr>
            <a:cxnSpLocks/>
            <a:stCxn id="10" idx="2"/>
            <a:endCxn id="41" idx="0"/>
          </p:cNvCxnSpPr>
          <p:nvPr/>
        </p:nvCxnSpPr>
        <p:spPr>
          <a:xfrm rot="5400000">
            <a:off x="3999966" y="3165793"/>
            <a:ext cx="635693" cy="868904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>
            <a:extLst>
              <a:ext uri="{FF2B5EF4-FFF2-40B4-BE49-F238E27FC236}">
                <a16:creationId xmlns:a16="http://schemas.microsoft.com/office/drawing/2014/main" id="{4CFC1D53-FE81-4026-9DF7-C014EC887F7E}"/>
              </a:ext>
            </a:extLst>
          </p:cNvPr>
          <p:cNvSpPr/>
          <p:nvPr/>
        </p:nvSpPr>
        <p:spPr>
          <a:xfrm>
            <a:off x="4872555" y="3918092"/>
            <a:ext cx="1584000" cy="6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Normal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changes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4D36D48B-3E01-4C47-97C1-B7085FDB1C8C}"/>
              </a:ext>
            </a:extLst>
          </p:cNvPr>
          <p:cNvSpPr/>
          <p:nvPr/>
        </p:nvSpPr>
        <p:spPr>
          <a:xfrm>
            <a:off x="3091360" y="3918092"/>
            <a:ext cx="1584000" cy="6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Standard changes</a:t>
            </a:r>
          </a:p>
        </p:txBody>
      </p:sp>
      <p:cxnSp>
        <p:nvCxnSpPr>
          <p:cNvPr id="48" name="Verbinder: gewinkelt 47">
            <a:extLst>
              <a:ext uri="{FF2B5EF4-FFF2-40B4-BE49-F238E27FC236}">
                <a16:creationId xmlns:a16="http://schemas.microsoft.com/office/drawing/2014/main" id="{77995C05-21D0-4278-A761-3D154077D75A}"/>
              </a:ext>
            </a:extLst>
          </p:cNvPr>
          <p:cNvCxnSpPr>
            <a:cxnSpLocks/>
            <a:stCxn id="10" idx="2"/>
            <a:endCxn id="40" idx="0"/>
          </p:cNvCxnSpPr>
          <p:nvPr/>
        </p:nvCxnSpPr>
        <p:spPr>
          <a:xfrm rot="16200000" flipH="1">
            <a:off x="4890563" y="3144099"/>
            <a:ext cx="635693" cy="912291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hteck 58">
            <a:extLst>
              <a:ext uri="{FF2B5EF4-FFF2-40B4-BE49-F238E27FC236}">
                <a16:creationId xmlns:a16="http://schemas.microsoft.com/office/drawing/2014/main" id="{D3D9B753-D9B7-40EF-855B-5903EAEAD28C}"/>
              </a:ext>
            </a:extLst>
          </p:cNvPr>
          <p:cNvSpPr/>
          <p:nvPr/>
        </p:nvSpPr>
        <p:spPr>
          <a:xfrm>
            <a:off x="1274213" y="2472774"/>
            <a:ext cx="1584000" cy="809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Problem Management</a:t>
            </a:r>
          </a:p>
        </p:txBody>
      </p:sp>
      <p:cxnSp>
        <p:nvCxnSpPr>
          <p:cNvPr id="60" name="Verbinder: gewinkelt 31">
            <a:extLst>
              <a:ext uri="{FF2B5EF4-FFF2-40B4-BE49-F238E27FC236}">
                <a16:creationId xmlns:a16="http://schemas.microsoft.com/office/drawing/2014/main" id="{F4D34B3C-1368-4464-A12D-8E3A2337678A}"/>
              </a:ext>
            </a:extLst>
          </p:cNvPr>
          <p:cNvCxnSpPr>
            <a:cxnSpLocks/>
            <a:stCxn id="10" idx="1"/>
            <a:endCxn id="59" idx="3"/>
          </p:cNvCxnSpPr>
          <p:nvPr/>
        </p:nvCxnSpPr>
        <p:spPr>
          <a:xfrm flipH="1">
            <a:off x="2858213" y="2877587"/>
            <a:ext cx="1102051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Verbinder: gewinkelt 31">
            <a:extLst>
              <a:ext uri="{FF2B5EF4-FFF2-40B4-BE49-F238E27FC236}">
                <a16:creationId xmlns:a16="http://schemas.microsoft.com/office/drawing/2014/main" id="{E4120EB2-BF16-47D4-81FA-18B2B6D3E02E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4746457" y="1536700"/>
            <a:ext cx="5807" cy="936074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19">
            <a:extLst>
              <a:ext uri="{FF2B5EF4-FFF2-40B4-BE49-F238E27FC236}">
                <a16:creationId xmlns:a16="http://schemas.microsoft.com/office/drawing/2014/main" id="{0FBFC404-1635-41DA-8F26-47BAE4D2A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3099" y="1688526"/>
            <a:ext cx="1332824" cy="52322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</a:rPr>
              <a:t>Normal mode:</a:t>
            </a:r>
          </a:p>
          <a:p>
            <a:pPr algn="ctr">
              <a:lnSpc>
                <a:spcPct val="85000"/>
              </a:lnSpc>
              <a:buClr>
                <a:schemeClr val="tx2"/>
              </a:buClr>
              <a:buSzPct val="75000"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 Pull 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cxnSp>
        <p:nvCxnSpPr>
          <p:cNvPr id="42" name="Verbinder: gewinkelt 31">
            <a:extLst>
              <a:ext uri="{FF2B5EF4-FFF2-40B4-BE49-F238E27FC236}">
                <a16:creationId xmlns:a16="http://schemas.microsoft.com/office/drawing/2014/main" id="{C35A6E46-24E5-445F-B505-7E1C7F497C8C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7439132" y="1536699"/>
            <a:ext cx="13558" cy="936075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19">
            <a:extLst>
              <a:ext uri="{FF2B5EF4-FFF2-40B4-BE49-F238E27FC236}">
                <a16:creationId xmlns:a16="http://schemas.microsoft.com/office/drawing/2014/main" id="{BA2D01BD-E3D1-4706-8DB1-009D88B5B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278" y="1688526"/>
            <a:ext cx="1332824" cy="52322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 Push </a:t>
            </a:r>
          </a:p>
          <a:p>
            <a:pPr algn="ctr">
              <a:lnSpc>
                <a:spcPct val="85000"/>
              </a:lnSpc>
              <a:buClr>
                <a:schemeClr val="tx2"/>
              </a:buClr>
              <a:buSzPct val="75000"/>
            </a:pPr>
            <a:r>
              <a:rPr lang="en-US" sz="2000" dirty="0">
                <a:latin typeface="Arial Narrow" panose="020B0606020202030204" pitchFamily="34" charset="0"/>
              </a:rPr>
              <a:t>Fast track:</a:t>
            </a:r>
          </a:p>
        </p:txBody>
      </p:sp>
      <p:cxnSp>
        <p:nvCxnSpPr>
          <p:cNvPr id="43" name="Verbinder: gewinkelt 31">
            <a:extLst>
              <a:ext uri="{FF2B5EF4-FFF2-40B4-BE49-F238E27FC236}">
                <a16:creationId xmlns:a16="http://schemas.microsoft.com/office/drawing/2014/main" id="{5B3999A7-9F4E-40B5-905D-32904C9B567D}"/>
              </a:ext>
            </a:extLst>
          </p:cNvPr>
          <p:cNvCxnSpPr>
            <a:cxnSpLocks/>
            <a:stCxn id="19" idx="1"/>
            <a:endCxn id="47" idx="0"/>
          </p:cNvCxnSpPr>
          <p:nvPr/>
        </p:nvCxnSpPr>
        <p:spPr>
          <a:xfrm rot="10800000" flipV="1">
            <a:off x="5321220" y="1950135"/>
            <a:ext cx="1465058" cy="532147"/>
          </a:xfrm>
          <a:prstGeom prst="bentConnector2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hteck 52">
            <a:extLst>
              <a:ext uri="{FF2B5EF4-FFF2-40B4-BE49-F238E27FC236}">
                <a16:creationId xmlns:a16="http://schemas.microsoft.com/office/drawing/2014/main" id="{EAF75D21-316B-41F6-A750-E62C71C5A2AA}"/>
              </a:ext>
            </a:extLst>
          </p:cNvPr>
          <p:cNvSpPr/>
          <p:nvPr/>
        </p:nvSpPr>
        <p:spPr>
          <a:xfrm>
            <a:off x="1274213" y="3918092"/>
            <a:ext cx="1584000" cy="64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Patch Management</a:t>
            </a:r>
          </a:p>
        </p:txBody>
      </p:sp>
      <p:cxnSp>
        <p:nvCxnSpPr>
          <p:cNvPr id="54" name="Verbinder: gewinkelt 31">
            <a:extLst>
              <a:ext uri="{FF2B5EF4-FFF2-40B4-BE49-F238E27FC236}">
                <a16:creationId xmlns:a16="http://schemas.microsoft.com/office/drawing/2014/main" id="{B539779B-8933-4D37-80B8-4FD10823396E}"/>
              </a:ext>
            </a:extLst>
          </p:cNvPr>
          <p:cNvCxnSpPr>
            <a:cxnSpLocks/>
          </p:cNvCxnSpPr>
          <p:nvPr/>
        </p:nvCxnSpPr>
        <p:spPr>
          <a:xfrm>
            <a:off x="1274213" y="4633320"/>
            <a:ext cx="6956919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6ADA0A13-9F3B-4373-BA2E-71E968F8E85D}"/>
              </a:ext>
            </a:extLst>
          </p:cNvPr>
          <p:cNvSpPr txBox="1"/>
          <p:nvPr/>
        </p:nvSpPr>
        <p:spPr>
          <a:xfrm>
            <a:off x="300555" y="6087286"/>
            <a:ext cx="85433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39: Das Schwachstellenmanagement und seine Beziehung zu anderen Kernprozessen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4725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Msn2SfviUqmk15hIHgI5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Msn2SfviUqmk15hIHgI5A"/>
</p:tagLst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424</Words>
  <Application>Microsoft Office PowerPoint</Application>
  <PresentationFormat>Bildschirmpräsentation (4:3)</PresentationFormat>
  <Paragraphs>104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600</cp:revision>
  <cp:lastPrinted>2021-02-11T16:58:00Z</cp:lastPrinted>
  <dcterms:created xsi:type="dcterms:W3CDTF">2017-10-29T15:48:10Z</dcterms:created>
  <dcterms:modified xsi:type="dcterms:W3CDTF">2021-02-12T12:40:20Z</dcterms:modified>
</cp:coreProperties>
</file>