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2E2"/>
    <a:srgbClr val="FA9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46E1D-F57F-46C8-BDA5-4C951A52527B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538194-B37E-4F40-9A1C-561EEE23E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647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ni diapozitiv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ctrTitle"/>
          </p:nvPr>
        </p:nvSpPr>
        <p:spPr>
          <a:xfrm>
            <a:off x="832048" y="2247007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3000" b="1" spc="40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3000" b="1" spc="40" dirty="0"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sp>
        <p:nvSpPr>
          <p:cNvPr id="8" name="Podnaslov 2"/>
          <p:cNvSpPr>
            <a:spLocks noGrp="1"/>
          </p:cNvSpPr>
          <p:nvPr>
            <p:ph type="subTitle" idx="1"/>
          </p:nvPr>
        </p:nvSpPr>
        <p:spPr>
          <a:xfrm>
            <a:off x="907504" y="4437112"/>
            <a:ext cx="6400800" cy="1752600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algn="l"/>
            <a:r>
              <a:rPr lang="en-US" sz="1500" spc="3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Click to edit Master subtitle style</a:t>
            </a:r>
            <a:endParaRPr lang="sl-SI" sz="1500" spc="3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Raven povezovalnik 8"/>
          <p:cNvCxnSpPr/>
          <p:nvPr/>
        </p:nvCxnSpPr>
        <p:spPr>
          <a:xfrm>
            <a:off x="899592" y="1556792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aven povezovalnik 9"/>
          <p:cNvCxnSpPr/>
          <p:nvPr/>
        </p:nvCxnSpPr>
        <p:spPr>
          <a:xfrm>
            <a:off x="899592" y="4365104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3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ve vsebin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9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11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3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222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mo naslov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386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amo naslov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240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amo naslov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9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02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6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126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Prazen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6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765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Praz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6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7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400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88812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slov in sli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13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  <p:sp>
        <p:nvSpPr>
          <p:cNvPr id="1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0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143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Naslov in slik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9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slov 1"/>
          <p:cNvSpPr>
            <a:spLocks noGrp="1"/>
          </p:cNvSpPr>
          <p:nvPr>
            <p:ph type="title"/>
          </p:nvPr>
        </p:nvSpPr>
        <p:spPr>
          <a:xfrm>
            <a:off x="1796447" y="5238526"/>
            <a:ext cx="5486400" cy="566738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14" name="Ograda slike 2"/>
          <p:cNvSpPr>
            <a:spLocks noGrp="1"/>
          </p:cNvSpPr>
          <p:nvPr>
            <p:ph type="pic" idx="1"/>
          </p:nvPr>
        </p:nvSpPr>
        <p:spPr>
          <a:xfrm>
            <a:off x="1796447" y="1050701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 dirty="0"/>
          </a:p>
        </p:txBody>
      </p:sp>
      <p:sp>
        <p:nvSpPr>
          <p:cNvPr id="15" name="Ograda besedila 3"/>
          <p:cNvSpPr>
            <a:spLocks noGrp="1"/>
          </p:cNvSpPr>
          <p:nvPr>
            <p:ph type="body" sz="half" idx="2"/>
          </p:nvPr>
        </p:nvSpPr>
        <p:spPr>
          <a:xfrm>
            <a:off x="1796447" y="580526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1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426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Glava odse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Naslov 1"/>
          <p:cNvSpPr>
            <a:spLocks noGrp="1"/>
          </p:cNvSpPr>
          <p:nvPr>
            <p:ph type="ctrTitle"/>
          </p:nvPr>
        </p:nvSpPr>
        <p:spPr>
          <a:xfrm>
            <a:off x="832048" y="2247007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3000" b="1" spc="40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3000" b="1" spc="40" dirty="0"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sp>
        <p:nvSpPr>
          <p:cNvPr id="9" name="Podnaslov 2"/>
          <p:cNvSpPr>
            <a:spLocks noGrp="1"/>
          </p:cNvSpPr>
          <p:nvPr>
            <p:ph type="subTitle" idx="1"/>
          </p:nvPr>
        </p:nvSpPr>
        <p:spPr>
          <a:xfrm>
            <a:off x="907504" y="4437112"/>
            <a:ext cx="6400800" cy="1752600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algn="l"/>
            <a:r>
              <a:rPr lang="en-US" sz="1500" spc="3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Click to edit Master subtitle style</a:t>
            </a:r>
            <a:endParaRPr lang="sl-SI" sz="1500" spc="3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Raven povezovalnik 8"/>
          <p:cNvCxnSpPr/>
          <p:nvPr/>
        </p:nvCxnSpPr>
        <p:spPr>
          <a:xfrm>
            <a:off x="899592" y="1556792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aven povezovalnik 9"/>
          <p:cNvCxnSpPr/>
          <p:nvPr/>
        </p:nvCxnSpPr>
        <p:spPr>
          <a:xfrm>
            <a:off x="899592" y="4365104"/>
            <a:ext cx="73448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800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774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Glava odseka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53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Naslov in vsebina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sp>
        <p:nvSpPr>
          <p:cNvPr id="5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417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sebina z belo podlago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sp>
        <p:nvSpPr>
          <p:cNvPr id="11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75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sebina z belo podla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5"/>
            <a:ext cx="9144000" cy="909663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5" name="Picture 2" descr="C:\Users\Vlado\Documents\robolab\2\Spirala_CB_20x5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93" r="28927" b="41835"/>
          <a:stretch/>
        </p:blipFill>
        <p:spPr bwMode="auto">
          <a:xfrm>
            <a:off x="6084168" y="0"/>
            <a:ext cx="3059832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grada vsebine 2"/>
          <p:cNvSpPr>
            <a:spLocks noGrp="1"/>
          </p:cNvSpPr>
          <p:nvPr>
            <p:ph idx="1" hasCustomPrompt="1"/>
          </p:nvPr>
        </p:nvSpPr>
        <p:spPr>
          <a:xfrm>
            <a:off x="792000" y="1800000"/>
            <a:ext cx="7200000" cy="4500000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/>
            </a:lvl2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0">
              <a:spcBef>
                <a:spcPts val="200"/>
              </a:spcBef>
            </a:pPr>
            <a:endParaRPr lang="sl-SI" sz="2300" spc="5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200"/>
              </a:spcBef>
            </a:pPr>
            <a:endParaRPr lang="en-US" sz="2300" spc="5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423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e vsebini">
    <p:bg>
      <p:bgPr>
        <a:solidFill>
          <a:srgbClr val="FA96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Vlado\Documents\robolab\2\Spirala_COL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1" r="34224" b="26430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0" name="Picture 2" descr="C:\Users\Vlado\Documents\robolab\2\RoboLab_bel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2"/>
          <a:stretch/>
        </p:blipFill>
        <p:spPr bwMode="auto">
          <a:xfrm>
            <a:off x="7316061" y="0"/>
            <a:ext cx="910957" cy="11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05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ve vsebini"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Vlado\Documents\robolab\2\Spirala_CB_20x5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r="31909" b="25971"/>
          <a:stretch>
            <a:fillRect/>
          </a:stretch>
        </p:blipFill>
        <p:spPr bwMode="auto">
          <a:xfrm>
            <a:off x="6300192" y="0"/>
            <a:ext cx="28438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grada vsebine 2"/>
          <p:cNvSpPr>
            <a:spLocks noGrp="1"/>
          </p:cNvSpPr>
          <p:nvPr>
            <p:ph sz="half" idx="1" hasCustomPrompt="1"/>
          </p:nvPr>
        </p:nvSpPr>
        <p:spPr>
          <a:xfrm>
            <a:off x="79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sp>
        <p:nvSpPr>
          <p:cNvPr id="10" name="Ograda vsebine 3"/>
          <p:cNvSpPr>
            <a:spLocks noGrp="1"/>
          </p:cNvSpPr>
          <p:nvPr>
            <p:ph sz="half" idx="2" hasCustomPrompt="1"/>
          </p:nvPr>
        </p:nvSpPr>
        <p:spPr>
          <a:xfrm>
            <a:off x="4572000" y="1800000"/>
            <a:ext cx="3420000" cy="4500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1" y="64826"/>
            <a:ext cx="2173127" cy="747320"/>
          </a:xfrm>
          <a:prstGeom prst="rect">
            <a:avLst/>
          </a:prstGeom>
        </p:spPr>
      </p:pic>
      <p:pic>
        <p:nvPicPr>
          <p:cNvPr id="12" name="Picture 4" descr="C:\Users\Vlado\Documents\robolab\2\RoboLab_oran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5"/>
          <a:stretch/>
        </p:blipFill>
        <p:spPr bwMode="auto">
          <a:xfrm>
            <a:off x="7308304" y="0"/>
            <a:ext cx="911884" cy="118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Naslov 1"/>
          <p:cNvSpPr>
            <a:spLocks noGrp="1"/>
          </p:cNvSpPr>
          <p:nvPr>
            <p:ph type="title"/>
          </p:nvPr>
        </p:nvSpPr>
        <p:spPr>
          <a:xfrm>
            <a:off x="792000" y="576000"/>
            <a:ext cx="7200000" cy="1080000"/>
          </a:xfrm>
        </p:spPr>
        <p:txBody>
          <a:bodyPr>
            <a:noAutofit/>
          </a:bodyPr>
          <a:lstStyle/>
          <a:p>
            <a:pPr algn="l"/>
            <a:r>
              <a:rPr lang="en-US" sz="2500" b="1" smtClean="0">
                <a:latin typeface="Arial" pitchFamily="34" charset="0"/>
                <a:cs typeface="Arial" pitchFamily="34" charset="0"/>
              </a:rPr>
              <a:t>Click to edit Master title style</a:t>
            </a:r>
            <a:endParaRPr lang="sl-SI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99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dirty="0" smtClean="0"/>
              <a:t>Uredite slog naslova matrice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0CED4-145B-4305-BE59-866F38493D64}" type="datetimeFigureOut">
              <a:rPr lang="sl-SI" smtClean="0"/>
              <a:pPr/>
              <a:t>2.6.2014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49EE1-48F7-430A-8987-851802399814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6569502"/>
            <a:ext cx="5292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l-SI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r>
              <a:rPr lang="sl-SI" sz="1200" dirty="0" smtClean="0"/>
              <a:t>T. Bajd, M. Mihelj, J. Lenarčič, A. Stanovnik, M. Munih, </a:t>
            </a:r>
            <a:r>
              <a:rPr lang="sl-SI" sz="1200" b="1" i="1" dirty="0" err="1" smtClean="0"/>
              <a:t>Robotics</a:t>
            </a:r>
            <a:r>
              <a:rPr lang="sl-SI" sz="1200" dirty="0" smtClean="0"/>
              <a:t>, Springer, 2010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3789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25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6.wmf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ctrTitle"/>
          </p:nvPr>
        </p:nvSpPr>
        <p:spPr>
          <a:xfrm>
            <a:off x="831850" y="2246313"/>
            <a:ext cx="6480000" cy="1470025"/>
          </a:xfrm>
        </p:spPr>
        <p:txBody>
          <a:bodyPr>
            <a:noAutofit/>
          </a:bodyPr>
          <a:lstStyle/>
          <a:p>
            <a:pPr algn="ctr" eaLnBrk="1" hangingPunct="1"/>
            <a:r>
              <a:rPr lang="sl-SI" altLang="sl-SI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HOMOGENOUS</a:t>
            </a:r>
            <a:br>
              <a:rPr lang="sl-SI" altLang="sl-SI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sl-SI" altLang="sl-SI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TRANSFORMATION</a:t>
            </a:r>
            <a:br>
              <a:rPr lang="sl-SI" altLang="sl-SI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</a:br>
            <a:r>
              <a:rPr lang="sl-SI" altLang="sl-SI" sz="36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MATRICES</a:t>
            </a:r>
            <a:endParaRPr lang="en-US" altLang="sl-SI" sz="3200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>
                <a:latin typeface="Arial" charset="0"/>
                <a:cs typeface="Arial" charset="0"/>
              </a:rPr>
              <a:t>T. </a:t>
            </a:r>
            <a:r>
              <a:rPr lang="en-US" altLang="en-US" dirty="0" err="1">
                <a:latin typeface="Arial" charset="0"/>
                <a:cs typeface="Arial" charset="0"/>
              </a:rPr>
              <a:t>Bajd</a:t>
            </a:r>
            <a:r>
              <a:rPr lang="en-US" altLang="en-US" dirty="0">
                <a:latin typeface="Arial" charset="0"/>
                <a:cs typeface="Arial" charset="0"/>
              </a:rPr>
              <a:t> and M. </a:t>
            </a:r>
            <a:r>
              <a:rPr lang="en-US" altLang="en-US" dirty="0" err="1">
                <a:latin typeface="Arial" charset="0"/>
                <a:cs typeface="Arial" charset="0"/>
              </a:rPr>
              <a:t>Mihelj</a:t>
            </a:r>
            <a:endParaRPr lang="en-US" altLang="en-US" dirty="0">
              <a:latin typeface="Arial" charset="0"/>
              <a:cs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65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429000"/>
            <a:ext cx="31623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375"/>
            <a:ext cx="5715000" cy="417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Homogenous matrix</a:t>
            </a:r>
            <a:endParaRPr lang="en-US" altLang="sl-SI" sz="2400" b="1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971600" y="1628800"/>
            <a:ext cx="5657850" cy="70643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sl-SI" dirty="0" smtClean="0">
                <a:latin typeface="Arial" charset="0"/>
                <a:cs typeface="Arial" charset="0"/>
              </a:rPr>
              <a:t>Position and orientation of the second block </a:t>
            </a:r>
            <a:r>
              <a:rPr lang="en-US" altLang="sl-SI" i="1" dirty="0" smtClean="0">
                <a:latin typeface="Arial" charset="0"/>
                <a:cs typeface="Arial" charset="0"/>
              </a:rPr>
              <a:t>O</a:t>
            </a:r>
            <a:r>
              <a:rPr lang="en-US" altLang="sl-SI" baseline="-25000" dirty="0" smtClean="0">
                <a:latin typeface="Arial" charset="0"/>
                <a:cs typeface="Arial" charset="0"/>
              </a:rPr>
              <a:t>2</a:t>
            </a:r>
            <a:r>
              <a:rPr lang="en-US" altLang="sl-SI" dirty="0" smtClean="0">
                <a:latin typeface="Arial" charset="0"/>
                <a:cs typeface="Arial" charset="0"/>
              </a:rPr>
              <a:t> with respect to the first block </a:t>
            </a:r>
            <a:r>
              <a:rPr lang="en-US" altLang="sl-SI" i="1" dirty="0" smtClean="0">
                <a:latin typeface="Arial" charset="0"/>
                <a:cs typeface="Arial" charset="0"/>
              </a:rPr>
              <a:t>O</a:t>
            </a:r>
            <a:r>
              <a:rPr lang="en-US" altLang="sl-SI" baseline="-25000" dirty="0" smtClean="0">
                <a:latin typeface="Arial" charset="0"/>
                <a:cs typeface="Arial" charset="0"/>
              </a:rPr>
              <a:t>1</a:t>
            </a:r>
            <a:r>
              <a:rPr lang="en-US" altLang="sl-SI" dirty="0" smtClean="0">
                <a:latin typeface="Arial" charset="0"/>
                <a:cs typeface="Arial" charset="0"/>
              </a:rPr>
              <a:t>.</a:t>
            </a:r>
            <a:endParaRPr lang="en-US" altLang="sl-SI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77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284538"/>
            <a:ext cx="3024188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Homogenous matrix</a:t>
            </a:r>
            <a:endParaRPr lang="en-US" altLang="sl-SI" sz="2400" b="1" dirty="0"/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971600" y="1628800"/>
            <a:ext cx="5657850" cy="70643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sl-SI" dirty="0" smtClean="0">
                <a:latin typeface="Arial" charset="0"/>
                <a:cs typeface="Arial" charset="0"/>
              </a:rPr>
              <a:t>Position and orientation of the third block </a:t>
            </a:r>
            <a:r>
              <a:rPr lang="en-US" altLang="sl-SI" i="1" dirty="0" smtClean="0">
                <a:latin typeface="Arial" charset="0"/>
                <a:cs typeface="Arial" charset="0"/>
              </a:rPr>
              <a:t>O</a:t>
            </a:r>
            <a:r>
              <a:rPr lang="en-US" altLang="sl-SI" baseline="-25000" dirty="0" smtClean="0">
                <a:latin typeface="Arial" charset="0"/>
                <a:cs typeface="Arial" charset="0"/>
              </a:rPr>
              <a:t>3</a:t>
            </a:r>
            <a:r>
              <a:rPr lang="en-US" altLang="sl-SI" dirty="0" smtClean="0">
                <a:latin typeface="Arial" charset="0"/>
                <a:cs typeface="Arial" charset="0"/>
              </a:rPr>
              <a:t> with respect to the second block </a:t>
            </a:r>
            <a:r>
              <a:rPr lang="en-US" altLang="sl-SI" i="1" dirty="0" smtClean="0">
                <a:latin typeface="Arial" charset="0"/>
                <a:cs typeface="Arial" charset="0"/>
              </a:rPr>
              <a:t>O</a:t>
            </a:r>
            <a:r>
              <a:rPr lang="en-US" altLang="sl-SI" baseline="-25000" dirty="0" smtClean="0">
                <a:latin typeface="Arial" charset="0"/>
                <a:cs typeface="Arial" charset="0"/>
              </a:rPr>
              <a:t>2</a:t>
            </a:r>
            <a:r>
              <a:rPr lang="en-US" altLang="sl-SI" dirty="0" smtClean="0">
                <a:latin typeface="Arial" charset="0"/>
                <a:cs typeface="Arial" charset="0"/>
              </a:rPr>
              <a:t>.</a:t>
            </a:r>
          </a:p>
          <a:p>
            <a:pPr marL="0" indent="0">
              <a:buNone/>
            </a:pPr>
            <a:endParaRPr lang="en-US" altLang="sl-SI" dirty="0" smtClean="0">
              <a:latin typeface="Arial" charset="0"/>
              <a:cs typeface="Arial" charset="0"/>
            </a:endParaRPr>
          </a:p>
          <a:p>
            <a:pPr marL="0" indent="0">
              <a:buNone/>
            </a:pPr>
            <a:endParaRPr lang="en-US" altLang="sl-SI" dirty="0">
              <a:latin typeface="Arial" charset="0"/>
              <a:cs typeface="Arial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375"/>
            <a:ext cx="5715000" cy="417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430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Content Placeholder 7"/>
          <p:cNvSpPr>
            <a:spLocks noGrp="1"/>
          </p:cNvSpPr>
          <p:nvPr>
            <p:ph idx="4294967295"/>
          </p:nvPr>
        </p:nvSpPr>
        <p:spPr>
          <a:xfrm>
            <a:off x="683568" y="1628800"/>
            <a:ext cx="7235825" cy="922338"/>
          </a:xfrm>
        </p:spPr>
        <p:txBody>
          <a:bodyPr>
            <a:normAutofit fontScale="55000" lnSpcReduction="2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sl-SI" sz="3600" dirty="0" smtClean="0">
                <a:latin typeface="Arial" charset="0"/>
                <a:cs typeface="Arial" charset="0"/>
              </a:rPr>
              <a:t>Position and orientation of the third block </a:t>
            </a:r>
            <a:r>
              <a:rPr lang="en-US" altLang="sl-SI" sz="3600" i="1" dirty="0" smtClean="0">
                <a:latin typeface="Arial" charset="0"/>
                <a:cs typeface="Arial" charset="0"/>
              </a:rPr>
              <a:t>O</a:t>
            </a:r>
            <a:r>
              <a:rPr lang="en-US" altLang="sl-SI" sz="3600" baseline="-25000" dirty="0" smtClean="0">
                <a:latin typeface="Arial" charset="0"/>
                <a:cs typeface="Arial" charset="0"/>
              </a:rPr>
              <a:t>3</a:t>
            </a:r>
            <a:r>
              <a:rPr lang="en-US" altLang="sl-SI" sz="3600" dirty="0" smtClean="0">
                <a:latin typeface="Arial" charset="0"/>
                <a:cs typeface="Arial" charset="0"/>
              </a:rPr>
              <a:t> with respect to the base block </a:t>
            </a:r>
            <a:r>
              <a:rPr lang="en-US" altLang="sl-SI" sz="3600" i="1" dirty="0" smtClean="0">
                <a:latin typeface="Arial" charset="0"/>
                <a:cs typeface="Arial" charset="0"/>
              </a:rPr>
              <a:t>O</a:t>
            </a:r>
            <a:r>
              <a:rPr lang="en-US" altLang="sl-SI" sz="3600" baseline="-25000" dirty="0" smtClean="0">
                <a:latin typeface="Arial" charset="0"/>
                <a:cs typeface="Arial" charset="0"/>
              </a:rPr>
              <a:t>0</a:t>
            </a:r>
            <a:r>
              <a:rPr lang="en-US" altLang="sl-SI" sz="3600" dirty="0" smtClean="0">
                <a:latin typeface="Arial" charset="0"/>
                <a:cs typeface="Arial" charset="0"/>
              </a:rPr>
              <a:t> is obtained by successive multiplications of the three matrices.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altLang="sl-SI" dirty="0" smtClean="0">
              <a:latin typeface="Arial" charset="0"/>
              <a:cs typeface="Arial" charset="0"/>
            </a:endParaRP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852936"/>
            <a:ext cx="7416800" cy="130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437063"/>
            <a:ext cx="623887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Homogenous matrix</a:t>
            </a:r>
            <a:endParaRPr lang="en-US" altLang="sl-SI" sz="2400" b="1" dirty="0"/>
          </a:p>
        </p:txBody>
      </p:sp>
    </p:spTree>
    <p:extLst>
      <p:ext uri="{BB962C8B-B14F-4D97-AF65-F5344CB8AC3E}">
        <p14:creationId xmlns:p14="http://schemas.microsoft.com/office/powerpoint/2010/main" val="403577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Content Placeholder 7"/>
          <p:cNvSpPr>
            <a:spLocks noGrp="1"/>
          </p:cNvSpPr>
          <p:nvPr>
            <p:ph idx="4294967295"/>
          </p:nvPr>
        </p:nvSpPr>
        <p:spPr>
          <a:xfrm>
            <a:off x="755576" y="1550790"/>
            <a:ext cx="6810375" cy="922338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sl-SI" dirty="0" smtClean="0">
                <a:latin typeface="Arial" charset="0"/>
                <a:cs typeface="Arial" charset="0"/>
              </a:rPr>
              <a:t>The correctness of the calculated orientation and position of the third block </a:t>
            </a:r>
            <a:r>
              <a:rPr lang="en-US" altLang="sl-SI" i="1" dirty="0" smtClean="0">
                <a:latin typeface="Arial" charset="0"/>
                <a:cs typeface="Arial" charset="0"/>
              </a:rPr>
              <a:t>O</a:t>
            </a:r>
            <a:r>
              <a:rPr lang="en-US" altLang="sl-SI" baseline="-25000" dirty="0" smtClean="0">
                <a:latin typeface="Arial" charset="0"/>
                <a:cs typeface="Arial" charset="0"/>
              </a:rPr>
              <a:t>3</a:t>
            </a:r>
            <a:r>
              <a:rPr lang="en-US" altLang="sl-SI" dirty="0" smtClean="0">
                <a:latin typeface="Arial" charset="0"/>
                <a:cs typeface="Arial" charset="0"/>
              </a:rPr>
              <a:t> with respect to the base block </a:t>
            </a:r>
            <a:r>
              <a:rPr lang="en-US" altLang="sl-SI" i="1" dirty="0" smtClean="0">
                <a:latin typeface="Arial" charset="0"/>
                <a:cs typeface="Arial" charset="0"/>
              </a:rPr>
              <a:t>O</a:t>
            </a:r>
            <a:r>
              <a:rPr lang="en-US" altLang="sl-SI" baseline="-25000" dirty="0" smtClean="0">
                <a:latin typeface="Arial" charset="0"/>
                <a:cs typeface="Arial" charset="0"/>
              </a:rPr>
              <a:t>0</a:t>
            </a:r>
            <a:r>
              <a:rPr lang="en-US" altLang="sl-SI" dirty="0" smtClean="0">
                <a:latin typeface="Arial" charset="0"/>
                <a:cs typeface="Arial" charset="0"/>
              </a:rPr>
              <a:t> can be easily verified from the figure.</a:t>
            </a: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2492375"/>
            <a:ext cx="5518150" cy="403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644900"/>
            <a:ext cx="22764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Homogenous matrix</a:t>
            </a:r>
            <a:endParaRPr lang="en-US" altLang="sl-SI" sz="2400" b="1" dirty="0"/>
          </a:p>
        </p:txBody>
      </p:sp>
    </p:spTree>
    <p:extLst>
      <p:ext uri="{BB962C8B-B14F-4D97-AF65-F5344CB8AC3E}">
        <p14:creationId xmlns:p14="http://schemas.microsoft.com/office/powerpoint/2010/main" val="20391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08920"/>
            <a:ext cx="3925887" cy="330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Rectangle 1"/>
          <p:cNvSpPr>
            <a:spLocks noChangeArrowheads="1"/>
          </p:cNvSpPr>
          <p:nvPr/>
        </p:nvSpPr>
        <p:spPr bwMode="auto">
          <a:xfrm>
            <a:off x="1042988" y="1557338"/>
            <a:ext cx="67691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sl-SI" sz="1800" dirty="0" smtClean="0"/>
              <a:t>When second block rotates around axis 1, and the third block around axis 2, while the last </a:t>
            </a:r>
            <a:r>
              <a:rPr lang="en-US" altLang="sl-SI" sz="2000" dirty="0" smtClean="0"/>
              <a:t>block</a:t>
            </a:r>
            <a:r>
              <a:rPr lang="en-US" altLang="sl-SI" sz="1800" dirty="0" smtClean="0"/>
              <a:t> is elongated along axis 3, the so called SCARA robot is obtained. </a:t>
            </a:r>
            <a:endParaRPr lang="en-US" altLang="sl-SI" sz="1800" dirty="0"/>
          </a:p>
        </p:txBody>
      </p:sp>
      <p:pic>
        <p:nvPicPr>
          <p:cNvPr id="47110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4" t="7735"/>
          <a:stretch/>
        </p:blipFill>
        <p:spPr bwMode="auto">
          <a:xfrm>
            <a:off x="755576" y="2852936"/>
            <a:ext cx="3836034" cy="306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Geometric robot model</a:t>
            </a:r>
            <a:endParaRPr lang="en-US" altLang="sl-SI" sz="2400" b="1" dirty="0"/>
          </a:p>
        </p:txBody>
      </p:sp>
    </p:spTree>
    <p:extLst>
      <p:ext uri="{BB962C8B-B14F-4D97-AF65-F5344CB8AC3E}">
        <p14:creationId xmlns:p14="http://schemas.microsoft.com/office/powerpoint/2010/main" val="350274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713" y="2576513"/>
            <a:ext cx="3683000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Rectangle 1"/>
          <p:cNvSpPr>
            <a:spLocks noChangeArrowheads="1"/>
          </p:cNvSpPr>
          <p:nvPr/>
        </p:nvSpPr>
        <p:spPr bwMode="auto">
          <a:xfrm>
            <a:off x="755600" y="1556792"/>
            <a:ext cx="74168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sl-SI" sz="1800" dirty="0" smtClean="0"/>
              <a:t>Because of </a:t>
            </a:r>
            <a:r>
              <a:rPr lang="en-US" altLang="sl-SI" sz="2000" dirty="0" smtClean="0"/>
              <a:t>displacements</a:t>
            </a:r>
            <a:r>
              <a:rPr lang="en-US" altLang="sl-SI" sz="1800" dirty="0" smtClean="0"/>
              <a:t> about axis 1 and 2 and along axis 3, the homogenous matrices consist of products of first matrix describing the pose of the object and second matrix describing its displacement.</a:t>
            </a:r>
            <a:endParaRPr lang="en-US" altLang="sl-SI" sz="1800" dirty="0"/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5964134"/>
            <a:ext cx="3737610" cy="345186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Geometric robot model</a:t>
            </a:r>
            <a:endParaRPr lang="en-US" altLang="sl-SI" sz="2400" b="1" dirty="0"/>
          </a:p>
        </p:txBody>
      </p:sp>
    </p:spTree>
    <p:extLst>
      <p:ext uri="{BB962C8B-B14F-4D97-AF65-F5344CB8AC3E}">
        <p14:creationId xmlns:p14="http://schemas.microsoft.com/office/powerpoint/2010/main" val="287467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60575"/>
            <a:ext cx="3887788" cy="431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215606"/>
            <a:ext cx="5832475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Geometric robot model</a:t>
            </a:r>
            <a:endParaRPr lang="en-US" altLang="sl-SI" sz="2400" b="1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4572000" y="3140968"/>
            <a:ext cx="2736850" cy="7200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US" altLang="sl-SI" sz="2200" dirty="0" smtClean="0">
                <a:latin typeface="Arial" charset="0"/>
                <a:cs typeface="Arial" charset="0"/>
              </a:rPr>
              <a:t>Pose and rotation</a:t>
            </a:r>
            <a:br>
              <a:rPr lang="en-US" altLang="sl-SI" sz="2200" dirty="0" smtClean="0">
                <a:latin typeface="Arial" charset="0"/>
                <a:cs typeface="Arial" charset="0"/>
              </a:rPr>
            </a:br>
            <a:r>
              <a:rPr lang="en-US" altLang="sl-SI" sz="2200" dirty="0" smtClean="0">
                <a:latin typeface="Arial" charset="0"/>
                <a:cs typeface="Arial" charset="0"/>
              </a:rPr>
              <a:t>in the first joint</a:t>
            </a:r>
          </a:p>
        </p:txBody>
      </p:sp>
    </p:spTree>
    <p:extLst>
      <p:ext uri="{BB962C8B-B14F-4D97-AF65-F5344CB8AC3E}">
        <p14:creationId xmlns:p14="http://schemas.microsoft.com/office/powerpoint/2010/main" val="294453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Content Placeholder 7"/>
          <p:cNvSpPr>
            <a:spLocks noGrp="1"/>
          </p:cNvSpPr>
          <p:nvPr>
            <p:ph idx="4294967295"/>
          </p:nvPr>
        </p:nvSpPr>
        <p:spPr>
          <a:xfrm>
            <a:off x="4427537" y="3429000"/>
            <a:ext cx="2736850" cy="647700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sl-SI" dirty="0" smtClean="0">
                <a:latin typeface="Arial" charset="0"/>
                <a:cs typeface="Arial" charset="0"/>
              </a:rPr>
              <a:t>Pose and rotation</a:t>
            </a:r>
            <a:br>
              <a:rPr lang="en-US" altLang="sl-SI" dirty="0" smtClean="0">
                <a:latin typeface="Arial" charset="0"/>
                <a:cs typeface="Arial" charset="0"/>
              </a:rPr>
            </a:br>
            <a:r>
              <a:rPr lang="en-US" altLang="sl-SI" dirty="0" smtClean="0">
                <a:latin typeface="Arial" charset="0"/>
                <a:cs typeface="Arial" charset="0"/>
              </a:rPr>
              <a:t>in the second joint</a:t>
            </a:r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60575"/>
            <a:ext cx="3887788" cy="431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437063"/>
            <a:ext cx="6048375" cy="16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Geometric robot model</a:t>
            </a:r>
            <a:endParaRPr lang="en-US" altLang="sl-SI" sz="2400" b="1" dirty="0"/>
          </a:p>
        </p:txBody>
      </p:sp>
    </p:spTree>
    <p:extLst>
      <p:ext uri="{BB962C8B-B14F-4D97-AF65-F5344CB8AC3E}">
        <p14:creationId xmlns:p14="http://schemas.microsoft.com/office/powerpoint/2010/main" val="3832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16832"/>
            <a:ext cx="3887788" cy="431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215834"/>
            <a:ext cx="5689600" cy="16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Geometric robot model</a:t>
            </a:r>
            <a:endParaRPr lang="en-US" altLang="sl-SI" sz="2400" b="1" dirty="0"/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4572000" y="3140968"/>
            <a:ext cx="2736850" cy="7200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US" altLang="sl-SI" sz="2200" dirty="0" smtClean="0">
                <a:latin typeface="Arial" charset="0"/>
                <a:cs typeface="Arial" charset="0"/>
              </a:rPr>
              <a:t>Pose and rotation</a:t>
            </a:r>
            <a:br>
              <a:rPr lang="en-US" altLang="sl-SI" sz="2200" dirty="0" smtClean="0">
                <a:latin typeface="Arial" charset="0"/>
                <a:cs typeface="Arial" charset="0"/>
              </a:rPr>
            </a:br>
            <a:r>
              <a:rPr lang="en-US" altLang="sl-SI" sz="2200" dirty="0" smtClean="0">
                <a:latin typeface="Arial" charset="0"/>
                <a:cs typeface="Arial" charset="0"/>
              </a:rPr>
              <a:t>in the third joint</a:t>
            </a:r>
          </a:p>
        </p:txBody>
      </p:sp>
    </p:spTree>
    <p:extLst>
      <p:ext uri="{BB962C8B-B14F-4D97-AF65-F5344CB8AC3E}">
        <p14:creationId xmlns:p14="http://schemas.microsoft.com/office/powerpoint/2010/main" val="21518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763" y="1844675"/>
            <a:ext cx="2290762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708920"/>
            <a:ext cx="458152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Rectangle 1"/>
          <p:cNvSpPr>
            <a:spLocks noChangeArrowheads="1"/>
          </p:cNvSpPr>
          <p:nvPr/>
        </p:nvSpPr>
        <p:spPr bwMode="auto">
          <a:xfrm>
            <a:off x="611188" y="4868863"/>
            <a:ext cx="74898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sl-SI" sz="2000" dirty="0" smtClean="0"/>
              <a:t>The geometric model of a robot describes the pose of the frame attached to the end-effector with respect to the reference frame on the robot base. It is obtained by successive multiplications of homogenous matrices. </a:t>
            </a:r>
            <a:endParaRPr lang="en-US" altLang="sl-SI" sz="2000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Geometric robot model</a:t>
            </a:r>
            <a:endParaRPr lang="en-US" altLang="sl-SI" sz="2400" b="1" dirty="0"/>
          </a:p>
        </p:txBody>
      </p:sp>
    </p:spTree>
    <p:extLst>
      <p:ext uri="{BB962C8B-B14F-4D97-AF65-F5344CB8AC3E}">
        <p14:creationId xmlns:p14="http://schemas.microsoft.com/office/powerpoint/2010/main" val="89090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4819" name="Rectangle 9"/>
              <p:cNvSpPr>
                <a:spLocks noChangeArrowheads="1"/>
              </p:cNvSpPr>
              <p:nvPr/>
            </p:nvSpPr>
            <p:spPr bwMode="auto">
              <a:xfrm>
                <a:off x="755650" y="4868863"/>
                <a:ext cx="7416800" cy="12001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sl-SI" sz="1800" dirty="0" smtClean="0"/>
                  <a:t>The homogenous matrix describes either pose (orientation and position) or displacement (rotation and translation) of an object. It consists of a </a:t>
                </a:r>
                <a14:m>
                  <m:oMath xmlns:m="http://schemas.openxmlformats.org/officeDocument/2006/math">
                    <m:r>
                      <a:rPr lang="en-US" altLang="sl-SI" sz="1800" i="1" smtClean="0">
                        <a:latin typeface="Cambria Math"/>
                      </a:rPr>
                      <m:t>3</m:t>
                    </m:r>
                    <m:r>
                      <a:rPr lang="en-US" altLang="sl-SI" sz="180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altLang="sl-SI" sz="1800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en-US" altLang="sl-SI" sz="1800" dirty="0"/>
                  <a:t> rotation  matrix (•), </a:t>
                </a:r>
                <a14:m>
                  <m:oMath xmlns:m="http://schemas.openxmlformats.org/officeDocument/2006/math">
                    <m:r>
                      <a:rPr lang="en-US" altLang="sl-SI" sz="1800" i="1" smtClean="0">
                        <a:latin typeface="Cambria Math"/>
                      </a:rPr>
                      <m:t>3</m:t>
                    </m:r>
                    <m:r>
                      <a:rPr lang="en-US" altLang="sl-SI" sz="180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altLang="sl-SI" sz="180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altLang="sl-SI" sz="1800" dirty="0"/>
                  <a:t> translation column (□), and </a:t>
                </a:r>
                <a14:m>
                  <m:oMath xmlns:m="http://schemas.openxmlformats.org/officeDocument/2006/math">
                    <m:r>
                      <a:rPr lang="en-US" altLang="sl-SI" sz="1800" i="1" smtClean="0">
                        <a:latin typeface="Cambria Math"/>
                      </a:rPr>
                      <m:t>1</m:t>
                    </m:r>
                    <m:r>
                      <a:rPr lang="en-US" altLang="sl-SI" sz="180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altLang="sl-SI" sz="1800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en-US" altLang="sl-SI" sz="1800" dirty="0"/>
                  <a:t> perspective transformation row (■).</a:t>
                </a:r>
                <a:endParaRPr lang="en-US" altLang="sl-SI" sz="1800" dirty="0"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34819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650" y="4868863"/>
                <a:ext cx="7416800" cy="1200150"/>
              </a:xfrm>
              <a:prstGeom prst="rect">
                <a:avLst/>
              </a:prstGeom>
              <a:blipFill rotWithShape="1">
                <a:blip r:embed="rId2"/>
                <a:stretch>
                  <a:fillRect l="-740" t="-2538" r="-575" b="-659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820" name="Rectangle 2"/>
          <p:cNvSpPr>
            <a:spLocks noChangeArrowheads="1"/>
          </p:cNvSpPr>
          <p:nvPr/>
        </p:nvSpPr>
        <p:spPr bwMode="auto">
          <a:xfrm>
            <a:off x="3455877" y="1844824"/>
            <a:ext cx="2232247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sl-SI" sz="4000" dirty="0"/>
              <a:t> •  •  •  □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sl-SI" sz="4000" dirty="0"/>
              <a:t> •  •  •  □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sl-SI" sz="4000" dirty="0"/>
              <a:t> •  •  •  □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sl-SI" sz="4000" dirty="0"/>
              <a:t> ■ ■ ■ 1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Homogenous matrix</a:t>
            </a:r>
            <a:endParaRPr lang="en-US" altLang="sl-SI" sz="2400" b="1" dirty="0"/>
          </a:p>
        </p:txBody>
      </p:sp>
    </p:spTree>
    <p:extLst>
      <p:ext uri="{BB962C8B-B14F-4D97-AF65-F5344CB8AC3E}">
        <p14:creationId xmlns:p14="http://schemas.microsoft.com/office/powerpoint/2010/main" val="114100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28" y="2139950"/>
            <a:ext cx="3371850" cy="3671887"/>
          </a:xfrm>
        </p:spPr>
      </p:pic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068638"/>
            <a:ext cx="4680718" cy="171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846" name="Rectangle 2"/>
              <p:cNvSpPr>
                <a:spLocks noChangeArrowheads="1"/>
              </p:cNvSpPr>
              <p:nvPr/>
            </p:nvSpPr>
            <p:spPr bwMode="auto">
              <a:xfrm>
                <a:off x="2843213" y="5300663"/>
                <a:ext cx="4591050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3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9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sl-SI" sz="1800" dirty="0" smtClean="0"/>
                  <a:t>The</a:t>
                </a:r>
                <a:r>
                  <a:rPr lang="en-US" altLang="sl-SI" sz="1800" dirty="0"/>
                  <a:t> elements of rotation matrix are direction cosines of the angles between individual axes of the coordinate frames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sl-SI" sz="18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sl-SI" sz="1800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sl-SI" sz="18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sl-SI" sz="1800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sl-SI" sz="1800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sl-SI" sz="1800" dirty="0" smtClean="0"/>
                  <a:t>.</a:t>
                </a:r>
              </a:p>
            </p:txBody>
          </p:sp>
        </mc:Choice>
        <mc:Fallback xmlns="">
          <p:sp>
            <p:nvSpPr>
              <p:cNvPr id="35846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43213" y="5300663"/>
                <a:ext cx="4591050" cy="1200329"/>
              </a:xfrm>
              <a:prstGeom prst="rect">
                <a:avLst/>
              </a:prstGeom>
              <a:blipFill rotWithShape="1">
                <a:blip r:embed="rId4"/>
                <a:stretch>
                  <a:fillRect l="-1061" t="-2551" r="-1061" b="-765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Homogenous matrix</a:t>
            </a:r>
            <a:endParaRPr lang="en-US" altLang="sl-SI" sz="2400" b="1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977606" y="1484784"/>
            <a:ext cx="41084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000" dirty="0" smtClean="0"/>
              <a:t>Rotation matrix</a:t>
            </a:r>
            <a:endParaRPr lang="en-US" altLang="sl-SI" sz="2000" dirty="0"/>
          </a:p>
        </p:txBody>
      </p:sp>
    </p:spTree>
    <p:extLst>
      <p:ext uri="{BB962C8B-B14F-4D97-AF65-F5344CB8AC3E}">
        <p14:creationId xmlns:p14="http://schemas.microsoft.com/office/powerpoint/2010/main" val="416578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6867" name="Content Placeholder 7"/>
              <p:cNvSpPr>
                <a:spLocks noGrp="1"/>
              </p:cNvSpPr>
              <p:nvPr>
                <p:ph idx="4294967295"/>
              </p:nvPr>
            </p:nvSpPr>
            <p:spPr>
              <a:xfrm>
                <a:off x="566564" y="5373216"/>
                <a:ext cx="8280400" cy="1119187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 algn="just" eaLnBrk="1" hangingPunct="1">
                  <a:buFont typeface="Arial" charset="0"/>
                  <a:buNone/>
                  <a:defRPr/>
                </a:pPr>
                <a:r>
                  <a:rPr lang="en-US" altLang="sl-SI" sz="2400" dirty="0" smtClean="0">
                    <a:cs typeface="Arial" panose="020B0604020202020204" pitchFamily="34" charset="0"/>
                  </a:rPr>
                  <a:t>The first three rows correspond to the </a:t>
                </a:r>
                <a14:m>
                  <m:oMath xmlns:m="http://schemas.openxmlformats.org/officeDocument/2006/math">
                    <m:r>
                      <a:rPr lang="en-US" altLang="sl-SI" sz="2400" b="0" i="1" smtClean="0">
                        <a:latin typeface="Cambria Math"/>
                        <a:cs typeface="Arial" panose="020B0604020202020204" pitchFamily="34" charset="0"/>
                      </a:rPr>
                      <m:t>𝑥</m:t>
                    </m:r>
                    <m:r>
                      <a:rPr lang="en-US" altLang="sl-SI" sz="2400" b="0" i="1" smtClean="0">
                        <a:latin typeface="Cambria Math"/>
                        <a:cs typeface="Arial" panose="020B0604020202020204" pitchFamily="34" charset="0"/>
                      </a:rPr>
                      <m:t>, </m:t>
                    </m:r>
                    <m:r>
                      <a:rPr lang="en-US" altLang="sl-SI" sz="2400" b="0" i="1" smtClean="0">
                        <a:latin typeface="Cambria Math"/>
                        <a:cs typeface="Arial" panose="020B0604020202020204" pitchFamily="34" charset="0"/>
                      </a:rPr>
                      <m:t>𝑦</m:t>
                    </m:r>
                    <m:r>
                      <a:rPr lang="en-US" altLang="sl-SI" sz="2400" b="0" i="1" smtClean="0">
                        <a:latin typeface="Cambria Math"/>
                        <a:cs typeface="Arial" panose="020B0604020202020204" pitchFamily="34" charset="0"/>
                      </a:rPr>
                      <m:t>,</m:t>
                    </m:r>
                  </m:oMath>
                </a14:m>
                <a:r>
                  <a:rPr lang="en-US" altLang="sl-SI" sz="2400" dirty="0" smtClean="0"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sl-SI" sz="2400" b="0" i="1" smtClean="0">
                        <a:latin typeface="Cambria Math"/>
                        <a:cs typeface="Arial" panose="020B0604020202020204" pitchFamily="34" charset="0"/>
                      </a:rPr>
                      <m:t>𝑧</m:t>
                    </m:r>
                  </m:oMath>
                </a14:m>
                <a:r>
                  <a:rPr lang="en-US" altLang="sl-SI" sz="2400" dirty="0" smtClean="0">
                    <a:cs typeface="Arial" panose="020B0604020202020204" pitchFamily="34" charset="0"/>
                  </a:rPr>
                  <a:t> axis of the reference frame, while first three columns refer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sl-SI" sz="2400" b="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sl-SI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p>
                        <m:r>
                          <a:rPr lang="en-US" altLang="sl-SI" sz="2400" b="0" i="1" smtClean="0">
                            <a:latin typeface="Cambria Math"/>
                            <a:cs typeface="Arial" panose="020B0604020202020204" pitchFamily="34" charset="0"/>
                          </a:rPr>
                          <m:t>′</m:t>
                        </m:r>
                      </m:sup>
                    </m:sSup>
                    <m:r>
                      <a:rPr lang="en-US" altLang="sl-SI" sz="2400" b="0" i="1" smtClean="0">
                        <a:latin typeface="Cambria Math"/>
                        <a:cs typeface="Arial" panose="020B0604020202020204" pitchFamily="34" charset="0"/>
                      </a:rPr>
                      <m:t>, </m:t>
                    </m:r>
                    <m:sSup>
                      <m:sSupPr>
                        <m:ctrlPr>
                          <a:rPr lang="en-US" altLang="sl-SI" sz="2400" b="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sl-SI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𝑦</m:t>
                        </m:r>
                      </m:e>
                      <m:sup>
                        <m:r>
                          <a:rPr lang="en-US" altLang="sl-SI" sz="2400" b="0" i="1" smtClean="0">
                            <a:latin typeface="Cambria Math"/>
                            <a:cs typeface="Arial" panose="020B0604020202020204" pitchFamily="34" charset="0"/>
                          </a:rPr>
                          <m:t>′</m:t>
                        </m:r>
                      </m:sup>
                    </m:sSup>
                    <m:r>
                      <a:rPr lang="en-US" altLang="sl-SI" sz="2400" b="0" i="1" smtClean="0">
                        <a:latin typeface="Cambria Math"/>
                        <a:cs typeface="Arial" panose="020B0604020202020204" pitchFamily="34" charset="0"/>
                      </a:rPr>
                      <m:t>,</m:t>
                    </m:r>
                  </m:oMath>
                </a14:m>
                <a:r>
                  <a:rPr lang="en-US" altLang="sl-SI" sz="2400" dirty="0" smtClean="0"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sl-SI" sz="2400" b="0" i="1" smtClean="0">
                        <a:latin typeface="Cambria Math"/>
                        <a:cs typeface="Arial" panose="020B0604020202020204" pitchFamily="34" charset="0"/>
                      </a:rPr>
                      <m:t>𝑧</m:t>
                    </m:r>
                    <m:r>
                      <a:rPr lang="en-US" altLang="sl-SI" sz="2400" b="0" i="1" smtClean="0">
                        <a:latin typeface="Cambria Math"/>
                        <a:cs typeface="Arial" panose="020B0604020202020204" pitchFamily="34" charset="0"/>
                      </a:rPr>
                      <m:t>′</m:t>
                    </m:r>
                  </m:oMath>
                </a14:m>
                <a:r>
                  <a:rPr lang="en-US" altLang="sl-SI" sz="2400" dirty="0" smtClean="0">
                    <a:cs typeface="Arial" panose="020B0604020202020204" pitchFamily="34" charset="0"/>
                  </a:rPr>
                  <a:t> axis of the rotated frame. The element of the matrix is cosine of the angle between the axes given by the corresponding column and row.</a:t>
                </a:r>
                <a:endParaRPr lang="en-US" altLang="sl-SI" sz="2400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6867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566564" y="5373216"/>
                <a:ext cx="8280400" cy="1119187"/>
              </a:xfrm>
              <a:blipFill rotWithShape="1">
                <a:blip r:embed="rId2"/>
                <a:stretch>
                  <a:fillRect l="-810" t="-7609" r="-736" b="-5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86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9500"/>
            <a:ext cx="3429000" cy="272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276475"/>
            <a:ext cx="5334000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870" name="Rectangle 1"/>
              <p:cNvSpPr>
                <a:spLocks noChangeArrowheads="1"/>
              </p:cNvSpPr>
              <p:nvPr/>
            </p:nvSpPr>
            <p:spPr bwMode="auto">
              <a:xfrm>
                <a:off x="899592" y="1484784"/>
                <a:ext cx="41084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3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9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sl-SI" sz="2000" dirty="0" smtClean="0"/>
                  <a:t>Rotation</a:t>
                </a:r>
                <a:r>
                  <a:rPr lang="en-US" altLang="sl-SI" sz="2000" dirty="0"/>
                  <a:t> about </a:t>
                </a:r>
                <a14:m>
                  <m:oMath xmlns:m="http://schemas.openxmlformats.org/officeDocument/2006/math">
                    <m:r>
                      <a:rPr lang="en-US" altLang="sl-SI" sz="20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altLang="sl-SI" sz="2000" i="1" dirty="0" smtClean="0"/>
                  <a:t> </a:t>
                </a:r>
                <a:r>
                  <a:rPr lang="en-US" altLang="sl-SI" sz="2000" dirty="0"/>
                  <a:t>axis</a:t>
                </a:r>
              </a:p>
            </p:txBody>
          </p:sp>
        </mc:Choice>
        <mc:Fallback xmlns="">
          <p:sp>
            <p:nvSpPr>
              <p:cNvPr id="36870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9592" y="1484784"/>
                <a:ext cx="4108450" cy="400110"/>
              </a:xfrm>
              <a:prstGeom prst="rect">
                <a:avLst/>
              </a:prstGeom>
              <a:blipFill rotWithShape="1">
                <a:blip r:embed="rId5"/>
                <a:stretch>
                  <a:fillRect l="-1632" t="-6154" b="-2923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Homogenous matrix</a:t>
            </a:r>
            <a:endParaRPr lang="en-US" altLang="sl-SI" sz="2400" b="1" dirty="0"/>
          </a:p>
        </p:txBody>
      </p:sp>
    </p:spTree>
    <p:extLst>
      <p:ext uri="{BB962C8B-B14F-4D97-AF65-F5344CB8AC3E}">
        <p14:creationId xmlns:p14="http://schemas.microsoft.com/office/powerpoint/2010/main" val="222260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643438" y="2247900"/>
            <a:ext cx="3843337" cy="1943100"/>
            <a:chOff x="4643438" y="2247900"/>
            <a:chExt cx="3843337" cy="1943100"/>
          </a:xfrm>
        </p:grpSpPr>
        <p:graphicFrame>
          <p:nvGraphicFramePr>
            <p:cNvPr id="37891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03647973"/>
                </p:ext>
              </p:extLst>
            </p:nvPr>
          </p:nvGraphicFramePr>
          <p:xfrm>
            <a:off x="4643438" y="2781300"/>
            <a:ext cx="3421062" cy="1409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" name="Equation" r:id="rId3" imgW="2247900" imgH="914400" progId="Equation.3">
                    <p:embed/>
                  </p:oleObj>
                </mc:Choice>
                <mc:Fallback>
                  <p:oleObj name="Equation" r:id="rId3" imgW="2247900" imgH="914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3438" y="2781300"/>
                          <a:ext cx="3421062" cy="14097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894" name="Text Box 8"/>
            <p:cNvSpPr txBox="1">
              <a:spLocks noChangeArrowheads="1"/>
            </p:cNvSpPr>
            <p:nvPr/>
          </p:nvSpPr>
          <p:spPr bwMode="auto">
            <a:xfrm>
              <a:off x="6034088" y="2247900"/>
              <a:ext cx="156368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9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>
                  <a:latin typeface="Times New Roman" pitchFamily="18" charset="0"/>
                </a:rPr>
                <a:t>x’     y’    z’</a:t>
              </a:r>
              <a:endParaRPr lang="en-US" altLang="sl-SI" sz="2400" i="1">
                <a:latin typeface="Times New Roman" pitchFamily="18" charset="0"/>
              </a:endParaRPr>
            </a:p>
          </p:txBody>
        </p:sp>
        <p:sp>
          <p:nvSpPr>
            <p:cNvPr id="37897" name="Text Box 11"/>
            <p:cNvSpPr txBox="1">
              <a:spLocks noChangeArrowheads="1"/>
            </p:cNvSpPr>
            <p:nvPr/>
          </p:nvSpPr>
          <p:spPr bwMode="auto">
            <a:xfrm>
              <a:off x="8167688" y="2682875"/>
              <a:ext cx="319087" cy="118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9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>
                  <a:latin typeface="Times New Roman" pitchFamily="18" charset="0"/>
                </a:rPr>
                <a:t>x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>
                  <a:latin typeface="Times New Roman" pitchFamily="18" charset="0"/>
                </a:rPr>
                <a:t>y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>
                  <a:latin typeface="Times New Roman" pitchFamily="18" charset="0"/>
                </a:rPr>
                <a:t>z</a:t>
              </a:r>
              <a:endParaRPr lang="en-US" altLang="sl-SI" sz="2400" i="1">
                <a:latin typeface="Times New Roman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67544" y="2247900"/>
            <a:ext cx="3824287" cy="1954213"/>
            <a:chOff x="395288" y="2247900"/>
            <a:chExt cx="3824287" cy="1954213"/>
          </a:xfrm>
        </p:grpSpPr>
        <p:graphicFrame>
          <p:nvGraphicFramePr>
            <p:cNvPr id="3789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6176705"/>
                </p:ext>
              </p:extLst>
            </p:nvPr>
          </p:nvGraphicFramePr>
          <p:xfrm>
            <a:off x="395288" y="2782888"/>
            <a:ext cx="3429000" cy="1419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5" name="Equation" r:id="rId5" imgW="2209800" imgH="914400" progId="Equation.3">
                    <p:embed/>
                  </p:oleObj>
                </mc:Choice>
                <mc:Fallback>
                  <p:oleObj name="Equation" r:id="rId5" imgW="2209800" imgH="914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5288" y="2782888"/>
                          <a:ext cx="3429000" cy="14192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893" name="Text Box 7"/>
            <p:cNvSpPr txBox="1">
              <a:spLocks noChangeArrowheads="1"/>
            </p:cNvSpPr>
            <p:nvPr/>
          </p:nvSpPr>
          <p:spPr bwMode="auto">
            <a:xfrm>
              <a:off x="1614488" y="2247900"/>
              <a:ext cx="163988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9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>
                  <a:latin typeface="Times New Roman" pitchFamily="18" charset="0"/>
                </a:rPr>
                <a:t>x’    y’      z’</a:t>
              </a:r>
              <a:endParaRPr lang="en-US" altLang="sl-SI" sz="2400" i="1">
                <a:latin typeface="Times New Roman" pitchFamily="18" charset="0"/>
              </a:endParaRPr>
            </a:p>
          </p:txBody>
        </p:sp>
        <p:sp>
          <p:nvSpPr>
            <p:cNvPr id="37898" name="Text Box 12"/>
            <p:cNvSpPr txBox="1">
              <a:spLocks noChangeArrowheads="1"/>
            </p:cNvSpPr>
            <p:nvPr/>
          </p:nvSpPr>
          <p:spPr bwMode="auto">
            <a:xfrm>
              <a:off x="3900488" y="2682875"/>
              <a:ext cx="319087" cy="118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9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 dirty="0">
                  <a:latin typeface="Times New Roman" pitchFamily="18" charset="0"/>
                </a:rPr>
                <a:t>x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 dirty="0">
                  <a:latin typeface="Times New Roman" pitchFamily="18" charset="0"/>
                </a:rPr>
                <a:t>y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 dirty="0">
                  <a:latin typeface="Times New Roman" pitchFamily="18" charset="0"/>
                </a:rPr>
                <a:t>z</a:t>
              </a:r>
              <a:endParaRPr lang="en-US" altLang="sl-SI" sz="2400" i="1" dirty="0">
                <a:latin typeface="Times New Roman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434431" y="4430713"/>
            <a:ext cx="3876675" cy="1924050"/>
            <a:chOff x="2195513" y="4430713"/>
            <a:chExt cx="3876675" cy="1924050"/>
          </a:xfrm>
        </p:grpSpPr>
        <p:sp>
          <p:nvSpPr>
            <p:cNvPr id="37895" name="Text Box 9"/>
            <p:cNvSpPr txBox="1">
              <a:spLocks noChangeArrowheads="1"/>
            </p:cNvSpPr>
            <p:nvPr/>
          </p:nvSpPr>
          <p:spPr bwMode="auto">
            <a:xfrm>
              <a:off x="3567113" y="4430713"/>
              <a:ext cx="171608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9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>
                  <a:latin typeface="Times New Roman" pitchFamily="18" charset="0"/>
                </a:rPr>
                <a:t>x’      y’     z’</a:t>
              </a:r>
              <a:endParaRPr lang="en-US" altLang="sl-SI" sz="2400" i="1">
                <a:latin typeface="Times New Roman" pitchFamily="18" charset="0"/>
              </a:endParaRPr>
            </a:p>
          </p:txBody>
        </p:sp>
        <p:sp>
          <p:nvSpPr>
            <p:cNvPr id="37896" name="Text Box 10"/>
            <p:cNvSpPr txBox="1">
              <a:spLocks noChangeArrowheads="1"/>
            </p:cNvSpPr>
            <p:nvPr/>
          </p:nvSpPr>
          <p:spPr bwMode="auto">
            <a:xfrm>
              <a:off x="5753100" y="4865688"/>
              <a:ext cx="319088" cy="118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9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>
                  <a:latin typeface="Times New Roman" pitchFamily="18" charset="0"/>
                </a:rPr>
                <a:t>x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>
                  <a:latin typeface="Times New Roman" pitchFamily="18" charset="0"/>
                </a:rPr>
                <a:t>y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>
                  <a:latin typeface="Times New Roman" pitchFamily="18" charset="0"/>
                </a:rPr>
                <a:t>z</a:t>
              </a:r>
              <a:endParaRPr lang="en-US" altLang="sl-SI" sz="2400" i="1">
                <a:latin typeface="Times New Roman" pitchFamily="18" charset="0"/>
              </a:endParaRPr>
            </a:p>
          </p:txBody>
        </p:sp>
        <p:pic>
          <p:nvPicPr>
            <p:cNvPr id="37900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513" y="4941888"/>
              <a:ext cx="3316287" cy="1412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Homogenous matrix</a:t>
            </a:r>
            <a:endParaRPr lang="en-US" altLang="sl-SI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"/>
              <p:cNvSpPr>
                <a:spLocks noChangeArrowheads="1"/>
              </p:cNvSpPr>
              <p:nvPr/>
            </p:nvSpPr>
            <p:spPr bwMode="auto">
              <a:xfrm>
                <a:off x="815869" y="1643712"/>
                <a:ext cx="4740548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3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9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sl-SI" sz="2000" dirty="0" smtClean="0"/>
                  <a:t>Rotation</a:t>
                </a:r>
                <a:r>
                  <a:rPr lang="en-US" altLang="sl-SI" sz="2000" dirty="0"/>
                  <a:t> about </a:t>
                </a:r>
                <a14:m>
                  <m:oMath xmlns:m="http://schemas.openxmlformats.org/officeDocument/2006/math">
                    <m:r>
                      <a:rPr lang="en-US" altLang="sl-SI" sz="2000" b="0" i="1" smtClean="0">
                        <a:latin typeface="Cambria Math"/>
                      </a:rPr>
                      <m:t>𝑥</m:t>
                    </m:r>
                    <m:r>
                      <a:rPr lang="en-US" altLang="sl-SI" sz="2000" b="0" i="1" smtClean="0">
                        <a:latin typeface="Cambria Math"/>
                      </a:rPr>
                      <m:t>, </m:t>
                    </m:r>
                    <m:r>
                      <a:rPr lang="en-US" altLang="sl-SI" sz="2000" b="0" i="1" smtClean="0">
                        <a:latin typeface="Cambria Math"/>
                      </a:rPr>
                      <m:t>𝑦</m:t>
                    </m:r>
                    <m:r>
                      <a:rPr lang="en-US" altLang="sl-SI" sz="20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altLang="sl-SI" sz="2000" i="1" dirty="0" smtClean="0"/>
                  <a:t> </a:t>
                </a:r>
                <a:r>
                  <a:rPr lang="en-US" altLang="sl-SI" sz="2000" dirty="0" smtClean="0"/>
                  <a:t>and</a:t>
                </a:r>
                <a:r>
                  <a:rPr lang="en-US" altLang="sl-SI" sz="2000" i="1" dirty="0" smtClean="0"/>
                  <a:t> </a:t>
                </a:r>
                <a14:m>
                  <m:oMath xmlns:m="http://schemas.openxmlformats.org/officeDocument/2006/math">
                    <m:r>
                      <a:rPr lang="en-US" altLang="sl-SI" sz="2000" b="0" i="1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US" altLang="sl-SI" sz="2000" i="1" dirty="0" smtClean="0"/>
                  <a:t> </a:t>
                </a:r>
                <a:r>
                  <a:rPr lang="en-US" altLang="sl-SI" sz="2000" dirty="0" smtClean="0"/>
                  <a:t>axes</a:t>
                </a:r>
                <a:endParaRPr lang="en-US" altLang="sl-SI" sz="2000" dirty="0"/>
              </a:p>
            </p:txBody>
          </p:sp>
        </mc:Choice>
        <mc:Fallback xmlns="">
          <p:sp>
            <p:nvSpPr>
              <p:cNvPr id="14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5869" y="1643712"/>
                <a:ext cx="4740548" cy="400110"/>
              </a:xfrm>
              <a:prstGeom prst="rect">
                <a:avLst/>
              </a:prstGeom>
              <a:blipFill rotWithShape="1">
                <a:blip r:embed="rId8"/>
                <a:stretch>
                  <a:fillRect l="-1416" t="-6154" b="-2923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326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346325" y="4768850"/>
            <a:ext cx="3251200" cy="1558925"/>
            <a:chOff x="2346325" y="4768850"/>
            <a:chExt cx="3251200" cy="1558925"/>
          </a:xfrm>
        </p:grpSpPr>
        <p:graphicFrame>
          <p:nvGraphicFramePr>
            <p:cNvPr id="38917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72566627"/>
                </p:ext>
              </p:extLst>
            </p:nvPr>
          </p:nvGraphicFramePr>
          <p:xfrm>
            <a:off x="2346325" y="4867275"/>
            <a:ext cx="2738438" cy="1460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7" name="Equation" r:id="rId3" imgW="1714500" imgH="914400" progId="Equation.3">
                    <p:embed/>
                  </p:oleObj>
                </mc:Choice>
                <mc:Fallback>
                  <p:oleObj name="Equation" r:id="rId3" imgW="1714500" imgH="914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46325" y="4867275"/>
                          <a:ext cx="2738438" cy="14605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19" name="Text Box 7"/>
            <p:cNvSpPr txBox="1">
              <a:spLocks noChangeArrowheads="1"/>
            </p:cNvSpPr>
            <p:nvPr/>
          </p:nvSpPr>
          <p:spPr bwMode="auto">
            <a:xfrm>
              <a:off x="5278438" y="4768850"/>
              <a:ext cx="319087" cy="118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9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 dirty="0">
                  <a:latin typeface="Times New Roman" pitchFamily="18" charset="0"/>
                </a:rPr>
                <a:t>x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 dirty="0">
                  <a:latin typeface="Times New Roman" pitchFamily="18" charset="0"/>
                </a:rPr>
                <a:t>y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 dirty="0">
                  <a:latin typeface="Times New Roman" pitchFamily="18" charset="0"/>
                </a:rPr>
                <a:t>z</a:t>
              </a:r>
              <a:endParaRPr lang="en-US" altLang="sl-SI" sz="2400" i="1" dirty="0">
                <a:latin typeface="Times New Roman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772025" y="2608263"/>
            <a:ext cx="3190875" cy="1524000"/>
            <a:chOff x="4772025" y="2608263"/>
            <a:chExt cx="3190875" cy="1524000"/>
          </a:xfrm>
        </p:grpSpPr>
        <p:graphicFrame>
          <p:nvGraphicFramePr>
            <p:cNvPr id="38916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83612653"/>
                </p:ext>
              </p:extLst>
            </p:nvPr>
          </p:nvGraphicFramePr>
          <p:xfrm>
            <a:off x="4772025" y="2706688"/>
            <a:ext cx="2693988" cy="1425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8" name="Equation" r:id="rId5" imgW="1727200" imgH="914400" progId="Equation.3">
                    <p:embed/>
                  </p:oleObj>
                </mc:Choice>
                <mc:Fallback>
                  <p:oleObj name="Equation" r:id="rId5" imgW="1727200" imgH="914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72025" y="2706688"/>
                          <a:ext cx="2693988" cy="14255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20" name="Text Box 8"/>
            <p:cNvSpPr txBox="1">
              <a:spLocks noChangeArrowheads="1"/>
            </p:cNvSpPr>
            <p:nvPr/>
          </p:nvSpPr>
          <p:spPr bwMode="auto">
            <a:xfrm>
              <a:off x="7643813" y="2608263"/>
              <a:ext cx="319087" cy="118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9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 dirty="0">
                  <a:latin typeface="Times New Roman" pitchFamily="18" charset="0"/>
                </a:rPr>
                <a:t>x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 dirty="0">
                  <a:latin typeface="Times New Roman" pitchFamily="18" charset="0"/>
                </a:rPr>
                <a:t>y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 dirty="0">
                  <a:latin typeface="Times New Roman" pitchFamily="18" charset="0"/>
                </a:rPr>
                <a:t>z</a:t>
              </a:r>
              <a:endParaRPr lang="en-US" altLang="sl-SI" sz="2400" i="1" dirty="0">
                <a:latin typeface="Times New Roman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55576" y="2591266"/>
            <a:ext cx="3155950" cy="1519237"/>
            <a:chOff x="539750" y="2608263"/>
            <a:chExt cx="3155950" cy="1519237"/>
          </a:xfrm>
        </p:grpSpPr>
        <p:graphicFrame>
          <p:nvGraphicFramePr>
            <p:cNvPr id="38918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28546482"/>
                </p:ext>
              </p:extLst>
            </p:nvPr>
          </p:nvGraphicFramePr>
          <p:xfrm>
            <a:off x="539750" y="2708275"/>
            <a:ext cx="2698750" cy="1419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9" name="Equation" r:id="rId7" imgW="1739900" imgH="914400" progId="Equation.3">
                    <p:embed/>
                  </p:oleObj>
                </mc:Choice>
                <mc:Fallback>
                  <p:oleObj name="Equation" r:id="rId7" imgW="1739900" imgH="914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750" y="2708275"/>
                          <a:ext cx="2698750" cy="14192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21" name="Text Box 9"/>
            <p:cNvSpPr txBox="1">
              <a:spLocks noChangeArrowheads="1"/>
            </p:cNvSpPr>
            <p:nvPr/>
          </p:nvSpPr>
          <p:spPr bwMode="auto">
            <a:xfrm>
              <a:off x="3376613" y="2608263"/>
              <a:ext cx="319087" cy="118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1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9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7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15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 dirty="0">
                  <a:latin typeface="Times New Roman" pitchFamily="18" charset="0"/>
                </a:rPr>
                <a:t>x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 dirty="0">
                  <a:latin typeface="Times New Roman" pitchFamily="18" charset="0"/>
                </a:rPr>
                <a:t>y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sl-SI" altLang="sl-SI" sz="2400" i="1" dirty="0">
                  <a:latin typeface="Times New Roman" pitchFamily="18" charset="0"/>
                </a:rPr>
                <a:t>z</a:t>
              </a:r>
              <a:endParaRPr lang="en-US" altLang="sl-SI" sz="2400" i="1" dirty="0">
                <a:latin typeface="Times New Roman" pitchFamily="18" charset="0"/>
              </a:endParaRPr>
            </a:p>
          </p:txBody>
        </p:sp>
      </p:grp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Homogenous matrix</a:t>
            </a:r>
            <a:endParaRPr lang="en-US" altLang="sl-SI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"/>
              <p:cNvSpPr>
                <a:spLocks noChangeArrowheads="1"/>
              </p:cNvSpPr>
              <p:nvPr/>
            </p:nvSpPr>
            <p:spPr bwMode="auto">
              <a:xfrm>
                <a:off x="697433" y="1772816"/>
                <a:ext cx="4740548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3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9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sl-SI" sz="2000" dirty="0" smtClean="0"/>
                  <a:t>Translation along </a:t>
                </a:r>
                <a14:m>
                  <m:oMath xmlns:m="http://schemas.openxmlformats.org/officeDocument/2006/math">
                    <m:r>
                      <a:rPr lang="en-US" altLang="sl-SI" sz="2000" i="1">
                        <a:latin typeface="Cambria Math"/>
                      </a:rPr>
                      <m:t>𝑥</m:t>
                    </m:r>
                    <m:r>
                      <a:rPr lang="en-US" altLang="sl-SI" sz="2000" i="1">
                        <a:latin typeface="Cambria Math"/>
                      </a:rPr>
                      <m:t>, </m:t>
                    </m:r>
                    <m:r>
                      <a:rPr lang="en-US" altLang="sl-SI" sz="2000" i="1">
                        <a:latin typeface="Cambria Math"/>
                      </a:rPr>
                      <m:t>𝑦</m:t>
                    </m:r>
                    <m:r>
                      <a:rPr lang="en-US" altLang="sl-SI" sz="2000" i="1">
                        <a:latin typeface="Cambria Math"/>
                      </a:rPr>
                      <m:t>,</m:t>
                    </m:r>
                  </m:oMath>
                </a14:m>
                <a:r>
                  <a:rPr lang="en-US" altLang="sl-SI" sz="2000" i="1" dirty="0"/>
                  <a:t> </a:t>
                </a:r>
                <a:r>
                  <a:rPr lang="en-US" altLang="sl-SI" sz="2000" dirty="0"/>
                  <a:t>and</a:t>
                </a:r>
                <a:r>
                  <a:rPr lang="en-US" altLang="sl-SI" sz="2000" i="1" dirty="0"/>
                  <a:t> </a:t>
                </a:r>
                <a14:m>
                  <m:oMath xmlns:m="http://schemas.openxmlformats.org/officeDocument/2006/math">
                    <m:r>
                      <a:rPr lang="en-US" altLang="sl-SI" sz="2000" i="1">
                        <a:latin typeface="Cambria Math"/>
                      </a:rPr>
                      <m:t>𝑧</m:t>
                    </m:r>
                  </m:oMath>
                </a14:m>
                <a:r>
                  <a:rPr lang="en-US" altLang="sl-SI" sz="2000" i="1" dirty="0" smtClean="0"/>
                  <a:t> </a:t>
                </a:r>
                <a:r>
                  <a:rPr lang="en-US" altLang="sl-SI" sz="2000" dirty="0" smtClean="0"/>
                  <a:t>axes</a:t>
                </a:r>
                <a:endParaRPr lang="en-US" altLang="sl-SI" sz="2000" dirty="0"/>
              </a:p>
            </p:txBody>
          </p:sp>
        </mc:Choice>
        <mc:Fallback xmlns="">
          <p:sp>
            <p:nvSpPr>
              <p:cNvPr id="15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7433" y="1772816"/>
                <a:ext cx="4740548" cy="400110"/>
              </a:xfrm>
              <a:prstGeom prst="rect">
                <a:avLst/>
              </a:prstGeom>
              <a:blipFill rotWithShape="1">
                <a:blip r:embed="rId9"/>
                <a:stretch>
                  <a:fillRect l="-1285" t="-6154" b="-2923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230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8915" name="Content Placeholder 7"/>
              <p:cNvSpPr>
                <a:spLocks noGrp="1"/>
              </p:cNvSpPr>
              <p:nvPr>
                <p:ph idx="4294967295"/>
              </p:nvPr>
            </p:nvSpPr>
            <p:spPr>
              <a:xfrm>
                <a:off x="611560" y="1491804"/>
                <a:ext cx="7153275" cy="417513"/>
              </a:xfrm>
            </p:spPr>
            <p:txBody>
              <a:bodyPr>
                <a:normAutofit/>
              </a:bodyPr>
              <a:lstStyle/>
              <a:p>
                <a:pPr marL="0" indent="0" eaLnBrk="1" hangingPunct="1">
                  <a:buFont typeface="Arial" charset="0"/>
                  <a:buNone/>
                  <a:defRPr/>
                </a:pPr>
                <a:r>
                  <a:rPr lang="en-US" altLang="sl-SI" sz="1800" dirty="0" smtClean="0">
                    <a:cs typeface="Arial" panose="020B0604020202020204" pitchFamily="34" charset="0"/>
                  </a:rPr>
                  <a:t>Pose of frame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en-US" altLang="sl-SI" sz="1800" b="0" i="1" smtClean="0">
                        <a:latin typeface="Cambria Math"/>
                        <a:cs typeface="Arial" panose="020B0604020202020204" pitchFamily="34" charset="0"/>
                      </a:rPr>
                      <m:t>,</m:t>
                    </m:r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𝑦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en-US" altLang="sl-SI" sz="1800" b="0" i="1" smtClean="0">
                        <a:latin typeface="Cambria Math"/>
                        <a:cs typeface="Arial" panose="020B0604020202020204" pitchFamily="34" charset="0"/>
                      </a:rPr>
                      <m:t>, </m:t>
                    </m:r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𝑧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sl-SI" sz="1800" dirty="0" smtClean="0">
                    <a:cs typeface="Arial" panose="020B0604020202020204" pitchFamily="34" charset="0"/>
                  </a:rPr>
                  <a:t> with respect to reference frame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  <m:r>
                      <a:rPr lang="en-US" altLang="sl-SI" sz="1800" b="0" i="1" smtClean="0">
                        <a:latin typeface="Cambria Math"/>
                        <a:cs typeface="Arial" panose="020B0604020202020204" pitchFamily="34" charset="0"/>
                      </a:rPr>
                      <m:t>,</m:t>
                    </m:r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𝑦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  <m:r>
                      <a:rPr lang="en-US" altLang="sl-SI" sz="1800" b="0" i="1" smtClean="0">
                        <a:latin typeface="Cambria Math"/>
                        <a:cs typeface="Arial" panose="020B0604020202020204" pitchFamily="34" charset="0"/>
                      </a:rPr>
                      <m:t>, </m:t>
                    </m:r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𝑧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  <m:r>
                      <a:rPr lang="en-US" altLang="sl-SI" sz="1800" b="0" i="1" smtClean="0">
                        <a:latin typeface="Cambria Math"/>
                        <a:cs typeface="Arial" panose="020B0604020202020204" pitchFamily="34" charset="0"/>
                      </a:rPr>
                      <m:t>.</m:t>
                    </m:r>
                  </m:oMath>
                </a14:m>
                <a:endParaRPr lang="en-US" altLang="sl-SI" sz="1800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915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611560" y="1491804"/>
                <a:ext cx="7153275" cy="417513"/>
              </a:xfrm>
              <a:blipFill rotWithShape="1">
                <a:blip r:embed="rId2"/>
                <a:stretch>
                  <a:fillRect l="-681" t="-7353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940" name="Rectangle 1"/>
              <p:cNvSpPr>
                <a:spLocks noChangeArrowheads="1"/>
              </p:cNvSpPr>
              <p:nvPr/>
            </p:nvSpPr>
            <p:spPr bwMode="auto">
              <a:xfrm>
                <a:off x="755649" y="5602014"/>
                <a:ext cx="7290969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23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1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19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17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 typeface="Arial" charset="0"/>
                  <a:buNone/>
                </a:pPr>
                <a:r>
                  <a:rPr lang="en-US" altLang="sl-SI" sz="1800" dirty="0" smtClean="0"/>
                  <a:t>From</a:t>
                </a:r>
                <a:r>
                  <a:rPr lang="en-US" altLang="sl-SI" sz="1800" dirty="0"/>
                  <a:t> the homogenous matrix we „read“, that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sl-SI" sz="1800" dirty="0" smtClean="0"/>
                  <a:t> </a:t>
                </a:r>
                <a:r>
                  <a:rPr lang="en-US" altLang="sl-SI" sz="1800" dirty="0"/>
                  <a:t>axis has the same direction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sl-SI" sz="1800" dirty="0" smtClean="0"/>
                  <a:t> </a:t>
                </a:r>
                <a:r>
                  <a:rPr lang="en-US" altLang="sl-SI" sz="1800" dirty="0"/>
                  <a:t>axis of the reference frame,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sl-SI" sz="1800" dirty="0" smtClean="0"/>
                  <a:t> </a:t>
                </a:r>
                <a:r>
                  <a:rPr lang="en-US" altLang="sl-SI" sz="1800" dirty="0"/>
                  <a:t>axis the same direction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sl-SI" sz="1800" dirty="0" smtClean="0"/>
                  <a:t> </a:t>
                </a:r>
                <a:r>
                  <a:rPr lang="en-US" altLang="sl-SI" sz="1800" dirty="0"/>
                  <a:t>axis, while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sl-SI" sz="1800" dirty="0" smtClean="0"/>
                  <a:t> </a:t>
                </a:r>
                <a:r>
                  <a:rPr lang="en-US" altLang="sl-SI" sz="1800" dirty="0"/>
                  <a:t>axis is directed in the same way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sl-SI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sl-SI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sl-SI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sl-SI" sz="1800" dirty="0" smtClean="0"/>
                  <a:t> </a:t>
                </a:r>
                <a:r>
                  <a:rPr lang="en-US" altLang="sl-SI" sz="1800" dirty="0"/>
                  <a:t>axis.</a:t>
                </a:r>
                <a:endParaRPr lang="en-US" altLang="sl-SI" sz="1800" b="1" dirty="0"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39940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649" y="5602014"/>
                <a:ext cx="7290969" cy="923330"/>
              </a:xfrm>
              <a:prstGeom prst="rect">
                <a:avLst/>
              </a:prstGeom>
              <a:blipFill rotWithShape="1">
                <a:blip r:embed="rId3"/>
                <a:stretch>
                  <a:fillRect l="-753" t="-3311" r="-669" b="-927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978" y="2649544"/>
            <a:ext cx="2772910" cy="1787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1" t="3228"/>
          <a:stretch/>
        </p:blipFill>
        <p:spPr bwMode="auto">
          <a:xfrm>
            <a:off x="3817937" y="1927706"/>
            <a:ext cx="4384450" cy="3700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Pose</a:t>
            </a:r>
            <a:endParaRPr lang="en-US" altLang="sl-SI" sz="2400" b="1" dirty="0"/>
          </a:p>
        </p:txBody>
      </p:sp>
    </p:spTree>
    <p:extLst>
      <p:ext uri="{BB962C8B-B14F-4D97-AF65-F5344CB8AC3E}">
        <p14:creationId xmlns:p14="http://schemas.microsoft.com/office/powerpoint/2010/main" val="63471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Content Placeholder 7"/>
          <p:cNvSpPr>
            <a:spLocks noGrp="1"/>
          </p:cNvSpPr>
          <p:nvPr>
            <p:ph idx="4294967295"/>
          </p:nvPr>
        </p:nvSpPr>
        <p:spPr>
          <a:xfrm>
            <a:off x="323528" y="1431270"/>
            <a:ext cx="7153275" cy="417512"/>
          </a:xfrm>
        </p:spPr>
        <p:txBody>
          <a:bodyPr>
            <a:normAutofit fontScale="70000" lnSpcReduction="2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sl-SI" sz="2400" dirty="0" smtClean="0">
                <a:cs typeface="Arial" charset="0"/>
              </a:rPr>
              <a:t>Displacement of a frame with respect to a relative coordinate frame</a:t>
            </a:r>
            <a:endParaRPr lang="en-US" altLang="sl-SI" sz="2400" dirty="0" smtClean="0"/>
          </a:p>
          <a:p>
            <a:pPr marL="0" indent="0" eaLnBrk="1" hangingPunct="1">
              <a:buFont typeface="Arial" charset="0"/>
              <a:buNone/>
              <a:defRPr/>
            </a:pPr>
            <a:endParaRPr lang="en-US" altLang="sl-SI" dirty="0" smtClean="0">
              <a:latin typeface="Arial" charset="0"/>
              <a:cs typeface="Arial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en-US" altLang="sl-SI" dirty="0" smtClean="0">
              <a:latin typeface="Arial" charset="0"/>
              <a:cs typeface="Arial" charset="0"/>
            </a:endParaRPr>
          </a:p>
        </p:txBody>
      </p:sp>
      <p:sp>
        <p:nvSpPr>
          <p:cNvPr id="40964" name="Rectangle 1"/>
          <p:cNvSpPr>
            <a:spLocks noChangeArrowheads="1"/>
          </p:cNvSpPr>
          <p:nvPr/>
        </p:nvSpPr>
        <p:spPr bwMode="auto">
          <a:xfrm>
            <a:off x="863006" y="5879231"/>
            <a:ext cx="70564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sl-SI" sz="1800" dirty="0" smtClean="0"/>
              <a:t>The homogenous matrix </a:t>
            </a:r>
            <a:r>
              <a:rPr lang="en-US" altLang="sl-SI" sz="1800" b="1" dirty="0" smtClean="0"/>
              <a:t>H </a:t>
            </a:r>
            <a:r>
              <a:rPr lang="en-US" altLang="sl-SI" sz="1800" dirty="0" smtClean="0"/>
              <a:t>can be explained by three successive displacements of the reference frame.</a:t>
            </a:r>
            <a:endParaRPr lang="en-US" altLang="sl-SI" sz="1800" b="1" dirty="0">
              <a:latin typeface="Calibri" pitchFamily="34" charset="0"/>
            </a:endParaRPr>
          </a:p>
        </p:txBody>
      </p:sp>
      <p:pic>
        <p:nvPicPr>
          <p:cNvPr id="40966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" t="3158"/>
          <a:stretch/>
        </p:blipFill>
        <p:spPr bwMode="auto">
          <a:xfrm>
            <a:off x="2915816" y="1730648"/>
            <a:ext cx="5584786" cy="400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539552" y="4581128"/>
            <a:ext cx="4824536" cy="1212659"/>
            <a:chOff x="323528" y="3974373"/>
            <a:chExt cx="4824536" cy="1212659"/>
          </a:xfrm>
        </p:grpSpPr>
        <p:pic>
          <p:nvPicPr>
            <p:cNvPr id="40965" name="Picture 5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4" t="2495" r="604" b="43086"/>
            <a:stretch/>
          </p:blipFill>
          <p:spPr bwMode="auto">
            <a:xfrm>
              <a:off x="323528" y="3974373"/>
              <a:ext cx="3744416" cy="1212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61" t="57215" r="60891" b="827"/>
            <a:stretch/>
          </p:blipFill>
          <p:spPr bwMode="auto">
            <a:xfrm>
              <a:off x="3915867" y="4222197"/>
              <a:ext cx="1232197" cy="93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Displacement</a:t>
            </a:r>
            <a:endParaRPr lang="en-US" altLang="sl-SI" sz="2400" b="1" dirty="0"/>
          </a:p>
        </p:txBody>
      </p:sp>
    </p:spTree>
    <p:extLst>
      <p:ext uri="{BB962C8B-B14F-4D97-AF65-F5344CB8AC3E}">
        <p14:creationId xmlns:p14="http://schemas.microsoft.com/office/powerpoint/2010/main" val="392391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Content Placeholder 7"/>
          <p:cNvSpPr>
            <a:spLocks noGrp="1"/>
          </p:cNvSpPr>
          <p:nvPr>
            <p:ph idx="4294967295"/>
          </p:nvPr>
        </p:nvSpPr>
        <p:spPr>
          <a:xfrm>
            <a:off x="539552" y="1628800"/>
            <a:ext cx="5657850" cy="706438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sl-SI" dirty="0" smtClean="0">
                <a:latin typeface="Arial" charset="0"/>
                <a:cs typeface="Arial" charset="0"/>
              </a:rPr>
              <a:t>Position and orientation of the first block </a:t>
            </a:r>
            <a:r>
              <a:rPr lang="en-US" altLang="sl-SI" i="1" dirty="0" smtClean="0">
                <a:latin typeface="Arial" charset="0"/>
                <a:cs typeface="Arial" charset="0"/>
              </a:rPr>
              <a:t>O</a:t>
            </a:r>
            <a:r>
              <a:rPr lang="en-US" altLang="sl-SI" baseline="-25000" dirty="0" smtClean="0">
                <a:latin typeface="Arial" charset="0"/>
                <a:cs typeface="Arial" charset="0"/>
              </a:rPr>
              <a:t>1</a:t>
            </a:r>
            <a:r>
              <a:rPr lang="en-US" altLang="sl-SI" dirty="0" smtClean="0">
                <a:latin typeface="Arial" charset="0"/>
                <a:cs typeface="Arial" charset="0"/>
              </a:rPr>
              <a:t> with respect to the base block </a:t>
            </a:r>
            <a:r>
              <a:rPr lang="en-US" altLang="sl-SI" i="1" dirty="0" smtClean="0">
                <a:latin typeface="Arial" charset="0"/>
                <a:cs typeface="Arial" charset="0"/>
              </a:rPr>
              <a:t>O</a:t>
            </a:r>
            <a:r>
              <a:rPr lang="en-US" altLang="sl-SI" baseline="-25000" dirty="0" smtClean="0">
                <a:latin typeface="Arial" charset="0"/>
                <a:cs typeface="Arial" charset="0"/>
              </a:rPr>
              <a:t>0</a:t>
            </a:r>
            <a:r>
              <a:rPr lang="en-US" altLang="sl-SI" dirty="0" smtClean="0">
                <a:latin typeface="Arial" charset="0"/>
                <a:cs typeface="Arial" charset="0"/>
              </a:rPr>
              <a:t>.</a:t>
            </a: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375"/>
            <a:ext cx="5715000" cy="417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169" y="2636390"/>
            <a:ext cx="3467319" cy="2448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187450" y="908050"/>
            <a:ext cx="5286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7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l-SI" sz="2400" b="1" dirty="0" smtClean="0"/>
              <a:t>Homogenous matrix</a:t>
            </a:r>
            <a:endParaRPr lang="en-US" altLang="sl-SI" sz="2400" b="1" dirty="0"/>
          </a:p>
        </p:txBody>
      </p:sp>
    </p:spTree>
    <p:extLst>
      <p:ext uri="{BB962C8B-B14F-4D97-AF65-F5344CB8AC3E}">
        <p14:creationId xmlns:p14="http://schemas.microsoft.com/office/powerpoint/2010/main" val="101531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uation*}&#10;{}^{i-1}\mathrm{H}_i = [\mathrm{pose}][\mathrm{displacement}]&#10;\end{equation*}&#10;&#10;\end{document}"/>
  <p:tag name="IGUANATEXSIZE" val="24"/>
</p:tagLst>
</file>

<file path=ppt/theme/theme1.xml><?xml version="1.0" encoding="utf-8"?>
<a:theme xmlns:a="http://schemas.openxmlformats.org/drawingml/2006/main" name="2_Načrt po meri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Robolab</Template>
  <TotalTime>306</TotalTime>
  <Words>630</Words>
  <Application>Microsoft Office PowerPoint</Application>
  <PresentationFormat>On-screen Show (4:3)</PresentationFormat>
  <Paragraphs>67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2_Načrt po meri</vt:lpstr>
      <vt:lpstr>Equation</vt:lpstr>
      <vt:lpstr>HOMOGENOUS TRANSFORMATION  MATRICES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Teo</dc:creator>
  <cp:lastModifiedBy>Matjaz Mihelj</cp:lastModifiedBy>
  <cp:revision>43</cp:revision>
  <dcterms:created xsi:type="dcterms:W3CDTF">2012-02-01T17:31:31Z</dcterms:created>
  <dcterms:modified xsi:type="dcterms:W3CDTF">2014-06-02T08:00:17Z</dcterms:modified>
</cp:coreProperties>
</file>