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3" r:id="rId1"/>
  </p:sldMasterIdLst>
  <p:notesMasterIdLst>
    <p:notesMasterId r:id="rId16"/>
  </p:notesMasterIdLst>
  <p:handoutMasterIdLst>
    <p:handoutMasterId r:id="rId17"/>
  </p:handoutMasterIdLst>
  <p:sldIdLst>
    <p:sldId id="256" r:id="rId2"/>
    <p:sldId id="326" r:id="rId3"/>
    <p:sldId id="327" r:id="rId4"/>
    <p:sldId id="334" r:id="rId5"/>
    <p:sldId id="328" r:id="rId6"/>
    <p:sldId id="335" r:id="rId7"/>
    <p:sldId id="336" r:id="rId8"/>
    <p:sldId id="329" r:id="rId9"/>
    <p:sldId id="330" r:id="rId10"/>
    <p:sldId id="338" r:id="rId11"/>
    <p:sldId id="331" r:id="rId12"/>
    <p:sldId id="339" r:id="rId13"/>
    <p:sldId id="332" r:id="rId14"/>
    <p:sldId id="333" r:id="rId15"/>
  </p:sldIdLst>
  <p:sldSz cx="9144000" cy="6858000" type="screen4x3"/>
  <p:notesSz cx="6797675" cy="9928225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961E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36" autoAdjust="0"/>
    <p:restoredTop sz="94660"/>
  </p:normalViewPr>
  <p:slideViewPr>
    <p:cSldViewPr>
      <p:cViewPr varScale="1">
        <p:scale>
          <a:sx n="128" d="100"/>
          <a:sy n="128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4D28D8E-BF4B-4DA2-986E-A09CD912F3F4}" type="datetimeFigureOut">
              <a:rPr lang="en-US"/>
              <a:pPr>
                <a:defRPr/>
              </a:pPr>
              <a:t>6/2/2014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83B77FA-C262-4ECC-8189-9F3EB0B55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14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8BF0A7-7A28-4997-A19B-8B83E0409766}" type="datetimeFigureOut">
              <a:rPr lang="en-US"/>
              <a:pPr>
                <a:defRPr/>
              </a:pPr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5BAF6D-DA56-4B6F-9AFA-6DF1B1AF7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ni diapoziti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8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5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ve vsebin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1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3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2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386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amo naslov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24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amo naslov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9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02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12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azen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65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Praz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7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400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88812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slov in sli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143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sli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4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5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42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9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0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774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53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vsebin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5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417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sebina z belo podlago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11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75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sebina z belo podla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42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e vsebini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05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ve vsebini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0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2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AA502D-46D4-4C5E-8586-9BF39E6ACF35}" type="datetimeFigureOut">
              <a:rPr lang="sl-SI" smtClean="0"/>
              <a:pPr>
                <a:defRPr/>
              </a:pPr>
              <a:t>2.6.2014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40902F-4743-4C34-BF2F-FA74C2D0F124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79662"/>
            <a:ext cx="5292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l-SI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sl-SI" sz="1200" dirty="0" smtClean="0"/>
              <a:t>T. Bajd, M. Mihelj, J. Lenarčič, A. Stanovnik, M. Munih, </a:t>
            </a:r>
            <a:r>
              <a:rPr lang="sl-SI" sz="1200" b="1" i="1" dirty="0" err="1" smtClean="0"/>
              <a:t>Robotics</a:t>
            </a:r>
            <a:r>
              <a:rPr lang="sl-SI" sz="1200" dirty="0" smtClean="0"/>
              <a:t>, Springer, 2010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3789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  <p:sldLayoutId id="2147484098" r:id="rId15"/>
    <p:sldLayoutId id="2147484099" r:id="rId16"/>
    <p:sldLayoutId id="2147484100" r:id="rId17"/>
    <p:sldLayoutId id="2147484101" r:id="rId18"/>
    <p:sldLayoutId id="2147484102" r:id="rId1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5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ctrTitle"/>
          </p:nvPr>
        </p:nvSpPr>
        <p:spPr>
          <a:xfrm>
            <a:off x="539552" y="2276872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GEOMETRIC DESCRIPTION OF </a:t>
            </a:r>
            <a:r>
              <a:rPr lang="sl-SI" dirty="0" smtClean="0">
                <a:solidFill>
                  <a:schemeClr val="bg1"/>
                </a:solidFill>
              </a:rPr>
              <a:t/>
            </a:r>
            <a:br>
              <a:rPr lang="sl-SI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THE ROBOT MECHANISM</a:t>
            </a:r>
            <a:endParaRPr lang="en-US" altLang="sl-SI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2771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latin typeface="Arial" charset="0"/>
                <a:cs typeface="Arial" charset="0"/>
              </a:rPr>
              <a:t>T. </a:t>
            </a:r>
            <a:r>
              <a:rPr lang="en-US" altLang="en-US" dirty="0" err="1">
                <a:latin typeface="Arial" charset="0"/>
                <a:cs typeface="Arial" charset="0"/>
              </a:rPr>
              <a:t>Bajd</a:t>
            </a:r>
            <a:r>
              <a:rPr lang="en-US" altLang="en-US" dirty="0">
                <a:latin typeface="Arial" charset="0"/>
                <a:cs typeface="Arial" charset="0"/>
              </a:rPr>
              <a:t> and M. </a:t>
            </a:r>
            <a:r>
              <a:rPr lang="en-US" altLang="en-US" dirty="0" err="1">
                <a:latin typeface="Arial" charset="0"/>
                <a:cs typeface="Arial" charset="0"/>
              </a:rPr>
              <a:t>Mihelj</a:t>
            </a:r>
            <a:endParaRPr lang="en-US" altLang="en-US" dirty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parameters and joint variables</a:t>
            </a:r>
            <a:endParaRPr lang="sl-SI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70353"/>
            <a:ext cx="5258675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529"/>
          <a:stretch/>
        </p:blipFill>
        <p:spPr bwMode="auto">
          <a:xfrm>
            <a:off x="3772313" y="4177613"/>
            <a:ext cx="1584176" cy="131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20" b="35002"/>
          <a:stretch/>
        </p:blipFill>
        <p:spPr bwMode="auto">
          <a:xfrm>
            <a:off x="5356489" y="4156288"/>
            <a:ext cx="1584176" cy="159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57"/>
          <a:stretch/>
        </p:blipFill>
        <p:spPr bwMode="auto">
          <a:xfrm>
            <a:off x="7164288" y="4177613"/>
            <a:ext cx="1584176" cy="152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12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transformation matrices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820" y="4365104"/>
            <a:ext cx="1944216" cy="104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262" y="5517232"/>
            <a:ext cx="1944216" cy="100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39883"/>
            <a:ext cx="1840924" cy="1072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16832"/>
            <a:ext cx="2116571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88061"/>
            <a:ext cx="2016224" cy="1107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1603383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47524" y="2323619"/>
            <a:ext cx="730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A961E"/>
                </a:solidFill>
                <a:latin typeface="+mn-lt"/>
              </a:rPr>
              <a:t>Joint 1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47524" y="3572309"/>
            <a:ext cx="730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A961E"/>
                </a:solidFill>
                <a:latin typeface="+mn-lt"/>
              </a:rPr>
              <a:t>Joint 2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2387" y="4719920"/>
            <a:ext cx="730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A961E"/>
                </a:solidFill>
                <a:latin typeface="+mn-lt"/>
              </a:rPr>
              <a:t>Joint 3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32386" y="5849099"/>
            <a:ext cx="730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A961E"/>
                </a:solidFill>
                <a:latin typeface="+mn-lt"/>
              </a:rPr>
              <a:t>Joint 4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2280" y="1601329"/>
            <a:ext cx="1508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A961E"/>
                </a:solidFill>
                <a:latin typeface="+mn-lt"/>
              </a:rPr>
              <a:t>Constant matrix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170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131" y="2060848"/>
            <a:ext cx="2841596" cy="339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SCARA robot mechanism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" y="2707049"/>
            <a:ext cx="297357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r="3209"/>
          <a:stretch/>
        </p:blipFill>
        <p:spPr bwMode="auto">
          <a:xfrm>
            <a:off x="3176240" y="2060848"/>
            <a:ext cx="2966224" cy="339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47864" y="5589240"/>
            <a:ext cx="1468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dirty="0" smtClean="0">
                <a:solidFill>
                  <a:srgbClr val="FA961E"/>
                </a:solidFill>
                <a:latin typeface="+mn-lt"/>
              </a:rPr>
              <a:t>Reference pose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5589240"/>
            <a:ext cx="1729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A961E"/>
                </a:solidFill>
                <a:latin typeface="+mn-lt"/>
              </a:rPr>
              <a:t>Vector parameters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033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parameters and joint variables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816424" cy="4564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909"/>
          <a:stretch/>
        </p:blipFill>
        <p:spPr bwMode="auto">
          <a:xfrm>
            <a:off x="4146527" y="4270793"/>
            <a:ext cx="1113050" cy="136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10" b="36059"/>
          <a:stretch/>
        </p:blipFill>
        <p:spPr bwMode="auto">
          <a:xfrm>
            <a:off x="5619190" y="4293096"/>
            <a:ext cx="1113050" cy="158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55"/>
          <a:stretch/>
        </p:blipFill>
        <p:spPr bwMode="auto">
          <a:xfrm>
            <a:off x="7026847" y="4293096"/>
            <a:ext cx="1113050" cy="162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39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transformation matrices</a:t>
            </a:r>
            <a:endParaRPr lang="sl-SI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517232"/>
            <a:ext cx="4701477" cy="116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365104"/>
            <a:ext cx="2016223" cy="1050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82857"/>
            <a:ext cx="1983262" cy="1123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58" y="1763565"/>
            <a:ext cx="2016223" cy="113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63565"/>
            <a:ext cx="111305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47524" y="2162380"/>
            <a:ext cx="730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A961E"/>
                </a:solidFill>
                <a:latin typeface="+mn-lt"/>
              </a:rPr>
              <a:t>Joint 1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47523" y="3475474"/>
            <a:ext cx="730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A961E"/>
                </a:solidFill>
                <a:latin typeface="+mn-lt"/>
              </a:rPr>
              <a:t>Joint 2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32387" y="4711723"/>
            <a:ext cx="730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A961E"/>
                </a:solidFill>
                <a:latin typeface="+mn-lt"/>
              </a:rPr>
              <a:t>Joint 3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r="3209"/>
          <a:stretch/>
        </p:blipFill>
        <p:spPr bwMode="auto">
          <a:xfrm>
            <a:off x="5940152" y="1844824"/>
            <a:ext cx="2966224" cy="339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73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mechanism with coordinate frames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5544617" cy="3167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949280"/>
            <a:ext cx="229011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12159" y="2276872"/>
            <a:ext cx="311273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geometric description of the robot mechanism is based on the usage of </a:t>
            </a:r>
            <a:r>
              <a:rPr lang="en-US" sz="1600" dirty="0" smtClean="0"/>
              <a:t>translational</a:t>
            </a:r>
            <a:r>
              <a:rPr lang="sl-SI" sz="1600" dirty="0" smtClean="0"/>
              <a:t> </a:t>
            </a:r>
            <a:r>
              <a:rPr lang="en-US" sz="1600" dirty="0" smtClean="0"/>
              <a:t>and </a:t>
            </a:r>
            <a:r>
              <a:rPr lang="en-US" sz="1600" dirty="0"/>
              <a:t>rotational homogenous transformation matrices. A coordinate frame </a:t>
            </a:r>
            <a:r>
              <a:rPr lang="en-US" sz="1600" dirty="0" smtClean="0"/>
              <a:t>is</a:t>
            </a:r>
            <a:r>
              <a:rPr lang="sl-SI" sz="1600" dirty="0" smtClean="0"/>
              <a:t> </a:t>
            </a:r>
            <a:r>
              <a:rPr lang="en-US" sz="1600" dirty="0" smtClean="0"/>
              <a:t>attached </a:t>
            </a:r>
            <a:r>
              <a:rPr lang="en-US" sz="1600" dirty="0"/>
              <a:t>to the robot base and to each segment of the </a:t>
            </a:r>
            <a:r>
              <a:rPr lang="en-US" sz="1600" dirty="0" smtClean="0"/>
              <a:t>mechanism</a:t>
            </a:r>
            <a:r>
              <a:rPr lang="sl-SI" sz="1600" dirty="0" smtClean="0"/>
              <a:t>.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702008" y="5157192"/>
            <a:ext cx="7827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Vector expressed in one of the frames can be transformed into another frame by successive multiplication of intermediate transformation matrices.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24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2204864"/>
            <a:ext cx="4236624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788024" y="1772816"/>
            <a:ext cx="3816424" cy="4500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Vector parameters for geometric description of a robot mechanism.</a:t>
            </a:r>
          </a:p>
          <a:p>
            <a:r>
              <a:rPr lang="en-US" dirty="0" smtClean="0">
                <a:latin typeface="+mn-lt"/>
              </a:rPr>
              <a:t>Consider only mechanisms with parallel or perpendicular consecutive joint axes.</a:t>
            </a:r>
          </a:p>
          <a:p>
            <a:r>
              <a:rPr lang="en-US" dirty="0" smtClean="0">
                <a:latin typeface="+mn-lt"/>
              </a:rPr>
              <a:t>Segments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i−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+mn-lt"/>
              </a:rPr>
              <a:t> and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+mn-lt"/>
              </a:rPr>
              <a:t>connected by joint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including both translation and rotation. </a:t>
            </a:r>
          </a:p>
          <a:p>
            <a:r>
              <a:rPr lang="en-US" dirty="0" smtClean="0">
                <a:latin typeface="+mn-lt"/>
              </a:rPr>
              <a:t>Relative pose of the joint determined by the segment vector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i−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aseline="-25000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and unit joint vector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i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+mn-lt"/>
              </a:rPr>
              <a:t>Segment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can be </a:t>
            </a:r>
          </a:p>
          <a:p>
            <a:pPr lvl="1"/>
            <a:r>
              <a:rPr lang="en-US" dirty="0" smtClean="0">
                <a:latin typeface="+mn-lt"/>
              </a:rPr>
              <a:t>translated along the vector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for the distance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and </a:t>
            </a:r>
          </a:p>
          <a:p>
            <a:pPr lvl="1"/>
            <a:r>
              <a:rPr lang="en-US" dirty="0" smtClean="0">
                <a:latin typeface="+mn-lt"/>
              </a:rPr>
              <a:t>rotated around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for the angle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ϑ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.</a:t>
            </a:r>
            <a:endParaRPr lang="en-US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parameters of </a:t>
            </a:r>
            <a:r>
              <a:rPr lang="en-US" dirty="0" smtClean="0"/>
              <a:t>kinematic </a:t>
            </a:r>
            <a:r>
              <a:rPr lang="en-US" dirty="0"/>
              <a:t>pair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0351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111" y="2420886"/>
            <a:ext cx="2160240" cy="82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973" y="3789040"/>
            <a:ext cx="1296144" cy="733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0112" y="1779738"/>
            <a:ext cx="3563888" cy="2665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5255" y="1772816"/>
            <a:ext cx="5952929" cy="4500000"/>
          </a:xfrm>
        </p:spPr>
        <p:txBody>
          <a:bodyPr>
            <a:normAutofit/>
          </a:bodyPr>
          <a:lstStyle/>
          <a:p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– unit vector describing either the axis of rotation or direction of translation </a:t>
            </a:r>
            <a:r>
              <a:rPr lang="en-US" sz="1600" dirty="0" smtClean="0">
                <a:latin typeface="+mn-lt"/>
              </a:rPr>
              <a:t>in</a:t>
            </a:r>
            <a:r>
              <a:rPr lang="sl-SI" sz="1600" dirty="0" smtClean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the </a:t>
            </a:r>
            <a:r>
              <a:rPr lang="en-US" sz="1600" dirty="0">
                <a:latin typeface="+mn-lt"/>
              </a:rPr>
              <a:t>joint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and is expressed as one of the axes of the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>
                <a:latin typeface="+mn-lt"/>
              </a:rPr>
              <a:t>,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>
                <a:latin typeface="+mn-lt"/>
              </a:rPr>
              <a:t>,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frame</a:t>
            </a:r>
            <a:endParaRPr lang="sl-SI" sz="1600" dirty="0" smtClean="0">
              <a:latin typeface="+mn-lt"/>
            </a:endParaRPr>
          </a:p>
          <a:p>
            <a:endParaRPr lang="sl-SI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l-SI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l-SI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600" dirty="0">
                <a:latin typeface="+mn-lt"/>
              </a:rPr>
              <a:t>– segment vector describing the segment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i−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+mn-lt"/>
              </a:rPr>
              <a:t> expressed in the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i−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latin typeface="+mn-lt"/>
              </a:rPr>
              <a:t>,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i−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 smtClean="0">
                <a:latin typeface="+mn-lt"/>
              </a:rPr>
              <a:t>,</a:t>
            </a:r>
            <a:r>
              <a:rPr lang="sl-SI" sz="1600" dirty="0" smtClean="0">
                <a:latin typeface="+mn-lt"/>
              </a:rPr>
              <a:t>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baseline="-25000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frame</a:t>
            </a:r>
            <a:endParaRPr lang="sl-SI" sz="1600" dirty="0" smtClean="0">
              <a:latin typeface="+mn-lt"/>
            </a:endParaRPr>
          </a:p>
          <a:p>
            <a:endParaRPr lang="sl-SI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l-SI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ϑ</a:t>
            </a:r>
            <a:r>
              <a:rPr lang="en-US" sz="1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+mn-lt"/>
              </a:rPr>
              <a:t>– rotational variable representing the angle measured around the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axis in </a:t>
            </a:r>
            <a:r>
              <a:rPr lang="en-US" sz="1600" dirty="0" smtClean="0">
                <a:latin typeface="+mn-lt"/>
              </a:rPr>
              <a:t>the</a:t>
            </a:r>
            <a:r>
              <a:rPr lang="sl-SI" sz="1600" dirty="0" smtClean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plane </a:t>
            </a:r>
            <a:r>
              <a:rPr lang="en-US" sz="1600" dirty="0">
                <a:latin typeface="+mn-lt"/>
              </a:rPr>
              <a:t>which is perpendicular to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(the angle is zero when the kinematic pair </a:t>
            </a:r>
            <a:r>
              <a:rPr lang="en-US" sz="1600" dirty="0" smtClean="0">
                <a:latin typeface="+mn-lt"/>
              </a:rPr>
              <a:t>is</a:t>
            </a:r>
            <a:r>
              <a:rPr lang="sl-SI" sz="1600" dirty="0" smtClean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in </a:t>
            </a:r>
            <a:r>
              <a:rPr lang="en-US" sz="1600" dirty="0">
                <a:latin typeface="+mn-lt"/>
              </a:rPr>
              <a:t>the initial position</a:t>
            </a:r>
            <a:r>
              <a:rPr lang="en-US" sz="1600" dirty="0" smtClean="0">
                <a:latin typeface="+mn-lt"/>
              </a:rPr>
              <a:t>);</a:t>
            </a:r>
            <a:endParaRPr lang="sl-SI" sz="1600" dirty="0" smtClean="0">
              <a:latin typeface="+mn-lt"/>
            </a:endParaRPr>
          </a:p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– translational variable representing the distance measured along the </a:t>
            </a:r>
            <a:r>
              <a:rPr lang="en-US" sz="1600" dirty="0" smtClean="0">
                <a:latin typeface="+mn-lt"/>
              </a:rPr>
              <a:t>direction</a:t>
            </a:r>
            <a:r>
              <a:rPr lang="sl-SI" sz="1600" dirty="0" smtClean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of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(the distance equals zero when the kinematic pair is in the initial position).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576000"/>
            <a:ext cx="7812488" cy="1080000"/>
          </a:xfrm>
        </p:spPr>
        <p:txBody>
          <a:bodyPr/>
          <a:lstStyle/>
          <a:p>
            <a:r>
              <a:rPr lang="en-US" dirty="0" smtClean="0"/>
              <a:t>Geometric relations and relative displacement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1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Rotational and translational joint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5252"/>
            <a:ext cx="3582477" cy="434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92000" y="1800000"/>
            <a:ext cx="3563976" cy="4500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+mn-lt"/>
              </a:rPr>
              <a:t>Rotational joint </a:t>
            </a:r>
          </a:p>
          <a:p>
            <a:pPr lvl="1"/>
            <a:r>
              <a:rPr lang="en-US" sz="1600" dirty="0" smtClean="0">
                <a:latin typeface="+mn-lt"/>
              </a:rPr>
              <a:t>variable</a:t>
            </a:r>
            <a:r>
              <a:rPr lang="sl-SI" sz="1600" dirty="0" smtClean="0">
                <a:latin typeface="+mn-lt"/>
              </a:rPr>
              <a:t> is</a:t>
            </a:r>
            <a:r>
              <a:rPr lang="en-US" sz="1600" dirty="0" smtClean="0">
                <a:latin typeface="+mn-lt"/>
              </a:rPr>
              <a:t> angle </a:t>
            </a:r>
            <a:r>
              <a:rPr lang="en-US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ϑ</a:t>
            </a:r>
            <a:r>
              <a:rPr lang="en-US" sz="1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 smtClean="0">
                <a:latin typeface="+mn-lt"/>
              </a:rPr>
              <a:t>,</a:t>
            </a:r>
          </a:p>
          <a:p>
            <a:pPr lvl="1"/>
            <a:r>
              <a:rPr lang="en-US" sz="1600" dirty="0" smtClean="0">
                <a:latin typeface="+mn-lt"/>
              </a:rPr>
              <a:t>while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</a:t>
            </a:r>
          </a:p>
          <a:p>
            <a:r>
              <a:rPr lang="en-US" sz="2000" dirty="0" smtClean="0">
                <a:latin typeface="+mn-lt"/>
              </a:rPr>
              <a:t>Translational joint </a:t>
            </a:r>
          </a:p>
          <a:p>
            <a:pPr lvl="1"/>
            <a:r>
              <a:rPr lang="en-US" sz="1600" dirty="0" smtClean="0">
                <a:latin typeface="+mn-lt"/>
              </a:rPr>
              <a:t>variable </a:t>
            </a:r>
            <a:r>
              <a:rPr lang="sl-SI" sz="1600" dirty="0" smtClean="0">
                <a:latin typeface="+mn-lt"/>
              </a:rPr>
              <a:t>is </a:t>
            </a:r>
            <a:r>
              <a:rPr lang="en-US" sz="1600" dirty="0" smtClean="0">
                <a:latin typeface="+mn-lt"/>
              </a:rPr>
              <a:t>displacement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 smtClean="0">
                <a:latin typeface="+mn-lt"/>
              </a:rPr>
              <a:t>, </a:t>
            </a:r>
          </a:p>
          <a:p>
            <a:pPr lvl="1"/>
            <a:r>
              <a:rPr lang="en-US" sz="1600" dirty="0" smtClean="0">
                <a:latin typeface="+mn-lt"/>
              </a:rPr>
              <a:t>while </a:t>
            </a:r>
            <a:r>
              <a:rPr lang="en-US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ϑ</a:t>
            </a:r>
            <a:r>
              <a:rPr lang="en-US" sz="1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</a:t>
            </a:r>
          </a:p>
          <a:p>
            <a:r>
              <a:rPr lang="en-US" sz="2000" dirty="0" smtClean="0">
                <a:latin typeface="+mn-lt"/>
              </a:rPr>
              <a:t>In initial pose </a:t>
            </a:r>
          </a:p>
          <a:p>
            <a:pPr lvl="1"/>
            <a:r>
              <a:rPr lang="en-US" sz="1600" dirty="0" smtClean="0">
                <a:latin typeface="+mn-lt"/>
              </a:rPr>
              <a:t>joint angle equals zero, </a:t>
            </a:r>
            <a:r>
              <a:rPr lang="en-US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ϑ</a:t>
            </a:r>
            <a:r>
              <a:rPr lang="en-US" sz="1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 </a:t>
            </a:r>
          </a:p>
          <a:p>
            <a:pPr lvl="1"/>
            <a:r>
              <a:rPr lang="en-US" sz="1600" dirty="0" smtClean="0">
                <a:latin typeface="+mn-lt"/>
              </a:rPr>
              <a:t>joint displacement equals zero,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 </a:t>
            </a:r>
          </a:p>
          <a:p>
            <a:pPr lvl="1"/>
            <a:r>
              <a:rPr lang="en-US" sz="1600" dirty="0" smtClean="0">
                <a:latin typeface="+mn-lt"/>
              </a:rPr>
              <a:t>and the coordinate frames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 smtClean="0">
                <a:latin typeface="+mn-lt"/>
              </a:rPr>
              <a:t>, </a:t>
            </a:r>
            <a:r>
              <a:rPr lang="en-US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 smtClean="0">
                <a:latin typeface="+mn-lt"/>
              </a:rPr>
              <a:t>, </a:t>
            </a:r>
            <a:r>
              <a:rPr lang="en-US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baseline="-25000" dirty="0" smtClean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and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i−1</a:t>
            </a:r>
            <a:r>
              <a:rPr lang="en-US" sz="1600" dirty="0" smtClean="0">
                <a:latin typeface="+mn-lt"/>
              </a:rPr>
              <a:t>,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i−1</a:t>
            </a:r>
            <a:r>
              <a:rPr lang="en-US" sz="1600" dirty="0" smtClean="0">
                <a:latin typeface="+mn-lt"/>
              </a:rPr>
              <a:t>,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i−1</a:t>
            </a:r>
            <a:r>
              <a:rPr lang="en-US" sz="1600" dirty="0" smtClean="0">
                <a:latin typeface="+mn-lt"/>
              </a:rPr>
              <a:t> are parallel. 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907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004" y="1577387"/>
            <a:ext cx="7200000" cy="45000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+mn-lt"/>
              </a:rPr>
              <a:t>joint axis aligned with 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8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+mn-lt"/>
              </a:rPr>
              <a:t>joint axis aligned with </a:t>
            </a:r>
            <a:r>
              <a:rPr lang="en-US" sz="1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8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1800" i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joint axis aligned with </a:t>
            </a:r>
            <a:r>
              <a:rPr lang="en-US" sz="1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8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1800" i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endParaRPr lang="en-US" sz="1800" i="1" baseline="-25000" dirty="0" smtClean="0">
              <a:latin typeface="+mn-lt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+mn-lt"/>
                <a:cs typeface="Times New Roman" panose="02020603050405020304" pitchFamily="18" charset="0"/>
              </a:rPr>
              <a:t>without joint</a:t>
            </a:r>
            <a:endParaRPr lang="en-US" sz="1800" baseline="-25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transformation matrices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108" y="2037829"/>
            <a:ext cx="3337142" cy="404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720" y="2009434"/>
            <a:ext cx="266533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12" y="3161562"/>
            <a:ext cx="2809348" cy="94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77" y="4443089"/>
            <a:ext cx="2808312" cy="91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681842"/>
            <a:ext cx="1838708" cy="84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05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700808"/>
            <a:ext cx="8136904" cy="4500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+mn-lt"/>
              </a:rPr>
              <a:t>STEP 1</a:t>
            </a:r>
          </a:p>
          <a:p>
            <a:pPr lvl="1"/>
            <a:r>
              <a:rPr lang="en-US" dirty="0" smtClean="0">
                <a:latin typeface="+mn-lt"/>
              </a:rPr>
              <a:t>robot mechanism is placed into the desired initial (reference) pose;</a:t>
            </a:r>
          </a:p>
          <a:p>
            <a:pPr lvl="1"/>
            <a:r>
              <a:rPr lang="en-US" dirty="0" smtClean="0">
                <a:latin typeface="+mn-lt"/>
              </a:rPr>
              <a:t>joint axes must be parallel to one of the axes of the reference coordinate frame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 smtClean="0">
                <a:latin typeface="+mn-lt"/>
              </a:rPr>
              <a:t>;</a:t>
            </a:r>
          </a:p>
          <a:p>
            <a:pPr lvl="1"/>
            <a:r>
              <a:rPr lang="en-US" dirty="0" smtClean="0">
                <a:latin typeface="+mn-lt"/>
              </a:rPr>
              <a:t>in the reference pose all values of joint variables equal zero,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ϑ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 </a:t>
            </a:r>
            <a:r>
              <a:rPr lang="en-US" dirty="0" smtClean="0">
                <a:latin typeface="+mn-lt"/>
              </a:rPr>
              <a:t>and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0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...,n</a:t>
            </a:r>
            <a:r>
              <a:rPr lang="en-US" dirty="0" smtClean="0">
                <a:latin typeface="+mn-lt"/>
              </a:rPr>
              <a:t>;</a:t>
            </a:r>
          </a:p>
          <a:p>
            <a:r>
              <a:rPr lang="en-US" dirty="0" smtClean="0">
                <a:latin typeface="+mn-lt"/>
              </a:rPr>
              <a:t>STEP 2</a:t>
            </a:r>
          </a:p>
          <a:p>
            <a:pPr lvl="1"/>
            <a:r>
              <a:rPr lang="en-US" dirty="0" smtClean="0">
                <a:latin typeface="+mn-lt"/>
              </a:rPr>
              <a:t>centers of the joints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...,n </a:t>
            </a:r>
            <a:r>
              <a:rPr lang="en-US" dirty="0" smtClean="0">
                <a:latin typeface="+mn-lt"/>
              </a:rPr>
              <a:t>are selected;</a:t>
            </a:r>
          </a:p>
          <a:p>
            <a:pPr lvl="1"/>
            <a:r>
              <a:rPr lang="en-US" dirty="0" smtClean="0">
                <a:latin typeface="+mn-lt"/>
              </a:rPr>
              <a:t>center of joint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can be anywhere along the corresponding joint axis;</a:t>
            </a:r>
          </a:p>
          <a:p>
            <a:pPr lvl="1"/>
            <a:r>
              <a:rPr lang="en-US" dirty="0" smtClean="0">
                <a:latin typeface="+mn-lt"/>
              </a:rPr>
              <a:t>local coordinate frame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is placed into the joint center in such a way that its axes are parallel to the axes of the reference frame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 smtClean="0">
                <a:latin typeface="+mn-lt"/>
              </a:rPr>
              <a:t>;</a:t>
            </a:r>
          </a:p>
          <a:p>
            <a:pPr lvl="1"/>
            <a:r>
              <a:rPr lang="en-US" dirty="0" smtClean="0">
                <a:latin typeface="+mn-lt"/>
              </a:rPr>
              <a:t>local coordinate frame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is displaced together with the segme</a:t>
            </a:r>
            <a:r>
              <a:rPr lang="en-US" dirty="0" smtClean="0">
                <a:latin typeface="+mn-lt"/>
                <a:cs typeface="Times New Roman" panose="02020603050405020304" pitchFamily="18" charset="0"/>
              </a:rPr>
              <a:t>nt</a:t>
            </a:r>
            <a:r>
              <a:rPr lang="en-US" dirty="0" smtClean="0">
                <a:latin typeface="+mn-lt"/>
              </a:rPr>
              <a:t>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;</a:t>
            </a:r>
          </a:p>
          <a:p>
            <a:r>
              <a:rPr lang="en-US" dirty="0" smtClean="0">
                <a:latin typeface="+mn-lt"/>
              </a:rPr>
              <a:t>STEP 3</a:t>
            </a:r>
          </a:p>
          <a:p>
            <a:pPr lvl="1"/>
            <a:r>
              <a:rPr lang="en-US" dirty="0" smtClean="0">
                <a:latin typeface="+mn-lt"/>
              </a:rPr>
              <a:t>unit joint vector 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is allocated to each joint axis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1,2, ...,n</a:t>
            </a:r>
            <a:r>
              <a:rPr lang="en-US" dirty="0" smtClean="0">
                <a:latin typeface="+mn-lt"/>
              </a:rPr>
              <a:t>;</a:t>
            </a:r>
          </a:p>
          <a:p>
            <a:pPr lvl="1"/>
            <a:r>
              <a:rPr lang="en-US" dirty="0" smtClean="0">
                <a:latin typeface="+mn-lt"/>
              </a:rPr>
              <a:t>it is directed along one of the axes of the coordinate frame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;</a:t>
            </a:r>
          </a:p>
          <a:p>
            <a:pPr lvl="1"/>
            <a:r>
              <a:rPr lang="en-US" dirty="0" smtClean="0">
                <a:latin typeface="+mn-lt"/>
              </a:rPr>
              <a:t>in the direction of this vector the translational variable </a:t>
            </a:r>
            <a:r>
              <a:rPr lang="en-US" i="1" dirty="0" smtClean="0">
                <a:latin typeface="+mn-lt"/>
              </a:rPr>
              <a:t>di </a:t>
            </a:r>
            <a:r>
              <a:rPr lang="en-US" dirty="0" smtClean="0">
                <a:latin typeface="+mn-lt"/>
              </a:rPr>
              <a:t>is measured, while the rotational variable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ϑ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is assessed around the joint vector 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;</a:t>
            </a:r>
          </a:p>
          <a:p>
            <a:r>
              <a:rPr lang="en-US" dirty="0" smtClean="0">
                <a:latin typeface="+mn-lt"/>
              </a:rPr>
              <a:t>STEP 4</a:t>
            </a:r>
          </a:p>
          <a:p>
            <a:pPr lvl="1"/>
            <a:r>
              <a:rPr lang="en-US" dirty="0" smtClean="0">
                <a:latin typeface="+mn-lt"/>
              </a:rPr>
              <a:t>segment vectors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i−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aseline="-25000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are drawn between the origins of the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frames,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...,n</a:t>
            </a:r>
            <a:r>
              <a:rPr lang="en-US" dirty="0" smtClean="0">
                <a:latin typeface="+mn-lt"/>
              </a:rPr>
              <a:t>;</a:t>
            </a:r>
          </a:p>
          <a:p>
            <a:pPr lvl="1"/>
            <a:r>
              <a:rPr lang="en-US" dirty="0" smtClean="0">
                <a:latin typeface="+mn-lt"/>
              </a:rPr>
              <a:t>segment vector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connects the origin of the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latin typeface="+mn-lt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i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frame with the robot end-point.</a:t>
            </a:r>
            <a:endParaRPr lang="en-US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parameters in four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8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620688"/>
            <a:ext cx="7200000" cy="1080000"/>
          </a:xfrm>
        </p:spPr>
        <p:txBody>
          <a:bodyPr/>
          <a:lstStyle/>
          <a:p>
            <a:r>
              <a:rPr lang="sl-SI" dirty="0" smtClean="0"/>
              <a:t>M</a:t>
            </a:r>
            <a:r>
              <a:rPr lang="en-US" dirty="0" err="1" smtClean="0"/>
              <a:t>echanism</a:t>
            </a:r>
            <a:r>
              <a:rPr lang="en-US" dirty="0" smtClean="0"/>
              <a:t> </a:t>
            </a:r>
            <a:r>
              <a:rPr lang="en-US" dirty="0"/>
              <a:t>with four degrees of freedom</a:t>
            </a:r>
            <a:endParaRPr lang="sl-SI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782711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788024" y="2492896"/>
            <a:ext cx="3382101" cy="3528392"/>
            <a:chOff x="4788024" y="2492896"/>
            <a:chExt cx="3382101" cy="352839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2492896"/>
              <a:ext cx="3382101" cy="3456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6372200" y="5229200"/>
              <a:ext cx="1728192" cy="792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638056" y="6020980"/>
            <a:ext cx="1468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dirty="0" smtClean="0">
                <a:solidFill>
                  <a:srgbClr val="FA961E"/>
                </a:solidFill>
                <a:latin typeface="+mn-lt"/>
              </a:rPr>
              <a:t>Reference pose</a:t>
            </a:r>
            <a:endParaRPr lang="en-US" sz="1600" dirty="0">
              <a:solidFill>
                <a:srgbClr val="FA961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449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568102" y="1628800"/>
            <a:ext cx="4464496" cy="4645098"/>
            <a:chOff x="712766" y="1700808"/>
            <a:chExt cx="4147266" cy="431503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2132856"/>
              <a:ext cx="3960440" cy="3882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712766" y="1700808"/>
              <a:ext cx="1800200" cy="1152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parameters and joint variables</a:t>
            </a:r>
            <a:endParaRPr lang="sl-SI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529"/>
          <a:stretch/>
        </p:blipFill>
        <p:spPr bwMode="auto">
          <a:xfrm>
            <a:off x="3772313" y="4177613"/>
            <a:ext cx="1584176" cy="131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20" b="35002"/>
          <a:stretch/>
        </p:blipFill>
        <p:spPr bwMode="auto">
          <a:xfrm>
            <a:off x="5356489" y="4156288"/>
            <a:ext cx="1584176" cy="159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57"/>
          <a:stretch/>
        </p:blipFill>
        <p:spPr bwMode="auto">
          <a:xfrm>
            <a:off x="7164288" y="4177613"/>
            <a:ext cx="1584176" cy="152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0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Načrt po meri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Robolab</Template>
  <TotalTime>2370</TotalTime>
  <Words>682</Words>
  <Application>Microsoft Office PowerPoint</Application>
  <PresentationFormat>On-screen Show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2_Načrt po meri</vt:lpstr>
      <vt:lpstr>GEOMETRIC DESCRIPTION OF  THE ROBOT MECHANISM</vt:lpstr>
      <vt:lpstr>Robot mechanism with coordinate frames</vt:lpstr>
      <vt:lpstr>Vector parameters of kinematic pair</vt:lpstr>
      <vt:lpstr>Geometric relations and relative displacement</vt:lpstr>
      <vt:lpstr>Rotational and translational joint</vt:lpstr>
      <vt:lpstr>Joint transformation matrices</vt:lpstr>
      <vt:lpstr>Vector parameters in four steps</vt:lpstr>
      <vt:lpstr>Mechanism with four degrees of freedom</vt:lpstr>
      <vt:lpstr>Vector parameters and joint variables</vt:lpstr>
      <vt:lpstr>Vector parameters and joint variables</vt:lpstr>
      <vt:lpstr>Joint transformation matrices</vt:lpstr>
      <vt:lpstr>SCARA robot mechanism</vt:lpstr>
      <vt:lpstr>Vector parameters and joint variables</vt:lpstr>
      <vt:lpstr>Joint transformation matrices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Teo</dc:creator>
  <cp:lastModifiedBy>Matjaz Mihelj</cp:lastModifiedBy>
  <cp:revision>228</cp:revision>
  <dcterms:created xsi:type="dcterms:W3CDTF">2012-02-01T17:31:31Z</dcterms:created>
  <dcterms:modified xsi:type="dcterms:W3CDTF">2014-06-02T08:00:25Z</dcterms:modified>
</cp:coreProperties>
</file>