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3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0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92" r:id="rId13"/>
    <p:sldId id="294" r:id="rId14"/>
    <p:sldId id="295" r:id="rId15"/>
    <p:sldId id="297" r:id="rId16"/>
    <p:sldId id="298" r:id="rId17"/>
    <p:sldId id="308" r:id="rId18"/>
    <p:sldId id="309" r:id="rId19"/>
    <p:sldId id="302" r:id="rId20"/>
    <p:sldId id="303" r:id="rId21"/>
    <p:sldId id="304" r:id="rId22"/>
    <p:sldId id="305" r:id="rId23"/>
    <p:sldId id="306" r:id="rId24"/>
    <p:sldId id="307" r:id="rId25"/>
  </p:sldIdLst>
  <p:sldSz cx="9144000" cy="6858000" type="screen4x3"/>
  <p:notesSz cx="6797675" cy="9928225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2E2"/>
    <a:srgbClr val="FA9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36" autoAdjust="0"/>
    <p:restoredTop sz="94660"/>
  </p:normalViewPr>
  <p:slideViewPr>
    <p:cSldViewPr>
      <p:cViewPr varScale="1">
        <p:scale>
          <a:sx n="128" d="100"/>
          <a:sy n="128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4D28D8E-BF4B-4DA2-986E-A09CD912F3F4}" type="datetimeFigureOut">
              <a:rPr lang="en-US"/>
              <a:pPr>
                <a:defRPr/>
              </a:pPr>
              <a:t>6/2/2014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83B77FA-C262-4ECC-8189-9F3EB0B55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14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8BF0A7-7A28-4997-A19B-8B83E0409766}" type="datetimeFigureOut">
              <a:rPr lang="en-US"/>
              <a:pPr>
                <a:defRPr/>
              </a:pPr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5BAF6D-DA56-4B6F-9AFA-6DF1B1AF7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ni diapozitiv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ctrTitle"/>
          </p:nvPr>
        </p:nvSpPr>
        <p:spPr>
          <a:xfrm>
            <a:off x="832048" y="224700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000" b="1" spc="40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3000" b="1" spc="40" dirty="0"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8" name="Podnaslov 2"/>
          <p:cNvSpPr>
            <a:spLocks noGrp="1"/>
          </p:cNvSpPr>
          <p:nvPr>
            <p:ph type="subTitle" idx="1"/>
          </p:nvPr>
        </p:nvSpPr>
        <p:spPr>
          <a:xfrm>
            <a:off x="907504" y="4437112"/>
            <a:ext cx="6400800" cy="17526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en-US" sz="1500" spc="3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Click to edit Master subtitle style</a:t>
            </a:r>
            <a:endParaRPr lang="sl-SI" sz="15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Raven povezovalnik 8"/>
          <p:cNvCxnSpPr/>
          <p:nvPr/>
        </p:nvCxnSpPr>
        <p:spPr>
          <a:xfrm>
            <a:off x="899592" y="1556792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ven povezovalnik 9"/>
          <p:cNvCxnSpPr/>
          <p:nvPr/>
        </p:nvCxnSpPr>
        <p:spPr>
          <a:xfrm>
            <a:off x="899592" y="4365104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ve vsebin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11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3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22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o naslov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386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amo naslov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240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amo naslov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9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02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6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126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Prazen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6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765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Praz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7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400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88812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slov in sli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13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  <p:sp>
        <p:nvSpPr>
          <p:cNvPr id="1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0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143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aslov in slik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14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  <p:sp>
        <p:nvSpPr>
          <p:cNvPr id="15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1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426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Glava odse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slov 1"/>
          <p:cNvSpPr>
            <a:spLocks noGrp="1"/>
          </p:cNvSpPr>
          <p:nvPr>
            <p:ph type="ctrTitle"/>
          </p:nvPr>
        </p:nvSpPr>
        <p:spPr>
          <a:xfrm>
            <a:off x="832048" y="224700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000" b="1" spc="40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3000" b="1" spc="40" dirty="0"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9" name="Podnaslov 2"/>
          <p:cNvSpPr>
            <a:spLocks noGrp="1"/>
          </p:cNvSpPr>
          <p:nvPr>
            <p:ph type="subTitle" idx="1"/>
          </p:nvPr>
        </p:nvSpPr>
        <p:spPr>
          <a:xfrm>
            <a:off x="907504" y="4437112"/>
            <a:ext cx="6400800" cy="17526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en-US" sz="1500" spc="3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Click to edit Master subtitle style</a:t>
            </a:r>
            <a:endParaRPr lang="sl-SI" sz="15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Raven povezovalnik 8"/>
          <p:cNvCxnSpPr/>
          <p:nvPr/>
        </p:nvCxnSpPr>
        <p:spPr>
          <a:xfrm>
            <a:off x="899592" y="1556792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ven povezovalnik 9"/>
          <p:cNvCxnSpPr/>
          <p:nvPr/>
        </p:nvCxnSpPr>
        <p:spPr>
          <a:xfrm>
            <a:off x="899592" y="4365104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00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774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Glava odse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53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aslov in vsebin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sp>
        <p:nvSpPr>
          <p:cNvPr id="5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417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sebina z belo podlago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sp>
        <p:nvSpPr>
          <p:cNvPr id="11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75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sebina z belo podla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5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3" descr="C:\Users\Vlado\Documents\robolab\2\UniLj_logo_bel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142875"/>
            <a:ext cx="194468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42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e vsebini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0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05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ve vsebini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10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2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9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dirty="0" smtClean="0"/>
              <a:t>Uredite slog naslova matrice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AA502D-46D4-4C5E-8586-9BF39E6ACF35}" type="datetimeFigureOut">
              <a:rPr lang="sl-SI" smtClean="0"/>
              <a:pPr>
                <a:defRPr/>
              </a:pPr>
              <a:t>2.6.2014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40902F-4743-4C34-BF2F-FA74C2D0F124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581001"/>
            <a:ext cx="5292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l-SI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sl-SI" sz="1200" dirty="0" smtClean="0"/>
              <a:t>T. Bajd, M. Mihelj, J. Lenarčič, A. Stanovnik, M. Munih, </a:t>
            </a:r>
            <a:r>
              <a:rPr lang="sl-SI" sz="1200" b="1" i="1" dirty="0" err="1" smtClean="0"/>
              <a:t>Robotics</a:t>
            </a:r>
            <a:r>
              <a:rPr lang="sl-SI" sz="1200" dirty="0" smtClean="0"/>
              <a:t>, Springer, 2010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3789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  <p:sldLayoutId id="2147484096" r:id="rId13"/>
    <p:sldLayoutId id="2147484097" r:id="rId14"/>
    <p:sldLayoutId id="2147484098" r:id="rId15"/>
    <p:sldLayoutId id="2147484099" r:id="rId16"/>
    <p:sldLayoutId id="2147484100" r:id="rId17"/>
    <p:sldLayoutId id="2147484101" r:id="rId18"/>
    <p:sldLayoutId id="2147484102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25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0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8.png"/><Relationship Id="rId5" Type="http://schemas.openxmlformats.org/officeDocument/2006/relationships/image" Target="../media/image36.png"/><Relationship Id="rId4" Type="http://schemas.openxmlformats.org/officeDocument/2006/relationships/image" Target="../media/image34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sl-SI" altLang="sl-SI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INVERSE GEOMETRY AND WORKSPACE OF ROBOT MECHANISMS</a:t>
            </a:r>
            <a:endParaRPr lang="en-US" altLang="sl-SI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2771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latin typeface="Arial" charset="0"/>
                <a:cs typeface="Arial" charset="0"/>
              </a:rPr>
              <a:t>T. </a:t>
            </a:r>
            <a:r>
              <a:rPr lang="en-US" altLang="en-US" dirty="0" err="1">
                <a:latin typeface="Arial" charset="0"/>
                <a:cs typeface="Arial" charset="0"/>
              </a:rPr>
              <a:t>Bajd</a:t>
            </a:r>
            <a:r>
              <a:rPr lang="en-US" altLang="en-US" dirty="0">
                <a:latin typeface="Arial" charset="0"/>
                <a:cs typeface="Arial" charset="0"/>
              </a:rPr>
              <a:t> and M. </a:t>
            </a:r>
            <a:r>
              <a:rPr lang="en-US" altLang="en-US" dirty="0" err="1">
                <a:latin typeface="Arial" charset="0"/>
                <a:cs typeface="Arial" charset="0"/>
              </a:rPr>
              <a:t>Mihelj</a:t>
            </a:r>
            <a:endParaRPr lang="en-US" altLang="en-US" dirty="0">
              <a:latin typeface="Arial" charset="0"/>
              <a:cs typeface="Arial" charset="0"/>
            </a:endParaRP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Three-segment planar robot</a:t>
            </a:r>
          </a:p>
        </p:txBody>
      </p:sp>
      <p:pic>
        <p:nvPicPr>
          <p:cNvPr id="41988" name="Slika 5" descr="slika_s16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775" y="4600575"/>
            <a:ext cx="1584325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Slika 8" descr="slika_s16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513" y="2370138"/>
            <a:ext cx="264795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Slika 9" descr="slika_s16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513" y="3503613"/>
            <a:ext cx="274320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Ograda vsebine 4" descr="slika_s15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92375"/>
            <a:ext cx="5437188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1"/>
              <p:cNvSpPr>
                <a:spLocks noChangeArrowheads="1"/>
              </p:cNvSpPr>
              <p:nvPr/>
            </p:nvSpPr>
            <p:spPr bwMode="auto">
              <a:xfrm>
                <a:off x="611560" y="5397023"/>
                <a:ext cx="7920880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2400" dirty="0" smtClean="0"/>
                  <a:t>The solutions for the angle in the first joint are obtained by law of cosines. They depend on the selected solution for the second joint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sl-SI" sz="2400" b="0" i="1" smtClean="0">
                        <a:latin typeface="Cambria Math"/>
                      </a:rPr>
                      <m:t>.</m:t>
                    </m:r>
                  </m:oMath>
                </a14:m>
                <a:endParaRPr lang="en-US" altLang="sl-SI" sz="2400" dirty="0" smtClean="0"/>
              </a:p>
            </p:txBody>
          </p:sp>
        </mc:Choice>
        <mc:Fallback xmlns="">
          <p:sp>
            <p:nvSpPr>
              <p:cNvPr id="8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560" y="5397023"/>
                <a:ext cx="7920880" cy="1200329"/>
              </a:xfrm>
              <a:prstGeom prst="rect">
                <a:avLst/>
              </a:prstGeom>
              <a:blipFill rotWithShape="1">
                <a:blip r:embed="rId6"/>
                <a:stretch>
                  <a:fillRect l="-1154" t="-3553" b="-1116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Ograda vsebine 4" descr="slika_s1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8888" y="1628775"/>
            <a:ext cx="6626225" cy="3405188"/>
          </a:xfrm>
        </p:spPr>
      </p:pic>
      <p:sp>
        <p:nvSpPr>
          <p:cNvPr id="4301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Three-segment planar robot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jeZBesedilom 3"/>
              <p:cNvSpPr txBox="1">
                <a:spLocks noChangeArrowheads="1"/>
              </p:cNvSpPr>
              <p:nvPr/>
            </p:nvSpPr>
            <p:spPr bwMode="auto">
              <a:xfrm>
                <a:off x="395537" y="5300663"/>
                <a:ext cx="8424614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2400" dirty="0" smtClean="0"/>
                  <a:t>Usually</a:t>
                </a:r>
                <a:r>
                  <a:rPr lang="en-US" altLang="sl-SI" sz="2400" dirty="0"/>
                  <a:t> </a:t>
                </a:r>
                <a:r>
                  <a:rPr lang="en-US" altLang="sl-SI" sz="2400" dirty="0" smtClean="0"/>
                  <a:t>there </a:t>
                </a:r>
                <a:r>
                  <a:rPr lang="en-US" altLang="sl-SI" sz="2400" dirty="0"/>
                  <a:t>exist two configurations. When the </a:t>
                </a:r>
                <a:r>
                  <a:rPr lang="en-US" altLang="sl-SI" sz="2400" dirty="0" smtClean="0"/>
                  <a:t>second </a:t>
                </a:r>
                <a:r>
                  <a:rPr lang="en-US" altLang="sl-SI" sz="2400" dirty="0"/>
                  <a:t>joint is </a:t>
                </a:r>
                <a:r>
                  <a:rPr lang="en-US" altLang="sl-SI" sz="2400" dirty="0" smtClean="0"/>
                  <a:t>extended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sl-SI" sz="24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altLang="sl-SI" sz="2400" dirty="0" smtClean="0"/>
                  <a:t>), </a:t>
                </a:r>
                <a:r>
                  <a:rPr lang="en-US" altLang="sl-SI" sz="2400" dirty="0"/>
                  <a:t>only single solution exists. </a:t>
                </a:r>
                <a:r>
                  <a:rPr lang="en-US" altLang="sl-SI" sz="2400" dirty="0" smtClean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sl-SI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sl-SI" sz="2400" dirty="0" smtClean="0"/>
                  <a:t> </a:t>
                </a:r>
                <a:r>
                  <a:rPr lang="en-US" altLang="sl-SI" sz="24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i="1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US" altLang="sl-SI" sz="240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sl-SI" sz="2400" b="0" i="1" smtClean="0">
                        <a:latin typeface="Cambria Math"/>
                      </a:rPr>
                      <m:t>= ±</m:t>
                    </m:r>
                    <m:r>
                      <a:rPr lang="en-US" altLang="sl-SI" sz="2400" b="0" i="1" smtClean="0">
                        <a:latin typeface="Cambria Math"/>
                      </a:rPr>
                      <m:t>𝜋</m:t>
                    </m:r>
                    <m:r>
                      <a:rPr lang="en-US" altLang="sl-SI" sz="240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altLang="sl-SI" sz="2400" dirty="0" smtClean="0"/>
                  <a:t>, </a:t>
                </a:r>
                <a:r>
                  <a:rPr lang="en-US" altLang="sl-SI" sz="2400" dirty="0"/>
                  <a:t>there is infinite number of configurations.</a:t>
                </a:r>
              </a:p>
            </p:txBody>
          </p:sp>
        </mc:Choice>
        <mc:Fallback xmlns="">
          <p:sp>
            <p:nvSpPr>
              <p:cNvPr id="6" name="PoljeZBesedilom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5537" y="5300663"/>
                <a:ext cx="8424614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1158" t="-3571" r="-1881" b="-1173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196975"/>
            <a:ext cx="4408488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4356100" y="4941888"/>
            <a:ext cx="3960813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dirty="0" smtClean="0"/>
              <a:t>The workspace of a robot mechanism is the spatial volume which is reachable by its end-point. </a:t>
            </a:r>
            <a:endParaRPr lang="en-US" altLang="sl-SI" sz="2400" dirty="0"/>
          </a:p>
        </p:txBody>
      </p:sp>
      <p:sp>
        <p:nvSpPr>
          <p:cNvPr id="4403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Two-dimensional robot workspace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484313"/>
            <a:ext cx="6480175" cy="35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59" name="Rectangle 4"/>
          <p:cNvSpPr>
            <a:spLocks noChangeArrowheads="1"/>
          </p:cNvSpPr>
          <p:nvPr/>
        </p:nvSpPr>
        <p:spPr bwMode="auto">
          <a:xfrm>
            <a:off x="395288" y="5045076"/>
            <a:ext cx="8569325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dirty="0" smtClean="0"/>
              <a:t>The workspace of a robot mechanism depends on the number of degrees of freedom, their arrangement, the lengths of the segments and constraints in the motion of particular joint coordinates.</a:t>
            </a:r>
            <a:endParaRPr lang="en-US" altLang="sl-SI" sz="2400" dirty="0"/>
          </a:p>
        </p:txBody>
      </p:sp>
      <p:sp>
        <p:nvSpPr>
          <p:cNvPr id="4506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Two-dimensional robot workspace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773238"/>
            <a:ext cx="6337300" cy="317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08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Two-dimensional robot workspace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4"/>
              <p:cNvSpPr>
                <a:spLocks noChangeArrowheads="1"/>
              </p:cNvSpPr>
              <p:nvPr/>
            </p:nvSpPr>
            <p:spPr bwMode="auto">
              <a:xfrm>
                <a:off x="971550" y="4953000"/>
                <a:ext cx="7305675" cy="15684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2400" dirty="0" smtClean="0"/>
                  <a:t>The</a:t>
                </a:r>
                <a:r>
                  <a:rPr lang="en-US" altLang="sl-SI" sz="2400" dirty="0"/>
                  <a:t> reachable workspace of a planar mechanism with two rotational joints (2R) is determined with arc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i="1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altLang="sl-SI" sz="240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sl-SI" sz="2400" dirty="0"/>
                  <a:t> which is expanded around the first rotational axis along the arc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i="1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altLang="sl-SI" sz="240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sl-SI" sz="2400" dirty="0"/>
                  <a:t>.</a:t>
                </a:r>
              </a:p>
            </p:txBody>
          </p:sp>
        </mc:Choice>
        <mc:Fallback xmlns="">
          <p:sp>
            <p:nvSpPr>
              <p:cNvPr id="6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550" y="4953000"/>
                <a:ext cx="7305675" cy="1568450"/>
              </a:xfrm>
              <a:prstGeom prst="rect">
                <a:avLst/>
              </a:prstGeom>
              <a:blipFill rotWithShape="1">
                <a:blip r:embed="rId3"/>
                <a:stretch>
                  <a:fillRect l="-1251" t="-2724" r="-667" b="-81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5" descr="Slika-4.7.wm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484784"/>
            <a:ext cx="3989822" cy="5040560"/>
          </a:xfrm>
        </p:spPr>
      </p:pic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792163" y="576263"/>
            <a:ext cx="7199312" cy="1079500"/>
          </a:xfrm>
        </p:spPr>
        <p:txBody>
          <a:bodyPr/>
          <a:lstStyle/>
          <a:p>
            <a:r>
              <a:rPr lang="en-US" altLang="sl-SI" dirty="0" smtClean="0">
                <a:latin typeface="Arial" charset="0"/>
                <a:cs typeface="Arial" charset="0"/>
              </a:rPr>
              <a:t>Workspace of 2R robot mechanism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>
                <a:spLocks noChangeArrowheads="1"/>
              </p:cNvSpPr>
              <p:nvPr/>
            </p:nvSpPr>
            <p:spPr bwMode="auto">
              <a:xfrm>
                <a:off x="4716016" y="1773238"/>
                <a:ext cx="3600773" cy="4401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2000" dirty="0" smtClean="0"/>
                  <a:t>The</a:t>
                </a:r>
                <a:r>
                  <a:rPr lang="en-US" altLang="sl-SI" sz="2000" dirty="0"/>
                  <a:t> work space can be described by a mesh of two types of </a:t>
                </a:r>
                <a:r>
                  <a:rPr lang="en-US" altLang="sl-SI" sz="2000" dirty="0" smtClean="0"/>
                  <a:t>circles</a:t>
                </a:r>
                <a:r>
                  <a:rPr lang="en-US" altLang="sl-SI" sz="2000" dirty="0"/>
                  <a:t>. The circles depending on the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000" b="0" i="1" smtClean="0">
                            <a:latin typeface="Cambria Math"/>
                          </a:rPr>
                          <m:t>𝜗</m:t>
                        </m:r>
                      </m:e>
                      <m:sub>
                        <m:r>
                          <a:rPr lang="en-US" altLang="sl-SI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sl-SI" sz="2000" dirty="0" smtClean="0"/>
                  <a:t> have </a:t>
                </a:r>
                <a:r>
                  <a:rPr lang="en-US" altLang="sl-SI" sz="2000" dirty="0"/>
                  <a:t>their radii of equal length while their centers travel around the origin of the coordinate frame. The circles depending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000" b="0" i="1" smtClean="0">
                            <a:latin typeface="Cambria Math"/>
                          </a:rPr>
                          <m:t>𝜗</m:t>
                        </m:r>
                      </m:e>
                      <m:sub>
                        <m:r>
                          <a:rPr lang="en-US" altLang="sl-SI" sz="20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sl-SI" sz="2000" dirty="0" smtClean="0"/>
                  <a:t> angle </a:t>
                </a:r>
                <a:r>
                  <a:rPr lang="en-US" altLang="sl-SI" sz="2000" dirty="0"/>
                  <a:t>have all their centers in the origin of the frame, while their radii depend on the lengths of both segments and the angle between them.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16016" y="1773238"/>
                <a:ext cx="3600773" cy="4401205"/>
              </a:xfrm>
              <a:prstGeom prst="rect">
                <a:avLst/>
              </a:prstGeom>
              <a:blipFill rotWithShape="1">
                <a:blip r:embed="rId3"/>
                <a:stretch>
                  <a:fillRect l="-1864" t="-554" r="-3220" b="-166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5" descr="Slika-4.7.wm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484784"/>
            <a:ext cx="3989822" cy="5040560"/>
          </a:xfrm>
        </p:spPr>
      </p:pic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792163" y="576263"/>
            <a:ext cx="7199312" cy="1079500"/>
          </a:xfrm>
        </p:spPr>
        <p:txBody>
          <a:bodyPr/>
          <a:lstStyle/>
          <a:p>
            <a:r>
              <a:rPr lang="en-US" altLang="sl-SI" dirty="0" smtClean="0">
                <a:latin typeface="Arial" charset="0"/>
                <a:cs typeface="Arial" charset="0"/>
              </a:rPr>
              <a:t>Workspace of 2R robot mechanism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095750"/>
            <a:ext cx="3024188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619672" y="2996952"/>
            <a:ext cx="1872208" cy="2016224"/>
            <a:chOff x="1619672" y="2996952"/>
            <a:chExt cx="1872208" cy="2016224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1619672" y="2996952"/>
              <a:ext cx="1872208" cy="1008112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619672" y="4005064"/>
              <a:ext cx="1872208" cy="1008112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4139952" y="1491749"/>
                <a:ext cx="4932040" cy="25853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</a:t>
                </a:r>
                <a:r>
                  <a:rPr lang="en-US" altLang="sl-SI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shape of workspace is presented for </a:t>
                </a:r>
                <a:endParaRPr lang="en-US" altLang="sl-SI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sl-SI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sl-SI" sz="1800" b="0" i="1" smtClean="0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altLang="sl-SI" sz="1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altLang="sl-SI" sz="1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sl-SI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sl-SI" sz="1800" b="0" i="1" smtClean="0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altLang="sl-SI" sz="1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altLang="sl-SI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sl-SI" sz="1800" b="0" i="1" smtClean="0">
                          <a:latin typeface="Cambria Math"/>
                        </a:rPr>
                        <m:t>0</m:t>
                      </m:r>
                      <m:r>
                        <a:rPr lang="en-US" altLang="sl-SI" sz="1800" b="0" i="1" smtClean="0">
                          <a:latin typeface="Cambria Math"/>
                          <a:ea typeface="Cambria Math"/>
                        </a:rPr>
                        <m:t>°≤</m:t>
                      </m:r>
                      <m:sSub>
                        <m:sSubPr>
                          <m:ctrlPr>
                            <a:rPr lang="en-US" altLang="sl-SI" sz="1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sl-SI" sz="1800" b="0" i="1" smtClean="0">
                              <a:latin typeface="Cambria Math"/>
                              <a:ea typeface="Cambria Math"/>
                            </a:rPr>
                            <m:t>𝜗</m:t>
                          </m:r>
                        </m:e>
                        <m:sub>
                          <m:r>
                            <a:rPr lang="en-US" altLang="sl-SI" sz="18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altLang="sl-SI" sz="1800" b="0" i="1" smtClean="0">
                          <a:latin typeface="Cambria Math"/>
                          <a:ea typeface="Cambria Math"/>
                        </a:rPr>
                        <m:t>≤180°</m:t>
                      </m:r>
                    </m:oMath>
                  </m:oMathPara>
                </a14:m>
                <a:endParaRPr lang="en-US" altLang="sl-SI" sz="1800" b="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sl-SI" sz="1800" b="0" i="1" smtClean="0">
                          <a:latin typeface="Cambria Math"/>
                        </a:rPr>
                        <m:t>0°≤</m:t>
                      </m:r>
                      <m:sSub>
                        <m:sSubPr>
                          <m:ctrlPr>
                            <a:rPr lang="en-US" altLang="sl-SI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sl-SI" sz="1800" b="0" i="1" smtClean="0">
                              <a:latin typeface="Cambria Math"/>
                            </a:rPr>
                            <m:t>𝜗</m:t>
                          </m:r>
                        </m:e>
                        <m:sub>
                          <m:r>
                            <a:rPr lang="en-US" altLang="sl-SI" sz="1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altLang="sl-SI" sz="1800" b="0" i="1" smtClean="0">
                          <a:latin typeface="Cambria Math"/>
                        </a:rPr>
                        <m:t>≤180°</m:t>
                      </m:r>
                    </m:oMath>
                  </m:oMathPara>
                </a14:m>
                <a:endParaRPr lang="en-US" altLang="sl-SI" sz="18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and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sl-SI" sz="1800" b="0" i="1" smtClean="0">
                          <a:latin typeface="Cambria Math"/>
                        </a:rPr>
                        <m:t>0°≤</m:t>
                      </m:r>
                      <m:sSub>
                        <m:sSubPr>
                          <m:ctrlPr>
                            <a:rPr lang="en-US" altLang="sl-SI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sl-SI" sz="1800" b="0" i="1" smtClean="0">
                              <a:latin typeface="Cambria Math"/>
                            </a:rPr>
                            <m:t>𝜗</m:t>
                          </m:r>
                        </m:e>
                        <m:sub>
                          <m:r>
                            <a:rPr lang="en-US" altLang="sl-SI" sz="1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altLang="sl-SI" sz="1800" b="0" i="1" smtClean="0">
                          <a:latin typeface="Cambria Math"/>
                        </a:rPr>
                        <m:t>≤60°</m:t>
                      </m:r>
                    </m:oMath>
                  </m:oMathPara>
                </a14:m>
                <a:endParaRPr lang="en-US" altLang="sl-SI" sz="18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sl-SI" sz="1800" b="0" i="1" smtClean="0">
                          <a:latin typeface="Cambria Math"/>
                        </a:rPr>
                        <m:t>60°≤</m:t>
                      </m:r>
                      <m:sSub>
                        <m:sSubPr>
                          <m:ctrlPr>
                            <a:rPr lang="en-US" altLang="sl-SI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sl-SI" sz="1800" b="0" i="1" smtClean="0">
                              <a:latin typeface="Cambria Math"/>
                            </a:rPr>
                            <m:t>𝜗</m:t>
                          </m:r>
                        </m:e>
                        <m:sub>
                          <m:r>
                            <a:rPr lang="en-US" altLang="sl-SI" sz="1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altLang="sl-SI" sz="1800" b="0" i="1" smtClean="0">
                          <a:latin typeface="Cambria Math"/>
                        </a:rPr>
                        <m:t>≤120°</m:t>
                      </m:r>
                    </m:oMath>
                  </m:oMathPara>
                </a14:m>
                <a:endParaRPr lang="en-US" altLang="sl-SI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US" altLang="sl-SI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area of the workspace can be replaced by the area of a corresponding sector of a </a:t>
                </a:r>
                <a:r>
                  <a:rPr lang="en-US" altLang="sl-SI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ring.</a:t>
                </a:r>
                <a:endParaRPr lang="en-US" altLang="sl-SI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39952" y="1491749"/>
                <a:ext cx="4932040" cy="2585323"/>
              </a:xfrm>
              <a:prstGeom prst="rect">
                <a:avLst/>
              </a:prstGeom>
              <a:blipFill rotWithShape="1">
                <a:blip r:embed="rId4"/>
                <a:stretch>
                  <a:fillRect l="-989" t="-1179" r="-1360" b="-283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792163" y="576263"/>
            <a:ext cx="7199312" cy="1079500"/>
          </a:xfrm>
        </p:spPr>
        <p:txBody>
          <a:bodyPr/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Workspace of 2R robot mechanism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916113"/>
            <a:ext cx="3482975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1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700213"/>
            <a:ext cx="284638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1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644900"/>
            <a:ext cx="255905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1115616" y="5349875"/>
                <a:ext cx="7272337" cy="12003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 dirty="0" smtClean="0"/>
                  <a:t>Different</a:t>
                </a:r>
                <a:r>
                  <a:rPr lang="en-US" altLang="en-US" sz="2400" dirty="0"/>
                  <a:t> values of the working areas are obtained for equal ranges of the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𝜗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en-US" sz="2400" b="0" i="1" smtClean="0">
                        <a:latin typeface="Cambria Math"/>
                      </a:rPr>
                      <m:t>, 0°≤</m:t>
                    </m:r>
                    <m:sSub>
                      <m:sSubPr>
                        <m:ctrlPr>
                          <a:rPr lang="en-US" alt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𝜗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en-US" sz="2400" b="0" i="1" smtClean="0">
                        <a:latin typeface="Cambria Math"/>
                      </a:rPr>
                      <m:t>≤30°,</m:t>
                    </m:r>
                  </m:oMath>
                </a14:m>
                <a:r>
                  <a:rPr lang="en-US" altLang="en-US" sz="2400" dirty="0" smtClean="0"/>
                  <a:t> </a:t>
                </a:r>
                <a:r>
                  <a:rPr lang="en-US" altLang="en-US" sz="2400" dirty="0"/>
                  <a:t>and for</a:t>
                </a:r>
                <a:r>
                  <a:rPr lang="en-US" altLang="en-US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en-US" sz="24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altLang="en-US" sz="2400" dirty="0" smtClean="0"/>
                  <a:t>.</a:t>
                </a:r>
                <a:endParaRPr lang="en-US" altLang="en-US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5349875"/>
                <a:ext cx="7272337" cy="1200329"/>
              </a:xfrm>
              <a:prstGeom prst="rect">
                <a:avLst/>
              </a:prstGeom>
              <a:blipFill rotWithShape="1">
                <a:blip r:embed="rId7"/>
                <a:stretch>
                  <a:fillRect l="-1257" t="-3553" b="-1116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Content Placeholder 4" descr="Slika-4.8.wmf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1989138"/>
            <a:ext cx="3600450" cy="3344862"/>
          </a:xfrm>
        </p:spPr>
      </p:pic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792163" y="576263"/>
            <a:ext cx="7199312" cy="1079500"/>
          </a:xfrm>
        </p:spPr>
        <p:txBody>
          <a:bodyPr/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Workspace of 2R robot mechanism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827088" y="5661025"/>
            <a:ext cx="7848600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/>
              <a:t>The largest working area of the 2R mechanism occurs for equal lengths of both segments.</a:t>
            </a:r>
            <a:endParaRPr lang="en-US" altLang="en-US" sz="2400" dirty="0"/>
          </a:p>
        </p:txBody>
      </p:sp>
      <p:pic>
        <p:nvPicPr>
          <p:cNvPr id="50181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492375"/>
            <a:ext cx="147637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775" y="3213100"/>
            <a:ext cx="2604326" cy="1925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Content Placeholder 6" descr="Slika-4.9.wm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600" y="1700213"/>
            <a:ext cx="4319587" cy="4243387"/>
          </a:xfrm>
        </p:spPr>
      </p:pic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163" y="576263"/>
            <a:ext cx="7199312" cy="1079500"/>
          </a:xfrm>
        </p:spPr>
        <p:txBody>
          <a:bodyPr/>
          <a:lstStyle/>
          <a:p>
            <a:r>
              <a:rPr lang="en-US" altLang="sl-SI" dirty="0" smtClean="0">
                <a:latin typeface="Arial" charset="0"/>
                <a:cs typeface="Arial" charset="0"/>
              </a:rPr>
              <a:t>Workspace of 3R planar robot mechanism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5508104" y="1793205"/>
            <a:ext cx="3313113" cy="415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dirty="0" smtClean="0"/>
              <a:t>The reachable robot workspace represents all the points that can be reached by the robot end-point. The dexterous workspace comprises all the points that can be reached with an arbitrary orientation of the robot end-effector. </a:t>
            </a:r>
            <a:endParaRPr lang="en-US" alt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Ograda vsebine 3" descr="slika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1644650"/>
            <a:ext cx="5329238" cy="3943350"/>
          </a:xfrm>
        </p:spPr>
      </p:pic>
      <p:sp>
        <p:nvSpPr>
          <p:cNvPr id="3379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Triangle</a:t>
            </a:r>
          </a:p>
        </p:txBody>
      </p:sp>
      <p:sp>
        <p:nvSpPr>
          <p:cNvPr id="33796" name="Rectangle 1"/>
          <p:cNvSpPr>
            <a:spLocks noChangeArrowheads="1"/>
          </p:cNvSpPr>
          <p:nvPr/>
        </p:nvSpPr>
        <p:spPr bwMode="auto">
          <a:xfrm>
            <a:off x="755650" y="5661025"/>
            <a:ext cx="73453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dirty="0" smtClean="0"/>
              <a:t>Triangle plays an important role in Euclidean geometry.</a:t>
            </a:r>
            <a:endParaRPr lang="en-US" alt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675"/>
            <a:ext cx="7018337" cy="35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227" name="Rectangle 4"/>
          <p:cNvSpPr>
            <a:spLocks noChangeArrowheads="1"/>
          </p:cNvSpPr>
          <p:nvPr/>
        </p:nvSpPr>
        <p:spPr bwMode="auto">
          <a:xfrm>
            <a:off x="539553" y="5345113"/>
            <a:ext cx="806469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dirty="0" smtClean="0"/>
              <a:t>When adding translation to 2T mechanism, the Cartesian mechanism is obtained. When adding rotation to 2T mechanism, the cylindrical mechanism is obtained.</a:t>
            </a:r>
            <a:endParaRPr lang="en-US" altLang="sl-SI" sz="2400" dirty="0"/>
          </a:p>
        </p:txBody>
      </p:sp>
      <p:sp>
        <p:nvSpPr>
          <p:cNvPr id="52228" name="Title 1"/>
          <p:cNvSpPr>
            <a:spLocks noGrp="1"/>
          </p:cNvSpPr>
          <p:nvPr>
            <p:ph type="title"/>
          </p:nvPr>
        </p:nvSpPr>
        <p:spPr>
          <a:xfrm>
            <a:off x="792163" y="576263"/>
            <a:ext cx="7199312" cy="1079500"/>
          </a:xfrm>
        </p:spPr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Three-dimensional robot workspace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995" y="1556792"/>
            <a:ext cx="6283325" cy="377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1" name="Rectangle 4"/>
          <p:cNvSpPr>
            <a:spLocks noChangeArrowheads="1"/>
          </p:cNvSpPr>
          <p:nvPr/>
        </p:nvSpPr>
        <p:spPr bwMode="auto">
          <a:xfrm>
            <a:off x="611560" y="5373688"/>
            <a:ext cx="799288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dirty="0" smtClean="0"/>
              <a:t>When adding translation to RT mechanism, the cylindrical mechanism is obtained. When adding rotation to RT mechanism, the spherical mechanism is obtained.</a:t>
            </a:r>
            <a:endParaRPr lang="en-US" altLang="sl-SI" sz="2400" dirty="0"/>
          </a:p>
        </p:txBody>
      </p:sp>
      <p:sp>
        <p:nvSpPr>
          <p:cNvPr id="53252" name="Title 1"/>
          <p:cNvSpPr>
            <a:spLocks noGrp="1"/>
          </p:cNvSpPr>
          <p:nvPr>
            <p:ph type="title"/>
          </p:nvPr>
        </p:nvSpPr>
        <p:spPr>
          <a:xfrm>
            <a:off x="792163" y="576263"/>
            <a:ext cx="7199312" cy="1079500"/>
          </a:xfrm>
        </p:spPr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Three-dimensional robot workspace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13" y="1556792"/>
            <a:ext cx="5400675" cy="347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275" name="Rectangle 4"/>
          <p:cNvSpPr>
            <a:spLocks noChangeArrowheads="1"/>
          </p:cNvSpPr>
          <p:nvPr/>
        </p:nvSpPr>
        <p:spPr bwMode="auto">
          <a:xfrm>
            <a:off x="467617" y="5253186"/>
            <a:ext cx="8424863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dirty="0" smtClean="0"/>
              <a:t>When adding translation to RR mechanism, the so called SCARA mechanism is obtained. When adding rotation to RR mechanism, the anthropomorphic mechanism is obtained.</a:t>
            </a:r>
            <a:endParaRPr lang="en-US" altLang="sl-SI" sz="2400" dirty="0"/>
          </a:p>
        </p:txBody>
      </p:sp>
      <p:sp>
        <p:nvSpPr>
          <p:cNvPr id="54276" name="Title 1"/>
          <p:cNvSpPr>
            <a:spLocks noGrp="1"/>
          </p:cNvSpPr>
          <p:nvPr>
            <p:ph type="title"/>
          </p:nvPr>
        </p:nvSpPr>
        <p:spPr>
          <a:xfrm>
            <a:off x="792163" y="576263"/>
            <a:ext cx="7199312" cy="1079500"/>
          </a:xfrm>
        </p:spPr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Three-dimensional robot workspace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792163" y="576263"/>
            <a:ext cx="7199312" cy="1079500"/>
          </a:xfrm>
        </p:spPr>
        <p:txBody>
          <a:bodyPr/>
          <a:lstStyle/>
          <a:p>
            <a:r>
              <a:rPr lang="en-US" altLang="sl-SI" dirty="0" smtClean="0">
                <a:latin typeface="Arial" charset="0"/>
                <a:cs typeface="Arial" charset="0"/>
              </a:rPr>
              <a:t>Robot workspace</a:t>
            </a:r>
          </a:p>
        </p:txBody>
      </p:sp>
      <p:sp>
        <p:nvSpPr>
          <p:cNvPr id="55299" name="Text Box 5"/>
          <p:cNvSpPr txBox="1">
            <a:spLocks noChangeArrowheads="1"/>
          </p:cNvSpPr>
          <p:nvPr/>
        </p:nvSpPr>
        <p:spPr bwMode="auto">
          <a:xfrm>
            <a:off x="684213" y="1628775"/>
            <a:ext cx="2592387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dirty="0" smtClean="0"/>
              <a:t>The robot manufacturer is required to clearly show the maximal reachable workspace of an industrial robot in at least two planes.</a:t>
            </a:r>
            <a:endParaRPr lang="en-US" altLang="sl-SI" sz="2400" dirty="0"/>
          </a:p>
        </p:txBody>
      </p:sp>
      <p:pic>
        <p:nvPicPr>
          <p:cNvPr id="55300" name="Picture 6" descr="Slika-11.6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735013"/>
            <a:ext cx="3600450" cy="557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1247775"/>
            <a:ext cx="3040062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203325"/>
            <a:ext cx="309562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4295775"/>
            <a:ext cx="5629275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5" name="Rectangle 1"/>
          <p:cNvSpPr>
            <a:spLocks noChangeArrowheads="1"/>
          </p:cNvSpPr>
          <p:nvPr/>
        </p:nvSpPr>
        <p:spPr bwMode="auto">
          <a:xfrm>
            <a:off x="798512" y="5929313"/>
            <a:ext cx="79914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000" dirty="0" smtClean="0"/>
              <a:t>Robot workspace plays an important role when selecting an industrial robot for an anticipated task.</a:t>
            </a:r>
            <a:endParaRPr lang="en-US" altLang="sl-SI" sz="2000" dirty="0"/>
          </a:p>
        </p:txBody>
      </p:sp>
      <p:sp>
        <p:nvSpPr>
          <p:cNvPr id="56326" name="Rectangle 2"/>
          <p:cNvSpPr>
            <a:spLocks noGrp="1" noChangeArrowheads="1"/>
          </p:cNvSpPr>
          <p:nvPr>
            <p:ph type="title"/>
          </p:nvPr>
        </p:nvSpPr>
        <p:spPr>
          <a:xfrm>
            <a:off x="792163" y="576263"/>
            <a:ext cx="7199312" cy="1079500"/>
          </a:xfrm>
        </p:spPr>
        <p:txBody>
          <a:bodyPr/>
          <a:lstStyle/>
          <a:p>
            <a:r>
              <a:rPr lang="en-US" altLang="sl-SI" dirty="0" smtClean="0">
                <a:latin typeface="Arial" charset="0"/>
                <a:cs typeface="Arial" charset="0"/>
              </a:rPr>
              <a:t>Robot workspace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Ograda vsebine 3" descr="slika1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133600"/>
            <a:ext cx="4968875" cy="3254375"/>
          </a:xfrm>
        </p:spPr>
      </p:pic>
      <p:sp>
        <p:nvSpPr>
          <p:cNvPr id="34818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Triangle</a:t>
            </a:r>
          </a:p>
        </p:txBody>
      </p:sp>
      <p:pic>
        <p:nvPicPr>
          <p:cNvPr id="34820" name="Slika 4" descr="slika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5" y="1916113"/>
            <a:ext cx="3929063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Rectangle 1"/>
          <p:cNvSpPr>
            <a:spLocks noChangeArrowheads="1"/>
          </p:cNvSpPr>
          <p:nvPr/>
        </p:nvSpPr>
        <p:spPr bwMode="auto">
          <a:xfrm>
            <a:off x="1403350" y="5445125"/>
            <a:ext cx="54006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dirty="0" smtClean="0"/>
              <a:t>Triangle plays an important role in geometry of robot mechanisms.</a:t>
            </a:r>
            <a:endParaRPr lang="en-US" alt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Ograda vsebine 5" descr="slika_s10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844675"/>
            <a:ext cx="4148137" cy="3455988"/>
          </a:xfrm>
        </p:spPr>
      </p:pic>
      <p:sp>
        <p:nvSpPr>
          <p:cNvPr id="3584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Two-segment planar robot</a:t>
            </a:r>
          </a:p>
        </p:txBody>
      </p:sp>
      <p:pic>
        <p:nvPicPr>
          <p:cNvPr id="35844" name="Slika 9" descr="slika_s10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068638"/>
            <a:ext cx="36718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1"/>
              <p:cNvSpPr>
                <a:spLocks noChangeArrowheads="1"/>
              </p:cNvSpPr>
              <p:nvPr/>
            </p:nvSpPr>
            <p:spPr bwMode="auto">
              <a:xfrm>
                <a:off x="971600" y="5373216"/>
                <a:ext cx="7200900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2400" dirty="0" smtClean="0"/>
                  <a:t>When solving the inverse geometry of robot, we calculate the joint angles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𝜗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sl-SI" sz="2400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𝜗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sl-SI" sz="2400" dirty="0" smtClean="0"/>
                  <a:t> from the known position of the robot end-point </a:t>
                </a:r>
                <a14:m>
                  <m:oMath xmlns:m="http://schemas.openxmlformats.org/officeDocument/2006/math">
                    <m:r>
                      <a:rPr lang="en-US" altLang="sl-SI" sz="2400" b="0" i="1" smtClean="0">
                        <a:latin typeface="Cambria Math"/>
                      </a:rPr>
                      <m:t>𝑥</m:t>
                    </m:r>
                    <m:r>
                      <a:rPr lang="en-US" altLang="sl-SI" sz="2400" b="0" i="1" smtClean="0">
                        <a:latin typeface="Cambria Math"/>
                      </a:rPr>
                      <m:t>, </m:t>
                    </m:r>
                    <m:r>
                      <a:rPr lang="en-US" altLang="sl-SI" sz="2400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US" altLang="sl-SI" sz="2400" dirty="0" smtClean="0"/>
                  <a:t>.</a:t>
                </a:r>
              </a:p>
            </p:txBody>
          </p:sp>
        </mc:Choice>
        <mc:Fallback xmlns="">
          <p:sp>
            <p:nvSpPr>
              <p:cNvPr id="7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600" y="5373216"/>
                <a:ext cx="7200900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1269" t="-3553" b="-1116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Ograda vsebine 4" descr="slika_s11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773238"/>
            <a:ext cx="4498975" cy="3311525"/>
          </a:xfrm>
        </p:spPr>
      </p:pic>
      <p:sp>
        <p:nvSpPr>
          <p:cNvPr id="3686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Two-segment planar robot</a:t>
            </a:r>
          </a:p>
        </p:txBody>
      </p:sp>
      <p:pic>
        <p:nvPicPr>
          <p:cNvPr id="36868" name="Slika 5" descr="slika_s11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560763"/>
            <a:ext cx="2952750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Rectangle 1"/>
          <p:cNvSpPr>
            <a:spLocks noChangeArrowheads="1"/>
          </p:cNvSpPr>
          <p:nvPr/>
        </p:nvSpPr>
        <p:spPr bwMode="auto">
          <a:xfrm>
            <a:off x="1146175" y="5373688"/>
            <a:ext cx="72009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dirty="0" smtClean="0"/>
              <a:t>The angle in the second joint of the two-segment robot is calculated by the use of the law of cosines.</a:t>
            </a:r>
            <a:endParaRPr lang="en-US" alt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Ograda vsebine 4" descr="slika_s12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773238"/>
            <a:ext cx="4584700" cy="3816350"/>
          </a:xfrm>
        </p:spPr>
      </p:pic>
      <p:sp>
        <p:nvSpPr>
          <p:cNvPr id="3789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Two-segment planar robot</a:t>
            </a:r>
          </a:p>
        </p:txBody>
      </p:sp>
      <p:pic>
        <p:nvPicPr>
          <p:cNvPr id="37892" name="Slika 5" descr="slika_s12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500438"/>
            <a:ext cx="410368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1"/>
              <p:cNvSpPr>
                <a:spLocks noChangeArrowheads="1"/>
              </p:cNvSpPr>
              <p:nvPr/>
            </p:nvSpPr>
            <p:spPr bwMode="auto">
              <a:xfrm>
                <a:off x="1115616" y="5661248"/>
                <a:ext cx="7200900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2400" dirty="0" smtClean="0"/>
                  <a:t>The angle in the first joint is calculated as the difference of the angles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𝜗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sl-SI" sz="2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𝜗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sl-SI" sz="2400" dirty="0" smtClean="0"/>
                  <a:t>.</a:t>
                </a:r>
              </a:p>
            </p:txBody>
          </p:sp>
        </mc:Choice>
        <mc:Fallback xmlns="">
          <p:sp>
            <p:nvSpPr>
              <p:cNvPr id="7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616" y="5661248"/>
                <a:ext cx="7200900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1270" t="-5147" b="-1691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Ograda vsebine 4" descr="slika_s1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8538" y="1565275"/>
            <a:ext cx="4422775" cy="4159250"/>
          </a:xfrm>
        </p:spPr>
      </p:pic>
      <p:sp>
        <p:nvSpPr>
          <p:cNvPr id="3891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Two-segment planar robot</a:t>
            </a:r>
          </a:p>
        </p:txBody>
      </p:sp>
      <p:sp>
        <p:nvSpPr>
          <p:cNvPr id="38916" name="PoljeZBesedilom 3"/>
          <p:cNvSpPr txBox="1">
            <a:spLocks noChangeArrowheads="1"/>
          </p:cNvSpPr>
          <p:nvPr/>
        </p:nvSpPr>
        <p:spPr bwMode="auto">
          <a:xfrm>
            <a:off x="1187450" y="5732463"/>
            <a:ext cx="65706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dirty="0" smtClean="0"/>
              <a:t>When calculating the joint angles we have two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dirty="0" smtClean="0"/>
              <a:t>configurations, „elbow-up“ and „elbow-down“. </a:t>
            </a:r>
            <a:endParaRPr lang="en-US" alt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Ograda vsebine 4" descr="slika_s14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484313"/>
            <a:ext cx="2808287" cy="3784600"/>
          </a:xfrm>
        </p:spPr>
      </p:pic>
      <p:sp>
        <p:nvSpPr>
          <p:cNvPr id="39938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Three-segment planar robot</a:t>
            </a:r>
          </a:p>
        </p:txBody>
      </p:sp>
      <p:pic>
        <p:nvPicPr>
          <p:cNvPr id="39940" name="Slika 5" descr="slika_s14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13" y="2133600"/>
            <a:ext cx="32385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Slika 8" descr="slika_s14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13" y="4076700"/>
            <a:ext cx="2449512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1"/>
              <p:cNvSpPr>
                <a:spLocks noChangeArrowheads="1"/>
              </p:cNvSpPr>
              <p:nvPr/>
            </p:nvSpPr>
            <p:spPr bwMode="auto">
              <a:xfrm>
                <a:off x="683568" y="5325015"/>
                <a:ext cx="7992368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2400" dirty="0" smtClean="0"/>
                  <a:t>When solving the inverse geometry of robot, we calculate the internal coordinates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sl-SI" sz="24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sl-SI" sz="24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sl-SI" sz="2400" dirty="0" smtClean="0"/>
                  <a:t> from the known position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sl-SI" sz="24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sl-SI" sz="2400" dirty="0" smtClean="0"/>
                  <a:t> and orientation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sl-SI" sz="2400" dirty="0" smtClean="0"/>
                  <a:t> of the end-effector.</a:t>
                </a:r>
              </a:p>
            </p:txBody>
          </p:sp>
        </mc:Choice>
        <mc:Fallback xmlns="">
          <p:sp>
            <p:nvSpPr>
              <p:cNvPr id="8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568" y="5325015"/>
                <a:ext cx="7992368" cy="1200329"/>
              </a:xfrm>
              <a:prstGeom prst="rect">
                <a:avLst/>
              </a:prstGeom>
              <a:blipFill rotWithShape="1">
                <a:blip r:embed="rId5"/>
                <a:stretch>
                  <a:fillRect l="-1144" t="-3571" r="-1297" b="-1173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Ograda vsebine 4" descr="slika_s15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2492375"/>
            <a:ext cx="5437188" cy="2449513"/>
          </a:xfrm>
        </p:spPr>
      </p:pic>
      <p:sp>
        <p:nvSpPr>
          <p:cNvPr id="4096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l-SI" dirty="0" smtClean="0">
                <a:latin typeface="Arial" charset="0"/>
                <a:cs typeface="Arial" charset="0"/>
              </a:rPr>
              <a:t>Three-segment planar robot</a:t>
            </a:r>
          </a:p>
        </p:txBody>
      </p:sp>
      <p:pic>
        <p:nvPicPr>
          <p:cNvPr id="40965" name="Slika 5" descr="slika_s15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924175"/>
            <a:ext cx="2700337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1"/>
              <p:cNvSpPr>
                <a:spLocks noChangeArrowheads="1"/>
              </p:cNvSpPr>
              <p:nvPr/>
            </p:nvSpPr>
            <p:spPr bwMode="auto">
              <a:xfrm>
                <a:off x="683568" y="5445224"/>
                <a:ext cx="8064896" cy="867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2400" dirty="0" smtClean="0"/>
                  <a:t>While defining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𝑙</m:t>
                        </m:r>
                      </m:e>
                      <m:sup>
                        <m:r>
                          <a:rPr lang="en-US" altLang="sl-SI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sl-SI" sz="2400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𝑥</m:t>
                        </m:r>
                      </m:sub>
                      <m:sup>
                        <m:r>
                          <a:rPr lang="en-US" altLang="sl-SI" sz="2400" b="0" i="1" smtClean="0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sl-SI" sz="2400" b="0" i="1" smtClean="0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𝑦</m:t>
                        </m:r>
                      </m:sub>
                      <m:sup>
                        <m:r>
                          <a:rPr lang="en-US" altLang="sl-SI" sz="2400" b="0" i="1" smtClean="0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sl-SI" sz="2400" dirty="0" smtClean="0"/>
                  <a:t> the two solutions for the second joint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2400" b="0" i="1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US" altLang="sl-SI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sl-SI" sz="2400" dirty="0" smtClean="0"/>
                  <a:t> are obtained by the law of cosines.</a:t>
                </a:r>
              </a:p>
            </p:txBody>
          </p:sp>
        </mc:Choice>
        <mc:Fallback xmlns="">
          <p:sp>
            <p:nvSpPr>
              <p:cNvPr id="6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568" y="5445224"/>
                <a:ext cx="8064896" cy="867610"/>
              </a:xfrm>
              <a:prstGeom prst="rect">
                <a:avLst/>
              </a:prstGeom>
              <a:blipFill rotWithShape="1">
                <a:blip r:embed="rId4"/>
                <a:stretch>
                  <a:fillRect l="-1134" t="-4895" b="-153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align*}&#10;A &amp;= \frac{\vartheta_1 \pi}{360} \left( r_1^2 - r_2^2\right) \\&#10;\vartheta_1 &amp;= {\vartheta_1}_{\mathrm{max}}-{\vartheta_1}_{\mathrm{min}} \\&#10;r_1^2 &amp;= l_1^2 + l_2^2 + 2 l_1 l_2 \cos{\vartheta_2}_{\mathrm{min}} \\&#10;r_2^2 &amp;= l_1^2 + l_2^2 + 2 l_1 l_2 \cos{\vartheta_2}_{\mathrm{max}} &#10;\end{align*}&#10;&#10;\end{document}"/>
  <p:tag name="IGUANATEXSIZE" val="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align*}&#10;0 \leq \vartheta_2 \leq 30 \qquad A &amp;= 0,07 \\&#10;30 \leq \vartheta_2 \leq 60  \qquad A &amp;= 0,19 \\&#10;60 \leq \vartheta_2 \leq 90  \qquad A &amp;= 0,26 \\&#10;90 \leq \vartheta_2 \leq 120 \qquad A &amp;= 0,26 \\&#10;120 \leq \vartheta_2 \leq 150 \qquad A &amp;= 0,19 \\&#10;150 \leq \vartheta_2 \leq 180 \qquad A &amp;= 0,07&#10;\end{align*}&#10;&#10;\end{document}"/>
  <p:tag name="IGUANATEXSIZE" val="1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align*}&#10;0^{\circ}\leq \vartheta_1 \leq 360^{\circ}\\&#10;0^{\circ}\leq \vartheta_2 \leq 360^{\circ}\\&#10;\end{align*}&#10;&#10;\end{document}"/>
  <p:tag name="IGUANATEXSIZE" val="1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align*}&#10;A &amp;= \pi R_z^2 - \pi R_n^2 \\&#10;R_n &amp;= l_1 - l_2 = 2l_1 - R_z \\&#10;A &amp;= \pi R_z^2 - \pi \left(2 l_1 - R_z \right)^2\\&#10;\frac{\partial A}{\partial l_1} &amp;= 2 \pi \left(2 l_1 - R_z \right) = 0\\&#10;l_1 &amp;= l_2&#10;\end{align*}&#10;&#10;\end{document}"/>
  <p:tag name="IGUANATEXSIZE" val="18"/>
</p:tagLst>
</file>

<file path=ppt/theme/theme1.xml><?xml version="1.0" encoding="utf-8"?>
<a:theme xmlns:a="http://schemas.openxmlformats.org/drawingml/2006/main" name="2_Načrt po meri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Robolab</Template>
  <TotalTime>1415</TotalTime>
  <Words>843</Words>
  <Application>Microsoft Office PowerPoint</Application>
  <PresentationFormat>On-screen Show (4:3)</PresentationFormat>
  <Paragraphs>56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2_Načrt po meri</vt:lpstr>
      <vt:lpstr>INVERSE GEOMETRY AND WORKSPACE OF ROBOT MECHANISMS</vt:lpstr>
      <vt:lpstr>Triangle</vt:lpstr>
      <vt:lpstr>Triangle</vt:lpstr>
      <vt:lpstr>Two-segment planar robot</vt:lpstr>
      <vt:lpstr>Two-segment planar robot</vt:lpstr>
      <vt:lpstr>Two-segment planar robot</vt:lpstr>
      <vt:lpstr>Two-segment planar robot</vt:lpstr>
      <vt:lpstr>Three-segment planar robot</vt:lpstr>
      <vt:lpstr>Three-segment planar robot</vt:lpstr>
      <vt:lpstr>Three-segment planar robot</vt:lpstr>
      <vt:lpstr>Three-segment planar robot</vt:lpstr>
      <vt:lpstr>Two-dimensional robot workspace</vt:lpstr>
      <vt:lpstr>Two-dimensional robot workspace</vt:lpstr>
      <vt:lpstr>Two-dimensional robot workspace</vt:lpstr>
      <vt:lpstr>Workspace of 2R robot mechanism</vt:lpstr>
      <vt:lpstr>Workspace of 2R robot mechanism</vt:lpstr>
      <vt:lpstr>Workspace of 2R robot mechanism</vt:lpstr>
      <vt:lpstr>Workspace of 2R robot mechanism</vt:lpstr>
      <vt:lpstr>Workspace of 3R planar robot mechanism</vt:lpstr>
      <vt:lpstr>Three-dimensional robot workspace</vt:lpstr>
      <vt:lpstr>Three-dimensional robot workspace</vt:lpstr>
      <vt:lpstr>Three-dimensional robot workspace</vt:lpstr>
      <vt:lpstr>Robot workspace</vt:lpstr>
      <vt:lpstr>Robot workspace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Teo</dc:creator>
  <cp:lastModifiedBy>Matjaz Mihelj</cp:lastModifiedBy>
  <cp:revision>136</cp:revision>
  <dcterms:created xsi:type="dcterms:W3CDTF">2012-02-01T17:31:31Z</dcterms:created>
  <dcterms:modified xsi:type="dcterms:W3CDTF">2014-06-02T08:00:49Z</dcterms:modified>
</cp:coreProperties>
</file>