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20"/>
  </p:notesMasterIdLst>
  <p:handoutMasterIdLst>
    <p:handoutMasterId r:id="rId21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</p:sldIdLst>
  <p:sldSz cx="9144000" cy="6858000" type="screen4x3"/>
  <p:notesSz cx="6797675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961E"/>
    <a:srgbClr val="FFFFFF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36" autoAdjust="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D28D8E-BF4B-4DA2-986E-A09CD912F3F4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3B77FA-C262-4ECC-8189-9F3EB0B55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1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8BF0A7-7A28-4997-A19B-8B83E0409766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5BAF6D-DA56-4B6F-9AFA-6DF1B1AF7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AA502D-46D4-4C5E-8586-9BF39E6ACF35}" type="datetimeFigureOut">
              <a:rPr lang="sl-SI" smtClean="0"/>
              <a:pPr>
                <a:defRPr/>
              </a:pPr>
              <a:t>2.6.2014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40902F-4743-4C34-BF2F-FA74C2D0F124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TextBox 6"/>
          <p:cNvSpPr txBox="1"/>
          <p:nvPr userDrawn="1"/>
        </p:nvSpPr>
        <p:spPr>
          <a:xfrm>
            <a:off x="-24368" y="6581001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101" r:id="rId18"/>
    <p:sldLayoutId id="2147484102" r:id="rId1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emf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emf"/><Relationship Id="rId5" Type="http://schemas.openxmlformats.org/officeDocument/2006/relationships/image" Target="../media/image19.png"/><Relationship Id="rId15" Type="http://schemas.openxmlformats.org/officeDocument/2006/relationships/image" Target="../media/image29.emf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sl-SI" altLang="sl-SI" sz="30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ROBOT DYNAMICS</a:t>
            </a:r>
            <a:endParaRPr lang="en-US" altLang="sl-SI" sz="30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7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T. </a:t>
            </a:r>
            <a:r>
              <a:rPr lang="en-US" altLang="en-US" dirty="0" err="1">
                <a:latin typeface="Arial" charset="0"/>
                <a:cs typeface="Arial" charset="0"/>
              </a:rPr>
              <a:t>Bajd</a:t>
            </a:r>
            <a:r>
              <a:rPr lang="en-US" altLang="en-US" dirty="0">
                <a:latin typeface="Arial" charset="0"/>
                <a:cs typeface="Arial" charset="0"/>
              </a:rPr>
              <a:t> and M. </a:t>
            </a:r>
            <a:r>
              <a:rPr lang="en-US" altLang="en-US" dirty="0" err="1">
                <a:latin typeface="Arial" charset="0"/>
                <a:cs typeface="Arial" charset="0"/>
              </a:rPr>
              <a:t>Mihelj</a:t>
            </a:r>
            <a:endParaRPr lang="en-US" altLang="en-US" dirty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 between the total torque of external forces and the time derivative of the angular momentum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sum of the torques produced by the external forces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 in the first joint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66" y="2708920"/>
            <a:ext cx="1496268" cy="60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7"/>
            <a:ext cx="4104456" cy="54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71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angular momentum of the mass      equals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angular momentum of the mass      equals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Angular momentum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10284"/>
            <a:ext cx="1796603" cy="51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016" y="3386769"/>
            <a:ext cx="1972816" cy="4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820" y="4807251"/>
            <a:ext cx="2053208" cy="30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62" y="5733256"/>
            <a:ext cx="4904035" cy="34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98" y="1905422"/>
            <a:ext cx="342899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48" y="4221087"/>
            <a:ext cx="369865" cy="26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1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With</a:t>
            </a:r>
            <a:endParaRPr lang="sl-SI" dirty="0" smtClean="0"/>
          </a:p>
          <a:p>
            <a:endParaRPr lang="sl-SI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Torque in the first joint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968" y="1805476"/>
            <a:ext cx="2027108" cy="396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90800"/>
            <a:ext cx="326877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44575" y="3682194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Inertial coupling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04672" y="300682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Inertial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4293094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Centrifugal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5405" y="4824555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Gravitational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32434" y="4293095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Coriolis</a:t>
            </a:r>
            <a:endParaRPr lang="en-US" sz="1400" dirty="0">
              <a:solidFill>
                <a:srgbClr val="FA9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6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torques in the robot joints can be written in the following general form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model in matrix form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3600400" cy="35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56568"/>
            <a:ext cx="105277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15917"/>
            <a:ext cx="4375299" cy="68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7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9356" y="4293096"/>
            <a:ext cx="7200000" cy="1790880"/>
          </a:xfrm>
        </p:spPr>
        <p:txBody>
          <a:bodyPr/>
          <a:lstStyle/>
          <a:p>
            <a:r>
              <a:rPr lang="en-US" dirty="0" smtClean="0"/>
              <a:t>Inertial matrix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486" y="576000"/>
            <a:ext cx="7200000" cy="1080000"/>
          </a:xfrm>
        </p:spPr>
        <p:txBody>
          <a:bodyPr/>
          <a:lstStyle/>
          <a:p>
            <a:r>
              <a:rPr lang="en-US" dirty="0" smtClean="0"/>
              <a:t>Inertial matrix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6" y="3284984"/>
            <a:ext cx="6460276" cy="65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20036" y="1700808"/>
            <a:ext cx="6432608" cy="1291424"/>
            <a:chOff x="920036" y="1628800"/>
            <a:chExt cx="6883778" cy="1382002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036" y="1628800"/>
              <a:ext cx="41442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628800"/>
              <a:ext cx="256482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2443748"/>
              <a:ext cx="3051293" cy="56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907" y="2452045"/>
              <a:ext cx="3097907" cy="55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085184"/>
            <a:ext cx="5544616" cy="64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06819" y="1393031"/>
            <a:ext cx="469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b11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9585" y="139303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b12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7332" y="306896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b21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30674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b22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0" y="1700808"/>
            <a:ext cx="2520280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78266" y="1700807"/>
            <a:ext cx="1738124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630492" y="3307865"/>
            <a:ext cx="1717372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959932" y="3307865"/>
            <a:ext cx="634370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5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6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9356" y="4293096"/>
            <a:ext cx="7200000" cy="1790880"/>
          </a:xfrm>
        </p:spPr>
        <p:txBody>
          <a:bodyPr/>
          <a:lstStyle/>
          <a:p>
            <a:r>
              <a:rPr lang="en-US" dirty="0" err="1" smtClean="0"/>
              <a:t>Coriolis</a:t>
            </a:r>
            <a:r>
              <a:rPr lang="en-US" dirty="0" smtClean="0"/>
              <a:t> and centrifugal terms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486" y="576000"/>
            <a:ext cx="7200000" cy="1080000"/>
          </a:xfrm>
        </p:spPr>
        <p:txBody>
          <a:bodyPr/>
          <a:lstStyle/>
          <a:p>
            <a:r>
              <a:rPr lang="en-US" dirty="0" err="1" smtClean="0"/>
              <a:t>Coriolis</a:t>
            </a:r>
            <a:r>
              <a:rPr lang="en-US" dirty="0" smtClean="0"/>
              <a:t> and centrifugal terms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6" y="3284984"/>
            <a:ext cx="6460276" cy="65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20036" y="1700808"/>
            <a:ext cx="6432608" cy="1291424"/>
            <a:chOff x="920036" y="1628800"/>
            <a:chExt cx="6883778" cy="1382002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036" y="1628800"/>
              <a:ext cx="41442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628800"/>
              <a:ext cx="256482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2443748"/>
              <a:ext cx="3051293" cy="56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907" y="2452045"/>
              <a:ext cx="3097907" cy="55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2293262" y="2116710"/>
            <a:ext cx="469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c11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5199" y="211212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c12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45865" y="298528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c21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73816" y="2424488"/>
            <a:ext cx="837943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941562" y="2430309"/>
            <a:ext cx="1208612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76056" y="3300431"/>
            <a:ext cx="1022442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39" y="5111095"/>
            <a:ext cx="4084771" cy="65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627784" y="2424487"/>
            <a:ext cx="269931" cy="605597"/>
          </a:xfrm>
          <a:prstGeom prst="rect">
            <a:avLst/>
          </a:prstGeom>
          <a:noFill/>
          <a:ln>
            <a:solidFill>
              <a:srgbClr val="FA961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1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6" grpId="0" animBg="1"/>
      <p:bldP spid="16" grpId="0" animBg="1"/>
      <p:bldP spid="17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9356" y="4293096"/>
            <a:ext cx="7200000" cy="1790880"/>
          </a:xfrm>
        </p:spPr>
        <p:txBody>
          <a:bodyPr/>
          <a:lstStyle/>
          <a:p>
            <a:r>
              <a:rPr lang="en-US" dirty="0" smtClean="0"/>
              <a:t>Gravitational terms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486" y="576000"/>
            <a:ext cx="7200000" cy="1080000"/>
          </a:xfrm>
        </p:spPr>
        <p:txBody>
          <a:bodyPr/>
          <a:lstStyle/>
          <a:p>
            <a:r>
              <a:rPr lang="en-US" dirty="0" smtClean="0"/>
              <a:t>Gravitational terms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6" y="3284984"/>
            <a:ext cx="6460276" cy="65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20036" y="1700808"/>
            <a:ext cx="6432608" cy="1291424"/>
            <a:chOff x="920036" y="1628800"/>
            <a:chExt cx="6883778" cy="1382002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036" y="1628800"/>
              <a:ext cx="41442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628800"/>
              <a:ext cx="256482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2443748"/>
              <a:ext cx="3051293" cy="56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907" y="2452045"/>
              <a:ext cx="3097907" cy="551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5905210" y="212781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g1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7569" y="299265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solidFill>
                  <a:srgbClr val="FA961E"/>
                </a:solidFill>
              </a:rPr>
              <a:t>g2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30438" y="2430309"/>
            <a:ext cx="2949873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358188" y="3300431"/>
            <a:ext cx="1094132" cy="60559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318" y="5013176"/>
            <a:ext cx="4067944" cy="62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03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Inverse dynamic model with friction (diagonal matrix of the joint friction coefficients     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Forward dynamic model with friction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and inverse dynamic model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4" y="2224110"/>
            <a:ext cx="263649" cy="2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3816424" cy="34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4221088"/>
            <a:ext cx="4968551" cy="41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63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dynamic model block scheme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37606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2000" y="2132856"/>
            <a:ext cx="7452408" cy="4167144"/>
          </a:xfrm>
        </p:spPr>
        <p:txBody>
          <a:bodyPr/>
          <a:lstStyle/>
          <a:p>
            <a:r>
              <a:rPr lang="en-US" dirty="0" smtClean="0"/>
              <a:t>In contrast to kinematics, dynamics represents the part of mechanics, which is interested into the forces and torques which are producing the motion of a mechanism.</a:t>
            </a:r>
          </a:p>
          <a:p>
            <a:r>
              <a:rPr lang="en-US" dirty="0" smtClean="0"/>
              <a:t>The analysis of robot dynamics enables us to consider</a:t>
            </a:r>
          </a:p>
          <a:p>
            <a:pPr lvl="1"/>
            <a:r>
              <a:rPr lang="en-US" dirty="0" smtClean="0"/>
              <a:t>the torques necessary to compensate the gravity forces of robot segments,</a:t>
            </a:r>
          </a:p>
          <a:p>
            <a:pPr lvl="1"/>
            <a:r>
              <a:rPr lang="en-US" dirty="0" smtClean="0"/>
              <a:t>the differences in moments of inertia occurring during the robot motion,</a:t>
            </a:r>
          </a:p>
          <a:p>
            <a:pPr lvl="1"/>
            <a:r>
              <a:rPr lang="en-US" dirty="0" smtClean="0"/>
              <a:t>dynamic couplings caused by simultaneous movements of all robot segments.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9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and inverse dynamics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1988840"/>
            <a:ext cx="1967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Applied torques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1988840"/>
            <a:ext cx="1694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Joint motions</a:t>
            </a:r>
            <a:endParaRPr lang="en-US" sz="20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5"/>
            <a:ext cx="7344816" cy="332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8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540" y="2132856"/>
            <a:ext cx="380346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847535"/>
            <a:ext cx="5328592" cy="45000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dynamic analysis of a robot is based on a two-segment robot mechanism. </a:t>
            </a:r>
          </a:p>
          <a:p>
            <a:r>
              <a:rPr lang="en-US" sz="1600" dirty="0" smtClean="0"/>
              <a:t>The motion of the robot manipulator with two rotational joints occurs in the vertical plane. </a:t>
            </a:r>
          </a:p>
          <a:p>
            <a:r>
              <a:rPr lang="en-US" sz="1600" dirty="0" smtClean="0"/>
              <a:t>Both segments are of equal length. </a:t>
            </a:r>
          </a:p>
          <a:p>
            <a:r>
              <a:rPr lang="en-US" sz="1600" dirty="0" smtClean="0"/>
              <a:t>The dynamic model is simplified by assuming that the whole mass of each segment is concentrated in its center of mass. </a:t>
            </a:r>
          </a:p>
          <a:p>
            <a:r>
              <a:rPr lang="en-US" sz="1600" dirty="0" smtClean="0"/>
              <a:t>Such a pair of segments appears both in the anthropomorphic and in the SCARA robot structures. </a:t>
            </a:r>
          </a:p>
          <a:p>
            <a:r>
              <a:rPr lang="en-US" sz="1600" dirty="0" smtClean="0"/>
              <a:t>The robot trajectory is denoted by the two joint angles. </a:t>
            </a:r>
          </a:p>
          <a:p>
            <a:r>
              <a:rPr lang="en-US" sz="1600" dirty="0" smtClean="0"/>
              <a:t>The robot is placed into the fixed reference frame with </a:t>
            </a:r>
            <a:r>
              <a:rPr lang="en-US" sz="1600" i="1" dirty="0" smtClean="0"/>
              <a:t>z</a:t>
            </a:r>
            <a:r>
              <a:rPr lang="en-US" sz="1600" dirty="0" smtClean="0"/>
              <a:t> axis aligned with the axis of the first joint.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Two-segment robot mechanism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87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204864"/>
            <a:ext cx="425861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2492896"/>
            <a:ext cx="4032448" cy="3779920"/>
          </a:xfrm>
        </p:spPr>
        <p:txBody>
          <a:bodyPr/>
          <a:lstStyle/>
          <a:p>
            <a:r>
              <a:rPr lang="en-US" dirty="0" smtClean="0"/>
              <a:t>Position, velocity and acceleration of the center of mass of the second segment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 in the second joint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73015"/>
            <a:ext cx="1283980" cy="79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21668"/>
            <a:ext cx="936104" cy="18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27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204864"/>
            <a:ext cx="425861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587" y="2159409"/>
            <a:ext cx="4176464" cy="4104456"/>
          </a:xfrm>
        </p:spPr>
        <p:txBody>
          <a:bodyPr/>
          <a:lstStyle/>
          <a:p>
            <a:r>
              <a:rPr lang="en-US" dirty="0" smtClean="0"/>
              <a:t>The motion of the second segment mass is given by Newton’s law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addition to the force of gravity, the mass       is acted upon by the force     , transmitted by the massless segment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 in the second joint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731" y="2951497"/>
            <a:ext cx="1296144" cy="54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665" y="3787018"/>
            <a:ext cx="348654" cy="25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979" y="4042696"/>
            <a:ext cx="249737" cy="24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002" y="4335152"/>
            <a:ext cx="252412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817" y="4751697"/>
            <a:ext cx="2269130" cy="29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21668"/>
            <a:ext cx="936104" cy="18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93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Robot segments and are rigid, thus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of mass acceleration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1"/>
            <a:ext cx="2376264" cy="68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09789"/>
            <a:ext cx="1260140" cy="70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12378" y="3447931"/>
            <a:ext cx="4418689" cy="3212238"/>
            <a:chOff x="4082647" y="2303756"/>
            <a:chExt cx="4418689" cy="3212238"/>
          </a:xfrm>
        </p:grpSpPr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8219" y="4012818"/>
              <a:ext cx="166510" cy="25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4328" y="4012818"/>
              <a:ext cx="166510" cy="25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8219" y="3688222"/>
              <a:ext cx="138284" cy="17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7" y="2780928"/>
              <a:ext cx="216024" cy="16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9687" y="2857612"/>
              <a:ext cx="216024" cy="158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4790" y="2774536"/>
              <a:ext cx="216024" cy="16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950" y="2872011"/>
              <a:ext cx="216024" cy="158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906" y="2420888"/>
              <a:ext cx="216024" cy="16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3" y="2376132"/>
              <a:ext cx="1013830" cy="180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2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536392"/>
              <a:ext cx="136621" cy="151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3492" y="3737709"/>
              <a:ext cx="136621" cy="151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3338" y="3536392"/>
              <a:ext cx="136621" cy="151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4790" y="3737709"/>
              <a:ext cx="136621" cy="151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3814" y="5048198"/>
              <a:ext cx="1169491" cy="46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647" y="2613906"/>
              <a:ext cx="2042424" cy="2449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1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2303756"/>
              <a:ext cx="2057128" cy="2768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894544" y="3892077"/>
            <a:ext cx="2251455" cy="2324790"/>
            <a:chOff x="1403648" y="4302812"/>
            <a:chExt cx="2251455" cy="2324790"/>
          </a:xfrm>
        </p:grpSpPr>
        <p:pic>
          <p:nvPicPr>
            <p:cNvPr id="5142" name="Picture 22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716" y="4365104"/>
              <a:ext cx="798387" cy="29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1" name="Picture 21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7143" y="5583744"/>
              <a:ext cx="146969" cy="22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5313948"/>
              <a:ext cx="136621" cy="151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4302812"/>
              <a:ext cx="2040075" cy="2324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9" name="Picture 19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6689" y="5341739"/>
              <a:ext cx="170128" cy="198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" name="TextBox 39"/>
          <p:cNvSpPr txBox="1"/>
          <p:nvPr/>
        </p:nvSpPr>
        <p:spPr>
          <a:xfrm>
            <a:off x="1773498" y="3148640"/>
            <a:ext cx="2064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Centripetal acceleration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5744240" y="3148640"/>
            <a:ext cx="2014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Tangential acceleration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079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torque in the second joint is</a:t>
            </a:r>
            <a:endParaRPr lang="en-US" dirty="0" smtClean="0"/>
          </a:p>
          <a:p>
            <a:endParaRPr lang="en-US" dirty="0" smtClean="0"/>
          </a:p>
          <a:p>
            <a:endParaRPr lang="sl-SI" dirty="0" smtClean="0"/>
          </a:p>
          <a:p>
            <a:r>
              <a:rPr lang="sl-SI" dirty="0" smtClean="0"/>
              <a:t>or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 in the second joint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12" y="2443000"/>
            <a:ext cx="4790505" cy="27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4862513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5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torque in the second joint is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Torque in the second joint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4968552" cy="29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60" y="2636912"/>
            <a:ext cx="3240360" cy="26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91422"/>
            <a:ext cx="1290662" cy="23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60" y="3299595"/>
            <a:ext cx="4675038" cy="32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60" y="4221088"/>
            <a:ext cx="669612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875778"/>
            <a:ext cx="2027108" cy="396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60" y="5373216"/>
            <a:ext cx="6913387" cy="69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00597" y="6087054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Inertial coupling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34123" y="608705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Inertial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3232" y="6087054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Centrifugal</a:t>
            </a:r>
            <a:endParaRPr lang="en-US" sz="1400" dirty="0">
              <a:solidFill>
                <a:srgbClr val="FA961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6087054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Gravitational</a:t>
            </a:r>
            <a:endParaRPr lang="en-US" sz="1400" dirty="0">
              <a:solidFill>
                <a:srgbClr val="FA9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8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2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</Template>
  <TotalTime>2018</TotalTime>
  <Words>443</Words>
  <Application>Microsoft Office PowerPoint</Application>
  <PresentationFormat>On-screen Show (4:3)</PresentationFormat>
  <Paragraphs>104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2_Načrt po meri</vt:lpstr>
      <vt:lpstr>ROBOT DYNAMICS</vt:lpstr>
      <vt:lpstr>Robot dynamics</vt:lpstr>
      <vt:lpstr>Forward and inverse dynamics</vt:lpstr>
      <vt:lpstr>Two-segment robot mechanism</vt:lpstr>
      <vt:lpstr>Torque in the second joint</vt:lpstr>
      <vt:lpstr>Torque in the second joint</vt:lpstr>
      <vt:lpstr>Center of mass acceleration</vt:lpstr>
      <vt:lpstr>Torque in the second joint</vt:lpstr>
      <vt:lpstr>Torque in the second joint</vt:lpstr>
      <vt:lpstr>Torque in the first joint</vt:lpstr>
      <vt:lpstr>Angular momentum</vt:lpstr>
      <vt:lpstr>Torque in the first joint</vt:lpstr>
      <vt:lpstr>Dynamic model in matrix form</vt:lpstr>
      <vt:lpstr>Inertial matrix</vt:lpstr>
      <vt:lpstr>Coriolis and centrifugal terms</vt:lpstr>
      <vt:lpstr>Gravitational terms</vt:lpstr>
      <vt:lpstr>Forward and inverse dynamic model</vt:lpstr>
      <vt:lpstr>Forward dynamic model block scheme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Teo</dc:creator>
  <cp:lastModifiedBy>Matjaz Mihelj</cp:lastModifiedBy>
  <cp:revision>211</cp:revision>
  <dcterms:created xsi:type="dcterms:W3CDTF">2012-02-01T17:31:31Z</dcterms:created>
  <dcterms:modified xsi:type="dcterms:W3CDTF">2014-06-02T08:00:57Z</dcterms:modified>
</cp:coreProperties>
</file>